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sldIdLst>
    <p:sldId id="256" r:id="rId2"/>
    <p:sldId id="257" r:id="rId3"/>
    <p:sldId id="258" r:id="rId4"/>
    <p:sldId id="278" r:id="rId5"/>
    <p:sldId id="279" r:id="rId6"/>
    <p:sldId id="280" r:id="rId7"/>
    <p:sldId id="281" r:id="rId8"/>
    <p:sldId id="282" r:id="rId9"/>
    <p:sldId id="283" r:id="rId10"/>
    <p:sldId id="297" r:id="rId11"/>
    <p:sldId id="284" r:id="rId12"/>
    <p:sldId id="285" r:id="rId13"/>
    <p:sldId id="298" r:id="rId14"/>
    <p:sldId id="286" r:id="rId15"/>
    <p:sldId id="287" r:id="rId16"/>
    <p:sldId id="288" r:id="rId17"/>
    <p:sldId id="299" r:id="rId18"/>
    <p:sldId id="289" r:id="rId19"/>
    <p:sldId id="290" r:id="rId20"/>
    <p:sldId id="291" r:id="rId21"/>
    <p:sldId id="300" r:id="rId22"/>
    <p:sldId id="292" r:id="rId23"/>
    <p:sldId id="293" r:id="rId24"/>
    <p:sldId id="301" r:id="rId25"/>
    <p:sldId id="294" r:id="rId26"/>
    <p:sldId id="302" r:id="rId27"/>
    <p:sldId id="295" r:id="rId28"/>
    <p:sldId id="303" r:id="rId29"/>
    <p:sldId id="296" r:id="rId30"/>
    <p:sldId id="304" r:id="rId31"/>
    <p:sldId id="305" r:id="rId32"/>
    <p:sldId id="306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w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w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w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w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05C556-E8F5-4750-9384-32650FE0B702}" type="datetimeFigureOut">
              <a:rPr lang="en-US" smtClean="0"/>
              <a:t>4/12/2013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AF232F-C143-4DD0-A68B-A0B3DBA187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060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4588" y="693738"/>
            <a:ext cx="4570412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17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6112" y="4343713"/>
            <a:ext cx="5487333" cy="41154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971550" y="1196975"/>
            <a:ext cx="6408762" cy="914400"/>
          </a:xfrm>
        </p:spPr>
        <p:txBody>
          <a:bodyPr/>
          <a:lstStyle>
            <a:lvl1pPr algn="ctr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4/12/2013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4/12/2013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4/12/2013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3C2F1-4303-46FD-BD96-DFF132C2F07E}" type="datetimeFigureOut">
              <a:rPr lang="en-US" smtClean="0"/>
              <a:t>4/12/2013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2085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869"/>
            <a:ext cx="7770284" cy="114171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685801" y="6247032"/>
            <a:ext cx="1902884" cy="456028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>
          <a:xfrm>
            <a:off x="3124201" y="6247032"/>
            <a:ext cx="2893484" cy="456028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>
          <a:xfrm>
            <a:off x="6553201" y="6247032"/>
            <a:ext cx="1902884" cy="456028"/>
          </a:xfrm>
        </p:spPr>
        <p:txBody>
          <a:bodyPr/>
          <a:lstStyle>
            <a:lvl1pPr>
              <a:defRPr/>
            </a:lvl1pPr>
          </a:lstStyle>
          <a:p>
            <a:fld id="{59DD83B4-7EC5-4509-9BD6-D32691337E8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074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4/12/2013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4/12/2013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4/12/2013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4/12/2013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4/12/2013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4/12/2013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4/12/2013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MY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4/12/2013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MY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5E03C2F1-4303-46FD-BD96-DFF132C2F07E}" type="datetimeFigureOut">
              <a:rPr lang="en-US" smtClean="0"/>
              <a:t>4/12/2013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5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4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7.w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16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9.w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18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1.w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20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22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24.wmf"/><Relationship Id="rId5" Type="http://schemas.openxmlformats.org/officeDocument/2006/relationships/oleObject" Target="../embeddings/oleObject20.bin"/><Relationship Id="rId4" Type="http://schemas.openxmlformats.org/officeDocument/2006/relationships/image" Target="../media/image23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26.wmf"/><Relationship Id="rId5" Type="http://schemas.openxmlformats.org/officeDocument/2006/relationships/oleObject" Target="../embeddings/oleObject22.bin"/><Relationship Id="rId4" Type="http://schemas.openxmlformats.org/officeDocument/2006/relationships/image" Target="../media/image25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27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3" Type="http://schemas.openxmlformats.org/officeDocument/2006/relationships/oleObject" Target="../embeddings/oleObject24.bin"/><Relationship Id="rId7" Type="http://schemas.openxmlformats.org/officeDocument/2006/relationships/oleObject" Target="../embeddings/oleObject2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29.wmf"/><Relationship Id="rId5" Type="http://schemas.openxmlformats.org/officeDocument/2006/relationships/oleObject" Target="../embeddings/oleObject25.bin"/><Relationship Id="rId4" Type="http://schemas.openxmlformats.org/officeDocument/2006/relationships/image" Target="../media/image28.w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4" Type="http://schemas.openxmlformats.org/officeDocument/2006/relationships/image" Target="../media/image32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33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4" Type="http://schemas.openxmlformats.org/officeDocument/2006/relationships/image" Target="../media/image34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4" Type="http://schemas.openxmlformats.org/officeDocument/2006/relationships/image" Target="../media/image35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4" Type="http://schemas.openxmlformats.org/officeDocument/2006/relationships/image" Target="../media/image36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4" Type="http://schemas.openxmlformats.org/officeDocument/2006/relationships/image" Target="../media/image37.w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4" Type="http://schemas.openxmlformats.org/officeDocument/2006/relationships/image" Target="../media/image38.w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4" Type="http://schemas.openxmlformats.org/officeDocument/2006/relationships/image" Target="../media/image39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Relationship Id="rId4" Type="http://schemas.openxmlformats.org/officeDocument/2006/relationships/image" Target="../media/image40.w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image" Target="../media/image45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wmf"/><Relationship Id="rId2" Type="http://schemas.openxmlformats.org/officeDocument/2006/relationships/image" Target="../media/image49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6.png"/><Relationship Id="rId4" Type="http://schemas.openxmlformats.org/officeDocument/2006/relationships/image" Target="../media/image5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8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0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1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Thermodynamics I</a:t>
            </a:r>
            <a:br>
              <a:rPr lang="en-US" dirty="0" smtClean="0"/>
            </a:br>
            <a:r>
              <a:rPr lang="en-US" dirty="0" smtClean="0"/>
              <a:t>Chapter 6</a:t>
            </a:r>
            <a:br>
              <a:rPr lang="en-US" dirty="0" smtClean="0"/>
            </a:br>
            <a:r>
              <a:rPr lang="en-US" dirty="0" smtClean="0"/>
              <a:t>Entropy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934200" cy="914400"/>
          </a:xfrm>
        </p:spPr>
        <p:txBody>
          <a:bodyPr/>
          <a:lstStyle/>
          <a:p>
            <a:r>
              <a:rPr lang="en-US" dirty="0" err="1" smtClean="0"/>
              <a:t>Mohsin</a:t>
            </a:r>
            <a:r>
              <a:rPr lang="en-US" dirty="0" smtClean="0"/>
              <a:t> </a:t>
            </a:r>
            <a:r>
              <a:rPr lang="en-US" dirty="0" err="1" smtClean="0"/>
              <a:t>Mohd</a:t>
            </a:r>
            <a:r>
              <a:rPr lang="en-US" dirty="0" smtClean="0"/>
              <a:t> </a:t>
            </a:r>
            <a:r>
              <a:rPr lang="en-US" dirty="0" err="1" smtClean="0"/>
              <a:t>Sies</a:t>
            </a:r>
            <a:endParaRPr lang="en-US" dirty="0" smtClean="0"/>
          </a:p>
          <a:p>
            <a:r>
              <a:rPr lang="en-US" sz="2000" dirty="0" err="1" smtClean="0"/>
              <a:t>Fakulti</a:t>
            </a:r>
            <a:r>
              <a:rPr lang="en-US" sz="2000" dirty="0" smtClean="0"/>
              <a:t> </a:t>
            </a:r>
            <a:r>
              <a:rPr lang="en-US" sz="2000" dirty="0" err="1" smtClean="0"/>
              <a:t>Kejuruteraan</a:t>
            </a:r>
            <a:r>
              <a:rPr lang="en-US" sz="2000" dirty="0" smtClean="0"/>
              <a:t> </a:t>
            </a:r>
            <a:r>
              <a:rPr lang="en-US" sz="2000" dirty="0" err="1" smtClean="0"/>
              <a:t>Mekanikal</a:t>
            </a:r>
            <a:r>
              <a:rPr lang="en-US" sz="2000" dirty="0" smtClean="0"/>
              <a:t>, </a:t>
            </a:r>
            <a:r>
              <a:rPr lang="en-US" sz="2000" dirty="0" err="1" smtClean="0"/>
              <a:t>Universiti</a:t>
            </a:r>
            <a:r>
              <a:rPr lang="en-US" sz="2000" dirty="0" smtClean="0"/>
              <a:t> </a:t>
            </a:r>
            <a:r>
              <a:rPr lang="en-US" sz="2000" dirty="0" err="1" smtClean="0"/>
              <a:t>Teknologi</a:t>
            </a:r>
            <a:r>
              <a:rPr lang="en-US" sz="2000" dirty="0" smtClean="0"/>
              <a:t> Malaysia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3625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350377" y="914400"/>
            <a:ext cx="6111875" cy="41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2000" dirty="0"/>
              <a:t>- From the definition of </a:t>
            </a:r>
            <a:r>
              <a:rPr lang="en-US" sz="2000" b="1" dirty="0"/>
              <a:t>enthalpy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1055369"/>
              </p:ext>
            </p:extLst>
          </p:nvPr>
        </p:nvGraphicFramePr>
        <p:xfrm>
          <a:off x="920289" y="1447800"/>
          <a:ext cx="2486025" cy="1306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92" r:id="rId3" imgW="11796120" imgH="11796120" progId="Equation.3">
                  <p:embed/>
                </p:oleObj>
              </mc:Choice>
              <mc:Fallback>
                <p:oleObj r:id="rId3" imgW="11796120" imgH="1179612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0289" y="1447800"/>
                        <a:ext cx="2486025" cy="1306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517525" y="2971800"/>
            <a:ext cx="1084249" cy="412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5688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2000" dirty="0"/>
              <a:t>From (a)</a:t>
            </a: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9555965"/>
              </p:ext>
            </p:extLst>
          </p:nvPr>
        </p:nvGraphicFramePr>
        <p:xfrm>
          <a:off x="1006501" y="3505200"/>
          <a:ext cx="3314700" cy="1306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93" r:id="rId5" imgW="11796120" imgH="11796120" progId="Equation.3">
                  <p:embed/>
                </p:oleObj>
              </mc:Choice>
              <mc:Fallback>
                <p:oleObj r:id="rId5" imgW="11796120" imgH="1179612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6501" y="3505200"/>
                        <a:ext cx="3314700" cy="1306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11"/>
          <p:cNvSpPr>
            <a:spLocks noChangeArrowheads="1"/>
          </p:cNvSpPr>
          <p:nvPr/>
        </p:nvSpPr>
        <p:spPr bwMode="auto">
          <a:xfrm>
            <a:off x="952500" y="4343400"/>
            <a:ext cx="2362200" cy="6096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Line 12"/>
          <p:cNvSpPr>
            <a:spLocks noChangeShapeType="1"/>
          </p:cNvSpPr>
          <p:nvPr/>
        </p:nvSpPr>
        <p:spPr bwMode="auto">
          <a:xfrm flipH="1">
            <a:off x="3541713" y="4648200"/>
            <a:ext cx="993775" cy="1588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Text Box 13"/>
          <p:cNvSpPr txBox="1">
            <a:spLocks noChangeArrowheads="1"/>
          </p:cNvSpPr>
          <p:nvPr/>
        </p:nvSpPr>
        <p:spPr bwMode="auto">
          <a:xfrm>
            <a:off x="4610100" y="4419600"/>
            <a:ext cx="417513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5688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1600"/>
              <a:t>(b)</a:t>
            </a:r>
          </a:p>
        </p:txBody>
      </p:sp>
    </p:spTree>
    <p:extLst>
      <p:ext uri="{BB962C8B-B14F-4D97-AF65-F5344CB8AC3E}">
        <p14:creationId xmlns:p14="http://schemas.microsoft.com/office/powerpoint/2010/main" val="3234653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"/>
          <p:cNvGrpSpPr>
            <a:grpSpLocks/>
          </p:cNvGrpSpPr>
          <p:nvPr/>
        </p:nvGrpSpPr>
        <p:grpSpPr bwMode="auto">
          <a:xfrm>
            <a:off x="2057400" y="2971800"/>
            <a:ext cx="2589213" cy="2208213"/>
            <a:chOff x="1296" y="1872"/>
            <a:chExt cx="1631" cy="1391"/>
          </a:xfrm>
        </p:grpSpPr>
        <p:graphicFrame>
          <p:nvGraphicFramePr>
            <p:cNvPr id="5" name="Object 2"/>
            <p:cNvGraphicFramePr>
              <a:graphicFrameLocks noChangeAspect="1"/>
            </p:cNvGraphicFramePr>
            <p:nvPr/>
          </p:nvGraphicFramePr>
          <p:xfrm>
            <a:off x="1392" y="1920"/>
            <a:ext cx="1443" cy="1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34" r:id="rId3" imgW="22250520" imgH="19507320" progId="">
                    <p:embed/>
                  </p:oleObj>
                </mc:Choice>
                <mc:Fallback>
                  <p:oleObj r:id="rId3" imgW="22250520" imgH="1950732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92" y="1920"/>
                          <a:ext cx="1443" cy="1264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" name="Rectangle 3"/>
            <p:cNvSpPr>
              <a:spLocks noChangeArrowheads="1"/>
            </p:cNvSpPr>
            <p:nvPr/>
          </p:nvSpPr>
          <p:spPr bwMode="auto">
            <a:xfrm>
              <a:off x="1296" y="1872"/>
              <a:ext cx="1631" cy="671"/>
            </a:xfrm>
            <a:prstGeom prst="rect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1296" y="2592"/>
              <a:ext cx="1631" cy="671"/>
            </a:xfrm>
            <a:prstGeom prst="rect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8" name="Line 5"/>
          <p:cNvSpPr>
            <a:spLocks noChangeShapeType="1"/>
          </p:cNvSpPr>
          <p:nvPr/>
        </p:nvSpPr>
        <p:spPr bwMode="auto">
          <a:xfrm>
            <a:off x="757238" y="1610032"/>
            <a:ext cx="685800" cy="1588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762000" y="3180556"/>
            <a:ext cx="338138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5688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1600" dirty="0"/>
              <a:t>&amp;</a:t>
            </a:r>
          </a:p>
        </p:txBody>
      </p:sp>
      <p:graphicFrame>
        <p:nvGraphicFramePr>
          <p:cNvPr id="10" name="Object 7"/>
          <p:cNvGraphicFramePr>
            <a:graphicFrameLocks noChangeAspect="1"/>
          </p:cNvGraphicFramePr>
          <p:nvPr/>
        </p:nvGraphicFramePr>
        <p:xfrm>
          <a:off x="2103438" y="1384300"/>
          <a:ext cx="2354262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5" r:id="rId5" imgW="22860000" imgH="10363320" progId="">
                  <p:embed/>
                </p:oleObj>
              </mc:Choice>
              <mc:Fallback>
                <p:oleObj r:id="rId5" imgW="22860000" imgH="103633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03438" y="1384300"/>
                        <a:ext cx="2354262" cy="10668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1981200" y="1295400"/>
            <a:ext cx="2590800" cy="6096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1981200" y="1981200"/>
            <a:ext cx="2590800" cy="5334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517525" y="5756275"/>
            <a:ext cx="6569075" cy="845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dirty="0"/>
              <a:t>Can be used for </a:t>
            </a:r>
            <a:r>
              <a:rPr lang="en-US" dirty="0">
                <a:latin typeface="Symbol" pitchFamily="16" charset="2"/>
              </a:rPr>
              <a:t></a:t>
            </a:r>
            <a:r>
              <a:rPr lang="en-US" dirty="0"/>
              <a:t>S of any process (rev. &amp; </a:t>
            </a:r>
            <a:r>
              <a:rPr lang="en-US" dirty="0" err="1"/>
              <a:t>irrev</a:t>
            </a:r>
            <a:r>
              <a:rPr lang="en-US" dirty="0"/>
              <a:t>.)</a:t>
            </a:r>
          </a:p>
          <a:p>
            <a:r>
              <a:rPr lang="en-US" dirty="0"/>
              <a:t>Can be used for open &amp; closed system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17525" y="533400"/>
            <a:ext cx="1928477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/>
              <a:t>T-ds Relations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43916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365125" y="498475"/>
            <a:ext cx="5959475" cy="382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pPr algn="ctr"/>
            <a:r>
              <a:rPr lang="en-US" sz="2000" b="1" u="sng"/>
              <a:t>Entropy Change of Pure Substances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381000" y="990600"/>
            <a:ext cx="7772400" cy="1850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r>
              <a:rPr lang="en-US" sz="2000" dirty="0"/>
              <a:t>Can be obtained from </a:t>
            </a:r>
            <a:r>
              <a:rPr lang="en-US" sz="2000" u="sng" dirty="0" err="1"/>
              <a:t>Tds</a:t>
            </a:r>
            <a:r>
              <a:rPr lang="en-US" sz="2000" dirty="0"/>
              <a:t> Relations in conjunction with other thermodynamic relations</a:t>
            </a:r>
          </a:p>
          <a:p>
            <a:r>
              <a:rPr lang="en-US" sz="2000" dirty="0"/>
              <a:t>For 2 phase substances like </a:t>
            </a:r>
            <a:r>
              <a:rPr lang="en-US" sz="2000" i="1" dirty="0"/>
              <a:t>water</a:t>
            </a:r>
            <a:r>
              <a:rPr lang="en-US" sz="2000" dirty="0"/>
              <a:t> and </a:t>
            </a:r>
            <a:r>
              <a:rPr lang="en-US" sz="2000" i="1" dirty="0"/>
              <a:t>R-134a</a:t>
            </a:r>
            <a:r>
              <a:rPr lang="en-US" sz="2000" dirty="0"/>
              <a:t>, use property tables</a:t>
            </a:r>
          </a:p>
          <a:p>
            <a:r>
              <a:rPr lang="en-US" sz="2000" dirty="0"/>
              <a:t>	</a:t>
            </a:r>
            <a:r>
              <a:rPr lang="en-US" sz="2000" i="1" dirty="0">
                <a:latin typeface="Symbol" pitchFamily="16" charset="2"/>
              </a:rPr>
              <a:t></a:t>
            </a:r>
            <a:r>
              <a:rPr lang="en-US" sz="2000" i="1" dirty="0"/>
              <a:t>S = S</a:t>
            </a:r>
            <a:r>
              <a:rPr lang="en-US" sz="2000" i="1" baseline="-25000" dirty="0"/>
              <a:t>2</a:t>
            </a:r>
            <a:r>
              <a:rPr lang="en-US" sz="2000" i="1" dirty="0"/>
              <a:t> – S</a:t>
            </a:r>
            <a:r>
              <a:rPr lang="en-US" sz="2000" i="1" baseline="-25000" dirty="0"/>
              <a:t>1</a:t>
            </a:r>
          </a:p>
          <a:p>
            <a:endParaRPr lang="en-US" sz="2000" i="1" baseline="-25000" dirty="0"/>
          </a:p>
          <a:p>
            <a:r>
              <a:rPr lang="en-US" sz="2000" dirty="0"/>
              <a:t>For </a:t>
            </a:r>
            <a:r>
              <a:rPr lang="en-US" sz="2000" b="1" u="sng" dirty="0"/>
              <a:t>ideal gas</a:t>
            </a:r>
            <a:r>
              <a:rPr lang="en-US" sz="2000" dirty="0"/>
              <a:t>, from </a:t>
            </a:r>
            <a:r>
              <a:rPr lang="en-US" sz="2000" i="1" dirty="0" err="1"/>
              <a:t>Tds</a:t>
            </a:r>
            <a:r>
              <a:rPr lang="en-US" sz="2000" i="1" dirty="0"/>
              <a:t> relations</a:t>
            </a:r>
          </a:p>
        </p:txBody>
      </p:sp>
      <p:graphicFrame>
        <p:nvGraphicFramePr>
          <p:cNvPr id="6" name="Object 3"/>
          <p:cNvGraphicFramePr>
            <a:graphicFrameLocks noChangeAspect="1"/>
          </p:cNvGraphicFramePr>
          <p:nvPr/>
        </p:nvGraphicFramePr>
        <p:xfrm>
          <a:off x="533400" y="3124200"/>
          <a:ext cx="3581400" cy="300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64" r:id="rId3" imgW="47243880" imgH="39624120" progId="">
                  <p:embed/>
                </p:oleObj>
              </mc:Choice>
              <mc:Fallback>
                <p:oleObj r:id="rId3" imgW="47243880" imgH="396241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3124200"/>
                        <a:ext cx="3581400" cy="300355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533400" y="5334000"/>
            <a:ext cx="3810000" cy="9144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4" name="Group 11"/>
          <p:cNvGrpSpPr>
            <a:grpSpLocks/>
          </p:cNvGrpSpPr>
          <p:nvPr/>
        </p:nvGrpSpPr>
        <p:grpSpPr bwMode="auto">
          <a:xfrm>
            <a:off x="3962400" y="3048000"/>
            <a:ext cx="2819400" cy="2133600"/>
            <a:chOff x="2496" y="1920"/>
            <a:chExt cx="1535" cy="1151"/>
          </a:xfrm>
        </p:grpSpPr>
        <p:graphicFrame>
          <p:nvGraphicFramePr>
            <p:cNvPr id="15" name="Object 12"/>
            <p:cNvGraphicFramePr>
              <a:graphicFrameLocks noChangeAspect="1"/>
            </p:cNvGraphicFramePr>
            <p:nvPr/>
          </p:nvGraphicFramePr>
          <p:xfrm>
            <a:off x="2736" y="1968"/>
            <a:ext cx="1055" cy="5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65" r:id="rId5" imgW="28651320" imgH="15239880" progId="">
                    <p:embed/>
                  </p:oleObj>
                </mc:Choice>
                <mc:Fallback>
                  <p:oleObj r:id="rId5" imgW="28651320" imgH="1523988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36" y="1968"/>
                          <a:ext cx="1055" cy="561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" name="Text Box 13"/>
            <p:cNvSpPr txBox="1">
              <a:spLocks noChangeArrowheads="1"/>
            </p:cNvSpPr>
            <p:nvPr/>
          </p:nvSpPr>
          <p:spPr bwMode="auto">
            <a:xfrm>
              <a:off x="2640" y="2544"/>
              <a:ext cx="1391" cy="4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814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cs typeface="Times New Roman" pitchFamily="16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cs typeface="Times New Roman" pitchFamily="16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cs typeface="Times New Roman" pitchFamily="16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cs typeface="Times New Roman" pitchFamily="16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cs typeface="Times New Roman" pitchFamily="16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cs typeface="Times New Roman" pitchFamily="16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cs typeface="Times New Roman" pitchFamily="16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cs typeface="Times New Roman" pitchFamily="16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cs typeface="Times New Roman" pitchFamily="16" charset="0"/>
                </a:defRPr>
              </a:lvl9pPr>
            </a:lstStyle>
            <a:p>
              <a:r>
                <a:rPr lang="en-US" sz="1800"/>
                <a:t>Assume C</a:t>
              </a:r>
              <a:r>
                <a:rPr lang="en-US" sz="1800" baseline="-25000"/>
                <a:t>v</a:t>
              </a:r>
              <a:r>
                <a:rPr lang="en-US" sz="1800"/>
                <a:t>=constant</a:t>
              </a:r>
            </a:p>
            <a:p>
              <a:r>
                <a:rPr lang="en-US" sz="1800"/>
                <a:t>&amp; integrate</a:t>
              </a:r>
            </a:p>
          </p:txBody>
        </p:sp>
        <p:sp>
          <p:nvSpPr>
            <p:cNvPr id="17" name="Rectangle 14"/>
            <p:cNvSpPr>
              <a:spLocks noChangeArrowheads="1"/>
            </p:cNvSpPr>
            <p:nvPr/>
          </p:nvSpPr>
          <p:spPr bwMode="auto">
            <a:xfrm>
              <a:off x="2496" y="1920"/>
              <a:ext cx="1535" cy="1151"/>
            </a:xfrm>
            <a:prstGeom prst="rect">
              <a:avLst/>
            </a:prstGeom>
            <a:noFill/>
            <a:ln w="9360" cap="flat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4426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93306334"/>
              </p:ext>
            </p:extLst>
          </p:nvPr>
        </p:nvGraphicFramePr>
        <p:xfrm>
          <a:off x="4572000" y="1564480"/>
          <a:ext cx="3675063" cy="3141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2" r:id="rId3" imgW="48463200" imgH="41452920" progId="">
                  <p:embed/>
                </p:oleObj>
              </mc:Choice>
              <mc:Fallback>
                <p:oleObj r:id="rId3" imgW="48463200" imgH="414529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1564480"/>
                        <a:ext cx="3675063" cy="3141663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4495800" y="3926680"/>
            <a:ext cx="3810000" cy="8382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86875" y="1804987"/>
            <a:ext cx="1998663" cy="41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r>
              <a:rPr lang="en-US" sz="2000" dirty="0"/>
              <a:t>Another relation,</a:t>
            </a:r>
          </a:p>
        </p:txBody>
      </p:sp>
      <p:graphicFrame>
        <p:nvGraphicFramePr>
          <p:cNvPr id="7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5817023"/>
              </p:ext>
            </p:extLst>
          </p:nvPr>
        </p:nvGraphicFramePr>
        <p:xfrm>
          <a:off x="1143000" y="2452688"/>
          <a:ext cx="1828800" cy="1196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3" name="Equation" r:id="rId5" imgW="1180800" imgH="685800" progId="Equation.3">
                  <p:embed/>
                </p:oleObj>
              </mc:Choice>
              <mc:Fallback>
                <p:oleObj name="Equation" r:id="rId5" imgW="1180800" imgH="685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2452688"/>
                        <a:ext cx="1828800" cy="1196975"/>
                      </a:xfrm>
                      <a:prstGeom prst="rect">
                        <a:avLst/>
                      </a:prstGeom>
                      <a:noFill/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78950" y="3553886"/>
            <a:ext cx="2573850" cy="721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r>
              <a:rPr lang="en-US" sz="2000" dirty="0"/>
              <a:t>Assume </a:t>
            </a:r>
            <a:r>
              <a:rPr lang="en-US" sz="2000" dirty="0" err="1"/>
              <a:t>C</a:t>
            </a:r>
            <a:r>
              <a:rPr lang="en-US" sz="2000" baseline="-25000" dirty="0" err="1"/>
              <a:t>p</a:t>
            </a:r>
            <a:r>
              <a:rPr lang="en-US" sz="2000" baseline="-25000" dirty="0"/>
              <a:t> </a:t>
            </a:r>
            <a:r>
              <a:rPr lang="en-US" sz="2000" dirty="0"/>
              <a:t>=constant</a:t>
            </a:r>
          </a:p>
          <a:p>
            <a:r>
              <a:rPr lang="en-US" sz="2000" dirty="0"/>
              <a:t>&amp; integrate</a:t>
            </a:r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550350" y="2220912"/>
            <a:ext cx="2954850" cy="2124868"/>
          </a:xfrm>
          <a:prstGeom prst="rect">
            <a:avLst/>
          </a:prstGeom>
          <a:noFill/>
          <a:ln w="9360" cap="flat">
            <a:solidFill>
              <a:srgbClr val="000000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3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1"/>
          <p:cNvGraphicFramePr>
            <a:graphicFrameLocks noChangeAspect="1"/>
          </p:cNvGraphicFramePr>
          <p:nvPr/>
        </p:nvGraphicFramePr>
        <p:xfrm>
          <a:off x="1447800" y="1219200"/>
          <a:ext cx="3581400" cy="163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2" r:id="rId3" imgW="46634400" imgH="21336120" progId="">
                  <p:embed/>
                </p:oleObj>
              </mc:Choice>
              <mc:Fallback>
                <p:oleObj r:id="rId3" imgW="46634400" imgH="213361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1219200"/>
                        <a:ext cx="3581400" cy="16383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371600" y="1143000"/>
            <a:ext cx="3810000" cy="9144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371600" y="2057400"/>
            <a:ext cx="3810000" cy="8382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669925" y="3851275"/>
            <a:ext cx="5807075" cy="845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r>
              <a:rPr lang="en-US" dirty="0"/>
              <a:t>Both equations give the </a:t>
            </a:r>
            <a:r>
              <a:rPr lang="en-US" u="sng" dirty="0"/>
              <a:t>same result</a:t>
            </a:r>
          </a:p>
          <a:p>
            <a:r>
              <a:rPr lang="en-US" dirty="0"/>
              <a:t>Choose according to available data..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7970" y="324916"/>
            <a:ext cx="2126864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/>
              <a:t>Entropy change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6823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288925" y="346075"/>
            <a:ext cx="6264275" cy="407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pPr algn="ctr"/>
            <a:r>
              <a:rPr lang="en-US" sz="2000" b="1" u="sng"/>
              <a:t>Isentropic Processes</a:t>
            </a:r>
            <a:r>
              <a:rPr lang="en-US" sz="2000"/>
              <a:t>, </a:t>
            </a:r>
            <a:r>
              <a:rPr lang="en-US" sz="2000" b="1" i="1">
                <a:latin typeface="Symbol" pitchFamily="16" charset="2"/>
              </a:rPr>
              <a:t></a:t>
            </a:r>
            <a:r>
              <a:rPr lang="en-US" sz="2000" b="1" i="1"/>
              <a:t>S = 0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381000" y="990600"/>
            <a:ext cx="4038600" cy="392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r>
              <a:rPr lang="en-US" sz="1800"/>
              <a:t>For </a:t>
            </a:r>
            <a:r>
              <a:rPr lang="en-US" sz="1800" b="1" u="sng"/>
              <a:t>ideal gases</a:t>
            </a:r>
            <a:r>
              <a:rPr lang="en-US" sz="1800"/>
              <a:t>, with constant </a:t>
            </a:r>
            <a:r>
              <a:rPr lang="en-US" sz="1800" i="1"/>
              <a:t>C</a:t>
            </a:r>
            <a:r>
              <a:rPr lang="en-US" sz="1800" i="1" baseline="-25000"/>
              <a:t>p</a:t>
            </a:r>
            <a:r>
              <a:rPr lang="en-US" sz="1800"/>
              <a:t> &amp; </a:t>
            </a:r>
            <a:r>
              <a:rPr lang="en-US" sz="1800" i="1"/>
              <a:t>C</a:t>
            </a:r>
            <a:r>
              <a:rPr lang="en-US" sz="1800" i="1" baseline="-25000"/>
              <a:t>v</a:t>
            </a:r>
            <a:r>
              <a:rPr lang="en-US" sz="1800"/>
              <a:t> </a:t>
            </a:r>
          </a:p>
        </p:txBody>
      </p:sp>
      <p:graphicFrame>
        <p:nvGraphicFramePr>
          <p:cNvPr id="6" name="Object 3"/>
          <p:cNvGraphicFramePr>
            <a:graphicFrameLocks noChangeAspect="1"/>
          </p:cNvGraphicFramePr>
          <p:nvPr/>
        </p:nvGraphicFramePr>
        <p:xfrm>
          <a:off x="533400" y="1676400"/>
          <a:ext cx="3768725" cy="4540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4" r:id="rId3" imgW="49072680" imgH="59131080" progId="">
                  <p:embed/>
                </p:oleObj>
              </mc:Choice>
              <mc:Fallback>
                <p:oleObj r:id="rId3" imgW="49072680" imgH="591310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1676400"/>
                        <a:ext cx="3768725" cy="454025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" name="Group 4"/>
          <p:cNvGrpSpPr>
            <a:grpSpLocks/>
          </p:cNvGrpSpPr>
          <p:nvPr/>
        </p:nvGrpSpPr>
        <p:grpSpPr bwMode="auto">
          <a:xfrm>
            <a:off x="5753893" y="3886993"/>
            <a:ext cx="1598613" cy="2132013"/>
            <a:chOff x="2880" y="3120"/>
            <a:chExt cx="1007" cy="1343"/>
          </a:xfrm>
        </p:grpSpPr>
        <p:graphicFrame>
          <p:nvGraphicFramePr>
            <p:cNvPr id="8" name="Object 5"/>
            <p:cNvGraphicFramePr>
              <a:graphicFrameLocks noChangeAspect="1"/>
            </p:cNvGraphicFramePr>
            <p:nvPr/>
          </p:nvGraphicFramePr>
          <p:xfrm>
            <a:off x="3024" y="3264"/>
            <a:ext cx="767" cy="11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05" r:id="rId5" imgW="18307080" imgH="27432000" progId="">
                    <p:embed/>
                  </p:oleObj>
                </mc:Choice>
                <mc:Fallback>
                  <p:oleObj r:id="rId5" imgW="18307080" imgH="2743200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24" y="3264"/>
                          <a:ext cx="767" cy="1151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2880" y="3120"/>
              <a:ext cx="1007" cy="1343"/>
            </a:xfrm>
            <a:prstGeom prst="rect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09636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6350284"/>
              </p:ext>
            </p:extLst>
          </p:nvPr>
        </p:nvGraphicFramePr>
        <p:xfrm>
          <a:off x="1042988" y="1079500"/>
          <a:ext cx="3300412" cy="4797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34" r:id="rId3" imgW="42976800" imgH="62484120" progId="">
                  <p:embed/>
                </p:oleObj>
              </mc:Choice>
              <mc:Fallback>
                <p:oleObj r:id="rId3" imgW="42976800" imgH="624841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1079500"/>
                        <a:ext cx="3300412" cy="479742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441325" y="550862"/>
            <a:ext cx="1844675" cy="41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r>
              <a:rPr lang="en-US" sz="2000" dirty="0"/>
              <a:t>Another one</a:t>
            </a:r>
          </a:p>
        </p:txBody>
      </p:sp>
      <p:graphicFrame>
        <p:nvGraphicFramePr>
          <p:cNvPr id="10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503955"/>
              </p:ext>
            </p:extLst>
          </p:nvPr>
        </p:nvGraphicFramePr>
        <p:xfrm>
          <a:off x="4084637" y="3932238"/>
          <a:ext cx="2255837" cy="19437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35" r:id="rId5" imgW="32937480" imgH="28346400" progId="">
                  <p:embed/>
                </p:oleObj>
              </mc:Choice>
              <mc:Fallback>
                <p:oleObj r:id="rId5" imgW="32937480" imgH="283464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4637" y="3932238"/>
                        <a:ext cx="2255837" cy="1943757"/>
                      </a:xfrm>
                      <a:prstGeom prst="rect">
                        <a:avLst/>
                      </a:prstGeom>
                      <a:noFill/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3886200" y="3733800"/>
            <a:ext cx="2590800" cy="2209800"/>
          </a:xfrm>
          <a:prstGeom prst="rect">
            <a:avLst/>
          </a:prstGeom>
          <a:noFill/>
          <a:ln w="9360" cap="rnd">
            <a:solidFill>
              <a:srgbClr val="000000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308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969604" y="865239"/>
            <a:ext cx="3673475" cy="41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r>
              <a:rPr lang="en-US" sz="2000" dirty="0"/>
              <a:t>Combined to become</a:t>
            </a: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6723980"/>
              </p:ext>
            </p:extLst>
          </p:nvPr>
        </p:nvGraphicFramePr>
        <p:xfrm>
          <a:off x="1290279" y="2008239"/>
          <a:ext cx="2667000" cy="1052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9" r:id="rId3" imgW="34747200" imgH="13716000" progId="">
                  <p:embed/>
                </p:oleObj>
              </mc:Choice>
              <mc:Fallback>
                <p:oleObj r:id="rId3" imgW="34747200" imgH="137160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0279" y="2008239"/>
                        <a:ext cx="2667000" cy="1052513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1061679" y="1932039"/>
            <a:ext cx="3200400" cy="13716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4719279" y="2010859"/>
            <a:ext cx="2824521" cy="1213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r>
              <a:rPr lang="en-US" dirty="0" smtClean="0"/>
              <a:t>Isentropic process for ideal </a:t>
            </a:r>
            <a:r>
              <a:rPr lang="en-US" dirty="0"/>
              <a:t>gas, </a:t>
            </a:r>
          </a:p>
          <a:p>
            <a:r>
              <a:rPr lang="en-US" dirty="0"/>
              <a:t>constant</a:t>
            </a:r>
            <a:r>
              <a:rPr lang="en-US" i="1" dirty="0"/>
              <a:t> </a:t>
            </a:r>
            <a:r>
              <a:rPr lang="en-US" i="1" dirty="0" err="1" smtClean="0"/>
              <a:t>C</a:t>
            </a:r>
            <a:r>
              <a:rPr lang="en-US" i="1" baseline="-25000" dirty="0" err="1" smtClean="0"/>
              <a:t>p</a:t>
            </a:r>
            <a:r>
              <a:rPr lang="en-US" i="1" dirty="0"/>
              <a:t> </a:t>
            </a:r>
            <a:r>
              <a:rPr lang="en-US" i="1" dirty="0" smtClean="0"/>
              <a:t>, </a:t>
            </a:r>
            <a:r>
              <a:rPr lang="en-US" i="1" dirty="0" err="1"/>
              <a:t>C</a:t>
            </a:r>
            <a:r>
              <a:rPr lang="en-US" i="1" baseline="-25000" dirty="0" err="1"/>
              <a:t>v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05796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6860035"/>
              </p:ext>
            </p:extLst>
          </p:nvPr>
        </p:nvGraphicFramePr>
        <p:xfrm>
          <a:off x="116842" y="2213026"/>
          <a:ext cx="4759957" cy="38559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71" name="Equation" r:id="rId3" imgW="2234880" imgH="1854000" progId="Equation.3">
                  <p:embed/>
                </p:oleObj>
              </mc:Choice>
              <mc:Fallback>
                <p:oleObj name="Equation" r:id="rId3" imgW="2234880" imgH="1854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842" y="2213026"/>
                        <a:ext cx="4759957" cy="3855986"/>
                      </a:xfrm>
                      <a:prstGeom prst="rect">
                        <a:avLst/>
                      </a:prstGeom>
                      <a:noFill/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88925" y="422275"/>
            <a:ext cx="6264275" cy="382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pPr algn="ctr"/>
            <a:r>
              <a:rPr lang="en-US" sz="2000" b="1" u="sng"/>
              <a:t>Work for Open Systems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288925" y="1066800"/>
            <a:ext cx="3521075" cy="61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r>
              <a:rPr lang="en-US" sz="1800"/>
              <a:t>Reversible boundary work for  </a:t>
            </a:r>
            <a:r>
              <a:rPr lang="en-US" sz="1800" i="1"/>
              <a:t>closed systems</a:t>
            </a:r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/>
        </p:nvGraphicFramePr>
        <p:xfrm>
          <a:off x="3886200" y="990600"/>
          <a:ext cx="1346200" cy="53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72" r:id="rId5" imgW="17068680" imgH="6705720" progId="">
                  <p:embed/>
                </p:oleObj>
              </mc:Choice>
              <mc:Fallback>
                <p:oleObj r:id="rId5" imgW="17068680" imgH="67057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990600"/>
                        <a:ext cx="1346200" cy="53022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304800" y="1752600"/>
            <a:ext cx="6019800" cy="36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r>
              <a:rPr lang="en-US" sz="1800" i="1"/>
              <a:t>Open system</a:t>
            </a:r>
            <a:r>
              <a:rPr lang="en-US" sz="1800"/>
              <a:t> reversible work, from 1</a:t>
            </a:r>
            <a:r>
              <a:rPr lang="en-US" sz="1800" baseline="33000"/>
              <a:t>st</a:t>
            </a:r>
            <a:r>
              <a:rPr lang="en-US" sz="1800"/>
              <a:t> Law (single inlet/outlet)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4800600" y="5373252"/>
            <a:ext cx="2590800" cy="783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r>
              <a:rPr lang="en-US" sz="2200" dirty="0"/>
              <a:t>Reversible work for </a:t>
            </a:r>
            <a:r>
              <a:rPr lang="en-US" sz="2200" i="1" u="sng" dirty="0"/>
              <a:t>open system</a:t>
            </a: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661220" y="3862387"/>
            <a:ext cx="3962400" cy="444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r>
              <a:rPr lang="en-US" sz="2200" dirty="0"/>
              <a:t>neglecting </a:t>
            </a:r>
            <a:r>
              <a:rPr lang="en-US" sz="2200" dirty="0" err="1"/>
              <a:t>ke</a:t>
            </a:r>
            <a:r>
              <a:rPr lang="en-US" sz="2200" dirty="0"/>
              <a:t> &amp; </a:t>
            </a:r>
            <a:r>
              <a:rPr lang="en-US" sz="2200" dirty="0" err="1"/>
              <a:t>pe</a:t>
            </a:r>
            <a:r>
              <a:rPr lang="en-US" sz="2200" dirty="0"/>
              <a:t>, &amp; rearrange;</a:t>
            </a: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5943600" y="2514600"/>
            <a:ext cx="2438400" cy="1524000"/>
          </a:xfrm>
          <a:prstGeom prst="rect">
            <a:avLst/>
          </a:prstGeom>
          <a:noFill/>
          <a:ln w="9360" cap="flat">
            <a:solidFill>
              <a:srgbClr val="000000"/>
            </a:solidFill>
            <a:prstDash val="dash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4800599" y="5251450"/>
            <a:ext cx="2819401" cy="935038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 flipH="1">
            <a:off x="260606" y="3124200"/>
            <a:ext cx="231775" cy="533400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Line 11"/>
          <p:cNvSpPr>
            <a:spLocks noChangeShapeType="1"/>
          </p:cNvSpPr>
          <p:nvPr/>
        </p:nvSpPr>
        <p:spPr bwMode="auto">
          <a:xfrm flipH="1">
            <a:off x="2514599" y="3124200"/>
            <a:ext cx="279399" cy="533400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15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8841749"/>
              </p:ext>
            </p:extLst>
          </p:nvPr>
        </p:nvGraphicFramePr>
        <p:xfrm>
          <a:off x="6041923" y="2667000"/>
          <a:ext cx="2226020" cy="13004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73" name="Equation" r:id="rId7" imgW="1168200" imgH="685800" progId="Equation.3">
                  <p:embed/>
                </p:oleObj>
              </mc:Choice>
              <mc:Fallback>
                <p:oleObj name="Equation" r:id="rId7" imgW="1168200" imgH="685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41923" y="2667000"/>
                        <a:ext cx="2226020" cy="1300495"/>
                      </a:xfrm>
                      <a:prstGeom prst="rect">
                        <a:avLst/>
                      </a:prstGeom>
                      <a:noFill/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870551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"/>
          <p:cNvSpPr txBox="1">
            <a:spLocks noChangeArrowheads="1"/>
          </p:cNvSpPr>
          <p:nvPr/>
        </p:nvSpPr>
        <p:spPr bwMode="auto">
          <a:xfrm>
            <a:off x="88490" y="177290"/>
            <a:ext cx="4712110" cy="479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pPr algn="ctr"/>
            <a:r>
              <a:rPr lang="en-US" b="1" u="sng" dirty="0"/>
              <a:t>Increase in Entropy Principle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152400" y="727894"/>
            <a:ext cx="8534400" cy="2475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pPr marL="342900" indent="-342900">
              <a:buFont typeface="Arial" pitchFamily="34" charset="0"/>
              <a:buChar char="•"/>
            </a:pPr>
            <a:r>
              <a:rPr lang="en-US" sz="2200" dirty="0"/>
              <a:t>For reversible processes, entropy of universe (system  surrounding) doesn't change, it is just transferred (along with heat </a:t>
            </a:r>
            <a:r>
              <a:rPr lang="en-US" sz="2200" dirty="0" smtClean="0"/>
              <a:t>transfer)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200" dirty="0" smtClean="0"/>
              <a:t>In </a:t>
            </a:r>
            <a:r>
              <a:rPr lang="en-US" sz="2200" dirty="0"/>
              <a:t>real processes, </a:t>
            </a:r>
            <a:r>
              <a:rPr lang="en-US" sz="2200" dirty="0" err="1"/>
              <a:t>irreversibilities</a:t>
            </a:r>
            <a:r>
              <a:rPr lang="en-US" sz="2200" dirty="0"/>
              <a:t> cause entropy of universe to </a:t>
            </a:r>
            <a:r>
              <a:rPr lang="en-US" sz="2200" dirty="0" smtClean="0"/>
              <a:t>increase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200" dirty="0" smtClean="0"/>
              <a:t>Heat </a:t>
            </a:r>
            <a:r>
              <a:rPr lang="en-US" sz="2200" dirty="0"/>
              <a:t>reservoirs don't have </a:t>
            </a:r>
            <a:r>
              <a:rPr lang="en-US" sz="2200" dirty="0" smtClean="0"/>
              <a:t>irreversibility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200" dirty="0" smtClean="0"/>
              <a:t>To </a:t>
            </a:r>
            <a:r>
              <a:rPr lang="en-US" sz="2200" dirty="0"/>
              <a:t>simplify analysis, assume </a:t>
            </a:r>
            <a:r>
              <a:rPr lang="en-US" sz="2200" dirty="0" err="1"/>
              <a:t>irreversibilities</a:t>
            </a:r>
            <a:r>
              <a:rPr lang="en-US" sz="2200" dirty="0"/>
              <a:t> to exist only inside the system under </a:t>
            </a:r>
            <a:r>
              <a:rPr lang="en-US" sz="2200" dirty="0" smtClean="0"/>
              <a:t>study.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200" dirty="0" smtClean="0"/>
              <a:t>Inside </a:t>
            </a:r>
            <a:r>
              <a:rPr lang="en-US" sz="2200" dirty="0"/>
              <a:t>the system, entropy </a:t>
            </a:r>
            <a:r>
              <a:rPr lang="en-US" sz="2200" i="1" dirty="0"/>
              <a:t>transfer</a:t>
            </a:r>
            <a:r>
              <a:rPr lang="en-US" sz="2200" dirty="0"/>
              <a:t> and </a:t>
            </a:r>
            <a:r>
              <a:rPr lang="en-US" sz="2200" i="1" dirty="0"/>
              <a:t>generation</a:t>
            </a:r>
            <a:r>
              <a:rPr lang="en-US" sz="2200" dirty="0"/>
              <a:t> occur.</a:t>
            </a:r>
          </a:p>
        </p:txBody>
      </p:sp>
      <p:sp>
        <p:nvSpPr>
          <p:cNvPr id="7" name="AutoShape 3"/>
          <p:cNvSpPr>
            <a:spLocks/>
          </p:cNvSpPr>
          <p:nvPr/>
        </p:nvSpPr>
        <p:spPr bwMode="auto">
          <a:xfrm flipV="1">
            <a:off x="-26988" y="2574925"/>
            <a:ext cx="1828800" cy="1830387"/>
          </a:xfrm>
          <a:custGeom>
            <a:avLst/>
            <a:gdLst>
              <a:gd name="G0" fmla="sin 10800 17694720"/>
              <a:gd name="G1" fmla="+- G0 10800 0"/>
              <a:gd name="G2" fmla="cos 10800 17694720"/>
              <a:gd name="G3" fmla="+- G2 10800 0"/>
              <a:gd name="G4" fmla="sin 10800 69527"/>
              <a:gd name="G5" fmla="+- G4 10800 0"/>
              <a:gd name="G6" fmla="cos 10800 69527"/>
              <a:gd name="G7" fmla="+- G6 10800 0"/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w 21600"/>
              <a:gd name="T9" fmla="*/ 0 h 21600"/>
              <a:gd name="T10" fmla="*/ 0 w 21600"/>
              <a:gd name="T11" fmla="*/ 0 h 21600"/>
              <a:gd name="T12" fmla="*/ 10799 w 21600"/>
              <a:gd name="T13" fmla="*/ 0 h 21600"/>
              <a:gd name="T14" fmla="*/ 21599 w 21600"/>
              <a:gd name="T15" fmla="*/ 1099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T12" t="T13" r="T14" b="T15"/>
            <a:pathLst>
              <a:path w="21600" h="21600" stroke="0">
                <a:moveTo>
                  <a:pt x="10799" y="0"/>
                </a:moveTo>
                <a:cubicBezTo>
                  <a:pt x="10799" y="0"/>
                  <a:pt x="10799" y="-1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0866"/>
                  <a:pt x="21599" y="10932"/>
                  <a:pt x="21598" y="10999"/>
                </a:cubicBezTo>
                <a:lnTo>
                  <a:pt x="10800" y="10800"/>
                </a:lnTo>
                <a:close/>
              </a:path>
              <a:path w="21600" h="21600" fill="none">
                <a:moveTo>
                  <a:pt x="10799" y="0"/>
                </a:moveTo>
                <a:cubicBezTo>
                  <a:pt x="10799" y="0"/>
                  <a:pt x="10799" y="-1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0866"/>
                  <a:pt x="21599" y="10932"/>
                  <a:pt x="21598" y="10999"/>
                </a:cubicBezTo>
              </a:path>
            </a:pathLst>
          </a:custGeom>
          <a:noFill/>
          <a:ln w="9360" cap="flat">
            <a:solidFill>
              <a:srgbClr val="000000"/>
            </a:solidFill>
            <a:miter lim="800000"/>
            <a:headEnd type="diamond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AutoShape 4"/>
          <p:cNvSpPr>
            <a:spLocks/>
          </p:cNvSpPr>
          <p:nvPr/>
        </p:nvSpPr>
        <p:spPr bwMode="auto">
          <a:xfrm flipH="1">
            <a:off x="811212" y="3551237"/>
            <a:ext cx="1828800" cy="1830388"/>
          </a:xfrm>
          <a:custGeom>
            <a:avLst/>
            <a:gdLst>
              <a:gd name="G0" fmla="sin 10800 17694720"/>
              <a:gd name="G1" fmla="+- G0 10800 0"/>
              <a:gd name="G2" fmla="cos 10800 17694720"/>
              <a:gd name="G3" fmla="+- G2 10800 0"/>
              <a:gd name="G4" fmla="sin 10800 69527"/>
              <a:gd name="G5" fmla="+- G4 10800 0"/>
              <a:gd name="G6" fmla="cos 10800 69527"/>
              <a:gd name="G7" fmla="+- G6 10800 0"/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w 21600"/>
              <a:gd name="T9" fmla="*/ 0 h 21600"/>
              <a:gd name="T10" fmla="*/ 0 w 21600"/>
              <a:gd name="T11" fmla="*/ 0 h 21600"/>
              <a:gd name="T12" fmla="*/ 10799 w 21600"/>
              <a:gd name="T13" fmla="*/ 0 h 21600"/>
              <a:gd name="T14" fmla="*/ 21599 w 21600"/>
              <a:gd name="T15" fmla="*/ 1099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T12" t="T13" r="T14" b="T15"/>
            <a:pathLst>
              <a:path w="21600" h="21600" stroke="0">
                <a:moveTo>
                  <a:pt x="10799" y="0"/>
                </a:moveTo>
                <a:cubicBezTo>
                  <a:pt x="10799" y="0"/>
                  <a:pt x="10799" y="-1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0866"/>
                  <a:pt x="21599" y="10932"/>
                  <a:pt x="21598" y="10999"/>
                </a:cubicBezTo>
                <a:lnTo>
                  <a:pt x="10800" y="10800"/>
                </a:lnTo>
                <a:close/>
              </a:path>
              <a:path w="21600" h="21600" fill="none">
                <a:moveTo>
                  <a:pt x="10799" y="0"/>
                </a:moveTo>
                <a:cubicBezTo>
                  <a:pt x="10799" y="0"/>
                  <a:pt x="10799" y="-1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0866"/>
                  <a:pt x="21599" y="10932"/>
                  <a:pt x="21598" y="10999"/>
                </a:cubicBezTo>
              </a:path>
            </a:pathLst>
          </a:custGeom>
          <a:noFill/>
          <a:ln w="9360" cap="flat">
            <a:solidFill>
              <a:srgbClr val="000000"/>
            </a:solidFill>
            <a:prstDash val="dashDot"/>
            <a:miter lim="800000"/>
            <a:headEnd type="diamond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360362" y="3551237"/>
            <a:ext cx="69532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688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r>
              <a:rPr lang="en-US" sz="1600"/>
              <a:t>irrev</a:t>
            </a: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506412" y="4389437"/>
            <a:ext cx="549275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688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r>
              <a:rPr lang="en-US" sz="1600"/>
              <a:t>1</a:t>
            </a: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1725612" y="3246437"/>
            <a:ext cx="549275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688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r>
              <a:rPr lang="en-US" sz="1600"/>
              <a:t>2</a:t>
            </a:r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1497012" y="4084637"/>
            <a:ext cx="549275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688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r>
              <a:rPr lang="en-US" sz="1600"/>
              <a:t>rev</a:t>
            </a:r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2514600" y="3347294"/>
            <a:ext cx="4572000" cy="783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r>
              <a:rPr lang="en-US" sz="2200" dirty="0"/>
              <a:t>Irreversible cycle since one of the processes is irreversible</a:t>
            </a:r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2255222" y="4784826"/>
            <a:ext cx="3227388" cy="444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r>
              <a:rPr lang="en-US" sz="2200" dirty="0"/>
              <a:t>From </a:t>
            </a:r>
            <a:r>
              <a:rPr lang="en-US" sz="2200" dirty="0" err="1"/>
              <a:t>Clausius</a:t>
            </a:r>
            <a:r>
              <a:rPr lang="en-US" sz="2200" dirty="0"/>
              <a:t> Inequality;</a:t>
            </a:r>
          </a:p>
        </p:txBody>
      </p:sp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3742" y="3841749"/>
            <a:ext cx="3256858" cy="2724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79484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Entropy (Motivation)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 smtClean="0"/>
              <a:t>The preferred direction implied by the 2</a:t>
            </a:r>
            <a:r>
              <a:rPr lang="en-US" sz="2800" baseline="30000" dirty="0" smtClean="0"/>
              <a:t>nd</a:t>
            </a:r>
            <a:r>
              <a:rPr lang="en-US" sz="2800" dirty="0" smtClean="0"/>
              <a:t> Law can be better understood and quantified by the concept of entropy.</a:t>
            </a:r>
          </a:p>
          <a:p>
            <a:pPr marL="0" indent="0">
              <a:buNone/>
            </a:pPr>
            <a:r>
              <a:rPr lang="en-US" sz="2800" dirty="0" smtClean="0"/>
              <a:t>Entropy quantifies the 2</a:t>
            </a:r>
            <a:r>
              <a:rPr lang="en-US" sz="2800" baseline="30000" dirty="0" smtClean="0"/>
              <a:t>nd</a:t>
            </a:r>
            <a:r>
              <a:rPr lang="en-US" sz="2800" dirty="0" smtClean="0"/>
              <a:t> Law and imposes the direction of processes.</a:t>
            </a:r>
          </a:p>
          <a:p>
            <a:pPr marL="0" indent="0">
              <a:buNone/>
            </a:pPr>
            <a:r>
              <a:rPr lang="en-US" sz="2800" dirty="0" smtClean="0"/>
              <a:t>Here we will study entropy and how processes will proceed only in the direction of </a:t>
            </a:r>
            <a:r>
              <a:rPr lang="en-US" sz="2800" smtClean="0"/>
              <a:t>increasing entropy.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44316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4990370"/>
              </p:ext>
            </p:extLst>
          </p:nvPr>
        </p:nvGraphicFramePr>
        <p:xfrm>
          <a:off x="1112836" y="1111689"/>
          <a:ext cx="2239963" cy="42517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0" name="Equation" r:id="rId3" imgW="1333440" imgH="2603160" progId="Equation.3">
                  <p:embed/>
                </p:oleObj>
              </mc:Choice>
              <mc:Fallback>
                <p:oleObj name="Equation" r:id="rId3" imgW="1333440" imgH="26031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2836" y="1111689"/>
                        <a:ext cx="2239963" cy="4251782"/>
                      </a:xfrm>
                      <a:prstGeom prst="rect">
                        <a:avLst/>
                      </a:prstGeom>
                      <a:noFill/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914400" y="762000"/>
            <a:ext cx="2149475" cy="35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r>
              <a:rPr lang="en-US" sz="1800"/>
              <a:t>Rearrange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914400" y="3238500"/>
            <a:ext cx="3048000" cy="35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r>
              <a:rPr lang="en-US" sz="1800"/>
              <a:t>Generalize for all processes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4267200" y="3657600"/>
            <a:ext cx="1781175" cy="962025"/>
          </a:xfrm>
          <a:prstGeom prst="rect">
            <a:avLst/>
          </a:prstGeom>
          <a:noFill/>
          <a:ln w="9360" cap="flat">
            <a:solidFill>
              <a:srgbClr val="00000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r>
              <a:rPr lang="en-US" sz="1800"/>
              <a:t>= when rev</a:t>
            </a:r>
          </a:p>
          <a:p>
            <a:r>
              <a:rPr lang="en-US" sz="1800"/>
              <a:t>&gt; when irrev</a:t>
            </a:r>
          </a:p>
          <a:p>
            <a:r>
              <a:rPr lang="en-US" sz="1800"/>
              <a:t>&lt; impossible</a:t>
            </a: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H="1">
            <a:off x="3122613" y="3962400"/>
            <a:ext cx="1146175" cy="152400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4343400" y="4800600"/>
            <a:ext cx="2387600" cy="1247775"/>
          </a:xfrm>
          <a:prstGeom prst="rect">
            <a:avLst/>
          </a:prstGeom>
          <a:noFill/>
          <a:ln w="9360" cap="flat">
            <a:solidFill>
              <a:srgbClr val="00000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r>
              <a:rPr lang="en-US" sz="1800" i="1"/>
              <a:t>S</a:t>
            </a:r>
            <a:r>
              <a:rPr lang="en-US" sz="1800" i="1" baseline="-25000"/>
              <a:t>gen</a:t>
            </a:r>
            <a:r>
              <a:rPr lang="en-US" sz="1800" i="1"/>
              <a:t>=entropy generated</a:t>
            </a:r>
          </a:p>
          <a:p>
            <a:r>
              <a:rPr lang="en-US" sz="1800"/>
              <a:t>      = 0   when rev.</a:t>
            </a:r>
          </a:p>
          <a:p>
            <a:r>
              <a:rPr lang="en-US" sz="1800"/>
              <a:t>      &gt; 0   when irrev.</a:t>
            </a:r>
          </a:p>
          <a:p>
            <a:r>
              <a:rPr lang="en-US" sz="1800"/>
              <a:t>      &lt; 0   impossible</a:t>
            </a:r>
          </a:p>
        </p:txBody>
      </p:sp>
      <p:sp>
        <p:nvSpPr>
          <p:cNvPr id="10" name="Line 7"/>
          <p:cNvSpPr>
            <a:spLocks noChangeShapeType="1"/>
          </p:cNvSpPr>
          <p:nvPr/>
        </p:nvSpPr>
        <p:spPr bwMode="auto">
          <a:xfrm flipH="1" flipV="1">
            <a:off x="3656013" y="5180013"/>
            <a:ext cx="688975" cy="384175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838200" y="4572000"/>
            <a:ext cx="2667000" cy="9144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8778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2591834"/>
              </p:ext>
            </p:extLst>
          </p:nvPr>
        </p:nvGraphicFramePr>
        <p:xfrm>
          <a:off x="1386349" y="1834997"/>
          <a:ext cx="2995613" cy="100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9" r:id="rId3" imgW="34747200" imgH="11582280" progId="">
                  <p:embed/>
                </p:oleObj>
              </mc:Choice>
              <mc:Fallback>
                <p:oleObj r:id="rId3" imgW="34747200" imgH="115822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86349" y="1834997"/>
                        <a:ext cx="2995613" cy="100012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929149" y="3511397"/>
            <a:ext cx="1311275" cy="871538"/>
          </a:xfrm>
          <a:prstGeom prst="rect">
            <a:avLst/>
          </a:prstGeom>
          <a:noFill/>
          <a:ln w="9360" cap="flat">
            <a:solidFill>
              <a:srgbClr val="00000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r>
              <a:rPr lang="en-US" sz="1800" i="1"/>
              <a:t>Change</a:t>
            </a:r>
            <a:r>
              <a:rPr lang="en-US" sz="1800"/>
              <a:t> of system entropy</a:t>
            </a:r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2529349" y="3358997"/>
            <a:ext cx="1981200" cy="1130300"/>
          </a:xfrm>
          <a:prstGeom prst="rect">
            <a:avLst/>
          </a:prstGeom>
          <a:noFill/>
          <a:ln w="9360" cap="flat">
            <a:solidFill>
              <a:srgbClr val="00000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r>
              <a:rPr lang="en-US" sz="1800" i="1"/>
              <a:t>Transfer</a:t>
            </a:r>
            <a:r>
              <a:rPr lang="en-US" sz="1800"/>
              <a:t> of entropy (T where Q is transferred, usually at boundary</a:t>
            </a: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5043949" y="3511397"/>
            <a:ext cx="1311275" cy="612775"/>
          </a:xfrm>
          <a:prstGeom prst="rect">
            <a:avLst/>
          </a:prstGeom>
          <a:noFill/>
          <a:ln w="9360" cap="flat">
            <a:solidFill>
              <a:srgbClr val="00000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r>
              <a:rPr lang="en-US" sz="1800"/>
              <a:t>Entropy </a:t>
            </a:r>
            <a:r>
              <a:rPr lang="en-US" sz="1800" i="1"/>
              <a:t>generation</a:t>
            </a:r>
          </a:p>
        </p:txBody>
      </p:sp>
      <p:sp>
        <p:nvSpPr>
          <p:cNvPr id="8" name="Line 13"/>
          <p:cNvSpPr>
            <a:spLocks noChangeShapeType="1"/>
          </p:cNvSpPr>
          <p:nvPr/>
        </p:nvSpPr>
        <p:spPr bwMode="auto">
          <a:xfrm flipV="1">
            <a:off x="1538749" y="2747810"/>
            <a:ext cx="152400" cy="765175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Line 14"/>
          <p:cNvSpPr>
            <a:spLocks noChangeShapeType="1"/>
          </p:cNvSpPr>
          <p:nvPr/>
        </p:nvSpPr>
        <p:spPr bwMode="auto">
          <a:xfrm flipH="1" flipV="1">
            <a:off x="3213562" y="2976410"/>
            <a:ext cx="155575" cy="384175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Line 15"/>
          <p:cNvSpPr>
            <a:spLocks noChangeShapeType="1"/>
          </p:cNvSpPr>
          <p:nvPr/>
        </p:nvSpPr>
        <p:spPr bwMode="auto">
          <a:xfrm flipH="1" flipV="1">
            <a:off x="4280362" y="2671610"/>
            <a:ext cx="1374775" cy="841375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Rectangle 16"/>
          <p:cNvSpPr>
            <a:spLocks noChangeArrowheads="1"/>
          </p:cNvSpPr>
          <p:nvPr/>
        </p:nvSpPr>
        <p:spPr bwMode="auto">
          <a:xfrm>
            <a:off x="1005349" y="1606397"/>
            <a:ext cx="4191000" cy="16002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Text Box 1"/>
          <p:cNvSpPr txBox="1">
            <a:spLocks noChangeArrowheads="1"/>
          </p:cNvSpPr>
          <p:nvPr/>
        </p:nvSpPr>
        <p:spPr bwMode="auto">
          <a:xfrm>
            <a:off x="365125" y="346075"/>
            <a:ext cx="5654675" cy="382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pPr algn="ctr"/>
            <a:r>
              <a:rPr lang="en-US" sz="2000" b="1" dirty="0"/>
              <a:t>Entropy Generation for Closed System</a:t>
            </a:r>
          </a:p>
        </p:txBody>
      </p:sp>
    </p:spTree>
    <p:extLst>
      <p:ext uri="{BB962C8B-B14F-4D97-AF65-F5344CB8AC3E}">
        <p14:creationId xmlns:p14="http://schemas.microsoft.com/office/powerpoint/2010/main" val="11456836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441325" y="498475"/>
            <a:ext cx="7788275" cy="4746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r>
              <a:rPr lang="en-US" sz="2200" i="1" dirty="0" err="1"/>
              <a:t>S</a:t>
            </a:r>
            <a:r>
              <a:rPr lang="en-US" sz="2200" i="1" baseline="-25000" dirty="0" err="1"/>
              <a:t>gen</a:t>
            </a:r>
            <a:r>
              <a:rPr lang="en-US" sz="2200" dirty="0"/>
              <a:t> is the measure of </a:t>
            </a:r>
            <a:r>
              <a:rPr lang="en-US" sz="2200" dirty="0" err="1"/>
              <a:t>irreversibilities</a:t>
            </a:r>
            <a:r>
              <a:rPr lang="en-US" sz="2200" dirty="0"/>
              <a:t> involved during process</a:t>
            </a:r>
          </a:p>
          <a:p>
            <a:endParaRPr lang="en-US" sz="2200" dirty="0"/>
          </a:p>
          <a:p>
            <a:endParaRPr lang="en-US" sz="2200" i="1" dirty="0"/>
          </a:p>
          <a:p>
            <a:endParaRPr lang="en-US" sz="2200" i="1" dirty="0"/>
          </a:p>
          <a:p>
            <a:endParaRPr lang="en-US" sz="2200" i="1" dirty="0"/>
          </a:p>
          <a:p>
            <a:pPr>
              <a:lnSpc>
                <a:spcPct val="102000"/>
              </a:lnSpc>
            </a:pPr>
            <a:r>
              <a:rPr lang="en-US" sz="2200" i="1" dirty="0">
                <a:latin typeface="Symbol" pitchFamily="16" charset="2"/>
              </a:rPr>
              <a:t></a:t>
            </a:r>
            <a:r>
              <a:rPr lang="en-US" sz="2200" i="1" dirty="0"/>
              <a:t>S</a:t>
            </a:r>
            <a:r>
              <a:rPr lang="en-US" sz="2200" dirty="0"/>
              <a:t> surrounding or system may decrease (-</a:t>
            </a:r>
            <a:r>
              <a:rPr lang="en-US" sz="2200" dirty="0" err="1"/>
              <a:t>ve</a:t>
            </a:r>
            <a:r>
              <a:rPr lang="en-US" sz="2200" dirty="0"/>
              <a:t>), but </a:t>
            </a:r>
            <a:r>
              <a:rPr lang="en-US" sz="2200" i="1" dirty="0">
                <a:latin typeface="Symbol" pitchFamily="16" charset="2"/>
              </a:rPr>
              <a:t></a:t>
            </a:r>
            <a:r>
              <a:rPr lang="en-US" sz="2200" i="1" dirty="0"/>
              <a:t>S</a:t>
            </a:r>
            <a:r>
              <a:rPr lang="en-US" sz="2200" dirty="0"/>
              <a:t> total (surrounding + system) must be &gt; 0</a:t>
            </a:r>
          </a:p>
          <a:p>
            <a:endParaRPr lang="en-US" sz="2200" i="1" baseline="-25000" dirty="0"/>
          </a:p>
          <a:p>
            <a:endParaRPr lang="en-US" sz="2200" i="1" dirty="0"/>
          </a:p>
          <a:p>
            <a:r>
              <a:rPr lang="en-US" sz="2200" dirty="0"/>
              <a:t>Entropy of universe always </a:t>
            </a:r>
            <a:r>
              <a:rPr lang="en-US" sz="2200" i="1" dirty="0"/>
              <a:t>increases</a:t>
            </a:r>
            <a:r>
              <a:rPr lang="en-US" sz="2200" dirty="0"/>
              <a:t> (Entropy increase principle)</a:t>
            </a:r>
          </a:p>
          <a:p>
            <a:endParaRPr lang="en-US" sz="2200" i="1" dirty="0"/>
          </a:p>
          <a:p>
            <a:r>
              <a:rPr lang="en-US" sz="2200" dirty="0"/>
              <a:t>No such thing as entropy conservation principle</a:t>
            </a:r>
          </a:p>
          <a:p>
            <a:endParaRPr lang="en-US" sz="2200" dirty="0"/>
          </a:p>
          <a:p>
            <a:r>
              <a:rPr lang="en-US" sz="2200" dirty="0"/>
              <a:t>For a process to occur, </a:t>
            </a:r>
            <a:r>
              <a:rPr lang="en-US" sz="2200" i="1" dirty="0" err="1"/>
              <a:t>S</a:t>
            </a:r>
            <a:r>
              <a:rPr lang="en-US" sz="2200" i="1" baseline="-25000" dirty="0" err="1"/>
              <a:t>gen</a:t>
            </a:r>
            <a:r>
              <a:rPr lang="en-US" sz="2200" i="1" dirty="0"/>
              <a:t>&gt; </a:t>
            </a:r>
            <a:r>
              <a:rPr lang="en-US" sz="2200" dirty="0"/>
              <a:t>0</a:t>
            </a: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7373664"/>
              </p:ext>
            </p:extLst>
          </p:nvPr>
        </p:nvGraphicFramePr>
        <p:xfrm>
          <a:off x="685800" y="1143000"/>
          <a:ext cx="6135688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3" name="Equation" r:id="rId3" imgW="2717640" imgH="241200" progId="Equation.3">
                  <p:embed/>
                </p:oleObj>
              </mc:Choice>
              <mc:Fallback>
                <p:oleObj name="Equation" r:id="rId3" imgW="271764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1143000"/>
                        <a:ext cx="6135688" cy="533400"/>
                      </a:xfrm>
                      <a:prstGeom prst="rect">
                        <a:avLst/>
                      </a:prstGeom>
                      <a:noFill/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019463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365125" y="346075"/>
            <a:ext cx="5654675" cy="382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pPr algn="ctr"/>
            <a:r>
              <a:rPr lang="en-US" sz="2000" b="1" dirty="0"/>
              <a:t>Entropy Generation for Closed System</a:t>
            </a: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4014437"/>
              </p:ext>
            </p:extLst>
          </p:nvPr>
        </p:nvGraphicFramePr>
        <p:xfrm>
          <a:off x="762000" y="1256840"/>
          <a:ext cx="3077186" cy="34675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6" name="Equation" r:id="rId3" imgW="1600200" imgH="1815840" progId="Equation.3">
                  <p:embed/>
                </p:oleObj>
              </mc:Choice>
              <mc:Fallback>
                <p:oleObj name="Equation" r:id="rId3" imgW="1600200" imgH="18158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1256840"/>
                        <a:ext cx="3077186" cy="3467560"/>
                      </a:xfrm>
                      <a:prstGeom prst="rect">
                        <a:avLst/>
                      </a:prstGeom>
                      <a:noFill/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609600" y="3200400"/>
            <a:ext cx="5638800" cy="35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r>
              <a:rPr lang="en-US" sz="1800"/>
              <a:t>For multiple heat transfers at different temperatures</a:t>
            </a: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609600" y="3733800"/>
            <a:ext cx="3124200" cy="9906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9393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03556697"/>
              </p:ext>
            </p:extLst>
          </p:nvPr>
        </p:nvGraphicFramePr>
        <p:xfrm>
          <a:off x="2667000" y="1936423"/>
          <a:ext cx="2520950" cy="19751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4" name="Equation" r:id="rId3" imgW="1231560" imgH="965160" progId="Equation.3">
                  <p:embed/>
                </p:oleObj>
              </mc:Choice>
              <mc:Fallback>
                <p:oleObj name="Equation" r:id="rId3" imgW="1231560" imgH="9651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667000" y="1936423"/>
                        <a:ext cx="2520950" cy="19751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5410200" y="2235378"/>
            <a:ext cx="2590800" cy="41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r>
              <a:rPr lang="en-US" sz="2000" dirty="0"/>
              <a:t>In rate form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638800" y="3225978"/>
            <a:ext cx="2438400" cy="41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r>
              <a:rPr lang="en-US" sz="2000" dirty="0"/>
              <a:t>In differential form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2133600" y="4597578"/>
            <a:ext cx="6172200" cy="778419"/>
          </a:xfrm>
          <a:prstGeom prst="rect">
            <a:avLst/>
          </a:prstGeom>
          <a:noFill/>
          <a:ln w="9360" cap="flat">
            <a:solidFill>
              <a:srgbClr val="000000"/>
            </a:solidFill>
            <a:prstDash val="dash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pPr>
              <a:lnSpc>
                <a:spcPct val="102000"/>
              </a:lnSpc>
            </a:pPr>
            <a:r>
              <a:rPr lang="en-US" sz="2200" i="1" dirty="0">
                <a:latin typeface="Symbol" pitchFamily="16" charset="2"/>
              </a:rPr>
              <a:t></a:t>
            </a:r>
            <a:r>
              <a:rPr lang="en-US" sz="2200" i="1" dirty="0" err="1"/>
              <a:t>S</a:t>
            </a:r>
            <a:r>
              <a:rPr lang="en-US" sz="2200" i="1" baseline="-25000" dirty="0" err="1"/>
              <a:t>gen</a:t>
            </a:r>
            <a:r>
              <a:rPr lang="en-US" sz="2200" dirty="0"/>
              <a:t>  -  depends on the process (friction, </a:t>
            </a:r>
            <a:r>
              <a:rPr lang="en-US" sz="2200" dirty="0">
                <a:latin typeface="Symbol" pitchFamily="16" charset="2"/>
              </a:rPr>
              <a:t></a:t>
            </a:r>
            <a:r>
              <a:rPr lang="en-US" sz="2200" dirty="0"/>
              <a:t>T etc.)</a:t>
            </a:r>
          </a:p>
          <a:p>
            <a:r>
              <a:rPr lang="en-US" sz="2200" dirty="0"/>
              <a:t>          -  not a property</a:t>
            </a:r>
          </a:p>
        </p:txBody>
      </p:sp>
      <p:sp>
        <p:nvSpPr>
          <p:cNvPr id="8" name="Line 7"/>
          <p:cNvSpPr>
            <a:spLocks noChangeShapeType="1"/>
          </p:cNvSpPr>
          <p:nvPr/>
        </p:nvSpPr>
        <p:spPr bwMode="auto">
          <a:xfrm flipV="1">
            <a:off x="3124200" y="3681591"/>
            <a:ext cx="1524000" cy="917575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Text Box 1"/>
          <p:cNvSpPr txBox="1">
            <a:spLocks noChangeArrowheads="1"/>
          </p:cNvSpPr>
          <p:nvPr/>
        </p:nvSpPr>
        <p:spPr bwMode="auto">
          <a:xfrm>
            <a:off x="365125" y="346075"/>
            <a:ext cx="5654675" cy="382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pPr algn="ctr"/>
            <a:r>
              <a:rPr lang="en-US" sz="2000" b="1" dirty="0"/>
              <a:t>Entropy Generation for Closed System</a:t>
            </a:r>
          </a:p>
        </p:txBody>
      </p:sp>
    </p:spTree>
    <p:extLst>
      <p:ext uri="{BB962C8B-B14F-4D97-AF65-F5344CB8AC3E}">
        <p14:creationId xmlns:p14="http://schemas.microsoft.com/office/powerpoint/2010/main" val="35932676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517525" y="422275"/>
            <a:ext cx="5730875" cy="382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pPr algn="ctr"/>
            <a:r>
              <a:rPr lang="en-US" sz="2000" b="1" u="sng" dirty="0"/>
              <a:t>Entropy Generation for Open Systems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441325" y="955675"/>
            <a:ext cx="6111875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1800"/>
              <a:t>Apart from heat, </a:t>
            </a:r>
            <a:r>
              <a:rPr lang="en-US" sz="1800" b="1"/>
              <a:t>mass flows</a:t>
            </a:r>
            <a:r>
              <a:rPr lang="en-US" sz="1800"/>
              <a:t> also carry entropy along with them</a:t>
            </a:r>
          </a:p>
        </p:txBody>
      </p:sp>
      <p:sp>
        <p:nvSpPr>
          <p:cNvPr id="6" name="Line 3"/>
          <p:cNvSpPr>
            <a:spLocks noChangeShapeType="1"/>
          </p:cNvSpPr>
          <p:nvPr/>
        </p:nvSpPr>
        <p:spPr bwMode="auto">
          <a:xfrm>
            <a:off x="2020888" y="1905000"/>
            <a:ext cx="1587" cy="922338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>
            <a:off x="2020888" y="2908300"/>
            <a:ext cx="1587" cy="119063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>
            <a:off x="2020888" y="3027363"/>
            <a:ext cx="1027112" cy="20637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Line 6"/>
          <p:cNvSpPr>
            <a:spLocks noChangeShapeType="1"/>
          </p:cNvSpPr>
          <p:nvPr/>
        </p:nvSpPr>
        <p:spPr bwMode="auto">
          <a:xfrm>
            <a:off x="3048000" y="2209800"/>
            <a:ext cx="1588" cy="841375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Line 7"/>
          <p:cNvSpPr>
            <a:spLocks noChangeShapeType="1"/>
          </p:cNvSpPr>
          <p:nvPr/>
        </p:nvSpPr>
        <p:spPr bwMode="auto">
          <a:xfrm flipH="1">
            <a:off x="1825625" y="2908300"/>
            <a:ext cx="227013" cy="1588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Line 8"/>
          <p:cNvSpPr>
            <a:spLocks noChangeShapeType="1"/>
          </p:cNvSpPr>
          <p:nvPr/>
        </p:nvSpPr>
        <p:spPr bwMode="auto">
          <a:xfrm flipH="1">
            <a:off x="1825625" y="2827338"/>
            <a:ext cx="227013" cy="1587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Line 9"/>
          <p:cNvSpPr>
            <a:spLocks noChangeShapeType="1"/>
          </p:cNvSpPr>
          <p:nvPr/>
        </p:nvSpPr>
        <p:spPr bwMode="auto">
          <a:xfrm flipH="1">
            <a:off x="3035300" y="2185988"/>
            <a:ext cx="227013" cy="1587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 flipH="1">
            <a:off x="3035300" y="2105025"/>
            <a:ext cx="227013" cy="1588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Line 11"/>
          <p:cNvSpPr>
            <a:spLocks noChangeShapeType="1"/>
          </p:cNvSpPr>
          <p:nvPr/>
        </p:nvSpPr>
        <p:spPr bwMode="auto">
          <a:xfrm flipV="1">
            <a:off x="3036888" y="1903413"/>
            <a:ext cx="1587" cy="203200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2070100" y="1944688"/>
            <a:ext cx="901700" cy="1042987"/>
          </a:xfrm>
          <a:prstGeom prst="rect">
            <a:avLst/>
          </a:prstGeom>
          <a:noFill/>
          <a:ln w="9360" cap="rnd">
            <a:solidFill>
              <a:srgbClr val="000000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Line 13"/>
          <p:cNvSpPr>
            <a:spLocks noChangeShapeType="1"/>
          </p:cNvSpPr>
          <p:nvPr/>
        </p:nvSpPr>
        <p:spPr bwMode="auto">
          <a:xfrm>
            <a:off x="1633538" y="2867025"/>
            <a:ext cx="728662" cy="1588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" name="Line 14"/>
          <p:cNvSpPr>
            <a:spLocks noChangeShapeType="1"/>
          </p:cNvSpPr>
          <p:nvPr/>
        </p:nvSpPr>
        <p:spPr bwMode="auto">
          <a:xfrm>
            <a:off x="2892425" y="2146300"/>
            <a:ext cx="727075" cy="1588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" name="Line 15"/>
          <p:cNvSpPr>
            <a:spLocks noChangeShapeType="1"/>
          </p:cNvSpPr>
          <p:nvPr/>
        </p:nvSpPr>
        <p:spPr bwMode="auto">
          <a:xfrm flipV="1">
            <a:off x="2601913" y="2786063"/>
            <a:ext cx="55562" cy="444500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" name="Text Box 16"/>
          <p:cNvSpPr txBox="1">
            <a:spLocks noChangeArrowheads="1"/>
          </p:cNvSpPr>
          <p:nvPr/>
        </p:nvSpPr>
        <p:spPr bwMode="auto">
          <a:xfrm>
            <a:off x="2514600" y="3429000"/>
            <a:ext cx="744538" cy="354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688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1600"/>
              <a:t>Q</a:t>
            </a:r>
            <a:r>
              <a:rPr lang="en-US" sz="1600" baseline="-25000"/>
              <a:t>in</a:t>
            </a:r>
          </a:p>
        </p:txBody>
      </p:sp>
      <p:sp>
        <p:nvSpPr>
          <p:cNvPr id="20" name="Text Box 17"/>
          <p:cNvSpPr txBox="1">
            <a:spLocks noChangeArrowheads="1"/>
          </p:cNvSpPr>
          <p:nvPr/>
        </p:nvSpPr>
        <p:spPr bwMode="auto">
          <a:xfrm>
            <a:off x="1295400" y="2787650"/>
            <a:ext cx="515938" cy="614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688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1600"/>
              <a:t>m</a:t>
            </a:r>
            <a:r>
              <a:rPr lang="en-US" sz="1600" baseline="-25000"/>
              <a:t>in </a:t>
            </a:r>
          </a:p>
          <a:p>
            <a:r>
              <a:rPr lang="en-US" sz="1600"/>
              <a:t>s</a:t>
            </a:r>
            <a:r>
              <a:rPr lang="en-US" sz="1600" baseline="-25000"/>
              <a:t>in</a:t>
            </a:r>
          </a:p>
        </p:txBody>
      </p:sp>
      <p:sp>
        <p:nvSpPr>
          <p:cNvPr id="21" name="Text Box 18"/>
          <p:cNvSpPr txBox="1">
            <a:spLocks noChangeArrowheads="1"/>
          </p:cNvSpPr>
          <p:nvPr/>
        </p:nvSpPr>
        <p:spPr bwMode="auto">
          <a:xfrm>
            <a:off x="3521075" y="2025650"/>
            <a:ext cx="950913" cy="614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688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1600"/>
              <a:t>m</a:t>
            </a:r>
            <a:r>
              <a:rPr lang="en-US" sz="1600" baseline="-25000"/>
              <a:t>out</a:t>
            </a:r>
          </a:p>
          <a:p>
            <a:r>
              <a:rPr lang="en-US" sz="1600"/>
              <a:t>s</a:t>
            </a:r>
            <a:r>
              <a:rPr lang="en-US" sz="1600" baseline="-25000"/>
              <a:t>out</a:t>
            </a:r>
          </a:p>
        </p:txBody>
      </p:sp>
      <p:sp>
        <p:nvSpPr>
          <p:cNvPr id="22" name="Text Box 19"/>
          <p:cNvSpPr txBox="1">
            <a:spLocks noChangeArrowheads="1"/>
          </p:cNvSpPr>
          <p:nvPr/>
        </p:nvSpPr>
        <p:spPr bwMode="auto">
          <a:xfrm>
            <a:off x="2359025" y="2265363"/>
            <a:ext cx="515938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688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1600"/>
              <a:t>CV</a:t>
            </a:r>
          </a:p>
        </p:txBody>
      </p:sp>
      <p:sp>
        <p:nvSpPr>
          <p:cNvPr id="23" name="Line 20"/>
          <p:cNvSpPr>
            <a:spLocks noChangeShapeType="1"/>
          </p:cNvSpPr>
          <p:nvPr/>
        </p:nvSpPr>
        <p:spPr bwMode="auto">
          <a:xfrm>
            <a:off x="2020888" y="1905000"/>
            <a:ext cx="1027112" cy="1588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24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6057661"/>
              </p:ext>
            </p:extLst>
          </p:nvPr>
        </p:nvGraphicFramePr>
        <p:xfrm>
          <a:off x="401996" y="3783012"/>
          <a:ext cx="4610755" cy="1779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31" name="Equation" r:id="rId3" imgW="2438280" imgH="965160" progId="Equation.3">
                  <p:embed/>
                </p:oleObj>
              </mc:Choice>
              <mc:Fallback>
                <p:oleObj name="Equation" r:id="rId3" imgW="2438280" imgH="9651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1996" y="3783012"/>
                        <a:ext cx="4610755" cy="1779588"/>
                      </a:xfrm>
                      <a:prstGeom prst="rect">
                        <a:avLst/>
                      </a:prstGeom>
                      <a:noFill/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23848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2087269"/>
              </p:ext>
            </p:extLst>
          </p:nvPr>
        </p:nvGraphicFramePr>
        <p:xfrm>
          <a:off x="1219200" y="2133599"/>
          <a:ext cx="5181600" cy="10202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8" name="Equation" r:id="rId3" imgW="2450880" imgH="482400" progId="Equation.3">
                  <p:embed/>
                </p:oleObj>
              </mc:Choice>
              <mc:Fallback>
                <p:oleObj name="Equation" r:id="rId3" imgW="2450880" imgH="482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19200" y="2133599"/>
                        <a:ext cx="5181600" cy="10202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Box 22"/>
          <p:cNvSpPr txBox="1">
            <a:spLocks noChangeArrowheads="1"/>
          </p:cNvSpPr>
          <p:nvPr/>
        </p:nvSpPr>
        <p:spPr bwMode="auto">
          <a:xfrm>
            <a:off x="798871" y="3775075"/>
            <a:ext cx="1387475" cy="1130300"/>
          </a:xfrm>
          <a:prstGeom prst="rect">
            <a:avLst/>
          </a:prstGeom>
          <a:noFill/>
          <a:ln w="9360" cap="flat">
            <a:solidFill>
              <a:srgbClr val="000000"/>
            </a:solidFill>
            <a:prstDash val="dash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1800"/>
              <a:t>Rate of </a:t>
            </a:r>
            <a:r>
              <a:rPr lang="en-US" sz="1800" i="1"/>
              <a:t>change</a:t>
            </a:r>
            <a:r>
              <a:rPr lang="en-US" sz="1800"/>
              <a:t> of system entropy</a:t>
            </a:r>
          </a:p>
        </p:txBody>
      </p:sp>
      <p:sp>
        <p:nvSpPr>
          <p:cNvPr id="6" name="Text Box 23"/>
          <p:cNvSpPr txBox="1">
            <a:spLocks noChangeArrowheads="1"/>
          </p:cNvSpPr>
          <p:nvPr/>
        </p:nvSpPr>
        <p:spPr bwMode="auto">
          <a:xfrm>
            <a:off x="2491146" y="4038600"/>
            <a:ext cx="2209800" cy="612775"/>
          </a:xfrm>
          <a:prstGeom prst="rect">
            <a:avLst/>
          </a:prstGeom>
          <a:noFill/>
          <a:ln w="9360" cap="flat">
            <a:solidFill>
              <a:srgbClr val="000000"/>
            </a:solidFill>
            <a:prstDash val="dash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1800"/>
              <a:t>Rate of entropy </a:t>
            </a:r>
            <a:r>
              <a:rPr lang="en-US" sz="1800" i="1"/>
              <a:t>transfer</a:t>
            </a:r>
          </a:p>
        </p:txBody>
      </p:sp>
      <p:sp>
        <p:nvSpPr>
          <p:cNvPr id="7" name="Text Box 24"/>
          <p:cNvSpPr txBox="1">
            <a:spLocks noChangeArrowheads="1"/>
          </p:cNvSpPr>
          <p:nvPr/>
        </p:nvSpPr>
        <p:spPr bwMode="auto">
          <a:xfrm>
            <a:off x="5158146" y="3810000"/>
            <a:ext cx="1387475" cy="871538"/>
          </a:xfrm>
          <a:prstGeom prst="rect">
            <a:avLst/>
          </a:prstGeom>
          <a:noFill/>
          <a:ln w="9360" cap="flat">
            <a:solidFill>
              <a:srgbClr val="000000"/>
            </a:solidFill>
            <a:prstDash val="dash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1800"/>
              <a:t>Rate of entropy </a:t>
            </a:r>
            <a:r>
              <a:rPr lang="en-US" sz="1800" i="1"/>
              <a:t>generation</a:t>
            </a:r>
          </a:p>
        </p:txBody>
      </p:sp>
      <p:sp>
        <p:nvSpPr>
          <p:cNvPr id="8" name="AutoShape 25"/>
          <p:cNvSpPr>
            <a:spLocks/>
          </p:cNvSpPr>
          <p:nvPr/>
        </p:nvSpPr>
        <p:spPr bwMode="auto">
          <a:xfrm rot="5400000">
            <a:off x="3784959" y="1743075"/>
            <a:ext cx="152400" cy="3352800"/>
          </a:xfrm>
          <a:prstGeom prst="rightBrace">
            <a:avLst>
              <a:gd name="adj1" fmla="val 183333"/>
              <a:gd name="adj2" fmla="val 50000"/>
            </a:avLst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Line 26"/>
          <p:cNvSpPr>
            <a:spLocks noChangeShapeType="1"/>
          </p:cNvSpPr>
          <p:nvPr/>
        </p:nvSpPr>
        <p:spPr bwMode="auto">
          <a:xfrm flipV="1">
            <a:off x="3253146" y="3503613"/>
            <a:ext cx="152400" cy="536575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Line 27"/>
          <p:cNvSpPr>
            <a:spLocks noChangeShapeType="1"/>
          </p:cNvSpPr>
          <p:nvPr/>
        </p:nvSpPr>
        <p:spPr bwMode="auto">
          <a:xfrm flipV="1">
            <a:off x="1195746" y="3122613"/>
            <a:ext cx="152400" cy="688975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Line 28"/>
          <p:cNvSpPr>
            <a:spLocks noChangeShapeType="1"/>
          </p:cNvSpPr>
          <p:nvPr/>
        </p:nvSpPr>
        <p:spPr bwMode="auto">
          <a:xfrm flipV="1">
            <a:off x="5767746" y="3046413"/>
            <a:ext cx="304800" cy="765175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Rectangle 29"/>
          <p:cNvSpPr>
            <a:spLocks noChangeArrowheads="1"/>
          </p:cNvSpPr>
          <p:nvPr/>
        </p:nvSpPr>
        <p:spPr bwMode="auto">
          <a:xfrm>
            <a:off x="814746" y="2133600"/>
            <a:ext cx="5867400" cy="11430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Line 3"/>
          <p:cNvSpPr>
            <a:spLocks noChangeShapeType="1"/>
          </p:cNvSpPr>
          <p:nvPr/>
        </p:nvSpPr>
        <p:spPr bwMode="auto">
          <a:xfrm>
            <a:off x="6335816" y="500805"/>
            <a:ext cx="1587" cy="922338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Line 4"/>
          <p:cNvSpPr>
            <a:spLocks noChangeShapeType="1"/>
          </p:cNvSpPr>
          <p:nvPr/>
        </p:nvSpPr>
        <p:spPr bwMode="auto">
          <a:xfrm>
            <a:off x="6335816" y="1504105"/>
            <a:ext cx="1587" cy="119063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" name="Line 5"/>
          <p:cNvSpPr>
            <a:spLocks noChangeShapeType="1"/>
          </p:cNvSpPr>
          <p:nvPr/>
        </p:nvSpPr>
        <p:spPr bwMode="auto">
          <a:xfrm>
            <a:off x="6335816" y="1623168"/>
            <a:ext cx="1027112" cy="20637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" name="Line 6"/>
          <p:cNvSpPr>
            <a:spLocks noChangeShapeType="1"/>
          </p:cNvSpPr>
          <p:nvPr/>
        </p:nvSpPr>
        <p:spPr bwMode="auto">
          <a:xfrm>
            <a:off x="7362928" y="805605"/>
            <a:ext cx="1588" cy="841375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" name="Line 7"/>
          <p:cNvSpPr>
            <a:spLocks noChangeShapeType="1"/>
          </p:cNvSpPr>
          <p:nvPr/>
        </p:nvSpPr>
        <p:spPr bwMode="auto">
          <a:xfrm flipH="1">
            <a:off x="6140553" y="1504105"/>
            <a:ext cx="227013" cy="1588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" name="Line 8"/>
          <p:cNvSpPr>
            <a:spLocks noChangeShapeType="1"/>
          </p:cNvSpPr>
          <p:nvPr/>
        </p:nvSpPr>
        <p:spPr bwMode="auto">
          <a:xfrm flipH="1">
            <a:off x="6140553" y="1423143"/>
            <a:ext cx="227013" cy="1587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" name="Line 9"/>
          <p:cNvSpPr>
            <a:spLocks noChangeShapeType="1"/>
          </p:cNvSpPr>
          <p:nvPr/>
        </p:nvSpPr>
        <p:spPr bwMode="auto">
          <a:xfrm flipH="1">
            <a:off x="7350228" y="781793"/>
            <a:ext cx="227013" cy="1587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" name="Line 10"/>
          <p:cNvSpPr>
            <a:spLocks noChangeShapeType="1"/>
          </p:cNvSpPr>
          <p:nvPr/>
        </p:nvSpPr>
        <p:spPr bwMode="auto">
          <a:xfrm flipH="1">
            <a:off x="7350228" y="700830"/>
            <a:ext cx="227013" cy="1588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" name="Line 11"/>
          <p:cNvSpPr>
            <a:spLocks noChangeShapeType="1"/>
          </p:cNvSpPr>
          <p:nvPr/>
        </p:nvSpPr>
        <p:spPr bwMode="auto">
          <a:xfrm flipV="1">
            <a:off x="7351816" y="499218"/>
            <a:ext cx="1587" cy="203200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" name="Rectangle 12"/>
          <p:cNvSpPr>
            <a:spLocks noChangeArrowheads="1"/>
          </p:cNvSpPr>
          <p:nvPr/>
        </p:nvSpPr>
        <p:spPr bwMode="auto">
          <a:xfrm>
            <a:off x="6385028" y="540493"/>
            <a:ext cx="901700" cy="1042987"/>
          </a:xfrm>
          <a:prstGeom prst="rect">
            <a:avLst/>
          </a:prstGeom>
          <a:noFill/>
          <a:ln w="9360" cap="rnd">
            <a:solidFill>
              <a:srgbClr val="000000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" name="Line 13"/>
          <p:cNvSpPr>
            <a:spLocks noChangeShapeType="1"/>
          </p:cNvSpPr>
          <p:nvPr/>
        </p:nvSpPr>
        <p:spPr bwMode="auto">
          <a:xfrm>
            <a:off x="5948466" y="1462830"/>
            <a:ext cx="728662" cy="1588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" name="Line 14"/>
          <p:cNvSpPr>
            <a:spLocks noChangeShapeType="1"/>
          </p:cNvSpPr>
          <p:nvPr/>
        </p:nvSpPr>
        <p:spPr bwMode="auto">
          <a:xfrm>
            <a:off x="7207353" y="742105"/>
            <a:ext cx="727075" cy="1588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" name="Line 15"/>
          <p:cNvSpPr>
            <a:spLocks noChangeShapeType="1"/>
          </p:cNvSpPr>
          <p:nvPr/>
        </p:nvSpPr>
        <p:spPr bwMode="auto">
          <a:xfrm flipV="1">
            <a:off x="6916841" y="1381868"/>
            <a:ext cx="55562" cy="444500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" name="Text Box 16"/>
          <p:cNvSpPr txBox="1">
            <a:spLocks noChangeArrowheads="1"/>
          </p:cNvSpPr>
          <p:nvPr/>
        </p:nvSpPr>
        <p:spPr bwMode="auto">
          <a:xfrm>
            <a:off x="6829528" y="2024805"/>
            <a:ext cx="744538" cy="354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688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1600"/>
              <a:t>Q</a:t>
            </a:r>
            <a:r>
              <a:rPr lang="en-US" sz="1600" baseline="-25000"/>
              <a:t>in</a:t>
            </a:r>
          </a:p>
        </p:txBody>
      </p:sp>
      <p:sp>
        <p:nvSpPr>
          <p:cNvPr id="27" name="Text Box 17"/>
          <p:cNvSpPr txBox="1">
            <a:spLocks noChangeArrowheads="1"/>
          </p:cNvSpPr>
          <p:nvPr/>
        </p:nvSpPr>
        <p:spPr bwMode="auto">
          <a:xfrm>
            <a:off x="5610328" y="1383455"/>
            <a:ext cx="515938" cy="614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688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1600"/>
              <a:t>m</a:t>
            </a:r>
            <a:r>
              <a:rPr lang="en-US" sz="1600" baseline="-25000"/>
              <a:t>in </a:t>
            </a:r>
          </a:p>
          <a:p>
            <a:r>
              <a:rPr lang="en-US" sz="1600"/>
              <a:t>s</a:t>
            </a:r>
            <a:r>
              <a:rPr lang="en-US" sz="1600" baseline="-25000"/>
              <a:t>in</a:t>
            </a:r>
          </a:p>
        </p:txBody>
      </p:sp>
      <p:sp>
        <p:nvSpPr>
          <p:cNvPr id="28" name="Text Box 19"/>
          <p:cNvSpPr txBox="1">
            <a:spLocks noChangeArrowheads="1"/>
          </p:cNvSpPr>
          <p:nvPr/>
        </p:nvSpPr>
        <p:spPr bwMode="auto">
          <a:xfrm>
            <a:off x="6673953" y="861168"/>
            <a:ext cx="515938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688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1600"/>
              <a:t>CV</a:t>
            </a:r>
          </a:p>
        </p:txBody>
      </p:sp>
      <p:sp>
        <p:nvSpPr>
          <p:cNvPr id="29" name="Line 20"/>
          <p:cNvSpPr>
            <a:spLocks noChangeShapeType="1"/>
          </p:cNvSpPr>
          <p:nvPr/>
        </p:nvSpPr>
        <p:spPr bwMode="auto">
          <a:xfrm>
            <a:off x="6335816" y="500805"/>
            <a:ext cx="1027112" cy="1588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" name="Text Box 1"/>
          <p:cNvSpPr txBox="1">
            <a:spLocks noChangeArrowheads="1"/>
          </p:cNvSpPr>
          <p:nvPr/>
        </p:nvSpPr>
        <p:spPr bwMode="auto">
          <a:xfrm>
            <a:off x="517525" y="422275"/>
            <a:ext cx="5730875" cy="382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pPr algn="ctr"/>
            <a:r>
              <a:rPr lang="en-US" sz="2000" b="1" u="sng" dirty="0"/>
              <a:t>Entropy Generation for Open Systems</a:t>
            </a:r>
          </a:p>
        </p:txBody>
      </p:sp>
    </p:spTree>
    <p:extLst>
      <p:ext uri="{BB962C8B-B14F-4D97-AF65-F5344CB8AC3E}">
        <p14:creationId xmlns:p14="http://schemas.microsoft.com/office/powerpoint/2010/main" val="22158787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365125" y="346075"/>
            <a:ext cx="5121275" cy="382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2000" b="1" u="sng" dirty="0"/>
              <a:t>Steady Flow Process</a:t>
            </a: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605620"/>
              </p:ext>
            </p:extLst>
          </p:nvPr>
        </p:nvGraphicFramePr>
        <p:xfrm>
          <a:off x="526897" y="990600"/>
          <a:ext cx="4592227" cy="38515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4" name="Equation" r:id="rId3" imgW="2438280" imgH="2057400" progId="Equation.3">
                  <p:embed/>
                </p:oleObj>
              </mc:Choice>
              <mc:Fallback>
                <p:oleObj name="Equation" r:id="rId3" imgW="2438280" imgH="2057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6897" y="990600"/>
                        <a:ext cx="4592227" cy="3851544"/>
                      </a:xfrm>
                      <a:prstGeom prst="rect">
                        <a:avLst/>
                      </a:prstGeom>
                      <a:noFill/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Line 4"/>
          <p:cNvSpPr>
            <a:spLocks noChangeShapeType="1"/>
          </p:cNvSpPr>
          <p:nvPr/>
        </p:nvSpPr>
        <p:spPr bwMode="auto">
          <a:xfrm flipH="1">
            <a:off x="531813" y="3048000"/>
            <a:ext cx="536575" cy="762000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981200" y="990600"/>
            <a:ext cx="2057400" cy="6858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304800" y="3886200"/>
            <a:ext cx="4724400" cy="11430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7177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0915154"/>
              </p:ext>
            </p:extLst>
          </p:nvPr>
        </p:nvGraphicFramePr>
        <p:xfrm>
          <a:off x="1905000" y="2895600"/>
          <a:ext cx="3683000" cy="23289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1" name="Equation" r:id="rId3" imgW="1726920" imgH="1091880" progId="Equation.3">
                  <p:embed/>
                </p:oleObj>
              </mc:Choice>
              <mc:Fallback>
                <p:oleObj name="Equation" r:id="rId3" imgW="1726920" imgH="10918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05000" y="2895600"/>
                        <a:ext cx="3683000" cy="23289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533400" y="2286000"/>
            <a:ext cx="3521075" cy="475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u="sng" dirty="0"/>
              <a:t>single inlet/outlet;</a:t>
            </a:r>
          </a:p>
        </p:txBody>
      </p:sp>
      <p:sp>
        <p:nvSpPr>
          <p:cNvPr id="6" name="Text Box 1"/>
          <p:cNvSpPr txBox="1">
            <a:spLocks noChangeArrowheads="1"/>
          </p:cNvSpPr>
          <p:nvPr/>
        </p:nvSpPr>
        <p:spPr bwMode="auto">
          <a:xfrm>
            <a:off x="365125" y="346075"/>
            <a:ext cx="5121275" cy="382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2000" b="1" u="sng" dirty="0"/>
              <a:t>Steady Flow Process</a:t>
            </a:r>
          </a:p>
        </p:txBody>
      </p:sp>
    </p:spTree>
    <p:extLst>
      <p:ext uri="{BB962C8B-B14F-4D97-AF65-F5344CB8AC3E}">
        <p14:creationId xmlns:p14="http://schemas.microsoft.com/office/powerpoint/2010/main" val="8112311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273050" y="879475"/>
            <a:ext cx="6356350" cy="2338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/>
              <a:t>Reversible adiabatic process = isentropic process</a:t>
            </a:r>
          </a:p>
          <a:p>
            <a:endParaRPr lang="en-US"/>
          </a:p>
          <a:p>
            <a:r>
              <a:rPr lang="en-US"/>
              <a:t>Isentropic is not necessarily reversible adiabatic</a:t>
            </a:r>
          </a:p>
          <a:p>
            <a:endParaRPr lang="en-US"/>
          </a:p>
          <a:p>
            <a:r>
              <a:rPr lang="en-US"/>
              <a:t>Reversible process 	</a:t>
            </a:r>
            <a:r>
              <a:rPr lang="en-US" b="1" i="1"/>
              <a:t>S</a:t>
            </a:r>
            <a:r>
              <a:rPr lang="en-US" b="1" i="1" baseline="-25000"/>
              <a:t>gen</a:t>
            </a:r>
            <a:r>
              <a:rPr lang="en-US" b="1"/>
              <a:t> = 0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4022725" y="3470275"/>
            <a:ext cx="2378075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2000"/>
              <a:t>Produces W</a:t>
            </a:r>
            <a:r>
              <a:rPr lang="en-US" sz="2000" baseline="-25000"/>
              <a:t>max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4191000" y="4724400"/>
            <a:ext cx="2378075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2000"/>
              <a:t>Consumes W</a:t>
            </a:r>
            <a:r>
              <a:rPr lang="en-US" sz="2000" baseline="-25000"/>
              <a:t>min</a:t>
            </a:r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>
            <a:off x="2727325" y="2579688"/>
            <a:ext cx="304800" cy="1587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>
            <a:off x="3733800" y="3124200"/>
            <a:ext cx="1588" cy="1828800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Line 6"/>
          <p:cNvSpPr>
            <a:spLocks noChangeShapeType="1"/>
          </p:cNvSpPr>
          <p:nvPr/>
        </p:nvSpPr>
        <p:spPr bwMode="auto">
          <a:xfrm>
            <a:off x="3733800" y="4953000"/>
            <a:ext cx="381000" cy="1588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Line 7"/>
          <p:cNvSpPr>
            <a:spLocks noChangeShapeType="1"/>
          </p:cNvSpPr>
          <p:nvPr/>
        </p:nvSpPr>
        <p:spPr bwMode="auto">
          <a:xfrm>
            <a:off x="3733800" y="3657600"/>
            <a:ext cx="304800" cy="1588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238125" y="2209800"/>
            <a:ext cx="4791075" cy="8382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1894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897467" y="650526"/>
            <a:ext cx="6493933" cy="457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668867" y="574705"/>
            <a:ext cx="6798733" cy="479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pPr algn="ctr"/>
            <a:r>
              <a:rPr lang="en-US" u="sng"/>
              <a:t>Clausius Inequality</a:t>
            </a:r>
          </a:p>
        </p:txBody>
      </p:sp>
      <p:grpSp>
        <p:nvGrpSpPr>
          <p:cNvPr id="3075" name="Group 3"/>
          <p:cNvGrpSpPr>
            <a:grpSpLocks/>
          </p:cNvGrpSpPr>
          <p:nvPr/>
        </p:nvGrpSpPr>
        <p:grpSpPr bwMode="auto">
          <a:xfrm>
            <a:off x="1066801" y="1128532"/>
            <a:ext cx="6142567" cy="4738868"/>
            <a:chOff x="504" y="1027"/>
            <a:chExt cx="2902" cy="2796"/>
          </a:xfrm>
        </p:grpSpPr>
        <p:grpSp>
          <p:nvGrpSpPr>
            <p:cNvPr id="3076" name="Group 4"/>
            <p:cNvGrpSpPr>
              <a:grpSpLocks/>
            </p:cNvGrpSpPr>
            <p:nvPr/>
          </p:nvGrpSpPr>
          <p:grpSpPr bwMode="auto">
            <a:xfrm>
              <a:off x="504" y="1182"/>
              <a:ext cx="2659" cy="290"/>
              <a:chOff x="504" y="1182"/>
              <a:chExt cx="2659" cy="290"/>
            </a:xfrm>
          </p:grpSpPr>
          <p:sp>
            <p:nvSpPr>
              <p:cNvPr id="3077" name="Line 5"/>
              <p:cNvSpPr>
                <a:spLocks noChangeShapeType="1"/>
              </p:cNvSpPr>
              <p:nvPr/>
            </p:nvSpPr>
            <p:spPr bwMode="auto">
              <a:xfrm>
                <a:off x="504" y="1230"/>
                <a:ext cx="232" cy="242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8" name="Line 6"/>
              <p:cNvSpPr>
                <a:spLocks noChangeShapeType="1"/>
              </p:cNvSpPr>
              <p:nvPr/>
            </p:nvSpPr>
            <p:spPr bwMode="auto">
              <a:xfrm>
                <a:off x="737" y="1473"/>
                <a:ext cx="2239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9" name="Line 7"/>
              <p:cNvSpPr>
                <a:spLocks noChangeShapeType="1"/>
              </p:cNvSpPr>
              <p:nvPr/>
            </p:nvSpPr>
            <p:spPr bwMode="auto">
              <a:xfrm flipH="1">
                <a:off x="2977" y="1182"/>
                <a:ext cx="187" cy="29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080" name="Oval 8"/>
            <p:cNvSpPr>
              <a:spLocks noChangeArrowheads="1"/>
            </p:cNvSpPr>
            <p:nvPr/>
          </p:nvSpPr>
          <p:spPr bwMode="auto">
            <a:xfrm>
              <a:off x="971" y="2202"/>
              <a:ext cx="466" cy="436"/>
            </a:xfrm>
            <a:prstGeom prst="ellips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1" name="Oval 9"/>
            <p:cNvSpPr>
              <a:spLocks noChangeArrowheads="1"/>
            </p:cNvSpPr>
            <p:nvPr/>
          </p:nvSpPr>
          <p:spPr bwMode="auto">
            <a:xfrm>
              <a:off x="2277" y="2202"/>
              <a:ext cx="466" cy="436"/>
            </a:xfrm>
            <a:prstGeom prst="ellips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082" name="Group 10"/>
            <p:cNvGrpSpPr>
              <a:grpSpLocks/>
            </p:cNvGrpSpPr>
            <p:nvPr/>
          </p:nvGrpSpPr>
          <p:grpSpPr bwMode="auto">
            <a:xfrm>
              <a:off x="597" y="3271"/>
              <a:ext cx="2659" cy="290"/>
              <a:chOff x="597" y="3271"/>
              <a:chExt cx="2659" cy="290"/>
            </a:xfrm>
          </p:grpSpPr>
          <p:sp>
            <p:nvSpPr>
              <p:cNvPr id="3083" name="Line 11"/>
              <p:cNvSpPr>
                <a:spLocks noChangeShapeType="1"/>
              </p:cNvSpPr>
              <p:nvPr/>
            </p:nvSpPr>
            <p:spPr bwMode="auto">
              <a:xfrm flipH="1" flipV="1">
                <a:off x="3023" y="3269"/>
                <a:ext cx="234" cy="244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4" name="Line 12"/>
              <p:cNvSpPr>
                <a:spLocks noChangeShapeType="1"/>
              </p:cNvSpPr>
              <p:nvPr/>
            </p:nvSpPr>
            <p:spPr bwMode="auto">
              <a:xfrm flipH="1">
                <a:off x="783" y="3271"/>
                <a:ext cx="2241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5" name="Line 13"/>
              <p:cNvSpPr>
                <a:spLocks noChangeShapeType="1"/>
              </p:cNvSpPr>
              <p:nvPr/>
            </p:nvSpPr>
            <p:spPr bwMode="auto">
              <a:xfrm flipV="1">
                <a:off x="597" y="3270"/>
                <a:ext cx="185" cy="292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086" name="Line 14"/>
            <p:cNvSpPr>
              <a:spLocks noChangeShapeType="1"/>
            </p:cNvSpPr>
            <p:nvPr/>
          </p:nvSpPr>
          <p:spPr bwMode="auto">
            <a:xfrm>
              <a:off x="1157" y="1473"/>
              <a:ext cx="0" cy="72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7" name="Line 15"/>
            <p:cNvSpPr>
              <a:spLocks noChangeShapeType="1"/>
            </p:cNvSpPr>
            <p:nvPr/>
          </p:nvSpPr>
          <p:spPr bwMode="auto">
            <a:xfrm>
              <a:off x="1204" y="2639"/>
              <a:ext cx="0" cy="63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8" name="Line 16"/>
            <p:cNvSpPr>
              <a:spLocks noChangeShapeType="1"/>
            </p:cNvSpPr>
            <p:nvPr/>
          </p:nvSpPr>
          <p:spPr bwMode="auto">
            <a:xfrm>
              <a:off x="2464" y="1473"/>
              <a:ext cx="0" cy="72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9" name="Line 17"/>
            <p:cNvSpPr>
              <a:spLocks noChangeShapeType="1"/>
            </p:cNvSpPr>
            <p:nvPr/>
          </p:nvSpPr>
          <p:spPr bwMode="auto">
            <a:xfrm>
              <a:off x="2511" y="2639"/>
              <a:ext cx="0" cy="63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0" name="Line 18"/>
            <p:cNvSpPr>
              <a:spLocks noChangeShapeType="1"/>
            </p:cNvSpPr>
            <p:nvPr/>
          </p:nvSpPr>
          <p:spPr bwMode="auto">
            <a:xfrm>
              <a:off x="1438" y="2445"/>
              <a:ext cx="232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1" name="Line 19"/>
            <p:cNvSpPr>
              <a:spLocks noChangeShapeType="1"/>
            </p:cNvSpPr>
            <p:nvPr/>
          </p:nvSpPr>
          <p:spPr bwMode="auto">
            <a:xfrm>
              <a:off x="2744" y="2396"/>
              <a:ext cx="232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2" name="Text Box 20"/>
            <p:cNvSpPr txBox="1">
              <a:spLocks noChangeArrowheads="1"/>
            </p:cNvSpPr>
            <p:nvPr/>
          </p:nvSpPr>
          <p:spPr bwMode="auto">
            <a:xfrm>
              <a:off x="1017" y="2299"/>
              <a:ext cx="382" cy="3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688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9pPr>
            </a:lstStyle>
            <a:p>
              <a:r>
                <a:rPr lang="en-US" sz="1600"/>
                <a:t>E</a:t>
              </a:r>
              <a:r>
                <a:rPr lang="en-US" sz="1600" baseline="-25000"/>
                <a:t>rev</a:t>
              </a:r>
            </a:p>
          </p:txBody>
        </p:sp>
        <p:sp>
          <p:nvSpPr>
            <p:cNvPr id="3093" name="Text Box 21"/>
            <p:cNvSpPr txBox="1">
              <a:spLocks noChangeArrowheads="1"/>
            </p:cNvSpPr>
            <p:nvPr/>
          </p:nvSpPr>
          <p:spPr bwMode="auto">
            <a:xfrm>
              <a:off x="2324" y="2299"/>
              <a:ext cx="382" cy="3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688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9pPr>
            </a:lstStyle>
            <a:p>
              <a:r>
                <a:rPr lang="en-US" sz="1600"/>
                <a:t>E</a:t>
              </a:r>
              <a:r>
                <a:rPr lang="en-US" sz="1600" baseline="-25000"/>
                <a:t>irrev</a:t>
              </a:r>
            </a:p>
          </p:txBody>
        </p:sp>
        <p:sp>
          <p:nvSpPr>
            <p:cNvPr id="3094" name="Text Box 22"/>
            <p:cNvSpPr txBox="1">
              <a:spLocks noChangeArrowheads="1"/>
            </p:cNvSpPr>
            <p:nvPr/>
          </p:nvSpPr>
          <p:spPr bwMode="auto">
            <a:xfrm>
              <a:off x="1193" y="1646"/>
              <a:ext cx="383" cy="3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688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9pPr>
            </a:lstStyle>
            <a:p>
              <a:r>
                <a:rPr lang="en-US" sz="1600"/>
                <a:t>Q</a:t>
              </a:r>
              <a:r>
                <a:rPr lang="en-US" sz="1600" baseline="-25000"/>
                <a:t>H</a:t>
              </a:r>
            </a:p>
          </p:txBody>
        </p:sp>
        <p:sp>
          <p:nvSpPr>
            <p:cNvPr id="3095" name="Text Box 23"/>
            <p:cNvSpPr txBox="1">
              <a:spLocks noChangeArrowheads="1"/>
            </p:cNvSpPr>
            <p:nvPr/>
          </p:nvSpPr>
          <p:spPr bwMode="auto">
            <a:xfrm>
              <a:off x="2511" y="1667"/>
              <a:ext cx="382" cy="3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688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9pPr>
            </a:lstStyle>
            <a:p>
              <a:r>
                <a:rPr lang="en-US" sz="1600"/>
                <a:t>Q</a:t>
              </a:r>
              <a:r>
                <a:rPr lang="en-US" sz="1600" baseline="-25000"/>
                <a:t>H</a:t>
              </a:r>
            </a:p>
          </p:txBody>
        </p:sp>
        <p:sp>
          <p:nvSpPr>
            <p:cNvPr id="3096" name="Text Box 24"/>
            <p:cNvSpPr txBox="1">
              <a:spLocks noChangeArrowheads="1"/>
            </p:cNvSpPr>
            <p:nvPr/>
          </p:nvSpPr>
          <p:spPr bwMode="auto">
            <a:xfrm>
              <a:off x="1240" y="2762"/>
              <a:ext cx="476" cy="3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688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9pPr>
            </a:lstStyle>
            <a:p>
              <a:r>
                <a:rPr lang="en-US" sz="1600"/>
                <a:t>Q</a:t>
              </a:r>
              <a:r>
                <a:rPr lang="en-US" sz="1600" baseline="-25000"/>
                <a:t>L</a:t>
              </a:r>
            </a:p>
          </p:txBody>
        </p:sp>
        <p:sp>
          <p:nvSpPr>
            <p:cNvPr id="3097" name="Text Box 25"/>
            <p:cNvSpPr txBox="1">
              <a:spLocks noChangeArrowheads="1"/>
            </p:cNvSpPr>
            <p:nvPr/>
          </p:nvSpPr>
          <p:spPr bwMode="auto">
            <a:xfrm>
              <a:off x="2558" y="2785"/>
              <a:ext cx="476" cy="3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688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9pPr>
            </a:lstStyle>
            <a:p>
              <a:r>
                <a:rPr lang="en-US" sz="1600"/>
                <a:t>Q</a:t>
              </a:r>
              <a:r>
                <a:rPr lang="en-US" sz="1600" baseline="-25000"/>
                <a:t>L,irrev</a:t>
              </a:r>
            </a:p>
          </p:txBody>
        </p:sp>
        <p:sp>
          <p:nvSpPr>
            <p:cNvPr id="3098" name="Text Box 26"/>
            <p:cNvSpPr txBox="1">
              <a:spLocks noChangeArrowheads="1"/>
            </p:cNvSpPr>
            <p:nvPr/>
          </p:nvSpPr>
          <p:spPr bwMode="auto">
            <a:xfrm>
              <a:off x="1567" y="2193"/>
              <a:ext cx="430" cy="3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688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9pPr>
            </a:lstStyle>
            <a:p>
              <a:r>
                <a:rPr lang="en-US" sz="1600"/>
                <a:t>W</a:t>
              </a:r>
            </a:p>
          </p:txBody>
        </p:sp>
        <p:sp>
          <p:nvSpPr>
            <p:cNvPr id="3099" name="Text Box 27"/>
            <p:cNvSpPr txBox="1">
              <a:spLocks noChangeArrowheads="1"/>
            </p:cNvSpPr>
            <p:nvPr/>
          </p:nvSpPr>
          <p:spPr bwMode="auto">
            <a:xfrm>
              <a:off x="2977" y="2250"/>
              <a:ext cx="429" cy="3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688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9pPr>
            </a:lstStyle>
            <a:p>
              <a:r>
                <a:rPr lang="en-US" sz="1600"/>
                <a:t>W</a:t>
              </a:r>
              <a:r>
                <a:rPr lang="en-US" sz="1600" baseline="-25000"/>
                <a:t>irrev</a:t>
              </a:r>
            </a:p>
          </p:txBody>
        </p:sp>
        <p:sp>
          <p:nvSpPr>
            <p:cNvPr id="3100" name="Text Box 28"/>
            <p:cNvSpPr txBox="1">
              <a:spLocks noChangeArrowheads="1"/>
            </p:cNvSpPr>
            <p:nvPr/>
          </p:nvSpPr>
          <p:spPr bwMode="auto">
            <a:xfrm>
              <a:off x="1474" y="1027"/>
              <a:ext cx="523" cy="3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688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9pPr>
            </a:lstStyle>
            <a:p>
              <a:r>
                <a:rPr lang="en-US" sz="1600"/>
                <a:t>T</a:t>
              </a:r>
              <a:r>
                <a:rPr lang="en-US" sz="1600" baseline="-25000"/>
                <a:t>H</a:t>
              </a:r>
            </a:p>
          </p:txBody>
        </p:sp>
        <p:sp>
          <p:nvSpPr>
            <p:cNvPr id="3101" name="Text Box 29"/>
            <p:cNvSpPr txBox="1">
              <a:spLocks noChangeArrowheads="1"/>
            </p:cNvSpPr>
            <p:nvPr/>
          </p:nvSpPr>
          <p:spPr bwMode="auto">
            <a:xfrm>
              <a:off x="1427" y="3504"/>
              <a:ext cx="570" cy="3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688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9pPr>
            </a:lstStyle>
            <a:p>
              <a:r>
                <a:rPr lang="en-US" sz="1600"/>
                <a:t>T</a:t>
              </a:r>
              <a:r>
                <a:rPr lang="en-US" sz="1600" baseline="-25000"/>
                <a:t>L</a:t>
              </a:r>
            </a:p>
          </p:txBody>
        </p:sp>
      </p:grpSp>
      <p:sp>
        <p:nvSpPr>
          <p:cNvPr id="3102" name="Text Box 30"/>
          <p:cNvSpPr txBox="1">
            <a:spLocks noChangeArrowheads="1"/>
          </p:cNvSpPr>
          <p:nvPr/>
        </p:nvSpPr>
        <p:spPr bwMode="auto">
          <a:xfrm>
            <a:off x="1158023" y="6019800"/>
            <a:ext cx="6036733" cy="382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1800" dirty="0"/>
              <a:t>Consider two heat engines between the same </a:t>
            </a:r>
            <a:r>
              <a:rPr lang="en-US" sz="1800" dirty="0" smtClean="0"/>
              <a:t>temperatures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84467674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1FB95-D9B9-47C7-BDCC-47581B14E0D8}" type="slidenum">
              <a:rPr lang="en-US"/>
              <a:pPr/>
              <a:t>30</a:t>
            </a:fld>
            <a:endParaRPr lang="en-US"/>
          </a:p>
        </p:txBody>
      </p:sp>
      <p:sp>
        <p:nvSpPr>
          <p:cNvPr id="153602" name="Rectangle 2"/>
          <p:cNvSpPr>
            <a:spLocks noChangeArrowheads="1"/>
          </p:cNvSpPr>
          <p:nvPr/>
        </p:nvSpPr>
        <p:spPr bwMode="auto">
          <a:xfrm>
            <a:off x="228600" y="228600"/>
            <a:ext cx="8686800" cy="52322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r>
              <a:rPr lang="en-US" sz="2800" b="1" dirty="0"/>
              <a:t>ISENTROPIC EFFICIENCIES OF STEADY-FLOW DEVICES</a:t>
            </a:r>
          </a:p>
        </p:txBody>
      </p:sp>
      <p:sp>
        <p:nvSpPr>
          <p:cNvPr id="153604" name="Rectangle 4"/>
          <p:cNvSpPr>
            <a:spLocks noChangeArrowheads="1"/>
          </p:cNvSpPr>
          <p:nvPr/>
        </p:nvSpPr>
        <p:spPr bwMode="auto">
          <a:xfrm>
            <a:off x="838200" y="1827213"/>
            <a:ext cx="419100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/>
            <a:r>
              <a:rPr lang="en-US">
                <a:solidFill>
                  <a:srgbClr val="3333FF"/>
                </a:solidFill>
              </a:rPr>
              <a:t>The isentropic process involves no irreversibilities and serves as the ideal process for </a:t>
            </a:r>
            <a:r>
              <a:rPr lang="en-US" b="1">
                <a:solidFill>
                  <a:srgbClr val="CC00CC"/>
                </a:solidFill>
              </a:rPr>
              <a:t>adiabatic devices</a:t>
            </a:r>
            <a:r>
              <a:rPr lang="en-US">
                <a:solidFill>
                  <a:srgbClr val="3333FF"/>
                </a:solidFill>
              </a:rPr>
              <a:t>.</a:t>
            </a:r>
          </a:p>
        </p:txBody>
      </p:sp>
      <p:sp>
        <p:nvSpPr>
          <p:cNvPr id="153606" name="Rectangle 6"/>
          <p:cNvSpPr>
            <a:spLocks noChangeArrowheads="1"/>
          </p:cNvSpPr>
          <p:nvPr/>
        </p:nvSpPr>
        <p:spPr bwMode="auto">
          <a:xfrm>
            <a:off x="5562600" y="5240338"/>
            <a:ext cx="2209800" cy="146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>
                <a:solidFill>
                  <a:srgbClr val="3333FF"/>
                </a:solidFill>
              </a:rPr>
              <a:t>The </a:t>
            </a:r>
            <a:r>
              <a:rPr lang="en-US" i="1">
                <a:solidFill>
                  <a:srgbClr val="3333FF"/>
                </a:solidFill>
              </a:rPr>
              <a:t>h-s </a:t>
            </a:r>
            <a:r>
              <a:rPr lang="en-US">
                <a:solidFill>
                  <a:srgbClr val="3333FF"/>
                </a:solidFill>
              </a:rPr>
              <a:t>diagram for the actual and isentropic processes of an adiabatic turbine.</a:t>
            </a:r>
          </a:p>
        </p:txBody>
      </p:sp>
      <p:sp>
        <p:nvSpPr>
          <p:cNvPr id="153607" name="Rectangle 7"/>
          <p:cNvSpPr>
            <a:spLocks noChangeArrowheads="1"/>
          </p:cNvSpPr>
          <p:nvPr/>
        </p:nvSpPr>
        <p:spPr bwMode="auto">
          <a:xfrm>
            <a:off x="228600" y="3200400"/>
            <a:ext cx="16764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400" b="1">
                <a:solidFill>
                  <a:srgbClr val="FF3300"/>
                </a:solidFill>
              </a:rPr>
              <a:t>Isentropic Efficiency </a:t>
            </a:r>
          </a:p>
          <a:p>
            <a:r>
              <a:rPr lang="en-US" sz="2400" b="1">
                <a:solidFill>
                  <a:srgbClr val="FF3300"/>
                </a:solidFill>
              </a:rPr>
              <a:t>of Turbines</a:t>
            </a:r>
          </a:p>
        </p:txBody>
      </p:sp>
      <p:pic>
        <p:nvPicPr>
          <p:cNvPr id="153613" name="Picture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4294188"/>
            <a:ext cx="1820863" cy="735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14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831850"/>
            <a:ext cx="3657600" cy="236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15" name="Picture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3305175"/>
            <a:ext cx="3733800" cy="3400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16" name="Picture 1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0225" y="3548063"/>
            <a:ext cx="3381375" cy="642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28600" y="831850"/>
            <a:ext cx="457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Also known as Adiabatic Efficiency or 2</a:t>
            </a:r>
            <a:r>
              <a:rPr lang="en-US" sz="2400" baseline="30000" dirty="0" smtClean="0"/>
              <a:t>nd</a:t>
            </a:r>
            <a:r>
              <a:rPr lang="en-US" sz="2400" dirty="0" smtClean="0"/>
              <a:t> Law Efficiency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800029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9DE55-FCB7-4E41-88CC-4A5010782C77}" type="slidenum">
              <a:rPr lang="en-US"/>
              <a:pPr/>
              <a:t>31</a:t>
            </a:fld>
            <a:endParaRPr lang="en-US"/>
          </a:p>
        </p:txBody>
      </p:sp>
      <p:sp>
        <p:nvSpPr>
          <p:cNvPr id="149506" name="Rectangle 2"/>
          <p:cNvSpPr>
            <a:spLocks noChangeArrowheads="1"/>
          </p:cNvSpPr>
          <p:nvPr/>
        </p:nvSpPr>
        <p:spPr bwMode="auto">
          <a:xfrm>
            <a:off x="228600" y="228600"/>
            <a:ext cx="7007239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600" b="1" dirty="0"/>
              <a:t>Isentropic Efficiencies of Compressors and Pumps</a:t>
            </a:r>
          </a:p>
        </p:txBody>
      </p:sp>
      <p:sp>
        <p:nvSpPr>
          <p:cNvPr id="149509" name="Rectangle 5"/>
          <p:cNvSpPr>
            <a:spLocks noChangeArrowheads="1"/>
          </p:cNvSpPr>
          <p:nvPr/>
        </p:nvSpPr>
        <p:spPr bwMode="auto">
          <a:xfrm>
            <a:off x="5181600" y="4965700"/>
            <a:ext cx="3008671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en-US" dirty="0">
                <a:solidFill>
                  <a:srgbClr val="3333FF"/>
                </a:solidFill>
              </a:rPr>
              <a:t>The </a:t>
            </a:r>
            <a:r>
              <a:rPr lang="en-US" i="1" dirty="0">
                <a:solidFill>
                  <a:srgbClr val="3333FF"/>
                </a:solidFill>
              </a:rPr>
              <a:t>h-s </a:t>
            </a:r>
            <a:r>
              <a:rPr lang="en-US" dirty="0">
                <a:solidFill>
                  <a:srgbClr val="3333FF"/>
                </a:solidFill>
              </a:rPr>
              <a:t>diagram of the actual and isentropic processes of an adiabatic compressor.</a:t>
            </a:r>
          </a:p>
        </p:txBody>
      </p:sp>
      <p:sp>
        <p:nvSpPr>
          <p:cNvPr id="149510" name="Rectangle 6"/>
          <p:cNvSpPr>
            <a:spLocks noChangeArrowheads="1"/>
          </p:cNvSpPr>
          <p:nvPr/>
        </p:nvSpPr>
        <p:spPr bwMode="auto">
          <a:xfrm>
            <a:off x="2590800" y="4965700"/>
            <a:ext cx="1828800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>
                <a:solidFill>
                  <a:srgbClr val="3333FF"/>
                </a:solidFill>
              </a:rPr>
              <a:t>Compressors are sometimes intentionally cooled to minimize the work input.</a:t>
            </a:r>
          </a:p>
        </p:txBody>
      </p:sp>
      <p:grpSp>
        <p:nvGrpSpPr>
          <p:cNvPr id="149524" name="Group 20"/>
          <p:cNvGrpSpPr>
            <a:grpSpLocks/>
          </p:cNvGrpSpPr>
          <p:nvPr/>
        </p:nvGrpSpPr>
        <p:grpSpPr bwMode="auto">
          <a:xfrm>
            <a:off x="304800" y="838200"/>
            <a:ext cx="4627563" cy="1676400"/>
            <a:chOff x="336" y="591"/>
            <a:chExt cx="2915" cy="983"/>
          </a:xfrm>
        </p:grpSpPr>
        <p:pic>
          <p:nvPicPr>
            <p:cNvPr id="149516" name="Picture 1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" y="1056"/>
              <a:ext cx="1242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49520" name="Text Box 16"/>
            <p:cNvSpPr txBox="1">
              <a:spLocks noChangeArrowheads="1"/>
            </p:cNvSpPr>
            <p:nvPr/>
          </p:nvSpPr>
          <p:spPr bwMode="auto">
            <a:xfrm>
              <a:off x="1668" y="1024"/>
              <a:ext cx="1152" cy="5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 dirty="0"/>
                <a:t>When kinetic and potential energies are negligible</a:t>
              </a:r>
            </a:p>
          </p:txBody>
        </p:sp>
        <p:pic>
          <p:nvPicPr>
            <p:cNvPr id="149521" name="Picture 1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" y="591"/>
              <a:ext cx="2915" cy="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49523" name="Picture 1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057275"/>
            <a:ext cx="3933825" cy="381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9525" name="Picture 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733800"/>
            <a:ext cx="2332038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92489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52463-6E36-4DF4-91EA-C3D9EBC84A70}" type="slidenum">
              <a:rPr lang="en-US"/>
              <a:pPr/>
              <a:t>32</a:t>
            </a:fld>
            <a:endParaRPr lang="en-US"/>
          </a:p>
        </p:txBody>
      </p:sp>
      <p:sp>
        <p:nvSpPr>
          <p:cNvPr id="150530" name="Rectangle 2"/>
          <p:cNvSpPr>
            <a:spLocks noChangeArrowheads="1"/>
          </p:cNvSpPr>
          <p:nvPr/>
        </p:nvSpPr>
        <p:spPr bwMode="auto">
          <a:xfrm>
            <a:off x="533400" y="152400"/>
            <a:ext cx="51054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2800" b="1" dirty="0"/>
              <a:t>Isentropic Efficiency of Nozzles</a:t>
            </a:r>
          </a:p>
        </p:txBody>
      </p:sp>
      <p:pic>
        <p:nvPicPr>
          <p:cNvPr id="15053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38" y="1149350"/>
            <a:ext cx="4017962" cy="679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053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" y="3175000"/>
            <a:ext cx="1647825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0536" name="Rectangle 8"/>
          <p:cNvSpPr>
            <a:spLocks noChangeArrowheads="1"/>
          </p:cNvSpPr>
          <p:nvPr/>
        </p:nvSpPr>
        <p:spPr bwMode="auto">
          <a:xfrm>
            <a:off x="3124200" y="2573338"/>
            <a:ext cx="1905000" cy="146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/>
            <a:r>
              <a:rPr lang="en-US">
                <a:solidFill>
                  <a:srgbClr val="3333FF"/>
                </a:solidFill>
              </a:rPr>
              <a:t>The </a:t>
            </a:r>
            <a:r>
              <a:rPr lang="en-US" i="1">
                <a:solidFill>
                  <a:srgbClr val="3333FF"/>
                </a:solidFill>
              </a:rPr>
              <a:t>h-s </a:t>
            </a:r>
            <a:r>
              <a:rPr lang="en-US">
                <a:solidFill>
                  <a:srgbClr val="3333FF"/>
                </a:solidFill>
              </a:rPr>
              <a:t>diagram of the actual and isentropic processes of an adiabatic nozzle.</a:t>
            </a:r>
          </a:p>
        </p:txBody>
      </p:sp>
      <p:sp>
        <p:nvSpPr>
          <p:cNvPr id="150537" name="Rectangle 9"/>
          <p:cNvSpPr>
            <a:spLocks noChangeArrowheads="1"/>
          </p:cNvSpPr>
          <p:nvPr/>
        </p:nvSpPr>
        <p:spPr bwMode="auto">
          <a:xfrm>
            <a:off x="533400" y="1903413"/>
            <a:ext cx="26670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/>
              <a:t>If the inlet velocity of the fluid is small relative to the exit velocity, the energy balance is</a:t>
            </a:r>
          </a:p>
        </p:txBody>
      </p:sp>
      <p:sp>
        <p:nvSpPr>
          <p:cNvPr id="150539" name="Text Box 11"/>
          <p:cNvSpPr txBox="1">
            <a:spLocks noChangeArrowheads="1"/>
          </p:cNvSpPr>
          <p:nvPr/>
        </p:nvSpPr>
        <p:spPr bwMode="auto">
          <a:xfrm>
            <a:off x="533400" y="3962400"/>
            <a:ext cx="1905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Then,</a:t>
            </a:r>
          </a:p>
        </p:txBody>
      </p:sp>
      <p:sp>
        <p:nvSpPr>
          <p:cNvPr id="150543" name="Rectangle 15"/>
          <p:cNvSpPr>
            <a:spLocks noChangeArrowheads="1"/>
          </p:cNvSpPr>
          <p:nvPr/>
        </p:nvSpPr>
        <p:spPr bwMode="auto">
          <a:xfrm>
            <a:off x="2362200" y="5087938"/>
            <a:ext cx="2438400" cy="146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/>
            <a:r>
              <a:rPr lang="en-US">
                <a:solidFill>
                  <a:srgbClr val="3333FF"/>
                </a:solidFill>
              </a:rPr>
              <a:t>A substance leaves actual nozzles at a higher temperature (thus a lower velocity) as a result of friction.</a:t>
            </a:r>
          </a:p>
        </p:txBody>
      </p:sp>
      <p:pic>
        <p:nvPicPr>
          <p:cNvPr id="150545" name="Picture 1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719353"/>
            <a:ext cx="3733800" cy="3582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0546" name="Picture 1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4371975"/>
            <a:ext cx="4067175" cy="2105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0547" name="Picture 1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648200"/>
            <a:ext cx="1676400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99381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"/>
          <p:cNvSpPr txBox="1">
            <a:spLocks noChangeArrowheads="1"/>
          </p:cNvSpPr>
          <p:nvPr/>
        </p:nvSpPr>
        <p:spPr bwMode="auto">
          <a:xfrm>
            <a:off x="443706" y="304800"/>
            <a:ext cx="350520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1800"/>
              <a:t>Consider 	           of the whole cycle</a:t>
            </a: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2350915"/>
              </p:ext>
            </p:extLst>
          </p:nvPr>
        </p:nvGraphicFramePr>
        <p:xfrm>
          <a:off x="1453510" y="225732"/>
          <a:ext cx="695325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6" r:id="rId3" imgW="6095880" imgH="9448920" progId="">
                  <p:embed/>
                </p:oleObj>
              </mc:Choice>
              <mc:Fallback>
                <p:oleObj r:id="rId3" imgW="6095880" imgH="94489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53510" y="225732"/>
                        <a:ext cx="695325" cy="7620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431416" y="990600"/>
            <a:ext cx="1382712" cy="38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1800" dirty="0"/>
              <a:t>(a) </a:t>
            </a:r>
            <a:r>
              <a:rPr lang="en-US" sz="1800" dirty="0" err="1"/>
              <a:t>E</a:t>
            </a:r>
            <a:r>
              <a:rPr lang="en-US" sz="1800" baseline="-25000" dirty="0" err="1"/>
              <a:t>rev</a:t>
            </a:r>
            <a:endParaRPr lang="en-US" sz="1800" baseline="-25000" dirty="0"/>
          </a:p>
        </p:txBody>
      </p:sp>
      <p:graphicFrame>
        <p:nvGraphicFramePr>
          <p:cNvPr id="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8533088"/>
              </p:ext>
            </p:extLst>
          </p:nvPr>
        </p:nvGraphicFramePr>
        <p:xfrm>
          <a:off x="1814128" y="1318627"/>
          <a:ext cx="4815272" cy="44818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7" name="Equation" r:id="rId5" imgW="1993680" imgH="2031840" progId="Equation.3">
                  <p:embed/>
                </p:oleObj>
              </mc:Choice>
              <mc:Fallback>
                <p:oleObj name="Equation" r:id="rId5" imgW="1993680" imgH="20318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14128" y="1318627"/>
                        <a:ext cx="4815272" cy="4481896"/>
                      </a:xfrm>
                      <a:prstGeom prst="rect">
                        <a:avLst/>
                      </a:prstGeom>
                      <a:noFill/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43220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517525" y="422275"/>
            <a:ext cx="1692275" cy="38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1800"/>
              <a:t>(b) E</a:t>
            </a:r>
            <a:r>
              <a:rPr lang="en-US" sz="1800" baseline="-25000"/>
              <a:t>irrev</a:t>
            </a:r>
          </a:p>
        </p:txBody>
      </p:sp>
      <p:graphicFrame>
        <p:nvGraphicFramePr>
          <p:cNvPr id="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5518709"/>
              </p:ext>
            </p:extLst>
          </p:nvPr>
        </p:nvGraphicFramePr>
        <p:xfrm>
          <a:off x="1828800" y="448290"/>
          <a:ext cx="2469375" cy="10667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5" name="Equation" r:id="rId3" imgW="1091880" imgH="482400" progId="Equation.3">
                  <p:embed/>
                </p:oleObj>
              </mc:Choice>
              <mc:Fallback>
                <p:oleObj name="Equation" r:id="rId3" imgW="1091880" imgH="48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448290"/>
                        <a:ext cx="2469375" cy="1066799"/>
                      </a:xfrm>
                      <a:prstGeom prst="rect">
                        <a:avLst/>
                      </a:prstGeom>
                      <a:noFill/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525" y="1828800"/>
            <a:ext cx="4435475" cy="4717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9952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593725" y="723900"/>
            <a:ext cx="2378075" cy="35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1800"/>
              <a:t>Combined to be: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660525" y="2708275"/>
            <a:ext cx="3902075" cy="871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1800"/>
              <a:t>= 0 	if reversible</a:t>
            </a:r>
          </a:p>
          <a:p>
            <a:r>
              <a:rPr lang="en-US" sz="1800"/>
              <a:t>&lt; 0 	if irreversible</a:t>
            </a:r>
          </a:p>
          <a:p>
            <a:r>
              <a:rPr lang="en-US" sz="1800"/>
              <a:t>&gt; 0           impossible</a:t>
            </a: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25" y="1295400"/>
            <a:ext cx="5455656" cy="141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2057400" y="2209800"/>
            <a:ext cx="609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522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2209800" y="381000"/>
            <a:ext cx="1981200" cy="382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pPr algn="ctr"/>
            <a:r>
              <a:rPr lang="en-US" sz="2000" b="1" u="sng"/>
              <a:t>ENTROPY</a:t>
            </a:r>
          </a:p>
        </p:txBody>
      </p:sp>
      <p:sp>
        <p:nvSpPr>
          <p:cNvPr id="5" name="AutoShape 2"/>
          <p:cNvSpPr>
            <a:spLocks/>
          </p:cNvSpPr>
          <p:nvPr/>
        </p:nvSpPr>
        <p:spPr bwMode="auto">
          <a:xfrm flipV="1">
            <a:off x="609600" y="381000"/>
            <a:ext cx="2438400" cy="1981200"/>
          </a:xfrm>
          <a:custGeom>
            <a:avLst/>
            <a:gdLst>
              <a:gd name="G0" fmla="sin 10800 17694720"/>
              <a:gd name="G1" fmla="+- G0 10800 0"/>
              <a:gd name="G2" fmla="cos 10800 17694720"/>
              <a:gd name="G3" fmla="+- G2 10800 0"/>
              <a:gd name="G4" fmla="sin 10800 0"/>
              <a:gd name="G5" fmla="+- G4 10800 0"/>
              <a:gd name="G6" fmla="cos 10800 0"/>
              <a:gd name="G7" fmla="+- G6 10800 0"/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w 21600"/>
              <a:gd name="T9" fmla="*/ 0 h 21600"/>
              <a:gd name="T10" fmla="*/ 0 w 21600"/>
              <a:gd name="T11" fmla="*/ 0 h 21600"/>
              <a:gd name="T12" fmla="*/ 10799 w 21600"/>
              <a:gd name="T13" fmla="*/ 0 h 21600"/>
              <a:gd name="T14" fmla="*/ 21599 w 21600"/>
              <a:gd name="T15" fmla="*/ 1079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T12" t="T13" r="T14" b="T15"/>
            <a:pathLst>
              <a:path w="21600" h="21600" stroke="0">
                <a:moveTo>
                  <a:pt x="10799" y="0"/>
                </a:moveTo>
                <a:cubicBezTo>
                  <a:pt x="10799" y="0"/>
                  <a:pt x="10799" y="-1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lnTo>
                  <a:pt x="10800" y="10800"/>
                </a:lnTo>
                <a:close/>
              </a:path>
              <a:path w="21600" h="21600" fill="none">
                <a:moveTo>
                  <a:pt x="10799" y="0"/>
                </a:moveTo>
                <a:cubicBezTo>
                  <a:pt x="10799" y="0"/>
                  <a:pt x="10799" y="-1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</a:path>
            </a:pathLst>
          </a:custGeom>
          <a:noFill/>
          <a:ln w="9360" cap="flat">
            <a:solidFill>
              <a:srgbClr val="000000"/>
            </a:solidFill>
            <a:miter lim="800000"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AutoShape 3"/>
          <p:cNvSpPr>
            <a:spLocks/>
          </p:cNvSpPr>
          <p:nvPr/>
        </p:nvSpPr>
        <p:spPr bwMode="auto">
          <a:xfrm flipH="1">
            <a:off x="1828800" y="1371600"/>
            <a:ext cx="2438400" cy="1981200"/>
          </a:xfrm>
          <a:custGeom>
            <a:avLst/>
            <a:gdLst>
              <a:gd name="G0" fmla="sin 10800 17694720"/>
              <a:gd name="G1" fmla="+- G0 10800 0"/>
              <a:gd name="G2" fmla="cos 10800 17694720"/>
              <a:gd name="G3" fmla="+- G2 10800 0"/>
              <a:gd name="G4" fmla="sin 10800 0"/>
              <a:gd name="G5" fmla="+- G4 10800 0"/>
              <a:gd name="G6" fmla="cos 10800 0"/>
              <a:gd name="G7" fmla="+- G6 10800 0"/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w 21600"/>
              <a:gd name="T9" fmla="*/ 0 h 21600"/>
              <a:gd name="T10" fmla="*/ 0 w 21600"/>
              <a:gd name="T11" fmla="*/ 0 h 21600"/>
              <a:gd name="T12" fmla="*/ 10799 w 21600"/>
              <a:gd name="T13" fmla="*/ 0 h 21600"/>
              <a:gd name="T14" fmla="*/ 21599 w 21600"/>
              <a:gd name="T15" fmla="*/ 1079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T12" t="T13" r="T14" b="T15"/>
            <a:pathLst>
              <a:path w="21600" h="21600" stroke="0">
                <a:moveTo>
                  <a:pt x="10799" y="0"/>
                </a:moveTo>
                <a:cubicBezTo>
                  <a:pt x="10799" y="0"/>
                  <a:pt x="10799" y="-1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lnTo>
                  <a:pt x="10800" y="10800"/>
                </a:lnTo>
                <a:close/>
              </a:path>
              <a:path w="21600" h="21600" fill="none">
                <a:moveTo>
                  <a:pt x="10799" y="0"/>
                </a:moveTo>
                <a:cubicBezTo>
                  <a:pt x="10799" y="0"/>
                  <a:pt x="10799" y="-1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</a:path>
            </a:pathLst>
          </a:custGeom>
          <a:noFill/>
          <a:ln w="9360" cap="flat">
            <a:solidFill>
              <a:srgbClr val="000000"/>
            </a:solidFill>
            <a:miter lim="800000"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524000" y="2362200"/>
            <a:ext cx="282575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5688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1600"/>
              <a:t>1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3124200" y="1066800"/>
            <a:ext cx="282575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5688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1600"/>
              <a:t>2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1905000" y="1295400"/>
            <a:ext cx="315913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5688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1600"/>
              <a:t>B</a:t>
            </a: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2819400" y="1981200"/>
            <a:ext cx="327025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5688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1600"/>
              <a:t>A</a:t>
            </a:r>
          </a:p>
        </p:txBody>
      </p:sp>
      <p:graphicFrame>
        <p:nvGraphicFramePr>
          <p:cNvPr id="11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7788550"/>
              </p:ext>
            </p:extLst>
          </p:nvPr>
        </p:nvGraphicFramePr>
        <p:xfrm>
          <a:off x="228600" y="2671607"/>
          <a:ext cx="4343399" cy="35870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2" name="Equation" r:id="rId3" imgW="2171520" imgH="1676160" progId="Equation.3">
                  <p:embed/>
                </p:oleObj>
              </mc:Choice>
              <mc:Fallback>
                <p:oleObj name="Equation" r:id="rId3" imgW="2171520" imgH="16761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2671607"/>
                        <a:ext cx="4343399" cy="3587006"/>
                      </a:xfrm>
                      <a:prstGeom prst="rect">
                        <a:avLst/>
                      </a:prstGeom>
                      <a:noFill/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AutoShape 9"/>
          <p:cNvSpPr>
            <a:spLocks/>
          </p:cNvSpPr>
          <p:nvPr/>
        </p:nvSpPr>
        <p:spPr bwMode="auto">
          <a:xfrm>
            <a:off x="2906712" y="4271732"/>
            <a:ext cx="152400" cy="1900467"/>
          </a:xfrm>
          <a:prstGeom prst="rightBrace">
            <a:avLst>
              <a:gd name="adj1" fmla="val 75000"/>
              <a:gd name="adj2" fmla="val 50000"/>
            </a:avLst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3116262" y="4786196"/>
            <a:ext cx="2149475" cy="871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1800" dirty="0"/>
              <a:t>Does not depend on path; thermodynamic </a:t>
            </a:r>
            <a:r>
              <a:rPr lang="en-US" sz="1800" b="1" u="sng" dirty="0"/>
              <a:t>property!</a:t>
            </a: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5029200" y="2686050"/>
            <a:ext cx="3902075" cy="659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1800" dirty="0"/>
              <a:t>Let's call this property </a:t>
            </a:r>
            <a:r>
              <a:rPr lang="en-US" sz="1800" b="1" u="sng" dirty="0"/>
              <a:t>entropy</a:t>
            </a:r>
            <a:r>
              <a:rPr lang="en-US" sz="1800" b="1" dirty="0"/>
              <a:t>, </a:t>
            </a:r>
            <a:r>
              <a:rPr lang="en-US" sz="1800" b="1" i="1" dirty="0" smtClean="0"/>
              <a:t>S </a:t>
            </a:r>
            <a:r>
              <a:rPr lang="en-US" sz="1800" b="1" dirty="0" smtClean="0"/>
              <a:t>[kJ/K]</a:t>
            </a:r>
            <a:endParaRPr lang="en-US" sz="1800" b="1" dirty="0"/>
          </a:p>
        </p:txBody>
      </p:sp>
      <p:graphicFrame>
        <p:nvGraphicFramePr>
          <p:cNvPr id="15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7406753"/>
              </p:ext>
            </p:extLst>
          </p:nvPr>
        </p:nvGraphicFramePr>
        <p:xfrm>
          <a:off x="5486400" y="3443951"/>
          <a:ext cx="2590800" cy="10716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3" name="Equation" r:id="rId5" imgW="838080" imgH="444240" progId="Equation.3">
                  <p:embed/>
                </p:oleObj>
              </mc:Choice>
              <mc:Fallback>
                <p:oleObj name="Equation" r:id="rId5" imgW="838080" imgH="4442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3443951"/>
                        <a:ext cx="2590800" cy="1071652"/>
                      </a:xfrm>
                      <a:prstGeom prst="rect">
                        <a:avLst/>
                      </a:prstGeom>
                      <a:noFill/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5486400" y="3394587"/>
            <a:ext cx="2514600" cy="12192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256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457200" y="381000"/>
            <a:ext cx="5943600" cy="1029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2000" dirty="0"/>
              <a:t>Entropy , </a:t>
            </a:r>
            <a:r>
              <a:rPr lang="en-US" sz="2000" b="1" i="1" dirty="0"/>
              <a:t>S = </a:t>
            </a:r>
            <a:r>
              <a:rPr lang="en-US" sz="2000" dirty="0"/>
              <a:t> extensive </a:t>
            </a:r>
            <a:r>
              <a:rPr lang="en-US" sz="2000" dirty="0" smtClean="0"/>
              <a:t>property [kJ/K]</a:t>
            </a:r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Specific entropy, </a:t>
            </a:r>
            <a:r>
              <a:rPr lang="en-US" sz="2000" b="1" i="1" dirty="0"/>
              <a:t>s</a:t>
            </a:r>
            <a:r>
              <a:rPr lang="en-US" sz="2000" dirty="0"/>
              <a:t> = intensive </a:t>
            </a:r>
            <a:r>
              <a:rPr lang="en-US" sz="2000" dirty="0" smtClean="0"/>
              <a:t>property [kJ/</a:t>
            </a:r>
            <a:r>
              <a:rPr lang="en-US" sz="2000" dirty="0" err="1" smtClean="0"/>
              <a:t>kg.K</a:t>
            </a:r>
            <a:r>
              <a:rPr lang="en-US" sz="2000" dirty="0" smtClean="0"/>
              <a:t>]</a:t>
            </a:r>
            <a:endParaRPr lang="en-US" sz="2000" dirty="0"/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1865365"/>
              </p:ext>
            </p:extLst>
          </p:nvPr>
        </p:nvGraphicFramePr>
        <p:xfrm>
          <a:off x="669925" y="1524000"/>
          <a:ext cx="4435474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6" name="Equation" r:id="rId3" imgW="1688760" imgH="444240" progId="Equation.3">
                  <p:embed/>
                </p:oleObj>
              </mc:Choice>
              <mc:Fallback>
                <p:oleObj name="Equation" r:id="rId3" imgW="1688760" imgH="4442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9925" y="1524000"/>
                        <a:ext cx="4435474" cy="914400"/>
                      </a:xfrm>
                      <a:prstGeom prst="rect">
                        <a:avLst/>
                      </a:prstGeom>
                      <a:noFill/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93725" y="2472334"/>
            <a:ext cx="5197475" cy="41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2000" dirty="0"/>
              <a:t>We have actually defined entropy </a:t>
            </a:r>
            <a:r>
              <a:rPr lang="en-US" sz="2000" u="sng" dirty="0"/>
              <a:t>change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304801" y="2902769"/>
            <a:ext cx="7907594" cy="1644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2000" dirty="0"/>
              <a:t>From statistical thermodynamics, entropy ~ measure of molecular </a:t>
            </a:r>
            <a:r>
              <a:rPr lang="en-US" sz="2000" b="1" dirty="0"/>
              <a:t>disorder</a:t>
            </a:r>
          </a:p>
          <a:p>
            <a:r>
              <a:rPr lang="en-US" sz="2000" b="1" dirty="0"/>
              <a:t>Work</a:t>
            </a:r>
            <a:r>
              <a:rPr lang="en-US" sz="2000" dirty="0"/>
              <a:t> is an ordered form of energy (High quality)</a:t>
            </a:r>
          </a:p>
          <a:p>
            <a:r>
              <a:rPr lang="en-US" sz="2000" dirty="0" smtClean="0"/>
              <a:t>		No </a:t>
            </a:r>
            <a:r>
              <a:rPr lang="en-US" sz="2000" i="1" dirty="0"/>
              <a:t>entropy transfer</a:t>
            </a:r>
            <a:r>
              <a:rPr lang="en-US" sz="2000" dirty="0"/>
              <a:t> along with work transfer</a:t>
            </a:r>
          </a:p>
          <a:p>
            <a:r>
              <a:rPr lang="en-US" sz="2000" b="1" dirty="0"/>
              <a:t>Heat</a:t>
            </a:r>
            <a:r>
              <a:rPr lang="en-US" sz="2000" dirty="0"/>
              <a:t> is a disordered form of energy (Low quality)</a:t>
            </a:r>
          </a:p>
          <a:p>
            <a:r>
              <a:rPr lang="en-US" sz="2000" i="1" dirty="0" smtClean="0"/>
              <a:t>		Entropy </a:t>
            </a:r>
            <a:r>
              <a:rPr lang="en-US" sz="2000" i="1" dirty="0"/>
              <a:t>is transferred</a:t>
            </a:r>
            <a:r>
              <a:rPr lang="en-US" sz="2000" dirty="0"/>
              <a:t> along with heat transfer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631825" y="4724400"/>
            <a:ext cx="5730875" cy="1646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2000" dirty="0"/>
              <a:t>“Entropy = zero for pure crystal at 0 K”</a:t>
            </a:r>
          </a:p>
          <a:p>
            <a:pPr algn="ctr"/>
            <a:r>
              <a:rPr lang="en-US" sz="2000" b="1" dirty="0"/>
              <a:t>Third Law of Thermodynamics</a:t>
            </a:r>
          </a:p>
          <a:p>
            <a:pPr algn="ctr"/>
            <a:endParaRPr lang="en-US" sz="2000" b="1" dirty="0"/>
          </a:p>
          <a:p>
            <a:r>
              <a:rPr lang="en-US" sz="2000" dirty="0"/>
              <a:t>Entropy with a 0 K reference is called </a:t>
            </a:r>
            <a:r>
              <a:rPr lang="en-US" sz="2000" i="1" dirty="0"/>
              <a:t>absolute entropy</a:t>
            </a: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495300" y="4724400"/>
            <a:ext cx="5867400" cy="9144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138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255587" y="289462"/>
            <a:ext cx="3478213" cy="415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pPr algn="ctr"/>
            <a:r>
              <a:rPr lang="en-US" sz="2000" b="1" u="sng" dirty="0"/>
              <a:t>T-ds Relations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365125" y="838200"/>
            <a:ext cx="6035675" cy="1337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2000" dirty="0"/>
              <a:t>To find the relationship between </a:t>
            </a:r>
            <a:r>
              <a:rPr lang="en-US" sz="2000" dirty="0">
                <a:latin typeface="Symbol" pitchFamily="16" charset="2"/>
              </a:rPr>
              <a:t></a:t>
            </a:r>
            <a:r>
              <a:rPr lang="en-US" sz="2000" dirty="0"/>
              <a:t>Q and T so that the integration of </a:t>
            </a:r>
            <a:r>
              <a:rPr lang="en-US" sz="2000" dirty="0">
                <a:latin typeface="Symbol" pitchFamily="16" charset="2"/>
              </a:rPr>
              <a:t></a:t>
            </a:r>
            <a:r>
              <a:rPr lang="en-US" sz="2000" dirty="0"/>
              <a:t>Q/T can be performed</a:t>
            </a:r>
          </a:p>
          <a:p>
            <a:endParaRPr lang="en-US" sz="2000" dirty="0"/>
          </a:p>
          <a:p>
            <a:r>
              <a:rPr lang="en-US" sz="2000" dirty="0"/>
              <a:t>- From the </a:t>
            </a:r>
            <a:r>
              <a:rPr lang="en-US" sz="2000" b="1" dirty="0"/>
              <a:t>1</a:t>
            </a:r>
            <a:r>
              <a:rPr lang="en-US" sz="2000" b="1" baseline="33000" dirty="0"/>
              <a:t>st</a:t>
            </a:r>
            <a:r>
              <a:rPr lang="en-US" sz="2000" b="1" dirty="0"/>
              <a:t> Law</a:t>
            </a:r>
            <a:r>
              <a:rPr lang="en-US" sz="2000" dirty="0"/>
              <a:t> (neglecting KE &amp; PE)</a:t>
            </a:r>
          </a:p>
        </p:txBody>
      </p:sp>
      <p:graphicFrame>
        <p:nvGraphicFramePr>
          <p:cNvPr id="6" name="Object 3"/>
          <p:cNvGraphicFramePr>
            <a:graphicFrameLocks noChangeAspect="1"/>
          </p:cNvGraphicFramePr>
          <p:nvPr/>
        </p:nvGraphicFramePr>
        <p:xfrm>
          <a:off x="685800" y="3810000"/>
          <a:ext cx="2362200" cy="1446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45" r:id="rId3" imgW="25908120" imgH="15849720" progId="">
                  <p:embed/>
                </p:oleObj>
              </mc:Choice>
              <mc:Fallback>
                <p:oleObj r:id="rId3" imgW="25908120" imgH="158497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3810000"/>
                        <a:ext cx="2362200" cy="1446213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09600" y="4800600"/>
            <a:ext cx="2514600" cy="5334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Line 7"/>
          <p:cNvSpPr>
            <a:spLocks noChangeShapeType="1"/>
          </p:cNvSpPr>
          <p:nvPr/>
        </p:nvSpPr>
        <p:spPr bwMode="auto">
          <a:xfrm flipH="1">
            <a:off x="3197225" y="5058697"/>
            <a:ext cx="1298575" cy="1588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4722813" y="4896772"/>
            <a:ext cx="404813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5688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1600" dirty="0"/>
              <a:t>(a)</a:t>
            </a:r>
          </a:p>
        </p:txBody>
      </p:sp>
      <p:graphicFrame>
        <p:nvGraphicFramePr>
          <p:cNvPr id="17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272213"/>
              </p:ext>
            </p:extLst>
          </p:nvPr>
        </p:nvGraphicFramePr>
        <p:xfrm>
          <a:off x="812653" y="2438400"/>
          <a:ext cx="2522457" cy="9905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46" name="Equation" r:id="rId5" imgW="1180800" imgH="457200" progId="Equation.3">
                  <p:embed/>
                </p:oleObj>
              </mc:Choice>
              <mc:Fallback>
                <p:oleObj name="Equation" r:id="rId5" imgW="11808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2653" y="2438400"/>
                        <a:ext cx="2522457" cy="990599"/>
                      </a:xfrm>
                      <a:prstGeom prst="rect">
                        <a:avLst/>
                      </a:prstGeom>
                      <a:noFill/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5031156"/>
              </p:ext>
            </p:extLst>
          </p:nvPr>
        </p:nvGraphicFramePr>
        <p:xfrm>
          <a:off x="4572000" y="3298824"/>
          <a:ext cx="1661494" cy="968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47" name="Equation" r:id="rId7" imgW="812520" imgH="457200" progId="Equation.3">
                  <p:embed/>
                </p:oleObj>
              </mc:Choice>
              <mc:Fallback>
                <p:oleObj name="Equation" r:id="rId7" imgW="81252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3298824"/>
                        <a:ext cx="1661494" cy="968375"/>
                      </a:xfrm>
                      <a:prstGeom prst="rect">
                        <a:avLst/>
                      </a:prstGeom>
                      <a:noFill/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1535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TMocw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utmocw4</Template>
  <TotalTime>379</TotalTime>
  <Words>855</Words>
  <Application>Microsoft Office PowerPoint</Application>
  <PresentationFormat>On-screen Show (4:3)</PresentationFormat>
  <Paragraphs>172</Paragraphs>
  <Slides>32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35" baseType="lpstr">
      <vt:lpstr>UTMocw template</vt:lpstr>
      <vt:lpstr>Equation</vt:lpstr>
      <vt:lpstr>Microsoft Equation 3.0</vt:lpstr>
      <vt:lpstr>Thermodynamics I Chapter 6 Entropy</vt:lpstr>
      <vt:lpstr>Entropy (Motivation)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SKMM 2413 Thermodynamics I</dc:title>
  <dc:creator>Mohsin</dc:creator>
  <cp:lastModifiedBy>Mohsin</cp:lastModifiedBy>
  <cp:revision>30</cp:revision>
  <dcterms:created xsi:type="dcterms:W3CDTF">2013-08-28T02:41:09Z</dcterms:created>
  <dcterms:modified xsi:type="dcterms:W3CDTF">2013-12-04T03:55:51Z</dcterms:modified>
</cp:coreProperties>
</file>