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7" r:id="rId3"/>
    <p:sldId id="258" r:id="rId4"/>
    <p:sldId id="276" r:id="rId5"/>
    <p:sldId id="277" r:id="rId6"/>
    <p:sldId id="259" r:id="rId7"/>
    <p:sldId id="279" r:id="rId8"/>
    <p:sldId id="280" r:id="rId9"/>
    <p:sldId id="281" r:id="rId10"/>
    <p:sldId id="260" r:id="rId11"/>
    <p:sldId id="261" r:id="rId12"/>
    <p:sldId id="272" r:id="rId13"/>
    <p:sldId id="273" r:id="rId14"/>
    <p:sldId id="262" r:id="rId15"/>
    <p:sldId id="263" r:id="rId16"/>
    <p:sldId id="264" r:id="rId17"/>
    <p:sldId id="274" r:id="rId18"/>
    <p:sldId id="275" r:id="rId19"/>
    <p:sldId id="265" r:id="rId20"/>
    <p:sldId id="266" r:id="rId21"/>
    <p:sldId id="267" r:id="rId22"/>
    <p:sldId id="268" r:id="rId23"/>
    <p:sldId id="269" r:id="rId24"/>
    <p:sldId id="270" r:id="rId25"/>
    <p:sldId id="278" r:id="rId26"/>
    <p:sldId id="27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84"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wmf"/><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image" Target="../media/image21.emf"/><Relationship Id="rId4" Type="http://schemas.openxmlformats.org/officeDocument/2006/relationships/image" Target="../media/image24.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FF1082-A7AC-4043-995D-6164E9DE85E3}" type="datetimeFigureOut">
              <a:rPr lang="en-US" smtClean="0"/>
              <a:t>04/03/2014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67E3D5-2ED2-47B1-A3B0-853CD51B0BBC}" type="slidenum">
              <a:rPr lang="en-US" smtClean="0"/>
              <a:t>‹#›</a:t>
            </a:fld>
            <a:endParaRPr lang="en-US"/>
          </a:p>
        </p:txBody>
      </p:sp>
    </p:spTree>
    <p:extLst>
      <p:ext uri="{BB962C8B-B14F-4D97-AF65-F5344CB8AC3E}">
        <p14:creationId xmlns:p14="http://schemas.microsoft.com/office/powerpoint/2010/main" val="84165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04/03/2014</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04/03/2014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04/03/2014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03C2F1-4303-46FD-BD96-DFF132C2F07E}" type="datetimeFigureOut">
              <a:rPr lang="en-US" smtClean="0"/>
              <a:t>04/03/2014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04/03/2014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04/03/2014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04/03/2014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04/03/2014</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04/03/2014</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04/03/2014</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04/03/2014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04/03/2014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04/03/2014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7.wmf"/><Relationship Id="rId5" Type="http://schemas.openxmlformats.org/officeDocument/2006/relationships/oleObject" Target="../embeddings/oleObject2.bin"/><Relationship Id="rId4" Type="http://schemas.openxmlformats.org/officeDocument/2006/relationships/image" Target="../media/image16.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9.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0.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2.emf"/><Relationship Id="rId5" Type="http://schemas.openxmlformats.org/officeDocument/2006/relationships/oleObject" Target="../embeddings/oleObject7.bin"/><Relationship Id="rId10" Type="http://schemas.openxmlformats.org/officeDocument/2006/relationships/image" Target="../media/image24.wmf"/><Relationship Id="rId4" Type="http://schemas.openxmlformats.org/officeDocument/2006/relationships/image" Target="../media/image21.emf"/><Relationship Id="rId9" Type="http://schemas.openxmlformats.org/officeDocument/2006/relationships/oleObject" Target="../embeddings/oleObject9.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6.wmf"/><Relationship Id="rId5" Type="http://schemas.openxmlformats.org/officeDocument/2006/relationships/oleObject" Target="../embeddings/oleObject11.bin"/><Relationship Id="rId4" Type="http://schemas.openxmlformats.org/officeDocument/2006/relationships/image" Target="../media/image25.wmf"/></Relationships>
</file>

<file path=ppt/slides/_rels/slide22.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8.wmf"/><Relationship Id="rId5" Type="http://schemas.openxmlformats.org/officeDocument/2006/relationships/oleObject" Target="../embeddings/oleObject13.bin"/><Relationship Id="rId4" Type="http://schemas.openxmlformats.org/officeDocument/2006/relationships/image" Target="../media/image27.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31.jpeg"/><Relationship Id="rId4" Type="http://schemas.openxmlformats.org/officeDocument/2006/relationships/image" Target="../media/image30.wmf"/></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32.emf"/><Relationship Id="rId4" Type="http://schemas.openxmlformats.org/officeDocument/2006/relationships/oleObject" Target="../embeddings/oleObject16.bin"/></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Thermodynamics I</a:t>
            </a:r>
            <a:br>
              <a:rPr lang="en-US" dirty="0" smtClean="0"/>
            </a:br>
            <a:r>
              <a:rPr lang="en-US" dirty="0" smtClean="0"/>
              <a:t>Chapter 5</a:t>
            </a:r>
            <a:br>
              <a:rPr lang="en-US" dirty="0" smtClean="0"/>
            </a:br>
            <a:r>
              <a:rPr lang="en-US" dirty="0" smtClean="0"/>
              <a:t>Second Law of Thermodynamics</a:t>
            </a:r>
            <a:endParaRPr lang="en-US" dirty="0"/>
          </a:p>
        </p:txBody>
      </p:sp>
      <p:sp>
        <p:nvSpPr>
          <p:cNvPr id="3" name="Subtitle 2"/>
          <p:cNvSpPr>
            <a:spLocks noGrp="1"/>
          </p:cNvSpPr>
          <p:nvPr>
            <p:ph type="subTitle" idx="1"/>
          </p:nvPr>
        </p:nvSpPr>
        <p:spPr>
          <a:xfrm>
            <a:off x="1371600" y="4724400"/>
            <a:ext cx="6934200" cy="914400"/>
          </a:xfrm>
        </p:spPr>
        <p:txBody>
          <a:bodyPr/>
          <a:lstStyle/>
          <a:p>
            <a:r>
              <a:rPr lang="en-US" dirty="0" err="1" smtClean="0"/>
              <a:t>Mohsin</a:t>
            </a:r>
            <a:r>
              <a:rPr lang="en-US" dirty="0" smtClean="0"/>
              <a:t> </a:t>
            </a:r>
            <a:r>
              <a:rPr lang="en-US" dirty="0" err="1" smtClean="0"/>
              <a:t>Mohd</a:t>
            </a:r>
            <a:r>
              <a:rPr lang="en-US" dirty="0" smtClean="0"/>
              <a:t> </a:t>
            </a:r>
            <a:r>
              <a:rPr lang="en-US" dirty="0" err="1" smtClean="0"/>
              <a:t>Sies</a:t>
            </a:r>
            <a:endParaRPr lang="en-US" dirty="0" smtClean="0"/>
          </a:p>
          <a:p>
            <a:r>
              <a:rPr lang="en-US" sz="2000" dirty="0" err="1" smtClean="0"/>
              <a:t>Fakulti</a:t>
            </a:r>
            <a:r>
              <a:rPr lang="en-US" sz="2000" dirty="0" smtClean="0"/>
              <a:t> </a:t>
            </a:r>
            <a:r>
              <a:rPr lang="en-US" sz="2000" dirty="0" err="1" smtClean="0"/>
              <a:t>Kejuruteraan</a:t>
            </a:r>
            <a:r>
              <a:rPr lang="en-US" sz="2000" dirty="0" smtClean="0"/>
              <a:t> </a:t>
            </a:r>
            <a:r>
              <a:rPr lang="en-US" sz="2000" dirty="0" err="1" smtClean="0"/>
              <a:t>Mekanikal</a:t>
            </a:r>
            <a:r>
              <a:rPr lang="en-US" sz="2000" dirty="0" smtClean="0"/>
              <a:t>, </a:t>
            </a:r>
            <a:r>
              <a:rPr lang="en-US" sz="2000" dirty="0" err="1" smtClean="0"/>
              <a:t>Universiti</a:t>
            </a:r>
            <a:r>
              <a:rPr lang="en-US" sz="2000" dirty="0" smtClean="0"/>
              <a:t> </a:t>
            </a:r>
            <a:r>
              <a:rPr lang="en-US" sz="2000" dirty="0" err="1" smtClean="0"/>
              <a:t>Teknologi</a:t>
            </a:r>
            <a:r>
              <a:rPr lang="en-US" sz="2000" dirty="0" smtClean="0"/>
              <a:t> Malaysia</a:t>
            </a:r>
            <a:endParaRPr lang="en-US" sz="2000" dirty="0"/>
          </a:p>
        </p:txBody>
      </p:sp>
    </p:spTree>
    <p:extLst>
      <p:ext uri="{BB962C8B-B14F-4D97-AF65-F5344CB8AC3E}">
        <p14:creationId xmlns:p14="http://schemas.microsoft.com/office/powerpoint/2010/main" val="336257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1600200" y="517525"/>
            <a:ext cx="3886200"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a:solidFill>
                  <a:srgbClr val="06060A"/>
                </a:solidFill>
                <a:latin typeface="Aharoni CLM" charset="0"/>
              </a:rPr>
              <a:t>High Temperature Heat Source</a:t>
            </a:r>
          </a:p>
        </p:txBody>
      </p:sp>
      <p:sp>
        <p:nvSpPr>
          <p:cNvPr id="5" name="Rectangle 2"/>
          <p:cNvSpPr>
            <a:spLocks noChangeArrowheads="1"/>
          </p:cNvSpPr>
          <p:nvPr/>
        </p:nvSpPr>
        <p:spPr bwMode="auto">
          <a:xfrm>
            <a:off x="2914650" y="312420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 name="Text Box 3"/>
          <p:cNvSpPr txBox="1">
            <a:spLocks noChangeArrowheads="1"/>
          </p:cNvSpPr>
          <p:nvPr/>
        </p:nvSpPr>
        <p:spPr bwMode="auto">
          <a:xfrm>
            <a:off x="1752600" y="4403725"/>
            <a:ext cx="3538538"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a:solidFill>
                  <a:srgbClr val="06060A"/>
                </a:solidFill>
                <a:latin typeface="Aharoni CLM" charset="0"/>
              </a:rPr>
              <a:t>Low Temperature Heat Sink</a:t>
            </a:r>
          </a:p>
        </p:txBody>
      </p:sp>
      <p:grpSp>
        <p:nvGrpSpPr>
          <p:cNvPr id="7" name="Group 4"/>
          <p:cNvGrpSpPr>
            <a:grpSpLocks/>
          </p:cNvGrpSpPr>
          <p:nvPr/>
        </p:nvGrpSpPr>
        <p:grpSpPr bwMode="auto">
          <a:xfrm>
            <a:off x="2819400" y="1214438"/>
            <a:ext cx="3808413" cy="3168650"/>
            <a:chOff x="1776" y="765"/>
            <a:chExt cx="2399" cy="1996"/>
          </a:xfrm>
        </p:grpSpPr>
        <p:sp>
          <p:nvSpPr>
            <p:cNvPr id="8" name="Text Box 5"/>
            <p:cNvSpPr txBox="1">
              <a:spLocks noChangeArrowheads="1"/>
            </p:cNvSpPr>
            <p:nvPr/>
          </p:nvSpPr>
          <p:spPr bwMode="auto">
            <a:xfrm>
              <a:off x="2064" y="765"/>
              <a:ext cx="269" cy="3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9824"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99000"/>
                </a:lnSpc>
              </a:pPr>
              <a:r>
                <a:rPr lang="en-US">
                  <a:solidFill>
                    <a:srgbClr val="06060A"/>
                  </a:solidFill>
                  <a:latin typeface="AvantGarde" pitchFamily="32" charset="0"/>
                </a:rPr>
                <a:t>T</a:t>
              </a:r>
              <a:r>
                <a:rPr lang="en-US" baseline="-25000">
                  <a:solidFill>
                    <a:srgbClr val="06060A"/>
                  </a:solidFill>
                  <a:latin typeface="AvantGarde" pitchFamily="32" charset="0"/>
                </a:rPr>
                <a:t>H</a:t>
              </a:r>
            </a:p>
          </p:txBody>
        </p:sp>
        <p:grpSp>
          <p:nvGrpSpPr>
            <p:cNvPr id="9" name="Group 6"/>
            <p:cNvGrpSpPr>
              <a:grpSpLocks/>
            </p:cNvGrpSpPr>
            <p:nvPr/>
          </p:nvGrpSpPr>
          <p:grpSpPr bwMode="auto">
            <a:xfrm>
              <a:off x="1776" y="765"/>
              <a:ext cx="767" cy="335"/>
              <a:chOff x="1776" y="765"/>
              <a:chExt cx="767" cy="335"/>
            </a:xfrm>
          </p:grpSpPr>
          <p:sp>
            <p:nvSpPr>
              <p:cNvPr id="24" name="Line 7"/>
              <p:cNvSpPr>
                <a:spLocks noChangeShapeType="1"/>
              </p:cNvSpPr>
              <p:nvPr/>
            </p:nvSpPr>
            <p:spPr bwMode="auto">
              <a:xfrm>
                <a:off x="1776" y="765"/>
                <a:ext cx="0" cy="335"/>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5" name="Line 8"/>
              <p:cNvSpPr>
                <a:spLocks noChangeShapeType="1"/>
              </p:cNvSpPr>
              <p:nvPr/>
            </p:nvSpPr>
            <p:spPr bwMode="auto">
              <a:xfrm>
                <a:off x="1776" y="1101"/>
                <a:ext cx="767"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6" name="Line 9"/>
              <p:cNvSpPr>
                <a:spLocks noChangeShapeType="1"/>
              </p:cNvSpPr>
              <p:nvPr/>
            </p:nvSpPr>
            <p:spPr bwMode="auto">
              <a:xfrm>
                <a:off x="2544" y="765"/>
                <a:ext cx="0" cy="335"/>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0" name="Rectangle 10"/>
            <p:cNvSpPr>
              <a:spLocks noChangeArrowheads="1"/>
            </p:cNvSpPr>
            <p:nvPr/>
          </p:nvSpPr>
          <p:spPr bwMode="auto">
            <a:xfrm>
              <a:off x="1776" y="1533"/>
              <a:ext cx="767" cy="383"/>
            </a:xfrm>
            <a:prstGeom prst="rect">
              <a:avLst/>
            </a:prstGeom>
            <a:solidFill>
              <a:srgbClr val="FEFED6"/>
            </a:solidFill>
            <a:ln w="9360" cap="flat">
              <a:solidFill>
                <a:srgbClr val="06060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Text Box 11"/>
            <p:cNvSpPr txBox="1">
              <a:spLocks noChangeArrowheads="1"/>
            </p:cNvSpPr>
            <p:nvPr/>
          </p:nvSpPr>
          <p:spPr bwMode="auto">
            <a:xfrm>
              <a:off x="1920" y="1513"/>
              <a:ext cx="719" cy="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87624"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1800" dirty="0">
                  <a:solidFill>
                    <a:srgbClr val="06060A"/>
                  </a:solidFill>
                  <a:latin typeface="Aharoni CLM" charset="0"/>
                </a:rPr>
                <a:t>Heat </a:t>
              </a:r>
            </a:p>
            <a:p>
              <a:pPr>
                <a:lnSpc>
                  <a:spcPct val="82000"/>
                </a:lnSpc>
              </a:pPr>
              <a:r>
                <a:rPr lang="en-US" sz="1800" dirty="0">
                  <a:solidFill>
                    <a:srgbClr val="06060A"/>
                  </a:solidFill>
                  <a:latin typeface="Aharoni CLM" charset="0"/>
                </a:rPr>
                <a:t>Engine</a:t>
              </a:r>
            </a:p>
          </p:txBody>
        </p:sp>
        <p:sp>
          <p:nvSpPr>
            <p:cNvPr id="12" name="Line 12"/>
            <p:cNvSpPr>
              <a:spLocks noChangeShapeType="1"/>
            </p:cNvSpPr>
            <p:nvPr/>
          </p:nvSpPr>
          <p:spPr bwMode="auto">
            <a:xfrm>
              <a:off x="2160" y="1917"/>
              <a:ext cx="0" cy="383"/>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3" name="Group 13"/>
            <p:cNvGrpSpPr>
              <a:grpSpLocks/>
            </p:cNvGrpSpPr>
            <p:nvPr/>
          </p:nvGrpSpPr>
          <p:grpSpPr bwMode="auto">
            <a:xfrm>
              <a:off x="1776" y="2348"/>
              <a:ext cx="767" cy="335"/>
              <a:chOff x="1776" y="2348"/>
              <a:chExt cx="767" cy="335"/>
            </a:xfrm>
          </p:grpSpPr>
          <p:sp>
            <p:nvSpPr>
              <p:cNvPr id="21" name="Line 14"/>
              <p:cNvSpPr>
                <a:spLocks noChangeShapeType="1"/>
              </p:cNvSpPr>
              <p:nvPr/>
            </p:nvSpPr>
            <p:spPr bwMode="auto">
              <a:xfrm flipV="1">
                <a:off x="1776" y="2347"/>
                <a:ext cx="0" cy="33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2" name="Line 15"/>
              <p:cNvSpPr>
                <a:spLocks noChangeShapeType="1"/>
              </p:cNvSpPr>
              <p:nvPr/>
            </p:nvSpPr>
            <p:spPr bwMode="auto">
              <a:xfrm>
                <a:off x="1776" y="2348"/>
                <a:ext cx="767"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Line 16"/>
              <p:cNvSpPr>
                <a:spLocks noChangeShapeType="1"/>
              </p:cNvSpPr>
              <p:nvPr/>
            </p:nvSpPr>
            <p:spPr bwMode="auto">
              <a:xfrm flipV="1">
                <a:off x="2544" y="2347"/>
                <a:ext cx="0" cy="33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4" name="Text Box 17"/>
            <p:cNvSpPr txBox="1">
              <a:spLocks noChangeArrowheads="1"/>
            </p:cNvSpPr>
            <p:nvPr/>
          </p:nvSpPr>
          <p:spPr bwMode="auto">
            <a:xfrm>
              <a:off x="2016" y="2445"/>
              <a:ext cx="246" cy="3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9824"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99000"/>
                </a:lnSpc>
              </a:pPr>
              <a:r>
                <a:rPr lang="en-US">
                  <a:solidFill>
                    <a:srgbClr val="06060A"/>
                  </a:solidFill>
                  <a:latin typeface="AvantGarde" pitchFamily="32" charset="0"/>
                </a:rPr>
                <a:t>T</a:t>
              </a:r>
              <a:r>
                <a:rPr lang="en-US" baseline="-25000">
                  <a:solidFill>
                    <a:srgbClr val="06060A"/>
                  </a:solidFill>
                  <a:latin typeface="AvantGarde" pitchFamily="32" charset="0"/>
                </a:rPr>
                <a:t>L</a:t>
              </a:r>
            </a:p>
          </p:txBody>
        </p:sp>
        <p:sp>
          <p:nvSpPr>
            <p:cNvPr id="15" name="Line 18"/>
            <p:cNvSpPr>
              <a:spLocks noChangeShapeType="1"/>
            </p:cNvSpPr>
            <p:nvPr/>
          </p:nvSpPr>
          <p:spPr bwMode="auto">
            <a:xfrm>
              <a:off x="2544" y="1725"/>
              <a:ext cx="383" cy="0"/>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 name="Text Box 19"/>
            <p:cNvSpPr txBox="1">
              <a:spLocks noChangeArrowheads="1"/>
            </p:cNvSpPr>
            <p:nvPr/>
          </p:nvSpPr>
          <p:spPr bwMode="auto">
            <a:xfrm>
              <a:off x="2976" y="1581"/>
              <a:ext cx="623" cy="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101231"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spcBef>
                  <a:spcPts val="1500"/>
                </a:spcBef>
              </a:pPr>
              <a:r>
                <a:rPr lang="en-US">
                  <a:solidFill>
                    <a:srgbClr val="06060A"/>
                  </a:solidFill>
                  <a:latin typeface="Aharoni CLM" charset="0"/>
                </a:rPr>
                <a:t>W</a:t>
              </a:r>
              <a:r>
                <a:rPr lang="en-US" baseline="-25000">
                  <a:solidFill>
                    <a:srgbClr val="06060A"/>
                  </a:solidFill>
                  <a:latin typeface="Aharoni CLM" charset="0"/>
                </a:rPr>
                <a:t>out</a:t>
              </a:r>
            </a:p>
          </p:txBody>
        </p:sp>
        <p:sp>
          <p:nvSpPr>
            <p:cNvPr id="17" name="Text Box 20"/>
            <p:cNvSpPr txBox="1">
              <a:spLocks noChangeArrowheads="1"/>
            </p:cNvSpPr>
            <p:nvPr/>
          </p:nvSpPr>
          <p:spPr bwMode="auto">
            <a:xfrm>
              <a:off x="2496" y="1197"/>
              <a:ext cx="1679"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H</a:t>
              </a:r>
              <a:r>
                <a:rPr lang="en-US" sz="2000">
                  <a:solidFill>
                    <a:srgbClr val="06060A"/>
                  </a:solidFill>
                  <a:latin typeface="Aharoni CLM" charset="0"/>
                </a:rPr>
                <a:t> or Q</a:t>
              </a:r>
              <a:r>
                <a:rPr lang="en-US" sz="2000" baseline="-25000">
                  <a:solidFill>
                    <a:srgbClr val="06060A"/>
                  </a:solidFill>
                  <a:latin typeface="Aharoni CLM" charset="0"/>
                </a:rPr>
                <a:t>in</a:t>
              </a:r>
            </a:p>
          </p:txBody>
        </p:sp>
        <p:graphicFrame>
          <p:nvGraphicFramePr>
            <p:cNvPr id="18" name="Object 21"/>
            <p:cNvGraphicFramePr>
              <a:graphicFrameLocks noChangeAspect="1"/>
            </p:cNvGraphicFramePr>
            <p:nvPr/>
          </p:nvGraphicFramePr>
          <p:xfrm>
            <a:off x="2748" y="1945"/>
            <a:ext cx="71" cy="135"/>
          </p:xfrm>
          <a:graphic>
            <a:graphicData uri="http://schemas.openxmlformats.org/presentationml/2006/ole">
              <mc:AlternateContent xmlns:mc="http://schemas.openxmlformats.org/markup-compatibility/2006">
                <mc:Choice xmlns:v="urn:schemas-microsoft-com:vml" Requires="v">
                  <p:oleObj spid="_x0000_s1062" r:id="rId3" imgW="2743200" imgH="5181480" progId="">
                    <p:embed/>
                  </p:oleObj>
                </mc:Choice>
                <mc:Fallback>
                  <p:oleObj r:id="rId3" imgW="2743200" imgH="518148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8" y="1945"/>
                          <a:ext cx="71" cy="13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 name="Line 22"/>
            <p:cNvSpPr>
              <a:spLocks noChangeShapeType="1"/>
            </p:cNvSpPr>
            <p:nvPr/>
          </p:nvSpPr>
          <p:spPr bwMode="auto">
            <a:xfrm>
              <a:off x="2160" y="1101"/>
              <a:ext cx="0" cy="383"/>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Text Box 23"/>
            <p:cNvSpPr txBox="1">
              <a:spLocks noChangeArrowheads="1"/>
            </p:cNvSpPr>
            <p:nvPr/>
          </p:nvSpPr>
          <p:spPr bwMode="auto">
            <a:xfrm>
              <a:off x="2400" y="2013"/>
              <a:ext cx="1679"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L</a:t>
              </a:r>
              <a:r>
                <a:rPr lang="en-US" sz="2000">
                  <a:solidFill>
                    <a:srgbClr val="06060A"/>
                  </a:solidFill>
                  <a:latin typeface="Aharoni CLM" charset="0"/>
                </a:rPr>
                <a:t> or Q</a:t>
              </a:r>
              <a:r>
                <a:rPr lang="en-US" sz="2000" baseline="-25000">
                  <a:solidFill>
                    <a:srgbClr val="06060A"/>
                  </a:solidFill>
                  <a:latin typeface="Aharoni CLM" charset="0"/>
                </a:rPr>
                <a:t>out</a:t>
              </a:r>
            </a:p>
          </p:txBody>
        </p:sp>
      </p:grpSp>
      <p:sp>
        <p:nvSpPr>
          <p:cNvPr id="27" name="Rectangle 24"/>
          <p:cNvSpPr>
            <a:spLocks noChangeArrowheads="1"/>
          </p:cNvSpPr>
          <p:nvPr/>
        </p:nvSpPr>
        <p:spPr bwMode="auto">
          <a:xfrm>
            <a:off x="3509963" y="3138488"/>
            <a:ext cx="9144000" cy="1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aphicFrame>
        <p:nvGraphicFramePr>
          <p:cNvPr id="28" name="Object 25"/>
          <p:cNvGraphicFramePr>
            <a:graphicFrameLocks noChangeAspect="1"/>
          </p:cNvGraphicFramePr>
          <p:nvPr>
            <p:extLst>
              <p:ext uri="{D42A27DB-BD31-4B8C-83A1-F6EECF244321}">
                <p14:modId xmlns:p14="http://schemas.microsoft.com/office/powerpoint/2010/main" val="1427116527"/>
              </p:ext>
            </p:extLst>
          </p:nvPr>
        </p:nvGraphicFramePr>
        <p:xfrm>
          <a:off x="800100" y="4786671"/>
          <a:ext cx="6324600" cy="889000"/>
        </p:xfrm>
        <a:graphic>
          <a:graphicData uri="http://schemas.openxmlformats.org/presentationml/2006/ole">
            <mc:AlternateContent xmlns:mc="http://schemas.openxmlformats.org/markup-compatibility/2006">
              <mc:Choice xmlns:v="urn:schemas-microsoft-com:vml" Requires="v">
                <p:oleObj spid="_x0000_s1063" name="Equation" r:id="rId5" imgW="3213000" imgH="444240" progId="Equation.3">
                  <p:embed/>
                </p:oleObj>
              </mc:Choice>
              <mc:Fallback>
                <p:oleObj name="Equation" r:id="rId5" imgW="3213000" imgH="444240" progId="Equation.3">
                  <p:embed/>
                  <p:pic>
                    <p:nvPicPr>
                      <p:cNvPr id="0" name=""/>
                      <p:cNvPicPr>
                        <a:picLocks noChangeAspect="1" noChangeArrowheads="1"/>
                      </p:cNvPicPr>
                      <p:nvPr/>
                    </p:nvPicPr>
                    <p:blipFill>
                      <a:blip r:embed="rId6"/>
                      <a:srcRect/>
                      <a:stretch>
                        <a:fillRect/>
                      </a:stretch>
                    </p:blipFill>
                    <p:spPr bwMode="auto">
                      <a:xfrm>
                        <a:off x="800100" y="4786671"/>
                        <a:ext cx="6324600" cy="889000"/>
                      </a:xfrm>
                      <a:prstGeom prst="rect">
                        <a:avLst/>
                      </a:prstGeom>
                      <a:noFill/>
                      <a:effectLst/>
                    </p:spPr>
                  </p:pic>
                </p:oleObj>
              </mc:Fallback>
            </mc:AlternateContent>
          </a:graphicData>
        </a:graphic>
      </p:graphicFrame>
      <p:graphicFrame>
        <p:nvGraphicFramePr>
          <p:cNvPr id="29" name="Object 26"/>
          <p:cNvGraphicFramePr>
            <a:graphicFrameLocks noChangeAspect="1"/>
          </p:cNvGraphicFramePr>
          <p:nvPr/>
        </p:nvGraphicFramePr>
        <p:xfrm>
          <a:off x="642938" y="5715000"/>
          <a:ext cx="3929062" cy="904875"/>
        </p:xfrm>
        <a:graphic>
          <a:graphicData uri="http://schemas.openxmlformats.org/presentationml/2006/ole">
            <mc:AlternateContent xmlns:mc="http://schemas.openxmlformats.org/markup-compatibility/2006">
              <mc:Choice xmlns:v="urn:schemas-microsoft-com:vml" Requires="v">
                <p:oleObj spid="_x0000_s1064" r:id="rId7" imgW="3918600" imgH="731880" progId="">
                  <p:embed/>
                </p:oleObj>
              </mc:Choice>
              <mc:Fallback>
                <p:oleObj r:id="rId7" imgW="3918600" imgH="73188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2938" y="5715000"/>
                        <a:ext cx="3929062" cy="90487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854521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685800" y="496888"/>
            <a:ext cx="7772400" cy="5751512"/>
          </a:xfrm>
          <a:prstGeom prst="rect">
            <a:avLst/>
          </a:prstGeom>
          <a:noFill/>
          <a:ln w="9525">
            <a:noFill/>
            <a:miter lim="800000"/>
            <a:headEnd/>
            <a:tailEnd/>
          </a:ln>
        </p:spPr>
        <p:txBody>
          <a:bodyPr vert="horz" wrap="square" lIns="91440" tIns="54431"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marL="342900" indent="-341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2 factors limit efficiency</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err="1" smtClean="0">
                <a:solidFill>
                  <a:srgbClr val="000000"/>
                </a:solidFill>
                <a:latin typeface="Aharoni CLM" charset="0"/>
              </a:rPr>
              <a:t>Irreversibilities</a:t>
            </a:r>
            <a:endParaRPr lang="en-US" sz="2400" dirty="0" smtClean="0">
              <a:solidFill>
                <a:srgbClr val="000000"/>
              </a:solidFill>
              <a:latin typeface="Aharoni CLM" charset="0"/>
            </a:endParaRP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Side effect of heat transfer</a:t>
            </a:r>
          </a:p>
          <a:p>
            <a:pPr marL="431800" indent="-214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sz="2400" u="sng" dirty="0">
              <a:solidFill>
                <a:srgbClr val="000000"/>
              </a:solidFill>
              <a:latin typeface="Aharoni CLM" charset="0"/>
            </a:endParaRPr>
          </a:p>
          <a:p>
            <a:pPr marL="236538" indent="-19050"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u="sng" dirty="0" smtClean="0">
                <a:solidFill>
                  <a:srgbClr val="000000"/>
                </a:solidFill>
                <a:latin typeface="Aharoni CLM" charset="0"/>
              </a:rPr>
              <a:t>Irreversibility</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Friction</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Electrical resistance</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Mixing of different substances</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Free expansion</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Non-isothermal heat transfer</a:t>
            </a:r>
          </a:p>
          <a:p>
            <a:pPr marL="560387" indent="-342900" algn="l">
              <a:lnSpc>
                <a:spcPct val="82000"/>
              </a:lnSpc>
              <a:spcBef>
                <a:spcPts val="800"/>
              </a:spcBef>
              <a:buFont typeface="Arial"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Etc.</a:t>
            </a:r>
          </a:p>
          <a:p>
            <a:pPr marL="431800" indent="-214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sz="2400" u="sng" dirty="0" smtClean="0">
              <a:solidFill>
                <a:srgbClr val="000000"/>
              </a:solidFill>
              <a:latin typeface="Aharoni CLM" charset="0"/>
            </a:endParaRPr>
          </a:p>
          <a:p>
            <a:pPr marL="431800" indent="-214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u="sng" dirty="0" smtClean="0">
                <a:solidFill>
                  <a:srgbClr val="000000"/>
                </a:solidFill>
                <a:latin typeface="Aharoni CLM" charset="0"/>
              </a:rPr>
              <a:t>Irreversible Process</a:t>
            </a:r>
          </a:p>
          <a:p>
            <a:pPr marL="431800" indent="-214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dirty="0" smtClean="0">
                <a:solidFill>
                  <a:srgbClr val="000000"/>
                </a:solidFill>
                <a:latin typeface="Aharoni CLM" charset="0"/>
              </a:rPr>
              <a:t>Process where the above factors are present</a:t>
            </a:r>
            <a:endParaRPr lang="en-US" sz="2400" dirty="0">
              <a:solidFill>
                <a:srgbClr val="000000"/>
              </a:solidFill>
              <a:latin typeface="Aharoni CLM" charset="0"/>
            </a:endParaRPr>
          </a:p>
        </p:txBody>
      </p:sp>
    </p:spTree>
    <p:extLst>
      <p:ext uri="{BB962C8B-B14F-4D97-AF65-F5344CB8AC3E}">
        <p14:creationId xmlns:p14="http://schemas.microsoft.com/office/powerpoint/2010/main" val="22623228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Side Effect of Heat Transfer</a:t>
            </a:r>
            <a:endParaRPr lang="en-US" dirty="0"/>
          </a:p>
        </p:txBody>
      </p:sp>
      <p:sp>
        <p:nvSpPr>
          <p:cNvPr id="3" name="Content Placeholder 2"/>
          <p:cNvSpPr>
            <a:spLocks noGrp="1"/>
          </p:cNvSpPr>
          <p:nvPr>
            <p:ph idx="1"/>
          </p:nvPr>
        </p:nvSpPr>
        <p:spPr>
          <a:xfrm>
            <a:off x="228600" y="1600200"/>
            <a:ext cx="8610600" cy="4525963"/>
          </a:xfrm>
        </p:spPr>
        <p:txBody>
          <a:bodyPr/>
          <a:lstStyle/>
          <a:p>
            <a:pPr marL="0" indent="0">
              <a:buNone/>
            </a:pPr>
            <a:r>
              <a:rPr lang="en-US" dirty="0" smtClean="0"/>
              <a:t>Heat Transfer</a:t>
            </a:r>
          </a:p>
          <a:p>
            <a:pPr marL="0" indent="0">
              <a:buNone/>
            </a:pPr>
            <a:r>
              <a:rPr lang="en-US" dirty="0"/>
              <a:t>	</a:t>
            </a:r>
            <a:r>
              <a:rPr lang="en-US" dirty="0" smtClean="0"/>
              <a:t>	Expansion (Work Output)</a:t>
            </a:r>
          </a:p>
          <a:p>
            <a:pPr marL="0" indent="0">
              <a:buNone/>
            </a:pPr>
            <a:r>
              <a:rPr lang="en-US" dirty="0" smtClean="0"/>
              <a:t>		Temperature Increase (Energy Diverted)</a:t>
            </a:r>
          </a:p>
          <a:p>
            <a:pPr marL="0" indent="0">
              <a:buNone/>
            </a:pPr>
            <a:endParaRPr lang="en-US" dirty="0"/>
          </a:p>
          <a:p>
            <a:pPr marL="0" indent="0">
              <a:buNone/>
            </a:pPr>
            <a:r>
              <a:rPr lang="en-US" dirty="0" smtClean="0"/>
              <a:t>If the diverted energy is not thrown away, engine temperature will finally reach heat source temperature, causing Q</a:t>
            </a:r>
            <a:r>
              <a:rPr lang="en-US" baseline="-25000" dirty="0" smtClean="0"/>
              <a:t>H</a:t>
            </a:r>
            <a:r>
              <a:rPr lang="en-US" dirty="0" smtClean="0"/>
              <a:t> to stop (since no more </a:t>
            </a:r>
            <a:r>
              <a:rPr lang="en-US" dirty="0" err="1" smtClean="0"/>
              <a:t>delta_T</a:t>
            </a:r>
            <a:r>
              <a:rPr lang="en-US" dirty="0" smtClean="0"/>
              <a:t>), stopping the engine altogether.</a:t>
            </a:r>
            <a:endParaRPr lang="en-US" dirty="0"/>
          </a:p>
        </p:txBody>
      </p:sp>
      <p:cxnSp>
        <p:nvCxnSpPr>
          <p:cNvPr id="5" name="Straight Connector 4"/>
          <p:cNvCxnSpPr/>
          <p:nvPr/>
        </p:nvCxnSpPr>
        <p:spPr>
          <a:xfrm>
            <a:off x="1371600" y="2057400"/>
            <a:ext cx="0" cy="990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381432" y="24384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371600" y="3048000"/>
            <a:ext cx="61943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9409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Side Effect of Heat Transfer</a:t>
            </a:r>
          </a:p>
        </p:txBody>
      </p:sp>
      <p:sp>
        <p:nvSpPr>
          <p:cNvPr id="3" name="Content Placeholder 2"/>
          <p:cNvSpPr>
            <a:spLocks noGrp="1"/>
          </p:cNvSpPr>
          <p:nvPr>
            <p:ph idx="1"/>
          </p:nvPr>
        </p:nvSpPr>
        <p:spPr/>
        <p:txBody>
          <a:bodyPr/>
          <a:lstStyle/>
          <a:p>
            <a:r>
              <a:rPr lang="en-US" dirty="0" smtClean="0"/>
              <a:t>For the engine to keep operating</a:t>
            </a:r>
          </a:p>
          <a:p>
            <a:pPr lvl="1"/>
            <a:r>
              <a:rPr lang="en-US" dirty="0" smtClean="0"/>
              <a:t>Need to cool the engine</a:t>
            </a:r>
          </a:p>
          <a:p>
            <a:pPr lvl="1"/>
            <a:r>
              <a:rPr lang="en-US" dirty="0" smtClean="0"/>
              <a:t>Need to reject heat, Q</a:t>
            </a:r>
            <a:r>
              <a:rPr lang="en-US" baseline="-25000" dirty="0" smtClean="0"/>
              <a:t>L</a:t>
            </a:r>
            <a:r>
              <a:rPr lang="en-US" dirty="0" smtClean="0"/>
              <a:t>.</a:t>
            </a:r>
          </a:p>
          <a:p>
            <a:r>
              <a:rPr lang="en-US" dirty="0" smtClean="0"/>
              <a:t>Rejected heat Q</a:t>
            </a:r>
            <a:r>
              <a:rPr lang="en-US" baseline="-25000" dirty="0" smtClean="0"/>
              <a:t>L</a:t>
            </a:r>
            <a:r>
              <a:rPr lang="en-US" dirty="0" smtClean="0"/>
              <a:t>,</a:t>
            </a:r>
          </a:p>
          <a:p>
            <a:pPr lvl="1"/>
            <a:r>
              <a:rPr lang="en-US" dirty="0" smtClean="0"/>
              <a:t>Cannot be recycled (Q</a:t>
            </a:r>
            <a:r>
              <a:rPr lang="en-US" baseline="-25000" dirty="0" smtClean="0"/>
              <a:t>L</a:t>
            </a:r>
            <a:r>
              <a:rPr lang="en-US" dirty="0" smtClean="0"/>
              <a:t> at T</a:t>
            </a:r>
            <a:r>
              <a:rPr lang="en-US" baseline="-25000" dirty="0" smtClean="0"/>
              <a:t>L</a:t>
            </a:r>
            <a:r>
              <a:rPr lang="en-US" dirty="0" smtClean="0"/>
              <a:t> cannot flow on its own to T</a:t>
            </a:r>
            <a:r>
              <a:rPr lang="en-US" baseline="-25000" dirty="0" smtClean="0"/>
              <a:t>H</a:t>
            </a:r>
            <a:r>
              <a:rPr lang="en-US" dirty="0" smtClean="0"/>
              <a:t> to become heat source again)</a:t>
            </a:r>
          </a:p>
          <a:p>
            <a:pPr marL="342900" lvl="1" indent="-342900">
              <a:buFont typeface="Arial" charset="0"/>
              <a:buChar char="•"/>
            </a:pPr>
            <a:r>
              <a:rPr lang="en-US" sz="3200" dirty="0"/>
              <a:t>Efficiency will always be less than 100</a:t>
            </a:r>
            <a:r>
              <a:rPr lang="en-US" sz="3200" dirty="0" smtClean="0"/>
              <a:t>% </a:t>
            </a:r>
            <a:r>
              <a:rPr lang="en-US" dirty="0" smtClean="0"/>
              <a:t>(even if there’s no friction and other </a:t>
            </a:r>
            <a:r>
              <a:rPr lang="en-US" dirty="0" err="1" smtClean="0"/>
              <a:t>irreversibilities</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1256800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idx="4294967295"/>
          </p:nvPr>
        </p:nvSpPr>
        <p:spPr>
          <a:xfrm>
            <a:off x="457200" y="508000"/>
            <a:ext cx="8229600" cy="1344613"/>
          </a:xfrm>
          <a:ln/>
        </p:spPr>
        <p:txBody>
          <a:bodyPr tIns="72576"/>
          <a:lstStyle/>
          <a:p>
            <a:pPr>
              <a:lnSpc>
                <a:spcPct val="82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a:solidFill>
                  <a:srgbClr val="000000"/>
                </a:solidFill>
                <a:latin typeface="Aharoni CLM" charset="0"/>
              </a:rPr>
              <a:t>Reversible Process</a:t>
            </a:r>
          </a:p>
        </p:txBody>
      </p:sp>
      <p:sp>
        <p:nvSpPr>
          <p:cNvPr id="5" name="Rectangle 2"/>
          <p:cNvSpPr txBox="1">
            <a:spLocks noChangeArrowheads="1"/>
          </p:cNvSpPr>
          <p:nvPr/>
        </p:nvSpPr>
        <p:spPr bwMode="auto">
          <a:xfrm>
            <a:off x="685800" y="1582738"/>
            <a:ext cx="7772400" cy="4114800"/>
          </a:xfrm>
          <a:prstGeom prst="rect">
            <a:avLst/>
          </a:prstGeom>
          <a:noFill/>
          <a:ln w="9525">
            <a:noFill/>
            <a:miter lim="800000"/>
            <a:headEnd/>
            <a:tailEnd/>
          </a:ln>
        </p:spPr>
        <p:txBody>
          <a:bodyPr vert="horz" wrap="square" lIns="91440" tIns="63504"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341313">
              <a:lnSpc>
                <a:spcPct val="82000"/>
              </a:lnSpc>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smtClean="0">
                <a:solidFill>
                  <a:srgbClr val="000000"/>
                </a:solidFill>
                <a:latin typeface="Aharoni CLM" charset="0"/>
              </a:rPr>
              <a:t>After forward and reverse processes are done (system back to initial state), there is no change on the universe (system and surrounding)</a:t>
            </a:r>
          </a:p>
          <a:p>
            <a:pPr indent="-341313">
              <a:lnSpc>
                <a:spcPct val="82000"/>
              </a:lnSpc>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smtClean="0">
                <a:solidFill>
                  <a:srgbClr val="000000"/>
                </a:solidFill>
                <a:latin typeface="Aharoni CLM" charset="0"/>
              </a:rPr>
              <a:t>Reversible because there is no irreversibilities</a:t>
            </a:r>
          </a:p>
          <a:p>
            <a:pPr indent="-341313">
              <a:lnSpc>
                <a:spcPct val="82000"/>
              </a:lnSpc>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smtClean="0">
                <a:solidFill>
                  <a:srgbClr val="000000"/>
                </a:solidFill>
                <a:latin typeface="Aharoni CLM" charset="0"/>
              </a:rPr>
              <a:t>Internally reversible - irreversibilities assumed to exist only outside the system</a:t>
            </a:r>
          </a:p>
          <a:p>
            <a:pPr indent="-341313">
              <a:lnSpc>
                <a:spcPct val="82000"/>
              </a:lnSpc>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800" smtClean="0">
                <a:solidFill>
                  <a:srgbClr val="000000"/>
                </a:solidFill>
                <a:latin typeface="Aharoni CLM" charset="0"/>
              </a:rPr>
              <a:t>Externally reversible - irreversibilities assumed to exist only inside the system</a:t>
            </a:r>
            <a:endParaRPr lang="en-US" sz="2800">
              <a:solidFill>
                <a:srgbClr val="000000"/>
              </a:solidFill>
              <a:latin typeface="Aharoni CLM" charset="0"/>
            </a:endParaRPr>
          </a:p>
        </p:txBody>
      </p:sp>
    </p:spTree>
    <p:extLst>
      <p:ext uri="{BB962C8B-B14F-4D97-AF65-F5344CB8AC3E}">
        <p14:creationId xmlns:p14="http://schemas.microsoft.com/office/powerpoint/2010/main" val="30378893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txBox="1">
            <a:spLocks noChangeArrowheads="1"/>
          </p:cNvSpPr>
          <p:nvPr/>
        </p:nvSpPr>
        <p:spPr bwMode="auto">
          <a:xfrm>
            <a:off x="685800" y="1371600"/>
            <a:ext cx="7772400" cy="4724400"/>
          </a:xfrm>
          <a:prstGeom prst="rect">
            <a:avLst/>
          </a:prstGeom>
          <a:noFill/>
          <a:ln w="9525">
            <a:noFill/>
            <a:miter lim="800000"/>
            <a:headEnd/>
            <a:tailEnd/>
          </a:ln>
        </p:spPr>
        <p:txBody>
          <a:bodyPr vert="horz" wrap="square" lIns="91440" tIns="54431" rIns="91440" bIns="45720" numCol="1" anchor="t"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marL="342900" indent="-341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smtClean="0">
                <a:solidFill>
                  <a:srgbClr val="000000"/>
                </a:solidFill>
                <a:latin typeface="Aharoni CLM" charset="0"/>
              </a:rPr>
              <a:t>Kelvin-Planck Statement (Heat Engine)</a:t>
            </a:r>
            <a:br>
              <a:rPr lang="en-US" sz="2400" smtClean="0">
                <a:solidFill>
                  <a:srgbClr val="000000"/>
                </a:solidFill>
                <a:latin typeface="Aharoni CLM" charset="0"/>
              </a:rPr>
            </a:br>
            <a:r>
              <a:rPr lang="en-US" sz="2400" smtClean="0">
                <a:solidFill>
                  <a:srgbClr val="000000"/>
                </a:solidFill>
                <a:latin typeface="Aharoni CLM" charset="0"/>
              </a:rPr>
              <a:t/>
            </a:r>
            <a:br>
              <a:rPr lang="en-US" sz="2400" smtClean="0">
                <a:solidFill>
                  <a:srgbClr val="000000"/>
                </a:solidFill>
                <a:latin typeface="Aharoni CLM" charset="0"/>
              </a:rPr>
            </a:br>
            <a:r>
              <a:rPr lang="en-US" sz="2400" smtClean="0">
                <a:solidFill>
                  <a:srgbClr val="000000"/>
                </a:solidFill>
                <a:latin typeface="Aharoni CLM" charset="0"/>
              </a:rPr>
              <a:t>“It is impossible for a device that works in a cycle (</a:t>
            </a:r>
            <a:r>
              <a:rPr lang="en-US" sz="2400" u="sng" smtClean="0">
                <a:solidFill>
                  <a:srgbClr val="000000"/>
                </a:solidFill>
                <a:latin typeface="Aharoni CLM" charset="0"/>
              </a:rPr>
              <a:t>continuously</a:t>
            </a:r>
            <a:r>
              <a:rPr lang="en-US" sz="2400" smtClean="0">
                <a:solidFill>
                  <a:srgbClr val="000000"/>
                </a:solidFill>
                <a:latin typeface="Aharoni CLM" charset="0"/>
              </a:rPr>
              <a:t>) to receive heat supply from </a:t>
            </a:r>
            <a:r>
              <a:rPr lang="en-US" sz="2400" u="sng" smtClean="0">
                <a:solidFill>
                  <a:srgbClr val="000000"/>
                </a:solidFill>
                <a:latin typeface="Aharoni CLM" charset="0"/>
              </a:rPr>
              <a:t>one</a:t>
            </a:r>
            <a:r>
              <a:rPr lang="en-US" sz="2400" smtClean="0">
                <a:solidFill>
                  <a:srgbClr val="000000"/>
                </a:solidFill>
                <a:latin typeface="Aharoni CLM" charset="0"/>
              </a:rPr>
              <a:t> heat reservoir and produces the same amount of work”</a:t>
            </a:r>
            <a:br>
              <a:rPr lang="en-US" sz="2400" smtClean="0">
                <a:solidFill>
                  <a:srgbClr val="000000"/>
                </a:solidFill>
                <a:latin typeface="Aharoni CLM" charset="0"/>
              </a:rPr>
            </a:br>
            <a:endParaRPr lang="en-US" sz="2400" smtClean="0">
              <a:solidFill>
                <a:srgbClr val="000000"/>
              </a:solidFill>
              <a:latin typeface="Aharoni CLM" charset="0"/>
            </a:endParaRPr>
          </a:p>
          <a:p>
            <a:pPr marL="342900" indent="-341313" algn="l">
              <a:lnSpc>
                <a:spcPct val="82000"/>
              </a:lnSpc>
              <a:spcBef>
                <a:spcPts val="80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n-US" sz="2400" smtClean="0">
                <a:solidFill>
                  <a:srgbClr val="000000"/>
                </a:solidFill>
                <a:latin typeface="Aharoni CLM" charset="0"/>
              </a:rPr>
              <a:t>Clausius Statement (Heat Pump)</a:t>
            </a:r>
            <a:br>
              <a:rPr lang="en-US" sz="2400" smtClean="0">
                <a:solidFill>
                  <a:srgbClr val="000000"/>
                </a:solidFill>
                <a:latin typeface="Aharoni CLM" charset="0"/>
              </a:rPr>
            </a:br>
            <a:r>
              <a:rPr lang="en-US" sz="2400" smtClean="0">
                <a:solidFill>
                  <a:srgbClr val="000000"/>
                </a:solidFill>
                <a:latin typeface="Aharoni CLM" charset="0"/>
              </a:rPr>
              <a:t/>
            </a:r>
            <a:br>
              <a:rPr lang="en-US" sz="2400" smtClean="0">
                <a:solidFill>
                  <a:srgbClr val="000000"/>
                </a:solidFill>
                <a:latin typeface="Aharoni CLM" charset="0"/>
              </a:rPr>
            </a:br>
            <a:r>
              <a:rPr lang="en-US" sz="2400" smtClean="0">
                <a:solidFill>
                  <a:srgbClr val="000000"/>
                </a:solidFill>
                <a:latin typeface="Aharoni CLM" charset="0"/>
              </a:rPr>
              <a:t>“It is impossible to construct a device that works in a cycle which does not produce any </a:t>
            </a:r>
            <a:r>
              <a:rPr lang="en-US" sz="2400" u="sng" smtClean="0">
                <a:solidFill>
                  <a:srgbClr val="000000"/>
                </a:solidFill>
                <a:latin typeface="Aharoni CLM" charset="0"/>
              </a:rPr>
              <a:t>other effect</a:t>
            </a:r>
            <a:r>
              <a:rPr lang="en-US" sz="2400" smtClean="0">
                <a:solidFill>
                  <a:srgbClr val="000000"/>
                </a:solidFill>
                <a:latin typeface="Aharoni CLM" charset="0"/>
              </a:rPr>
              <a:t> except the transfer of an amount of heat from a cold to a hot body”</a:t>
            </a:r>
            <a:endParaRPr lang="en-US" sz="2400">
              <a:solidFill>
                <a:srgbClr val="000000"/>
              </a:solidFill>
              <a:latin typeface="Aharoni CLM" charset="0"/>
            </a:endParaRPr>
          </a:p>
        </p:txBody>
      </p:sp>
      <p:sp>
        <p:nvSpPr>
          <p:cNvPr id="5" name="Rectangle 2"/>
          <p:cNvSpPr>
            <a:spLocks noGrp="1" noChangeArrowheads="1"/>
          </p:cNvSpPr>
          <p:nvPr>
            <p:ph type="title" idx="4294967295"/>
          </p:nvPr>
        </p:nvSpPr>
        <p:spPr>
          <a:xfrm>
            <a:off x="685800" y="508000"/>
            <a:ext cx="7772400" cy="635000"/>
          </a:xfrm>
          <a:ln/>
        </p:spPr>
        <p:txBody>
          <a:bodyPr tIns="72576"/>
          <a:lstStyle/>
          <a:p>
            <a:pPr>
              <a:lnSpc>
                <a:spcPct val="82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a:solidFill>
                  <a:srgbClr val="000000"/>
                </a:solidFill>
                <a:latin typeface="Aharoni CLM" charset="0"/>
              </a:rPr>
              <a:t>2</a:t>
            </a:r>
            <a:r>
              <a:rPr lang="en-US" sz="3200" baseline="33000">
                <a:solidFill>
                  <a:srgbClr val="000000"/>
                </a:solidFill>
                <a:latin typeface="Aharoni CLM" charset="0"/>
              </a:rPr>
              <a:t>nd</a:t>
            </a:r>
            <a:r>
              <a:rPr lang="en-US" sz="3200">
                <a:solidFill>
                  <a:srgbClr val="000000"/>
                </a:solidFill>
                <a:latin typeface="Aharoni CLM" charset="0"/>
              </a:rPr>
              <a:t> Law of Thermodynamics</a:t>
            </a:r>
          </a:p>
        </p:txBody>
      </p:sp>
    </p:spTree>
    <p:extLst>
      <p:ext uri="{BB962C8B-B14F-4D97-AF65-F5344CB8AC3E}">
        <p14:creationId xmlns:p14="http://schemas.microsoft.com/office/powerpoint/2010/main" val="9248374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2667000" y="762000"/>
            <a:ext cx="1841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 name="Text Box 2"/>
          <p:cNvSpPr txBox="1">
            <a:spLocks noChangeArrowheads="1"/>
          </p:cNvSpPr>
          <p:nvPr/>
        </p:nvSpPr>
        <p:spPr bwMode="auto">
          <a:xfrm>
            <a:off x="990600" y="685800"/>
            <a:ext cx="7010400" cy="1127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1pPr>
            <a:lvl2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2pPr>
            <a:lvl3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3pPr>
            <a:lvl4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4pPr>
            <a:lvl5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9pPr>
          </a:lstStyle>
          <a:p>
            <a:pPr marL="449263" indent="-447675">
              <a:lnSpc>
                <a:spcPct val="82000"/>
              </a:lnSpc>
              <a:spcBef>
                <a:spcPts val="1250"/>
              </a:spcBef>
            </a:pPr>
            <a:r>
              <a:rPr lang="en-US" sz="2000" b="1" dirty="0">
                <a:solidFill>
                  <a:srgbClr val="06060A"/>
                </a:solidFill>
                <a:latin typeface="Aharoni CLM" charset="0"/>
              </a:rPr>
              <a:t>Refrigerator &amp; Heat Pump (Reversed Heat Engine) </a:t>
            </a:r>
          </a:p>
          <a:p>
            <a:pPr marL="449263" indent="-447675">
              <a:lnSpc>
                <a:spcPct val="82000"/>
              </a:lnSpc>
              <a:spcBef>
                <a:spcPts val="1250"/>
              </a:spcBef>
            </a:pPr>
            <a:r>
              <a:rPr lang="en-US" sz="2000" dirty="0">
                <a:solidFill>
                  <a:srgbClr val="06060A"/>
                </a:solidFill>
                <a:latin typeface="Aharoni CLM" charset="0"/>
              </a:rPr>
              <a:t>-	To force heat at T</a:t>
            </a:r>
            <a:r>
              <a:rPr lang="en-US" sz="2000" baseline="-25000" dirty="0">
                <a:solidFill>
                  <a:srgbClr val="06060A"/>
                </a:solidFill>
                <a:latin typeface="Aharoni CLM" charset="0"/>
              </a:rPr>
              <a:t>L</a:t>
            </a:r>
            <a:r>
              <a:rPr lang="en-US" sz="2000" dirty="0">
                <a:solidFill>
                  <a:srgbClr val="06060A"/>
                </a:solidFill>
                <a:latin typeface="Aharoni CLM" charset="0"/>
              </a:rPr>
              <a:t> to flow to T</a:t>
            </a:r>
            <a:r>
              <a:rPr lang="en-US" sz="2000" baseline="-25000" dirty="0">
                <a:solidFill>
                  <a:srgbClr val="06060A"/>
                </a:solidFill>
                <a:latin typeface="Aharoni CLM" charset="0"/>
              </a:rPr>
              <a:t>H</a:t>
            </a:r>
            <a:r>
              <a:rPr lang="en-US" sz="2000" dirty="0">
                <a:solidFill>
                  <a:srgbClr val="06060A"/>
                </a:solidFill>
                <a:latin typeface="Aharoni CLM" charset="0"/>
              </a:rPr>
              <a:t> (work must be supplied)</a:t>
            </a:r>
          </a:p>
        </p:txBody>
      </p:sp>
      <p:grpSp>
        <p:nvGrpSpPr>
          <p:cNvPr id="6" name="Group 3"/>
          <p:cNvGrpSpPr>
            <a:grpSpLocks/>
          </p:cNvGrpSpPr>
          <p:nvPr/>
        </p:nvGrpSpPr>
        <p:grpSpPr bwMode="auto">
          <a:xfrm>
            <a:off x="3352800" y="2041525"/>
            <a:ext cx="2360613" cy="2819400"/>
            <a:chOff x="2112" y="1286"/>
            <a:chExt cx="1487" cy="1776"/>
          </a:xfrm>
        </p:grpSpPr>
        <p:grpSp>
          <p:nvGrpSpPr>
            <p:cNvPr id="7" name="Group 4"/>
            <p:cNvGrpSpPr>
              <a:grpSpLocks/>
            </p:cNvGrpSpPr>
            <p:nvPr/>
          </p:nvGrpSpPr>
          <p:grpSpPr bwMode="auto">
            <a:xfrm>
              <a:off x="2112" y="1286"/>
              <a:ext cx="671" cy="287"/>
              <a:chOff x="2112" y="1286"/>
              <a:chExt cx="671" cy="287"/>
            </a:xfrm>
          </p:grpSpPr>
          <p:sp>
            <p:nvSpPr>
              <p:cNvPr id="22" name="Line 5"/>
              <p:cNvSpPr>
                <a:spLocks noChangeShapeType="1"/>
              </p:cNvSpPr>
              <p:nvPr/>
            </p:nvSpPr>
            <p:spPr bwMode="auto">
              <a:xfrm>
                <a:off x="2112"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Line 6"/>
              <p:cNvSpPr>
                <a:spLocks noChangeShapeType="1"/>
              </p:cNvSpPr>
              <p:nvPr/>
            </p:nvSpPr>
            <p:spPr bwMode="auto">
              <a:xfrm>
                <a:off x="2784"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4" name="Line 7"/>
              <p:cNvSpPr>
                <a:spLocks noChangeShapeType="1"/>
              </p:cNvSpPr>
              <p:nvPr/>
            </p:nvSpPr>
            <p:spPr bwMode="auto">
              <a:xfrm>
                <a:off x="2112" y="15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8" name="Text Box 8"/>
            <p:cNvSpPr txBox="1">
              <a:spLocks noChangeArrowheads="1"/>
            </p:cNvSpPr>
            <p:nvPr/>
          </p:nvSpPr>
          <p:spPr bwMode="auto">
            <a:xfrm>
              <a:off x="2256" y="1286"/>
              <a:ext cx="479"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H</a:t>
              </a:r>
            </a:p>
          </p:txBody>
        </p:sp>
        <p:sp>
          <p:nvSpPr>
            <p:cNvPr id="9" name="Line 9"/>
            <p:cNvSpPr>
              <a:spLocks noChangeShapeType="1"/>
            </p:cNvSpPr>
            <p:nvPr/>
          </p:nvSpPr>
          <p:spPr bwMode="auto">
            <a:xfrm flipV="1">
              <a:off x="2448" y="1573"/>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 name="Oval 10"/>
            <p:cNvSpPr>
              <a:spLocks noChangeArrowheads="1"/>
            </p:cNvSpPr>
            <p:nvPr/>
          </p:nvSpPr>
          <p:spPr bwMode="auto">
            <a:xfrm>
              <a:off x="2160" y="1910"/>
              <a:ext cx="575" cy="527"/>
            </a:xfrm>
            <a:prstGeom prst="ellipse">
              <a:avLst/>
            </a:prstGeom>
            <a:noFill/>
            <a:ln w="936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Text Box 11"/>
            <p:cNvSpPr txBox="1">
              <a:spLocks noChangeArrowheads="1"/>
            </p:cNvSpPr>
            <p:nvPr/>
          </p:nvSpPr>
          <p:spPr bwMode="auto">
            <a:xfrm>
              <a:off x="2208" y="2006"/>
              <a:ext cx="479" cy="2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102000"/>
                </a:lnSpc>
                <a:spcBef>
                  <a:spcPts val="1500"/>
                </a:spcBef>
              </a:pPr>
              <a:r>
                <a:rPr lang="en-US">
                  <a:solidFill>
                    <a:srgbClr val="06060A"/>
                  </a:solidFill>
                  <a:latin typeface="Symbol" pitchFamily="16" charset="2"/>
                </a:rPr>
                <a:t></a:t>
              </a:r>
            </a:p>
          </p:txBody>
        </p:sp>
        <p:sp>
          <p:nvSpPr>
            <p:cNvPr id="12" name="Line 12"/>
            <p:cNvSpPr>
              <a:spLocks noChangeShapeType="1"/>
            </p:cNvSpPr>
            <p:nvPr/>
          </p:nvSpPr>
          <p:spPr bwMode="auto">
            <a:xfrm flipV="1">
              <a:off x="2448" y="2437"/>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3" name="Group 13"/>
            <p:cNvGrpSpPr>
              <a:grpSpLocks/>
            </p:cNvGrpSpPr>
            <p:nvPr/>
          </p:nvGrpSpPr>
          <p:grpSpPr bwMode="auto">
            <a:xfrm>
              <a:off x="2112" y="2774"/>
              <a:ext cx="671" cy="287"/>
              <a:chOff x="2112" y="2774"/>
              <a:chExt cx="671" cy="287"/>
            </a:xfrm>
          </p:grpSpPr>
          <p:sp>
            <p:nvSpPr>
              <p:cNvPr id="19" name="Line 14"/>
              <p:cNvSpPr>
                <a:spLocks noChangeShapeType="1"/>
              </p:cNvSpPr>
              <p:nvPr/>
            </p:nvSpPr>
            <p:spPr bwMode="auto">
              <a:xfrm flipV="1">
                <a:off x="2112"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Line 15"/>
              <p:cNvSpPr>
                <a:spLocks noChangeShapeType="1"/>
              </p:cNvSpPr>
              <p:nvPr/>
            </p:nvSpPr>
            <p:spPr bwMode="auto">
              <a:xfrm flipV="1">
                <a:off x="2784"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 name="Line 16"/>
              <p:cNvSpPr>
                <a:spLocks noChangeShapeType="1"/>
              </p:cNvSpPr>
              <p:nvPr/>
            </p:nvSpPr>
            <p:spPr bwMode="auto">
              <a:xfrm>
                <a:off x="2112" y="27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4" name="Text Box 17"/>
            <p:cNvSpPr txBox="1">
              <a:spLocks noChangeArrowheads="1"/>
            </p:cNvSpPr>
            <p:nvPr/>
          </p:nvSpPr>
          <p:spPr bwMode="auto">
            <a:xfrm>
              <a:off x="2208" y="28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L</a:t>
              </a:r>
            </a:p>
          </p:txBody>
        </p:sp>
        <p:sp>
          <p:nvSpPr>
            <p:cNvPr id="15" name="Text Box 18"/>
            <p:cNvSpPr txBox="1">
              <a:spLocks noChangeArrowheads="1"/>
            </p:cNvSpPr>
            <p:nvPr/>
          </p:nvSpPr>
          <p:spPr bwMode="auto">
            <a:xfrm>
              <a:off x="2400" y="2486"/>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L</a:t>
              </a:r>
            </a:p>
          </p:txBody>
        </p:sp>
        <p:sp>
          <p:nvSpPr>
            <p:cNvPr id="16" name="Text Box 19"/>
            <p:cNvSpPr txBox="1">
              <a:spLocks noChangeArrowheads="1"/>
            </p:cNvSpPr>
            <p:nvPr/>
          </p:nvSpPr>
          <p:spPr bwMode="auto">
            <a:xfrm>
              <a:off x="2400" y="16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H</a:t>
              </a:r>
            </a:p>
          </p:txBody>
        </p:sp>
        <p:sp>
          <p:nvSpPr>
            <p:cNvPr id="17" name="Line 20"/>
            <p:cNvSpPr>
              <a:spLocks noChangeShapeType="1"/>
            </p:cNvSpPr>
            <p:nvPr/>
          </p:nvSpPr>
          <p:spPr bwMode="auto">
            <a:xfrm flipH="1">
              <a:off x="2735" y="2208"/>
              <a:ext cx="433" cy="0"/>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 name="Text Box 21"/>
            <p:cNvSpPr txBox="1">
              <a:spLocks noChangeArrowheads="1"/>
            </p:cNvSpPr>
            <p:nvPr/>
          </p:nvSpPr>
          <p:spPr bwMode="auto">
            <a:xfrm>
              <a:off x="3072" y="211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W</a:t>
              </a:r>
              <a:r>
                <a:rPr lang="en-US" sz="2000" baseline="-25000">
                  <a:solidFill>
                    <a:srgbClr val="06060A"/>
                  </a:solidFill>
                  <a:latin typeface="Aharoni CLM" charset="0"/>
                </a:rPr>
                <a:t>in</a:t>
              </a:r>
            </a:p>
          </p:txBody>
        </p:sp>
      </p:grpSp>
      <p:sp>
        <p:nvSpPr>
          <p:cNvPr id="26" name="Rectangle 23"/>
          <p:cNvSpPr>
            <a:spLocks noChangeArrowheads="1"/>
          </p:cNvSpPr>
          <p:nvPr/>
        </p:nvSpPr>
        <p:spPr bwMode="auto">
          <a:xfrm>
            <a:off x="4343400" y="31432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30587929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2667000" y="762000"/>
            <a:ext cx="1841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 name="Text Box 2"/>
          <p:cNvSpPr txBox="1">
            <a:spLocks noChangeArrowheads="1"/>
          </p:cNvSpPr>
          <p:nvPr/>
        </p:nvSpPr>
        <p:spPr bwMode="auto">
          <a:xfrm>
            <a:off x="990600" y="685800"/>
            <a:ext cx="7010400" cy="1064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1pPr>
            <a:lvl2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2pPr>
            <a:lvl3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3pPr>
            <a:lvl4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4pPr>
            <a:lvl5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9pPr>
          </a:lstStyle>
          <a:p>
            <a:pPr marL="449263" indent="-447675">
              <a:lnSpc>
                <a:spcPct val="82000"/>
              </a:lnSpc>
              <a:spcBef>
                <a:spcPts val="1250"/>
              </a:spcBef>
            </a:pPr>
            <a:r>
              <a:rPr lang="en-US" sz="2000" b="1" dirty="0" smtClean="0">
                <a:solidFill>
                  <a:srgbClr val="06060A"/>
                </a:solidFill>
                <a:latin typeface="Aharoni CLM" charset="0"/>
              </a:rPr>
              <a:t>Refrigerator</a:t>
            </a:r>
            <a:endParaRPr lang="en-US" sz="2000" b="1" dirty="0">
              <a:solidFill>
                <a:srgbClr val="06060A"/>
              </a:solidFill>
              <a:latin typeface="Aharoni CLM" charset="0"/>
            </a:endParaRPr>
          </a:p>
          <a:p>
            <a:pPr marL="449263" indent="-447675">
              <a:lnSpc>
                <a:spcPct val="82000"/>
              </a:lnSpc>
              <a:spcBef>
                <a:spcPts val="1250"/>
              </a:spcBef>
            </a:pPr>
            <a:r>
              <a:rPr lang="en-US" sz="2000" dirty="0">
                <a:solidFill>
                  <a:srgbClr val="06060A"/>
                </a:solidFill>
                <a:latin typeface="Aharoni CLM" charset="0"/>
              </a:rPr>
              <a:t>-	</a:t>
            </a:r>
            <a:r>
              <a:rPr lang="en-US" sz="2000" dirty="0" smtClean="0">
                <a:solidFill>
                  <a:srgbClr val="06060A"/>
                </a:solidFill>
                <a:latin typeface="Aharoni CLM" charset="0"/>
              </a:rPr>
              <a:t>To achieve cooling effect by taking away heat (Q</a:t>
            </a:r>
            <a:r>
              <a:rPr lang="en-US" sz="2000" baseline="-25000" dirty="0" smtClean="0">
                <a:solidFill>
                  <a:srgbClr val="06060A"/>
                </a:solidFill>
                <a:latin typeface="Aharoni CLM" charset="0"/>
              </a:rPr>
              <a:t>L</a:t>
            </a:r>
            <a:r>
              <a:rPr lang="en-US" sz="2000" dirty="0" smtClean="0">
                <a:solidFill>
                  <a:srgbClr val="06060A"/>
                </a:solidFill>
                <a:latin typeface="Aharoni CLM" charset="0"/>
              </a:rPr>
              <a:t>) from cold space</a:t>
            </a:r>
            <a:endParaRPr lang="en-US" sz="2000" dirty="0">
              <a:solidFill>
                <a:srgbClr val="06060A"/>
              </a:solidFill>
              <a:latin typeface="Aharoni CLM" charset="0"/>
            </a:endParaRPr>
          </a:p>
        </p:txBody>
      </p:sp>
      <p:grpSp>
        <p:nvGrpSpPr>
          <p:cNvPr id="6" name="Group 3"/>
          <p:cNvGrpSpPr>
            <a:grpSpLocks/>
          </p:cNvGrpSpPr>
          <p:nvPr/>
        </p:nvGrpSpPr>
        <p:grpSpPr bwMode="auto">
          <a:xfrm>
            <a:off x="3352800" y="2041525"/>
            <a:ext cx="2360613" cy="2819400"/>
            <a:chOff x="2112" y="1286"/>
            <a:chExt cx="1487" cy="1776"/>
          </a:xfrm>
        </p:grpSpPr>
        <p:grpSp>
          <p:nvGrpSpPr>
            <p:cNvPr id="7" name="Group 4"/>
            <p:cNvGrpSpPr>
              <a:grpSpLocks/>
            </p:cNvGrpSpPr>
            <p:nvPr/>
          </p:nvGrpSpPr>
          <p:grpSpPr bwMode="auto">
            <a:xfrm>
              <a:off x="2112" y="1286"/>
              <a:ext cx="671" cy="287"/>
              <a:chOff x="2112" y="1286"/>
              <a:chExt cx="671" cy="287"/>
            </a:xfrm>
          </p:grpSpPr>
          <p:sp>
            <p:nvSpPr>
              <p:cNvPr id="22" name="Line 5"/>
              <p:cNvSpPr>
                <a:spLocks noChangeShapeType="1"/>
              </p:cNvSpPr>
              <p:nvPr/>
            </p:nvSpPr>
            <p:spPr bwMode="auto">
              <a:xfrm>
                <a:off x="2112"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Line 6"/>
              <p:cNvSpPr>
                <a:spLocks noChangeShapeType="1"/>
              </p:cNvSpPr>
              <p:nvPr/>
            </p:nvSpPr>
            <p:spPr bwMode="auto">
              <a:xfrm>
                <a:off x="2784"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4" name="Line 7"/>
              <p:cNvSpPr>
                <a:spLocks noChangeShapeType="1"/>
              </p:cNvSpPr>
              <p:nvPr/>
            </p:nvSpPr>
            <p:spPr bwMode="auto">
              <a:xfrm>
                <a:off x="2112" y="15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8" name="Text Box 8"/>
            <p:cNvSpPr txBox="1">
              <a:spLocks noChangeArrowheads="1"/>
            </p:cNvSpPr>
            <p:nvPr/>
          </p:nvSpPr>
          <p:spPr bwMode="auto">
            <a:xfrm>
              <a:off x="2256" y="1286"/>
              <a:ext cx="479"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H</a:t>
              </a:r>
            </a:p>
          </p:txBody>
        </p:sp>
        <p:sp>
          <p:nvSpPr>
            <p:cNvPr id="9" name="Line 9"/>
            <p:cNvSpPr>
              <a:spLocks noChangeShapeType="1"/>
            </p:cNvSpPr>
            <p:nvPr/>
          </p:nvSpPr>
          <p:spPr bwMode="auto">
            <a:xfrm flipV="1">
              <a:off x="2448" y="1573"/>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 name="Oval 10"/>
            <p:cNvSpPr>
              <a:spLocks noChangeArrowheads="1"/>
            </p:cNvSpPr>
            <p:nvPr/>
          </p:nvSpPr>
          <p:spPr bwMode="auto">
            <a:xfrm>
              <a:off x="2160" y="1910"/>
              <a:ext cx="575" cy="527"/>
            </a:xfrm>
            <a:prstGeom prst="ellipse">
              <a:avLst/>
            </a:prstGeom>
            <a:noFill/>
            <a:ln w="936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Text Box 11"/>
            <p:cNvSpPr txBox="1">
              <a:spLocks noChangeArrowheads="1"/>
            </p:cNvSpPr>
            <p:nvPr/>
          </p:nvSpPr>
          <p:spPr bwMode="auto">
            <a:xfrm>
              <a:off x="2208" y="2006"/>
              <a:ext cx="479" cy="2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102000"/>
                </a:lnSpc>
                <a:spcBef>
                  <a:spcPts val="1500"/>
                </a:spcBef>
              </a:pPr>
              <a:r>
                <a:rPr lang="en-US">
                  <a:solidFill>
                    <a:srgbClr val="06060A"/>
                  </a:solidFill>
                  <a:latin typeface="Symbol" pitchFamily="16" charset="2"/>
                </a:rPr>
                <a:t></a:t>
              </a:r>
            </a:p>
          </p:txBody>
        </p:sp>
        <p:sp>
          <p:nvSpPr>
            <p:cNvPr id="12" name="Line 12"/>
            <p:cNvSpPr>
              <a:spLocks noChangeShapeType="1"/>
            </p:cNvSpPr>
            <p:nvPr/>
          </p:nvSpPr>
          <p:spPr bwMode="auto">
            <a:xfrm flipV="1">
              <a:off x="2448" y="2437"/>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3" name="Group 13"/>
            <p:cNvGrpSpPr>
              <a:grpSpLocks/>
            </p:cNvGrpSpPr>
            <p:nvPr/>
          </p:nvGrpSpPr>
          <p:grpSpPr bwMode="auto">
            <a:xfrm>
              <a:off x="2112" y="2774"/>
              <a:ext cx="671" cy="287"/>
              <a:chOff x="2112" y="2774"/>
              <a:chExt cx="671" cy="287"/>
            </a:xfrm>
          </p:grpSpPr>
          <p:sp>
            <p:nvSpPr>
              <p:cNvPr id="19" name="Line 14"/>
              <p:cNvSpPr>
                <a:spLocks noChangeShapeType="1"/>
              </p:cNvSpPr>
              <p:nvPr/>
            </p:nvSpPr>
            <p:spPr bwMode="auto">
              <a:xfrm flipV="1">
                <a:off x="2112"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Line 15"/>
              <p:cNvSpPr>
                <a:spLocks noChangeShapeType="1"/>
              </p:cNvSpPr>
              <p:nvPr/>
            </p:nvSpPr>
            <p:spPr bwMode="auto">
              <a:xfrm flipV="1">
                <a:off x="2784"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 name="Line 16"/>
              <p:cNvSpPr>
                <a:spLocks noChangeShapeType="1"/>
              </p:cNvSpPr>
              <p:nvPr/>
            </p:nvSpPr>
            <p:spPr bwMode="auto">
              <a:xfrm>
                <a:off x="2112" y="27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4" name="Text Box 17"/>
            <p:cNvSpPr txBox="1">
              <a:spLocks noChangeArrowheads="1"/>
            </p:cNvSpPr>
            <p:nvPr/>
          </p:nvSpPr>
          <p:spPr bwMode="auto">
            <a:xfrm>
              <a:off x="2208" y="28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L</a:t>
              </a:r>
            </a:p>
          </p:txBody>
        </p:sp>
        <p:sp>
          <p:nvSpPr>
            <p:cNvPr id="15" name="Text Box 18"/>
            <p:cNvSpPr txBox="1">
              <a:spLocks noChangeArrowheads="1"/>
            </p:cNvSpPr>
            <p:nvPr/>
          </p:nvSpPr>
          <p:spPr bwMode="auto">
            <a:xfrm>
              <a:off x="2400" y="2486"/>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L</a:t>
              </a:r>
            </a:p>
          </p:txBody>
        </p:sp>
        <p:sp>
          <p:nvSpPr>
            <p:cNvPr id="16" name="Text Box 19"/>
            <p:cNvSpPr txBox="1">
              <a:spLocks noChangeArrowheads="1"/>
            </p:cNvSpPr>
            <p:nvPr/>
          </p:nvSpPr>
          <p:spPr bwMode="auto">
            <a:xfrm>
              <a:off x="2400" y="16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H</a:t>
              </a:r>
            </a:p>
          </p:txBody>
        </p:sp>
        <p:sp>
          <p:nvSpPr>
            <p:cNvPr id="17" name="Line 20"/>
            <p:cNvSpPr>
              <a:spLocks noChangeShapeType="1"/>
            </p:cNvSpPr>
            <p:nvPr/>
          </p:nvSpPr>
          <p:spPr bwMode="auto">
            <a:xfrm flipH="1">
              <a:off x="2735" y="2208"/>
              <a:ext cx="433" cy="0"/>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 name="Text Box 21"/>
            <p:cNvSpPr txBox="1">
              <a:spLocks noChangeArrowheads="1"/>
            </p:cNvSpPr>
            <p:nvPr/>
          </p:nvSpPr>
          <p:spPr bwMode="auto">
            <a:xfrm>
              <a:off x="3072" y="211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W</a:t>
              </a:r>
              <a:r>
                <a:rPr lang="en-US" sz="2000" baseline="-25000">
                  <a:solidFill>
                    <a:srgbClr val="06060A"/>
                  </a:solidFill>
                  <a:latin typeface="Aharoni CLM" charset="0"/>
                </a:rPr>
                <a:t>in</a:t>
              </a:r>
            </a:p>
          </p:txBody>
        </p:sp>
      </p:grpSp>
      <p:sp>
        <p:nvSpPr>
          <p:cNvPr id="25" name="Text Box 22"/>
          <p:cNvSpPr txBox="1">
            <a:spLocks noChangeArrowheads="1"/>
          </p:cNvSpPr>
          <p:nvPr/>
        </p:nvSpPr>
        <p:spPr bwMode="auto">
          <a:xfrm>
            <a:off x="990600" y="5105400"/>
            <a:ext cx="6781800"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a:solidFill>
                  <a:srgbClr val="06060A"/>
                </a:solidFill>
                <a:latin typeface="Aharoni CLM" charset="0"/>
              </a:rPr>
              <a:t>Coefficient of Performance for Refrigerators</a:t>
            </a:r>
          </a:p>
        </p:txBody>
      </p:sp>
      <p:sp>
        <p:nvSpPr>
          <p:cNvPr id="26" name="Rectangle 23"/>
          <p:cNvSpPr>
            <a:spLocks noChangeArrowheads="1"/>
          </p:cNvSpPr>
          <p:nvPr/>
        </p:nvSpPr>
        <p:spPr bwMode="auto">
          <a:xfrm>
            <a:off x="4343400" y="31432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aphicFrame>
        <p:nvGraphicFramePr>
          <p:cNvPr id="27" name="Object 24"/>
          <p:cNvGraphicFramePr>
            <a:graphicFrameLocks noChangeAspect="1"/>
          </p:cNvGraphicFramePr>
          <p:nvPr/>
        </p:nvGraphicFramePr>
        <p:xfrm>
          <a:off x="1276350" y="5594350"/>
          <a:ext cx="1924050" cy="893763"/>
        </p:xfrm>
        <a:graphic>
          <a:graphicData uri="http://schemas.openxmlformats.org/presentationml/2006/ole">
            <mc:AlternateContent xmlns:mc="http://schemas.openxmlformats.org/markup-compatibility/2006">
              <mc:Choice xmlns:v="urn:schemas-microsoft-com:vml" Requires="v">
                <p:oleObj spid="_x0000_s9228" r:id="rId3" imgW="1511280" imgH="647640" progId="">
                  <p:embed/>
                </p:oleObj>
              </mc:Choice>
              <mc:Fallback>
                <p:oleObj r:id="rId3" imgW="1511280" imgH="64764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6350" y="5594350"/>
                        <a:ext cx="1924050" cy="893763"/>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p:cNvSpPr txBox="1"/>
          <p:nvPr/>
        </p:nvSpPr>
        <p:spPr>
          <a:xfrm>
            <a:off x="5295106" y="3946525"/>
            <a:ext cx="2985882" cy="369332"/>
          </a:xfrm>
          <a:prstGeom prst="rect">
            <a:avLst/>
          </a:prstGeom>
          <a:noFill/>
        </p:spPr>
        <p:txBody>
          <a:bodyPr wrap="none" rtlCol="0">
            <a:spAutoFit/>
          </a:bodyPr>
          <a:lstStyle/>
          <a:p>
            <a:r>
              <a:rPr lang="en-US" dirty="0" smtClean="0"/>
              <a:t>Cooling Effect or Cooling Load</a:t>
            </a:r>
            <a:endParaRPr lang="en-US" dirty="0"/>
          </a:p>
        </p:txBody>
      </p:sp>
      <p:cxnSp>
        <p:nvCxnSpPr>
          <p:cNvPr id="28" name="Straight Arrow Connector 27"/>
          <p:cNvCxnSpPr/>
          <p:nvPr/>
        </p:nvCxnSpPr>
        <p:spPr>
          <a:xfrm flipH="1">
            <a:off x="4418013" y="4131191"/>
            <a:ext cx="87709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9888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2667000" y="762000"/>
            <a:ext cx="1841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 name="Text Box 2"/>
          <p:cNvSpPr txBox="1">
            <a:spLocks noChangeArrowheads="1"/>
          </p:cNvSpPr>
          <p:nvPr/>
        </p:nvSpPr>
        <p:spPr bwMode="auto">
          <a:xfrm>
            <a:off x="990600" y="685800"/>
            <a:ext cx="7010400" cy="10641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1pPr>
            <a:lvl2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2pPr>
            <a:lvl3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3pPr>
            <a:lvl4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4pPr>
            <a:lvl5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9pPr>
          </a:lstStyle>
          <a:p>
            <a:pPr marL="449263" indent="-447675">
              <a:lnSpc>
                <a:spcPct val="82000"/>
              </a:lnSpc>
              <a:spcBef>
                <a:spcPts val="1250"/>
              </a:spcBef>
            </a:pPr>
            <a:r>
              <a:rPr lang="en-US" sz="2000" b="1" dirty="0" smtClean="0">
                <a:solidFill>
                  <a:srgbClr val="06060A"/>
                </a:solidFill>
                <a:latin typeface="Aharoni CLM" charset="0"/>
              </a:rPr>
              <a:t>Heat Pump</a:t>
            </a:r>
            <a:endParaRPr lang="en-US" sz="2000" b="1" dirty="0">
              <a:solidFill>
                <a:srgbClr val="06060A"/>
              </a:solidFill>
              <a:latin typeface="Aharoni CLM" charset="0"/>
            </a:endParaRPr>
          </a:p>
          <a:p>
            <a:pPr marL="449263" indent="-447675">
              <a:lnSpc>
                <a:spcPct val="82000"/>
              </a:lnSpc>
              <a:spcBef>
                <a:spcPts val="1250"/>
              </a:spcBef>
            </a:pPr>
            <a:r>
              <a:rPr lang="en-US" sz="2000" dirty="0">
                <a:solidFill>
                  <a:srgbClr val="06060A"/>
                </a:solidFill>
                <a:latin typeface="Aharoni CLM" charset="0"/>
              </a:rPr>
              <a:t>-	</a:t>
            </a:r>
            <a:r>
              <a:rPr lang="en-US" sz="2000" dirty="0" smtClean="0">
                <a:solidFill>
                  <a:srgbClr val="06060A"/>
                </a:solidFill>
                <a:latin typeface="Aharoni CLM" charset="0"/>
              </a:rPr>
              <a:t>To achieve heating effect by supplying heat (Q</a:t>
            </a:r>
            <a:r>
              <a:rPr lang="en-US" sz="2000" baseline="-25000" dirty="0" smtClean="0">
                <a:solidFill>
                  <a:srgbClr val="06060A"/>
                </a:solidFill>
                <a:latin typeface="Aharoni CLM" charset="0"/>
              </a:rPr>
              <a:t>H</a:t>
            </a:r>
            <a:r>
              <a:rPr lang="en-US" sz="2000" dirty="0" smtClean="0">
                <a:solidFill>
                  <a:srgbClr val="06060A"/>
                </a:solidFill>
                <a:latin typeface="Aharoni CLM" charset="0"/>
              </a:rPr>
              <a:t>) to hot space using heat from cold surrounding</a:t>
            </a:r>
            <a:endParaRPr lang="en-US" sz="2000" dirty="0">
              <a:solidFill>
                <a:srgbClr val="06060A"/>
              </a:solidFill>
              <a:latin typeface="Aharoni CLM" charset="0"/>
            </a:endParaRPr>
          </a:p>
        </p:txBody>
      </p:sp>
      <p:grpSp>
        <p:nvGrpSpPr>
          <p:cNvPr id="6" name="Group 3"/>
          <p:cNvGrpSpPr>
            <a:grpSpLocks/>
          </p:cNvGrpSpPr>
          <p:nvPr/>
        </p:nvGrpSpPr>
        <p:grpSpPr bwMode="auto">
          <a:xfrm>
            <a:off x="3352800" y="2041525"/>
            <a:ext cx="2360613" cy="2819400"/>
            <a:chOff x="2112" y="1286"/>
            <a:chExt cx="1487" cy="1776"/>
          </a:xfrm>
        </p:grpSpPr>
        <p:grpSp>
          <p:nvGrpSpPr>
            <p:cNvPr id="7" name="Group 4"/>
            <p:cNvGrpSpPr>
              <a:grpSpLocks/>
            </p:cNvGrpSpPr>
            <p:nvPr/>
          </p:nvGrpSpPr>
          <p:grpSpPr bwMode="auto">
            <a:xfrm>
              <a:off x="2112" y="1286"/>
              <a:ext cx="671" cy="287"/>
              <a:chOff x="2112" y="1286"/>
              <a:chExt cx="671" cy="287"/>
            </a:xfrm>
          </p:grpSpPr>
          <p:sp>
            <p:nvSpPr>
              <p:cNvPr id="22" name="Line 5"/>
              <p:cNvSpPr>
                <a:spLocks noChangeShapeType="1"/>
              </p:cNvSpPr>
              <p:nvPr/>
            </p:nvSpPr>
            <p:spPr bwMode="auto">
              <a:xfrm>
                <a:off x="2112"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Line 6"/>
              <p:cNvSpPr>
                <a:spLocks noChangeShapeType="1"/>
              </p:cNvSpPr>
              <p:nvPr/>
            </p:nvSpPr>
            <p:spPr bwMode="auto">
              <a:xfrm>
                <a:off x="2784" y="1286"/>
                <a:ext cx="0" cy="287"/>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4" name="Line 7"/>
              <p:cNvSpPr>
                <a:spLocks noChangeShapeType="1"/>
              </p:cNvSpPr>
              <p:nvPr/>
            </p:nvSpPr>
            <p:spPr bwMode="auto">
              <a:xfrm>
                <a:off x="2112" y="15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8" name="Text Box 8"/>
            <p:cNvSpPr txBox="1">
              <a:spLocks noChangeArrowheads="1"/>
            </p:cNvSpPr>
            <p:nvPr/>
          </p:nvSpPr>
          <p:spPr bwMode="auto">
            <a:xfrm>
              <a:off x="2256" y="1286"/>
              <a:ext cx="479"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H</a:t>
              </a:r>
            </a:p>
          </p:txBody>
        </p:sp>
        <p:sp>
          <p:nvSpPr>
            <p:cNvPr id="9" name="Line 9"/>
            <p:cNvSpPr>
              <a:spLocks noChangeShapeType="1"/>
            </p:cNvSpPr>
            <p:nvPr/>
          </p:nvSpPr>
          <p:spPr bwMode="auto">
            <a:xfrm flipV="1">
              <a:off x="2448" y="1573"/>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 name="Oval 10"/>
            <p:cNvSpPr>
              <a:spLocks noChangeArrowheads="1"/>
            </p:cNvSpPr>
            <p:nvPr/>
          </p:nvSpPr>
          <p:spPr bwMode="auto">
            <a:xfrm>
              <a:off x="2160" y="1910"/>
              <a:ext cx="575" cy="527"/>
            </a:xfrm>
            <a:prstGeom prst="ellipse">
              <a:avLst/>
            </a:prstGeom>
            <a:noFill/>
            <a:ln w="936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Text Box 11"/>
            <p:cNvSpPr txBox="1">
              <a:spLocks noChangeArrowheads="1"/>
            </p:cNvSpPr>
            <p:nvPr/>
          </p:nvSpPr>
          <p:spPr bwMode="auto">
            <a:xfrm>
              <a:off x="2208" y="2006"/>
              <a:ext cx="479" cy="2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102000"/>
                </a:lnSpc>
                <a:spcBef>
                  <a:spcPts val="1500"/>
                </a:spcBef>
              </a:pPr>
              <a:r>
                <a:rPr lang="en-US">
                  <a:solidFill>
                    <a:srgbClr val="06060A"/>
                  </a:solidFill>
                  <a:latin typeface="Symbol" pitchFamily="16" charset="2"/>
                </a:rPr>
                <a:t></a:t>
              </a:r>
            </a:p>
          </p:txBody>
        </p:sp>
        <p:sp>
          <p:nvSpPr>
            <p:cNvPr id="12" name="Line 12"/>
            <p:cNvSpPr>
              <a:spLocks noChangeShapeType="1"/>
            </p:cNvSpPr>
            <p:nvPr/>
          </p:nvSpPr>
          <p:spPr bwMode="auto">
            <a:xfrm flipV="1">
              <a:off x="2448" y="2437"/>
              <a:ext cx="0" cy="337"/>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3" name="Group 13"/>
            <p:cNvGrpSpPr>
              <a:grpSpLocks/>
            </p:cNvGrpSpPr>
            <p:nvPr/>
          </p:nvGrpSpPr>
          <p:grpSpPr bwMode="auto">
            <a:xfrm>
              <a:off x="2112" y="2774"/>
              <a:ext cx="671" cy="287"/>
              <a:chOff x="2112" y="2774"/>
              <a:chExt cx="671" cy="287"/>
            </a:xfrm>
          </p:grpSpPr>
          <p:sp>
            <p:nvSpPr>
              <p:cNvPr id="19" name="Line 14"/>
              <p:cNvSpPr>
                <a:spLocks noChangeShapeType="1"/>
              </p:cNvSpPr>
              <p:nvPr/>
            </p:nvSpPr>
            <p:spPr bwMode="auto">
              <a:xfrm flipV="1">
                <a:off x="2112"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Line 15"/>
              <p:cNvSpPr>
                <a:spLocks noChangeShapeType="1"/>
              </p:cNvSpPr>
              <p:nvPr/>
            </p:nvSpPr>
            <p:spPr bwMode="auto">
              <a:xfrm flipV="1">
                <a:off x="2784" y="2773"/>
                <a:ext cx="0" cy="289"/>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 name="Line 16"/>
              <p:cNvSpPr>
                <a:spLocks noChangeShapeType="1"/>
              </p:cNvSpPr>
              <p:nvPr/>
            </p:nvSpPr>
            <p:spPr bwMode="auto">
              <a:xfrm>
                <a:off x="2112" y="2774"/>
                <a:ext cx="671" cy="0"/>
              </a:xfrm>
              <a:prstGeom prst="line">
                <a:avLst/>
              </a:prstGeom>
              <a:noFill/>
              <a:ln w="936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4" name="Text Box 17"/>
            <p:cNvSpPr txBox="1">
              <a:spLocks noChangeArrowheads="1"/>
            </p:cNvSpPr>
            <p:nvPr/>
          </p:nvSpPr>
          <p:spPr bwMode="auto">
            <a:xfrm>
              <a:off x="2208" y="28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L</a:t>
              </a:r>
            </a:p>
          </p:txBody>
        </p:sp>
        <p:sp>
          <p:nvSpPr>
            <p:cNvPr id="15" name="Text Box 18"/>
            <p:cNvSpPr txBox="1">
              <a:spLocks noChangeArrowheads="1"/>
            </p:cNvSpPr>
            <p:nvPr/>
          </p:nvSpPr>
          <p:spPr bwMode="auto">
            <a:xfrm>
              <a:off x="2400" y="2486"/>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L</a:t>
              </a:r>
            </a:p>
          </p:txBody>
        </p:sp>
        <p:sp>
          <p:nvSpPr>
            <p:cNvPr id="16" name="Text Box 19"/>
            <p:cNvSpPr txBox="1">
              <a:spLocks noChangeArrowheads="1"/>
            </p:cNvSpPr>
            <p:nvPr/>
          </p:nvSpPr>
          <p:spPr bwMode="auto">
            <a:xfrm>
              <a:off x="2400" y="162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Q</a:t>
              </a:r>
              <a:r>
                <a:rPr lang="en-US" sz="2000" baseline="-25000">
                  <a:solidFill>
                    <a:srgbClr val="06060A"/>
                  </a:solidFill>
                  <a:latin typeface="Aharoni CLM" charset="0"/>
                </a:rPr>
                <a:t>H</a:t>
              </a:r>
            </a:p>
          </p:txBody>
        </p:sp>
        <p:sp>
          <p:nvSpPr>
            <p:cNvPr id="17" name="Line 20"/>
            <p:cNvSpPr>
              <a:spLocks noChangeShapeType="1"/>
            </p:cNvSpPr>
            <p:nvPr/>
          </p:nvSpPr>
          <p:spPr bwMode="auto">
            <a:xfrm flipH="1">
              <a:off x="2735" y="2208"/>
              <a:ext cx="433" cy="0"/>
            </a:xfrm>
            <a:prstGeom prst="line">
              <a:avLst/>
            </a:prstGeom>
            <a:noFill/>
            <a:ln w="936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 name="Text Box 21"/>
            <p:cNvSpPr txBox="1">
              <a:spLocks noChangeArrowheads="1"/>
            </p:cNvSpPr>
            <p:nvPr/>
          </p:nvSpPr>
          <p:spPr bwMode="auto">
            <a:xfrm>
              <a:off x="3072" y="2112"/>
              <a:ext cx="527" cy="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gn="ctr">
                <a:lnSpc>
                  <a:spcPct val="82000"/>
                </a:lnSpc>
                <a:spcBef>
                  <a:spcPts val="1250"/>
                </a:spcBef>
              </a:pPr>
              <a:r>
                <a:rPr lang="en-US" sz="2000">
                  <a:solidFill>
                    <a:srgbClr val="06060A"/>
                  </a:solidFill>
                  <a:latin typeface="Aharoni CLM" charset="0"/>
                </a:rPr>
                <a:t>W</a:t>
              </a:r>
              <a:r>
                <a:rPr lang="en-US" sz="2000" baseline="-25000">
                  <a:solidFill>
                    <a:srgbClr val="06060A"/>
                  </a:solidFill>
                  <a:latin typeface="Aharoni CLM" charset="0"/>
                </a:rPr>
                <a:t>in</a:t>
              </a:r>
            </a:p>
          </p:txBody>
        </p:sp>
      </p:grpSp>
      <p:sp>
        <p:nvSpPr>
          <p:cNvPr id="25" name="Text Box 22"/>
          <p:cNvSpPr txBox="1">
            <a:spLocks noChangeArrowheads="1"/>
          </p:cNvSpPr>
          <p:nvPr/>
        </p:nvSpPr>
        <p:spPr bwMode="auto">
          <a:xfrm>
            <a:off x="990600" y="5105400"/>
            <a:ext cx="6781800"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dirty="0">
                <a:solidFill>
                  <a:srgbClr val="06060A"/>
                </a:solidFill>
                <a:latin typeface="Aharoni CLM" charset="0"/>
              </a:rPr>
              <a:t>Coefficient of Performance for </a:t>
            </a:r>
            <a:r>
              <a:rPr lang="en-US" sz="2000" b="1" dirty="0" smtClean="0">
                <a:solidFill>
                  <a:srgbClr val="06060A"/>
                </a:solidFill>
                <a:latin typeface="Aharoni CLM" charset="0"/>
              </a:rPr>
              <a:t>Heat Pumps</a:t>
            </a:r>
            <a:endParaRPr lang="en-US" sz="2000" b="1" dirty="0">
              <a:solidFill>
                <a:srgbClr val="06060A"/>
              </a:solidFill>
              <a:latin typeface="Aharoni CLM" charset="0"/>
            </a:endParaRPr>
          </a:p>
        </p:txBody>
      </p:sp>
      <p:sp>
        <p:nvSpPr>
          <p:cNvPr id="26" name="Rectangle 23"/>
          <p:cNvSpPr>
            <a:spLocks noChangeArrowheads="1"/>
          </p:cNvSpPr>
          <p:nvPr/>
        </p:nvSpPr>
        <p:spPr bwMode="auto">
          <a:xfrm>
            <a:off x="4343400" y="31432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aphicFrame>
        <p:nvGraphicFramePr>
          <p:cNvPr id="27" name="Object 24"/>
          <p:cNvGraphicFramePr>
            <a:graphicFrameLocks noChangeAspect="1"/>
          </p:cNvGraphicFramePr>
          <p:nvPr>
            <p:extLst>
              <p:ext uri="{D42A27DB-BD31-4B8C-83A1-F6EECF244321}">
                <p14:modId xmlns:p14="http://schemas.microsoft.com/office/powerpoint/2010/main" val="1070032327"/>
              </p:ext>
            </p:extLst>
          </p:nvPr>
        </p:nvGraphicFramePr>
        <p:xfrm>
          <a:off x="1171575" y="5594350"/>
          <a:ext cx="2133600" cy="893763"/>
        </p:xfrm>
        <a:graphic>
          <a:graphicData uri="http://schemas.openxmlformats.org/presentationml/2006/ole">
            <mc:AlternateContent xmlns:mc="http://schemas.openxmlformats.org/markup-compatibility/2006">
              <mc:Choice xmlns:v="urn:schemas-microsoft-com:vml" Requires="v">
                <p:oleObj spid="_x0000_s10251" name="Equation" r:id="rId3" imgW="1676160" imgH="647640" progId="Equation.3">
                  <p:embed/>
                </p:oleObj>
              </mc:Choice>
              <mc:Fallback>
                <p:oleObj name="Equation" r:id="rId3" imgW="1676160" imgH="647640" progId="Equation.3">
                  <p:embed/>
                  <p:pic>
                    <p:nvPicPr>
                      <p:cNvPr id="0" name=""/>
                      <p:cNvPicPr>
                        <a:picLocks noChangeAspect="1" noChangeArrowheads="1"/>
                      </p:cNvPicPr>
                      <p:nvPr/>
                    </p:nvPicPr>
                    <p:blipFill>
                      <a:blip r:embed="rId4"/>
                      <a:srcRect/>
                      <a:stretch>
                        <a:fillRect/>
                      </a:stretch>
                    </p:blipFill>
                    <p:spPr bwMode="auto">
                      <a:xfrm>
                        <a:off x="1171575" y="5594350"/>
                        <a:ext cx="2133600" cy="893763"/>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extBox 1"/>
          <p:cNvSpPr txBox="1"/>
          <p:nvPr/>
        </p:nvSpPr>
        <p:spPr>
          <a:xfrm>
            <a:off x="5295106" y="2574925"/>
            <a:ext cx="1494576" cy="369332"/>
          </a:xfrm>
          <a:prstGeom prst="rect">
            <a:avLst/>
          </a:prstGeom>
          <a:noFill/>
        </p:spPr>
        <p:txBody>
          <a:bodyPr wrap="none" rtlCol="0">
            <a:spAutoFit/>
          </a:bodyPr>
          <a:lstStyle/>
          <a:p>
            <a:r>
              <a:rPr lang="en-US" dirty="0" smtClean="0"/>
              <a:t>Heating Effect</a:t>
            </a:r>
            <a:endParaRPr lang="en-US" dirty="0"/>
          </a:p>
        </p:txBody>
      </p:sp>
      <p:cxnSp>
        <p:nvCxnSpPr>
          <p:cNvPr id="28" name="Straight Arrow Connector 27"/>
          <p:cNvCxnSpPr/>
          <p:nvPr/>
        </p:nvCxnSpPr>
        <p:spPr>
          <a:xfrm flipH="1">
            <a:off x="4438253" y="2765425"/>
            <a:ext cx="87709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4078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914400" y="1524000"/>
            <a:ext cx="7086600" cy="40999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1pPr>
            <a:lvl2pPr>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2pPr>
            <a:lvl3pPr>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3pPr>
            <a:lvl4pPr>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4pPr>
            <a:lvl5pPr>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522288" algn="l"/>
                <a:tab pos="1436688" algn="l"/>
                <a:tab pos="2351088" algn="l"/>
                <a:tab pos="3265488" algn="l"/>
                <a:tab pos="4179888" algn="l"/>
                <a:tab pos="5094288" algn="l"/>
                <a:tab pos="6008688" algn="l"/>
                <a:tab pos="6923088" algn="l"/>
                <a:tab pos="7837488" algn="l"/>
                <a:tab pos="8751888" algn="l"/>
                <a:tab pos="9666288" algn="l"/>
                <a:tab pos="10580688" algn="l"/>
              </a:tabLst>
              <a:defRPr sz="2400">
                <a:solidFill>
                  <a:srgbClr val="8383AD"/>
                </a:solidFill>
                <a:latin typeface="Arial" charset="0"/>
                <a:cs typeface="Arial Unicode MS" charset="0"/>
              </a:defRPr>
            </a:lvl9pPr>
          </a:lstStyle>
          <a:p>
            <a:pPr marL="522288" indent="-520700">
              <a:lnSpc>
                <a:spcPct val="99000"/>
              </a:lnSpc>
            </a:pPr>
            <a:endParaRPr lang="en-US" sz="2800" dirty="0">
              <a:solidFill>
                <a:srgbClr val="06060A"/>
              </a:solidFill>
              <a:latin typeface="AvantGarde" pitchFamily="32" charset="0"/>
            </a:endParaRPr>
          </a:p>
          <a:p>
            <a:pPr marL="522288" indent="-520700">
              <a:lnSpc>
                <a:spcPct val="82000"/>
              </a:lnSpc>
            </a:pPr>
            <a:r>
              <a:rPr lang="en-US" sz="2800" b="1" dirty="0">
                <a:solidFill>
                  <a:srgbClr val="06060A"/>
                </a:solidFill>
                <a:latin typeface="Aharoni CLM" charset="0"/>
              </a:rPr>
              <a:t>Reversible Heat Engine/Reversed H.E</a:t>
            </a:r>
          </a:p>
          <a:p>
            <a:pPr marL="522288" indent="-520700">
              <a:lnSpc>
                <a:spcPct val="82000"/>
              </a:lnSpc>
            </a:pPr>
            <a:r>
              <a:rPr lang="en-US" sz="2800" dirty="0">
                <a:solidFill>
                  <a:srgbClr val="06060A"/>
                </a:solidFill>
                <a:latin typeface="Aharoni CLM" charset="0"/>
              </a:rPr>
              <a:t>No </a:t>
            </a:r>
            <a:r>
              <a:rPr lang="en-US" sz="2800" dirty="0" err="1">
                <a:solidFill>
                  <a:srgbClr val="06060A"/>
                </a:solidFill>
                <a:latin typeface="Aharoni CLM" charset="0"/>
              </a:rPr>
              <a:t>irreversibilities</a:t>
            </a:r>
            <a:r>
              <a:rPr lang="en-US" sz="2800" dirty="0">
                <a:solidFill>
                  <a:srgbClr val="06060A"/>
                </a:solidFill>
                <a:latin typeface="Aharoni CLM" charset="0"/>
              </a:rPr>
              <a:t> in the engine (friction etc.)</a:t>
            </a:r>
          </a:p>
          <a:p>
            <a:pPr marL="522288" indent="-520700">
              <a:lnSpc>
                <a:spcPct val="82000"/>
              </a:lnSpc>
            </a:pPr>
            <a:r>
              <a:rPr lang="en-US" sz="2800" dirty="0">
                <a:solidFill>
                  <a:srgbClr val="06060A"/>
                </a:solidFill>
                <a:latin typeface="Aharoni CLM" charset="0"/>
              </a:rPr>
              <a:t>All processes within the cycle are reversible processes (heat transfer done isothermally, etc.)</a:t>
            </a:r>
          </a:p>
          <a:p>
            <a:pPr marL="522288" indent="-520700">
              <a:lnSpc>
                <a:spcPct val="82000"/>
              </a:lnSpc>
            </a:pPr>
            <a:endParaRPr lang="en-US" sz="2800" dirty="0">
              <a:solidFill>
                <a:srgbClr val="06060A"/>
              </a:solidFill>
              <a:latin typeface="Aharoni CLM" charset="0"/>
            </a:endParaRPr>
          </a:p>
          <a:p>
            <a:pPr marL="522288" indent="-520700">
              <a:lnSpc>
                <a:spcPct val="82000"/>
              </a:lnSpc>
            </a:pPr>
            <a:r>
              <a:rPr lang="en-US" sz="2800" b="1" dirty="0">
                <a:solidFill>
                  <a:srgbClr val="06060A"/>
                </a:solidFill>
                <a:latin typeface="Aharoni CLM" charset="0"/>
              </a:rPr>
              <a:t>Real Heat Engine</a:t>
            </a:r>
          </a:p>
          <a:p>
            <a:pPr marL="522288" indent="-520700">
              <a:lnSpc>
                <a:spcPct val="82000"/>
              </a:lnSpc>
            </a:pPr>
            <a:r>
              <a:rPr lang="en-US" sz="2800" dirty="0">
                <a:solidFill>
                  <a:srgbClr val="06060A"/>
                </a:solidFill>
                <a:latin typeface="Aharoni CLM" charset="0"/>
              </a:rPr>
              <a:t>-	There exist </a:t>
            </a:r>
            <a:r>
              <a:rPr lang="en-US" sz="2800" dirty="0" err="1">
                <a:solidFill>
                  <a:srgbClr val="06060A"/>
                </a:solidFill>
                <a:latin typeface="Aharoni CLM" charset="0"/>
              </a:rPr>
              <a:t>irreversibilities</a:t>
            </a:r>
            <a:r>
              <a:rPr lang="en-US" sz="2800" dirty="0">
                <a:solidFill>
                  <a:srgbClr val="06060A"/>
                </a:solidFill>
                <a:latin typeface="Aharoni CLM" charset="0"/>
              </a:rPr>
              <a:t> (friction etc.)</a:t>
            </a:r>
          </a:p>
          <a:p>
            <a:pPr marL="522288" indent="-520700">
              <a:lnSpc>
                <a:spcPct val="82000"/>
              </a:lnSpc>
            </a:pPr>
            <a:endParaRPr lang="en-US" sz="2800" dirty="0">
              <a:solidFill>
                <a:srgbClr val="06060A"/>
              </a:solidFill>
              <a:latin typeface="Aharoni CLM" charset="0"/>
            </a:endParaRPr>
          </a:p>
        </p:txBody>
      </p:sp>
      <p:sp>
        <p:nvSpPr>
          <p:cNvPr id="5" name="Rectangle 2"/>
          <p:cNvSpPr>
            <a:spLocks noChangeArrowheads="1"/>
          </p:cNvSpPr>
          <p:nvPr/>
        </p:nvSpPr>
        <p:spPr bwMode="auto">
          <a:xfrm>
            <a:off x="4343400" y="3143250"/>
            <a:ext cx="9144000"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 name="TextBox 6"/>
          <p:cNvSpPr txBox="1"/>
          <p:nvPr/>
        </p:nvSpPr>
        <p:spPr>
          <a:xfrm>
            <a:off x="1219200" y="914400"/>
            <a:ext cx="6176691" cy="584775"/>
          </a:xfrm>
          <a:prstGeom prst="rect">
            <a:avLst/>
          </a:prstGeom>
          <a:noFill/>
        </p:spPr>
        <p:txBody>
          <a:bodyPr wrap="none" rtlCol="0">
            <a:spAutoFit/>
          </a:bodyPr>
          <a:lstStyle/>
          <a:p>
            <a:r>
              <a:rPr lang="en-US" sz="3200" dirty="0" smtClean="0">
                <a:solidFill>
                  <a:srgbClr val="06060A"/>
                </a:solidFill>
                <a:latin typeface="Aharoni CLM" charset="0"/>
              </a:rPr>
              <a:t>Reversible </a:t>
            </a:r>
            <a:r>
              <a:rPr lang="en-US" sz="3200" dirty="0" err="1" smtClean="0">
                <a:solidFill>
                  <a:srgbClr val="06060A"/>
                </a:solidFill>
                <a:latin typeface="Aharoni CLM" charset="0"/>
              </a:rPr>
              <a:t>vs</a:t>
            </a:r>
            <a:r>
              <a:rPr lang="en-US" sz="3200" dirty="0" smtClean="0">
                <a:solidFill>
                  <a:srgbClr val="06060A"/>
                </a:solidFill>
                <a:latin typeface="Aharoni CLM" charset="0"/>
              </a:rPr>
              <a:t> Real </a:t>
            </a:r>
            <a:r>
              <a:rPr lang="en-US" sz="3200" dirty="0">
                <a:solidFill>
                  <a:srgbClr val="06060A"/>
                </a:solidFill>
                <a:latin typeface="Aharoni CLM" charset="0"/>
              </a:rPr>
              <a:t>Heat </a:t>
            </a:r>
            <a:r>
              <a:rPr lang="en-US" sz="3200" dirty="0" smtClean="0">
                <a:solidFill>
                  <a:srgbClr val="06060A"/>
                </a:solidFill>
                <a:latin typeface="Aharoni CLM" charset="0"/>
              </a:rPr>
              <a:t>Engines</a:t>
            </a:r>
            <a:endParaRPr lang="en-US" sz="3200" dirty="0"/>
          </a:p>
        </p:txBody>
      </p:sp>
    </p:spTree>
    <p:extLst>
      <p:ext uri="{BB962C8B-B14F-4D97-AF65-F5344CB8AC3E}">
        <p14:creationId xmlns:p14="http://schemas.microsoft.com/office/powerpoint/2010/main" val="146238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Second Law of Thermodynamics</a:t>
            </a:r>
            <a:br>
              <a:rPr lang="en-US" dirty="0" smtClean="0"/>
            </a:br>
            <a:r>
              <a:rPr lang="en-US" dirty="0" smtClean="0"/>
              <a:t>(Motivation)</a:t>
            </a:r>
            <a:endParaRPr lang="en-US" dirty="0"/>
          </a:p>
        </p:txBody>
      </p:sp>
      <p:sp>
        <p:nvSpPr>
          <p:cNvPr id="5" name="Content Placeholder 4"/>
          <p:cNvSpPr>
            <a:spLocks noGrp="1"/>
          </p:cNvSpPr>
          <p:nvPr>
            <p:ph idx="1"/>
          </p:nvPr>
        </p:nvSpPr>
        <p:spPr/>
        <p:txBody>
          <a:bodyPr/>
          <a:lstStyle/>
          <a:p>
            <a:pPr marL="0" indent="0">
              <a:buNone/>
            </a:pPr>
            <a:r>
              <a:rPr lang="en-US" sz="2800" dirty="0" smtClean="0"/>
              <a:t>Energy has quality apart from quantity. This results in a </a:t>
            </a:r>
            <a:r>
              <a:rPr lang="en-US" sz="2800" u="sng" dirty="0" smtClean="0"/>
              <a:t>preferred direction</a:t>
            </a:r>
            <a:r>
              <a:rPr lang="en-US" sz="2800" dirty="0" smtClean="0"/>
              <a:t> of processes.</a:t>
            </a:r>
          </a:p>
          <a:p>
            <a:pPr marL="0" indent="0">
              <a:buNone/>
            </a:pPr>
            <a:r>
              <a:rPr lang="en-US" sz="2800" dirty="0" smtClean="0"/>
              <a:t>This preferred direction is described by the 2</a:t>
            </a:r>
            <a:r>
              <a:rPr lang="en-US" sz="2800" baseline="30000" dirty="0" smtClean="0"/>
              <a:t>nd</a:t>
            </a:r>
            <a:r>
              <a:rPr lang="en-US" sz="2800" dirty="0" smtClean="0"/>
              <a:t> Law.</a:t>
            </a:r>
          </a:p>
          <a:p>
            <a:pPr marL="0" indent="0">
              <a:buNone/>
            </a:pPr>
            <a:r>
              <a:rPr lang="en-US" sz="2800" dirty="0" smtClean="0"/>
              <a:t>The 2</a:t>
            </a:r>
            <a:r>
              <a:rPr lang="en-US" sz="2800" baseline="30000" dirty="0" smtClean="0"/>
              <a:t>nd</a:t>
            </a:r>
            <a:r>
              <a:rPr lang="en-US" sz="2800" dirty="0" smtClean="0"/>
              <a:t> Law can be understood by practical insights into the workings of heat engines.</a:t>
            </a:r>
            <a:endParaRPr lang="en-US" sz="2800" dirty="0"/>
          </a:p>
        </p:txBody>
      </p:sp>
    </p:spTree>
    <p:extLst>
      <p:ext uri="{BB962C8B-B14F-4D97-AF65-F5344CB8AC3E}">
        <p14:creationId xmlns:p14="http://schemas.microsoft.com/office/powerpoint/2010/main" val="35443167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1050925" y="620713"/>
            <a:ext cx="4206875" cy="88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101231"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b="1">
                <a:solidFill>
                  <a:srgbClr val="06060A"/>
                </a:solidFill>
                <a:latin typeface="Aharoni CLM" charset="0"/>
              </a:rPr>
              <a:t>Carnot Principles</a:t>
            </a:r>
          </a:p>
        </p:txBody>
      </p:sp>
      <p:grpSp>
        <p:nvGrpSpPr>
          <p:cNvPr id="5" name="Group 2"/>
          <p:cNvGrpSpPr>
            <a:grpSpLocks/>
          </p:cNvGrpSpPr>
          <p:nvPr/>
        </p:nvGrpSpPr>
        <p:grpSpPr bwMode="auto">
          <a:xfrm>
            <a:off x="1981200" y="1295400"/>
            <a:ext cx="3503613" cy="303213"/>
            <a:chOff x="1248" y="816"/>
            <a:chExt cx="2207" cy="191"/>
          </a:xfrm>
        </p:grpSpPr>
        <p:sp>
          <p:nvSpPr>
            <p:cNvPr id="6" name="Line 3"/>
            <p:cNvSpPr>
              <a:spLocks noChangeShapeType="1"/>
            </p:cNvSpPr>
            <p:nvPr/>
          </p:nvSpPr>
          <p:spPr bwMode="auto">
            <a:xfrm>
              <a:off x="1248" y="816"/>
              <a:ext cx="0" cy="191"/>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 name="Line 4"/>
            <p:cNvSpPr>
              <a:spLocks noChangeShapeType="1"/>
            </p:cNvSpPr>
            <p:nvPr/>
          </p:nvSpPr>
          <p:spPr bwMode="auto">
            <a:xfrm>
              <a:off x="3456" y="816"/>
              <a:ext cx="0" cy="191"/>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 name="Line 5"/>
            <p:cNvSpPr>
              <a:spLocks noChangeShapeType="1"/>
            </p:cNvSpPr>
            <p:nvPr/>
          </p:nvSpPr>
          <p:spPr bwMode="auto">
            <a:xfrm>
              <a:off x="1248" y="1008"/>
              <a:ext cx="2207" cy="0"/>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9" name="Line 6"/>
          <p:cNvSpPr>
            <a:spLocks noChangeShapeType="1"/>
          </p:cNvSpPr>
          <p:nvPr/>
        </p:nvSpPr>
        <p:spPr bwMode="auto">
          <a:xfrm>
            <a:off x="2514600" y="1600200"/>
            <a:ext cx="1588" cy="533400"/>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 name="Line 7"/>
          <p:cNvSpPr>
            <a:spLocks noChangeShapeType="1"/>
          </p:cNvSpPr>
          <p:nvPr/>
        </p:nvSpPr>
        <p:spPr bwMode="auto">
          <a:xfrm>
            <a:off x="3810000" y="1600200"/>
            <a:ext cx="1588" cy="533400"/>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 name="Line 8"/>
          <p:cNvSpPr>
            <a:spLocks noChangeShapeType="1"/>
          </p:cNvSpPr>
          <p:nvPr/>
        </p:nvSpPr>
        <p:spPr bwMode="auto">
          <a:xfrm>
            <a:off x="4953000" y="1600200"/>
            <a:ext cx="1588" cy="533400"/>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2" name="Oval 9"/>
          <p:cNvSpPr>
            <a:spLocks noChangeArrowheads="1"/>
          </p:cNvSpPr>
          <p:nvPr/>
        </p:nvSpPr>
        <p:spPr bwMode="auto">
          <a:xfrm>
            <a:off x="2133600" y="2133600"/>
            <a:ext cx="838200" cy="774700"/>
          </a:xfrm>
          <a:prstGeom prst="ellipse">
            <a:avLst/>
          </a:prstGeom>
          <a:noFill/>
          <a:ln w="1908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3" name="Oval 10"/>
          <p:cNvSpPr>
            <a:spLocks noChangeArrowheads="1"/>
          </p:cNvSpPr>
          <p:nvPr/>
        </p:nvSpPr>
        <p:spPr bwMode="auto">
          <a:xfrm>
            <a:off x="3352800" y="2133600"/>
            <a:ext cx="838200" cy="774700"/>
          </a:xfrm>
          <a:prstGeom prst="ellipse">
            <a:avLst/>
          </a:prstGeom>
          <a:noFill/>
          <a:ln w="1908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4" name="Oval 11"/>
          <p:cNvSpPr>
            <a:spLocks noChangeArrowheads="1"/>
          </p:cNvSpPr>
          <p:nvPr/>
        </p:nvSpPr>
        <p:spPr bwMode="auto">
          <a:xfrm>
            <a:off x="4495800" y="2133600"/>
            <a:ext cx="838200" cy="774700"/>
          </a:xfrm>
          <a:prstGeom prst="ellipse">
            <a:avLst/>
          </a:prstGeom>
          <a:noFill/>
          <a:ln w="19080" cap="flat">
            <a:solidFill>
              <a:srgbClr val="06060A"/>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5" name="Text Box 12"/>
          <p:cNvSpPr txBox="1">
            <a:spLocks noChangeArrowheads="1"/>
          </p:cNvSpPr>
          <p:nvPr/>
        </p:nvSpPr>
        <p:spPr bwMode="auto">
          <a:xfrm>
            <a:off x="3657600" y="1143000"/>
            <a:ext cx="685800" cy="382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H</a:t>
            </a:r>
          </a:p>
        </p:txBody>
      </p:sp>
      <p:grpSp>
        <p:nvGrpSpPr>
          <p:cNvPr id="16" name="Group 13"/>
          <p:cNvGrpSpPr>
            <a:grpSpLocks/>
          </p:cNvGrpSpPr>
          <p:nvPr/>
        </p:nvGrpSpPr>
        <p:grpSpPr bwMode="auto">
          <a:xfrm>
            <a:off x="1981200" y="3446463"/>
            <a:ext cx="3503613" cy="303212"/>
            <a:chOff x="1248" y="2171"/>
            <a:chExt cx="2207" cy="191"/>
          </a:xfrm>
        </p:grpSpPr>
        <p:sp>
          <p:nvSpPr>
            <p:cNvPr id="17" name="Line 14"/>
            <p:cNvSpPr>
              <a:spLocks noChangeShapeType="1"/>
            </p:cNvSpPr>
            <p:nvPr/>
          </p:nvSpPr>
          <p:spPr bwMode="auto">
            <a:xfrm flipV="1">
              <a:off x="1248" y="2170"/>
              <a:ext cx="0" cy="193"/>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 name="Line 15"/>
            <p:cNvSpPr>
              <a:spLocks noChangeShapeType="1"/>
            </p:cNvSpPr>
            <p:nvPr/>
          </p:nvSpPr>
          <p:spPr bwMode="auto">
            <a:xfrm flipV="1">
              <a:off x="3456" y="2170"/>
              <a:ext cx="0" cy="193"/>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 name="Line 16"/>
            <p:cNvSpPr>
              <a:spLocks noChangeShapeType="1"/>
            </p:cNvSpPr>
            <p:nvPr/>
          </p:nvSpPr>
          <p:spPr bwMode="auto">
            <a:xfrm>
              <a:off x="1248" y="2171"/>
              <a:ext cx="2207" cy="0"/>
            </a:xfrm>
            <a:prstGeom prst="line">
              <a:avLst/>
            </a:prstGeom>
            <a:noFill/>
            <a:ln w="19080" cap="flat">
              <a:solidFill>
                <a:srgbClr val="06060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20" name="Group 17"/>
          <p:cNvGrpSpPr>
            <a:grpSpLocks/>
          </p:cNvGrpSpPr>
          <p:nvPr/>
        </p:nvGrpSpPr>
        <p:grpSpPr bwMode="auto">
          <a:xfrm>
            <a:off x="2514600" y="2913063"/>
            <a:ext cx="2436813" cy="531812"/>
            <a:chOff x="1584" y="1835"/>
            <a:chExt cx="1535" cy="335"/>
          </a:xfrm>
        </p:grpSpPr>
        <p:sp>
          <p:nvSpPr>
            <p:cNvPr id="21" name="Line 18"/>
            <p:cNvSpPr>
              <a:spLocks noChangeShapeType="1"/>
            </p:cNvSpPr>
            <p:nvPr/>
          </p:nvSpPr>
          <p:spPr bwMode="auto">
            <a:xfrm>
              <a:off x="1584" y="1835"/>
              <a:ext cx="0" cy="335"/>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2" name="Line 19"/>
            <p:cNvSpPr>
              <a:spLocks noChangeShapeType="1"/>
            </p:cNvSpPr>
            <p:nvPr/>
          </p:nvSpPr>
          <p:spPr bwMode="auto">
            <a:xfrm>
              <a:off x="2400" y="1835"/>
              <a:ext cx="0" cy="335"/>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Line 20"/>
            <p:cNvSpPr>
              <a:spLocks noChangeShapeType="1"/>
            </p:cNvSpPr>
            <p:nvPr/>
          </p:nvSpPr>
          <p:spPr bwMode="auto">
            <a:xfrm>
              <a:off x="3120" y="1835"/>
              <a:ext cx="0" cy="335"/>
            </a:xfrm>
            <a:prstGeom prst="line">
              <a:avLst/>
            </a:prstGeom>
            <a:noFill/>
            <a:ln w="19080" cap="flat">
              <a:solidFill>
                <a:srgbClr val="06060A"/>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24" name="Text Box 21"/>
          <p:cNvSpPr txBox="1">
            <a:spLocks noChangeArrowheads="1"/>
          </p:cNvSpPr>
          <p:nvPr/>
        </p:nvSpPr>
        <p:spPr bwMode="auto">
          <a:xfrm>
            <a:off x="3622675" y="3505200"/>
            <a:ext cx="919163" cy="382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spcBef>
                <a:spcPts val="1250"/>
              </a:spcBef>
            </a:pPr>
            <a:r>
              <a:rPr lang="en-US" sz="2000">
                <a:solidFill>
                  <a:srgbClr val="06060A"/>
                </a:solidFill>
                <a:latin typeface="Aharoni CLM" charset="0"/>
              </a:rPr>
              <a:t>T</a:t>
            </a:r>
            <a:r>
              <a:rPr lang="en-US" sz="2000" baseline="-25000">
                <a:solidFill>
                  <a:srgbClr val="06060A"/>
                </a:solidFill>
                <a:latin typeface="Aharoni CLM" charset="0"/>
              </a:rPr>
              <a:t>L</a:t>
            </a:r>
          </a:p>
        </p:txBody>
      </p:sp>
      <p:sp>
        <p:nvSpPr>
          <p:cNvPr id="25" name="Text Box 22"/>
          <p:cNvSpPr txBox="1">
            <a:spLocks noChangeArrowheads="1"/>
          </p:cNvSpPr>
          <p:nvPr/>
        </p:nvSpPr>
        <p:spPr bwMode="auto">
          <a:xfrm>
            <a:off x="6003925" y="2127250"/>
            <a:ext cx="1435100" cy="1389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a:solidFill>
                  <a:srgbClr val="06060A"/>
                </a:solidFill>
                <a:latin typeface="Aharoni CLM" charset="0"/>
              </a:rPr>
              <a:t>3 heat engines between the same T</a:t>
            </a:r>
            <a:r>
              <a:rPr lang="en-US" sz="2000" baseline="-25000">
                <a:solidFill>
                  <a:srgbClr val="06060A"/>
                </a:solidFill>
                <a:latin typeface="Aharoni CLM" charset="0"/>
              </a:rPr>
              <a:t>H</a:t>
            </a:r>
            <a:r>
              <a:rPr lang="en-US" sz="2000">
                <a:solidFill>
                  <a:srgbClr val="06060A"/>
                </a:solidFill>
                <a:latin typeface="Aharoni CLM" charset="0"/>
              </a:rPr>
              <a:t>, T</a:t>
            </a:r>
            <a:r>
              <a:rPr lang="en-US" sz="2000" baseline="-25000">
                <a:solidFill>
                  <a:srgbClr val="06060A"/>
                </a:solidFill>
                <a:latin typeface="Aharoni CLM" charset="0"/>
              </a:rPr>
              <a:t>L</a:t>
            </a:r>
            <a:r>
              <a:rPr lang="en-US" sz="2000">
                <a:solidFill>
                  <a:srgbClr val="06060A"/>
                </a:solidFill>
                <a:latin typeface="Aharoni CLM" charset="0"/>
              </a:rPr>
              <a:t> </a:t>
            </a:r>
          </a:p>
        </p:txBody>
      </p:sp>
      <p:sp>
        <p:nvSpPr>
          <p:cNvPr id="26" name="Text Box 23"/>
          <p:cNvSpPr txBox="1">
            <a:spLocks noChangeArrowheads="1"/>
          </p:cNvSpPr>
          <p:nvPr/>
        </p:nvSpPr>
        <p:spPr bwMode="auto">
          <a:xfrm>
            <a:off x="3856703" y="5603875"/>
            <a:ext cx="4368800"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dirty="0">
                <a:solidFill>
                  <a:srgbClr val="06060A"/>
                </a:solidFill>
                <a:latin typeface="Aharoni CLM" charset="0"/>
              </a:rPr>
              <a:t>(due to heat rejection requirement)</a:t>
            </a:r>
          </a:p>
        </p:txBody>
      </p:sp>
      <p:graphicFrame>
        <p:nvGraphicFramePr>
          <p:cNvPr id="27" name="Object 24"/>
          <p:cNvGraphicFramePr>
            <a:graphicFrameLocks noChangeAspect="1"/>
          </p:cNvGraphicFramePr>
          <p:nvPr/>
        </p:nvGraphicFramePr>
        <p:xfrm>
          <a:off x="2286000" y="2286000"/>
          <a:ext cx="557213" cy="428625"/>
        </p:xfrm>
        <a:graphic>
          <a:graphicData uri="http://schemas.openxmlformats.org/presentationml/2006/ole">
            <mc:AlternateContent xmlns:mc="http://schemas.openxmlformats.org/markup-compatibility/2006">
              <mc:Choice xmlns:v="urn:schemas-microsoft-com:vml" Requires="v">
                <p:oleObj spid="_x0000_s4146" r:id="rId3" imgW="565920" imgH="362520" progId="">
                  <p:embed/>
                </p:oleObj>
              </mc:Choice>
              <mc:Fallback>
                <p:oleObj r:id="rId3" imgW="565920" imgH="36252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286000"/>
                        <a:ext cx="557213" cy="42862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 name="Object 25"/>
          <p:cNvGraphicFramePr>
            <a:graphicFrameLocks noChangeAspect="1"/>
          </p:cNvGraphicFramePr>
          <p:nvPr/>
        </p:nvGraphicFramePr>
        <p:xfrm>
          <a:off x="3557588" y="2314575"/>
          <a:ext cx="454025" cy="428625"/>
        </p:xfrm>
        <a:graphic>
          <a:graphicData uri="http://schemas.openxmlformats.org/presentationml/2006/ole">
            <mc:AlternateContent xmlns:mc="http://schemas.openxmlformats.org/markup-compatibility/2006">
              <mc:Choice xmlns:v="urn:schemas-microsoft-com:vml" Requires="v">
                <p:oleObj spid="_x0000_s4147" r:id="rId5" imgW="468360" imgH="362520" progId="">
                  <p:embed/>
                </p:oleObj>
              </mc:Choice>
              <mc:Fallback>
                <p:oleObj r:id="rId5" imgW="468360" imgH="36252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7588" y="2314575"/>
                        <a:ext cx="454025" cy="42862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9" name="Object 26"/>
          <p:cNvGraphicFramePr>
            <a:graphicFrameLocks noChangeAspect="1"/>
          </p:cNvGraphicFramePr>
          <p:nvPr/>
        </p:nvGraphicFramePr>
        <p:xfrm>
          <a:off x="4572000" y="2314575"/>
          <a:ext cx="454025" cy="428625"/>
        </p:xfrm>
        <a:graphic>
          <a:graphicData uri="http://schemas.openxmlformats.org/presentationml/2006/ole">
            <mc:AlternateContent xmlns:mc="http://schemas.openxmlformats.org/markup-compatibility/2006">
              <mc:Choice xmlns:v="urn:schemas-microsoft-com:vml" Requires="v">
                <p:oleObj spid="_x0000_s4148" r:id="rId7" imgW="468360" imgH="362520" progId="">
                  <p:embed/>
                </p:oleObj>
              </mc:Choice>
              <mc:Fallback>
                <p:oleObj r:id="rId7" imgW="468360" imgH="36252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2314575"/>
                        <a:ext cx="454025" cy="428625"/>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 name="Object 27"/>
          <p:cNvGraphicFramePr>
            <a:graphicFrameLocks noChangeAspect="1"/>
          </p:cNvGraphicFramePr>
          <p:nvPr>
            <p:extLst>
              <p:ext uri="{D42A27DB-BD31-4B8C-83A1-F6EECF244321}">
                <p14:modId xmlns:p14="http://schemas.microsoft.com/office/powerpoint/2010/main" val="2428957933"/>
              </p:ext>
            </p:extLst>
          </p:nvPr>
        </p:nvGraphicFramePr>
        <p:xfrm>
          <a:off x="1050924" y="4419600"/>
          <a:ext cx="2771775" cy="1635125"/>
        </p:xfrm>
        <a:graphic>
          <a:graphicData uri="http://schemas.openxmlformats.org/presentationml/2006/ole">
            <mc:AlternateContent xmlns:mc="http://schemas.openxmlformats.org/markup-compatibility/2006">
              <mc:Choice xmlns:v="urn:schemas-microsoft-com:vml" Requires="v">
                <p:oleObj spid="_x0000_s4149" name="Equation" r:id="rId9" imgW="1041120" imgH="698400" progId="Equation.3">
                  <p:embed/>
                </p:oleObj>
              </mc:Choice>
              <mc:Fallback>
                <p:oleObj name="Equation" r:id="rId9" imgW="1041120" imgH="698400" progId="Equation.3">
                  <p:embed/>
                  <p:pic>
                    <p:nvPicPr>
                      <p:cNvPr id="0" name=""/>
                      <p:cNvPicPr>
                        <a:picLocks noChangeAspect="1" noChangeArrowheads="1"/>
                      </p:cNvPicPr>
                      <p:nvPr/>
                    </p:nvPicPr>
                    <p:blipFill>
                      <a:blip r:embed="rId10"/>
                      <a:srcRect/>
                      <a:stretch>
                        <a:fillRect/>
                      </a:stretch>
                    </p:blipFill>
                    <p:spPr bwMode="auto">
                      <a:xfrm>
                        <a:off x="1050924" y="4419600"/>
                        <a:ext cx="2771775" cy="1635125"/>
                      </a:xfrm>
                      <a:prstGeom prst="rect">
                        <a:avLst/>
                      </a:prstGeom>
                      <a:noFill/>
                      <a:effectLst/>
                    </p:spPr>
                  </p:pic>
                </p:oleObj>
              </mc:Fallback>
            </mc:AlternateContent>
          </a:graphicData>
        </a:graphic>
      </p:graphicFrame>
    </p:spTree>
    <p:extLst>
      <p:ext uri="{BB962C8B-B14F-4D97-AF65-F5344CB8AC3E}">
        <p14:creationId xmlns:p14="http://schemas.microsoft.com/office/powerpoint/2010/main" val="25349471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1319213" y="457200"/>
            <a:ext cx="4624387" cy="1249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a:solidFill>
                  <a:srgbClr val="06060A"/>
                </a:solidFill>
                <a:latin typeface="Aharoni CLM" charset="0"/>
              </a:rPr>
              <a:t>Thermodynamic Temperature Scale</a:t>
            </a:r>
          </a:p>
          <a:p>
            <a:pPr>
              <a:lnSpc>
                <a:spcPct val="82000"/>
              </a:lnSpc>
            </a:pPr>
            <a:endParaRPr lang="en-US" sz="2000" b="1">
              <a:solidFill>
                <a:srgbClr val="06060A"/>
              </a:solidFill>
              <a:latin typeface="Aharoni CLM" charset="0"/>
            </a:endParaRPr>
          </a:p>
          <a:p>
            <a:pPr>
              <a:lnSpc>
                <a:spcPct val="82000"/>
              </a:lnSpc>
            </a:pPr>
            <a:r>
              <a:rPr lang="en-US" sz="2000">
                <a:solidFill>
                  <a:srgbClr val="06060A"/>
                </a:solidFill>
                <a:latin typeface="Aharoni CLM" charset="0"/>
              </a:rPr>
              <a:t>-   From Carnot Principle (b)</a:t>
            </a:r>
          </a:p>
        </p:txBody>
      </p:sp>
      <p:graphicFrame>
        <p:nvGraphicFramePr>
          <p:cNvPr id="5" name="Object 2"/>
          <p:cNvGraphicFramePr>
            <a:graphicFrameLocks noChangeAspect="1"/>
          </p:cNvGraphicFramePr>
          <p:nvPr>
            <p:extLst>
              <p:ext uri="{D42A27DB-BD31-4B8C-83A1-F6EECF244321}">
                <p14:modId xmlns:p14="http://schemas.microsoft.com/office/powerpoint/2010/main" val="3687019692"/>
              </p:ext>
            </p:extLst>
          </p:nvPr>
        </p:nvGraphicFramePr>
        <p:xfrm>
          <a:off x="2236260" y="1295400"/>
          <a:ext cx="2105552" cy="533399"/>
        </p:xfrm>
        <a:graphic>
          <a:graphicData uri="http://schemas.openxmlformats.org/presentationml/2006/ole">
            <mc:AlternateContent xmlns:mc="http://schemas.openxmlformats.org/markup-compatibility/2006">
              <mc:Choice xmlns:v="urn:schemas-microsoft-com:vml" Requires="v">
                <p:oleObj spid="_x0000_s5146" name="Equation" r:id="rId3" imgW="965160" imgH="228600" progId="Equation.3">
                  <p:embed/>
                </p:oleObj>
              </mc:Choice>
              <mc:Fallback>
                <p:oleObj name="Equation" r:id="rId3" imgW="965160" imgH="228600" progId="Equation.3">
                  <p:embed/>
                  <p:pic>
                    <p:nvPicPr>
                      <p:cNvPr id="0" name=""/>
                      <p:cNvPicPr>
                        <a:picLocks noChangeAspect="1" noChangeArrowheads="1"/>
                      </p:cNvPicPr>
                      <p:nvPr/>
                    </p:nvPicPr>
                    <p:blipFill>
                      <a:blip r:embed="rId4"/>
                      <a:srcRect/>
                      <a:stretch>
                        <a:fillRect/>
                      </a:stretch>
                    </p:blipFill>
                    <p:spPr bwMode="auto">
                      <a:xfrm>
                        <a:off x="2236260" y="1295400"/>
                        <a:ext cx="2105552" cy="533399"/>
                      </a:xfrm>
                      <a:prstGeom prst="rect">
                        <a:avLst/>
                      </a:prstGeom>
                      <a:noFill/>
                      <a:effectLst/>
                    </p:spPr>
                  </p:pic>
                </p:oleObj>
              </mc:Fallback>
            </mc:AlternateContent>
          </a:graphicData>
        </a:graphic>
      </p:graphicFrame>
      <p:graphicFrame>
        <p:nvGraphicFramePr>
          <p:cNvPr id="6" name="Object 3"/>
          <p:cNvGraphicFramePr>
            <a:graphicFrameLocks noChangeAspect="1"/>
          </p:cNvGraphicFramePr>
          <p:nvPr>
            <p:extLst>
              <p:ext uri="{D42A27DB-BD31-4B8C-83A1-F6EECF244321}">
                <p14:modId xmlns:p14="http://schemas.microsoft.com/office/powerpoint/2010/main" val="4144238794"/>
              </p:ext>
            </p:extLst>
          </p:nvPr>
        </p:nvGraphicFramePr>
        <p:xfrm>
          <a:off x="1277766" y="1905000"/>
          <a:ext cx="3446634" cy="4500553"/>
        </p:xfrm>
        <a:graphic>
          <a:graphicData uri="http://schemas.openxmlformats.org/presentationml/2006/ole">
            <mc:AlternateContent xmlns:mc="http://schemas.openxmlformats.org/markup-compatibility/2006">
              <mc:Choice xmlns:v="urn:schemas-microsoft-com:vml" Requires="v">
                <p:oleObj spid="_x0000_s5147" name="Equation" r:id="rId5" imgW="1981080" imgH="2260440" progId="Equation.3">
                  <p:embed/>
                </p:oleObj>
              </mc:Choice>
              <mc:Fallback>
                <p:oleObj name="Equation" r:id="rId5" imgW="1981080" imgH="2260440" progId="Equation.3">
                  <p:embed/>
                  <p:pic>
                    <p:nvPicPr>
                      <p:cNvPr id="0" name=""/>
                      <p:cNvPicPr>
                        <a:picLocks noChangeAspect="1" noChangeArrowheads="1"/>
                      </p:cNvPicPr>
                      <p:nvPr/>
                    </p:nvPicPr>
                    <p:blipFill>
                      <a:blip r:embed="rId6"/>
                      <a:srcRect/>
                      <a:stretch>
                        <a:fillRect/>
                      </a:stretch>
                    </p:blipFill>
                    <p:spPr bwMode="auto">
                      <a:xfrm>
                        <a:off x="1277766" y="1905000"/>
                        <a:ext cx="3446634" cy="4500553"/>
                      </a:xfrm>
                      <a:prstGeom prst="rect">
                        <a:avLst/>
                      </a:prstGeom>
                      <a:noFill/>
                      <a:effectLst/>
                    </p:spPr>
                  </p:pic>
                </p:oleObj>
              </mc:Fallback>
            </mc:AlternateContent>
          </a:graphicData>
        </a:graphic>
      </p:graphicFrame>
      <p:sp>
        <p:nvSpPr>
          <p:cNvPr id="7" name="AutoShape 4"/>
          <p:cNvSpPr>
            <a:spLocks noChangeArrowheads="1"/>
          </p:cNvSpPr>
          <p:nvPr/>
        </p:nvSpPr>
        <p:spPr bwMode="auto">
          <a:xfrm>
            <a:off x="2514599" y="5405438"/>
            <a:ext cx="1827213" cy="1162050"/>
          </a:xfrm>
          <a:prstGeom prst="roundRect">
            <a:avLst>
              <a:gd name="adj" fmla="val 134"/>
            </a:avLst>
          </a:prstGeom>
          <a:noFill/>
          <a:ln w="9525" cap="flat">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9090548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1144588" y="858838"/>
            <a:ext cx="3014662"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u="sng">
                <a:solidFill>
                  <a:srgbClr val="06060A"/>
                </a:solidFill>
                <a:latin typeface="Aharoni CLM" charset="0"/>
              </a:rPr>
              <a:t>Maximum Performance</a:t>
            </a:r>
          </a:p>
        </p:txBody>
      </p:sp>
      <p:sp>
        <p:nvSpPr>
          <p:cNvPr id="5" name="Text Box 2"/>
          <p:cNvSpPr txBox="1">
            <a:spLocks noChangeArrowheads="1"/>
          </p:cNvSpPr>
          <p:nvPr/>
        </p:nvSpPr>
        <p:spPr bwMode="auto">
          <a:xfrm>
            <a:off x="1162050" y="1449388"/>
            <a:ext cx="1152525"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u="sng">
                <a:solidFill>
                  <a:srgbClr val="06060A"/>
                </a:solidFill>
                <a:latin typeface="Aharoni CLM" charset="0"/>
              </a:rPr>
              <a:t>General</a:t>
            </a:r>
          </a:p>
        </p:txBody>
      </p:sp>
      <p:sp>
        <p:nvSpPr>
          <p:cNvPr id="6" name="Text Box 3"/>
          <p:cNvSpPr txBox="1">
            <a:spLocks noChangeArrowheads="1"/>
          </p:cNvSpPr>
          <p:nvPr/>
        </p:nvSpPr>
        <p:spPr bwMode="auto">
          <a:xfrm>
            <a:off x="3216275" y="1427163"/>
            <a:ext cx="3870325" cy="403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u="sng">
                <a:solidFill>
                  <a:srgbClr val="06060A"/>
                </a:solidFill>
                <a:latin typeface="Aharoni CLM" charset="0"/>
              </a:rPr>
              <a:t>Ideal/Max/Carnot/Reversible</a:t>
            </a:r>
          </a:p>
        </p:txBody>
      </p:sp>
      <p:graphicFrame>
        <p:nvGraphicFramePr>
          <p:cNvPr id="7" name="Object 4"/>
          <p:cNvGraphicFramePr>
            <a:graphicFrameLocks noChangeAspect="1"/>
          </p:cNvGraphicFramePr>
          <p:nvPr>
            <p:extLst>
              <p:ext uri="{D42A27DB-BD31-4B8C-83A1-F6EECF244321}">
                <p14:modId xmlns:p14="http://schemas.microsoft.com/office/powerpoint/2010/main" val="2655056511"/>
              </p:ext>
            </p:extLst>
          </p:nvPr>
        </p:nvGraphicFramePr>
        <p:xfrm>
          <a:off x="1265316" y="1830389"/>
          <a:ext cx="3171429" cy="2676524"/>
        </p:xfrm>
        <a:graphic>
          <a:graphicData uri="http://schemas.openxmlformats.org/presentationml/2006/ole">
            <mc:AlternateContent xmlns:mc="http://schemas.openxmlformats.org/markup-compatibility/2006">
              <mc:Choice xmlns:v="urn:schemas-microsoft-com:vml" Requires="v">
                <p:oleObj spid="_x0000_s6182" name="Equation" r:id="rId3" imgW="1993680" imgH="1320480" progId="Equation.3">
                  <p:embed/>
                </p:oleObj>
              </mc:Choice>
              <mc:Fallback>
                <p:oleObj name="Equation" r:id="rId3" imgW="1993680" imgH="1320480" progId="Equation.3">
                  <p:embed/>
                  <p:pic>
                    <p:nvPicPr>
                      <p:cNvPr id="0" name=""/>
                      <p:cNvPicPr>
                        <a:picLocks noChangeAspect="1" noChangeArrowheads="1"/>
                      </p:cNvPicPr>
                      <p:nvPr/>
                    </p:nvPicPr>
                    <p:blipFill>
                      <a:blip r:embed="rId4"/>
                      <a:srcRect/>
                      <a:stretch>
                        <a:fillRect/>
                      </a:stretch>
                    </p:blipFill>
                    <p:spPr bwMode="auto">
                      <a:xfrm>
                        <a:off x="1265316" y="1830389"/>
                        <a:ext cx="3171429" cy="2676524"/>
                      </a:xfrm>
                      <a:prstGeom prst="rect">
                        <a:avLst/>
                      </a:prstGeom>
                      <a:noFill/>
                      <a:effectLst/>
                    </p:spPr>
                  </p:pic>
                </p:oleObj>
              </mc:Fallback>
            </mc:AlternateContent>
          </a:graphicData>
        </a:graphic>
      </p:graphicFrame>
      <p:graphicFrame>
        <p:nvGraphicFramePr>
          <p:cNvPr id="8" name="Object 5"/>
          <p:cNvGraphicFramePr>
            <a:graphicFrameLocks noChangeAspect="1"/>
          </p:cNvGraphicFramePr>
          <p:nvPr>
            <p:extLst>
              <p:ext uri="{D42A27DB-BD31-4B8C-83A1-F6EECF244321}">
                <p14:modId xmlns:p14="http://schemas.microsoft.com/office/powerpoint/2010/main" val="1336750643"/>
              </p:ext>
            </p:extLst>
          </p:nvPr>
        </p:nvGraphicFramePr>
        <p:xfrm>
          <a:off x="2651918" y="4869054"/>
          <a:ext cx="4434681" cy="1531745"/>
        </p:xfrm>
        <a:graphic>
          <a:graphicData uri="http://schemas.openxmlformats.org/presentationml/2006/ole">
            <mc:AlternateContent xmlns:mc="http://schemas.openxmlformats.org/markup-compatibility/2006">
              <mc:Choice xmlns:v="urn:schemas-microsoft-com:vml" Requires="v">
                <p:oleObj spid="_x0000_s6183" name="Equation" r:id="rId5" imgW="1968480" imgH="685800" progId="Equation.3">
                  <p:embed/>
                </p:oleObj>
              </mc:Choice>
              <mc:Fallback>
                <p:oleObj name="Equation" r:id="rId5" imgW="1968480" imgH="685800" progId="Equation.3">
                  <p:embed/>
                  <p:pic>
                    <p:nvPicPr>
                      <p:cNvPr id="0" name=""/>
                      <p:cNvPicPr>
                        <a:picLocks noChangeAspect="1" noChangeArrowheads="1"/>
                      </p:cNvPicPr>
                      <p:nvPr/>
                    </p:nvPicPr>
                    <p:blipFill>
                      <a:blip r:embed="rId6"/>
                      <a:srcRect/>
                      <a:stretch>
                        <a:fillRect/>
                      </a:stretch>
                    </p:blipFill>
                    <p:spPr bwMode="auto">
                      <a:xfrm>
                        <a:off x="2651918" y="4869054"/>
                        <a:ext cx="4434681" cy="1531745"/>
                      </a:xfrm>
                      <a:prstGeom prst="rect">
                        <a:avLst/>
                      </a:prstGeom>
                      <a:noFill/>
                      <a:effectLst/>
                    </p:spPr>
                  </p:pic>
                </p:oleObj>
              </mc:Fallback>
            </mc:AlternateContent>
          </a:graphicData>
        </a:graphic>
      </p:graphicFrame>
      <p:graphicFrame>
        <p:nvGraphicFramePr>
          <p:cNvPr id="9" name="Object 6"/>
          <p:cNvGraphicFramePr>
            <a:graphicFrameLocks noChangeAspect="1"/>
          </p:cNvGraphicFramePr>
          <p:nvPr>
            <p:extLst>
              <p:ext uri="{D42A27DB-BD31-4B8C-83A1-F6EECF244321}">
                <p14:modId xmlns:p14="http://schemas.microsoft.com/office/powerpoint/2010/main" val="2606824085"/>
              </p:ext>
            </p:extLst>
          </p:nvPr>
        </p:nvGraphicFramePr>
        <p:xfrm>
          <a:off x="5151437" y="3352800"/>
          <a:ext cx="2914737" cy="838199"/>
        </p:xfrm>
        <a:graphic>
          <a:graphicData uri="http://schemas.openxmlformats.org/presentationml/2006/ole">
            <mc:AlternateContent xmlns:mc="http://schemas.openxmlformats.org/markup-compatibility/2006">
              <mc:Choice xmlns:v="urn:schemas-microsoft-com:vml" Requires="v">
                <p:oleObj spid="_x0000_s6184" name="Equation" r:id="rId7" imgW="1434960" imgH="457200" progId="Equation.3">
                  <p:embed/>
                </p:oleObj>
              </mc:Choice>
              <mc:Fallback>
                <p:oleObj name="Equation" r:id="rId7" imgW="1434960" imgH="457200" progId="Equation.3">
                  <p:embed/>
                  <p:pic>
                    <p:nvPicPr>
                      <p:cNvPr id="0" name=""/>
                      <p:cNvPicPr>
                        <a:picLocks noChangeAspect="1" noChangeArrowheads="1"/>
                      </p:cNvPicPr>
                      <p:nvPr/>
                    </p:nvPicPr>
                    <p:blipFill>
                      <a:blip r:embed="rId8"/>
                      <a:srcRect/>
                      <a:stretch>
                        <a:fillRect/>
                      </a:stretch>
                    </p:blipFill>
                    <p:spPr bwMode="auto">
                      <a:xfrm>
                        <a:off x="5151437" y="3352800"/>
                        <a:ext cx="2914737" cy="838199"/>
                      </a:xfrm>
                      <a:prstGeom prst="rect">
                        <a:avLst/>
                      </a:prstGeom>
                      <a:noFill/>
                      <a:effectLst/>
                      <a:extLst/>
                    </p:spPr>
                  </p:pic>
                </p:oleObj>
              </mc:Fallback>
            </mc:AlternateContent>
          </a:graphicData>
        </a:graphic>
      </p:graphicFrame>
      <p:sp>
        <p:nvSpPr>
          <p:cNvPr id="10" name="AutoShape 7"/>
          <p:cNvSpPr>
            <a:spLocks/>
          </p:cNvSpPr>
          <p:nvPr/>
        </p:nvSpPr>
        <p:spPr bwMode="auto">
          <a:xfrm>
            <a:off x="4784725" y="2735263"/>
            <a:ext cx="309563" cy="1771650"/>
          </a:xfrm>
          <a:prstGeom prst="rightBrace">
            <a:avLst>
              <a:gd name="adj1" fmla="val 47692"/>
              <a:gd name="adj2" fmla="val 50000"/>
            </a:avLst>
          </a:prstGeom>
          <a:noFill/>
          <a:ln w="9525" cap="flat">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11147632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1371600" y="642938"/>
            <a:ext cx="4684713" cy="652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a:solidFill>
                  <a:srgbClr val="06060A"/>
                </a:solidFill>
                <a:latin typeface="Aharoni CLM" charset="0"/>
              </a:rPr>
              <a:t>Carnot Cycle </a:t>
            </a:r>
            <a:r>
              <a:rPr lang="en-US" sz="2000">
                <a:solidFill>
                  <a:srgbClr val="06060A"/>
                </a:solidFill>
                <a:latin typeface="Aharoni CLM" charset="0"/>
              </a:rPr>
              <a:t>(Reversible Heat Engine)</a:t>
            </a:r>
          </a:p>
          <a:p>
            <a:pPr>
              <a:lnSpc>
                <a:spcPct val="99000"/>
              </a:lnSpc>
            </a:pPr>
            <a:endParaRPr lang="en-US" sz="2000">
              <a:solidFill>
                <a:srgbClr val="06060A"/>
              </a:solidFill>
              <a:latin typeface="AvantGarde" pitchFamily="32" charset="0"/>
            </a:endParaRPr>
          </a:p>
        </p:txBody>
      </p:sp>
      <p:sp>
        <p:nvSpPr>
          <p:cNvPr id="5" name="Text Box 2"/>
          <p:cNvSpPr txBox="1">
            <a:spLocks noChangeArrowheads="1"/>
          </p:cNvSpPr>
          <p:nvPr/>
        </p:nvSpPr>
        <p:spPr bwMode="auto">
          <a:xfrm>
            <a:off x="1647825" y="4365625"/>
            <a:ext cx="4684713" cy="849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a:solidFill>
                  <a:srgbClr val="06060A"/>
                </a:solidFill>
                <a:latin typeface="Aharoni CLM" charset="0"/>
              </a:rPr>
              <a:t>2 isothermal processes (heat transfers)</a:t>
            </a:r>
          </a:p>
          <a:p>
            <a:pPr>
              <a:lnSpc>
                <a:spcPct val="82000"/>
              </a:lnSpc>
            </a:pPr>
            <a:r>
              <a:rPr lang="en-US" sz="2000">
                <a:solidFill>
                  <a:srgbClr val="06060A"/>
                </a:solidFill>
                <a:latin typeface="Aharoni CLM" charset="0"/>
              </a:rPr>
              <a:t>2 reversible adiabatic processes</a:t>
            </a:r>
          </a:p>
        </p:txBody>
      </p:sp>
      <p:graphicFrame>
        <p:nvGraphicFramePr>
          <p:cNvPr id="6" name="Object 3"/>
          <p:cNvGraphicFramePr>
            <a:graphicFrameLocks noChangeAspect="1"/>
          </p:cNvGraphicFramePr>
          <p:nvPr/>
        </p:nvGraphicFramePr>
        <p:xfrm>
          <a:off x="1749425" y="5678488"/>
          <a:ext cx="2527300" cy="660400"/>
        </p:xfrm>
        <a:graphic>
          <a:graphicData uri="http://schemas.openxmlformats.org/presentationml/2006/ole">
            <mc:AlternateContent xmlns:mc="http://schemas.openxmlformats.org/markup-compatibility/2006">
              <mc:Choice xmlns:v="urn:schemas-microsoft-com:vml" Requires="v">
                <p:oleObj spid="_x0000_s7181" r:id="rId3" imgW="60655320" imgH="15849720" progId="">
                  <p:embed/>
                </p:oleObj>
              </mc:Choice>
              <mc:Fallback>
                <p:oleObj r:id="rId3" imgW="60655320" imgH="1584972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9425" y="5678488"/>
                        <a:ext cx="2527300" cy="660400"/>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9600" y="989013"/>
            <a:ext cx="2995613" cy="2782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72871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947738" y="750888"/>
            <a:ext cx="6564312"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9216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pPr>
              <a:lnSpc>
                <a:spcPct val="82000"/>
              </a:lnSpc>
            </a:pPr>
            <a:r>
              <a:rPr lang="en-US" sz="2000" b="1">
                <a:solidFill>
                  <a:srgbClr val="06060A"/>
                </a:solidFill>
                <a:latin typeface="Aharoni CLM" charset="0"/>
              </a:rPr>
              <a:t>Reversed Carnot Cycle</a:t>
            </a:r>
            <a:r>
              <a:rPr lang="en-US" sz="2000">
                <a:solidFill>
                  <a:srgbClr val="06060A"/>
                </a:solidFill>
                <a:latin typeface="Aharoni CLM" charset="0"/>
              </a:rPr>
              <a:t> (for refrigerators/heat pumps)</a:t>
            </a:r>
          </a:p>
          <a:p>
            <a:pPr>
              <a:lnSpc>
                <a:spcPct val="82000"/>
              </a:lnSpc>
            </a:pPr>
            <a:r>
              <a:rPr lang="en-US" sz="2000">
                <a:solidFill>
                  <a:srgbClr val="06060A"/>
                </a:solidFill>
                <a:latin typeface="Aharoni CLM" charset="0"/>
              </a:rPr>
              <a:t>-	Same processes, but reversed direction</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7413" y="1497013"/>
            <a:ext cx="2662237" cy="2822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6" name="Object 3"/>
          <p:cNvGraphicFramePr>
            <a:graphicFrameLocks noChangeAspect="1"/>
          </p:cNvGraphicFramePr>
          <p:nvPr/>
        </p:nvGraphicFramePr>
        <p:xfrm>
          <a:off x="1187450" y="3840163"/>
          <a:ext cx="3613150" cy="2519362"/>
        </p:xfrm>
        <a:graphic>
          <a:graphicData uri="http://schemas.openxmlformats.org/presentationml/2006/ole">
            <mc:AlternateContent xmlns:mc="http://schemas.openxmlformats.org/markup-compatibility/2006">
              <mc:Choice xmlns:v="urn:schemas-microsoft-com:vml" Requires="v">
                <p:oleObj spid="_x0000_s8205" r:id="rId4" imgW="3622320" imgH="1992960" progId="">
                  <p:embed/>
                </p:oleObj>
              </mc:Choice>
              <mc:Fallback>
                <p:oleObj r:id="rId4" imgW="3622320" imgH="19929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450" y="3840163"/>
                        <a:ext cx="3613150" cy="2519362"/>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2663837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400800"/>
            <a:ext cx="2133600" cy="320675"/>
          </a:xfrm>
        </p:spPr>
        <p:txBody>
          <a:bodyPr/>
          <a:lstStyle/>
          <a:p>
            <a:fld id="{89FADF05-48BF-4441-80D1-52EAE8F5A158}" type="slidenum">
              <a:rPr lang="en-US"/>
              <a:pPr/>
              <a:t>25</a:t>
            </a:fld>
            <a:endParaRPr lang="en-US"/>
          </a:p>
        </p:txBody>
      </p:sp>
      <p:sp>
        <p:nvSpPr>
          <p:cNvPr id="5" name="Rectangle 2"/>
          <p:cNvSpPr>
            <a:spLocks noChangeArrowheads="1"/>
          </p:cNvSpPr>
          <p:nvPr/>
        </p:nvSpPr>
        <p:spPr bwMode="auto">
          <a:xfrm>
            <a:off x="228600" y="152400"/>
            <a:ext cx="8610600" cy="523220"/>
          </a:xfrm>
          <a:prstGeom prst="rect">
            <a:avLst/>
          </a:prstGeom>
          <a:noFill/>
          <a:ln>
            <a:noFill/>
          </a:ln>
          <a:effectLst/>
        </p:spPr>
        <p:txBody>
          <a:bodyPr>
            <a:spAutoFit/>
          </a:bodyPr>
          <a:lstStyle/>
          <a:p>
            <a:r>
              <a:rPr lang="en-US" sz="2800" b="1" dirty="0"/>
              <a:t>PERPETUAL-MOTION MACHINES</a:t>
            </a:r>
          </a:p>
        </p:txBody>
      </p:sp>
      <p:sp>
        <p:nvSpPr>
          <p:cNvPr id="6" name="Rectangle 5"/>
          <p:cNvSpPr>
            <a:spLocks noChangeArrowheads="1"/>
          </p:cNvSpPr>
          <p:nvPr/>
        </p:nvSpPr>
        <p:spPr bwMode="auto">
          <a:xfrm>
            <a:off x="304800" y="4114800"/>
            <a:ext cx="3581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800" dirty="0">
                <a:solidFill>
                  <a:srgbClr val="3333FF"/>
                </a:solidFill>
              </a:rPr>
              <a:t>A perpetual-motion machine that violates the first law (PMM1).</a:t>
            </a:r>
          </a:p>
        </p:txBody>
      </p:sp>
      <p:sp>
        <p:nvSpPr>
          <p:cNvPr id="7" name="Rectangle 6"/>
          <p:cNvSpPr>
            <a:spLocks noChangeArrowheads="1"/>
          </p:cNvSpPr>
          <p:nvPr/>
        </p:nvSpPr>
        <p:spPr bwMode="auto">
          <a:xfrm>
            <a:off x="4876800" y="3733800"/>
            <a:ext cx="36576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800">
                <a:solidFill>
                  <a:srgbClr val="3333FF"/>
                </a:solidFill>
              </a:rPr>
              <a:t>A perpetual-motion machine that violates the second law of thermodynamics (PMM2).</a:t>
            </a:r>
          </a:p>
        </p:txBody>
      </p:sp>
      <p:sp>
        <p:nvSpPr>
          <p:cNvPr id="8" name="Rectangle 7"/>
          <p:cNvSpPr>
            <a:spLocks noChangeArrowheads="1"/>
          </p:cNvSpPr>
          <p:nvPr/>
        </p:nvSpPr>
        <p:spPr bwMode="auto">
          <a:xfrm>
            <a:off x="228600" y="4876800"/>
            <a:ext cx="8610600" cy="171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5000"/>
              </a:spcBef>
              <a:spcAft>
                <a:spcPct val="15000"/>
              </a:spcAft>
            </a:pPr>
            <a:r>
              <a:rPr lang="en-US" sz="1800" b="1" dirty="0">
                <a:solidFill>
                  <a:srgbClr val="CC00CC"/>
                </a:solidFill>
              </a:rPr>
              <a:t>Perpetual-motion machine:</a:t>
            </a:r>
            <a:r>
              <a:rPr lang="en-US" sz="1800" dirty="0"/>
              <a:t> Any device that violates the first or the second law. </a:t>
            </a:r>
          </a:p>
          <a:p>
            <a:pPr>
              <a:spcBef>
                <a:spcPct val="15000"/>
              </a:spcBef>
              <a:spcAft>
                <a:spcPct val="15000"/>
              </a:spcAft>
            </a:pPr>
            <a:r>
              <a:rPr lang="en-US" sz="1800" dirty="0"/>
              <a:t>A device that violates the first law (by </a:t>
            </a:r>
            <a:r>
              <a:rPr lang="en-US" sz="1800" i="1" dirty="0"/>
              <a:t>creating </a:t>
            </a:r>
            <a:r>
              <a:rPr lang="en-US" sz="1800" dirty="0"/>
              <a:t>energy) is called a </a:t>
            </a:r>
            <a:r>
              <a:rPr lang="en-US" sz="1800" dirty="0">
                <a:solidFill>
                  <a:srgbClr val="CC00CC"/>
                </a:solidFill>
              </a:rPr>
              <a:t>PMM1</a:t>
            </a:r>
            <a:r>
              <a:rPr lang="en-US" sz="1800" dirty="0"/>
              <a:t>.</a:t>
            </a:r>
          </a:p>
          <a:p>
            <a:pPr>
              <a:spcBef>
                <a:spcPct val="15000"/>
              </a:spcBef>
              <a:spcAft>
                <a:spcPct val="15000"/>
              </a:spcAft>
            </a:pPr>
            <a:r>
              <a:rPr lang="en-US" sz="1800" dirty="0"/>
              <a:t>A device that violates the second law is called a </a:t>
            </a:r>
            <a:r>
              <a:rPr lang="en-US" sz="1800" dirty="0">
                <a:solidFill>
                  <a:srgbClr val="CC00CC"/>
                </a:solidFill>
              </a:rPr>
              <a:t>PMM2</a:t>
            </a:r>
            <a:r>
              <a:rPr lang="en-US" sz="1800" dirty="0"/>
              <a:t>.</a:t>
            </a:r>
          </a:p>
          <a:p>
            <a:pPr>
              <a:spcBef>
                <a:spcPct val="15000"/>
              </a:spcBef>
              <a:spcAft>
                <a:spcPct val="15000"/>
              </a:spcAft>
            </a:pPr>
            <a:r>
              <a:rPr lang="en-US" sz="1800" dirty="0"/>
              <a:t>Despite numerous attempts, no perpetual-motion machine is known to have worked. </a:t>
            </a:r>
            <a:r>
              <a:rPr lang="en-US" sz="1800" b="1" i="1" dirty="0"/>
              <a:t>If something sounds too good to be true, it probably is</a:t>
            </a:r>
            <a:r>
              <a:rPr lang="en-US" sz="1800" dirty="0"/>
              <a:t>.</a:t>
            </a:r>
          </a:p>
        </p:txBody>
      </p:sp>
      <p:pic>
        <p:nvPicPr>
          <p:cNvPr id="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838200"/>
            <a:ext cx="4648200" cy="328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063625"/>
            <a:ext cx="4114800" cy="2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14206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Terms</a:t>
            </a:r>
            <a:endParaRPr lang="en-US" dirty="0"/>
          </a:p>
        </p:txBody>
      </p:sp>
      <p:sp>
        <p:nvSpPr>
          <p:cNvPr id="3" name="Content Placeholder 2"/>
          <p:cNvSpPr>
            <a:spLocks noGrp="1"/>
          </p:cNvSpPr>
          <p:nvPr>
            <p:ph idx="1"/>
          </p:nvPr>
        </p:nvSpPr>
        <p:spPr>
          <a:xfrm>
            <a:off x="457200" y="1600200"/>
            <a:ext cx="3733800" cy="4525963"/>
          </a:xfrm>
        </p:spPr>
        <p:txBody>
          <a:bodyPr/>
          <a:lstStyle/>
          <a:p>
            <a:r>
              <a:rPr lang="en-US" dirty="0" smtClean="0"/>
              <a:t>Heat Reservoir</a:t>
            </a:r>
          </a:p>
          <a:p>
            <a:r>
              <a:rPr lang="en-US" dirty="0" smtClean="0"/>
              <a:t>Source</a:t>
            </a:r>
          </a:p>
          <a:p>
            <a:r>
              <a:rPr lang="en-US" dirty="0" smtClean="0"/>
              <a:t>Sink</a:t>
            </a:r>
          </a:p>
          <a:p>
            <a:r>
              <a:rPr lang="en-US" dirty="0" smtClean="0"/>
              <a:t>Heat Engine</a:t>
            </a:r>
          </a:p>
          <a:p>
            <a:r>
              <a:rPr lang="en-US" dirty="0" smtClean="0"/>
              <a:t>Irreversibility</a:t>
            </a:r>
          </a:p>
          <a:p>
            <a:r>
              <a:rPr lang="en-US" dirty="0" smtClean="0"/>
              <a:t>Thermal Efficiency</a:t>
            </a:r>
          </a:p>
          <a:p>
            <a:r>
              <a:rPr lang="en-US" dirty="0" smtClean="0"/>
              <a:t>Reversed Heat Engine</a:t>
            </a:r>
            <a:endParaRPr lang="en-US" dirty="0"/>
          </a:p>
        </p:txBody>
      </p:sp>
      <p:sp>
        <p:nvSpPr>
          <p:cNvPr id="4" name="Content Placeholder 2"/>
          <p:cNvSpPr txBox="1">
            <a:spLocks/>
          </p:cNvSpPr>
          <p:nvPr/>
        </p:nvSpPr>
        <p:spPr bwMode="auto">
          <a:xfrm>
            <a:off x="4267200" y="1752599"/>
            <a:ext cx="449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Coefficient of Performance</a:t>
            </a:r>
          </a:p>
          <a:p>
            <a:r>
              <a:rPr lang="en-US" dirty="0" smtClean="0"/>
              <a:t>Carnot</a:t>
            </a:r>
          </a:p>
          <a:p>
            <a:r>
              <a:rPr lang="en-US" dirty="0" smtClean="0"/>
              <a:t>Kelvin-Planck, </a:t>
            </a:r>
            <a:r>
              <a:rPr lang="en-US" dirty="0" err="1" smtClean="0"/>
              <a:t>Clausius</a:t>
            </a:r>
            <a:endParaRPr lang="en-US" dirty="0" smtClean="0"/>
          </a:p>
          <a:p>
            <a:r>
              <a:rPr lang="en-US" dirty="0" smtClean="0"/>
              <a:t>Heat Pump</a:t>
            </a:r>
          </a:p>
          <a:p>
            <a:r>
              <a:rPr lang="en-US" dirty="0" smtClean="0"/>
              <a:t>Refrigerator</a:t>
            </a:r>
          </a:p>
          <a:p>
            <a:r>
              <a:rPr lang="en-US" dirty="0" smtClean="0"/>
              <a:t>Perpetual Motion Machine</a:t>
            </a:r>
            <a:endParaRPr lang="en-US" dirty="0"/>
          </a:p>
        </p:txBody>
      </p:sp>
    </p:spTree>
    <p:extLst>
      <p:ext uri="{BB962C8B-B14F-4D97-AF65-F5344CB8AC3E}">
        <p14:creationId xmlns:p14="http://schemas.microsoft.com/office/powerpoint/2010/main" val="1435159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304800" y="838200"/>
            <a:ext cx="8610600" cy="45478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67968"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8383AD"/>
                </a:solidFill>
                <a:latin typeface="Arial" charset="0"/>
                <a:cs typeface="Arial Unicode MS" charset="0"/>
              </a:defRPr>
            </a:lvl9pPr>
          </a:lstStyle>
          <a:p>
            <a:r>
              <a:rPr lang="en-US" b="1" dirty="0">
                <a:solidFill>
                  <a:srgbClr val="06060A"/>
                </a:solidFill>
                <a:latin typeface="URW Gothic L" pitchFamily="32" charset="0"/>
              </a:rPr>
              <a:t>2</a:t>
            </a:r>
            <a:r>
              <a:rPr lang="en-US" b="1" baseline="33000" dirty="0">
                <a:solidFill>
                  <a:srgbClr val="06060A"/>
                </a:solidFill>
                <a:latin typeface="URW Gothic L" pitchFamily="32" charset="0"/>
              </a:rPr>
              <a:t>nd</a:t>
            </a:r>
            <a:r>
              <a:rPr lang="en-US" b="1" dirty="0">
                <a:solidFill>
                  <a:srgbClr val="06060A"/>
                </a:solidFill>
                <a:latin typeface="URW Gothic L" pitchFamily="32" charset="0"/>
              </a:rPr>
              <a:t> LAW of THERMODYNAMICS</a:t>
            </a:r>
          </a:p>
          <a:p>
            <a:endParaRPr lang="en-US" dirty="0">
              <a:solidFill>
                <a:srgbClr val="06060A"/>
              </a:solidFill>
              <a:latin typeface="URW Gothic L" pitchFamily="32" charset="0"/>
            </a:endParaRPr>
          </a:p>
          <a:p>
            <a:r>
              <a:rPr lang="en-US" dirty="0">
                <a:solidFill>
                  <a:srgbClr val="06060A"/>
                </a:solidFill>
                <a:latin typeface="URW Gothic L" pitchFamily="32" charset="0"/>
              </a:rPr>
              <a:t>1</a:t>
            </a:r>
            <a:r>
              <a:rPr lang="en-US" baseline="33000" dirty="0">
                <a:solidFill>
                  <a:srgbClr val="06060A"/>
                </a:solidFill>
                <a:latin typeface="URW Gothic L" pitchFamily="32" charset="0"/>
              </a:rPr>
              <a:t>st</a:t>
            </a:r>
            <a:r>
              <a:rPr lang="en-US" dirty="0">
                <a:solidFill>
                  <a:srgbClr val="06060A"/>
                </a:solidFill>
                <a:latin typeface="URW Gothic L" pitchFamily="32" charset="0"/>
              </a:rPr>
              <a:t> Law – Energy Conservation</a:t>
            </a:r>
          </a:p>
          <a:p>
            <a:r>
              <a:rPr lang="en-US" dirty="0">
                <a:solidFill>
                  <a:srgbClr val="06060A"/>
                </a:solidFill>
                <a:latin typeface="URW Gothic L" pitchFamily="32" charset="0"/>
              </a:rPr>
              <a:t>	  - amount, quantity</a:t>
            </a:r>
          </a:p>
          <a:p>
            <a:endParaRPr lang="en-US" dirty="0" smtClean="0">
              <a:solidFill>
                <a:srgbClr val="06060A"/>
              </a:solidFill>
              <a:latin typeface="URW Gothic L" pitchFamily="32" charset="0"/>
            </a:endParaRPr>
          </a:p>
          <a:p>
            <a:r>
              <a:rPr lang="en-US" dirty="0" smtClean="0">
                <a:solidFill>
                  <a:srgbClr val="06060A"/>
                </a:solidFill>
                <a:latin typeface="URW Gothic L" pitchFamily="32" charset="0"/>
              </a:rPr>
              <a:t>2</a:t>
            </a:r>
            <a:r>
              <a:rPr lang="en-US" baseline="33000" dirty="0" smtClean="0">
                <a:solidFill>
                  <a:srgbClr val="06060A"/>
                </a:solidFill>
                <a:latin typeface="URW Gothic L" pitchFamily="32" charset="0"/>
              </a:rPr>
              <a:t>nd</a:t>
            </a:r>
            <a:r>
              <a:rPr lang="en-US" dirty="0" smtClean="0">
                <a:solidFill>
                  <a:srgbClr val="06060A"/>
                </a:solidFill>
                <a:latin typeface="URW Gothic L" pitchFamily="32" charset="0"/>
              </a:rPr>
              <a:t> </a:t>
            </a:r>
            <a:r>
              <a:rPr lang="en-US" dirty="0">
                <a:solidFill>
                  <a:srgbClr val="06060A"/>
                </a:solidFill>
                <a:latin typeface="URW Gothic L" pitchFamily="32" charset="0"/>
              </a:rPr>
              <a:t>Law – Direction of process</a:t>
            </a:r>
          </a:p>
          <a:p>
            <a:r>
              <a:rPr lang="en-US" dirty="0">
                <a:solidFill>
                  <a:srgbClr val="06060A"/>
                </a:solidFill>
                <a:latin typeface="URW Gothic L" pitchFamily="32" charset="0"/>
              </a:rPr>
              <a:t>	   - quality</a:t>
            </a:r>
          </a:p>
          <a:p>
            <a:endParaRPr lang="en-US" dirty="0" smtClean="0">
              <a:solidFill>
                <a:srgbClr val="06060A"/>
              </a:solidFill>
              <a:latin typeface="URW Gothic L" pitchFamily="32" charset="0"/>
            </a:endParaRPr>
          </a:p>
          <a:p>
            <a:r>
              <a:rPr lang="en-US" dirty="0" smtClean="0">
                <a:solidFill>
                  <a:srgbClr val="06060A"/>
                </a:solidFill>
                <a:latin typeface="URW Gothic L" pitchFamily="32" charset="0"/>
              </a:rPr>
              <a:t>For </a:t>
            </a:r>
            <a:r>
              <a:rPr lang="en-US" dirty="0">
                <a:solidFill>
                  <a:srgbClr val="06060A"/>
                </a:solidFill>
                <a:latin typeface="URW Gothic L" pitchFamily="32" charset="0"/>
              </a:rPr>
              <a:t>a process to occur, 1</a:t>
            </a:r>
            <a:r>
              <a:rPr lang="en-US" baseline="33000" dirty="0">
                <a:solidFill>
                  <a:srgbClr val="06060A"/>
                </a:solidFill>
                <a:latin typeface="URW Gothic L" pitchFamily="32" charset="0"/>
              </a:rPr>
              <a:t>st</a:t>
            </a:r>
            <a:r>
              <a:rPr lang="en-US" dirty="0">
                <a:solidFill>
                  <a:srgbClr val="06060A"/>
                </a:solidFill>
                <a:latin typeface="URW Gothic L" pitchFamily="32" charset="0"/>
              </a:rPr>
              <a:t> and 2</a:t>
            </a:r>
            <a:r>
              <a:rPr lang="en-US" baseline="33000" dirty="0">
                <a:solidFill>
                  <a:srgbClr val="06060A"/>
                </a:solidFill>
                <a:latin typeface="URW Gothic L" pitchFamily="32" charset="0"/>
              </a:rPr>
              <a:t>nd</a:t>
            </a:r>
            <a:r>
              <a:rPr lang="en-US" dirty="0">
                <a:solidFill>
                  <a:srgbClr val="06060A"/>
                </a:solidFill>
                <a:latin typeface="URW Gothic L" pitchFamily="32" charset="0"/>
              </a:rPr>
              <a:t> Laws must be obeyed</a:t>
            </a:r>
          </a:p>
          <a:p>
            <a:endParaRPr lang="en-US" dirty="0">
              <a:solidFill>
                <a:srgbClr val="06060A"/>
              </a:solidFill>
              <a:latin typeface="URW Gothic L" pitchFamily="32" charset="0"/>
            </a:endParaRPr>
          </a:p>
          <a:p>
            <a:r>
              <a:rPr lang="en-US" dirty="0">
                <a:solidFill>
                  <a:srgbClr val="06060A"/>
                </a:solidFill>
                <a:latin typeface="URW Gothic L" pitchFamily="32" charset="0"/>
              </a:rPr>
              <a:t>Work – High quality </a:t>
            </a:r>
            <a:r>
              <a:rPr lang="en-US" dirty="0" smtClean="0">
                <a:solidFill>
                  <a:srgbClr val="06060A"/>
                </a:solidFill>
                <a:latin typeface="URW Gothic L" pitchFamily="32" charset="0"/>
              </a:rPr>
              <a:t>energy (100% work can turn into heat)</a:t>
            </a:r>
            <a:endParaRPr lang="en-US" dirty="0">
              <a:solidFill>
                <a:srgbClr val="06060A"/>
              </a:solidFill>
              <a:latin typeface="URW Gothic L" pitchFamily="32" charset="0"/>
            </a:endParaRPr>
          </a:p>
          <a:p>
            <a:r>
              <a:rPr lang="en-US" dirty="0" smtClean="0">
                <a:solidFill>
                  <a:srgbClr val="06060A"/>
                </a:solidFill>
                <a:latin typeface="URW Gothic L" pitchFamily="32" charset="0"/>
              </a:rPr>
              <a:t>Heat </a:t>
            </a:r>
            <a:r>
              <a:rPr lang="en-US" dirty="0">
                <a:solidFill>
                  <a:srgbClr val="06060A"/>
                </a:solidFill>
                <a:latin typeface="URW Gothic L" pitchFamily="32" charset="0"/>
              </a:rPr>
              <a:t>– Low quality </a:t>
            </a:r>
            <a:r>
              <a:rPr lang="en-US" dirty="0" smtClean="0">
                <a:solidFill>
                  <a:srgbClr val="06060A"/>
                </a:solidFill>
                <a:latin typeface="URW Gothic L" pitchFamily="32" charset="0"/>
              </a:rPr>
              <a:t>energy (not 100% heat can turn into work)</a:t>
            </a:r>
            <a:endParaRPr lang="en-US" dirty="0">
              <a:solidFill>
                <a:srgbClr val="06060A"/>
              </a:solidFill>
              <a:latin typeface="URW Gothic L" pitchFamily="32" charset="0"/>
            </a:endParaRPr>
          </a:p>
        </p:txBody>
      </p:sp>
    </p:spTree>
    <p:extLst>
      <p:ext uri="{BB962C8B-B14F-4D97-AF65-F5344CB8AC3E}">
        <p14:creationId xmlns:p14="http://schemas.microsoft.com/office/powerpoint/2010/main" val="1693044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6553200" y="6400800"/>
            <a:ext cx="2133600" cy="320675"/>
          </a:xfrm>
        </p:spPr>
        <p:txBody>
          <a:bodyPr/>
          <a:lstStyle/>
          <a:p>
            <a:fld id="{91CFE1D9-5379-4098-9A64-27D6C6E05093}" type="slidenum">
              <a:rPr lang="en-US"/>
              <a:pPr/>
              <a:t>4</a:t>
            </a:fld>
            <a:endParaRPr lang="en-US"/>
          </a:p>
        </p:txBody>
      </p:sp>
      <p:sp>
        <p:nvSpPr>
          <p:cNvPr id="5" name="Rectangle 2"/>
          <p:cNvSpPr>
            <a:spLocks noGrp="1" noChangeArrowheads="1"/>
          </p:cNvSpPr>
          <p:nvPr>
            <p:ph type="title"/>
          </p:nvPr>
        </p:nvSpPr>
        <p:spPr>
          <a:xfrm>
            <a:off x="304800" y="228600"/>
            <a:ext cx="8534400" cy="639763"/>
          </a:xfrm>
          <a:noFill/>
        </p:spPr>
        <p:txBody>
          <a:bodyPr/>
          <a:lstStyle/>
          <a:p>
            <a:r>
              <a:rPr lang="en-US" dirty="0" smtClean="0"/>
              <a:t>Observations</a:t>
            </a:r>
            <a:endParaRPr lang="en-US" dirty="0"/>
          </a:p>
        </p:txBody>
      </p:sp>
      <p:sp>
        <p:nvSpPr>
          <p:cNvPr id="6" name="Rectangle 11"/>
          <p:cNvSpPr>
            <a:spLocks noChangeArrowheads="1"/>
          </p:cNvSpPr>
          <p:nvPr/>
        </p:nvSpPr>
        <p:spPr bwMode="auto">
          <a:xfrm>
            <a:off x="304800" y="3505200"/>
            <a:ext cx="3352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a:t>A cup of hot coffee does not get hotter in a cooler room.</a:t>
            </a:r>
          </a:p>
        </p:txBody>
      </p:sp>
      <p:sp>
        <p:nvSpPr>
          <p:cNvPr id="7" name="Rectangle 13"/>
          <p:cNvSpPr>
            <a:spLocks noChangeArrowheads="1"/>
          </p:cNvSpPr>
          <p:nvPr/>
        </p:nvSpPr>
        <p:spPr bwMode="auto">
          <a:xfrm>
            <a:off x="3352800" y="4648200"/>
            <a:ext cx="1905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a:t>Transferring heat to a wire will not generate electricity.</a:t>
            </a:r>
          </a:p>
        </p:txBody>
      </p:sp>
      <p:sp>
        <p:nvSpPr>
          <p:cNvPr id="8" name="Rectangle 15"/>
          <p:cNvSpPr>
            <a:spLocks noChangeArrowheads="1"/>
          </p:cNvSpPr>
          <p:nvPr/>
        </p:nvSpPr>
        <p:spPr bwMode="auto">
          <a:xfrm>
            <a:off x="7086600" y="1981200"/>
            <a:ext cx="17526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dirty="0"/>
              <a:t>Transferring heat to a paddle wheel will not cause it to rotate.</a:t>
            </a:r>
          </a:p>
        </p:txBody>
      </p:sp>
      <p:sp>
        <p:nvSpPr>
          <p:cNvPr id="9" name="Text Box 16"/>
          <p:cNvSpPr txBox="1">
            <a:spLocks noChangeArrowheads="1"/>
          </p:cNvSpPr>
          <p:nvPr/>
        </p:nvSpPr>
        <p:spPr bwMode="auto">
          <a:xfrm>
            <a:off x="5410200" y="4191000"/>
            <a:ext cx="26670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a:t>These processes cannot occur even though they are not in violation of the first law.</a:t>
            </a:r>
          </a:p>
        </p:txBody>
      </p:sp>
      <p:pic>
        <p:nvPicPr>
          <p:cNvPr id="10"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990600"/>
            <a:ext cx="3048000"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484688"/>
            <a:ext cx="2657475" cy="1687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295400"/>
            <a:ext cx="3429000"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61128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5"/>
          <p:cNvSpPr txBox="1">
            <a:spLocks noChangeArrowheads="1"/>
          </p:cNvSpPr>
          <p:nvPr/>
        </p:nvSpPr>
        <p:spPr bwMode="auto">
          <a:xfrm>
            <a:off x="570271" y="1081426"/>
            <a:ext cx="8001000" cy="5484578"/>
          </a:xfrm>
          <a:prstGeom prst="rect">
            <a:avLst/>
          </a:prstGeom>
          <a:noFill/>
          <a:ln w="57150" cmpd="thinThick">
            <a:noFill/>
            <a:miter lim="800000"/>
            <a:headEnd/>
            <a:tailEnd/>
          </a:ln>
          <a:effec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fontAlgn="base">
              <a:spcBef>
                <a:spcPct val="0"/>
              </a:spcBef>
              <a:spcAft>
                <a:spcPct val="0"/>
              </a:spcAft>
              <a:defRPr>
                <a:solidFill>
                  <a:schemeClr val="tx1"/>
                </a:solidFill>
                <a:latin typeface="Arial" charset="0"/>
              </a:defRPr>
            </a:lvl6pPr>
            <a:lvl7pPr marL="3086100" indent="-342900" fontAlgn="base">
              <a:spcBef>
                <a:spcPct val="0"/>
              </a:spcBef>
              <a:spcAft>
                <a:spcPct val="0"/>
              </a:spcAft>
              <a:defRPr>
                <a:solidFill>
                  <a:schemeClr val="tx1"/>
                </a:solidFill>
                <a:latin typeface="Arial" charset="0"/>
              </a:defRPr>
            </a:lvl7pPr>
            <a:lvl8pPr marL="3543300" indent="-342900" fontAlgn="base">
              <a:spcBef>
                <a:spcPct val="0"/>
              </a:spcBef>
              <a:spcAft>
                <a:spcPct val="0"/>
              </a:spcAft>
              <a:defRPr>
                <a:solidFill>
                  <a:schemeClr val="tx1"/>
                </a:solidFill>
                <a:latin typeface="Arial" charset="0"/>
              </a:defRPr>
            </a:lvl8pPr>
            <a:lvl9pPr marL="4000500" indent="-342900" fontAlgn="base">
              <a:spcBef>
                <a:spcPct val="0"/>
              </a:spcBef>
              <a:spcAft>
                <a:spcPct val="0"/>
              </a:spcAft>
              <a:defRPr>
                <a:solidFill>
                  <a:schemeClr val="tx1"/>
                </a:solidFill>
                <a:latin typeface="Arial" charset="0"/>
              </a:defRPr>
            </a:lvl9pPr>
          </a:lstStyle>
          <a:p>
            <a:pPr>
              <a:spcBef>
                <a:spcPct val="15000"/>
              </a:spcBef>
              <a:spcAft>
                <a:spcPct val="15000"/>
              </a:spcAft>
              <a:buClr>
                <a:srgbClr val="3333FF"/>
              </a:buClr>
              <a:buFontTx/>
              <a:buAutoNum type="arabicPeriod"/>
            </a:pPr>
            <a:r>
              <a:rPr lang="en-US" sz="2400" dirty="0" smtClean="0"/>
              <a:t>The </a:t>
            </a:r>
            <a:r>
              <a:rPr lang="en-US" sz="2400" dirty="0"/>
              <a:t>second law may be used to identify the </a:t>
            </a:r>
            <a:r>
              <a:rPr lang="en-US" sz="2400" dirty="0">
                <a:solidFill>
                  <a:srgbClr val="3333FF"/>
                </a:solidFill>
              </a:rPr>
              <a:t>direction</a:t>
            </a:r>
            <a:r>
              <a:rPr lang="en-US" sz="2400" dirty="0">
                <a:solidFill>
                  <a:srgbClr val="CC00CC"/>
                </a:solidFill>
              </a:rPr>
              <a:t> </a:t>
            </a:r>
            <a:r>
              <a:rPr lang="en-US" sz="2400" dirty="0"/>
              <a:t>of processes. </a:t>
            </a:r>
          </a:p>
          <a:p>
            <a:pPr>
              <a:spcBef>
                <a:spcPct val="15000"/>
              </a:spcBef>
              <a:spcAft>
                <a:spcPct val="15000"/>
              </a:spcAft>
              <a:buClr>
                <a:srgbClr val="3333FF"/>
              </a:buClr>
              <a:buFontTx/>
              <a:buAutoNum type="arabicPeriod"/>
            </a:pPr>
            <a:r>
              <a:rPr lang="en-US" sz="2400" dirty="0"/>
              <a:t>The second law also asserts that energy has </a:t>
            </a:r>
            <a:r>
              <a:rPr lang="en-US" sz="2400" i="1" dirty="0">
                <a:solidFill>
                  <a:srgbClr val="3333FF"/>
                </a:solidFill>
              </a:rPr>
              <a:t>quality</a:t>
            </a:r>
            <a:r>
              <a:rPr lang="en-US" sz="2400" i="1" dirty="0"/>
              <a:t> </a:t>
            </a:r>
            <a:r>
              <a:rPr lang="en-US" sz="2400" dirty="0"/>
              <a:t>as well as quantity. The first law is concerned with the quantity of energy and the transformations of energy from one form to another with no regard to its quality. The second law provides the necessary means to determine the quality as well as the degree of degradation of energy during a process.</a:t>
            </a:r>
          </a:p>
          <a:p>
            <a:pPr>
              <a:spcBef>
                <a:spcPct val="15000"/>
              </a:spcBef>
              <a:spcAft>
                <a:spcPct val="15000"/>
              </a:spcAft>
              <a:buClr>
                <a:srgbClr val="3333FF"/>
              </a:buClr>
              <a:buFontTx/>
              <a:buAutoNum type="arabicPeriod"/>
            </a:pPr>
            <a:r>
              <a:rPr lang="en-US" sz="2400" dirty="0"/>
              <a:t>The second law of thermodynamics is also used in determining the </a:t>
            </a:r>
            <a:r>
              <a:rPr lang="en-US" sz="2400" i="1" dirty="0">
                <a:solidFill>
                  <a:srgbClr val="3333FF"/>
                </a:solidFill>
              </a:rPr>
              <a:t>theoretical limits</a:t>
            </a:r>
            <a:r>
              <a:rPr lang="en-US" sz="2400" i="1" dirty="0"/>
              <a:t> </a:t>
            </a:r>
            <a:r>
              <a:rPr lang="en-US" sz="2400" dirty="0"/>
              <a:t>for the performance of commonly used engineering systems, such as heat engines and refrigerators, as well as predicting the </a:t>
            </a:r>
            <a:r>
              <a:rPr lang="en-US" sz="2400" i="1" dirty="0">
                <a:solidFill>
                  <a:srgbClr val="3333FF"/>
                </a:solidFill>
              </a:rPr>
              <a:t>degree of completion</a:t>
            </a:r>
            <a:r>
              <a:rPr lang="en-US" sz="2400" i="1" dirty="0"/>
              <a:t> </a:t>
            </a:r>
            <a:r>
              <a:rPr lang="en-US" sz="2400" dirty="0"/>
              <a:t>of chemical reactions.</a:t>
            </a:r>
          </a:p>
        </p:txBody>
      </p:sp>
      <p:sp>
        <p:nvSpPr>
          <p:cNvPr id="5" name="Rectangle 4"/>
          <p:cNvSpPr/>
          <p:nvPr/>
        </p:nvSpPr>
        <p:spPr>
          <a:xfrm>
            <a:off x="533400" y="430283"/>
            <a:ext cx="6076279" cy="584775"/>
          </a:xfrm>
          <a:prstGeom prst="rect">
            <a:avLst/>
          </a:prstGeom>
        </p:spPr>
        <p:txBody>
          <a:bodyPr wrap="none">
            <a:spAutoFit/>
          </a:bodyPr>
          <a:lstStyle/>
          <a:p>
            <a:pPr>
              <a:spcBef>
                <a:spcPct val="15000"/>
              </a:spcBef>
              <a:spcAft>
                <a:spcPct val="15000"/>
              </a:spcAft>
              <a:buClr>
                <a:srgbClr val="FF3300"/>
              </a:buClr>
            </a:pPr>
            <a:r>
              <a:rPr lang="en-US" sz="3200" b="1" dirty="0"/>
              <a:t>MAJOR USES OF THE SECOND LAW</a:t>
            </a:r>
          </a:p>
        </p:txBody>
      </p:sp>
    </p:spTree>
    <p:extLst>
      <p:ext uri="{BB962C8B-B14F-4D97-AF65-F5344CB8AC3E}">
        <p14:creationId xmlns:p14="http://schemas.microsoft.com/office/powerpoint/2010/main" val="1504795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ChangeArrowheads="1"/>
          </p:cNvSpPr>
          <p:nvPr/>
        </p:nvSpPr>
        <p:spPr bwMode="auto">
          <a:xfrm>
            <a:off x="381000" y="601663"/>
            <a:ext cx="8305800" cy="48359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92160" rIns="90000" bIns="46800">
            <a:spAutoFit/>
          </a:bodyPr>
          <a:lstStyle>
            <a:lvl1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1pPr>
            <a:lvl2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2pPr>
            <a:lvl3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3pPr>
            <a:lvl4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4pPr>
            <a:lvl5pPr>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5pPr>
            <a:lvl6pPr marL="25146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6pPr>
            <a:lvl7pPr marL="29718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7pPr>
            <a:lvl8pPr marL="34290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8pPr>
            <a:lvl9pPr marL="3886200" indent="-228600" defTabSz="457200" fontAlgn="base">
              <a:lnSpc>
                <a:spcPct val="93000"/>
              </a:lnSpc>
              <a:spcBef>
                <a:spcPct val="0"/>
              </a:spcBef>
              <a:spcAft>
                <a:spcPct val="0"/>
              </a:spcAft>
              <a:buClr>
                <a:srgbClr val="000000"/>
              </a:buClr>
              <a:buSzPct val="100000"/>
              <a:buFont typeface="Times New Roman" pitchFamily="16" charset="0"/>
              <a:tabLst>
                <a:tab pos="449263" algn="l"/>
                <a:tab pos="1363663" algn="l"/>
                <a:tab pos="2278063" algn="l"/>
                <a:tab pos="3192463" algn="l"/>
                <a:tab pos="4106863" algn="l"/>
                <a:tab pos="5021263" algn="l"/>
                <a:tab pos="5935663" algn="l"/>
                <a:tab pos="6850063" algn="l"/>
                <a:tab pos="7764463" algn="l"/>
                <a:tab pos="8678863" algn="l"/>
                <a:tab pos="9593263" algn="l"/>
                <a:tab pos="10507663" algn="l"/>
              </a:tabLst>
              <a:defRPr sz="2400">
                <a:solidFill>
                  <a:srgbClr val="8383AD"/>
                </a:solidFill>
                <a:latin typeface="Arial" charset="0"/>
                <a:cs typeface="Arial Unicode MS" charset="0"/>
              </a:defRPr>
            </a:lvl9pPr>
          </a:lstStyle>
          <a:p>
            <a:pPr marL="449263" indent="-447675">
              <a:lnSpc>
                <a:spcPct val="82000"/>
              </a:lnSpc>
              <a:spcBef>
                <a:spcPts val="1250"/>
              </a:spcBef>
            </a:pPr>
            <a:r>
              <a:rPr lang="en-US" sz="2000" b="1" u="sng" dirty="0">
                <a:solidFill>
                  <a:srgbClr val="06060A"/>
                </a:solidFill>
                <a:latin typeface="Aharoni CLM" charset="0"/>
              </a:rPr>
              <a:t>Heat Reservoir</a:t>
            </a:r>
          </a:p>
          <a:p>
            <a:pPr marL="449263" indent="-447675">
              <a:lnSpc>
                <a:spcPct val="82000"/>
              </a:lnSpc>
              <a:spcBef>
                <a:spcPts val="1250"/>
              </a:spcBef>
            </a:pPr>
            <a:r>
              <a:rPr lang="en-US" sz="2000" dirty="0">
                <a:solidFill>
                  <a:srgbClr val="06060A"/>
                </a:solidFill>
                <a:latin typeface="Aharoni CLM" charset="0"/>
              </a:rPr>
              <a:t>A body which can receive/reject heat without resulting in temperature change</a:t>
            </a:r>
          </a:p>
          <a:p>
            <a:pPr marL="449263" indent="-447675">
              <a:lnSpc>
                <a:spcPct val="82000"/>
              </a:lnSpc>
              <a:spcBef>
                <a:spcPts val="1250"/>
              </a:spcBef>
            </a:pPr>
            <a:r>
              <a:rPr lang="en-US" sz="2000" u="sng" dirty="0">
                <a:solidFill>
                  <a:srgbClr val="06060A"/>
                </a:solidFill>
                <a:latin typeface="Aharoni CLM" charset="0"/>
              </a:rPr>
              <a:t>Source</a:t>
            </a:r>
            <a:r>
              <a:rPr lang="en-US" sz="2000" dirty="0">
                <a:solidFill>
                  <a:srgbClr val="06060A"/>
                </a:solidFill>
                <a:latin typeface="Aharoni CLM" charset="0"/>
              </a:rPr>
              <a:t> </a:t>
            </a:r>
            <a:r>
              <a:rPr lang="en-US" sz="2000" dirty="0">
                <a:solidFill>
                  <a:srgbClr val="000000"/>
                </a:solidFill>
                <a:latin typeface="Aharoni CLM" charset="0"/>
              </a:rPr>
              <a:t>- </a:t>
            </a:r>
            <a:r>
              <a:rPr lang="en-US" sz="2000" dirty="0">
                <a:solidFill>
                  <a:srgbClr val="06060A"/>
                </a:solidFill>
                <a:latin typeface="Aharoni CLM" charset="0"/>
              </a:rPr>
              <a:t>reservoir supplies heat (heat leaves reservoir)</a:t>
            </a:r>
          </a:p>
          <a:p>
            <a:pPr marL="449263" indent="-447675">
              <a:lnSpc>
                <a:spcPct val="82000"/>
              </a:lnSpc>
              <a:spcBef>
                <a:spcPts val="1250"/>
              </a:spcBef>
            </a:pPr>
            <a:r>
              <a:rPr lang="en-US" sz="2000" u="sng" dirty="0">
                <a:solidFill>
                  <a:srgbClr val="06060A"/>
                </a:solidFill>
                <a:latin typeface="Aharoni CLM" charset="0"/>
              </a:rPr>
              <a:t>Sink</a:t>
            </a:r>
            <a:r>
              <a:rPr lang="en-US" sz="2000" dirty="0">
                <a:solidFill>
                  <a:srgbClr val="06060A"/>
                </a:solidFill>
                <a:latin typeface="Aharoni CLM" charset="0"/>
              </a:rPr>
              <a:t> - reservoir receives heat (heat enters reservoir)</a:t>
            </a:r>
          </a:p>
          <a:p>
            <a:pPr marL="449263" indent="-447675">
              <a:lnSpc>
                <a:spcPct val="82000"/>
              </a:lnSpc>
              <a:spcBef>
                <a:spcPts val="1250"/>
              </a:spcBef>
            </a:pPr>
            <a:r>
              <a:rPr lang="en-US" sz="2000" b="1" u="sng" dirty="0">
                <a:solidFill>
                  <a:srgbClr val="06060A"/>
                </a:solidFill>
                <a:latin typeface="Aharoni CLM" charset="0"/>
              </a:rPr>
              <a:t>Heat Engine</a:t>
            </a:r>
          </a:p>
          <a:p>
            <a:pPr marL="449263" indent="-447675">
              <a:lnSpc>
                <a:spcPct val="82000"/>
              </a:lnSpc>
              <a:spcBef>
                <a:spcPts val="1250"/>
              </a:spcBef>
            </a:pPr>
            <a:r>
              <a:rPr lang="en-US" sz="2000" dirty="0" smtClean="0">
                <a:solidFill>
                  <a:srgbClr val="06060A"/>
                </a:solidFill>
                <a:latin typeface="Aharoni CLM" charset="0"/>
              </a:rPr>
              <a:t>A device that converts </a:t>
            </a:r>
            <a:r>
              <a:rPr lang="en-US" sz="2000" i="1" dirty="0">
                <a:solidFill>
                  <a:srgbClr val="06060A"/>
                </a:solidFill>
                <a:latin typeface="Aharoni CLM" charset="0"/>
              </a:rPr>
              <a:t>heat</a:t>
            </a:r>
            <a:r>
              <a:rPr lang="en-US" sz="2000" dirty="0">
                <a:solidFill>
                  <a:srgbClr val="06060A"/>
                </a:solidFill>
                <a:latin typeface="Aharoni CLM" charset="0"/>
              </a:rPr>
              <a:t> into </a:t>
            </a:r>
            <a:r>
              <a:rPr lang="en-US" sz="2000" i="1" dirty="0">
                <a:solidFill>
                  <a:srgbClr val="06060A"/>
                </a:solidFill>
                <a:latin typeface="Aharoni CLM" charset="0"/>
              </a:rPr>
              <a:t>work</a:t>
            </a:r>
          </a:p>
          <a:p>
            <a:pPr marL="449263" indent="-447675">
              <a:lnSpc>
                <a:spcPct val="82000"/>
              </a:lnSpc>
              <a:spcBef>
                <a:spcPts val="1250"/>
              </a:spcBef>
            </a:pPr>
            <a:r>
              <a:rPr lang="en-US" sz="2000" u="sng" dirty="0">
                <a:solidFill>
                  <a:srgbClr val="06060A"/>
                </a:solidFill>
                <a:latin typeface="Aharoni CLM" charset="0"/>
              </a:rPr>
              <a:t>Characteristics</a:t>
            </a:r>
          </a:p>
          <a:p>
            <a:pPr marL="800100" indent="-342900">
              <a:lnSpc>
                <a:spcPct val="82000"/>
              </a:lnSpc>
              <a:spcBef>
                <a:spcPts val="1250"/>
              </a:spcBef>
              <a:buFont typeface="Arial" pitchFamily="34" charset="0"/>
              <a:buChar char="•"/>
            </a:pPr>
            <a:r>
              <a:rPr lang="en-US" sz="2000" dirty="0">
                <a:solidFill>
                  <a:srgbClr val="06060A"/>
                </a:solidFill>
                <a:latin typeface="Aharoni CLM" charset="0"/>
              </a:rPr>
              <a:t>Receives heat from a heat source at high temperature, </a:t>
            </a:r>
            <a:r>
              <a:rPr lang="en-US" sz="2000" dirty="0" smtClean="0">
                <a:solidFill>
                  <a:srgbClr val="06060A"/>
                </a:solidFill>
                <a:latin typeface="Aharoni CLM" charset="0"/>
              </a:rPr>
              <a:t>T</a:t>
            </a:r>
            <a:r>
              <a:rPr lang="en-US" sz="2000" baseline="-33000" dirty="0" smtClean="0">
                <a:solidFill>
                  <a:srgbClr val="06060A"/>
                </a:solidFill>
                <a:latin typeface="Aharoni CLM" charset="0"/>
              </a:rPr>
              <a:t>H</a:t>
            </a:r>
            <a:endParaRPr lang="en-US" sz="2000" dirty="0" smtClean="0">
              <a:solidFill>
                <a:srgbClr val="06060A"/>
              </a:solidFill>
              <a:latin typeface="Aharoni CLM" charset="0"/>
            </a:endParaRPr>
          </a:p>
          <a:p>
            <a:pPr marL="800100" indent="-342900">
              <a:lnSpc>
                <a:spcPct val="82000"/>
              </a:lnSpc>
              <a:spcBef>
                <a:spcPts val="1250"/>
              </a:spcBef>
              <a:buFont typeface="Arial" pitchFamily="34" charset="0"/>
              <a:buChar char="•"/>
            </a:pPr>
            <a:r>
              <a:rPr lang="en-US" sz="2000" dirty="0" smtClean="0">
                <a:solidFill>
                  <a:srgbClr val="06060A"/>
                </a:solidFill>
                <a:latin typeface="Aharoni CLM" charset="0"/>
              </a:rPr>
              <a:t>Only </a:t>
            </a:r>
            <a:r>
              <a:rPr lang="en-US" sz="2000" dirty="0">
                <a:solidFill>
                  <a:srgbClr val="06060A"/>
                </a:solidFill>
                <a:latin typeface="Aharoni CLM" charset="0"/>
              </a:rPr>
              <a:t>part of the heat is converted into </a:t>
            </a:r>
            <a:r>
              <a:rPr lang="en-US" sz="2000" dirty="0" smtClean="0">
                <a:solidFill>
                  <a:srgbClr val="06060A"/>
                </a:solidFill>
                <a:latin typeface="Aharoni CLM" charset="0"/>
              </a:rPr>
              <a:t>work</a:t>
            </a:r>
          </a:p>
          <a:p>
            <a:pPr marL="800100" indent="-342900">
              <a:lnSpc>
                <a:spcPct val="82000"/>
              </a:lnSpc>
              <a:spcBef>
                <a:spcPts val="1250"/>
              </a:spcBef>
              <a:buFont typeface="Arial" pitchFamily="34" charset="0"/>
              <a:buChar char="•"/>
            </a:pPr>
            <a:r>
              <a:rPr lang="en-US" sz="2000" dirty="0" smtClean="0">
                <a:solidFill>
                  <a:srgbClr val="06060A"/>
                </a:solidFill>
                <a:latin typeface="Aharoni CLM" charset="0"/>
              </a:rPr>
              <a:t>The </a:t>
            </a:r>
            <a:r>
              <a:rPr lang="en-US" sz="2000" dirty="0">
                <a:solidFill>
                  <a:srgbClr val="06060A"/>
                </a:solidFill>
                <a:latin typeface="Aharoni CLM" charset="0"/>
              </a:rPr>
              <a:t>rest is rejected to another heat sink at low temperature, </a:t>
            </a:r>
            <a:r>
              <a:rPr lang="en-US" sz="2000" dirty="0" smtClean="0">
                <a:solidFill>
                  <a:srgbClr val="06060A"/>
                </a:solidFill>
                <a:latin typeface="Aharoni CLM" charset="0"/>
              </a:rPr>
              <a:t>T</a:t>
            </a:r>
            <a:r>
              <a:rPr lang="en-US" sz="2000" baseline="-33000" dirty="0" smtClean="0">
                <a:solidFill>
                  <a:srgbClr val="06060A"/>
                </a:solidFill>
                <a:latin typeface="Aharoni CLM" charset="0"/>
              </a:rPr>
              <a:t>L</a:t>
            </a:r>
            <a:endParaRPr lang="en-US" sz="2000" dirty="0" smtClean="0">
              <a:solidFill>
                <a:srgbClr val="06060A"/>
              </a:solidFill>
              <a:latin typeface="Aharoni CLM" charset="0"/>
            </a:endParaRPr>
          </a:p>
          <a:p>
            <a:pPr marL="800100" indent="-342900">
              <a:lnSpc>
                <a:spcPct val="82000"/>
              </a:lnSpc>
              <a:spcBef>
                <a:spcPts val="1250"/>
              </a:spcBef>
              <a:buFont typeface="Arial" pitchFamily="34" charset="0"/>
              <a:buChar char="•"/>
            </a:pPr>
            <a:r>
              <a:rPr lang="en-US" sz="2000" dirty="0" smtClean="0">
                <a:solidFill>
                  <a:srgbClr val="06060A"/>
                </a:solidFill>
                <a:latin typeface="Aharoni CLM" charset="0"/>
              </a:rPr>
              <a:t>Engine works </a:t>
            </a:r>
            <a:r>
              <a:rPr lang="en-US" sz="2000" dirty="0">
                <a:solidFill>
                  <a:srgbClr val="06060A"/>
                </a:solidFill>
                <a:latin typeface="Aharoni CLM" charset="0"/>
              </a:rPr>
              <a:t>in a cycle</a:t>
            </a:r>
            <a:r>
              <a:rPr lang="en-US" sz="2000" dirty="0" smtClean="0">
                <a:solidFill>
                  <a:srgbClr val="06060A"/>
                </a:solidFill>
                <a:latin typeface="Aharoni CLM" charset="0"/>
              </a:rPr>
              <a:t> (continuously)</a:t>
            </a:r>
            <a:endParaRPr lang="en-US" sz="2000" dirty="0">
              <a:solidFill>
                <a:srgbClr val="06060A"/>
              </a:solidFill>
              <a:latin typeface="Aharoni CLM" charset="0"/>
            </a:endParaRPr>
          </a:p>
        </p:txBody>
      </p:sp>
    </p:spTree>
    <p:extLst>
      <p:ext uri="{BB962C8B-B14F-4D97-AF65-F5344CB8AC3E}">
        <p14:creationId xmlns:p14="http://schemas.microsoft.com/office/powerpoint/2010/main" val="28712491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36877"/>
            <a:ext cx="4453463" cy="584775"/>
          </a:xfrm>
          <a:prstGeom prst="rect">
            <a:avLst/>
          </a:prstGeom>
          <a:noFill/>
        </p:spPr>
        <p:txBody>
          <a:bodyPr wrap="none" rtlCol="0">
            <a:spAutoFit/>
          </a:bodyPr>
          <a:lstStyle/>
          <a:p>
            <a:r>
              <a:rPr lang="en-US" sz="3200" dirty="0" smtClean="0"/>
              <a:t>Examples of Heat Engines</a:t>
            </a:r>
            <a:endParaRPr lang="en-US" sz="3200"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901" y="1295400"/>
            <a:ext cx="4978859"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7715" y="1295400"/>
            <a:ext cx="3429000" cy="323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901" y="3581400"/>
            <a:ext cx="4010332" cy="30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4240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36877"/>
            <a:ext cx="4453463" cy="584775"/>
          </a:xfrm>
          <a:prstGeom prst="rect">
            <a:avLst/>
          </a:prstGeom>
          <a:noFill/>
        </p:spPr>
        <p:txBody>
          <a:bodyPr wrap="none" rtlCol="0">
            <a:spAutoFit/>
          </a:bodyPr>
          <a:lstStyle/>
          <a:p>
            <a:r>
              <a:rPr lang="en-US" sz="3200" dirty="0" smtClean="0"/>
              <a:t>Examples of Heat Engines</a:t>
            </a:r>
            <a:endParaRPr lang="en-US" sz="3200"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3062" y="629264"/>
            <a:ext cx="4080937" cy="326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962400"/>
            <a:ext cx="5851525" cy="264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5" name="Picture 5" descr="http://helios.blog.com/files/2012/01/solar-stirling-engine-dish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34" y="1025392"/>
            <a:ext cx="3775075" cy="2937008"/>
          </a:xfrm>
          <a:prstGeom prst="rect">
            <a:avLst/>
          </a:prstGeom>
          <a:noFill/>
          <a:extLst>
            <a:ext uri="{909E8E84-426E-40DD-AFC4-6F175D3DCCD1}">
              <a14:hiddenFill xmlns:a14="http://schemas.microsoft.com/office/drawing/2010/main">
                <a:solidFill>
                  <a:srgbClr val="FFFFFF"/>
                </a:solidFill>
              </a14:hiddenFill>
            </a:ext>
          </a:extLst>
        </p:spPr>
      </p:pic>
      <p:pic>
        <p:nvPicPr>
          <p:cNvPr id="15367" name="Picture 7" descr="https://encrypted-tbn1.gstatic.com/images?q=tbn:ANd9GcRoMgeh123zHQNDNFCknHC8Acv9RsoF0bOcGysJ2zqq44-tb7q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3894014"/>
            <a:ext cx="1838325" cy="248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1746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36877"/>
            <a:ext cx="4453463" cy="584775"/>
          </a:xfrm>
          <a:prstGeom prst="rect">
            <a:avLst/>
          </a:prstGeom>
          <a:noFill/>
        </p:spPr>
        <p:txBody>
          <a:bodyPr wrap="none" rtlCol="0">
            <a:spAutoFit/>
          </a:bodyPr>
          <a:lstStyle/>
          <a:p>
            <a:r>
              <a:rPr lang="en-US" sz="3200" dirty="0" smtClean="0"/>
              <a:t>Examples of Heat Engines</a:t>
            </a:r>
            <a:endParaRPr lang="en-US" sz="3200" dirty="0"/>
          </a:p>
        </p:txBody>
      </p:sp>
      <p:pic>
        <p:nvPicPr>
          <p:cNvPr id="16386" name="Picture 2" descr="http://www.ecochunk.com/wp-content/uploads/2013/02/Epiphany-One-Puck-Stirling-Engine-Charger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956" y="921653"/>
            <a:ext cx="3897844" cy="3217494"/>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www.scientificamerican.com/media/inline/is-the-sun-setting-on-solar-power-in-spain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3063" y="884781"/>
            <a:ext cx="3429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http://www.carbonzeroplanet.org/renewables/images/otec-schemati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955" y="4313782"/>
            <a:ext cx="3820181" cy="2239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41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323</TotalTime>
  <Words>806</Words>
  <Application>Microsoft Office PowerPoint</Application>
  <PresentationFormat>On-screen Show (4:3)</PresentationFormat>
  <Paragraphs>161</Paragraphs>
  <Slides>26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UTMocw template</vt:lpstr>
      <vt:lpstr>Equation</vt:lpstr>
      <vt:lpstr>Thermodynamics I Chapter 5 Second Law of Thermodynamics</vt:lpstr>
      <vt:lpstr>Second Law of Thermodynamics (Motivation)</vt:lpstr>
      <vt:lpstr>PowerPoint Presentation</vt:lpstr>
      <vt:lpstr>Observations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Side Effect of Heat Transfer</vt:lpstr>
      <vt:lpstr>Side Effect of Heat Transfer</vt:lpstr>
      <vt:lpstr>Reversible Process</vt:lpstr>
      <vt:lpstr>2nd Law of Thermodynamics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Terms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Mohsin</cp:lastModifiedBy>
  <cp:revision>26</cp:revision>
  <dcterms:created xsi:type="dcterms:W3CDTF">2013-08-28T02:41:09Z</dcterms:created>
  <dcterms:modified xsi:type="dcterms:W3CDTF">2014-03-04T03:24:29Z</dcterms:modified>
</cp:coreProperties>
</file>