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5" r:id="rId4"/>
    <p:sldId id="293" r:id="rId5"/>
    <p:sldId id="294" r:id="rId6"/>
    <p:sldId id="292" r:id="rId7"/>
    <p:sldId id="291" r:id="rId8"/>
    <p:sldId id="288" r:id="rId9"/>
    <p:sldId id="289" r:id="rId10"/>
    <p:sldId id="296" r:id="rId11"/>
    <p:sldId id="290" r:id="rId12"/>
    <p:sldId id="285" r:id="rId13"/>
    <p:sldId id="286" r:id="rId14"/>
    <p:sldId id="297" r:id="rId15"/>
    <p:sldId id="287" r:id="rId16"/>
    <p:sldId id="281" r:id="rId17"/>
    <p:sldId id="282" r:id="rId18"/>
    <p:sldId id="283" r:id="rId19"/>
    <p:sldId id="284" r:id="rId20"/>
    <p:sldId id="274" r:id="rId21"/>
    <p:sldId id="275" r:id="rId22"/>
    <p:sldId id="299" r:id="rId23"/>
    <p:sldId id="276" r:id="rId24"/>
    <p:sldId id="301" r:id="rId25"/>
    <p:sldId id="302" r:id="rId26"/>
    <p:sldId id="300" r:id="rId27"/>
    <p:sldId id="298" r:id="rId28"/>
    <p:sldId id="277" r:id="rId29"/>
    <p:sldId id="303" r:id="rId30"/>
    <p:sldId id="304" r:id="rId31"/>
    <p:sldId id="279" r:id="rId32"/>
    <p:sldId id="305" r:id="rId33"/>
    <p:sldId id="280" r:id="rId3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1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7" Type="http://schemas.openxmlformats.org/officeDocument/2006/relationships/image" Target="../media/image50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49.wmf"/><Relationship Id="rId5" Type="http://schemas.openxmlformats.org/officeDocument/2006/relationships/image" Target="../media/image23.wmf"/><Relationship Id="rId4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2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60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59.wmf"/><Relationship Id="rId5" Type="http://schemas.openxmlformats.org/officeDocument/2006/relationships/image" Target="../media/image23.wmf"/><Relationship Id="rId4" Type="http://schemas.openxmlformats.org/officeDocument/2006/relationships/image" Target="../media/image2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4.wmf"/><Relationship Id="rId4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69.wmf"/><Relationship Id="rId5" Type="http://schemas.openxmlformats.org/officeDocument/2006/relationships/image" Target="../media/image23.wmf"/><Relationship Id="rId4" Type="http://schemas.openxmlformats.org/officeDocument/2006/relationships/image" Target="../media/image6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78.wmf"/><Relationship Id="rId5" Type="http://schemas.openxmlformats.org/officeDocument/2006/relationships/image" Target="../media/image69.wmf"/><Relationship Id="rId4" Type="http://schemas.openxmlformats.org/officeDocument/2006/relationships/image" Target="../media/image7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6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7223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04/03/2014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23.bin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50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9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47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2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1.bin"/><Relationship Id="rId10" Type="http://schemas.openxmlformats.org/officeDocument/2006/relationships/oleObject" Target="../embeddings/oleObject54.bin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3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60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3.bin"/><Relationship Id="rId10" Type="http://schemas.openxmlformats.org/officeDocument/2006/relationships/oleObject" Target="../embeddings/oleObject60.bin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oleObject" Target="../embeddings/oleObject71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23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6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78.bin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9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9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image" Target="../media/image69.wmf"/><Relationship Id="rId3" Type="http://schemas.openxmlformats.org/officeDocument/2006/relationships/image" Target="../media/image79.png"/><Relationship Id="rId7" Type="http://schemas.openxmlformats.org/officeDocument/2006/relationships/image" Target="../media/image76.wmf"/><Relationship Id="rId12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77.wmf"/><Relationship Id="rId5" Type="http://schemas.openxmlformats.org/officeDocument/2006/relationships/image" Target="../media/image75.wmf"/><Relationship Id="rId15" Type="http://schemas.openxmlformats.org/officeDocument/2006/relationships/image" Target="../media/image78.wmf"/><Relationship Id="rId10" Type="http://schemas.openxmlformats.org/officeDocument/2006/relationships/oleObject" Target="../embeddings/oleObject83.bin"/><Relationship Id="rId4" Type="http://schemas.openxmlformats.org/officeDocument/2006/relationships/oleObject" Target="../embeddings/oleObject80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85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69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8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4</a:t>
            </a:r>
            <a:br>
              <a:rPr lang="en-US" dirty="0" smtClean="0"/>
            </a:br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Open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153941"/>
              </p:ext>
            </p:extLst>
          </p:nvPr>
        </p:nvGraphicFramePr>
        <p:xfrm>
          <a:off x="762000" y="3733800"/>
          <a:ext cx="784860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r:id="rId3" imgW="491465" imgH="491465" progId="Equation.3">
                  <p:embed/>
                </p:oleObj>
              </mc:Choice>
              <mc:Fallback>
                <p:oleObj r:id="rId3" imgW="491465" imgH="49146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733800"/>
                        <a:ext cx="7848600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62000" y="1295400"/>
            <a:ext cx="854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but;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614993"/>
              </p:ext>
            </p:extLst>
          </p:nvPr>
        </p:nvGraphicFramePr>
        <p:xfrm>
          <a:off x="1981200" y="1513681"/>
          <a:ext cx="35052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r:id="rId5" imgW="491497" imgH="228596" progId="Equation.3">
                  <p:embed/>
                </p:oleObj>
              </mc:Choice>
              <mc:Fallback>
                <p:oleObj r:id="rId5" imgW="491497" imgH="22859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513681"/>
                        <a:ext cx="35052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5800" y="2971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so;</a:t>
            </a:r>
          </a:p>
        </p:txBody>
      </p:sp>
    </p:spTree>
    <p:extLst>
      <p:ext uri="{BB962C8B-B14F-4D97-AF65-F5344CB8AC3E}">
        <p14:creationId xmlns:p14="http://schemas.microsoft.com/office/powerpoint/2010/main" val="289532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Energy Balance in other forms;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1000" y="914400"/>
          <a:ext cx="6084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r:id="rId3" imgW="3390840" imgH="342720" progId="">
                  <p:embed/>
                </p:oleObj>
              </mc:Choice>
              <mc:Fallback>
                <p:oleObj r:id="rId3" imgW="339084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6084888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12725" y="1946275"/>
            <a:ext cx="1616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Rate form;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95288" y="2433638"/>
          <a:ext cx="590232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r:id="rId5" imgW="3288960" imgH="419040" progId="">
                  <p:embed/>
                </p:oleObj>
              </mc:Choice>
              <mc:Fallback>
                <p:oleObj r:id="rId5" imgW="328896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433638"/>
                        <a:ext cx="5902325" cy="8937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800" y="2362200"/>
            <a:ext cx="60960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5800" y="4038600"/>
            <a:ext cx="56388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(general form of Energy Balance for an Open System)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38400" y="3579813"/>
            <a:ext cx="1588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6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59594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Steady Flow Process</a:t>
            </a:r>
          </a:p>
          <a:p>
            <a:r>
              <a:rPr lang="en-US"/>
              <a:t>Criteria;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1031875"/>
            <a:ext cx="6035675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95300" indent="-493713"/>
            <a:r>
              <a:rPr lang="en-US" dirty="0"/>
              <a:t>All system properties (intensive &amp; extensive) do not change with time</a:t>
            </a:r>
          </a:p>
          <a:p>
            <a:pPr marL="952500" indent="-493713"/>
            <a:r>
              <a:rPr lang="en-US" dirty="0"/>
              <a:t>m</a:t>
            </a:r>
            <a:r>
              <a:rPr lang="en-US" baseline="-25000" dirty="0"/>
              <a:t>cv</a:t>
            </a:r>
            <a:r>
              <a:rPr lang="en-US" dirty="0"/>
              <a:t>= constant;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constant;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V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constant;	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E</a:t>
            </a:r>
            <a:r>
              <a:rPr lang="en-US" baseline="-25000" dirty="0"/>
              <a:t>CV</a:t>
            </a:r>
            <a:r>
              <a:rPr lang="en-US" dirty="0"/>
              <a:t>= 0</a:t>
            </a:r>
          </a:p>
          <a:p>
            <a:pPr marL="952500" indent="-493713"/>
            <a:endParaRPr lang="en-US" dirty="0"/>
          </a:p>
          <a:p>
            <a:pPr marL="495300" indent="-493713"/>
            <a:r>
              <a:rPr lang="en-US" dirty="0"/>
              <a:t>Fluid properties at all inlet/exit channels do not change with time (Values might be different for different channels)</a:t>
            </a:r>
            <a:br>
              <a:rPr lang="en-US" dirty="0"/>
            </a:br>
            <a:endParaRPr lang="en-US" dirty="0"/>
          </a:p>
          <a:p>
            <a:pPr marL="495300" indent="-493713"/>
            <a:r>
              <a:rPr lang="en-US" dirty="0"/>
              <a:t>Heat and work interactions do not change with time</a:t>
            </a:r>
          </a:p>
          <a:p>
            <a:pPr marL="495300" indent="-493713"/>
            <a:r>
              <a:rPr lang="en-US" dirty="0"/>
              <a:t>  </a:t>
            </a:r>
          </a:p>
          <a:p>
            <a:pPr marL="495300" indent="-493713"/>
            <a:endParaRPr lang="en-US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2393950" y="4405313"/>
          <a:ext cx="1995488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r:id="rId3" imgW="838080" imgH="241200" progId="">
                  <p:embed/>
                </p:oleObj>
              </mc:Choice>
              <mc:Fallback>
                <p:oleObj r:id="rId3" imgW="83808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4405313"/>
                        <a:ext cx="1995488" cy="4921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268895"/>
              </p:ext>
            </p:extLst>
          </p:nvPr>
        </p:nvGraphicFramePr>
        <p:xfrm>
          <a:off x="2286000" y="5400456"/>
          <a:ext cx="15224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r:id="rId5" imgW="1554120" imgH="642960" progId="">
                  <p:embed/>
                </p:oleObj>
              </mc:Choice>
              <mc:Fallback>
                <p:oleObj r:id="rId5" imgW="1554120" imgH="642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00456"/>
                        <a:ext cx="1522413" cy="796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14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1</a:t>
            </a:r>
          </a:p>
          <a:p>
            <a:r>
              <a:rPr lang="en-US" dirty="0"/>
              <a:t>(</a:t>
            </a:r>
            <a:r>
              <a:rPr lang="en-US" b="1" u="sng" dirty="0"/>
              <a:t>Mass</a:t>
            </a:r>
            <a:r>
              <a:rPr lang="en-US" dirty="0"/>
              <a:t>)</a:t>
            </a:r>
          </a:p>
          <a:p>
            <a:r>
              <a:rPr lang="en-US" dirty="0"/>
              <a:t>	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= 0,</a:t>
            </a:r>
          </a:p>
          <a:p>
            <a:r>
              <a:rPr lang="en-US" dirty="0"/>
              <a:t>	From Mass Conservation;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113632"/>
              </p:ext>
            </p:extLst>
          </p:nvPr>
        </p:nvGraphicFramePr>
        <p:xfrm>
          <a:off x="4648200" y="705143"/>
          <a:ext cx="3200399" cy="5660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r:id="rId3" imgW="1650960" imgH="2920680" progId="">
                  <p:embed/>
                </p:oleObj>
              </mc:Choice>
              <mc:Fallback>
                <p:oleObj r:id="rId3" imgW="1650960" imgH="2920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05143"/>
                        <a:ext cx="3200399" cy="5660732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46325" y="2514600"/>
            <a:ext cx="1920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Recall that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89224" y="3937793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so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27613" y="1295400"/>
            <a:ext cx="25908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267200" y="3546475"/>
            <a:ext cx="38100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23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1697037"/>
            <a:ext cx="3444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1 inlet/ 1 exit;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051911" y="2209800"/>
            <a:ext cx="2560638" cy="1955800"/>
            <a:chOff x="2496" y="4320"/>
            <a:chExt cx="1613" cy="1232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2928" y="4320"/>
              <a:ext cx="911" cy="815"/>
              <a:chOff x="2928" y="4320"/>
              <a:chExt cx="911" cy="815"/>
            </a:xfrm>
          </p:grpSpPr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V="1">
                <a:off x="2928" y="4319"/>
                <a:ext cx="911" cy="289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2928" y="4848"/>
                <a:ext cx="911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V="1">
              <a:off x="2928" y="4367"/>
              <a:ext cx="911" cy="28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2928" y="4800"/>
              <a:ext cx="911" cy="28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4"/>
            <p:cNvSpPr>
              <a:spLocks noChangeShapeType="1"/>
            </p:cNvSpPr>
            <p:nvPr/>
          </p:nvSpPr>
          <p:spPr bwMode="auto">
            <a:xfrm flipV="1">
              <a:off x="2928" y="4655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792" y="4368"/>
              <a:ext cx="0" cy="71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832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600" y="4752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2496" y="4704"/>
            <a:ext cx="623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8" r:id="rId3" imgW="545760" imgH="406080" progId="">
                    <p:embed/>
                  </p:oleObj>
                </mc:Choice>
                <mc:Fallback>
                  <p:oleObj r:id="rId3" imgW="545760" imgH="406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4704"/>
                          <a:ext cx="623" cy="4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3427" y="5088"/>
            <a:ext cx="682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9" r:id="rId5" imgW="596880" imgH="406080" progId="">
                    <p:embed/>
                  </p:oleObj>
                </mc:Choice>
                <mc:Fallback>
                  <p:oleObj r:id="rId5" imgW="596880" imgH="406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7" y="5088"/>
                          <a:ext cx="682" cy="4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Implication of Criterion </a:t>
            </a:r>
            <a:r>
              <a:rPr lang="en-US" u="sng" dirty="0" smtClean="0"/>
              <a:t>1 </a:t>
            </a:r>
            <a:r>
              <a:rPr lang="en-US" dirty="0" smtClean="0"/>
              <a:t>(</a:t>
            </a:r>
            <a:r>
              <a:rPr lang="en-US" b="1" u="sng" dirty="0"/>
              <a:t>Mass</a:t>
            </a:r>
            <a:r>
              <a:rPr lang="en-US" dirty="0" smtClean="0"/>
              <a:t>)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6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11875" cy="307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endParaRPr lang="en-US"/>
          </a:p>
          <a:p>
            <a:r>
              <a:rPr lang="en-US"/>
              <a:t>(</a:t>
            </a:r>
            <a:r>
              <a:rPr lang="en-US" b="1" u="sng"/>
              <a:t>Volume</a:t>
            </a:r>
            <a:r>
              <a:rPr lang="en-US"/>
              <a:t>)</a:t>
            </a:r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V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endParaRPr lang="en-US"/>
          </a:p>
          <a:p>
            <a:r>
              <a:rPr lang="en-US"/>
              <a:t>	</a:t>
            </a:r>
            <a:r>
              <a:rPr lang="en-US">
                <a:latin typeface="Symbol" pitchFamily="16" charset="2"/>
              </a:rPr>
              <a:t></a:t>
            </a:r>
            <a:r>
              <a:rPr lang="en-US"/>
              <a:t>	W</a:t>
            </a:r>
            <a:r>
              <a:rPr lang="en-US" baseline="-25000"/>
              <a:t>B</a:t>
            </a:r>
            <a:r>
              <a:rPr lang="en-US"/>
              <a:t> = 0	(boundary work = 0 )</a:t>
            </a:r>
          </a:p>
          <a:p>
            <a:endParaRPr lang="en-US"/>
          </a:p>
          <a:p>
            <a:pPr>
              <a:lnSpc>
                <a:spcPct val="102000"/>
              </a:lnSpc>
            </a:pP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Q – W +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flow(in)</a:t>
            </a:r>
            <a:r>
              <a:rPr lang="en-US"/>
              <a:t> - </a:t>
            </a:r>
            <a:r>
              <a:rPr lang="en-US">
                <a:latin typeface="Symbol" pitchFamily="16" charset="2"/>
              </a:rPr>
              <a:t></a:t>
            </a:r>
            <a:r>
              <a:rPr lang="en-US"/>
              <a:t>E</a:t>
            </a:r>
            <a:r>
              <a:rPr lang="en-US" baseline="-25000"/>
              <a:t>flow(out)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62000" y="3851275"/>
            <a:ext cx="586740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= W</a:t>
            </a:r>
            <a:r>
              <a:rPr lang="en-US" baseline="-25000"/>
              <a:t>electrical</a:t>
            </a:r>
            <a:r>
              <a:rPr lang="en-US"/>
              <a:t> + W</a:t>
            </a:r>
            <a:r>
              <a:rPr lang="en-US" baseline="-25000"/>
              <a:t>shaft</a:t>
            </a:r>
            <a:r>
              <a:rPr lang="en-US"/>
              <a:t> + W</a:t>
            </a:r>
            <a:r>
              <a:rPr lang="en-US" baseline="-25000"/>
              <a:t>boundary</a:t>
            </a:r>
            <a:r>
              <a:rPr lang="en-US"/>
              <a:t>+ W</a:t>
            </a:r>
            <a:r>
              <a:rPr lang="en-US" baseline="-25000"/>
              <a:t>flow</a:t>
            </a:r>
            <a:r>
              <a:rPr lang="en-US"/>
              <a:t>+ W</a:t>
            </a:r>
            <a:r>
              <a:rPr lang="en-US" baseline="-25000"/>
              <a:t>etc.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990600" y="3200400"/>
            <a:ext cx="762000" cy="6873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3641702" y="3674269"/>
            <a:ext cx="612775" cy="838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4951413" y="3733800"/>
            <a:ext cx="4603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01988" y="4419600"/>
            <a:ext cx="3333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0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79925" y="4433888"/>
            <a:ext cx="13112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in </a:t>
            </a:r>
            <a:r>
              <a:rPr lang="en-US" sz="2000" b="1"/>
              <a:t>h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65125" y="5527675"/>
            <a:ext cx="57308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W not necessarily 0, only W</a:t>
            </a:r>
            <a:r>
              <a:rPr lang="en-US" baseline="-25000"/>
              <a:t>B</a:t>
            </a:r>
            <a:r>
              <a:rPr lang="en-US"/>
              <a:t> is 0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44562" y="2057400"/>
            <a:ext cx="46482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04800" y="5410200"/>
            <a:ext cx="5486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78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8600" y="228600"/>
            <a:ext cx="5502275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Implication of Criterion 1</a:t>
            </a:r>
          </a:p>
          <a:p>
            <a:r>
              <a:rPr lang="en-US"/>
              <a:t>(</a:t>
            </a:r>
            <a:r>
              <a:rPr lang="en-US" b="1" u="sng"/>
              <a:t>Energy</a:t>
            </a:r>
            <a:r>
              <a:rPr lang="en-US"/>
              <a:t>)</a:t>
            </a:r>
          </a:p>
          <a:p>
            <a:r>
              <a:rPr lang="en-US"/>
              <a:t>		</a:t>
            </a:r>
            <a:r>
              <a:rPr lang="en-US">
                <a:latin typeface="Symbol" pitchFamily="16" charset="2"/>
              </a:rPr>
              <a:t></a:t>
            </a:r>
            <a:r>
              <a:rPr lang="en-US"/>
              <a:t>E</a:t>
            </a:r>
            <a:r>
              <a:rPr lang="en-US" baseline="-25000"/>
              <a:t>CV</a:t>
            </a:r>
            <a:r>
              <a:rPr lang="en-US"/>
              <a:t>= 0,</a:t>
            </a:r>
          </a:p>
          <a:p>
            <a:r>
              <a:rPr lang="en-US"/>
              <a:t>From Energy Conservation;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228600" y="1752600"/>
          <a:ext cx="61722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3" imgW="3288960" imgH="419040" progId="">
                  <p:embed/>
                </p:oleObj>
              </mc:Choice>
              <mc:Fallback>
                <p:oleObj r:id="rId3" imgW="328896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752600"/>
                        <a:ext cx="6172200" cy="8937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303213" y="1828800"/>
            <a:ext cx="460375" cy="990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04800" y="2819400"/>
            <a:ext cx="4572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6125" y="2632075"/>
            <a:ext cx="701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= 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8925" y="3317875"/>
            <a:ext cx="60356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Rearrange to get Steady Flow Energy Equation</a:t>
            </a:r>
          </a:p>
          <a:p>
            <a:endParaRPr lang="en-US"/>
          </a:p>
          <a:p>
            <a:r>
              <a:rPr lang="en-US"/>
              <a:t> (SSSF)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685800" y="4495800"/>
          <a:ext cx="52895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r:id="rId5" imgW="2819160" imgH="342720" progId="">
                  <p:embed/>
                </p:oleObj>
              </mc:Choice>
              <mc:Fallback>
                <p:oleObj r:id="rId5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495800"/>
                        <a:ext cx="5289550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04800" y="3886200"/>
            <a:ext cx="5943600" cy="1676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1000" y="3962400"/>
            <a:ext cx="57912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3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5112" y="2688540"/>
            <a:ext cx="6243638" cy="3811588"/>
            <a:chOff x="228600" y="3352800"/>
            <a:chExt cx="6243638" cy="3811588"/>
          </a:xfrm>
        </p:grpSpPr>
        <p:sp>
          <p:nvSpPr>
            <p:cNvPr id="4" name="Line 1"/>
            <p:cNvSpPr>
              <a:spLocks noChangeShapeType="1"/>
            </p:cNvSpPr>
            <p:nvPr/>
          </p:nvSpPr>
          <p:spPr bwMode="auto">
            <a:xfrm>
              <a:off x="2378075" y="41148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378075" y="60198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378075" y="62484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3978275" y="46482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flipH="1">
              <a:off x="2071688" y="6019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2071688" y="5867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3976688" y="46482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976688" y="44958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V="1">
              <a:off x="3978275" y="4113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378075" y="42672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2454275" y="44958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768475" y="59436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49675" y="4572000"/>
              <a:ext cx="82232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3292475" y="57896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 flipV="1">
              <a:off x="1766888" y="48752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597275" y="37322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3673475" y="5334000"/>
              <a:ext cx="531813" cy="608013"/>
              <a:chOff x="2314" y="3360"/>
              <a:chExt cx="335" cy="383"/>
            </a:xfrm>
          </p:grpSpPr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2314" y="336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2314" y="3552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 flipV="1">
                <a:off x="2314" y="345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2314" y="3647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2314" y="3744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 flipV="1">
              <a:off x="3367088" y="5484813"/>
              <a:ext cx="8413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8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5753564"/>
                </p:ext>
              </p:extLst>
            </p:nvPr>
          </p:nvGraphicFramePr>
          <p:xfrm>
            <a:off x="4648200" y="4267200"/>
            <a:ext cx="1025525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" r:id="rId3" imgW="469800" imgH="228600" progId="">
                    <p:embed/>
                  </p:oleObj>
                </mc:Choice>
                <mc:Fallback>
                  <p:oleObj r:id="rId3" imgW="46980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4267200"/>
                          <a:ext cx="1025525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3091757"/>
                </p:ext>
              </p:extLst>
            </p:nvPr>
          </p:nvGraphicFramePr>
          <p:xfrm>
            <a:off x="5638800" y="4191000"/>
            <a:ext cx="525463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9" r:id="rId5" imgW="241200" imgH="253800" progId="">
                    <p:embed/>
                  </p:oleObj>
                </mc:Choice>
                <mc:Fallback>
                  <p:oleObj r:id="rId5" imgW="24120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8800" y="4191000"/>
                          <a:ext cx="525463" cy="5556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0682656"/>
                </p:ext>
              </p:extLst>
            </p:nvPr>
          </p:nvGraphicFramePr>
          <p:xfrm>
            <a:off x="1371600" y="5715000"/>
            <a:ext cx="498475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0" r:id="rId7" imgW="228600" imgH="228600" progId="">
                    <p:embed/>
                  </p:oleObj>
                </mc:Choice>
                <mc:Fallback>
                  <p:oleObj r:id="rId7" imgW="22860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1600" y="5715000"/>
                          <a:ext cx="498475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9266512"/>
                </p:ext>
              </p:extLst>
            </p:nvPr>
          </p:nvGraphicFramePr>
          <p:xfrm>
            <a:off x="668338" y="5715000"/>
            <a:ext cx="746125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1" r:id="rId9" imgW="342720" imgH="253800" progId="">
                    <p:embed/>
                  </p:oleObj>
                </mc:Choice>
                <mc:Fallback>
                  <p:oleObj r:id="rId9" imgW="34272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8338" y="5715000"/>
                          <a:ext cx="746125" cy="5556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8010436"/>
                </p:ext>
              </p:extLst>
            </p:nvPr>
          </p:nvGraphicFramePr>
          <p:xfrm>
            <a:off x="4262438" y="5321300"/>
            <a:ext cx="498475" cy="527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2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2438" y="5321300"/>
                          <a:ext cx="498475" cy="5270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7723151"/>
                </p:ext>
              </p:extLst>
            </p:nvPr>
          </p:nvGraphicFramePr>
          <p:xfrm>
            <a:off x="3368675" y="3352800"/>
            <a:ext cx="609600" cy="527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3" r:id="rId13" imgW="279360" imgH="241200" progId="">
                    <p:embed/>
                  </p:oleObj>
                </mc:Choice>
                <mc:Fallback>
                  <p:oleObj r:id="rId13" imgW="27936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8675" y="3352800"/>
                          <a:ext cx="609600" cy="5270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8649640"/>
                </p:ext>
              </p:extLst>
            </p:nvPr>
          </p:nvGraphicFramePr>
          <p:xfrm>
            <a:off x="2924175" y="6477000"/>
            <a:ext cx="471488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4" r:id="rId15" imgW="215640" imgH="241200" progId="">
                    <p:embed/>
                  </p:oleObj>
                </mc:Choice>
                <mc:Fallback>
                  <p:oleObj r:id="rId15" imgW="21564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4175" y="6477000"/>
                          <a:ext cx="471488" cy="5334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52412"/>
                </p:ext>
              </p:extLst>
            </p:nvPr>
          </p:nvGraphicFramePr>
          <p:xfrm>
            <a:off x="1255713" y="4724400"/>
            <a:ext cx="582612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5" r:id="rId17" imgW="266400" imgH="241200" progId="">
                    <p:embed/>
                  </p:oleObj>
                </mc:Choice>
                <mc:Fallback>
                  <p:oleObj r:id="rId17" imgW="2664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5713" y="4724400"/>
                          <a:ext cx="582612" cy="5334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644920"/>
                </p:ext>
              </p:extLst>
            </p:nvPr>
          </p:nvGraphicFramePr>
          <p:xfrm>
            <a:off x="2759075" y="4705350"/>
            <a:ext cx="762000" cy="698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6" r:id="rId19" imgW="279360" imgH="253800" progId="">
                    <p:embed/>
                  </p:oleObj>
                </mc:Choice>
                <mc:Fallback>
                  <p:oleObj r:id="rId19" imgW="2793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075" y="4705350"/>
                          <a:ext cx="762000" cy="6985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549275" y="7162800"/>
              <a:ext cx="5791200" cy="1588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6188075" y="6324600"/>
              <a:ext cx="1588" cy="838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6188075" y="4570413"/>
              <a:ext cx="1588" cy="1146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549275" y="6858000"/>
              <a:ext cx="1588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V="1">
              <a:off x="549275" y="60182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228600" y="6365875"/>
              <a:ext cx="5492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314325" y="6415088"/>
              <a:ext cx="4159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in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5973763" y="5791200"/>
              <a:ext cx="4984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z</a:t>
              </a:r>
              <a:r>
                <a:rPr lang="en-US" sz="2000" b="1" baseline="-25000"/>
                <a:t>out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03387" y="547824"/>
            <a:ext cx="5737225" cy="1998663"/>
            <a:chOff x="381000" y="1066800"/>
            <a:chExt cx="5737225" cy="1998663"/>
          </a:xfrm>
        </p:grpSpPr>
        <p:graphicFrame>
          <p:nvGraphicFramePr>
            <p:cNvPr id="45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2900528"/>
                </p:ext>
              </p:extLst>
            </p:nvPr>
          </p:nvGraphicFramePr>
          <p:xfrm>
            <a:off x="381000" y="1066800"/>
            <a:ext cx="5456238" cy="949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7" r:id="rId21" imgW="2908080" imgH="444240" progId="">
                    <p:embed/>
                  </p:oleObj>
                </mc:Choice>
                <mc:Fallback>
                  <p:oleObj r:id="rId21" imgW="2908080" imgH="444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000" y="1066800"/>
                          <a:ext cx="5456238" cy="9493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1209675" y="2359025"/>
              <a:ext cx="2225675" cy="6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For each </a:t>
              </a:r>
              <a:r>
                <a:rPr lang="en-US" sz="2000" b="1"/>
                <a:t>exit </a:t>
              </a:r>
              <a:r>
                <a:rPr lang="en-US" sz="2000"/>
                <a:t>channel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3892550" y="2393950"/>
              <a:ext cx="2225675" cy="6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For each </a:t>
              </a:r>
              <a:r>
                <a:rPr lang="en-US" sz="2000" b="1"/>
                <a:t>inlet</a:t>
              </a:r>
              <a:r>
                <a:rPr lang="en-US" sz="2000"/>
                <a:t> channel</a:t>
              </a:r>
            </a:p>
          </p:txBody>
        </p:sp>
        <p:sp>
          <p:nvSpPr>
            <p:cNvPr id="48" name="AutoShape 45"/>
            <p:cNvSpPr>
              <a:spLocks/>
            </p:cNvSpPr>
            <p:nvPr/>
          </p:nvSpPr>
          <p:spPr bwMode="auto">
            <a:xfrm rot="5460000">
              <a:off x="2595563" y="1181100"/>
              <a:ext cx="152400" cy="1676400"/>
            </a:xfrm>
            <a:prstGeom prst="rightBrace">
              <a:avLst>
                <a:gd name="adj1" fmla="val 91667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AutoShape 46"/>
            <p:cNvSpPr>
              <a:spLocks/>
            </p:cNvSpPr>
            <p:nvPr/>
          </p:nvSpPr>
          <p:spPr bwMode="auto">
            <a:xfrm rot="5400000">
              <a:off x="4884738" y="1174750"/>
              <a:ext cx="152400" cy="1676400"/>
            </a:xfrm>
            <a:prstGeom prst="rightBrace">
              <a:avLst>
                <a:gd name="adj1" fmla="val 91667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47"/>
            <p:cNvSpPr>
              <a:spLocks noChangeShapeType="1"/>
            </p:cNvSpPr>
            <p:nvPr/>
          </p:nvSpPr>
          <p:spPr bwMode="auto">
            <a:xfrm flipV="1">
              <a:off x="1987550" y="2163763"/>
              <a:ext cx="6096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8"/>
            <p:cNvSpPr>
              <a:spLocks noChangeShapeType="1"/>
            </p:cNvSpPr>
            <p:nvPr/>
          </p:nvSpPr>
          <p:spPr bwMode="auto">
            <a:xfrm flipV="1">
              <a:off x="4578350" y="2163763"/>
              <a:ext cx="304800" cy="3079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381000" y="142792"/>
            <a:ext cx="2911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SSSF</a:t>
            </a:r>
          </a:p>
        </p:txBody>
      </p:sp>
    </p:spTree>
    <p:extLst>
      <p:ext uri="{BB962C8B-B14F-4D97-AF65-F5344CB8AC3E}">
        <p14:creationId xmlns:p14="http://schemas.microsoft.com/office/powerpoint/2010/main" val="353637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5654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1 inlet / 1 exit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15925" y="1066800"/>
            <a:ext cx="2822575" cy="608013"/>
            <a:chOff x="865" y="672"/>
            <a:chExt cx="1778" cy="38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152" y="672"/>
              <a:ext cx="1199" cy="143"/>
              <a:chOff x="1152" y="672"/>
              <a:chExt cx="1199" cy="143"/>
            </a:xfrm>
          </p:grpSpPr>
          <p:sp>
            <p:nvSpPr>
              <p:cNvPr id="18" name="Line 4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296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2208" y="672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1151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H="1">
                <a:off x="2207" y="816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52" y="912"/>
              <a:ext cx="1199" cy="143"/>
              <a:chOff x="1152" y="912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1056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1296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208" y="911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912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344" y="720"/>
              <a:ext cx="815" cy="287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1104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7"/>
            <p:cNvSpPr>
              <a:spLocks noChangeShapeType="1"/>
            </p:cNvSpPr>
            <p:nvPr/>
          </p:nvSpPr>
          <p:spPr bwMode="auto">
            <a:xfrm>
              <a:off x="2112" y="864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865" y="720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2449" y="768"/>
              <a:ext cx="194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823493" y="963612"/>
            <a:ext cx="4240213" cy="968375"/>
            <a:chOff x="517525" y="1717675"/>
            <a:chExt cx="4240213" cy="968375"/>
          </a:xfrm>
        </p:grpSpPr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517525" y="1717675"/>
              <a:ext cx="1539875" cy="382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b="1"/>
                <a:t>Mass</a:t>
              </a:r>
            </a:p>
          </p:txBody>
        </p:sp>
        <p:graphicFrame>
          <p:nvGraphicFramePr>
            <p:cNvPr id="24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47085110"/>
                </p:ext>
              </p:extLst>
            </p:nvPr>
          </p:nvGraphicFramePr>
          <p:xfrm>
            <a:off x="838200" y="2209800"/>
            <a:ext cx="1295400" cy="476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2" r:id="rId3" imgW="622080" imgH="228600" progId="">
                    <p:embed/>
                  </p:oleObj>
                </mc:Choice>
                <mc:Fallback>
                  <p:oleObj r:id="rId3" imgW="622080" imgH="228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8200" y="2209800"/>
                          <a:ext cx="1295400" cy="4762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2438400" y="2209800"/>
              <a:ext cx="914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or</a:t>
              </a:r>
            </a:p>
          </p:txBody>
        </p:sp>
        <p:graphicFrame>
          <p:nvGraphicFramePr>
            <p:cNvPr id="26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9613568"/>
                </p:ext>
              </p:extLst>
            </p:nvPr>
          </p:nvGraphicFramePr>
          <p:xfrm>
            <a:off x="3581400" y="2133600"/>
            <a:ext cx="1176338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3" r:id="rId5" imgW="507960" imgH="215640" progId="">
                    <p:embed/>
                  </p:oleObj>
                </mc:Choice>
                <mc:Fallback>
                  <p:oleObj r:id="rId5" imgW="50796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1400" y="2133600"/>
                          <a:ext cx="1176338" cy="5000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509697" y="1872757"/>
            <a:ext cx="1158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b="1" dirty="0"/>
              <a:t>Energy</a:t>
            </a:r>
          </a:p>
        </p:txBody>
      </p:sp>
      <p:graphicFrame>
        <p:nvGraphicFramePr>
          <p:cNvPr id="28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209001"/>
              </p:ext>
            </p:extLst>
          </p:nvPr>
        </p:nvGraphicFramePr>
        <p:xfrm>
          <a:off x="575084" y="2177393"/>
          <a:ext cx="5360988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r:id="rId7" imgW="2857320" imgH="431640" progId="">
                  <p:embed/>
                </p:oleObj>
              </mc:Choice>
              <mc:Fallback>
                <p:oleObj r:id="rId7" imgW="2857320" imgH="431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084" y="2177393"/>
                        <a:ext cx="5360988" cy="9223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411736"/>
              </p:ext>
            </p:extLst>
          </p:nvPr>
        </p:nvGraphicFramePr>
        <p:xfrm>
          <a:off x="1823244" y="3048000"/>
          <a:ext cx="18224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r:id="rId9" imgW="787320" imgH="215640" progId="">
                  <p:embed/>
                </p:oleObj>
              </mc:Choice>
              <mc:Fallback>
                <p:oleObj r:id="rId9" imgW="787320" imgH="21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3244" y="3048000"/>
                        <a:ext cx="1822450" cy="5000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478334"/>
              </p:ext>
            </p:extLst>
          </p:nvPr>
        </p:nvGraphicFramePr>
        <p:xfrm>
          <a:off x="509697" y="3642491"/>
          <a:ext cx="5313363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r:id="rId11" imgW="2831760" imgH="1257120" progId="">
                  <p:embed/>
                </p:oleObj>
              </mc:Choice>
              <mc:Fallback>
                <p:oleObj r:id="rId11" imgW="2831760" imgH="1257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697" y="3642491"/>
                        <a:ext cx="5313363" cy="26860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5562600" y="5954712"/>
            <a:ext cx="2682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</a:t>
            </a:r>
            <a:r>
              <a:rPr lang="en-US" sz="2000" dirty="0">
                <a:latin typeface="Symbol" pitchFamily="16" charset="2"/>
              </a:rPr>
              <a:t></a:t>
            </a:r>
            <a:r>
              <a:rPr lang="en-US" sz="2000" dirty="0"/>
              <a:t> = exit – inlet )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571654" y="5954712"/>
            <a:ext cx="2682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 dirty="0"/>
              <a:t>( 1 inlet / 1 exit )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91318" y="5867400"/>
            <a:ext cx="8143082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89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34047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energy equation for multiple channels but neglecting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ke, </a:t>
            </a:r>
            <a:r>
              <a:rPr lang="en-US" u="sng">
                <a:latin typeface="Symbol" pitchFamily="16" charset="2"/>
              </a:rPr>
              <a:t></a:t>
            </a:r>
            <a:r>
              <a:rPr lang="en-US" u="sng"/>
              <a:t>pe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282700" y="2433638"/>
          <a:ext cx="34782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r:id="rId3" imgW="1854000" imgH="253800" progId="">
                  <p:embed/>
                </p:oleObj>
              </mc:Choice>
              <mc:Fallback>
                <p:oleObj r:id="rId3" imgW="185400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2433638"/>
                        <a:ext cx="3478213" cy="542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1863725" y="3860800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r:id="rId5" imgW="1002960" imgH="253800" progId="">
                  <p:embed/>
                </p:oleObj>
              </mc:Choice>
              <mc:Fallback>
                <p:oleObj r:id="rId5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3725" y="3860800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95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Law of Thermodynamics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Interaction study is possible due to conservation laws.</a:t>
            </a:r>
          </a:p>
          <a:p>
            <a:pPr marL="0" indent="0">
              <a:buNone/>
            </a:pPr>
            <a:r>
              <a:rPr lang="en-US" sz="2800" dirty="0" smtClean="0"/>
              <a:t>Various forms of conservation laws are studied in this chapter in the form of balance equations.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41325" y="346075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SSSF Applications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39788" y="1371600"/>
            <a:ext cx="5818187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Nozzle &amp; Diffuser</a:t>
            </a:r>
          </a:p>
          <a:p>
            <a:pPr marL="457200" indent="-455613"/>
            <a:r>
              <a:rPr lang="en-US"/>
              <a:t>Turbine &amp; compressor</a:t>
            </a:r>
          </a:p>
          <a:p>
            <a:pPr marL="457200" indent="-455613"/>
            <a:r>
              <a:rPr lang="en-US"/>
              <a:t>Throttling valve @ porous plug</a:t>
            </a:r>
          </a:p>
          <a:p>
            <a:pPr marL="457200" indent="-455613"/>
            <a:r>
              <a:rPr lang="en-US"/>
              <a:t>Mixing/Separation Chamber</a:t>
            </a:r>
          </a:p>
          <a:p>
            <a:pPr marL="457200" indent="-455613"/>
            <a:r>
              <a:rPr lang="en-US"/>
              <a:t>Heat exchanger(boiler, condenser, etc)</a:t>
            </a:r>
          </a:p>
        </p:txBody>
      </p:sp>
      <p:sp>
        <p:nvSpPr>
          <p:cNvPr id="4" name="AutoShape 3"/>
          <p:cNvSpPr>
            <a:spLocks/>
          </p:cNvSpPr>
          <p:nvPr/>
        </p:nvSpPr>
        <p:spPr bwMode="auto">
          <a:xfrm>
            <a:off x="762000" y="2514600"/>
            <a:ext cx="152400" cy="609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>
            <a:off x="7620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5207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(a)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30188" y="2590800"/>
            <a:ext cx="538162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(b)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65125" y="3394075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2 categories;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2325" y="3927475"/>
            <a:ext cx="55022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57200" indent="-455613"/>
            <a:r>
              <a:rPr lang="en-US"/>
              <a:t>1 inlet / 1 outlet</a:t>
            </a:r>
          </a:p>
          <a:p>
            <a:pPr marL="457200" indent="-455613"/>
            <a:r>
              <a:rPr lang="en-US"/>
              <a:t>Multiple inlet / outlet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1325" y="4876800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Analysis starts from the general SSSF energy equation;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676400" y="5460206"/>
            <a:ext cx="5715000" cy="990600"/>
            <a:chOff x="431800" y="6680200"/>
            <a:chExt cx="5715000" cy="990600"/>
          </a:xfrm>
        </p:grpSpPr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94425205"/>
                </p:ext>
              </p:extLst>
            </p:nvPr>
          </p:nvGraphicFramePr>
          <p:xfrm>
            <a:off x="635000" y="6858000"/>
            <a:ext cx="5289550" cy="731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r:id="rId3" imgW="2819160" imgH="342720" progId="">
                    <p:embed/>
                  </p:oleObj>
                </mc:Choice>
                <mc:Fallback>
                  <p:oleObj r:id="rId3" imgW="2819160" imgH="3427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000" y="6858000"/>
                          <a:ext cx="5289550" cy="7318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31800" y="6680200"/>
              <a:ext cx="5715000" cy="990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65125" y="727075"/>
            <a:ext cx="5959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For devices which are </a:t>
            </a:r>
            <a:r>
              <a:rPr lang="en-US" i="1"/>
              <a:t>open systems</a:t>
            </a:r>
          </a:p>
        </p:txBody>
      </p:sp>
    </p:spTree>
    <p:extLst>
      <p:ext uri="{BB962C8B-B14F-4D97-AF65-F5344CB8AC3E}">
        <p14:creationId xmlns:p14="http://schemas.microsoft.com/office/powerpoint/2010/main" val="153241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pic>
        <p:nvPicPr>
          <p:cNvPr id="8249" name="Picture 57" descr="http://3mcollision.com/media/catalog/product/cache/1/image/9df78eab33525d08d6e5fb8d27136e95/9/1/91-14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89603"/>
            <a:ext cx="2911475" cy="291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51" name="Picture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64790"/>
            <a:ext cx="3615573" cy="271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2" name="Picture 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4795"/>
            <a:ext cx="23812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53" name="Picture 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32138"/>
            <a:ext cx="2438400" cy="249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404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193675"/>
            <a:ext cx="78644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Nozzle &amp; Diffuser</a:t>
            </a:r>
            <a:r>
              <a:rPr lang="en-US" dirty="0"/>
              <a:t>    (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KE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</a:t>
            </a:r>
            <a:r>
              <a:rPr lang="en-US" dirty="0" smtClean="0"/>
              <a:t>)  (</a:t>
            </a:r>
            <a:r>
              <a:rPr lang="en-US" dirty="0"/>
              <a:t>To change fluid velocity)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867149" y="879475"/>
            <a:ext cx="2284413" cy="1322388"/>
            <a:chOff x="2448" y="816"/>
            <a:chExt cx="1439" cy="833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2768" y="816"/>
              <a:ext cx="775" cy="656"/>
              <a:chOff x="2768" y="816"/>
              <a:chExt cx="775" cy="656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V="1">
                <a:off x="2768" y="815"/>
                <a:ext cx="775" cy="23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2768" y="1241"/>
                <a:ext cx="775" cy="23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V="1">
              <a:off x="2768" y="854"/>
              <a:ext cx="775" cy="23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768" y="1203"/>
              <a:ext cx="775" cy="231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2768" y="1086"/>
              <a:ext cx="0" cy="11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503" y="855"/>
              <a:ext cx="0" cy="579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686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3340" y="1164"/>
              <a:ext cx="326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2448" y="864"/>
            <a:ext cx="185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" r:id="rId3" imgW="190440" imgH="850680" progId="">
                    <p:embed/>
                  </p:oleObj>
                </mc:Choice>
                <mc:Fallback>
                  <p:oleObj r:id="rId3" imgW="1904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185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3690" y="816"/>
            <a:ext cx="197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1" r:id="rId5" imgW="203040" imgH="850680" progId="">
                    <p:embed/>
                  </p:oleObj>
                </mc:Choice>
                <mc:Fallback>
                  <p:oleObj r:id="rId5" imgW="2030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0" y="816"/>
                          <a:ext cx="197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494506" y="954881"/>
            <a:ext cx="2522538" cy="1246188"/>
            <a:chOff x="336" y="816"/>
            <a:chExt cx="1589" cy="785"/>
          </a:xfrm>
        </p:grpSpPr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686" y="864"/>
              <a:ext cx="840" cy="634"/>
              <a:chOff x="686" y="864"/>
              <a:chExt cx="840" cy="634"/>
            </a:xfrm>
          </p:grpSpPr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 flipH="1" flipV="1">
                <a:off x="685" y="863"/>
                <a:ext cx="842" cy="2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9"/>
              <p:cNvSpPr>
                <a:spLocks noChangeShapeType="1"/>
              </p:cNvSpPr>
              <p:nvPr/>
            </p:nvSpPr>
            <p:spPr bwMode="auto">
              <a:xfrm flipH="1">
                <a:off x="685" y="1275"/>
                <a:ext cx="842" cy="22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685" y="900"/>
              <a:ext cx="842" cy="226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685" y="1238"/>
              <a:ext cx="842" cy="22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5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720" y="912"/>
              <a:ext cx="0" cy="56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598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1306" y="1200"/>
              <a:ext cx="35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336" y="816"/>
            <a:ext cx="185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" r:id="rId7" imgW="190440" imgH="850680" progId="">
                    <p:embed/>
                  </p:oleObj>
                </mc:Choice>
                <mc:Fallback>
                  <p:oleObj r:id="rId7" imgW="1904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816"/>
                          <a:ext cx="185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1728" y="816"/>
            <a:ext cx="197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" r:id="rId8" imgW="203040" imgH="850680" progId="">
                    <p:embed/>
                  </p:oleObj>
                </mc:Choice>
                <mc:Fallback>
                  <p:oleObj r:id="rId8" imgW="203040" imgH="850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197" cy="78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" name="Group 1"/>
          <p:cNvGrpSpPr/>
          <p:nvPr/>
        </p:nvGrpSpPr>
        <p:grpSpPr>
          <a:xfrm>
            <a:off x="836613" y="2220911"/>
            <a:ext cx="5181600" cy="493713"/>
            <a:chOff x="762000" y="2743200"/>
            <a:chExt cx="5181600" cy="493713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18288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 dirty="0"/>
                <a:t>Nozzle</a:t>
              </a:r>
              <a:r>
                <a:rPr lang="en-US" dirty="0"/>
                <a:t> 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4114800" y="2743200"/>
              <a:ext cx="1524000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u="sng"/>
                <a:t>Diffuser</a:t>
              </a:r>
            </a:p>
          </p:txBody>
        </p:sp>
        <p:graphicFrame>
          <p:nvGraphicFramePr>
            <p:cNvPr id="31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1061316"/>
                </p:ext>
              </p:extLst>
            </p:nvPr>
          </p:nvGraphicFramePr>
          <p:xfrm>
            <a:off x="2209800" y="2743200"/>
            <a:ext cx="609600" cy="493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4" r:id="rId9" imgW="266400" imgH="215640" progId="">
                    <p:embed/>
                  </p:oleObj>
                </mc:Choice>
                <mc:Fallback>
                  <p:oleObj r:id="rId9" imgW="26640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9800" y="2743200"/>
                          <a:ext cx="609600" cy="49371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8039781"/>
                </p:ext>
              </p:extLst>
            </p:nvPr>
          </p:nvGraphicFramePr>
          <p:xfrm>
            <a:off x="5334000" y="2743200"/>
            <a:ext cx="609600" cy="493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5" r:id="rId11" imgW="266400" imgH="215640" progId="">
                    <p:embed/>
                  </p:oleObj>
                </mc:Choice>
                <mc:Fallback>
                  <p:oleObj r:id="rId11" imgW="26640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4000" y="2743200"/>
                          <a:ext cx="609600" cy="49371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" name="Group 30"/>
          <p:cNvGrpSpPr>
            <a:grpSpLocks/>
          </p:cNvGrpSpPr>
          <p:nvPr/>
        </p:nvGrpSpPr>
        <p:grpSpPr bwMode="auto">
          <a:xfrm>
            <a:off x="304799" y="2913063"/>
            <a:ext cx="5713413" cy="1574800"/>
            <a:chOff x="192" y="2160"/>
            <a:chExt cx="3599" cy="992"/>
          </a:xfrm>
        </p:grpSpPr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92" y="2160"/>
              <a:ext cx="3599" cy="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u="sng" dirty="0"/>
                <a:t>Assumptions</a:t>
              </a:r>
            </a:p>
            <a:p>
              <a:pPr marL="460375" indent="-458788"/>
              <a:r>
                <a:rPr lang="en-US" dirty="0"/>
                <a:t>Const. volume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 err="1"/>
                <a:t>w</a:t>
              </a:r>
              <a:r>
                <a:rPr lang="en-US" baseline="-25000" dirty="0" err="1"/>
                <a:t>B</a:t>
              </a:r>
              <a:r>
                <a:rPr lang="en-US" dirty="0"/>
                <a:t> = 0</a:t>
              </a:r>
            </a:p>
            <a:p>
              <a:pPr marL="460375" indent="-458788"/>
              <a:r>
                <a:rPr lang="en-US" dirty="0"/>
                <a:t>No other work</a:t>
              </a:r>
            </a:p>
            <a:p>
              <a:pPr marL="460375" indent="-458788"/>
              <a:r>
                <a:rPr lang="en-US" dirty="0"/>
                <a:t>Small difference in height </a:t>
              </a:r>
              <a:r>
                <a:rPr lang="en-US" dirty="0">
                  <a:latin typeface="Symbol" pitchFamily="16" charset="2"/>
                </a:rPr>
                <a:t></a:t>
              </a:r>
              <a:r>
                <a:rPr lang="en-US" dirty="0"/>
                <a:t> </a:t>
              </a:r>
              <a:r>
                <a:rPr lang="en-US" dirty="0">
                  <a:latin typeface="Symbol" pitchFamily="16" charset="2"/>
                </a:rPr>
                <a:t></a:t>
              </a:r>
              <a:r>
                <a:rPr lang="en-US" dirty="0" err="1"/>
                <a:t>pe</a:t>
              </a:r>
              <a:r>
                <a:rPr lang="en-US" dirty="0"/>
                <a:t> = 0</a:t>
              </a: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2496" y="2448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2640" y="2496"/>
              <a:ext cx="82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= 0</a:t>
              </a:r>
            </a:p>
          </p:txBody>
        </p:sp>
      </p:grpSp>
      <p:graphicFrame>
        <p:nvGraphicFramePr>
          <p:cNvPr id="3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071863"/>
              </p:ext>
            </p:extLst>
          </p:nvPr>
        </p:nvGraphicFramePr>
        <p:xfrm>
          <a:off x="492123" y="4487863"/>
          <a:ext cx="528955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6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3" y="4487863"/>
                        <a:ext cx="5289550" cy="7318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495300" y="5581650"/>
            <a:ext cx="3352800" cy="533400"/>
            <a:chOff x="1524000" y="6400800"/>
            <a:chExt cx="3352800" cy="533400"/>
          </a:xfrm>
        </p:grpSpPr>
        <p:graphicFrame>
          <p:nvGraphicFramePr>
            <p:cNvPr id="38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7696515"/>
                </p:ext>
              </p:extLst>
            </p:nvPr>
          </p:nvGraphicFramePr>
          <p:xfrm>
            <a:off x="1524000" y="6400800"/>
            <a:ext cx="3352800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7" r:id="rId15" imgW="1422360" imgH="203040" progId="">
                    <p:embed/>
                  </p:oleObj>
                </mc:Choice>
                <mc:Fallback>
                  <p:oleObj r:id="rId15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6400800"/>
                          <a:ext cx="3352800" cy="4794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>
              <a:off x="20558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4418013" y="6400800"/>
              <a:ext cx="2317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605631" y="51816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42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46547"/>
              </p:ext>
            </p:extLst>
          </p:nvPr>
        </p:nvGraphicFramePr>
        <p:xfrm>
          <a:off x="4990305" y="5635625"/>
          <a:ext cx="1916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r:id="rId17" imgW="812520" imgH="203040" progId="">
                  <p:embed/>
                </p:oleObj>
              </mc:Choice>
              <mc:Fallback>
                <p:oleObj r:id="rId17" imgW="81252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0305" y="5635625"/>
                        <a:ext cx="1916113" cy="47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8809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dirty="0" smtClean="0"/>
              <a:t>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9276" name="Picture 60" descr="http://www.wartsila.com/ss/Satellite?blobcol=urldata&amp;blobheader=JPG&amp;blobkey=id&amp;blobtable=MungoBlobs&amp;blobwhere=1278607508305&amp;ssbinary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5" y="1272924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78" name="Picture 62" descr="https://encrypted-tbn0.gstatic.com/images?q=tbn:ANd9GcSvqajtlGXYd3szRJtU9PuRxduAkgq82z06h3SC9wcFp41FGt9f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83" y="1740484"/>
            <a:ext cx="3633949" cy="22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61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5022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Turbine </a:t>
            </a:r>
            <a:r>
              <a:rPr lang="en-US" u="sng" dirty="0" smtClean="0"/>
              <a:t>&amp; Compressors</a:t>
            </a:r>
            <a:r>
              <a:rPr lang="en-US" dirty="0" smtClean="0"/>
              <a:t> 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5" name="Picture 64" descr="http://howthingsfly.si.edu/sites/default/files/image-large/GE90-115B-trimetric-with-callouts-d40545--Hi-Res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695325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03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ve.all.biz/img/ve/catalog/7689.jpeg?rrr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46" y="433232"/>
            <a:ext cx="28575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www.automotivecompressors.co.uk/Images/products/fullsize/aut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99908"/>
            <a:ext cx="431656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6216399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 smtClean="0"/>
              <a:t>Compressors </a:t>
            </a:r>
            <a:r>
              <a:rPr lang="en-US" dirty="0" smtClean="0"/>
              <a:t> (Reciprocating)     </a:t>
            </a:r>
            <a:r>
              <a:rPr lang="en-US" dirty="0"/>
              <a:t>(  </a:t>
            </a:r>
            <a:r>
              <a:rPr lang="en-US" dirty="0" err="1"/>
              <a:t>w</a:t>
            </a:r>
            <a:r>
              <a:rPr lang="en-US" baseline="-25000" dirty="0" err="1"/>
              <a:t>CV</a:t>
            </a:r>
            <a:r>
              <a:rPr lang="en-US" dirty="0"/>
              <a:t> </a:t>
            </a:r>
            <a:r>
              <a:rPr lang="en-US" dirty="0">
                <a:latin typeface="Symbol" pitchFamily="16" charset="2"/>
              </a:rPr>
              <a:t></a:t>
            </a:r>
            <a:r>
              <a:rPr lang="en-US" dirty="0"/>
              <a:t> 0  ) </a:t>
            </a:r>
          </a:p>
        </p:txBody>
      </p:sp>
      <p:pic>
        <p:nvPicPr>
          <p:cNvPr id="25606" name="Picture 6" descr="http://www.br3000.com.br/img_br3000/br3000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4" y="3581400"/>
            <a:ext cx="3810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40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838200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38200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2200275" y="1905000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6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5" y="1905000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2301875" y="1423988"/>
          <a:ext cx="4476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r:id="rId7" imgW="279360" imgH="241200" progId="">
                  <p:embed/>
                </p:oleObj>
              </mc:Choice>
              <mc:Fallback>
                <p:oleObj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1423988"/>
                        <a:ext cx="447675" cy="352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3886200" y="838200"/>
            <a:ext cx="2305050" cy="1827213"/>
            <a:chOff x="2448" y="528"/>
            <a:chExt cx="1452" cy="1151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" name="Object 19"/>
            <p:cNvGraphicFramePr>
              <a:graphicFrameLocks noChangeAspect="1"/>
            </p:cNvGraphicFramePr>
            <p:nvPr/>
          </p:nvGraphicFramePr>
          <p:xfrm>
            <a:off x="2592" y="1200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8" r:id="rId9" imgW="190440" imgH="520560" progId="">
                    <p:embed/>
                  </p:oleObj>
                </mc:Choice>
                <mc:Fallback>
                  <p:oleObj r:id="rId9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200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0"/>
            <p:cNvGraphicFramePr>
              <a:graphicFrameLocks noChangeAspect="1"/>
            </p:cNvGraphicFramePr>
            <p:nvPr/>
          </p:nvGraphicFramePr>
          <p:xfrm>
            <a:off x="3696" y="528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9" r:id="rId10" imgW="203040" imgH="520560" progId="">
                    <p:embed/>
                  </p:oleObj>
                </mc:Choice>
                <mc:Fallback>
                  <p:oleObj r:id="rId10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528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1"/>
            <p:cNvGraphicFramePr>
              <a:graphicFrameLocks noChangeAspect="1"/>
            </p:cNvGraphicFramePr>
            <p:nvPr/>
          </p:nvGraphicFramePr>
          <p:xfrm>
            <a:off x="2448" y="864"/>
            <a:ext cx="261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00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261" cy="2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441325" y="2555875"/>
            <a:ext cx="31400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Turbine</a:t>
            </a:r>
          </a:p>
          <a:p>
            <a:r>
              <a:rPr lang="en-US" sz="2000"/>
              <a:t>produces work (W +ve) from expansion of </a:t>
            </a:r>
          </a:p>
          <a:p>
            <a:r>
              <a:rPr lang="en-US" sz="2000"/>
              <a:t>fluid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-ve)</a:t>
            </a: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038600" y="2590800"/>
            <a:ext cx="28194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/>
              <a:t>Compressor</a:t>
            </a:r>
          </a:p>
          <a:p>
            <a:r>
              <a:rPr lang="en-US" sz="2000"/>
              <a:t>increases pressure (</a:t>
            </a:r>
            <a:r>
              <a:rPr lang="en-US" sz="2000">
                <a:latin typeface="Symbol" pitchFamily="16" charset="2"/>
              </a:rPr>
              <a:t></a:t>
            </a:r>
            <a:r>
              <a:rPr lang="en-US" sz="2000"/>
              <a:t>P +ve) using work supplied  (W –ve)</a:t>
            </a:r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81000" y="3962400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/>
                <a:t>Assumptions</a:t>
              </a:r>
            </a:p>
            <a:p>
              <a:pPr marL="460375" indent="-458788"/>
              <a:r>
                <a:rPr lang="en-US" sz="2200"/>
                <a:t>Const. volume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w</a:t>
              </a:r>
              <a:r>
                <a:rPr lang="en-US" sz="2200" baseline="-25000"/>
                <a:t>B</a:t>
              </a:r>
              <a:r>
                <a:rPr lang="en-US" sz="2200"/>
                <a:t> = 0</a:t>
              </a:r>
            </a:p>
            <a:p>
              <a:pPr marL="460375" indent="-458788"/>
              <a:r>
                <a:rPr lang="en-US" sz="2200"/>
                <a:t>Involves other work</a:t>
              </a:r>
            </a:p>
            <a:p>
              <a:pPr marL="460375" indent="-458788"/>
              <a:r>
                <a:rPr lang="en-US" sz="2200"/>
                <a:t>Small difference in height </a:t>
              </a:r>
              <a:r>
                <a:rPr lang="en-US" sz="2200">
                  <a:latin typeface="Symbol" pitchFamily="16" charset="2"/>
                </a:rPr>
                <a:t></a:t>
              </a:r>
              <a:r>
                <a:rPr lang="en-US" sz="2200"/>
                <a:t> </a:t>
              </a:r>
              <a:r>
                <a:rPr lang="en-US" sz="2200">
                  <a:latin typeface="Symbol" pitchFamily="16" charset="2"/>
                </a:rPr>
                <a:t></a:t>
              </a:r>
              <a:r>
                <a:rPr lang="en-US" sz="2200"/>
                <a:t>pe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7921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93675"/>
            <a:ext cx="50450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Turbine &amp; Compressor</a:t>
            </a:r>
            <a:r>
              <a:rPr lang="en-US"/>
              <a:t>      (  w</a:t>
            </a:r>
            <a:r>
              <a:rPr lang="en-US" baseline="-25000"/>
              <a:t>CV</a:t>
            </a:r>
            <a:r>
              <a:rPr lang="en-US"/>
              <a:t> </a:t>
            </a:r>
            <a:r>
              <a:rPr lang="en-US">
                <a:latin typeface="Symbol" pitchFamily="16" charset="2"/>
              </a:rPr>
              <a:t></a:t>
            </a:r>
            <a:r>
              <a:rPr lang="en-US"/>
              <a:t> 0  ) 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85800" y="1143000"/>
            <a:ext cx="1598613" cy="1141413"/>
            <a:chOff x="432" y="720"/>
            <a:chExt cx="1007" cy="71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rot="5400000" flipH="1">
              <a:off x="695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720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0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152" y="1296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152" y="1440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104" y="1008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838200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6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38200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2200275" y="1905000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5" y="1905000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2301875" y="1423988"/>
          <a:ext cx="4476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r:id="rId7" imgW="279360" imgH="241200" progId="">
                  <p:embed/>
                </p:oleObj>
              </mc:Choice>
              <mc:Fallback>
                <p:oleObj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1423988"/>
                        <a:ext cx="447675" cy="352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4875213" y="728662"/>
            <a:ext cx="2305050" cy="1827213"/>
            <a:chOff x="2448" y="528"/>
            <a:chExt cx="1452" cy="1151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16200000">
              <a:off x="3000" y="744"/>
              <a:ext cx="526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1008"/>
              <a:ext cx="38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2832" y="1440"/>
              <a:ext cx="239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V="1">
              <a:off x="3072" y="1247"/>
              <a:ext cx="0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V="1">
              <a:off x="3456" y="767"/>
              <a:ext cx="0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3456" y="768"/>
              <a:ext cx="191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" name="Object 19"/>
            <p:cNvGraphicFramePr>
              <a:graphicFrameLocks noChangeAspect="1"/>
            </p:cNvGraphicFramePr>
            <p:nvPr/>
          </p:nvGraphicFramePr>
          <p:xfrm>
            <a:off x="2592" y="1200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69" r:id="rId9" imgW="190440" imgH="520560" progId="">
                    <p:embed/>
                  </p:oleObj>
                </mc:Choice>
                <mc:Fallback>
                  <p:oleObj r:id="rId9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200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0"/>
            <p:cNvGraphicFramePr>
              <a:graphicFrameLocks noChangeAspect="1"/>
            </p:cNvGraphicFramePr>
            <p:nvPr/>
          </p:nvGraphicFramePr>
          <p:xfrm>
            <a:off x="3696" y="528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0" r:id="rId10" imgW="203040" imgH="520560" progId="">
                    <p:embed/>
                  </p:oleObj>
                </mc:Choice>
                <mc:Fallback>
                  <p:oleObj r:id="rId10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528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1"/>
            <p:cNvGraphicFramePr>
              <a:graphicFrameLocks noChangeAspect="1"/>
            </p:cNvGraphicFramePr>
            <p:nvPr/>
          </p:nvGraphicFramePr>
          <p:xfrm>
            <a:off x="2448" y="864"/>
            <a:ext cx="261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1" r:id="rId11" imgW="228600" imgH="241200" progId="">
                    <p:embed/>
                  </p:oleObj>
                </mc:Choice>
                <mc:Fallback>
                  <p:oleObj r:id="rId11" imgW="2286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864"/>
                          <a:ext cx="261" cy="2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1667668" y="1706718"/>
            <a:ext cx="3140075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Turbine</a:t>
            </a:r>
            <a:endParaRPr lang="en-US" u="sng" dirty="0"/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6100847" y="2044856"/>
            <a:ext cx="281940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US" u="sng" dirty="0" smtClean="0"/>
              <a:t>Compressor</a:t>
            </a:r>
            <a:endParaRPr lang="en-US" u="sng" dirty="0"/>
          </a:p>
        </p:txBody>
      </p:sp>
      <p:grpSp>
        <p:nvGrpSpPr>
          <p:cNvPr id="27" name="Group 24"/>
          <p:cNvGrpSpPr>
            <a:grpSpLocks/>
          </p:cNvGrpSpPr>
          <p:nvPr/>
        </p:nvGrpSpPr>
        <p:grpSpPr bwMode="auto">
          <a:xfrm>
            <a:off x="364958" y="2365375"/>
            <a:ext cx="5713413" cy="1443038"/>
            <a:chOff x="240" y="2496"/>
            <a:chExt cx="3599" cy="909"/>
          </a:xfrm>
        </p:grpSpPr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240" y="2496"/>
              <a:ext cx="3599" cy="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460375" algn="l"/>
                  <a:tab pos="1374775" algn="l"/>
                  <a:tab pos="2289175" algn="l"/>
                  <a:tab pos="3203575" algn="l"/>
                  <a:tab pos="4117975" algn="l"/>
                  <a:tab pos="5032375" algn="l"/>
                  <a:tab pos="5946775" algn="l"/>
                  <a:tab pos="6861175" algn="l"/>
                  <a:tab pos="7775575" algn="l"/>
                  <a:tab pos="8689975" algn="l"/>
                  <a:tab pos="9604375" algn="l"/>
                  <a:tab pos="10518775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pPr marL="460375" indent="-458788"/>
              <a:r>
                <a:rPr lang="en-US" sz="2200" u="sng" dirty="0"/>
                <a:t>Assumptions</a:t>
              </a:r>
            </a:p>
            <a:p>
              <a:pPr marL="460375" indent="-458788"/>
              <a:r>
                <a:rPr lang="en-US" sz="2200" dirty="0"/>
                <a:t>Const. volume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 err="1"/>
                <a:t>w</a:t>
              </a:r>
              <a:r>
                <a:rPr lang="en-US" sz="2200" baseline="-25000" dirty="0" err="1"/>
                <a:t>B</a:t>
              </a:r>
              <a:r>
                <a:rPr lang="en-US" sz="2200" dirty="0"/>
                <a:t> = 0</a:t>
              </a:r>
            </a:p>
            <a:p>
              <a:pPr marL="460375" indent="-458788"/>
              <a:r>
                <a:rPr lang="en-US" sz="2200" dirty="0"/>
                <a:t>Involves other work</a:t>
              </a:r>
            </a:p>
            <a:p>
              <a:pPr marL="460375" indent="-458788"/>
              <a:r>
                <a:rPr lang="en-US" sz="2200" dirty="0"/>
                <a:t>Small difference in height </a:t>
              </a:r>
              <a:r>
                <a:rPr lang="en-US" sz="2200" dirty="0">
                  <a:latin typeface="Symbol" pitchFamily="16" charset="2"/>
                </a:rPr>
                <a:t></a:t>
              </a:r>
              <a:r>
                <a:rPr lang="en-US" sz="2200" dirty="0"/>
                <a:t> </a:t>
              </a:r>
              <a:r>
                <a:rPr lang="en-US" sz="2200" dirty="0">
                  <a:latin typeface="Symbol" pitchFamily="16" charset="2"/>
                </a:rPr>
                <a:t></a:t>
              </a:r>
              <a:r>
                <a:rPr lang="en-US" sz="2200" dirty="0" err="1"/>
                <a:t>pe</a:t>
              </a:r>
              <a:r>
                <a:rPr lang="en-US" sz="2200" dirty="0"/>
                <a:t> = 0</a:t>
              </a: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2544" y="2784"/>
              <a:ext cx="95" cy="383"/>
            </a:xfrm>
            <a:prstGeom prst="rightBrace">
              <a:avLst>
                <a:gd name="adj1" fmla="val 33596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2688" y="2832"/>
              <a:ext cx="82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CV</a:t>
              </a:r>
              <a:r>
                <a:rPr lang="en-US"/>
                <a:t> </a:t>
              </a:r>
              <a:r>
                <a:rPr lang="en-US">
                  <a:latin typeface="Symbol" pitchFamily="16" charset="2"/>
                </a:rPr>
                <a:t></a:t>
              </a:r>
              <a:r>
                <a:rPr lang="en-US"/>
                <a:t> 0</a:t>
              </a:r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681596"/>
              </p:ext>
            </p:extLst>
          </p:nvPr>
        </p:nvGraphicFramePr>
        <p:xfrm>
          <a:off x="645319" y="4043361"/>
          <a:ext cx="50292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19" y="4043361"/>
                        <a:ext cx="5029200" cy="6969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27907" y="4652961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aphicFrame>
        <p:nvGraphicFramePr>
          <p:cNvPr id="3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756044"/>
              </p:ext>
            </p:extLst>
          </p:nvPr>
        </p:nvGraphicFramePr>
        <p:xfrm>
          <a:off x="1331119" y="5033961"/>
          <a:ext cx="34290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r:id="rId15" imgW="1701720" imgH="228600" progId="">
                  <p:embed/>
                </p:oleObj>
              </mc:Choice>
              <mc:Fallback>
                <p:oleObj r:id="rId15" imgW="170172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119" y="5033961"/>
                        <a:ext cx="3429000" cy="4635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Line 31"/>
          <p:cNvSpPr>
            <a:spLocks noChangeShapeType="1"/>
          </p:cNvSpPr>
          <p:nvPr/>
        </p:nvSpPr>
        <p:spPr bwMode="auto">
          <a:xfrm flipH="1">
            <a:off x="4377532" y="4957761"/>
            <a:ext cx="307975" cy="6096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416719" y="5491161"/>
            <a:ext cx="4892675" cy="7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Commonly insulated (q=0), and also 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(since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</a:t>
            </a:r>
            <a:r>
              <a:rPr lang="en-US" sz="2200">
                <a:cs typeface="Arial Unicode MS" pitchFamily="32" charset="0"/>
              </a:rPr>
              <a:t>&lt;&lt;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h )</a:t>
            </a:r>
          </a:p>
        </p:txBody>
      </p:sp>
      <p:graphicFrame>
        <p:nvGraphicFramePr>
          <p:cNvPr id="3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051465"/>
              </p:ext>
            </p:extLst>
          </p:nvPr>
        </p:nvGraphicFramePr>
        <p:xfrm>
          <a:off x="5309394" y="5491161"/>
          <a:ext cx="25923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Equation" r:id="rId17" imgW="1155600" imgH="419040" progId="Equation.3">
                  <p:embed/>
                </p:oleObj>
              </mc:Choice>
              <mc:Fallback>
                <p:oleObj name="Equation" r:id="rId17" imgW="11556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9394" y="5491161"/>
                        <a:ext cx="2592388" cy="9461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195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5055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Throttling valve/Porous plug</a:t>
            </a:r>
            <a:r>
              <a:rPr lang="en-US"/>
              <a:t>  (const.enthalpy, h=c)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pic>
        <p:nvPicPr>
          <p:cNvPr id="10292" name="Picture 52" descr="http://www.fmctechnologies.com/en/FluidControl/Technologies/CompactValves/~/media/FluidControl/Compact%20Valve/TrottleValves-280x300.ashx?bc=White&amp;as=1&amp;w=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" y="1905000"/>
            <a:ext cx="2667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4" name="Picture 54" descr="http://www.p-wholesale.com/upimg/19/785a1/gb-bellow-check-valve-gwj41-6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62814"/>
            <a:ext cx="24384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5" name="Picture 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7" y="3772903"/>
            <a:ext cx="43148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4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6525" y="117475"/>
            <a:ext cx="65055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Throttling valve/Porous plug</a:t>
            </a:r>
            <a:r>
              <a:rPr lang="en-US"/>
              <a:t>  (const.enthalpy, h=c)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1118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To reduce pressure without involving work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 rot="16200000">
            <a:off x="1600994" y="534194"/>
            <a:ext cx="914400" cy="2284412"/>
          </a:xfrm>
          <a:prstGeom prst="can">
            <a:avLst>
              <a:gd name="adj" fmla="val 62202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828800" y="1220788"/>
            <a:ext cx="457200" cy="9144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981200" y="1525588"/>
            <a:ext cx="152400" cy="228600"/>
          </a:xfrm>
          <a:prstGeom prst="ellips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968500" y="1220788"/>
            <a:ext cx="401638" cy="912812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62000" y="1677988"/>
            <a:ext cx="1295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590800" y="1677988"/>
            <a:ext cx="9144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1000" y="1296988"/>
          <a:ext cx="304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r:id="rId3" imgW="190440" imgH="520560" progId="">
                  <p:embed/>
                </p:oleObj>
              </mc:Choice>
              <mc:Fallback>
                <p:oleObj r:id="rId3" imgW="1904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296988"/>
                        <a:ext cx="304800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3581400" y="1296988"/>
          <a:ext cx="3254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r:id="rId5" imgW="203040" imgH="520560" progId="">
                  <p:embed/>
                </p:oleObj>
              </mc:Choice>
              <mc:Fallback>
                <p:oleObj r:id="rId5" imgW="203040" imgH="52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96988"/>
                        <a:ext cx="325438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038600" y="2057400"/>
            <a:ext cx="2000250" cy="1446213"/>
            <a:chOff x="2544" y="1296"/>
            <a:chExt cx="1260" cy="911"/>
          </a:xfrm>
        </p:grpSpPr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3024" y="1392"/>
              <a:ext cx="383" cy="335"/>
              <a:chOff x="3024" y="1392"/>
              <a:chExt cx="383" cy="335"/>
            </a:xfrm>
          </p:grpSpPr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3024" y="1392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14"/>
              <p:cNvSpPr>
                <a:spLocks noChangeArrowheads="1"/>
              </p:cNvSpPr>
              <p:nvPr/>
            </p:nvSpPr>
            <p:spPr bwMode="auto">
              <a:xfrm>
                <a:off x="3168" y="1392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3024" y="1824"/>
              <a:ext cx="383" cy="335"/>
              <a:chOff x="3024" y="1824"/>
              <a:chExt cx="383" cy="335"/>
            </a:xfrm>
          </p:grpSpPr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3024" y="2160"/>
                <a:ext cx="38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 flipV="1">
                <a:off x="3168" y="1824"/>
                <a:ext cx="95" cy="335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072" y="1296"/>
              <a:ext cx="287" cy="911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784" y="1776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3264" y="1776"/>
              <a:ext cx="28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" name="Object 21"/>
            <p:cNvGraphicFramePr>
              <a:graphicFrameLocks noChangeAspect="1"/>
            </p:cNvGraphicFramePr>
            <p:nvPr/>
          </p:nvGraphicFramePr>
          <p:xfrm>
            <a:off x="2544" y="1488"/>
            <a:ext cx="191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5" r:id="rId7" imgW="190440" imgH="520560" progId="">
                    <p:embed/>
                  </p:oleObj>
                </mc:Choice>
                <mc:Fallback>
                  <p:oleObj r:id="rId7" imgW="1904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488"/>
                          <a:ext cx="191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2"/>
            <p:cNvGraphicFramePr>
              <a:graphicFrameLocks noChangeAspect="1"/>
            </p:cNvGraphicFramePr>
            <p:nvPr/>
          </p:nvGraphicFramePr>
          <p:xfrm>
            <a:off x="3600" y="1536"/>
            <a:ext cx="204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6" r:id="rId8" imgW="203040" imgH="520560" progId="">
                    <p:embed/>
                  </p:oleObj>
                </mc:Choice>
                <mc:Fallback>
                  <p:oleObj r:id="rId8" imgW="203040" imgH="520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1536"/>
                          <a:ext cx="204" cy="47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41325" y="2632075"/>
            <a:ext cx="32924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Assumptions</a:t>
            </a:r>
          </a:p>
          <a:p>
            <a:r>
              <a:rPr lang="en-US"/>
              <a:t>W = 0</a:t>
            </a:r>
          </a:p>
          <a:p>
            <a:pPr>
              <a:lnSpc>
                <a:spcPct val="102000"/>
              </a:lnSpc>
            </a:pP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ke = 0 , </a:t>
            </a:r>
            <a:r>
              <a:rPr lang="en-US" sz="2200">
                <a:latin typeface="Symbol" pitchFamily="16" charset="2"/>
              </a:rPr>
              <a:t></a:t>
            </a:r>
            <a:r>
              <a:rPr lang="en-US" sz="2200"/>
              <a:t>pe = 0</a:t>
            </a:r>
          </a:p>
          <a:p>
            <a:r>
              <a:rPr lang="en-US" sz="2200"/>
              <a:t>Q </a:t>
            </a:r>
            <a:r>
              <a:rPr lang="en-US" sz="2200">
                <a:latin typeface="Symbol" pitchFamily="16" charset="2"/>
              </a:rPr>
              <a:t></a:t>
            </a:r>
            <a:r>
              <a:rPr lang="en-US" sz="2200"/>
              <a:t> 0 (system too small)</a:t>
            </a:r>
          </a:p>
        </p:txBody>
      </p:sp>
      <p:graphicFrame>
        <p:nvGraphicFramePr>
          <p:cNvPr id="27" name="Object 24"/>
          <p:cNvGraphicFramePr>
            <a:graphicFrameLocks noChangeAspect="1"/>
          </p:cNvGraphicFramePr>
          <p:nvPr/>
        </p:nvGraphicFramePr>
        <p:xfrm>
          <a:off x="609600" y="4343400"/>
          <a:ext cx="50292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r:id="rId9" imgW="2819160" imgH="342720" progId="">
                  <p:embed/>
                </p:oleObj>
              </mc:Choice>
              <mc:Fallback>
                <p:oleObj r:id="rId9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5029200" cy="6969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15925" y="5105400"/>
            <a:ext cx="17938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ea typeface="msgothic" charset="0"/>
                <a:cs typeface="msgothic" charset="0"/>
              </a:rPr>
              <a:t>1 inlet / 1 outlet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0" y="5153526"/>
            <a:ext cx="2897187" cy="533400"/>
            <a:chOff x="1598613" y="5638800"/>
            <a:chExt cx="2897187" cy="533400"/>
          </a:xfrm>
        </p:grpSpPr>
        <p:graphicFrame>
          <p:nvGraphicFramePr>
            <p:cNvPr id="2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0578790"/>
                </p:ext>
              </p:extLst>
            </p:nvPr>
          </p:nvGraphicFramePr>
          <p:xfrm>
            <a:off x="1676400" y="5638800"/>
            <a:ext cx="2819400" cy="401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8" r:id="rId11" imgW="1422360" imgH="203040" progId="">
                    <p:embed/>
                  </p:oleObj>
                </mc:Choice>
                <mc:Fallback>
                  <p:oleObj r:id="rId11" imgW="1422360" imgH="20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6400" y="5638800"/>
                          <a:ext cx="2819400" cy="40163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40370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3512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>
              <a:off x="20558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1598613" y="56388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7425" y="5686926"/>
            <a:ext cx="3813175" cy="914400"/>
            <a:chOff x="1676400" y="6324600"/>
            <a:chExt cx="3813175" cy="914400"/>
          </a:xfrm>
        </p:grpSpPr>
        <p:graphicFrame>
          <p:nvGraphicFramePr>
            <p:cNvPr id="34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500828"/>
                </p:ext>
              </p:extLst>
            </p:nvPr>
          </p:nvGraphicFramePr>
          <p:xfrm>
            <a:off x="1905000" y="6324600"/>
            <a:ext cx="881063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9" r:id="rId13" imgW="444240" imgH="431640" progId="">
                    <p:embed/>
                  </p:oleObj>
                </mc:Choice>
                <mc:Fallback>
                  <p:oleObj r:id="rId13" imgW="444240" imgH="431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6324600"/>
                          <a:ext cx="881063" cy="85407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076575" y="6718300"/>
              <a:ext cx="2262188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>
                  <a:solidFill>
                    <a:srgbClr val="000000"/>
                  </a:solidFill>
                  <a:ea typeface="msgothic" charset="0"/>
                  <a:cs typeface="msgothic" charset="0"/>
                </a:rPr>
                <a:t>For throttling valves</a:t>
              </a:r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1676400" y="6629400"/>
              <a:ext cx="3813175" cy="6096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AutoShape 34"/>
          <p:cNvSpPr>
            <a:spLocks noChangeArrowheads="1"/>
          </p:cNvSpPr>
          <p:nvPr/>
        </p:nvSpPr>
        <p:spPr bwMode="auto">
          <a:xfrm flipH="1">
            <a:off x="2743200" y="1219200"/>
            <a:ext cx="401638" cy="912813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560678"/>
              <a:gd name="G5" fmla="+- G4 10800 0"/>
              <a:gd name="G6" fmla="cos 10800 6560678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8858 w 21600"/>
              <a:gd name="T13" fmla="*/ 0 h 21600"/>
              <a:gd name="T14" fmla="*/ 21599 w 21600"/>
              <a:gd name="T15" fmla="*/ 215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10164" y="21600"/>
                  <a:pt x="9529" y="21543"/>
                  <a:pt x="8903" y="21432"/>
                </a:cubicBezTo>
              </a:path>
            </a:pathLst>
          </a:cu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4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04800" y="498475"/>
            <a:ext cx="63246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1ST LAW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2899" y="985274"/>
            <a:ext cx="61118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Energy</a:t>
            </a:r>
            <a:r>
              <a:rPr lang="en-US" dirty="0"/>
              <a:t> and </a:t>
            </a:r>
            <a:r>
              <a:rPr lang="en-US" u="sng" dirty="0"/>
              <a:t>Mass</a:t>
            </a:r>
            <a:r>
              <a:rPr lang="en-US" dirty="0"/>
              <a:t> can enter/leave a system</a:t>
            </a:r>
          </a:p>
          <a:p>
            <a:r>
              <a:rPr lang="en-US" dirty="0"/>
              <a:t>Divided into two parts: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67706" y="1764737"/>
            <a:ext cx="4522788" cy="121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Conservation of </a:t>
            </a:r>
            <a:r>
              <a:rPr lang="en-US" u="sng" dirty="0"/>
              <a:t>Mass</a:t>
            </a:r>
            <a:r>
              <a:rPr lang="en-US" dirty="0"/>
              <a:t> Principle</a:t>
            </a:r>
          </a:p>
          <a:p>
            <a:endParaRPr lang="en-US" dirty="0"/>
          </a:p>
          <a:p>
            <a:r>
              <a:rPr lang="en-US" dirty="0"/>
              <a:t>Conservation of </a:t>
            </a:r>
            <a:r>
              <a:rPr lang="en-US" u="sng" dirty="0"/>
              <a:t>Energy</a:t>
            </a:r>
            <a:r>
              <a:rPr lang="en-US" dirty="0"/>
              <a:t> </a:t>
            </a:r>
            <a:r>
              <a:rPr lang="en-US" dirty="0" smtClean="0"/>
              <a:t>Principle1</a:t>
            </a:r>
            <a:endParaRPr lang="en-US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220788" y="1764737"/>
            <a:ext cx="1588" cy="9784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211160" y="2716879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235075" y="2057400"/>
            <a:ext cx="6096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096961" y="3151188"/>
            <a:ext cx="4283075" cy="3455988"/>
            <a:chOff x="1143000" y="3657600"/>
            <a:chExt cx="4283075" cy="3455988"/>
          </a:xfrm>
        </p:grpSpPr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62200" y="4191000"/>
              <a:ext cx="1588" cy="1752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362200" y="6096000"/>
              <a:ext cx="1588" cy="2286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362200" y="6324600"/>
              <a:ext cx="16002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962400" y="4724400"/>
              <a:ext cx="1588" cy="16002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055813" y="6096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055813" y="59436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960813" y="47244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960813" y="4572000"/>
              <a:ext cx="307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3962400" y="4189413"/>
              <a:ext cx="1588" cy="384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362200" y="4343400"/>
              <a:ext cx="1600200" cy="1524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2438400" y="4572000"/>
              <a:ext cx="14478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752600" y="60198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3733800" y="46482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3276600" y="5865813"/>
              <a:ext cx="76200" cy="841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1751013" y="4951413"/>
              <a:ext cx="841375" cy="155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3581400" y="3808413"/>
              <a:ext cx="1588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3"/>
            <p:cNvGrpSpPr>
              <a:grpSpLocks/>
            </p:cNvGrpSpPr>
            <p:nvPr/>
          </p:nvGrpSpPr>
          <p:grpSpPr bwMode="auto">
            <a:xfrm>
              <a:off x="3657600" y="5410200"/>
              <a:ext cx="531813" cy="608013"/>
              <a:chOff x="2304" y="3408"/>
              <a:chExt cx="335" cy="383"/>
            </a:xfrm>
          </p:grpSpPr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2304" y="360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2304" y="350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 flipV="1">
                <a:off x="2304" y="369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2304" y="379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 flipV="1">
              <a:off x="3351213" y="5561013"/>
              <a:ext cx="1146175" cy="79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143000" y="4724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3581400" y="3657600"/>
              <a:ext cx="914400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3048000" y="6629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95800" y="54102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1219200" y="58674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724400" y="4419600"/>
              <a:ext cx="7016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2895600" y="4876800"/>
              <a:ext cx="701675" cy="436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CV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092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2400" y="228600"/>
            <a:ext cx="63246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Mixing/Separation Chamber / T junction pipe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838200" y="1143000"/>
            <a:ext cx="1522413" cy="1065213"/>
            <a:chOff x="528" y="720"/>
            <a:chExt cx="959" cy="671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576" y="864"/>
              <a:ext cx="287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76" y="1055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20" y="720"/>
              <a:ext cx="335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768" y="1199"/>
              <a:ext cx="287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56" y="96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056" y="1200"/>
              <a:ext cx="335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720" y="91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719" y="1056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720" y="1200"/>
              <a:ext cx="95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V="1">
              <a:off x="816" y="1151"/>
              <a:ext cx="239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056" y="1152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296" y="1007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1055" y="100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 flipV="1">
              <a:off x="767" y="815"/>
              <a:ext cx="289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671" y="816"/>
              <a:ext cx="97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528" y="720"/>
              <a:ext cx="143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V="1">
              <a:off x="576" y="1247"/>
              <a:ext cx="191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344" y="1056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4038600" y="1295400"/>
            <a:ext cx="1522413" cy="1065213"/>
            <a:chOff x="2544" y="816"/>
            <a:chExt cx="959" cy="671"/>
          </a:xfrm>
        </p:grpSpPr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3167" y="960"/>
              <a:ext cx="289" cy="19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 flipV="1">
              <a:off x="3167" y="1151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2975" y="816"/>
              <a:ext cx="337" cy="23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 flipV="1">
              <a:off x="2975" y="1295"/>
              <a:ext cx="289" cy="19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639" y="105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2639" y="1296"/>
              <a:ext cx="33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3119" y="1008"/>
              <a:ext cx="193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120" y="1152"/>
              <a:ext cx="191" cy="14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3215" y="1296"/>
              <a:ext cx="97" cy="9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 flipV="1">
              <a:off x="2975" y="1247"/>
              <a:ext cx="241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H="1">
              <a:off x="2735" y="1248"/>
              <a:ext cx="241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736" y="1103"/>
              <a:ext cx="0" cy="145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736" y="1104"/>
              <a:ext cx="239" cy="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2976" y="911"/>
              <a:ext cx="287" cy="193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>
              <a:off x="3264" y="912"/>
              <a:ext cx="95" cy="47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3359" y="816"/>
              <a:ext cx="145" cy="9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 flipV="1">
              <a:off x="3263" y="1343"/>
              <a:ext cx="193" cy="14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2544" y="1152"/>
              <a:ext cx="14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3" name="Object 40"/>
          <p:cNvGraphicFramePr>
            <a:graphicFrameLocks noChangeAspect="1"/>
          </p:cNvGraphicFramePr>
          <p:nvPr/>
        </p:nvGraphicFramePr>
        <p:xfrm>
          <a:off x="228600" y="685800"/>
          <a:ext cx="771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r:id="rId3" imgW="482400" imgH="380880" progId="">
                  <p:embed/>
                </p:oleObj>
              </mc:Choice>
              <mc:Fallback>
                <p:oleObj r:id="rId3" imgW="48240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685800"/>
                        <a:ext cx="771525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1"/>
          <p:cNvGraphicFramePr>
            <a:graphicFrameLocks noChangeAspect="1"/>
          </p:cNvGraphicFramePr>
          <p:nvPr/>
        </p:nvGraphicFramePr>
        <p:xfrm>
          <a:off x="131763" y="19812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r:id="rId5" imgW="507960" imgH="380880" progId="">
                  <p:embed/>
                </p:oleObj>
              </mc:Choice>
              <mc:Fallback>
                <p:oleObj r:id="rId5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19812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2"/>
          <p:cNvGraphicFramePr>
            <a:graphicFrameLocks noChangeAspect="1"/>
          </p:cNvGraphicFramePr>
          <p:nvPr/>
        </p:nvGraphicFramePr>
        <p:xfrm>
          <a:off x="2362200" y="1163638"/>
          <a:ext cx="81280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r:id="rId7" imgW="507960" imgH="457200" progId="">
                  <p:embed/>
                </p:oleObj>
              </mc:Choice>
              <mc:Fallback>
                <p:oleObj r:id="rId7" imgW="507960" imgH="457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163638"/>
                        <a:ext cx="812800" cy="6699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3"/>
          <p:cNvGraphicFramePr>
            <a:graphicFrameLocks noChangeAspect="1"/>
          </p:cNvGraphicFramePr>
          <p:nvPr/>
        </p:nvGraphicFramePr>
        <p:xfrm>
          <a:off x="5562600" y="22098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r:id="rId9" imgW="507960" imgH="380880" progId="">
                  <p:embed/>
                </p:oleObj>
              </mc:Choice>
              <mc:Fallback>
                <p:oleObj r:id="rId9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2098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4"/>
          <p:cNvGraphicFramePr>
            <a:graphicFrameLocks noChangeAspect="1"/>
          </p:cNvGraphicFramePr>
          <p:nvPr/>
        </p:nvGraphicFramePr>
        <p:xfrm>
          <a:off x="5638800" y="990600"/>
          <a:ext cx="812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r:id="rId11" imgW="507960" imgH="380880" progId="">
                  <p:embed/>
                </p:oleObj>
              </mc:Choice>
              <mc:Fallback>
                <p:oleObj r:id="rId11" imgW="50796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990600"/>
                        <a:ext cx="8128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5"/>
          <p:cNvGraphicFramePr>
            <a:graphicFrameLocks noChangeAspect="1"/>
          </p:cNvGraphicFramePr>
          <p:nvPr/>
        </p:nvGraphicFramePr>
        <p:xfrm>
          <a:off x="3276600" y="1752600"/>
          <a:ext cx="7715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r:id="rId12" imgW="482400" imgH="380880" progId="">
                  <p:embed/>
                </p:oleObj>
              </mc:Choice>
              <mc:Fallback>
                <p:oleObj r:id="rId12" imgW="482400" imgH="380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752600"/>
                        <a:ext cx="771525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41325" y="2632075"/>
            <a:ext cx="5578475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/>
              <a:t>Assumptions</a:t>
            </a:r>
          </a:p>
          <a:p>
            <a:pPr marL="400050" indent="-398463"/>
            <a:r>
              <a:rPr lang="en-US"/>
              <a:t>W</a:t>
            </a:r>
            <a:r>
              <a:rPr lang="en-US" baseline="-25000"/>
              <a:t>B</a:t>
            </a:r>
            <a:r>
              <a:rPr lang="en-US"/>
              <a:t> = 0</a:t>
            </a:r>
          </a:p>
          <a:p>
            <a:pPr marL="400050" indent="-398463"/>
            <a:r>
              <a:rPr lang="en-US"/>
              <a:t>Same pressure at all channels</a:t>
            </a:r>
          </a:p>
          <a:p>
            <a:pPr marL="400050" indent="-398463"/>
            <a:r>
              <a:rPr lang="en-US"/>
              <a:t>Other assumptions made accordingly</a:t>
            </a:r>
          </a:p>
        </p:txBody>
      </p:sp>
      <p:graphicFrame>
        <p:nvGraphicFramePr>
          <p:cNvPr id="50" name="Object 47"/>
          <p:cNvGraphicFramePr>
            <a:graphicFrameLocks noChangeAspect="1"/>
          </p:cNvGraphicFramePr>
          <p:nvPr/>
        </p:nvGraphicFramePr>
        <p:xfrm>
          <a:off x="609600" y="4343400"/>
          <a:ext cx="52578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r:id="rId13" imgW="2819160" imgH="342720" progId="">
                  <p:embed/>
                </p:oleObj>
              </mc:Choice>
              <mc:Fallback>
                <p:oleObj r:id="rId13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5257800" cy="728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48"/>
          <p:cNvGraphicFramePr>
            <a:graphicFrameLocks noChangeAspect="1"/>
          </p:cNvGraphicFramePr>
          <p:nvPr/>
        </p:nvGraphicFramePr>
        <p:xfrm>
          <a:off x="1905000" y="5638800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8" r:id="rId15" imgW="1002960" imgH="253800" progId="">
                  <p:embed/>
                </p:oleObj>
              </mc:Choice>
              <mc:Fallback>
                <p:oleObj r:id="rId15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638800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57200" y="51054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54338"/>
            <a:ext cx="2857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27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pic>
        <p:nvPicPr>
          <p:cNvPr id="12333" name="Picture 45" descr="http://www.brazetek.com/files/images/wahx/water-2-air-heat-exchangers-main-sh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20" y="914400"/>
            <a:ext cx="401955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5" name="Picture 47" descr="http://www.heatexchangerasia.co/heat-exchanger/thumb/water-cooled-heat-exchan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8156"/>
            <a:ext cx="4063999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7" name="Picture 49" descr="http://www.gold-bar.co.il/wp-content/uploads/2011/10/Plate-Heat-exchangers-Gold-Bar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70" y="4114799"/>
            <a:ext cx="299085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9" name="Picture 51" descr="http://pimg.tradeindia.com/00232040/b/0/Heat-Exchang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6155"/>
            <a:ext cx="3946524" cy="29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77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2725" y="269875"/>
            <a:ext cx="5121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Heat Exchangers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2725" y="838200"/>
            <a:ext cx="3649663" cy="1524000"/>
            <a:chOff x="914400" y="838200"/>
            <a:chExt cx="3649663" cy="1524000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 rot="5400000">
              <a:off x="1792288" y="2095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 rot="5400000">
              <a:off x="3392488" y="952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 rot="5400000">
              <a:off x="1792288" y="952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5400000">
              <a:off x="3392488" y="2095500"/>
              <a:ext cx="3810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 rot="5400000">
              <a:off x="1754188" y="1524000"/>
              <a:ext cx="4572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 rot="5400000">
              <a:off x="3354388" y="1524000"/>
              <a:ext cx="4572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057400" y="2209800"/>
              <a:ext cx="14478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1828800" y="990600"/>
              <a:ext cx="1903413" cy="227013"/>
              <a:chOff x="1152" y="624"/>
              <a:chExt cx="1199" cy="143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1296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2208" y="624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>
                <a:off x="1151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2207" y="768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1828800" y="1371600"/>
              <a:ext cx="1903413" cy="227013"/>
              <a:chOff x="1152" y="864"/>
              <a:chExt cx="1199" cy="143"/>
            </a:xfrm>
          </p:grpSpPr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1296" y="1008"/>
                <a:ext cx="91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 flipV="1">
                <a:off x="1296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flipV="1">
                <a:off x="2208" y="863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 flipH="1">
                <a:off x="1151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H="1">
                <a:off x="2207" y="864"/>
                <a:ext cx="14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133600" y="1066800"/>
              <a:ext cx="1295400" cy="10668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7526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3352800" y="1295400"/>
              <a:ext cx="533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373188" y="10668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1</a:t>
              </a:r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3887788" y="11430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2</a:t>
              </a:r>
            </a:p>
          </p:txBody>
        </p:sp>
        <p:grpSp>
          <p:nvGrpSpPr>
            <p:cNvPr id="29" name="Group 26"/>
            <p:cNvGrpSpPr>
              <a:grpSpLocks/>
            </p:cNvGrpSpPr>
            <p:nvPr/>
          </p:nvGrpSpPr>
          <p:grpSpPr bwMode="auto">
            <a:xfrm>
              <a:off x="1835150" y="1600200"/>
              <a:ext cx="1903413" cy="227013"/>
              <a:chOff x="1156" y="1008"/>
              <a:chExt cx="1199" cy="143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1299" y="1008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2212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1300" y="1008"/>
                <a:ext cx="0" cy="14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2212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1156" y="1152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32"/>
            <p:cNvGrpSpPr>
              <a:grpSpLocks/>
            </p:cNvGrpSpPr>
            <p:nvPr/>
          </p:nvGrpSpPr>
          <p:grpSpPr bwMode="auto">
            <a:xfrm>
              <a:off x="1835150" y="1981200"/>
              <a:ext cx="1903413" cy="227013"/>
              <a:chOff x="1156" y="1248"/>
              <a:chExt cx="1199" cy="143"/>
            </a:xfrm>
          </p:grpSpPr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 flipH="1">
                <a:off x="1299" y="1392"/>
                <a:ext cx="91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V="1">
                <a:off x="2212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 flipV="1">
                <a:off x="1300" y="1247"/>
                <a:ext cx="0" cy="14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>
                <a:off x="2212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>
                <a:off x="1156" y="1248"/>
                <a:ext cx="143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H="1">
              <a:off x="32813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H="1">
              <a:off x="1681163" y="1905000"/>
              <a:ext cx="5365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 flipH="1">
              <a:off x="3887788" y="16764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3</a:t>
              </a:r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 flipH="1">
              <a:off x="1373188" y="1752600"/>
              <a:ext cx="3095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4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2439988" y="1676400"/>
              <a:ext cx="3492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B</a:t>
              </a:r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2895600" y="1600200"/>
              <a:ext cx="3683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Q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2439988" y="1143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>
              <a:off x="2894013" y="1447800"/>
              <a:ext cx="155575" cy="3048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6"/>
            <p:cNvSpPr>
              <a:spLocks noChangeArrowheads="1"/>
            </p:cNvSpPr>
            <p:nvPr/>
          </p:nvSpPr>
          <p:spPr bwMode="auto">
            <a:xfrm>
              <a:off x="2057400" y="838200"/>
              <a:ext cx="1447800" cy="1524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0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9356082"/>
                </p:ext>
              </p:extLst>
            </p:nvPr>
          </p:nvGraphicFramePr>
          <p:xfrm>
            <a:off x="914400" y="9906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9" r:id="rId4" imgW="215640" imgH="215640" progId="">
                    <p:embed/>
                  </p:oleObj>
                </mc:Choice>
                <mc:Fallback>
                  <p:oleObj r:id="rId4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400" y="9906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2650978"/>
                </p:ext>
              </p:extLst>
            </p:nvPr>
          </p:nvGraphicFramePr>
          <p:xfrm>
            <a:off x="4114800" y="1828800"/>
            <a:ext cx="449263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0" r:id="rId6" imgW="215640" imgH="215640" progId="">
                    <p:embed/>
                  </p:oleObj>
                </mc:Choice>
                <mc:Fallback>
                  <p:oleObj r:id="rId6" imgW="215640" imgH="215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1828800"/>
                          <a:ext cx="449263" cy="4508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4191000" y="681455"/>
            <a:ext cx="5578475" cy="193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00050" algn="l"/>
                <a:tab pos="1314450" algn="l"/>
                <a:tab pos="2228850" algn="l"/>
                <a:tab pos="3143250" algn="l"/>
                <a:tab pos="4057650" algn="l"/>
                <a:tab pos="4972050" algn="l"/>
                <a:tab pos="5886450" algn="l"/>
                <a:tab pos="6800850" algn="l"/>
                <a:tab pos="7715250" algn="l"/>
                <a:tab pos="8629650" algn="l"/>
                <a:tab pos="9544050" algn="l"/>
                <a:tab pos="104584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marL="400050" indent="-398463"/>
            <a:r>
              <a:rPr lang="en-US" u="sng" dirty="0"/>
              <a:t>Assumptions</a:t>
            </a:r>
            <a:r>
              <a:rPr lang="en-US" dirty="0"/>
              <a:t> </a:t>
            </a:r>
            <a:r>
              <a:rPr lang="en-US" i="1" dirty="0"/>
              <a:t>(System encompasses </a:t>
            </a:r>
            <a:endParaRPr lang="en-US" i="1" dirty="0" smtClean="0"/>
          </a:p>
          <a:p>
            <a:pPr marL="400050" indent="-398463"/>
            <a:r>
              <a:rPr lang="en-US" i="1" dirty="0"/>
              <a:t>	</a:t>
            </a:r>
            <a:r>
              <a:rPr lang="en-US" i="1" dirty="0" smtClean="0"/>
              <a:t>the </a:t>
            </a:r>
            <a:r>
              <a:rPr lang="en-US" i="1" dirty="0"/>
              <a:t>whole heat exchanger)</a:t>
            </a:r>
          </a:p>
          <a:p>
            <a:pPr marL="400050" indent="-398463"/>
            <a:r>
              <a:rPr lang="en-US" dirty="0"/>
              <a:t>No work involved, W = 0</a:t>
            </a:r>
          </a:p>
          <a:p>
            <a:pPr marL="400050" indent="-398463"/>
            <a:r>
              <a:rPr lang="en-US" dirty="0"/>
              <a:t>Insulated, Q = 0 </a:t>
            </a:r>
          </a:p>
          <a:p>
            <a:pPr marL="400050" indent="-398463">
              <a:lnSpc>
                <a:spcPct val="102000"/>
              </a:lnSpc>
            </a:pP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ke</a:t>
            </a:r>
            <a:r>
              <a:rPr lang="en-US" sz="2200" dirty="0"/>
              <a:t> = 0 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 err="1"/>
              <a:t>pe</a:t>
            </a:r>
            <a:r>
              <a:rPr lang="en-US" sz="2200" dirty="0"/>
              <a:t> = 0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9263" y="2782887"/>
            <a:ext cx="5334000" cy="3730625"/>
            <a:chOff x="533400" y="4648200"/>
            <a:chExt cx="5334000" cy="3730625"/>
          </a:xfrm>
        </p:grpSpPr>
        <p:graphicFrame>
          <p:nvGraphicFramePr>
            <p:cNvPr id="53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2592610"/>
                </p:ext>
              </p:extLst>
            </p:nvPr>
          </p:nvGraphicFramePr>
          <p:xfrm>
            <a:off x="609600" y="4648200"/>
            <a:ext cx="5257800" cy="728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1" r:id="rId8" imgW="2819160" imgH="342720" progId="">
                    <p:embed/>
                  </p:oleObj>
                </mc:Choice>
                <mc:Fallback>
                  <p:oleObj r:id="rId8" imgW="2819160" imgH="3427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4648200"/>
                          <a:ext cx="5257800" cy="72866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Line 51"/>
            <p:cNvSpPr>
              <a:spLocks noChangeShapeType="1"/>
            </p:cNvSpPr>
            <p:nvPr/>
          </p:nvSpPr>
          <p:spPr bwMode="auto">
            <a:xfrm flipH="1">
              <a:off x="6080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2"/>
            <p:cNvSpPr>
              <a:spLocks noChangeShapeType="1"/>
            </p:cNvSpPr>
            <p:nvPr/>
          </p:nvSpPr>
          <p:spPr bwMode="auto">
            <a:xfrm flipH="1">
              <a:off x="10652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53"/>
            <p:cNvSpPr>
              <a:spLocks noChangeShapeType="1"/>
            </p:cNvSpPr>
            <p:nvPr/>
          </p:nvSpPr>
          <p:spPr bwMode="auto">
            <a:xfrm flipH="1">
              <a:off x="26654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54"/>
            <p:cNvSpPr>
              <a:spLocks noChangeShapeType="1"/>
            </p:cNvSpPr>
            <p:nvPr/>
          </p:nvSpPr>
          <p:spPr bwMode="auto">
            <a:xfrm flipH="1">
              <a:off x="32750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5"/>
            <p:cNvSpPr>
              <a:spLocks noChangeShapeType="1"/>
            </p:cNvSpPr>
            <p:nvPr/>
          </p:nvSpPr>
          <p:spPr bwMode="auto">
            <a:xfrm flipH="1">
              <a:off x="48752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6"/>
            <p:cNvSpPr>
              <a:spLocks noChangeShapeType="1"/>
            </p:cNvSpPr>
            <p:nvPr/>
          </p:nvSpPr>
          <p:spPr bwMode="auto">
            <a:xfrm flipH="1">
              <a:off x="5408613" y="4648200"/>
              <a:ext cx="307975" cy="53340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60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2047281"/>
                </p:ext>
              </p:extLst>
            </p:nvPr>
          </p:nvGraphicFramePr>
          <p:xfrm>
            <a:off x="1524000" y="5486400"/>
            <a:ext cx="2776538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2" r:id="rId10" imgW="1333440" imgH="253800" progId="">
                    <p:embed/>
                  </p:oleObj>
                </mc:Choice>
                <mc:Fallback>
                  <p:oleObj r:id="rId10" imgW="133344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0" y="5486400"/>
                          <a:ext cx="2776538" cy="5302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5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768443"/>
                </p:ext>
              </p:extLst>
            </p:nvPr>
          </p:nvGraphicFramePr>
          <p:xfrm>
            <a:off x="1828800" y="7848600"/>
            <a:ext cx="2089150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3" r:id="rId12" imgW="1002960" imgH="253800" progId="">
                    <p:embed/>
                  </p:oleObj>
                </mc:Choice>
                <mc:Fallback>
                  <p:oleObj r:id="rId12" imgW="1002960" imgH="253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0" y="7848600"/>
                          <a:ext cx="2089150" cy="5302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" name="Text Box 59"/>
            <p:cNvSpPr txBox="1">
              <a:spLocks noChangeArrowheads="1"/>
            </p:cNvSpPr>
            <p:nvPr/>
          </p:nvSpPr>
          <p:spPr bwMode="auto">
            <a:xfrm>
              <a:off x="533400" y="7315200"/>
              <a:ext cx="1235075" cy="404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066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200"/>
                <a:t>also</a:t>
              </a:r>
            </a:p>
          </p:txBody>
        </p:sp>
        <p:graphicFrame>
          <p:nvGraphicFramePr>
            <p:cNvPr id="6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273668"/>
                </p:ext>
              </p:extLst>
            </p:nvPr>
          </p:nvGraphicFramePr>
          <p:xfrm>
            <a:off x="1219200" y="6248400"/>
            <a:ext cx="3463925" cy="954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4" r:id="rId14" imgW="1663560" imgH="457200" progId="">
                    <p:embed/>
                  </p:oleObj>
                </mc:Choice>
                <mc:Fallback>
                  <p:oleObj r:id="rId14" imgW="1663560" imgH="457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9200" y="6248400"/>
                          <a:ext cx="3463925" cy="95408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23835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335756"/>
            <a:ext cx="504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General device (Black box analysis)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28800" y="990600"/>
            <a:ext cx="1676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0668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43000" y="1752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143000" y="2133600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05200" y="12954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505200" y="1828800"/>
            <a:ext cx="762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2286000" y="21320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3275013" y="2132013"/>
            <a:ext cx="384175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268788" y="1676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5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68788" y="11430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4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39788" y="20574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3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39788" y="16002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2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87388" y="990600"/>
            <a:ext cx="3095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1</a:t>
            </a:r>
          </a:p>
        </p:txBody>
      </p:sp>
      <p:graphicFrame>
        <p:nvGraphicFramePr>
          <p:cNvPr id="18" name="Object 15"/>
          <p:cNvGraphicFramePr>
            <a:graphicFrameLocks noChangeAspect="1"/>
          </p:cNvGraphicFramePr>
          <p:nvPr/>
        </p:nvGraphicFramePr>
        <p:xfrm>
          <a:off x="1981200" y="2819400"/>
          <a:ext cx="5334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r:id="rId3" imgW="342720" imgH="253800" progId="">
                  <p:embed/>
                </p:oleObj>
              </mc:Choice>
              <mc:Fallback>
                <p:oleObj r:id="rId3" imgW="342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819400"/>
                        <a:ext cx="533400" cy="396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6"/>
          <p:cNvGraphicFramePr>
            <a:graphicFrameLocks noChangeAspect="1"/>
          </p:cNvGraphicFramePr>
          <p:nvPr/>
        </p:nvGraphicFramePr>
        <p:xfrm>
          <a:off x="3409950" y="2819400"/>
          <a:ext cx="5730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r:id="rId5" imgW="368280" imgH="253800" progId="">
                  <p:embed/>
                </p:oleObj>
              </mc:Choice>
              <mc:Fallback>
                <p:oleObj r:id="rId5" imgW="36828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819400"/>
                        <a:ext cx="573088" cy="396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17525" y="3698875"/>
            <a:ext cx="56483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Assumptions made according to situation...</a:t>
            </a:r>
          </a:p>
        </p:txBody>
      </p:sp>
      <p:graphicFrame>
        <p:nvGraphicFramePr>
          <p:cNvPr id="21" name="Object 18"/>
          <p:cNvGraphicFramePr>
            <a:graphicFrameLocks noChangeAspect="1"/>
          </p:cNvGraphicFramePr>
          <p:nvPr/>
        </p:nvGraphicFramePr>
        <p:xfrm>
          <a:off x="609600" y="4648200"/>
          <a:ext cx="52578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r:id="rId7" imgW="2819160" imgH="342720" progId="">
                  <p:embed/>
                </p:oleObj>
              </mc:Choice>
              <mc:Fallback>
                <p:oleObj r:id="rId7" imgW="2819160" imgH="342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648200"/>
                        <a:ext cx="5257800" cy="728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765591"/>
              </p:ext>
            </p:extLst>
          </p:nvPr>
        </p:nvGraphicFramePr>
        <p:xfrm>
          <a:off x="1799055" y="5967413"/>
          <a:ext cx="20891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r:id="rId9" imgW="1002960" imgH="253800" progId="">
                  <p:embed/>
                </p:oleObj>
              </mc:Choice>
              <mc:Fallback>
                <p:oleObj r:id="rId9" imgW="1002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9055" y="5967413"/>
                        <a:ext cx="208915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381000" y="5562600"/>
            <a:ext cx="123507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66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200"/>
              <a:t>also</a:t>
            </a:r>
          </a:p>
        </p:txBody>
      </p:sp>
    </p:spTree>
    <p:extLst>
      <p:ext uri="{BB962C8B-B14F-4D97-AF65-F5344CB8AC3E}">
        <p14:creationId xmlns:p14="http://schemas.microsoft.com/office/powerpoint/2010/main" val="366960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269875"/>
            <a:ext cx="61880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Mass Conservation (Mass Balance)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96570" y="762000"/>
            <a:ext cx="4113213" cy="1739900"/>
            <a:chOff x="1143000" y="762000"/>
            <a:chExt cx="4113213" cy="1739900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143000" y="762000"/>
              <a:ext cx="4113213" cy="1739900"/>
              <a:chOff x="720" y="480"/>
              <a:chExt cx="2591" cy="1096"/>
            </a:xfrm>
          </p:grpSpPr>
          <p:sp>
            <p:nvSpPr>
              <p:cNvPr id="6" name="Line 3"/>
              <p:cNvSpPr>
                <a:spLocks noChangeShapeType="1"/>
              </p:cNvSpPr>
              <p:nvPr/>
            </p:nvSpPr>
            <p:spPr bwMode="auto">
              <a:xfrm>
                <a:off x="1424" y="480"/>
                <a:ext cx="0" cy="82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1424" y="1380"/>
                <a:ext cx="0" cy="10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24" y="1488"/>
                <a:ext cx="98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410" y="732"/>
                <a:ext cx="0" cy="75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1235" y="138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H="1">
                <a:off x="1235" y="1308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2408" y="732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2408" y="660"/>
                <a:ext cx="18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V="1">
                <a:off x="2410" y="479"/>
                <a:ext cx="0" cy="181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1424" y="552"/>
                <a:ext cx="985" cy="71"/>
              </a:xfrm>
              <a:prstGeom prst="rect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1471" y="660"/>
                <a:ext cx="891" cy="791"/>
              </a:xfrm>
              <a:prstGeom prst="rect">
                <a:avLst/>
              </a:prstGeom>
              <a:noFill/>
              <a:ln w="9360" cap="rnd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1048" y="1344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2269" y="696"/>
                <a:ext cx="60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/>
            </p:nvSpPr>
            <p:spPr bwMode="auto">
              <a:xfrm>
                <a:off x="720" y="1272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in</a:t>
                </a: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2880" y="588"/>
                <a:ext cx="431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6192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5pPr>
                <a:lvl6pPr marL="25146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6pPr>
                <a:lvl7pPr marL="29718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7pPr>
                <a:lvl8pPr marL="34290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8pPr>
                <a:lvl9pPr marL="3886200" indent="-228600" defTabSz="457200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itchFamily="16" charset="0"/>
                    <a:ea typeface="msgothic" charset="0"/>
                    <a:cs typeface="msgothic" charset="0"/>
                  </a:defRPr>
                </a:lvl9pPr>
              </a:lstStyle>
              <a:p>
                <a:r>
                  <a:rPr lang="en-US"/>
                  <a:t>m</a:t>
                </a:r>
                <a:r>
                  <a:rPr lang="en-US" baseline="-25000"/>
                  <a:t>out</a:t>
                </a:r>
              </a:p>
            </p:txBody>
          </p:sp>
        </p:grp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574925" y="1489075"/>
              <a:ext cx="930275" cy="484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CV</a:t>
              </a:r>
            </a:p>
          </p:txBody>
        </p:sp>
      </p:grp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03903" y="1197768"/>
            <a:ext cx="33686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 dirty="0"/>
              <a:t>Mass Balance</a:t>
            </a:r>
            <a:r>
              <a:rPr lang="en-US" dirty="0"/>
              <a:t>:</a:t>
            </a:r>
          </a:p>
        </p:txBody>
      </p:sp>
      <p:graphicFrame>
        <p:nvGraphicFramePr>
          <p:cNvPr id="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166529"/>
              </p:ext>
            </p:extLst>
          </p:nvPr>
        </p:nvGraphicFramePr>
        <p:xfrm>
          <a:off x="723900" y="2143432"/>
          <a:ext cx="32766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r:id="rId3" imgW="1485720" imgH="253800" progId="">
                  <p:embed/>
                </p:oleObj>
              </mc:Choice>
              <mc:Fallback>
                <p:oleObj r:id="rId3" imgW="14857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2143432"/>
                        <a:ext cx="3276600" cy="5603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12725" y="2747400"/>
            <a:ext cx="5484813" cy="1222375"/>
            <a:chOff x="336" y="2230"/>
            <a:chExt cx="3455" cy="770"/>
          </a:xfrm>
        </p:grpSpPr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336" y="2400"/>
              <a:ext cx="1007" cy="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change of mass of CV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584" y="2448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entering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2784" y="2496"/>
              <a:ext cx="1007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exiting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864" y="2229"/>
              <a:ext cx="95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V="1">
              <a:off x="1872" y="2277"/>
              <a:ext cx="0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 flipV="1">
              <a:off x="2735" y="2325"/>
              <a:ext cx="193" cy="21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788648"/>
              </p:ext>
            </p:extLst>
          </p:nvPr>
        </p:nvGraphicFramePr>
        <p:xfrm>
          <a:off x="1233464" y="4114800"/>
          <a:ext cx="4267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r:id="rId5" imgW="1688760" imgH="393480" progId="">
                  <p:embed/>
                </p:oleObj>
              </mc:Choice>
              <mc:Fallback>
                <p:oleObj r:id="rId5" imgW="168876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64" y="4114800"/>
                        <a:ext cx="4267200" cy="995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754832" y="5105400"/>
            <a:ext cx="5638800" cy="1511300"/>
            <a:chOff x="762000" y="6018213"/>
            <a:chExt cx="5638800" cy="1511300"/>
          </a:xfrm>
        </p:grpSpPr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762000" y="6289675"/>
              <a:ext cx="1295400" cy="1239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Rate of change of mass of CV</a:t>
              </a: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2362200" y="6365875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inlet channels</a:t>
              </a: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V="1">
              <a:off x="1600200" y="6018213"/>
              <a:ext cx="152400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V="1">
              <a:off x="3200400" y="6094413"/>
              <a:ext cx="1588" cy="3492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 flipV="1">
              <a:off x="4799013" y="6094413"/>
              <a:ext cx="79375" cy="42545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4419600" y="6477000"/>
              <a:ext cx="1981200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Total of all mass flow rates for all exit channels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901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193675"/>
            <a:ext cx="6111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Mass flow rates and Speed for a channel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876800" y="1143000"/>
            <a:ext cx="3276600" cy="1614488"/>
            <a:chOff x="457200" y="914400"/>
            <a:chExt cx="3276600" cy="1614488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1676400" y="11430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1676400" y="17526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76400" y="1219200"/>
              <a:ext cx="1981200" cy="4572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743200" y="914400"/>
              <a:ext cx="1588" cy="1143000"/>
            </a:xfrm>
            <a:prstGeom prst="line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524000" y="1447800"/>
              <a:ext cx="1752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 flipV="1">
              <a:off x="2741613" y="1522413"/>
              <a:ext cx="612775" cy="4603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38513" y="1766888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A</a:t>
              </a:r>
            </a:p>
          </p:txBody>
        </p:sp>
        <p:graphicFrame>
          <p:nvGraphicFramePr>
            <p:cNvPr id="12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7693298"/>
                </p:ext>
              </p:extLst>
            </p:nvPr>
          </p:nvGraphicFramePr>
          <p:xfrm>
            <a:off x="457200" y="1143000"/>
            <a:ext cx="1066800" cy="546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4" r:id="rId3" imgW="469800" imgH="241200" progId="">
                    <p:embed/>
                  </p:oleObj>
                </mc:Choice>
                <mc:Fallback>
                  <p:oleObj r:id="rId3" imgW="469800" imgH="2412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" y="1143000"/>
                          <a:ext cx="1066800" cy="54610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676400" y="2209800"/>
              <a:ext cx="20574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90713" y="2147888"/>
              <a:ext cx="27940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s</a:t>
              </a:r>
            </a:p>
          </p:txBody>
        </p:sp>
      </p:grp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225006"/>
              </p:ext>
            </p:extLst>
          </p:nvPr>
        </p:nvGraphicFramePr>
        <p:xfrm>
          <a:off x="1905000" y="1236116"/>
          <a:ext cx="1905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r:id="rId5" imgW="825480" imgH="1320480" progId="">
                  <p:embed/>
                </p:oleObj>
              </mc:Choice>
              <mc:Fallback>
                <p:oleObj r:id="rId5" imgW="825480" imgH="1320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36116"/>
                        <a:ext cx="1905000" cy="3048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464395"/>
              </p:ext>
            </p:extLst>
          </p:nvPr>
        </p:nvGraphicFramePr>
        <p:xfrm>
          <a:off x="6507163" y="4114800"/>
          <a:ext cx="131445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r:id="rId7" imgW="583920" imgH="609480" progId="">
                  <p:embed/>
                </p:oleObj>
              </mc:Choice>
              <mc:Fallback>
                <p:oleObj r:id="rId7" imgW="583920" imgH="609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4114800"/>
                        <a:ext cx="131445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292519"/>
              </p:ext>
            </p:extLst>
          </p:nvPr>
        </p:nvGraphicFramePr>
        <p:xfrm>
          <a:off x="1363662" y="5146676"/>
          <a:ext cx="3962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r:id="rId9" imgW="1574640" imgH="419040" progId="">
                  <p:embed/>
                </p:oleObj>
              </mc:Choice>
              <mc:Fallback>
                <p:oleObj r:id="rId9" imgW="1574640" imgH="419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662" y="5146676"/>
                        <a:ext cx="3962400" cy="10541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90600" y="4987926"/>
            <a:ext cx="48768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41324" y="2376488"/>
            <a:ext cx="26828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flow rates;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227554" y="4114800"/>
            <a:ext cx="930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but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75233" y="4551363"/>
            <a:ext cx="17684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Thus;</a:t>
            </a:r>
          </a:p>
        </p:txBody>
      </p:sp>
    </p:spTree>
    <p:extLst>
      <p:ext uri="{BB962C8B-B14F-4D97-AF65-F5344CB8AC3E}">
        <p14:creationId xmlns:p14="http://schemas.microsoft.com/office/powerpoint/2010/main" val="45273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269875"/>
            <a:ext cx="29876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Flow Work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879475"/>
            <a:ext cx="7026275" cy="84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For an amount of mass to cross a boundary, it needs a force (work) to push it; </a:t>
            </a:r>
            <a:r>
              <a:rPr lang="en-US" dirty="0" smtClean="0"/>
              <a:t>called </a:t>
            </a:r>
            <a:r>
              <a:rPr lang="en-US" u="sng" dirty="0" smtClean="0"/>
              <a:t>Flow </a:t>
            </a:r>
            <a:r>
              <a:rPr lang="en-US" u="sng" dirty="0"/>
              <a:t>Work</a:t>
            </a:r>
            <a:r>
              <a:rPr lang="en-US" dirty="0"/>
              <a:t> ,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</p:txBody>
      </p:sp>
      <p:grpSp>
        <p:nvGrpSpPr>
          <p:cNvPr id="2" name="Group 1"/>
          <p:cNvGrpSpPr/>
          <p:nvPr/>
        </p:nvGrpSpPr>
        <p:grpSpPr>
          <a:xfrm>
            <a:off x="341312" y="1984375"/>
            <a:ext cx="3886200" cy="1827213"/>
            <a:chOff x="306388" y="2362200"/>
            <a:chExt cx="3886200" cy="182721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286000" y="2362200"/>
              <a:ext cx="1141413" cy="989013"/>
              <a:chOff x="1440" y="1488"/>
              <a:chExt cx="719" cy="623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 flipV="1">
                <a:off x="1440" y="1487"/>
                <a:ext cx="0" cy="313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440" y="1488"/>
                <a:ext cx="71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V="1">
                <a:off x="2160" y="1487"/>
                <a:ext cx="0" cy="62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286000" y="3276600"/>
              <a:ext cx="1141413" cy="912813"/>
              <a:chOff x="1440" y="2064"/>
              <a:chExt cx="719" cy="575"/>
            </a:xfrm>
          </p:grpSpPr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2160" y="2352"/>
                <a:ext cx="0" cy="28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 flipH="1">
                <a:off x="1439" y="2640"/>
                <a:ext cx="72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1440" y="2064"/>
                <a:ext cx="0" cy="57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1141413" y="28194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1141413" y="3276600"/>
              <a:ext cx="1146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427413" y="3352800"/>
              <a:ext cx="6889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427413" y="3733800"/>
              <a:ext cx="765175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362200" y="2438400"/>
              <a:ext cx="990600" cy="1676400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1371600" y="2895600"/>
              <a:ext cx="914400" cy="3048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1219200" y="2819400"/>
              <a:ext cx="76200" cy="457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914400" y="2971800"/>
              <a:ext cx="304800" cy="76200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609600" y="3200400"/>
              <a:ext cx="609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295400" y="2667000"/>
              <a:ext cx="990600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752600" y="3046413"/>
              <a:ext cx="533400" cy="5365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458788" y="2895600"/>
              <a:ext cx="322262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F</a:t>
              </a: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449388" y="3429000"/>
              <a:ext cx="36512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A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601788" y="2362200"/>
              <a:ext cx="336550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L</a:t>
              </a: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V="1">
              <a:off x="990600" y="3046413"/>
              <a:ext cx="685800" cy="7651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306388" y="3733800"/>
              <a:ext cx="9556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m, </a:t>
              </a:r>
              <a:r>
                <a:rPr lang="en-US" sz="2000">
                  <a:latin typeface="Symbol" pitchFamily="16" charset="2"/>
                </a:rPr>
                <a:t></a:t>
              </a:r>
              <a:r>
                <a:rPr lang="en-US" sz="2000"/>
                <a:t>, V</a:t>
              </a:r>
            </a:p>
          </p:txBody>
        </p:sp>
      </p:grpSp>
      <p:graphicFrame>
        <p:nvGraphicFramePr>
          <p:cNvPr id="3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350955"/>
              </p:ext>
            </p:extLst>
          </p:nvPr>
        </p:nvGraphicFramePr>
        <p:xfrm>
          <a:off x="3930814" y="3962400"/>
          <a:ext cx="193992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r:id="rId3" imgW="914400" imgH="1244520" progId="">
                  <p:embed/>
                </p:oleObj>
              </mc:Choice>
              <mc:Fallback>
                <p:oleObj r:id="rId3" imgW="914400" imgH="1244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814" y="3962400"/>
                        <a:ext cx="1939925" cy="2638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4224829" y="1952625"/>
            <a:ext cx="39989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The force that pushes the fluid;</a:t>
            </a:r>
          </a:p>
        </p:txBody>
      </p:sp>
      <p:graphicFrame>
        <p:nvGraphicFramePr>
          <p:cNvPr id="3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15547"/>
              </p:ext>
            </p:extLst>
          </p:nvPr>
        </p:nvGraphicFramePr>
        <p:xfrm>
          <a:off x="5791200" y="2507347"/>
          <a:ext cx="1143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r:id="rId5" imgW="507960" imgH="164880" progId="">
                  <p:embed/>
                </p:oleObj>
              </mc:Choice>
              <mc:Fallback>
                <p:oleObj r:id="rId5" imgW="50796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507347"/>
                        <a:ext cx="1143000" cy="371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441325" y="3962400"/>
            <a:ext cx="32162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Work that is involved;</a:t>
            </a: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3476789" y="6067567"/>
            <a:ext cx="2390611" cy="561833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0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12725" y="117475"/>
            <a:ext cx="58832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Conservation of Energy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2725" y="574675"/>
            <a:ext cx="63404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Energy can enter/leave an open system via</a:t>
            </a:r>
          </a:p>
          <a:p>
            <a:endParaRPr lang="en-US" dirty="0"/>
          </a:p>
          <a:p>
            <a:pPr algn="ctr"/>
            <a:r>
              <a:rPr lang="en-US" b="1" u="sng" dirty="0"/>
              <a:t>Heat</a:t>
            </a:r>
            <a:r>
              <a:rPr lang="en-US" b="1" dirty="0"/>
              <a:t>, </a:t>
            </a:r>
            <a:r>
              <a:rPr lang="en-US" b="1" u="sng" dirty="0"/>
              <a:t>Work</a:t>
            </a:r>
            <a:r>
              <a:rPr lang="en-US" b="1" dirty="0"/>
              <a:t> AND </a:t>
            </a:r>
            <a:r>
              <a:rPr lang="en-US" b="1" u="sng" dirty="0"/>
              <a:t>Mass Flow Entering/Leaving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0025" y="1143000"/>
            <a:ext cx="6353175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61119" y="2032000"/>
            <a:ext cx="4281488" cy="3454400"/>
            <a:chOff x="864" y="1344"/>
            <a:chExt cx="2697" cy="217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632" y="1680"/>
              <a:ext cx="0" cy="110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632" y="2880"/>
              <a:ext cx="0" cy="143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632" y="3024"/>
              <a:ext cx="1007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640" y="2016"/>
              <a:ext cx="0" cy="100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1439" y="288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1439" y="2784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639" y="2016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2639" y="1920"/>
              <a:ext cx="19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640" y="1679"/>
              <a:ext cx="0" cy="241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632" y="1776"/>
              <a:ext cx="1007" cy="95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680" y="1920"/>
              <a:ext cx="911" cy="1055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248" y="2832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2496" y="1968"/>
              <a:ext cx="623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V="1">
              <a:off x="2208" y="2735"/>
              <a:ext cx="47" cy="52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 flipV="1">
              <a:off x="1247" y="2159"/>
              <a:ext cx="529" cy="9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V="1">
              <a:off x="2400" y="1439"/>
              <a:ext cx="0" cy="337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1"/>
            <p:cNvGrpSpPr>
              <a:grpSpLocks/>
            </p:cNvGrpSpPr>
            <p:nvPr/>
          </p:nvGrpSpPr>
          <p:grpSpPr bwMode="auto">
            <a:xfrm>
              <a:off x="2448" y="2448"/>
              <a:ext cx="335" cy="383"/>
              <a:chOff x="2448" y="2448"/>
              <a:chExt cx="335" cy="383"/>
            </a:xfrm>
          </p:grpSpPr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>
                <a:off x="2448" y="2448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>
                <a:off x="2448" y="2640"/>
                <a:ext cx="95" cy="95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V="1">
                <a:off x="2448" y="2543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V="1">
                <a:off x="2448" y="2735"/>
                <a:ext cx="95" cy="97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>
                <a:off x="2448" y="2832"/>
                <a:ext cx="335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 flipH="1" flipV="1">
              <a:off x="2255" y="2543"/>
              <a:ext cx="721" cy="4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>
              <a:off x="864" y="20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out</a:t>
              </a: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400" y="1344"/>
              <a:ext cx="575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out</a:t>
              </a:r>
            </a:p>
          </p:txBody>
        </p:sp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2064" y="321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Q</a:t>
              </a:r>
              <a:r>
                <a:rPr lang="en-US" baseline="-25000"/>
                <a:t>in</a:t>
              </a:r>
            </a:p>
          </p:txBody>
        </p:sp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2976" y="2448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W</a:t>
              </a:r>
              <a:r>
                <a:rPr lang="en-US" baseline="-25000"/>
                <a:t>in</a:t>
              </a: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912" y="2736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in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3120" y="1824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m</a:t>
              </a:r>
              <a:r>
                <a:rPr lang="en-US" baseline="-25000"/>
                <a:t>out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1968" y="2112"/>
              <a:ext cx="44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6192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/>
                <a:t>E</a:t>
              </a:r>
              <a:r>
                <a:rPr lang="en-US" baseline="-25000"/>
                <a:t>CV</a:t>
              </a:r>
            </a:p>
          </p:txBody>
        </p:sp>
      </p:grpSp>
      <p:graphicFrame>
        <p:nvGraphicFramePr>
          <p:cNvPr id="3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894595"/>
              </p:ext>
            </p:extLst>
          </p:nvPr>
        </p:nvGraphicFramePr>
        <p:xfrm>
          <a:off x="4216817" y="3569493"/>
          <a:ext cx="40386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r:id="rId3" imgW="1587240" imgH="228600" progId="">
                  <p:embed/>
                </p:oleObj>
              </mc:Choice>
              <mc:Fallback>
                <p:oleObj r:id="rId3" imgW="158724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817" y="3569493"/>
                        <a:ext cx="4038600" cy="581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323225" y="4164807"/>
            <a:ext cx="5339190" cy="2269475"/>
            <a:chOff x="381000" y="6258279"/>
            <a:chExt cx="5762626" cy="2282471"/>
          </a:xfrm>
        </p:grpSpPr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381000" y="6629400"/>
              <a:ext cx="1387475" cy="96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</a:t>
              </a:r>
              <a:r>
                <a:rPr lang="en-US" sz="2000" b="1"/>
                <a:t>energy</a:t>
              </a:r>
              <a:r>
                <a:rPr lang="en-US" sz="2000"/>
                <a:t> change of</a:t>
              </a:r>
              <a:r>
                <a:rPr lang="en-US" sz="2000" b="1"/>
                <a:t> CV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2133600" y="6719888"/>
              <a:ext cx="1447800" cy="955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/>
                <a:t>Net energy transfer by </a:t>
              </a:r>
              <a:r>
                <a:rPr lang="en-US" sz="2000" b="1"/>
                <a:t>heat/work</a:t>
              </a: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3702649" y="6934200"/>
              <a:ext cx="1342426" cy="1346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entering mass</a:t>
              </a: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5137151" y="7010400"/>
              <a:ext cx="1006475" cy="153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94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sgothic" charset="0"/>
                  <a:cs typeface="msgothic" charset="0"/>
                </a:defRPr>
              </a:lvl9pPr>
            </a:lstStyle>
            <a:p>
              <a:r>
                <a:rPr lang="en-US" sz="2000" dirty="0"/>
                <a:t>Total energy of </a:t>
              </a:r>
              <a:r>
                <a:rPr lang="en-US" sz="2000" b="1" dirty="0"/>
                <a:t>exiting mass</a:t>
              </a: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066799" y="6258279"/>
              <a:ext cx="579768" cy="4489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AutoShape 42"/>
            <p:cNvSpPr>
              <a:spLocks/>
            </p:cNvSpPr>
            <p:nvPr/>
          </p:nvSpPr>
          <p:spPr bwMode="auto">
            <a:xfrm rot="5460000">
              <a:off x="3024293" y="5943601"/>
              <a:ext cx="152400" cy="9144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V="1">
              <a:off x="2590800" y="6551613"/>
              <a:ext cx="152400" cy="231775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 flipH="1" flipV="1">
              <a:off x="4268787" y="6317176"/>
              <a:ext cx="0" cy="618612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H="1" flipV="1">
              <a:off x="5372101" y="6258279"/>
              <a:ext cx="268288" cy="67751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485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574675"/>
            <a:ext cx="48164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b="1" u="sng"/>
              <a:t>Energy of a Flowing Mass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8625" y="1371600"/>
            <a:ext cx="6734175" cy="47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dirty="0"/>
              <a:t>An amount of mass possesses energy, E, e</a:t>
            </a:r>
          </a:p>
          <a:p>
            <a:pPr algn="ctr"/>
            <a:r>
              <a:rPr lang="en-US" dirty="0"/>
              <a:t>e 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but a flowing mass also possesses </a:t>
            </a:r>
            <a:r>
              <a:rPr lang="en-US" u="sng" dirty="0"/>
              <a:t>flow work</a:t>
            </a:r>
            <a:r>
              <a:rPr lang="en-US" dirty="0"/>
              <a:t>, so </a:t>
            </a:r>
          </a:p>
          <a:p>
            <a:endParaRPr lang="en-US" dirty="0"/>
          </a:p>
          <a:p>
            <a:r>
              <a:rPr lang="en-US" dirty="0"/>
              <a:t>the Energy for a flowing mass; 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endParaRPr lang="en-US" b="1" baseline="-25000" dirty="0"/>
          </a:p>
          <a:p>
            <a:endParaRPr lang="en-US" baseline="-25000" dirty="0"/>
          </a:p>
          <a:p>
            <a:r>
              <a:rPr lang="en-US" dirty="0"/>
              <a:t>   </a:t>
            </a:r>
            <a:r>
              <a:rPr lang="en-US" dirty="0" err="1"/>
              <a:t>e</a:t>
            </a:r>
            <a:r>
              <a:rPr lang="en-US" baseline="-25000" dirty="0" err="1"/>
              <a:t>flow</a:t>
            </a:r>
            <a:r>
              <a:rPr lang="en-US" dirty="0"/>
              <a:t> 	= u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r>
              <a:rPr lang="en-US" dirty="0"/>
              <a:t> + </a:t>
            </a:r>
            <a:r>
              <a:rPr lang="en-US" dirty="0" err="1"/>
              <a:t>w</a:t>
            </a:r>
            <a:r>
              <a:rPr lang="en-US" baseline="-25000" dirty="0" err="1"/>
              <a:t>flow</a:t>
            </a:r>
            <a:endParaRPr lang="en-US" baseline="-25000" dirty="0"/>
          </a:p>
          <a:p>
            <a:r>
              <a:rPr lang="en-US" dirty="0"/>
              <a:t>	</a:t>
            </a:r>
            <a:r>
              <a:rPr lang="en-US" dirty="0" smtClean="0"/>
              <a:t>	= </a:t>
            </a:r>
            <a:r>
              <a:rPr lang="en-US" dirty="0"/>
              <a:t>u + </a:t>
            </a:r>
            <a:r>
              <a:rPr lang="en-US" dirty="0" err="1"/>
              <a:t>pv</a:t>
            </a:r>
            <a:r>
              <a:rPr lang="en-US" dirty="0"/>
              <a:t> + </a:t>
            </a:r>
            <a:r>
              <a:rPr lang="en-US" dirty="0" err="1"/>
              <a:t>ke</a:t>
            </a:r>
            <a:r>
              <a:rPr lang="en-US" dirty="0"/>
              <a:t> + </a:t>
            </a:r>
            <a:r>
              <a:rPr lang="en-US" dirty="0" err="1"/>
              <a:t>pe</a:t>
            </a:r>
            <a:endParaRPr lang="en-US" dirty="0"/>
          </a:p>
          <a:p>
            <a:endParaRPr lang="en-US" dirty="0"/>
          </a:p>
          <a:p>
            <a:r>
              <a:rPr lang="en-US" dirty="0"/>
              <a:t>		but 	u + </a:t>
            </a:r>
            <a:r>
              <a:rPr lang="en-US" dirty="0" err="1"/>
              <a:t>pv</a:t>
            </a:r>
            <a:r>
              <a:rPr lang="en-US" dirty="0"/>
              <a:t> = h (enthalpy)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 err="1"/>
              <a:t>e</a:t>
            </a:r>
            <a:r>
              <a:rPr lang="en-US" b="1" baseline="-25000" dirty="0" err="1"/>
              <a:t>flow</a:t>
            </a:r>
            <a:r>
              <a:rPr lang="en-US" b="1" dirty="0"/>
              <a:t> = h + </a:t>
            </a:r>
            <a:r>
              <a:rPr lang="en-US" b="1" dirty="0" err="1"/>
              <a:t>ke</a:t>
            </a:r>
            <a:r>
              <a:rPr lang="en-US" b="1" dirty="0"/>
              <a:t> + </a:t>
            </a:r>
            <a:r>
              <a:rPr lang="en-US" b="1" dirty="0" err="1"/>
              <a:t>pe</a:t>
            </a:r>
            <a:r>
              <a:rPr lang="en-US" dirty="0"/>
              <a:t>	(energy for a  </a:t>
            </a:r>
            <a:r>
              <a:rPr lang="en-US" u="sng" dirty="0" smtClean="0"/>
              <a:t>flowing </a:t>
            </a:r>
            <a:r>
              <a:rPr lang="en-US" u="sng" dirty="0"/>
              <a:t>mass</a:t>
            </a:r>
            <a:r>
              <a:rPr lang="en-US" dirty="0"/>
              <a:t>)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67753" y="5562600"/>
            <a:ext cx="2667000" cy="762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1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269875"/>
            <a:ext cx="5426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u="sng"/>
              <a:t>Energy Balance for an Open System</a:t>
            </a:r>
          </a:p>
          <a:p>
            <a:r>
              <a:rPr lang="en-US"/>
              <a:t>can be written as;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504825" y="1114425"/>
          <a:ext cx="44767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r:id="rId3" imgW="1942920" imgH="253800" progId="">
                  <p:embed/>
                </p:oleObj>
              </mc:Choice>
              <mc:Fallback>
                <p:oleObj r:id="rId3" imgW="194292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1114425"/>
                        <a:ext cx="4476750" cy="5842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5125" y="1565275"/>
            <a:ext cx="1235075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/>
              <a:t>or;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04800" y="1981200"/>
          <a:ext cx="6096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r:id="rId5" imgW="2958840" imgH="838080" progId="">
                  <p:embed/>
                </p:oleObj>
              </mc:Choice>
              <mc:Fallback>
                <p:oleObj r:id="rId5" imgW="2958840" imgH="83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6096000" cy="1728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5"/>
          <p:cNvSpPr>
            <a:spLocks/>
          </p:cNvSpPr>
          <p:nvPr/>
        </p:nvSpPr>
        <p:spPr bwMode="auto">
          <a:xfrm rot="5400000">
            <a:off x="3276600" y="2970213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6"/>
          <p:cNvSpPr>
            <a:spLocks/>
          </p:cNvSpPr>
          <p:nvPr/>
        </p:nvSpPr>
        <p:spPr bwMode="auto">
          <a:xfrm rot="5400000">
            <a:off x="5487988" y="2895600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inlet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4400" y="4114800"/>
            <a:ext cx="15398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For each outlet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3048000" y="3732213"/>
            <a:ext cx="152400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257800" y="3656013"/>
            <a:ext cx="152400" cy="460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04800" y="4114800"/>
            <a:ext cx="23622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US" sz="2000"/>
              <a:t>Total of all work </a:t>
            </a:r>
            <a:r>
              <a:rPr lang="en-US" sz="2000" b="1"/>
              <a:t>except </a:t>
            </a:r>
            <a:r>
              <a:rPr lang="en-US" sz="2000"/>
              <a:t>flow work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1524000" y="3427413"/>
            <a:ext cx="3048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2396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191</TotalTime>
  <Words>867</Words>
  <Application>Microsoft Office PowerPoint</Application>
  <PresentationFormat>On-screen Show (4:3)</PresentationFormat>
  <Paragraphs>224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UTMocw template</vt:lpstr>
      <vt:lpstr>Microsoft Equation 3.0</vt:lpstr>
      <vt:lpstr>Equation</vt:lpstr>
      <vt:lpstr>Thermodynamics I Chapter 4 First Law of Thermodynamics Open Systems</vt:lpstr>
      <vt:lpstr>First Law of Thermodynamics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22</cp:revision>
  <cp:lastPrinted>2013-10-29T15:59:55Z</cp:lastPrinted>
  <dcterms:created xsi:type="dcterms:W3CDTF">2013-08-28T02:41:09Z</dcterms:created>
  <dcterms:modified xsi:type="dcterms:W3CDTF">2014-03-04T03:19:36Z</dcterms:modified>
</cp:coreProperties>
</file>