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24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F309863-236F-4E66-853E-6B562BA80BFC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2008585-7731-4DA2-8EA5-AEB5E8AC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4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19489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6.wmf"/><Relationship Id="rId10" Type="http://schemas.openxmlformats.org/officeDocument/2006/relationships/image" Target="../media/image20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1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3</a:t>
            </a:r>
            <a:br>
              <a:rPr lang="en-US" dirty="0" smtClean="0"/>
            </a:br>
            <a:r>
              <a:rPr lang="en-US" dirty="0" smtClean="0"/>
              <a:t>Energy, Heat and 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453208" y="276352"/>
            <a:ext cx="259280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latin typeface="Aharoni CLM" pitchFamily="2"/>
              </a:defRPr>
            </a:pPr>
            <a:r>
              <a:rPr lang="en-US" sz="2400" b="1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WORK</a:t>
            </a:r>
            <a:r>
              <a:rPr lang="en-US" sz="2400" b="1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, W [J, kJ]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0" y="773819"/>
            <a:ext cx="8406125" cy="8022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1150920" marR="0" lvl="0" indent="-115092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50920" algn="l"/>
                <a:tab pos="2065320" algn="l"/>
                <a:tab pos="2979720" algn="l"/>
                <a:tab pos="3894119" algn="l"/>
                <a:tab pos="4808520" algn="l"/>
                <a:tab pos="5722920" algn="l"/>
                <a:tab pos="6637319" algn="l"/>
                <a:tab pos="7551719" algn="l"/>
                <a:tab pos="8466120" algn="l"/>
                <a:tab pos="9380520" algn="l"/>
                <a:tab pos="10294920" algn="l"/>
                <a:tab pos="11209320" algn="l"/>
              </a:tabLst>
              <a:defRPr sz="2400" b="0">
                <a:latin typeface="Aharoni CLM" pitchFamily="2"/>
              </a:defRPr>
            </a:pPr>
            <a:r>
              <a:rPr lang="en-US" sz="24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Work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 -–Energy that is </a:t>
            </a:r>
            <a:r>
              <a:rPr lang="en-US" sz="2400" b="0" i="1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crossing the boundary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 </a:t>
            </a:r>
            <a:r>
              <a:rPr lang="en-US" sz="24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other than heat</a:t>
            </a:r>
          </a:p>
          <a:p>
            <a:pPr marL="1150920" marR="0" lvl="0" indent="-115092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50920" algn="l"/>
                <a:tab pos="1828440" algn="l"/>
                <a:tab pos="2742840" algn="l"/>
                <a:tab pos="3657240" algn="l"/>
                <a:tab pos="4571640" algn="l"/>
                <a:tab pos="5486040" algn="l"/>
                <a:tab pos="6400440" algn="l"/>
                <a:tab pos="7314840" algn="l"/>
                <a:tab pos="8229240" algn="l"/>
                <a:tab pos="9143639" algn="l"/>
                <a:tab pos="10058039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	(electrical, stirrer, shaft, moving piston, etc.)</a:t>
            </a:r>
          </a:p>
        </p:txBody>
      </p:sp>
      <p:sp>
        <p:nvSpPr>
          <p:cNvPr id="4" name="Freeform 3"/>
          <p:cNvSpPr/>
          <p:nvPr/>
        </p:nvSpPr>
        <p:spPr>
          <a:xfrm>
            <a:off x="995040" y="2145420"/>
            <a:ext cx="4971787" cy="8022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Not a property (related to </a:t>
            </a:r>
            <a:r>
              <a:rPr lang="en-US" sz="2400" b="0" i="1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process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Mode of energy </a:t>
            </a:r>
            <a:r>
              <a:rPr lang="en-US" sz="2400" b="0" i="1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transfer</a:t>
            </a:r>
          </a:p>
        </p:txBody>
      </p:sp>
      <p:sp>
        <p:nvSpPr>
          <p:cNvPr id="5" name="Freeform 4"/>
          <p:cNvSpPr/>
          <p:nvPr/>
        </p:nvSpPr>
        <p:spPr>
          <a:xfrm>
            <a:off x="2969760" y="3050459"/>
            <a:ext cx="2838240" cy="1037070"/>
          </a:xfrm>
          <a:custGeom>
            <a:avLst/>
            <a:gdLst>
              <a:gd name="f0" fmla="val 180"/>
              <a:gd name="f1" fmla="val 0"/>
              <a:gd name="f2" fmla="val 1341"/>
              <a:gd name="f3" fmla="val 871"/>
              <a:gd name="f4" fmla="val 449"/>
              <a:gd name="f5" fmla="val 58"/>
              <a:gd name="f6" fmla="val 378"/>
              <a:gd name="f7" fmla="val 62"/>
              <a:gd name="f8" fmla="val 306"/>
              <a:gd name="f9" fmla="val 61"/>
              <a:gd name="f10" fmla="val 235"/>
              <a:gd name="f11" fmla="val 70"/>
              <a:gd name="f12" fmla="val 211"/>
              <a:gd name="f13" fmla="val 73"/>
              <a:gd name="f14" fmla="val 167"/>
              <a:gd name="f15" fmla="val 92"/>
              <a:gd name="f16" fmla="val 146"/>
              <a:gd name="f17" fmla="val 154"/>
              <a:gd name="f18" fmla="val 143"/>
              <a:gd name="f19" fmla="val 88"/>
              <a:gd name="f20" fmla="val 216"/>
              <a:gd name="f21" fmla="val 80"/>
              <a:gd name="f22" fmla="val 227"/>
              <a:gd name="f23" fmla="val 75"/>
              <a:gd name="f24" fmla="val 240"/>
              <a:gd name="f25" fmla="val 65"/>
              <a:gd name="f26" fmla="val 250"/>
              <a:gd name="f27" fmla="val 55"/>
              <a:gd name="f28" fmla="val 260"/>
              <a:gd name="f29" fmla="val 37"/>
              <a:gd name="f30" fmla="val 261"/>
              <a:gd name="f31" fmla="val 31"/>
              <a:gd name="f32" fmla="val 273"/>
              <a:gd name="f33" fmla="val 17"/>
              <a:gd name="f34" fmla="val 301"/>
              <a:gd name="f35" fmla="val 9"/>
              <a:gd name="f36" fmla="val 363"/>
              <a:gd name="f37" fmla="val 18"/>
              <a:gd name="f38" fmla="val 434"/>
              <a:gd name="f39" fmla="val 476"/>
              <a:gd name="f40" fmla="val 499"/>
              <a:gd name="f41" fmla="val 69"/>
              <a:gd name="f42" fmla="val 510"/>
              <a:gd name="f43" fmla="val 67"/>
              <a:gd name="f44" fmla="val 526"/>
              <a:gd name="f45" fmla="val 77"/>
              <a:gd name="f46" fmla="val 533"/>
              <a:gd name="f47" fmla="val 96"/>
              <a:gd name="f48" fmla="val 547"/>
              <a:gd name="f49" fmla="val 144"/>
              <a:gd name="f50" fmla="val 555"/>
              <a:gd name="f51" fmla="val 159"/>
              <a:gd name="f52" fmla="val 578"/>
              <a:gd name="f53" fmla="val 597"/>
              <a:gd name="f54" fmla="val 189"/>
              <a:gd name="f55" fmla="val 623"/>
              <a:gd name="f56" fmla="val 193"/>
              <a:gd name="f57" fmla="val 634"/>
              <a:gd name="f58" fmla="val 648"/>
              <a:gd name="f59" fmla="val 201"/>
              <a:gd name="f60" fmla="val 657"/>
              <a:gd name="f61" fmla="val 210"/>
              <a:gd name="f62" fmla="val 667"/>
              <a:gd name="f63" fmla="val 224"/>
              <a:gd name="f64" fmla="val 672"/>
              <a:gd name="f65" fmla="val 679"/>
              <a:gd name="f66" fmla="val 263"/>
              <a:gd name="f67" fmla="val 764"/>
              <a:gd name="f68" fmla="val 222"/>
              <a:gd name="f69" fmla="val 662"/>
              <a:gd name="f70" fmla="val 280"/>
              <a:gd name="f71" fmla="val 736"/>
              <a:gd name="f72" fmla="val 323"/>
              <a:gd name="f73" fmla="val 791"/>
              <a:gd name="f74" fmla="val 251"/>
              <a:gd name="f75" fmla="val 757"/>
              <a:gd name="f76" fmla="val 325"/>
              <a:gd name="f77" fmla="val 781"/>
              <a:gd name="f78" fmla="val 329"/>
              <a:gd name="f79" fmla="val 792"/>
              <a:gd name="f80" fmla="val 324"/>
              <a:gd name="f81" fmla="val 813"/>
              <a:gd name="f82" fmla="val 336"/>
              <a:gd name="f83" fmla="val 815"/>
              <a:gd name="f84" fmla="val 418"/>
              <a:gd name="f85" fmla="val 829"/>
              <a:gd name="f86" fmla="val 502"/>
              <a:gd name="f87" fmla="val 820"/>
              <a:gd name="f88" fmla="val 585"/>
              <a:gd name="f89" fmla="val 826"/>
              <a:gd name="f90" fmla="val 635"/>
              <a:gd name="f91" fmla="val 830"/>
              <a:gd name="f92" fmla="val 682"/>
              <a:gd name="f93" fmla="val 861"/>
              <a:gd name="f94" fmla="val 732"/>
              <a:gd name="f95" fmla="val 867"/>
              <a:gd name="f96" fmla="val 928"/>
              <a:gd name="f97" fmla="val 870"/>
              <a:gd name="f98" fmla="val 1025"/>
              <a:gd name="f99" fmla="val 860"/>
              <a:gd name="f100" fmla="val 1038"/>
              <a:gd name="f101" fmla="val 859"/>
              <a:gd name="f102" fmla="val 1047"/>
              <a:gd name="f103" fmla="val 844"/>
              <a:gd name="f104" fmla="val 1059"/>
              <a:gd name="f105" fmla="val 838"/>
              <a:gd name="f106" fmla="val 1090"/>
              <a:gd name="f107" fmla="val 822"/>
              <a:gd name="f108" fmla="val 1127"/>
              <a:gd name="f109" fmla="val 1161"/>
              <a:gd name="f110" fmla="val 1221"/>
              <a:gd name="f111" fmla="val 755"/>
              <a:gd name="f112" fmla="val 1183"/>
              <a:gd name="f113" fmla="val 758"/>
              <a:gd name="f114" fmla="val 1217"/>
              <a:gd name="f115" fmla="val 691"/>
              <a:gd name="f116" fmla="val 1228"/>
              <a:gd name="f117" fmla="val 670"/>
              <a:gd name="f118" fmla="val 1266"/>
              <a:gd name="f119" fmla="val 647"/>
              <a:gd name="f120" fmla="val 1285"/>
              <a:gd name="f121" fmla="val 1319"/>
              <a:gd name="f122" fmla="val 530"/>
              <a:gd name="f123" fmla="val 1264"/>
              <a:gd name="f124" fmla="val 683"/>
              <a:gd name="f125" fmla="val 1330"/>
              <a:gd name="f126" fmla="val 566"/>
              <a:gd name="f127" fmla="val 1338"/>
              <a:gd name="f128" fmla="val 553"/>
              <a:gd name="f129" fmla="val 1337"/>
              <a:gd name="f130" fmla="val 536"/>
              <a:gd name="f131" fmla="val 521"/>
              <a:gd name="f132" fmla="val 1332"/>
              <a:gd name="f133" fmla="val 439"/>
              <a:gd name="f134" fmla="val 1334"/>
              <a:gd name="f135" fmla="val 344"/>
              <a:gd name="f136" fmla="val 1262"/>
              <a:gd name="f137" fmla="val 295"/>
              <a:gd name="f138" fmla="val 1255"/>
              <a:gd name="f139" fmla="val 284"/>
              <a:gd name="f140" fmla="val 1245"/>
              <a:gd name="f141" fmla="val 274"/>
              <a:gd name="f142" fmla="val 1240"/>
              <a:gd name="f143" fmla="val 262"/>
              <a:gd name="f144" fmla="val 1230"/>
              <a:gd name="f145" fmla="val 1234"/>
              <a:gd name="f146" fmla="val 194"/>
              <a:gd name="f147" fmla="val 1206"/>
              <a:gd name="f148" fmla="val 183"/>
              <a:gd name="f149" fmla="val 1193"/>
              <a:gd name="f150" fmla="val 172"/>
              <a:gd name="f151" fmla="val 160"/>
              <a:gd name="f152" fmla="val 1174"/>
              <a:gd name="f153" fmla="val 150"/>
              <a:gd name="f154" fmla="val 1170"/>
              <a:gd name="f155" fmla="val 136"/>
              <a:gd name="f156" fmla="val 126"/>
              <a:gd name="f157" fmla="val 1101"/>
              <a:gd name="f158" fmla="val 924"/>
              <a:gd name="f159" fmla="val 63"/>
              <a:gd name="f160" fmla="val 856"/>
              <a:gd name="f161" fmla="val 841"/>
              <a:gd name="f162" fmla="val 54"/>
              <a:gd name="f163" fmla="val 825"/>
              <a:gd name="f164" fmla="val 52"/>
              <a:gd name="f165" fmla="val 811"/>
              <a:gd name="f166" fmla="val 47"/>
              <a:gd name="f167" fmla="val 795"/>
              <a:gd name="f168" fmla="val 41"/>
              <a:gd name="f169" fmla="val 29"/>
              <a:gd name="f170" fmla="val 765"/>
              <a:gd name="f171" fmla="val 24"/>
              <a:gd name="f172" fmla="val 14"/>
              <a:gd name="f173" fmla="val 675"/>
              <a:gd name="f174" fmla="val 2"/>
              <a:gd name="f175" fmla="val 619"/>
              <a:gd name="f176" fmla="val 6"/>
              <a:gd name="f177" fmla="val 561"/>
              <a:gd name="f178" fmla="val 506"/>
              <a:gd name="f179" fmla="val 13"/>
              <a:gd name="f180" fmla="val 493"/>
              <a:gd name="f181" fmla="val 16"/>
              <a:gd name="f182" fmla="val 494"/>
              <a:gd name="f183" fmla="val 39"/>
              <a:gd name="f184" fmla="val 483"/>
              <a:gd name="f185" fmla="val 474"/>
              <a:gd name="f186" fmla="val 46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341" h="871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4" y="f15"/>
                </a:cubicBezTo>
                <a:cubicBezTo>
                  <a:pt x="f16" y="f17"/>
                  <a:pt x="f18" y="f0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5" y="f36"/>
                </a:cubicBezTo>
                <a:cubicBezTo>
                  <a:pt x="f37" y="f38"/>
                  <a:pt x="f1" y="f39"/>
                  <a:pt x="f25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49" y="f50"/>
                </a:cubicBezTo>
                <a:cubicBezTo>
                  <a:pt x="f51" y="f52"/>
                  <a:pt x="f0" y="f53"/>
                  <a:pt x="f54" y="f55"/>
                </a:cubicBezTo>
                <a:cubicBezTo>
                  <a:pt x="f56" y="f57"/>
                  <a:pt x="f56" y="f58"/>
                  <a:pt x="f59" y="f60"/>
                </a:cubicBezTo>
                <a:cubicBezTo>
                  <a:pt x="f61" y="f62"/>
                  <a:pt x="f63" y="f64"/>
                  <a:pt x="f10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3"/>
                </a:cubicBezTo>
                <a:cubicBezTo>
                  <a:pt x="f91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87"/>
                  <a:pt x="f109" y="f83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57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2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144" y="f24"/>
                  <a:pt x="f145" y="f12"/>
                  <a:pt x="f114" y="f146"/>
                </a:cubicBezTo>
                <a:cubicBezTo>
                  <a:pt x="f147" y="f148"/>
                  <a:pt x="f149" y="f150"/>
                  <a:pt x="f112" y="f151"/>
                </a:cubicBezTo>
                <a:cubicBezTo>
                  <a:pt x="f152" y="f153"/>
                  <a:pt x="f154" y="f155"/>
                  <a:pt x="f109" y="f156"/>
                </a:cubicBezTo>
                <a:cubicBezTo>
                  <a:pt x="f157" y="f25"/>
                  <a:pt x="f158" y="f159"/>
                  <a:pt x="f160" y="f5"/>
                </a:cubicBez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77" y="f169"/>
                  <a:pt x="f170" y="f171"/>
                </a:cubicBezTo>
                <a:cubicBezTo>
                  <a:pt x="f71" y="f172"/>
                  <a:pt x="f173" y="f174"/>
                  <a:pt x="f173" y="f174"/>
                </a:cubicBezTo>
                <a:cubicBezTo>
                  <a:pt x="f175" y="f176"/>
                  <a:pt x="f177" y="f1"/>
                  <a:pt x="f178" y="f179"/>
                </a:cubicBezTo>
                <a:cubicBezTo>
                  <a:pt x="f180" y="f181"/>
                  <a:pt x="f182" y="f183"/>
                  <a:pt x="f184" y="f166"/>
                </a:cubicBezTo>
                <a:cubicBezTo>
                  <a:pt x="f185" y="f162"/>
                  <a:pt x="f186" y="f162"/>
                  <a:pt x="f4" y="f5"/>
                </a:cubicBez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438400" y="3429000"/>
            <a:ext cx="1219200" cy="17145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181600" y="3429000"/>
            <a:ext cx="1219200" cy="17145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914399" y="3486240"/>
            <a:ext cx="132476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in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-ve</a:t>
            </a:r>
          </a:p>
        </p:txBody>
      </p:sp>
      <p:sp>
        <p:nvSpPr>
          <p:cNvPr id="9" name="Freeform 8"/>
          <p:cNvSpPr/>
          <p:nvPr/>
        </p:nvSpPr>
        <p:spPr>
          <a:xfrm>
            <a:off x="5994240" y="3543210"/>
            <a:ext cx="152199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out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+ve</a:t>
            </a:r>
          </a:p>
        </p:txBody>
      </p:sp>
      <p:sp>
        <p:nvSpPr>
          <p:cNvPr id="10" name="Freeform 9"/>
          <p:cNvSpPr/>
          <p:nvPr/>
        </p:nvSpPr>
        <p:spPr>
          <a:xfrm>
            <a:off x="3657599" y="3600450"/>
            <a:ext cx="115651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system</a:t>
            </a:r>
          </a:p>
        </p:txBody>
      </p:sp>
      <p:sp>
        <p:nvSpPr>
          <p:cNvPr id="11" name="Freeform 10"/>
          <p:cNvSpPr/>
          <p:nvPr/>
        </p:nvSpPr>
        <p:spPr>
          <a:xfrm>
            <a:off x="995041" y="4317300"/>
            <a:ext cx="18182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559532" y="5159987"/>
            <a:ext cx="3244135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rate of work = power</a:t>
            </a:r>
          </a:p>
        </p:txBody>
      </p:sp>
      <p:sp>
        <p:nvSpPr>
          <p:cNvPr id="14" name="Freeform 13"/>
          <p:cNvSpPr/>
          <p:nvPr/>
        </p:nvSpPr>
        <p:spPr>
          <a:xfrm>
            <a:off x="3657600" y="6061943"/>
            <a:ext cx="252650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Depends on path</a:t>
            </a:r>
          </a:p>
        </p:txBody>
      </p:sp>
      <p:sp>
        <p:nvSpPr>
          <p:cNvPr id="15" name="Straight Connector 14"/>
          <p:cNvSpPr/>
          <p:nvPr/>
        </p:nvSpPr>
        <p:spPr>
          <a:xfrm flipH="1" flipV="1">
            <a:off x="2969760" y="6200414"/>
            <a:ext cx="687840" cy="85725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914399" y="4205015"/>
                <a:ext cx="2335062" cy="2358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𝑤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𝑘𝑔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b="0" i="1" dirty="0" smtClean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𝑘𝑊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b="0" i="1" dirty="0" smtClean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2200" b="0" dirty="0" smtClean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4205015"/>
                <a:ext cx="2335062" cy="23583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52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737534" y="259471"/>
            <a:ext cx="214319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Types of Work</a:t>
            </a:r>
          </a:p>
        </p:txBody>
      </p:sp>
      <p:sp>
        <p:nvSpPr>
          <p:cNvPr id="3" name="Freeform 2"/>
          <p:cNvSpPr/>
          <p:nvPr/>
        </p:nvSpPr>
        <p:spPr>
          <a:xfrm>
            <a:off x="690240" y="735750"/>
            <a:ext cx="89419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Work</a:t>
            </a:r>
          </a:p>
        </p:txBody>
      </p:sp>
      <p:sp>
        <p:nvSpPr>
          <p:cNvPr id="4" name="Freeform 3"/>
          <p:cNvSpPr/>
          <p:nvPr/>
        </p:nvSpPr>
        <p:spPr>
          <a:xfrm>
            <a:off x="1670863" y="1081783"/>
            <a:ext cx="1738594" cy="11561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Electrical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Mechanical</a:t>
            </a:r>
          </a:p>
        </p:txBody>
      </p:sp>
      <p:sp>
        <p:nvSpPr>
          <p:cNvPr id="5" name="Freeform 4"/>
          <p:cNvSpPr/>
          <p:nvPr/>
        </p:nvSpPr>
        <p:spPr>
          <a:xfrm>
            <a:off x="2540160" y="2343059"/>
            <a:ext cx="1909667" cy="327942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Boundary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Gravitational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Acceleration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Shaft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Spring</a:t>
            </a:r>
          </a:p>
        </p:txBody>
      </p:sp>
      <p:graphicFrame>
        <p:nvGraphicFramePr>
          <p:cNvPr id="6" name="Object 5"/>
          <p:cNvGraphicFramePr/>
          <p:nvPr>
            <p:extLst>
              <p:ext uri="{D42A27DB-BD31-4B8C-83A1-F6EECF244321}">
                <p14:modId xmlns:p14="http://schemas.microsoft.com/office/powerpoint/2010/main" val="765310124"/>
              </p:ext>
            </p:extLst>
          </p:nvPr>
        </p:nvGraphicFramePr>
        <p:xfrm>
          <a:off x="3735841" y="914491"/>
          <a:ext cx="2690399" cy="663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r:id="rId4" imgW="16284271" imgH="7124369" progId="Equation.3">
                  <p:embed/>
                </p:oleObj>
              </mc:Choice>
              <mc:Fallback>
                <p:oleObj r:id="rId4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5841" y="914491"/>
                        <a:ext cx="2690399" cy="66311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/>
          <p:nvPr>
            <p:extLst>
              <p:ext uri="{D42A27DB-BD31-4B8C-83A1-F6EECF244321}">
                <p14:modId xmlns:p14="http://schemas.microsoft.com/office/powerpoint/2010/main" val="1578437057"/>
              </p:ext>
            </p:extLst>
          </p:nvPr>
        </p:nvGraphicFramePr>
        <p:xfrm>
          <a:off x="4165439" y="1600290"/>
          <a:ext cx="2743200" cy="6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r:id="rId6" imgW="16284271" imgH="7124369" progId="Equation.3">
                  <p:embed/>
                </p:oleObj>
              </mc:Choice>
              <mc:Fallback>
                <p:oleObj r:id="rId6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65439" y="1600290"/>
                        <a:ext cx="2743200" cy="67500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/>
          <p:nvPr>
            <p:extLst>
              <p:ext uri="{D42A27DB-BD31-4B8C-83A1-F6EECF244321}">
                <p14:modId xmlns:p14="http://schemas.microsoft.com/office/powerpoint/2010/main" val="913691649"/>
              </p:ext>
            </p:extLst>
          </p:nvPr>
        </p:nvGraphicFramePr>
        <p:xfrm>
          <a:off x="4876800" y="2228850"/>
          <a:ext cx="3039360" cy="6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r:id="rId8" imgW="18065363" imgH="7124369" progId="Equation.3">
                  <p:embed/>
                </p:oleObj>
              </mc:Choice>
              <mc:Fallback>
                <p:oleObj r:id="rId8" imgW="18065363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76800" y="2228850"/>
                        <a:ext cx="3039360" cy="67500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2061188060"/>
              </p:ext>
            </p:extLst>
          </p:nvPr>
        </p:nvGraphicFramePr>
        <p:xfrm>
          <a:off x="4873029" y="2971755"/>
          <a:ext cx="3725280" cy="457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r:id="rId10" imgW="22136431" imgH="4834393" progId="Equation.3">
                  <p:embed/>
                </p:oleObj>
              </mc:Choice>
              <mc:Fallback>
                <p:oleObj r:id="rId10" imgW="22136431" imgH="4834393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73029" y="2971755"/>
                        <a:ext cx="3725280" cy="45711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/>
          <p:nvPr>
            <p:extLst>
              <p:ext uri="{D42A27DB-BD31-4B8C-83A1-F6EECF244321}">
                <p14:modId xmlns:p14="http://schemas.microsoft.com/office/powerpoint/2010/main" val="2658708696"/>
              </p:ext>
            </p:extLst>
          </p:nvPr>
        </p:nvGraphicFramePr>
        <p:xfrm>
          <a:off x="4893623" y="3473145"/>
          <a:ext cx="3763680" cy="711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r:id="rId12" imgW="23408640" imgH="7887694" progId="Equation.3">
                  <p:embed/>
                </p:oleObj>
              </mc:Choice>
              <mc:Fallback>
                <p:oleObj r:id="rId12" imgW="23408640" imgH="788769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93623" y="3473145"/>
                        <a:ext cx="3763680" cy="71199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/>
          <p:nvPr>
            <p:extLst>
              <p:ext uri="{D42A27DB-BD31-4B8C-83A1-F6EECF244321}">
                <p14:modId xmlns:p14="http://schemas.microsoft.com/office/powerpoint/2010/main" val="1176485321"/>
              </p:ext>
            </p:extLst>
          </p:nvPr>
        </p:nvGraphicFramePr>
        <p:xfrm>
          <a:off x="4927835" y="4514939"/>
          <a:ext cx="2182080" cy="336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r:id="rId14" imgW="12976529" imgH="3562184" progId="Equation.3">
                  <p:embed/>
                </p:oleObj>
              </mc:Choice>
              <mc:Fallback>
                <p:oleObj r:id="rId14" imgW="12976529" imgH="356218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927835" y="4514939"/>
                        <a:ext cx="2182080" cy="33696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/>
          <p:nvPr>
            <p:extLst>
              <p:ext uri="{D42A27DB-BD31-4B8C-83A1-F6EECF244321}">
                <p14:modId xmlns:p14="http://schemas.microsoft.com/office/powerpoint/2010/main" val="2168575455"/>
              </p:ext>
            </p:extLst>
          </p:nvPr>
        </p:nvGraphicFramePr>
        <p:xfrm>
          <a:off x="4871859" y="5086260"/>
          <a:ext cx="3517920" cy="711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r:id="rId16" imgW="21881990" imgH="7887694" progId="Equation.3">
                  <p:embed/>
                </p:oleObj>
              </mc:Choice>
              <mc:Fallback>
                <p:oleObj r:id="rId16" imgW="21881990" imgH="788769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871859" y="5086260"/>
                        <a:ext cx="3517920" cy="71199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traight Connector 12"/>
          <p:cNvSpPr/>
          <p:nvPr/>
        </p:nvSpPr>
        <p:spPr>
          <a:xfrm>
            <a:off x="1117440" y="1085939"/>
            <a:ext cx="0" cy="85725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Straight Connector 13"/>
          <p:cNvSpPr/>
          <p:nvPr/>
        </p:nvSpPr>
        <p:spPr>
          <a:xfrm>
            <a:off x="1930558" y="2114640"/>
            <a:ext cx="1" cy="3207594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5" name="Straight Connector 14"/>
          <p:cNvSpPr/>
          <p:nvPr/>
        </p:nvSpPr>
        <p:spPr>
          <a:xfrm>
            <a:off x="1930560" y="2514510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6" name="Straight Connector 15"/>
          <p:cNvSpPr/>
          <p:nvPr/>
        </p:nvSpPr>
        <p:spPr>
          <a:xfrm>
            <a:off x="1930560" y="3200310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7" name="Straight Connector 16"/>
          <p:cNvSpPr/>
          <p:nvPr/>
        </p:nvSpPr>
        <p:spPr>
          <a:xfrm>
            <a:off x="1930560" y="3982771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8" name="Straight Connector 17"/>
          <p:cNvSpPr/>
          <p:nvPr/>
        </p:nvSpPr>
        <p:spPr>
          <a:xfrm>
            <a:off x="1930560" y="4647675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9" name="Straight Connector 18"/>
          <p:cNvSpPr/>
          <p:nvPr/>
        </p:nvSpPr>
        <p:spPr>
          <a:xfrm>
            <a:off x="1930560" y="5322234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0" name="Straight Connector 19"/>
          <p:cNvSpPr/>
          <p:nvPr/>
        </p:nvSpPr>
        <p:spPr>
          <a:xfrm>
            <a:off x="1117440" y="1314359"/>
            <a:ext cx="5083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>
            <a:off x="1117440" y="1943189"/>
            <a:ext cx="5083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65238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923004" y="282968"/>
            <a:ext cx="6147878" cy="532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Boundary Work for </a:t>
            </a:r>
            <a:r>
              <a:rPr lang="en-US" sz="280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Polytropic</a:t>
            </a:r>
            <a:r>
              <a:rPr lang="en-US" sz="280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 Processes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0" y="743040"/>
            <a:ext cx="217659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Boundary Work</a:t>
            </a:r>
          </a:p>
        </p:txBody>
      </p:sp>
      <p:sp>
        <p:nvSpPr>
          <p:cNvPr id="5" name="Freeform 4"/>
          <p:cNvSpPr/>
          <p:nvPr/>
        </p:nvSpPr>
        <p:spPr>
          <a:xfrm>
            <a:off x="711361" y="1771740"/>
            <a:ext cx="322925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General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Polytropic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 Work</a:t>
            </a:r>
          </a:p>
        </p:txBody>
      </p:sp>
      <p:graphicFrame>
        <p:nvGraphicFramePr>
          <p:cNvPr id="6" name="Object 5"/>
          <p:cNvGraphicFramePr/>
          <p:nvPr>
            <p:extLst>
              <p:ext uri="{D42A27DB-BD31-4B8C-83A1-F6EECF244321}">
                <p14:modId xmlns:p14="http://schemas.microsoft.com/office/powerpoint/2010/main" val="2182730104"/>
              </p:ext>
            </p:extLst>
          </p:nvPr>
        </p:nvGraphicFramePr>
        <p:xfrm>
          <a:off x="1575360" y="2202661"/>
          <a:ext cx="2844960" cy="63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r:id="rId4" imgW="19846456" imgH="7887694" progId="Equation.3">
                  <p:embed/>
                </p:oleObj>
              </mc:Choice>
              <mc:Fallback>
                <p:oleObj r:id="rId4" imgW="19846456" imgH="788769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75360" y="2202661"/>
                        <a:ext cx="2844960" cy="63557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/>
          <p:cNvSpPr/>
          <p:nvPr/>
        </p:nvSpPr>
        <p:spPr>
          <a:xfrm>
            <a:off x="5262241" y="2202661"/>
            <a:ext cx="1171131" cy="471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( n 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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 1 )</a:t>
            </a:r>
          </a:p>
        </p:txBody>
      </p:sp>
      <p:sp>
        <p:nvSpPr>
          <p:cNvPr id="8" name="Freeform 7"/>
          <p:cNvSpPr/>
          <p:nvPr/>
        </p:nvSpPr>
        <p:spPr>
          <a:xfrm>
            <a:off x="690241" y="2888459"/>
            <a:ext cx="357832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Const. Pressure Work (n=0)</a:t>
            </a:r>
          </a:p>
        </p:txBody>
      </p:sp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3795058201"/>
              </p:ext>
            </p:extLst>
          </p:nvPr>
        </p:nvGraphicFramePr>
        <p:xfrm>
          <a:off x="1509070" y="3444191"/>
          <a:ext cx="2743200" cy="354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r:id="rId6" imgW="18828689" imgH="4325510" progId="Equation.3">
                  <p:embed/>
                </p:oleObj>
              </mc:Choice>
              <mc:Fallback>
                <p:oleObj r:id="rId6" imgW="18828689" imgH="432551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09070" y="3444191"/>
                        <a:ext cx="2743200" cy="3547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9"/>
          <p:cNvSpPr/>
          <p:nvPr/>
        </p:nvSpPr>
        <p:spPr>
          <a:xfrm>
            <a:off x="617809" y="3845061"/>
            <a:ext cx="4178301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Isothermal Work (n=1)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ideal gas</a:t>
            </a:r>
          </a:p>
        </p:txBody>
      </p:sp>
      <p:sp>
        <p:nvSpPr>
          <p:cNvPr id="12" name="Freeform 11"/>
          <p:cNvSpPr/>
          <p:nvPr/>
        </p:nvSpPr>
        <p:spPr>
          <a:xfrm>
            <a:off x="711361" y="5238198"/>
            <a:ext cx="3598462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Const. Volume Work (dv=0)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>
                <a:spLocks noResize="1"/>
              </p:cNvSpPr>
              <p:nvPr/>
            </p:nvSpPr>
            <p:spPr>
              <a:xfrm>
                <a:off x="1575360" y="5792580"/>
                <a:ext cx="2263200" cy="3817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𝑏</m:t>
                          </m:r>
                          <m:r>
                            <a:rPr lang="en-US" i="0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𝑐𝑜𝑛𝑠𝑡𝑣𝑜𝑙</m:t>
                          </m:r>
                        </m:sub>
                      </m:sSub>
                      <m:r>
                        <a:rPr lang="en-US" i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i="0" dirty="0">
                  <a:latin typeface="Times New Roman" pitchFamily="18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5360" y="5792580"/>
                <a:ext cx="2263200" cy="38178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847806" y="1213234"/>
            <a:ext cx="2956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 under P-v graph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404614" y="4323981"/>
                <a:ext cx="359232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𝑊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𝑚𝑅𝑇𝑙𝑛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𝑚𝑅𝑇𝑙𝑛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614" y="4323981"/>
                <a:ext cx="3592329" cy="7146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136723" y="877012"/>
                <a:ext cx="2125518" cy="96641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𝑃𝑑𝑉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723" y="877012"/>
                <a:ext cx="2125518" cy="96641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38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2183463" y="4018936"/>
                <a:ext cx="3292312" cy="1272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𝐸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groupChr>
                        <m:groupChrPr>
                          <m:chr m:val="⏟"/>
                          <m:ctrlPr>
                            <a:rPr lang="en-US" sz="2800" i="1" smtClean="0">
                              <a:latin typeface="Cambria Math"/>
                              <a:ea typeface="Cambria Math"/>
                            </a:rPr>
                          </m:ctrlPr>
                        </m:groupChr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</m:nary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</m:nary>
                        </m:e>
                      </m:groupCh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463" y="4018936"/>
                <a:ext cx="3292312" cy="12727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eform 1"/>
          <p:cNvSpPr/>
          <p:nvPr/>
        </p:nvSpPr>
        <p:spPr>
          <a:xfrm>
            <a:off x="283680" y="221400"/>
            <a:ext cx="18182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4133752" y="360882"/>
            <a:ext cx="3429314" cy="532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1</a:t>
            </a:r>
            <a:r>
              <a:rPr lang="en-US" sz="2800" b="1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st</a:t>
            </a:r>
            <a:r>
              <a:rPr lang="en-US" sz="28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 Law Closed System</a:t>
            </a:r>
          </a:p>
        </p:txBody>
      </p:sp>
      <p:sp>
        <p:nvSpPr>
          <p:cNvPr id="4" name="Straight Connector 3"/>
          <p:cNvSpPr/>
          <p:nvPr/>
        </p:nvSpPr>
        <p:spPr>
          <a:xfrm>
            <a:off x="3251040" y="1485810"/>
            <a:ext cx="0" cy="17145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5" name="Straight Connector 4"/>
          <p:cNvSpPr/>
          <p:nvPr/>
        </p:nvSpPr>
        <p:spPr>
          <a:xfrm>
            <a:off x="3251040" y="3200310"/>
            <a:ext cx="22353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5486400" y="1485810"/>
            <a:ext cx="0" cy="17145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251041" y="1943189"/>
            <a:ext cx="2235359" cy="1142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8" name="Straight Connector 7"/>
          <p:cNvSpPr/>
          <p:nvPr/>
        </p:nvSpPr>
        <p:spPr>
          <a:xfrm flipV="1">
            <a:off x="4165439" y="1371330"/>
            <a:ext cx="0" cy="5715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9" name="Straight Connector 8"/>
          <p:cNvSpPr/>
          <p:nvPr/>
        </p:nvSpPr>
        <p:spPr>
          <a:xfrm flipV="1">
            <a:off x="4368960" y="1371330"/>
            <a:ext cx="0" cy="5715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0" name="Straight Connector 9"/>
          <p:cNvSpPr/>
          <p:nvPr/>
        </p:nvSpPr>
        <p:spPr>
          <a:xfrm flipV="1">
            <a:off x="3860639" y="2857140"/>
            <a:ext cx="0" cy="62883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1" name="Straight Connector 10"/>
          <p:cNvSpPr/>
          <p:nvPr/>
        </p:nvSpPr>
        <p:spPr>
          <a:xfrm flipH="1">
            <a:off x="4876320" y="2800440"/>
            <a:ext cx="142224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2" name="Straight Connector 11"/>
          <p:cNvSpPr/>
          <p:nvPr/>
        </p:nvSpPr>
        <p:spPr>
          <a:xfrm flipV="1">
            <a:off x="4673759" y="1542779"/>
            <a:ext cx="0" cy="571591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Straight Connector 12"/>
          <p:cNvSpPr/>
          <p:nvPr/>
        </p:nvSpPr>
        <p:spPr>
          <a:xfrm flipH="1">
            <a:off x="2336639" y="2457540"/>
            <a:ext cx="13209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555840" y="3429000"/>
            <a:ext cx="563594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in</a:t>
            </a:r>
          </a:p>
        </p:txBody>
      </p:sp>
      <p:sp>
        <p:nvSpPr>
          <p:cNvPr id="15" name="Freeform 14"/>
          <p:cNvSpPr/>
          <p:nvPr/>
        </p:nvSpPr>
        <p:spPr>
          <a:xfrm>
            <a:off x="1625760" y="2343059"/>
            <a:ext cx="66618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out</a:t>
            </a:r>
          </a:p>
        </p:txBody>
      </p:sp>
      <p:sp>
        <p:nvSpPr>
          <p:cNvPr id="16" name="Freeform 15"/>
          <p:cNvSpPr/>
          <p:nvPr/>
        </p:nvSpPr>
        <p:spPr>
          <a:xfrm>
            <a:off x="6299040" y="2628989"/>
            <a:ext cx="61950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in</a:t>
            </a:r>
          </a:p>
        </p:txBody>
      </p:sp>
      <p:sp>
        <p:nvSpPr>
          <p:cNvPr id="17" name="Freeform 16"/>
          <p:cNvSpPr/>
          <p:nvPr/>
        </p:nvSpPr>
        <p:spPr>
          <a:xfrm>
            <a:off x="4267200" y="1257389"/>
            <a:ext cx="70978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out</a:t>
            </a:r>
          </a:p>
        </p:txBody>
      </p:sp>
      <p:sp>
        <p:nvSpPr>
          <p:cNvPr id="18" name="Freeform 17"/>
          <p:cNvSpPr/>
          <p:nvPr/>
        </p:nvSpPr>
        <p:spPr>
          <a:xfrm>
            <a:off x="4119434" y="5699203"/>
            <a:ext cx="4108404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Net total energy transfer  in the form of heat and work</a:t>
            </a:r>
          </a:p>
        </p:txBody>
      </p:sp>
      <p:sp>
        <p:nvSpPr>
          <p:cNvPr id="19" name="Freeform 18"/>
          <p:cNvSpPr/>
          <p:nvPr/>
        </p:nvSpPr>
        <p:spPr>
          <a:xfrm>
            <a:off x="341423" y="5401456"/>
            <a:ext cx="2909618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Net change of system energy</a:t>
            </a:r>
          </a:p>
        </p:txBody>
      </p:sp>
      <p:sp>
        <p:nvSpPr>
          <p:cNvPr id="20" name="Straight Connector 19"/>
          <p:cNvSpPr/>
          <p:nvPr/>
        </p:nvSpPr>
        <p:spPr>
          <a:xfrm flipV="1">
            <a:off x="1885386" y="4751948"/>
            <a:ext cx="406560" cy="3429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 flipH="1" flipV="1">
            <a:off x="4368720" y="5291718"/>
            <a:ext cx="253373" cy="407483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7243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07841" y="4184668"/>
            <a:ext cx="7643822" cy="1336693"/>
            <a:chOff x="380880" y="5638680"/>
            <a:chExt cx="5732866" cy="1782257"/>
          </a:xfrm>
        </p:grpSpPr>
        <p:sp>
          <p:nvSpPr>
            <p:cNvPr id="11" name="Freeform 10"/>
            <p:cNvSpPr/>
            <p:nvPr/>
          </p:nvSpPr>
          <p:spPr>
            <a:xfrm>
              <a:off x="1295280" y="5638680"/>
              <a:ext cx="3672093" cy="71250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 Q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– W </a:t>
              </a: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  =     </a:t>
              </a: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U +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KE +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PE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42640" y="5638680"/>
              <a:ext cx="4343400" cy="6098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5376600">
              <a:off x="1828789" y="6019610"/>
              <a:ext cx="152280" cy="91440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5376600">
              <a:off x="3962698" y="5182370"/>
              <a:ext cx="149400" cy="258948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80880" y="6823080"/>
              <a:ext cx="2247522" cy="59785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Net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transfer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of energy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19160" y="6781680"/>
              <a:ext cx="3294586" cy="59785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Energy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storage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in different modes</a:t>
              </a:r>
            </a:p>
          </p:txBody>
        </p:sp>
        <p:sp>
          <p:nvSpPr>
            <p:cNvPr id="17" name="Straight Connector 16"/>
            <p:cNvSpPr/>
            <p:nvPr/>
          </p:nvSpPr>
          <p:spPr>
            <a:xfrm flipV="1">
              <a:off x="1295280" y="6629040"/>
              <a:ext cx="380880" cy="22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t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8" name="Straight Connector 17"/>
            <p:cNvSpPr/>
            <p:nvPr/>
          </p:nvSpPr>
          <p:spPr>
            <a:xfrm flipH="1" flipV="1">
              <a:off x="4190399" y="6629040"/>
              <a:ext cx="228601" cy="22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t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</p:grpSp>
      <p:sp>
        <p:nvSpPr>
          <p:cNvPr id="2" name="Freeform 1"/>
          <p:cNvSpPr/>
          <p:nvPr/>
        </p:nvSpPr>
        <p:spPr>
          <a:xfrm>
            <a:off x="1422240" y="1657260"/>
            <a:ext cx="4158103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</a:t>
            </a:r>
            <a:r>
              <a:rPr lang="en-US" sz="2800" b="0" i="0" u="none" strike="noStrike" baseline="-2500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system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=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3" name="Freeform 2"/>
          <p:cNvSpPr/>
          <p:nvPr/>
        </p:nvSpPr>
        <p:spPr>
          <a:xfrm>
            <a:off x="1625760" y="857250"/>
            <a:ext cx="3279401" cy="50738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E</a:t>
            </a:r>
            <a:r>
              <a:rPr lang="en-US" sz="2800" b="0" i="0" u="none" strike="noStrike" baseline="-2500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system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= U + KE + PE</a:t>
            </a:r>
          </a:p>
        </p:txBody>
      </p:sp>
      <p:sp>
        <p:nvSpPr>
          <p:cNvPr id="5" name="Freeform 4"/>
          <p:cNvSpPr/>
          <p:nvPr/>
        </p:nvSpPr>
        <p:spPr>
          <a:xfrm>
            <a:off x="791520" y="488160"/>
            <a:ext cx="509970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- Recall that System Energy consists of:</a:t>
            </a:r>
          </a:p>
        </p:txBody>
      </p:sp>
      <p:sp>
        <p:nvSpPr>
          <p:cNvPr id="6" name="Freeform 5"/>
          <p:cNvSpPr/>
          <p:nvPr/>
        </p:nvSpPr>
        <p:spPr>
          <a:xfrm>
            <a:off x="791520" y="1231199"/>
            <a:ext cx="45131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or</a:t>
            </a:r>
          </a:p>
        </p:txBody>
      </p:sp>
      <p:sp>
        <p:nvSpPr>
          <p:cNvPr id="7" name="Freeform 6"/>
          <p:cNvSpPr/>
          <p:nvPr/>
        </p:nvSpPr>
        <p:spPr>
          <a:xfrm>
            <a:off x="690240" y="2202660"/>
            <a:ext cx="78038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thus;</a:t>
            </a:r>
          </a:p>
        </p:txBody>
      </p:sp>
      <p:sp>
        <p:nvSpPr>
          <p:cNvPr id="8" name="Freeform 7"/>
          <p:cNvSpPr/>
          <p:nvPr/>
        </p:nvSpPr>
        <p:spPr>
          <a:xfrm>
            <a:off x="711360" y="2685959"/>
            <a:ext cx="548449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</a:t>
            </a:r>
            <a:r>
              <a:rPr lang="en-US" sz="28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system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9" name="Freeform 8"/>
          <p:cNvSpPr/>
          <p:nvPr/>
        </p:nvSpPr>
        <p:spPr>
          <a:xfrm>
            <a:off x="893280" y="3117150"/>
            <a:ext cx="5680507" cy="8022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Or can be called as the 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</a:b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st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 Law/Energy Balance of a Closed System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;</a:t>
            </a:r>
          </a:p>
        </p:txBody>
      </p:sp>
      <p:sp>
        <p:nvSpPr>
          <p:cNvPr id="19" name="Freeform 18"/>
          <p:cNvSpPr/>
          <p:nvPr/>
        </p:nvSpPr>
        <p:spPr>
          <a:xfrm>
            <a:off x="304800" y="3481415"/>
            <a:ext cx="8331360" cy="2743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31142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914399" y="914490"/>
            <a:ext cx="5356829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	[kJ]</a:t>
            </a:r>
          </a:p>
        </p:txBody>
      </p:sp>
      <p:sp>
        <p:nvSpPr>
          <p:cNvPr id="4" name="Freeform 3"/>
          <p:cNvSpPr/>
          <p:nvPr/>
        </p:nvSpPr>
        <p:spPr>
          <a:xfrm>
            <a:off x="1930559" y="497057"/>
            <a:ext cx="577489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st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 Law for Closed System in different forms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;</a:t>
            </a:r>
          </a:p>
        </p:txBody>
      </p:sp>
      <p:sp>
        <p:nvSpPr>
          <p:cNvPr id="5" name="Freeform 4"/>
          <p:cNvSpPr/>
          <p:nvPr/>
        </p:nvSpPr>
        <p:spPr>
          <a:xfrm>
            <a:off x="711360" y="1828710"/>
            <a:ext cx="581567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		[kJ/kg]</a:t>
            </a:r>
          </a:p>
        </p:txBody>
      </p:sp>
      <p:sp>
        <p:nvSpPr>
          <p:cNvPr id="6" name="Freeform 5"/>
          <p:cNvSpPr/>
          <p:nvPr/>
        </p:nvSpPr>
        <p:spPr>
          <a:xfrm>
            <a:off x="588481" y="1402649"/>
            <a:ext cx="190851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per unit mass;</a:t>
            </a:r>
          </a:p>
        </p:txBody>
      </p:sp>
      <p:sp>
        <p:nvSpPr>
          <p:cNvPr id="7" name="Freeform 6"/>
          <p:cNvSpPr/>
          <p:nvPr/>
        </p:nvSpPr>
        <p:spPr>
          <a:xfrm>
            <a:off x="588480" y="2374109"/>
            <a:ext cx="1506479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Rate form;</a:t>
            </a:r>
          </a:p>
        </p:txBody>
      </p:sp>
      <p:sp>
        <p:nvSpPr>
          <p:cNvPr id="9" name="Freeform 8"/>
          <p:cNvSpPr/>
          <p:nvPr/>
        </p:nvSpPr>
        <p:spPr>
          <a:xfrm>
            <a:off x="7112160" y="2800440"/>
            <a:ext cx="831038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[kW]</a:t>
            </a:r>
          </a:p>
        </p:txBody>
      </p:sp>
      <p:sp>
        <p:nvSpPr>
          <p:cNvPr id="10" name="Freeform 9"/>
          <p:cNvSpPr/>
          <p:nvPr/>
        </p:nvSpPr>
        <p:spPr>
          <a:xfrm>
            <a:off x="690240" y="3688470"/>
            <a:ext cx="3016188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Cyclic Process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	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 =0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995966" y="2862153"/>
                <a:ext cx="4371453" cy="795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𝑑𝑈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𝐾𝐸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𝑃𝐸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66" y="2862153"/>
                <a:ext cx="4371453" cy="7957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424265" y="4444074"/>
                <a:ext cx="2282163" cy="1754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𝑄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</a:rPr>
                        <m:t>𝑊</m:t>
                      </m:r>
                      <m:r>
                        <a:rPr lang="en-US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𝑐𝑦𝑐𝑙𝑒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𝑐𝑦𝑐𝑙𝑒</m:t>
                          </m:r>
                        </m:sub>
                      </m:sSub>
                    </m:oMath>
                  </m:oMathPara>
                </a14:m>
                <a:endParaRPr lang="en-US" sz="2400" i="1" dirty="0" smtClean="0">
                  <a:latin typeface="Cambria Math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265" y="4444074"/>
                <a:ext cx="2282163" cy="17545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>
          <a:xfrm>
            <a:off x="2772697" y="5488481"/>
            <a:ext cx="280219" cy="297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684753" y="5488481"/>
            <a:ext cx="280219" cy="297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7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596052" y="318142"/>
            <a:ext cx="141273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summary;</a:t>
            </a:r>
          </a:p>
        </p:txBody>
      </p:sp>
      <p:sp>
        <p:nvSpPr>
          <p:cNvPr id="3" name="Freeform 2"/>
          <p:cNvSpPr/>
          <p:nvPr/>
        </p:nvSpPr>
        <p:spPr>
          <a:xfrm>
            <a:off x="507840" y="743039"/>
            <a:ext cx="408821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4" name="Freeform 3"/>
          <p:cNvSpPr/>
          <p:nvPr/>
        </p:nvSpPr>
        <p:spPr>
          <a:xfrm>
            <a:off x="5106379" y="1345409"/>
            <a:ext cx="1360799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mg(z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-z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</a:t>
            </a:r>
          </a:p>
        </p:txBody>
      </p:sp>
      <p:graphicFrame>
        <p:nvGraphicFramePr>
          <p:cNvPr id="5" name="Object 4"/>
          <p:cNvGraphicFramePr/>
          <p:nvPr>
            <p:extLst>
              <p:ext uri="{D42A27DB-BD31-4B8C-83A1-F6EECF244321}">
                <p14:modId xmlns:p14="http://schemas.microsoft.com/office/powerpoint/2010/main" val="3704344061"/>
              </p:ext>
            </p:extLst>
          </p:nvPr>
        </p:nvGraphicFramePr>
        <p:xfrm>
          <a:off x="4596052" y="1907518"/>
          <a:ext cx="2031840" cy="627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r:id="rId4" imgW="15266504" imgH="8396577" progId="Equation.3">
                  <p:embed/>
                </p:oleObj>
              </mc:Choice>
              <mc:Fallback>
                <p:oleObj r:id="rId4" imgW="15266504" imgH="8396577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96052" y="1907518"/>
                        <a:ext cx="2031840" cy="6274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5"/>
          <p:cNvSpPr/>
          <p:nvPr/>
        </p:nvSpPr>
        <p:spPr>
          <a:xfrm>
            <a:off x="3249316" y="2628989"/>
            <a:ext cx="3270617" cy="11561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m(u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-u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     water (Table)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mC</a:t>
            </a:r>
            <a:r>
              <a:rPr lang="en-US" sz="2400" b="0" i="0" u="none" strike="noStrike" baseline="-2500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v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(T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-T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   ideal gas</a:t>
            </a:r>
          </a:p>
        </p:txBody>
      </p:sp>
      <p:sp>
        <p:nvSpPr>
          <p:cNvPr id="7" name="Freeform 6"/>
          <p:cNvSpPr/>
          <p:nvPr/>
        </p:nvSpPr>
        <p:spPr>
          <a:xfrm>
            <a:off x="3534719" y="3974400"/>
            <a:ext cx="1857216" cy="25716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Electrical  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Mechanical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Boundary</a:t>
            </a: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etc…</a:t>
            </a:r>
          </a:p>
        </p:txBody>
      </p:sp>
      <p:graphicFrame>
        <p:nvGraphicFramePr>
          <p:cNvPr id="8" name="Object 7"/>
          <p:cNvGraphicFramePr/>
          <p:nvPr>
            <p:extLst>
              <p:ext uri="{D42A27DB-BD31-4B8C-83A1-F6EECF244321}">
                <p14:modId xmlns:p14="http://schemas.microsoft.com/office/powerpoint/2010/main" val="1937949256"/>
              </p:ext>
            </p:extLst>
          </p:nvPr>
        </p:nvGraphicFramePr>
        <p:xfrm>
          <a:off x="5043508" y="3933900"/>
          <a:ext cx="1930559" cy="47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r:id="rId6" imgW="16284271" imgH="7124369" progId="Equation.3">
                  <p:embed/>
                </p:oleObj>
              </mc:Choice>
              <mc:Fallback>
                <p:oleObj r:id="rId6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43508" y="3933900"/>
                        <a:ext cx="1930559" cy="4762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1728874999"/>
              </p:ext>
            </p:extLst>
          </p:nvPr>
        </p:nvGraphicFramePr>
        <p:xfrm>
          <a:off x="5302420" y="4689765"/>
          <a:ext cx="1828799" cy="45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r:id="rId8" imgW="16284271" imgH="7124369" progId="Equation.3">
                  <p:embed/>
                </p:oleObj>
              </mc:Choice>
              <mc:Fallback>
                <p:oleObj r:id="rId8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02420" y="4689765"/>
                        <a:ext cx="1828799" cy="45009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/>
          <p:nvPr>
            <p:extLst>
              <p:ext uri="{D42A27DB-BD31-4B8C-83A1-F6EECF244321}">
                <p14:modId xmlns:p14="http://schemas.microsoft.com/office/powerpoint/2010/main" val="2890793462"/>
              </p:ext>
            </p:extLst>
          </p:nvPr>
        </p:nvGraphicFramePr>
        <p:xfrm>
          <a:off x="5577756" y="5333877"/>
          <a:ext cx="2336639" cy="519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r:id="rId10" imgW="18065363" imgH="7124369" progId="Equation.3">
                  <p:embed/>
                </p:oleObj>
              </mc:Choice>
              <mc:Fallback>
                <p:oleObj r:id="rId10" imgW="18065363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77756" y="5333877"/>
                        <a:ext cx="2336639" cy="51920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traight Connector 10"/>
          <p:cNvSpPr/>
          <p:nvPr/>
        </p:nvSpPr>
        <p:spPr>
          <a:xfrm>
            <a:off x="4170356" y="1175218"/>
            <a:ext cx="0" cy="40014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2" name="Straight Connector 11"/>
          <p:cNvSpPr/>
          <p:nvPr/>
        </p:nvSpPr>
        <p:spPr>
          <a:xfrm>
            <a:off x="4173265" y="1584576"/>
            <a:ext cx="7113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Straight Connector 12"/>
          <p:cNvSpPr/>
          <p:nvPr/>
        </p:nvSpPr>
        <p:spPr>
          <a:xfrm>
            <a:off x="3162550" y="1175218"/>
            <a:ext cx="0" cy="971459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Straight Connector 13"/>
          <p:cNvSpPr/>
          <p:nvPr/>
        </p:nvSpPr>
        <p:spPr>
          <a:xfrm>
            <a:off x="3162550" y="2175205"/>
            <a:ext cx="13209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5" name="Straight Connector 14"/>
          <p:cNvSpPr/>
          <p:nvPr/>
        </p:nvSpPr>
        <p:spPr>
          <a:xfrm>
            <a:off x="2248150" y="1142909"/>
            <a:ext cx="0" cy="2405831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6" name="Straight Connector 15"/>
          <p:cNvSpPr/>
          <p:nvPr/>
        </p:nvSpPr>
        <p:spPr>
          <a:xfrm>
            <a:off x="2231444" y="3548741"/>
            <a:ext cx="813119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7" name="Straight Connector 16"/>
          <p:cNvSpPr/>
          <p:nvPr/>
        </p:nvSpPr>
        <p:spPr>
          <a:xfrm>
            <a:off x="2248150" y="2783938"/>
            <a:ext cx="91440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8" name="Straight Connector 17"/>
          <p:cNvSpPr/>
          <p:nvPr/>
        </p:nvSpPr>
        <p:spPr>
          <a:xfrm>
            <a:off x="1419283" y="1223982"/>
            <a:ext cx="0" cy="3657689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9" name="Straight Connector 18"/>
          <p:cNvSpPr/>
          <p:nvPr/>
        </p:nvSpPr>
        <p:spPr>
          <a:xfrm>
            <a:off x="1419283" y="4172040"/>
            <a:ext cx="162528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0" name="Straight Connector 19"/>
          <p:cNvSpPr/>
          <p:nvPr/>
        </p:nvSpPr>
        <p:spPr>
          <a:xfrm>
            <a:off x="1419283" y="4881671"/>
            <a:ext cx="162528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>
            <a:off x="3759360" y="5102942"/>
            <a:ext cx="0" cy="1214808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2" name="Straight Connector 21"/>
          <p:cNvSpPr/>
          <p:nvPr/>
        </p:nvSpPr>
        <p:spPr>
          <a:xfrm>
            <a:off x="3759360" y="5611671"/>
            <a:ext cx="30480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>
            <a:off x="3718553" y="6317750"/>
            <a:ext cx="406079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3592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Energy, Heat and Work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Energy interaction is a major factor.</a:t>
            </a:r>
          </a:p>
          <a:p>
            <a:pPr marL="0" indent="0">
              <a:buNone/>
            </a:pPr>
            <a:r>
              <a:rPr lang="en-US" sz="2800" dirty="0" smtClean="0"/>
              <a:t>This chapter studies the nature of energy and its various forms and transfers so that we are able to follow its interaction with </a:t>
            </a:r>
            <a:r>
              <a:rPr lang="en-US" sz="2800" smtClean="0"/>
              <a:t>a system.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486720" y="203580"/>
            <a:ext cx="7539840" cy="342900"/>
          </a:xfrm>
          <a:prstGeom prst="rect">
            <a:avLst/>
          </a:prstGeom>
          <a:noFill/>
          <a:ln>
            <a:noFill/>
          </a:ln>
        </p:spPr>
      </p:sp>
      <p:sp>
        <p:nvSpPr>
          <p:cNvPr id="5" name="CustomShape 2"/>
          <p:cNvSpPr/>
          <p:nvPr/>
        </p:nvSpPr>
        <p:spPr>
          <a:xfrm>
            <a:off x="1828800" y="546480"/>
            <a:ext cx="6934200" cy="3628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ENERGY &amp; THE 1st LAW OF THERMO.</a:t>
            </a:r>
            <a:endParaRPr dirty="0"/>
          </a:p>
        </p:txBody>
      </p:sp>
      <p:sp>
        <p:nvSpPr>
          <p:cNvPr id="6" name="CustomShape 3"/>
          <p:cNvSpPr/>
          <p:nvPr/>
        </p:nvSpPr>
        <p:spPr>
          <a:xfrm>
            <a:off x="378066" y="1447800"/>
            <a:ext cx="8149440" cy="6258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1st Law : concerning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quantity of energy</a:t>
            </a:r>
            <a:endParaRPr dirty="0"/>
          </a:p>
        </p:txBody>
      </p:sp>
      <p:sp>
        <p:nvSpPr>
          <p:cNvPr id="7" name="CustomShape 4"/>
          <p:cNvSpPr/>
          <p:nvPr/>
        </p:nvSpPr>
        <p:spPr>
          <a:xfrm>
            <a:off x="1174560" y="2362200"/>
            <a:ext cx="6816000" cy="19885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Energy is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conserved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Amount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of energy is constant, but can </a:t>
            </a:r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change forms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)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(e.g. potential, kinetic, electrical, chemical, etc.)</a:t>
            </a:r>
            <a:endParaRPr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981200" y="4648200"/>
                <a:ext cx="3821400" cy="14245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𝐸</m:t>
                            </m:r>
                            <m:r>
                              <a:rPr lang="en-US" sz="2400" i="0"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𝑇𝑜𝑡𝑎𝑙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𝑠𝑦𝑠𝑡𝑒𝑚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𝑒𝑛𝑒𝑟𝑔𝑦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𝐽</m:t>
                                </m:r>
                                <m:r>
                                  <a:rPr lang="en-US" sz="2400" i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𝑘𝐽</m:t>
                                </m:r>
                              </m:e>
                            </m:d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  <m:r>
                              <a:rPr lang="en-US" sz="2400" i="0"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𝐸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𝑚</m:t>
                                </m:r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𝑘𝐽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𝑘𝑔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n-US" sz="2400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𝑠𝑝𝑒𝑐𝑖𝑓𝑖𝑐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𝑒𝑛𝑒𝑟𝑔𝑦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i="0" dirty="0">
                  <a:latin typeface="Times New Roman" pitchFamily="18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648200"/>
                <a:ext cx="3821400" cy="1424520"/>
              </a:xfrm>
              <a:prstGeom prst="rect">
                <a:avLst/>
              </a:prstGeom>
              <a:blipFill rotWithShape="1">
                <a:blip r:embed="rId2"/>
                <a:stretch>
                  <a:fillRect r="-110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57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88480" y="508410"/>
            <a:ext cx="1849920" cy="3334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Energy</a:t>
            </a:r>
            <a:endParaRPr/>
          </a:p>
        </p:txBody>
      </p:sp>
      <p:sp>
        <p:nvSpPr>
          <p:cNvPr id="44" name="CustomShape 2"/>
          <p:cNvSpPr/>
          <p:nvPr/>
        </p:nvSpPr>
        <p:spPr>
          <a:xfrm>
            <a:off x="1727040" y="1060830"/>
            <a:ext cx="7010400" cy="27002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Macroscopic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 – system energy which value depends on a </a:t>
            </a:r>
            <a:r>
              <a:rPr lang="en-US" sz="2800" i="1">
                <a:solidFill>
                  <a:srgbClr val="000000"/>
                </a:solidFill>
                <a:latin typeface="Aharoni CLM"/>
              </a:rPr>
              <a:t>reference point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 (</a:t>
            </a:r>
            <a:r>
              <a:rPr lang="en-US" sz="2800" u="sng">
                <a:solidFill>
                  <a:srgbClr val="000000"/>
                </a:solidFill>
                <a:latin typeface="Aharoni CLM"/>
              </a:rPr>
              <a:t>Kinetic Energy 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(KE), </a:t>
            </a:r>
            <a:r>
              <a:rPr lang="en-US" sz="2800" u="sng">
                <a:solidFill>
                  <a:srgbClr val="000000"/>
                </a:solidFill>
                <a:latin typeface="Aharoni CLM"/>
              </a:rPr>
              <a:t>Potential Energy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 (PE)</a:t>
            </a:r>
            <a:endParaRPr/>
          </a:p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Microscopic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 – energy due to </a:t>
            </a:r>
            <a:r>
              <a:rPr lang="en-US" sz="2800" i="1">
                <a:solidFill>
                  <a:srgbClr val="000000"/>
                </a:solidFill>
                <a:latin typeface="Aharoni CLM"/>
              </a:rPr>
              <a:t>molecular interactions &amp; activity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 (independent of any reference point) (</a:t>
            </a:r>
            <a:r>
              <a:rPr lang="en-US" sz="2800" u="sng">
                <a:solidFill>
                  <a:srgbClr val="000000"/>
                </a:solidFill>
                <a:latin typeface="Aharoni CLM"/>
              </a:rPr>
              <a:t>Internal Energy</a:t>
            </a:r>
            <a:r>
              <a:rPr lang="en-US" sz="2800">
                <a:solidFill>
                  <a:srgbClr val="000000"/>
                </a:solidFill>
                <a:latin typeface="Aharoni CLM"/>
              </a:rPr>
              <a:t>, U)</a:t>
            </a:r>
            <a:endParaRPr/>
          </a:p>
        </p:txBody>
      </p:sp>
      <p:sp>
        <p:nvSpPr>
          <p:cNvPr id="45" name="Line 3"/>
          <p:cNvSpPr/>
          <p:nvPr/>
        </p:nvSpPr>
        <p:spPr>
          <a:xfrm>
            <a:off x="1016160" y="914490"/>
            <a:ext cx="0" cy="20001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6" name="Line 4"/>
          <p:cNvSpPr/>
          <p:nvPr/>
        </p:nvSpPr>
        <p:spPr>
          <a:xfrm>
            <a:off x="1016160" y="1257390"/>
            <a:ext cx="6096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7" name="Line 5"/>
          <p:cNvSpPr/>
          <p:nvPr/>
        </p:nvSpPr>
        <p:spPr>
          <a:xfrm>
            <a:off x="1016160" y="2914650"/>
            <a:ext cx="6096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8" name="CustomShape 6"/>
          <p:cNvSpPr/>
          <p:nvPr/>
        </p:nvSpPr>
        <p:spPr>
          <a:xfrm>
            <a:off x="674400" y="4130730"/>
            <a:ext cx="4694880" cy="5964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Total System Energy</a:t>
            </a:r>
            <a:endParaRPr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072909"/>
              </p:ext>
            </p:extLst>
          </p:nvPr>
        </p:nvGraphicFramePr>
        <p:xfrm>
          <a:off x="1074771" y="4857840"/>
          <a:ext cx="3894138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3" imgW="29515242" imgH="8651019" progId="Equation.3">
                  <p:embed/>
                </p:oleObj>
              </mc:Choice>
              <mc:Fallback>
                <p:oleObj name="Equation" r:id="rId3" imgW="29515242" imgH="86510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71" y="4857840"/>
                        <a:ext cx="3894138" cy="1141413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290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829846" y="990600"/>
            <a:ext cx="5100960" cy="3699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</a:rPr>
              <a:t>Kinetic Energy</a:t>
            </a:r>
            <a:r>
              <a:rPr lang="en-US" sz="2800" dirty="0">
                <a:solidFill>
                  <a:srgbClr val="000000"/>
                </a:solidFill>
              </a:rPr>
              <a:t> (KE)</a:t>
            </a:r>
            <a:endParaRPr dirty="0"/>
          </a:p>
        </p:txBody>
      </p:sp>
      <p:sp>
        <p:nvSpPr>
          <p:cNvPr id="51" name="CustomShape 2"/>
          <p:cNvSpPr/>
          <p:nvPr/>
        </p:nvSpPr>
        <p:spPr>
          <a:xfrm>
            <a:off x="904568" y="3505200"/>
            <a:ext cx="5100960" cy="3699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</a:rPr>
              <a:t>Potential Energy</a:t>
            </a:r>
            <a:r>
              <a:rPr lang="en-US" sz="2800" dirty="0">
                <a:solidFill>
                  <a:srgbClr val="000000"/>
                </a:solidFill>
              </a:rPr>
              <a:t> (PE)</a:t>
            </a:r>
            <a:endParaRPr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4929380"/>
              </p:ext>
            </p:extLst>
          </p:nvPr>
        </p:nvGraphicFramePr>
        <p:xfrm>
          <a:off x="904568" y="1714500"/>
          <a:ext cx="5087937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3" imgW="45799513" imgH="15012063" progId="Equation.3">
                  <p:embed/>
                </p:oleObj>
              </mc:Choice>
              <mc:Fallback>
                <p:oleObj name="Equation" r:id="rId3" imgW="45799513" imgH="1501206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568" y="1714500"/>
                        <a:ext cx="5087937" cy="1668463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437260"/>
              </p:ext>
            </p:extLst>
          </p:nvPr>
        </p:nvGraphicFramePr>
        <p:xfrm>
          <a:off x="982678" y="4419600"/>
          <a:ext cx="50228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5" imgW="42746212" imgH="10940995" progId="Equation.3">
                  <p:embed/>
                </p:oleObj>
              </mc:Choice>
              <mc:Fallback>
                <p:oleObj name="Equation" r:id="rId5" imgW="42746212" imgH="109409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78" y="4419600"/>
                        <a:ext cx="5022850" cy="1285875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656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486720" y="222750"/>
            <a:ext cx="5507520" cy="38799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CustomShape 2"/>
          <p:cNvSpPr/>
          <p:nvPr/>
        </p:nvSpPr>
        <p:spPr>
          <a:xfrm>
            <a:off x="385440" y="934488"/>
            <a:ext cx="4288320" cy="3334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Internal Energy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, U</a:t>
            </a:r>
            <a:endParaRPr dirty="0"/>
          </a:p>
        </p:txBody>
      </p:sp>
      <p:sp>
        <p:nvSpPr>
          <p:cNvPr id="56" name="CustomShape 3"/>
          <p:cNvSpPr/>
          <p:nvPr/>
        </p:nvSpPr>
        <p:spPr>
          <a:xfrm>
            <a:off x="1727040" y="1535625"/>
            <a:ext cx="7031520" cy="40151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Molecular movement  (vibration, collision, </a:t>
            </a:r>
            <a:r>
              <a:rPr lang="en-US" sz="2600" dirty="0" err="1">
                <a:solidFill>
                  <a:srgbClr val="000000"/>
                </a:solidFill>
                <a:latin typeface="Aharoni CLM"/>
              </a:rPr>
              <a:t>etc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) 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sensible energy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 (molecular activity </a:t>
            </a:r>
            <a:r>
              <a:rPr lang="en-US" sz="2600" dirty="0" smtClean="0">
                <a:solidFill>
                  <a:srgbClr val="000000"/>
                </a:solidFill>
                <a:latin typeface="Aharoni CLM"/>
              </a:rPr>
              <a:t>  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temperature)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molecules  (phase change) 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latent energy </a:t>
            </a:r>
            <a:r>
              <a:rPr lang="en-US" sz="2600" dirty="0" smtClean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constant temperature)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atoms in a molecule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chemical energy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protons &amp; neutrons in the nucleus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nuclear energy</a:t>
            </a:r>
            <a:endParaRPr sz="2600" dirty="0"/>
          </a:p>
        </p:txBody>
      </p:sp>
      <p:sp>
        <p:nvSpPr>
          <p:cNvPr id="57" name="Line 4"/>
          <p:cNvSpPr/>
          <p:nvPr/>
        </p:nvSpPr>
        <p:spPr>
          <a:xfrm>
            <a:off x="731025" y="1535625"/>
            <a:ext cx="0" cy="3417375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8" name="Line 5"/>
          <p:cNvSpPr/>
          <p:nvPr/>
        </p:nvSpPr>
        <p:spPr>
          <a:xfrm>
            <a:off x="750690" y="1720645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9" name="Line 6"/>
          <p:cNvSpPr/>
          <p:nvPr/>
        </p:nvSpPr>
        <p:spPr>
          <a:xfrm>
            <a:off x="750690" y="49530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0" name="Line 7"/>
          <p:cNvSpPr/>
          <p:nvPr/>
        </p:nvSpPr>
        <p:spPr>
          <a:xfrm>
            <a:off x="750690" y="41910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1" name="Line 8"/>
          <p:cNvSpPr/>
          <p:nvPr/>
        </p:nvSpPr>
        <p:spPr>
          <a:xfrm>
            <a:off x="731025" y="29718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1868355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1975754" y="451170"/>
            <a:ext cx="5080320" cy="6288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Modes of Energy Transfer</a:t>
            </a:r>
            <a:endParaRPr dirty="0"/>
          </a:p>
        </p:txBody>
      </p:sp>
      <p:sp>
        <p:nvSpPr>
          <p:cNvPr id="63" name="CustomShape 2"/>
          <p:cNvSpPr/>
          <p:nvPr/>
        </p:nvSpPr>
        <p:spPr>
          <a:xfrm>
            <a:off x="893280" y="1080000"/>
            <a:ext cx="4897920" cy="85941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Energy Interaction between System and Surrounding</a:t>
            </a:r>
            <a:endParaRPr/>
          </a:p>
        </p:txBody>
      </p:sp>
      <p:sp>
        <p:nvSpPr>
          <p:cNvPr id="64" name="CustomShape 3"/>
          <p:cNvSpPr/>
          <p:nvPr/>
        </p:nvSpPr>
        <p:spPr>
          <a:xfrm>
            <a:off x="791520" y="2108700"/>
            <a:ext cx="7438080" cy="112239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Energy can cross the boundary (transferred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) of a closed system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by 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2 methods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;</a:t>
            </a:r>
            <a:endParaRPr dirty="0"/>
          </a:p>
          <a:p>
            <a:endParaRPr dirty="0"/>
          </a:p>
          <a:p>
            <a:pPr algn="ctr"/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 &amp; 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WORK</a:t>
            </a:r>
            <a:endParaRPr dirty="0"/>
          </a:p>
        </p:txBody>
      </p:sp>
      <p:sp>
        <p:nvSpPr>
          <p:cNvPr id="65" name="CustomShape 4"/>
          <p:cNvSpPr/>
          <p:nvPr/>
        </p:nvSpPr>
        <p:spPr>
          <a:xfrm>
            <a:off x="1975754" y="3176215"/>
            <a:ext cx="5080320" cy="74277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211052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78186"/>
              </p:ext>
            </p:extLst>
          </p:nvPr>
        </p:nvGraphicFramePr>
        <p:xfrm>
          <a:off x="697614" y="3418354"/>
          <a:ext cx="2667000" cy="267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23663082" imgH="23663082" progId="Equation.3">
                  <p:embed/>
                </p:oleObj>
              </mc:Choice>
              <mc:Fallback>
                <p:oleObj name="Equation" r:id="rId3" imgW="23663082" imgH="2366308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614" y="3418354"/>
                        <a:ext cx="2667000" cy="2670175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ustomShape 1"/>
          <p:cNvSpPr/>
          <p:nvPr/>
        </p:nvSpPr>
        <p:spPr>
          <a:xfrm>
            <a:off x="4562160" y="164430"/>
            <a:ext cx="3565680" cy="5143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, Q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[J, kJ]</a:t>
            </a:r>
            <a:endParaRPr dirty="0"/>
          </a:p>
        </p:txBody>
      </p:sp>
      <p:sp>
        <p:nvSpPr>
          <p:cNvPr id="40" name="CustomShape 2"/>
          <p:cNvSpPr/>
          <p:nvPr/>
        </p:nvSpPr>
        <p:spPr>
          <a:xfrm>
            <a:off x="401280" y="678780"/>
            <a:ext cx="8321760" cy="102951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>
                <a:solidFill>
                  <a:srgbClr val="000000"/>
                </a:solidFill>
                <a:latin typeface="Trebuchet MS"/>
              </a:rPr>
              <a:t>Heat - Energy that is </a:t>
            </a:r>
            <a:r>
              <a:rPr lang="en-US" sz="2600" i="1">
                <a:solidFill>
                  <a:srgbClr val="000000"/>
                </a:solidFill>
                <a:latin typeface="Trebuchet MS"/>
              </a:rPr>
              <a:t>being transferred</a:t>
            </a:r>
            <a:r>
              <a:rPr lang="en-US" sz="2600">
                <a:solidFill>
                  <a:srgbClr val="000000"/>
                </a:solidFill>
                <a:latin typeface="Trebuchet MS"/>
              </a:rPr>
              <a:t> due to a </a:t>
            </a:r>
            <a:r>
              <a:rPr lang="en-US" sz="2600" u="sng">
                <a:solidFill>
                  <a:srgbClr val="000000"/>
                </a:solidFill>
                <a:latin typeface="Trebuchet MS"/>
              </a:rPr>
              <a:t>temperature difference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711360" y="1478790"/>
            <a:ext cx="8026080" cy="1500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Heat is a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mode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of energy transfer</a:t>
            </a:r>
            <a:endParaRPr/>
          </a:p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Heat is not a property</a:t>
            </a:r>
            <a:endParaRPr/>
          </a:p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Energy is related to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states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(property)
Heat is related to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processes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(not a property, depends on the path)</a:t>
            </a:r>
            <a:endParaRPr/>
          </a:p>
        </p:txBody>
      </p:sp>
      <p:sp>
        <p:nvSpPr>
          <p:cNvPr id="42" name="CustomShape 4"/>
          <p:cNvSpPr/>
          <p:nvPr/>
        </p:nvSpPr>
        <p:spPr>
          <a:xfrm>
            <a:off x="690240" y="4279230"/>
            <a:ext cx="6523200" cy="38934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CustomShape 5"/>
          <p:cNvSpPr/>
          <p:nvPr/>
        </p:nvSpPr>
        <p:spPr>
          <a:xfrm>
            <a:off x="3505200" y="4507174"/>
            <a:ext cx="4470240" cy="5964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= rate of heat transfer</a:t>
            </a:r>
            <a:endParaRPr sz="2400" dirty="0"/>
          </a:p>
        </p:txBody>
      </p:sp>
      <p:sp>
        <p:nvSpPr>
          <p:cNvPr id="44" name="CustomShape 6"/>
          <p:cNvSpPr/>
          <p:nvPr/>
        </p:nvSpPr>
        <p:spPr>
          <a:xfrm>
            <a:off x="3505200" y="5302569"/>
            <a:ext cx="5507520" cy="9025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Amount of heat transferred during a process (depends on the path)</a:t>
            </a:r>
            <a:endParaRPr sz="2400" dirty="0"/>
          </a:p>
        </p:txBody>
      </p:sp>
      <p:sp>
        <p:nvSpPr>
          <p:cNvPr id="45" name="Line 7"/>
          <p:cNvSpPr/>
          <p:nvPr/>
        </p:nvSpPr>
        <p:spPr>
          <a:xfrm flipH="1">
            <a:off x="2362200" y="5542050"/>
            <a:ext cx="1143000" cy="32535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</p:spTree>
    <p:extLst>
      <p:ext uri="{BB962C8B-B14F-4D97-AF65-F5344CB8AC3E}">
        <p14:creationId xmlns:p14="http://schemas.microsoft.com/office/powerpoint/2010/main" val="4124529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2438400" y="453600"/>
            <a:ext cx="3759360" cy="464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ctd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.)</a:t>
            </a:r>
            <a:endParaRPr dirty="0"/>
          </a:p>
        </p:txBody>
      </p:sp>
      <p:sp>
        <p:nvSpPr>
          <p:cNvPr id="47" name="CustomShape 2"/>
          <p:cNvSpPr/>
          <p:nvPr/>
        </p:nvSpPr>
        <p:spPr>
          <a:xfrm>
            <a:off x="2726400" y="1215540"/>
            <a:ext cx="2895360" cy="125847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</p:sp>
      <p:sp>
        <p:nvSpPr>
          <p:cNvPr id="50" name="CustomShape 5"/>
          <p:cNvSpPr/>
          <p:nvPr/>
        </p:nvSpPr>
        <p:spPr>
          <a:xfrm>
            <a:off x="3454560" y="1428840"/>
            <a:ext cx="1825920" cy="7098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system</a:t>
            </a:r>
            <a:endParaRPr/>
          </a:p>
        </p:txBody>
      </p:sp>
      <p:sp>
        <p:nvSpPr>
          <p:cNvPr id="51" name="CustomShape 6"/>
          <p:cNvSpPr/>
          <p:nvPr/>
        </p:nvSpPr>
        <p:spPr>
          <a:xfrm>
            <a:off x="616954" y="1954341"/>
            <a:ext cx="2052960" cy="6347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Q</a:t>
            </a:r>
            <a:r>
              <a:rPr lang="en-US" sz="2800" baseline="-25000" dirty="0">
                <a:solidFill>
                  <a:srgbClr val="000000"/>
                </a:solidFill>
                <a:latin typeface="Aharoni CLM"/>
              </a:rPr>
              <a:t>in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= +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ve</a:t>
            </a:r>
            <a:endParaRPr dirty="0"/>
          </a:p>
        </p:txBody>
      </p:sp>
      <p:sp>
        <p:nvSpPr>
          <p:cNvPr id="52" name="CustomShape 7"/>
          <p:cNvSpPr/>
          <p:nvPr/>
        </p:nvSpPr>
        <p:spPr>
          <a:xfrm>
            <a:off x="5892960" y="1943190"/>
            <a:ext cx="2412000" cy="753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Q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out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= -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ve</a:t>
            </a:r>
            <a:endParaRPr dirty="0"/>
          </a:p>
        </p:txBody>
      </p:sp>
      <p:sp>
        <p:nvSpPr>
          <p:cNvPr id="53" name="CustomShape 8"/>
          <p:cNvSpPr/>
          <p:nvPr/>
        </p:nvSpPr>
        <p:spPr>
          <a:xfrm>
            <a:off x="588480" y="2907630"/>
            <a:ext cx="7967520" cy="37662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Adiabatic Process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(Q = 0)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insulated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</a:t>
            </a:r>
            <a:r>
              <a:rPr lang="en-US" sz="2800" dirty="0" err="1" smtClean="0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800" baseline="-25000" dirty="0" err="1" smtClean="0">
                <a:solidFill>
                  <a:srgbClr val="000000"/>
                </a:solidFill>
                <a:latin typeface="Aharoni CLM"/>
              </a:rPr>
              <a:t>system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= 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surrounding</a:t>
            </a:r>
            <a:endParaRPr baseline="-25000" dirty="0"/>
          </a:p>
          <a:p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Adiabatic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≠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  Isothermal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!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(T can change by 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other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methods; 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			energy can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enter system by </a:t>
            </a:r>
            <a:r>
              <a:rPr lang="en-US" sz="2800" i="1" u="sng" dirty="0" smtClean="0">
                <a:solidFill>
                  <a:srgbClr val="000000"/>
                </a:solidFill>
                <a:latin typeface="Aharoni CLM"/>
              </a:rPr>
              <a:t>work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)</a:t>
            </a:r>
            <a:endParaRPr dirty="0"/>
          </a:p>
          <a:p>
            <a:endParaRPr dirty="0"/>
          </a:p>
        </p:txBody>
      </p:sp>
      <p:sp>
        <p:nvSpPr>
          <p:cNvPr id="54" name="Line 9"/>
          <p:cNvSpPr/>
          <p:nvPr/>
        </p:nvSpPr>
        <p:spPr>
          <a:xfrm>
            <a:off x="1633602" y="3314790"/>
            <a:ext cx="0" cy="74277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5" name="Line 10"/>
          <p:cNvSpPr/>
          <p:nvPr/>
        </p:nvSpPr>
        <p:spPr>
          <a:xfrm>
            <a:off x="1672870" y="3667740"/>
            <a:ext cx="5078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6" name="Line 11"/>
          <p:cNvSpPr/>
          <p:nvPr/>
        </p:nvSpPr>
        <p:spPr>
          <a:xfrm>
            <a:off x="1643434" y="4057560"/>
            <a:ext cx="5078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2" name="Right Arrow 1"/>
          <p:cNvSpPr/>
          <p:nvPr/>
        </p:nvSpPr>
        <p:spPr>
          <a:xfrm>
            <a:off x="2180710" y="1654038"/>
            <a:ext cx="978408" cy="2891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132556" y="1639179"/>
            <a:ext cx="978408" cy="2891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84879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134</TotalTime>
  <Words>707</Words>
  <Application>Microsoft Office PowerPoint</Application>
  <PresentationFormat>On-screen Show (4:3)</PresentationFormat>
  <Paragraphs>126</Paragraphs>
  <Slides>16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UTMocw template</vt:lpstr>
      <vt:lpstr>Equation</vt:lpstr>
      <vt:lpstr>Microsoft Equation 3.0</vt:lpstr>
      <vt:lpstr>Thermodynamics I Chapter 3 Energy, Heat and Work</vt:lpstr>
      <vt:lpstr>Energy, Heat and Work (Motivation)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15</cp:revision>
  <cp:lastPrinted>2013-10-09T01:17:24Z</cp:lastPrinted>
  <dcterms:created xsi:type="dcterms:W3CDTF">2013-08-28T02:41:09Z</dcterms:created>
  <dcterms:modified xsi:type="dcterms:W3CDTF">2013-10-09T01:22:24Z</dcterms:modified>
</cp:coreProperties>
</file>