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sldIdLst>
    <p:sldId id="256" r:id="rId2"/>
    <p:sldId id="257" r:id="rId3"/>
    <p:sldId id="258" r:id="rId4"/>
    <p:sldId id="259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60" r:id="rId16"/>
    <p:sldId id="285" r:id="rId17"/>
    <p:sldId id="261" r:id="rId18"/>
    <p:sldId id="262" r:id="rId19"/>
    <p:sldId id="263" r:id="rId20"/>
    <p:sldId id="286" r:id="rId21"/>
    <p:sldId id="264" r:id="rId22"/>
    <p:sldId id="265" r:id="rId23"/>
    <p:sldId id="266" r:id="rId24"/>
    <p:sldId id="267" r:id="rId25"/>
    <p:sldId id="268" r:id="rId26"/>
    <p:sldId id="287" r:id="rId27"/>
    <p:sldId id="269" r:id="rId28"/>
    <p:sldId id="270" r:id="rId29"/>
    <p:sldId id="291" r:id="rId30"/>
    <p:sldId id="292" r:id="rId31"/>
    <p:sldId id="288" r:id="rId32"/>
    <p:sldId id="290" r:id="rId33"/>
    <p:sldId id="271" r:id="rId34"/>
    <p:sldId id="289" r:id="rId35"/>
    <p:sldId id="273" r:id="rId36"/>
    <p:sldId id="272" r:id="rId37"/>
    <p:sldId id="274" r:id="rId38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282D10-9A86-481C-AA1A-D8757909230A}" type="datetimeFigureOut">
              <a:rPr lang="en-US" smtClean="0"/>
              <a:t>1/10/2013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9" y="4560889"/>
            <a:ext cx="5851525" cy="43195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9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9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3CC185-54A3-4D4F-8465-62C7F4003F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95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7300" y="730250"/>
            <a:ext cx="4799013" cy="359886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1448" y="4560840"/>
            <a:ext cx="5851188" cy="4320704"/>
          </a:xfrm>
        </p:spPr>
        <p:txBody>
          <a:bodyPr/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•"/>
            </a:lvl9pPr>
          </a:lstStyle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7300" y="730250"/>
            <a:ext cx="4799013" cy="359886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1448" y="4560840"/>
            <a:ext cx="5851188" cy="4320704"/>
          </a:xfrm>
        </p:spPr>
        <p:txBody>
          <a:bodyPr/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•"/>
            </a:lvl9pPr>
          </a:lstStyle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1/10/2013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3C2F1-4303-46FD-BD96-DFF132C2F07E}" type="datetimeFigureOut">
              <a:rPr lang="en-US" smtClean="0"/>
              <a:t>1/10/2013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2085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440" y="609120"/>
            <a:ext cx="7772760" cy="11437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85440" y="1980720"/>
            <a:ext cx="7772760" cy="3978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710696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1/10/2013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1/10/2013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1/10/2013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1/10/2013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1/10/2013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MY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1/10/2013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MY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5E03C2F1-4303-46FD-BD96-DFF132C2F07E}" type="datetimeFigureOut">
              <a:rPr lang="en-US" smtClean="0"/>
              <a:t>1/10/2013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2.png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29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1.png"/><Relationship Id="rId5" Type="http://schemas.openxmlformats.org/officeDocument/2006/relationships/image" Target="../media/image25.wmf"/><Relationship Id="rId4" Type="http://schemas.openxmlformats.org/officeDocument/2006/relationships/oleObject" Target="../embeddings/oleObject1.bin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0.png"/><Relationship Id="rId2" Type="http://schemas.openxmlformats.org/officeDocument/2006/relationships/image" Target="../media/image35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40.png"/><Relationship Id="rId4" Type="http://schemas.openxmlformats.org/officeDocument/2006/relationships/image" Target="../media/image430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45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Thermodynamics I</a:t>
            </a:r>
            <a:br>
              <a:rPr lang="en-US" dirty="0" smtClean="0"/>
            </a:br>
            <a:r>
              <a:rPr lang="en-US" dirty="0" smtClean="0"/>
              <a:t>Chapter 2</a:t>
            </a:r>
            <a:br>
              <a:rPr lang="en-US" dirty="0" smtClean="0"/>
            </a:br>
            <a:r>
              <a:rPr lang="en-US" dirty="0" smtClean="0"/>
              <a:t>Properties of Pure Substances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934200" cy="914400"/>
          </a:xfrm>
        </p:spPr>
        <p:txBody>
          <a:bodyPr/>
          <a:lstStyle/>
          <a:p>
            <a:r>
              <a:rPr lang="en-US" dirty="0" err="1" smtClean="0"/>
              <a:t>Mohsin</a:t>
            </a:r>
            <a:r>
              <a:rPr lang="en-US" dirty="0" smtClean="0"/>
              <a:t> </a:t>
            </a:r>
            <a:r>
              <a:rPr lang="en-US" dirty="0" err="1" smtClean="0"/>
              <a:t>Mohd</a:t>
            </a:r>
            <a:r>
              <a:rPr lang="en-US" dirty="0" smtClean="0"/>
              <a:t> </a:t>
            </a:r>
            <a:r>
              <a:rPr lang="en-US" dirty="0" err="1" smtClean="0"/>
              <a:t>Sies</a:t>
            </a:r>
            <a:endParaRPr lang="en-US" dirty="0" smtClean="0"/>
          </a:p>
          <a:p>
            <a:r>
              <a:rPr lang="en-US" sz="2000" dirty="0" err="1" smtClean="0"/>
              <a:t>Fakulti</a:t>
            </a:r>
            <a:r>
              <a:rPr lang="en-US" sz="2000" dirty="0" smtClean="0"/>
              <a:t> </a:t>
            </a:r>
            <a:r>
              <a:rPr lang="en-US" sz="2000" dirty="0" err="1" smtClean="0"/>
              <a:t>Kejuruteraan</a:t>
            </a:r>
            <a:r>
              <a:rPr lang="en-US" sz="2000" dirty="0" smtClean="0"/>
              <a:t> </a:t>
            </a:r>
            <a:r>
              <a:rPr lang="en-US" sz="2000" dirty="0" err="1" smtClean="0"/>
              <a:t>Mekanikal</a:t>
            </a:r>
            <a:r>
              <a:rPr lang="en-US" sz="2000" dirty="0" smtClean="0"/>
              <a:t>, </a:t>
            </a:r>
            <a:r>
              <a:rPr lang="en-US" sz="2000" dirty="0" err="1" smtClean="0"/>
              <a:t>Universiti</a:t>
            </a:r>
            <a:r>
              <a:rPr lang="en-US" sz="2000" dirty="0" smtClean="0"/>
              <a:t> </a:t>
            </a:r>
            <a:r>
              <a:rPr lang="en-US" sz="2000" dirty="0" err="1" smtClean="0"/>
              <a:t>Teknologi</a:t>
            </a:r>
            <a:r>
              <a:rPr lang="en-US" sz="2000" dirty="0" smtClean="0"/>
              <a:t> Malaysia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62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791508"/>
            <a:ext cx="6556110" cy="5533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1566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878054"/>
            <a:ext cx="6553200" cy="5223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841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0091" y="762000"/>
            <a:ext cx="6207253" cy="4909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8125" y="5671677"/>
            <a:ext cx="3597739" cy="652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5014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826142"/>
            <a:ext cx="3886200" cy="5308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181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741264"/>
            <a:ext cx="4038600" cy="5477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097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extShape 1"/>
          <p:cNvSpPr txBox="1"/>
          <p:nvPr/>
        </p:nvSpPr>
        <p:spPr>
          <a:xfrm>
            <a:off x="2133720" y="380880"/>
            <a:ext cx="6400980" cy="795240"/>
          </a:xfrm>
          <a:prstGeom prst="rect">
            <a:avLst/>
          </a:prstGeom>
        </p:spPr>
        <p:txBody>
          <a:bodyPr lIns="90000" tIns="46800" rIns="90000" bIns="46800"/>
          <a:lstStyle/>
          <a:p>
            <a:r>
              <a:rPr lang="en-US" sz="2800" b="1" u="sng" dirty="0" smtClean="0">
                <a:solidFill>
                  <a:srgbClr val="000000"/>
                </a:solidFill>
                <a:latin typeface="Aharoni CLM"/>
              </a:rPr>
              <a:t>QUALITY, x</a:t>
            </a:r>
            <a:r>
              <a:rPr lang="en-US" sz="2800" dirty="0" smtClean="0">
                <a:solidFill>
                  <a:srgbClr val="000000"/>
                </a:solidFill>
                <a:latin typeface="Aharoni CLM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Aharoni CLM"/>
              </a:rPr>
              <a:t>(</a:t>
            </a:r>
            <a:r>
              <a:rPr lang="en-US" sz="2800" i="1" dirty="0">
                <a:solidFill>
                  <a:srgbClr val="000000"/>
                </a:solidFill>
                <a:latin typeface="Aharoni CLM"/>
              </a:rPr>
              <a:t>2 phase condition)</a:t>
            </a:r>
            <a:endParaRPr dirty="0"/>
          </a:p>
        </p:txBody>
      </p:sp>
      <p:sp>
        <p:nvSpPr>
          <p:cNvPr id="87" name="TextShape 2"/>
          <p:cNvSpPr txBox="1"/>
          <p:nvPr/>
        </p:nvSpPr>
        <p:spPr>
          <a:xfrm>
            <a:off x="2743200" y="990360"/>
            <a:ext cx="6101280" cy="1981440"/>
          </a:xfrm>
          <a:prstGeom prst="rect">
            <a:avLst/>
          </a:prstGeom>
        </p:spPr>
        <p:txBody>
          <a:bodyPr lIns="90000" tIns="46800" rIns="90000" bIns="46800"/>
          <a:lstStyle/>
          <a:p>
            <a:r>
              <a:rPr lang="en-US" sz="2400" dirty="0">
                <a:latin typeface="Aharoni CLM"/>
              </a:rPr>
              <a:t>Saturated liquid-vapor mixture condition</a:t>
            </a:r>
            <a:endParaRPr dirty="0"/>
          </a:p>
          <a:p>
            <a:r>
              <a:rPr lang="en-US" sz="2400" b="1" dirty="0">
                <a:latin typeface="Aharoni CLM"/>
              </a:rPr>
              <a:t>x</a:t>
            </a:r>
            <a:r>
              <a:rPr lang="en-US" sz="2400" dirty="0">
                <a:latin typeface="Aharoni CLM"/>
              </a:rPr>
              <a:t> is a thermodynamic property</a:t>
            </a:r>
            <a:endParaRPr dirty="0"/>
          </a:p>
          <a:p>
            <a:r>
              <a:rPr lang="en-US" sz="2400" b="1" dirty="0">
                <a:latin typeface="Aharoni CLM"/>
              </a:rPr>
              <a:t>x</a:t>
            </a:r>
            <a:r>
              <a:rPr lang="en-US" sz="2400" dirty="0">
                <a:latin typeface="Aharoni CLM"/>
              </a:rPr>
              <a:t> exists only in the liquid-vapor </a:t>
            </a:r>
            <a:r>
              <a:rPr lang="en-US" sz="2400" i="1" dirty="0">
                <a:latin typeface="Aharoni CLM"/>
              </a:rPr>
              <a:t>mixture </a:t>
            </a:r>
            <a:r>
              <a:rPr lang="en-US" sz="2400" dirty="0">
                <a:latin typeface="Aharoni CLM"/>
              </a:rPr>
              <a:t>region</a:t>
            </a:r>
            <a:endParaRPr dirty="0"/>
          </a:p>
        </p:txBody>
      </p:sp>
      <p:sp>
        <p:nvSpPr>
          <p:cNvPr id="88" name="CustomShape 3"/>
          <p:cNvSpPr/>
          <p:nvPr/>
        </p:nvSpPr>
        <p:spPr>
          <a:xfrm>
            <a:off x="1676520" y="2133720"/>
            <a:ext cx="838080" cy="304560"/>
          </a:xfrm>
          <a:prstGeom prst="rect">
            <a:avLst/>
          </a:prstGeom>
          <a:blipFill>
            <a:blip r:embed="rId2"/>
            <a:tile/>
          </a:blipFill>
          <a:ln>
            <a:noFill/>
          </a:ln>
        </p:spPr>
      </p:sp>
      <p:sp>
        <p:nvSpPr>
          <p:cNvPr id="89" name="Line 4"/>
          <p:cNvSpPr/>
          <p:nvPr/>
        </p:nvSpPr>
        <p:spPr>
          <a:xfrm>
            <a:off x="1676520" y="1371600"/>
            <a:ext cx="0" cy="106668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90" name="Line 5"/>
          <p:cNvSpPr/>
          <p:nvPr/>
        </p:nvSpPr>
        <p:spPr>
          <a:xfrm flipH="1">
            <a:off x="1676520" y="2438280"/>
            <a:ext cx="83808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91" name="Line 6"/>
          <p:cNvSpPr/>
          <p:nvPr/>
        </p:nvSpPr>
        <p:spPr>
          <a:xfrm>
            <a:off x="2514600" y="1371600"/>
            <a:ext cx="0" cy="106668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92" name="CustomShape 7"/>
          <p:cNvSpPr/>
          <p:nvPr/>
        </p:nvSpPr>
        <p:spPr>
          <a:xfrm>
            <a:off x="1676520" y="1676160"/>
            <a:ext cx="838080" cy="7596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</p:sp>
      <p:sp>
        <p:nvSpPr>
          <p:cNvPr id="93" name="CustomShape 8"/>
          <p:cNvSpPr/>
          <p:nvPr/>
        </p:nvSpPr>
        <p:spPr>
          <a:xfrm>
            <a:off x="1676520" y="1295280"/>
            <a:ext cx="853920" cy="304920"/>
          </a:xfrm>
          <a:prstGeom prst="rect">
            <a:avLst/>
          </a:prstGeom>
          <a:noFill/>
          <a:ln>
            <a:noFill/>
          </a:ln>
        </p:spPr>
      </p:sp>
      <p:sp>
        <p:nvSpPr>
          <p:cNvPr id="94" name="CustomShape 9"/>
          <p:cNvSpPr/>
          <p:nvPr/>
        </p:nvSpPr>
        <p:spPr>
          <a:xfrm>
            <a:off x="2193840" y="3165480"/>
            <a:ext cx="1616040" cy="366840"/>
          </a:xfrm>
          <a:prstGeom prst="rect">
            <a:avLst/>
          </a:prstGeom>
          <a:noFill/>
          <a:ln>
            <a:noFill/>
          </a:ln>
        </p:spPr>
      </p:sp>
      <p:sp>
        <p:nvSpPr>
          <p:cNvPr id="95" name="CustomShape 10"/>
          <p:cNvSpPr/>
          <p:nvPr/>
        </p:nvSpPr>
        <p:spPr>
          <a:xfrm>
            <a:off x="304800" y="1523880"/>
            <a:ext cx="1006320" cy="38664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dirty="0" err="1">
                <a:solidFill>
                  <a:srgbClr val="000000"/>
                </a:solidFill>
              </a:rPr>
              <a:t>m</a:t>
            </a:r>
            <a:r>
              <a:rPr lang="en-US" baseline="-25000" dirty="0" err="1">
                <a:solidFill>
                  <a:srgbClr val="000000"/>
                </a:solidFill>
              </a:rPr>
              <a:t>vapor</a:t>
            </a:r>
            <a:endParaRPr baseline="-25000" dirty="0"/>
          </a:p>
        </p:txBody>
      </p:sp>
      <p:sp>
        <p:nvSpPr>
          <p:cNvPr id="96" name="CustomShape 11"/>
          <p:cNvSpPr/>
          <p:nvPr/>
        </p:nvSpPr>
        <p:spPr>
          <a:xfrm>
            <a:off x="304800" y="2286000"/>
            <a:ext cx="1082640" cy="38664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dirty="0" err="1">
                <a:solidFill>
                  <a:srgbClr val="000000"/>
                </a:solidFill>
              </a:rPr>
              <a:t>m</a:t>
            </a:r>
            <a:r>
              <a:rPr lang="en-US" baseline="-25000" dirty="0" err="1">
                <a:solidFill>
                  <a:srgbClr val="000000"/>
                </a:solidFill>
              </a:rPr>
              <a:t>liquid</a:t>
            </a:r>
            <a:endParaRPr baseline="-25000" dirty="0"/>
          </a:p>
        </p:txBody>
      </p:sp>
      <p:sp>
        <p:nvSpPr>
          <p:cNvPr id="97" name="Line 12"/>
          <p:cNvSpPr/>
          <p:nvPr/>
        </p:nvSpPr>
        <p:spPr>
          <a:xfrm>
            <a:off x="1143000" y="1828800"/>
            <a:ext cx="762120" cy="15228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98" name="Line 13"/>
          <p:cNvSpPr/>
          <p:nvPr/>
        </p:nvSpPr>
        <p:spPr>
          <a:xfrm flipV="1">
            <a:off x="1066680" y="2285640"/>
            <a:ext cx="914400" cy="15228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99" name="CustomShape 14"/>
          <p:cNvSpPr/>
          <p:nvPr/>
        </p:nvSpPr>
        <p:spPr>
          <a:xfrm>
            <a:off x="680400" y="3276720"/>
            <a:ext cx="1910520" cy="106668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>
                <a:solidFill>
                  <a:srgbClr val="000000"/>
                </a:solidFill>
                <a:latin typeface="Aharoni CLM"/>
              </a:rPr>
              <a:t>Degree of evaporation</a:t>
            </a:r>
            <a:endParaRPr/>
          </a:p>
        </p:txBody>
      </p:sp>
      <p:sp>
        <p:nvSpPr>
          <p:cNvPr id="100" name="CustomShape 15"/>
          <p:cNvSpPr/>
          <p:nvPr/>
        </p:nvSpPr>
        <p:spPr>
          <a:xfrm>
            <a:off x="2743200" y="3276720"/>
            <a:ext cx="1905120" cy="106668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>
                <a:solidFill>
                  <a:srgbClr val="000000"/>
                </a:solidFill>
                <a:latin typeface="Aharoni CLM"/>
              </a:rPr>
              <a:t>Dryness fraction</a:t>
            </a:r>
            <a:endParaRPr/>
          </a:p>
        </p:txBody>
      </p:sp>
      <p:sp>
        <p:nvSpPr>
          <p:cNvPr id="101" name="CustomShape 16"/>
          <p:cNvSpPr/>
          <p:nvPr/>
        </p:nvSpPr>
        <p:spPr>
          <a:xfrm>
            <a:off x="4482938" y="3402180"/>
            <a:ext cx="1219320" cy="106668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 dirty="0">
                <a:solidFill>
                  <a:srgbClr val="000000"/>
                </a:solidFill>
                <a:latin typeface="Aharoni CLM"/>
              </a:rPr>
              <a:t>quality</a:t>
            </a:r>
            <a:endParaRPr dirty="0"/>
          </a:p>
        </p:txBody>
      </p:sp>
      <p:sp>
        <p:nvSpPr>
          <p:cNvPr id="102" name="CustomShape 17"/>
          <p:cNvSpPr/>
          <p:nvPr/>
        </p:nvSpPr>
        <p:spPr>
          <a:xfrm>
            <a:off x="6324480" y="3048120"/>
            <a:ext cx="1218960" cy="4572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 dirty="0" err="1">
                <a:solidFill>
                  <a:srgbClr val="000000"/>
                </a:solidFill>
                <a:latin typeface="Aharoni CLM"/>
              </a:rPr>
              <a:t>m</a:t>
            </a:r>
            <a:r>
              <a:rPr lang="en-US" sz="2800" baseline="-25000" dirty="0" err="1">
                <a:solidFill>
                  <a:srgbClr val="000000"/>
                </a:solidFill>
                <a:latin typeface="Aharoni CLM"/>
              </a:rPr>
              <a:t>vapor</a:t>
            </a:r>
            <a:endParaRPr baseline="-25000" dirty="0"/>
          </a:p>
        </p:txBody>
      </p:sp>
      <p:sp>
        <p:nvSpPr>
          <p:cNvPr id="103" name="CustomShape 18"/>
          <p:cNvSpPr/>
          <p:nvPr/>
        </p:nvSpPr>
        <p:spPr>
          <a:xfrm>
            <a:off x="6324480" y="3705840"/>
            <a:ext cx="1218960" cy="38088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 dirty="0" err="1">
                <a:solidFill>
                  <a:srgbClr val="000000"/>
                </a:solidFill>
                <a:latin typeface="Aharoni CLM"/>
              </a:rPr>
              <a:t>m</a:t>
            </a:r>
            <a:r>
              <a:rPr lang="en-US" sz="2800" baseline="-25000" dirty="0" err="1">
                <a:solidFill>
                  <a:srgbClr val="000000"/>
                </a:solidFill>
                <a:latin typeface="Aharoni CLM"/>
              </a:rPr>
              <a:t>total</a:t>
            </a:r>
            <a:endParaRPr baseline="-25000" dirty="0"/>
          </a:p>
        </p:txBody>
      </p:sp>
      <p:sp>
        <p:nvSpPr>
          <p:cNvPr id="104" name="Line 19"/>
          <p:cNvSpPr/>
          <p:nvPr/>
        </p:nvSpPr>
        <p:spPr>
          <a:xfrm>
            <a:off x="6324480" y="3657600"/>
            <a:ext cx="106668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05" name="CustomShape 20"/>
          <p:cNvSpPr/>
          <p:nvPr/>
        </p:nvSpPr>
        <p:spPr>
          <a:xfrm>
            <a:off x="8076600" y="3402180"/>
            <a:ext cx="363600" cy="36828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r>
              <a:rPr lang="en-US" sz="2200">
                <a:solidFill>
                  <a:srgbClr val="000000"/>
                </a:solidFill>
                <a:latin typeface="Aharoni CLM"/>
              </a:rPr>
              <a:t>x</a:t>
            </a:r>
            <a:endParaRPr/>
          </a:p>
        </p:txBody>
      </p:sp>
      <p:sp>
        <p:nvSpPr>
          <p:cNvPr id="106" name="CustomShape 21"/>
          <p:cNvSpPr/>
          <p:nvPr/>
        </p:nvSpPr>
        <p:spPr>
          <a:xfrm>
            <a:off x="2287080" y="3429000"/>
            <a:ext cx="348480" cy="46728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rgbClr val="000000"/>
                </a:solidFill>
                <a:latin typeface="Symbol"/>
              </a:rPr>
              <a:t></a:t>
            </a:r>
            <a:endParaRPr dirty="0"/>
          </a:p>
        </p:txBody>
      </p:sp>
      <p:sp>
        <p:nvSpPr>
          <p:cNvPr id="107" name="CustomShape 22"/>
          <p:cNvSpPr/>
          <p:nvPr/>
        </p:nvSpPr>
        <p:spPr>
          <a:xfrm>
            <a:off x="7467480" y="3429000"/>
            <a:ext cx="503640" cy="36828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pPr>
              <a:lnSpc>
                <a:spcPct val="100000"/>
              </a:lnSpc>
            </a:pPr>
            <a:r>
              <a:rPr lang="en-US" sz="2200" dirty="0" smtClean="0">
                <a:solidFill>
                  <a:srgbClr val="000000"/>
                </a:solidFill>
                <a:latin typeface="Aharoni CLM"/>
              </a:rPr>
              <a:t>=</a:t>
            </a:r>
            <a:endParaRPr dirty="0"/>
          </a:p>
        </p:txBody>
      </p:sp>
      <p:sp>
        <p:nvSpPr>
          <p:cNvPr id="108" name="CustomShape 23"/>
          <p:cNvSpPr/>
          <p:nvPr/>
        </p:nvSpPr>
        <p:spPr>
          <a:xfrm>
            <a:off x="4192200" y="3423960"/>
            <a:ext cx="348480" cy="46728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rgbClr val="000000"/>
                </a:solidFill>
                <a:latin typeface="Symbol"/>
              </a:rPr>
              <a:t></a:t>
            </a:r>
            <a:endParaRPr dirty="0"/>
          </a:p>
        </p:txBody>
      </p:sp>
      <p:sp>
        <p:nvSpPr>
          <p:cNvPr id="109" name="CustomShape 24"/>
          <p:cNvSpPr/>
          <p:nvPr/>
        </p:nvSpPr>
        <p:spPr>
          <a:xfrm>
            <a:off x="5716080" y="3423960"/>
            <a:ext cx="348480" cy="46728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pPr>
              <a:lnSpc>
                <a:spcPct val="100000"/>
              </a:lnSpc>
            </a:pPr>
            <a:r>
              <a:rPr lang="en-US">
                <a:solidFill>
                  <a:srgbClr val="000000"/>
                </a:solidFill>
                <a:latin typeface="Symbol"/>
              </a:rPr>
              <a:t></a:t>
            </a:r>
            <a:endParaRPr/>
          </a:p>
        </p:txBody>
      </p:sp>
      <p:sp>
        <p:nvSpPr>
          <p:cNvPr id="110" name="CustomShape 25"/>
          <p:cNvSpPr/>
          <p:nvPr/>
        </p:nvSpPr>
        <p:spPr>
          <a:xfrm>
            <a:off x="2895480" y="4495680"/>
            <a:ext cx="2819520" cy="52992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pPr algn="ctr"/>
            <a:r>
              <a:rPr lang="en-US" sz="2800" b="1">
                <a:solidFill>
                  <a:srgbClr val="000000"/>
                </a:solidFill>
              </a:rPr>
              <a:t>0  </a:t>
            </a:r>
            <a:r>
              <a:rPr lang="en-US" sz="2800" b="1">
                <a:solidFill>
                  <a:srgbClr val="000000"/>
                </a:solidFill>
                <a:latin typeface="Symbol"/>
              </a:rPr>
              <a:t></a:t>
            </a:r>
            <a:r>
              <a:rPr lang="en-US" sz="2800" b="1">
                <a:solidFill>
                  <a:srgbClr val="000000"/>
                </a:solidFill>
              </a:rPr>
              <a:t>  x  </a:t>
            </a:r>
            <a:r>
              <a:rPr lang="en-US" sz="2800" b="1">
                <a:solidFill>
                  <a:srgbClr val="000000"/>
                </a:solidFill>
                <a:latin typeface="Symbol"/>
              </a:rPr>
              <a:t></a:t>
            </a:r>
            <a:r>
              <a:rPr lang="en-US" sz="2800" b="1">
                <a:solidFill>
                  <a:srgbClr val="000000"/>
                </a:solidFill>
              </a:rPr>
              <a:t>  1</a:t>
            </a:r>
            <a:endParaRPr/>
          </a:p>
        </p:txBody>
      </p:sp>
      <p:sp>
        <p:nvSpPr>
          <p:cNvPr id="111" name="CustomShape 26"/>
          <p:cNvSpPr/>
          <p:nvPr/>
        </p:nvSpPr>
        <p:spPr>
          <a:xfrm>
            <a:off x="2438280" y="5029200"/>
            <a:ext cx="1844640" cy="69732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>
                <a:solidFill>
                  <a:srgbClr val="000000"/>
                </a:solidFill>
                <a:latin typeface="Aharoni CLM"/>
              </a:rPr>
              <a:t>(wet)</a:t>
            </a:r>
            <a:endParaRPr/>
          </a:p>
          <a:p>
            <a:r>
              <a:rPr lang="en-US" sz="2400">
                <a:solidFill>
                  <a:srgbClr val="000000"/>
                </a:solidFill>
                <a:latin typeface="Aharoni CLM"/>
              </a:rPr>
              <a:t>100% liquid</a:t>
            </a:r>
            <a:endParaRPr/>
          </a:p>
        </p:txBody>
      </p:sp>
      <p:sp>
        <p:nvSpPr>
          <p:cNvPr id="112" name="CustomShape 27"/>
          <p:cNvSpPr/>
          <p:nvPr/>
        </p:nvSpPr>
        <p:spPr>
          <a:xfrm>
            <a:off x="4572000" y="5029200"/>
            <a:ext cx="1844640" cy="69732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>
                <a:solidFill>
                  <a:srgbClr val="000000"/>
                </a:solidFill>
                <a:latin typeface="Aharoni CLM"/>
              </a:rPr>
              <a:t>(dry)</a:t>
            </a:r>
            <a:endParaRPr/>
          </a:p>
          <a:p>
            <a:r>
              <a:rPr lang="en-US" sz="2400">
                <a:solidFill>
                  <a:srgbClr val="000000"/>
                </a:solidFill>
                <a:latin typeface="Aharoni CLM"/>
              </a:rPr>
              <a:t>100% vapor</a:t>
            </a:r>
            <a:endParaRPr/>
          </a:p>
        </p:txBody>
      </p:sp>
      <p:sp>
        <p:nvSpPr>
          <p:cNvPr id="113" name="CustomShape 28"/>
          <p:cNvSpPr/>
          <p:nvPr/>
        </p:nvSpPr>
        <p:spPr>
          <a:xfrm>
            <a:off x="2133720" y="4495680"/>
            <a:ext cx="4267080" cy="175284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</p:sp>
      <p:sp>
        <p:nvSpPr>
          <p:cNvPr id="114" name="CustomShape 29"/>
          <p:cNvSpPr/>
          <p:nvPr/>
        </p:nvSpPr>
        <p:spPr>
          <a:xfrm>
            <a:off x="533520" y="3048120"/>
            <a:ext cx="8153280" cy="129528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</p:sp>
    </p:spTree>
    <p:extLst>
      <p:ext uri="{BB962C8B-B14F-4D97-AF65-F5344CB8AC3E}">
        <p14:creationId xmlns:p14="http://schemas.microsoft.com/office/powerpoint/2010/main" val="190824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971227"/>
            <a:ext cx="4038600" cy="482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4114800" y="978154"/>
            <a:ext cx="4648200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rgbClr val="CC00CC"/>
                </a:solidFill>
              </a:rPr>
              <a:t>Enthalpy of vaporization</a:t>
            </a:r>
            <a:r>
              <a:rPr lang="en-US" sz="2000" dirty="0">
                <a:solidFill>
                  <a:srgbClr val="CC00CC"/>
                </a:solidFill>
              </a:rPr>
              <a:t>, </a:t>
            </a:r>
            <a:r>
              <a:rPr lang="en-US" sz="2000" i="1" dirty="0" err="1">
                <a:solidFill>
                  <a:srgbClr val="CC00CC"/>
                </a:solidFill>
              </a:rPr>
              <a:t>h</a:t>
            </a:r>
            <a:r>
              <a:rPr lang="en-US" sz="2000" i="1" baseline="-25000" dirty="0" err="1">
                <a:solidFill>
                  <a:srgbClr val="CC00CC"/>
                </a:solidFill>
              </a:rPr>
              <a:t>fg</a:t>
            </a:r>
            <a:r>
              <a:rPr lang="en-US" sz="2000" dirty="0"/>
              <a:t> </a:t>
            </a:r>
            <a:r>
              <a:rPr lang="en-US" sz="2000" b="1" dirty="0">
                <a:solidFill>
                  <a:srgbClr val="008000"/>
                </a:solidFill>
              </a:rPr>
              <a:t>(Latent heat of vaporization)</a:t>
            </a:r>
            <a:r>
              <a:rPr lang="en-US" sz="2000" b="1" dirty="0"/>
              <a:t>:</a:t>
            </a:r>
            <a:r>
              <a:rPr lang="en-US" sz="2000" dirty="0"/>
              <a:t> The amount of energy needed to vaporize a unit mass of saturated liquid at a given temperature or pressure.</a:t>
            </a:r>
          </a:p>
        </p:txBody>
      </p:sp>
    </p:spTree>
    <p:extLst>
      <p:ext uri="{BB962C8B-B14F-4D97-AF65-F5344CB8AC3E}">
        <p14:creationId xmlns:p14="http://schemas.microsoft.com/office/powerpoint/2010/main" val="207471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extShape 1"/>
          <p:cNvSpPr txBox="1"/>
          <p:nvPr/>
        </p:nvSpPr>
        <p:spPr>
          <a:xfrm>
            <a:off x="2852182" y="342720"/>
            <a:ext cx="2971800" cy="400320"/>
          </a:xfrm>
          <a:prstGeom prst="rect">
            <a:avLst/>
          </a:prstGeom>
        </p:spPr>
        <p:txBody>
          <a:bodyPr lIns="90000" tIns="46800" rIns="90000" bIns="46800"/>
          <a:lstStyle/>
          <a:p>
            <a:r>
              <a:rPr lang="en-US" sz="2400" b="1" u="sng" dirty="0">
                <a:solidFill>
                  <a:srgbClr val="000000"/>
                </a:solidFill>
                <a:latin typeface="Aharoni CLM"/>
              </a:rPr>
              <a:t>Quality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 (cont.)</a:t>
            </a:r>
            <a:endParaRPr dirty="0"/>
          </a:p>
        </p:txBody>
      </p:sp>
      <p:sp>
        <p:nvSpPr>
          <p:cNvPr id="116" name="CustomShape 2"/>
          <p:cNvSpPr/>
          <p:nvPr/>
        </p:nvSpPr>
        <p:spPr>
          <a:xfrm>
            <a:off x="812520" y="2514600"/>
            <a:ext cx="5486400" cy="365760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</p:sp>
      <p:sp>
        <p:nvSpPr>
          <p:cNvPr id="117" name="CustomShape 3"/>
          <p:cNvSpPr/>
          <p:nvPr/>
        </p:nvSpPr>
        <p:spPr>
          <a:xfrm>
            <a:off x="812520" y="914400"/>
            <a:ext cx="7264680" cy="129540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008438" y="1089620"/>
                <a:ext cx="1996124" cy="8403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𝑔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𝑔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b="0" dirty="0" smtClean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8438" y="1089620"/>
                <a:ext cx="1996124" cy="84035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648200" y="1110402"/>
                <a:ext cx="2532103" cy="8399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1−</m:t>
                      </m:r>
                      <m:r>
                        <a:rPr lang="en-US" sz="2400" b="0" i="1" smtClean="0">
                          <a:latin typeface="Cambria Math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𝑔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b="0" dirty="0" smtClean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200" y="1110402"/>
                <a:ext cx="2532103" cy="83991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321379" y="2743200"/>
                <a:ext cx="1996124" cy="8403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≡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𝑔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𝑔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b="0" dirty="0" smtClean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1379" y="2743200"/>
                <a:ext cx="1996124" cy="84035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600437" y="3583558"/>
                <a:ext cx="1534073" cy="8405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𝑣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𝑔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b="0" dirty="0" smtClean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437" y="3583558"/>
                <a:ext cx="1534073" cy="84055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555720" y="3515462"/>
                <a:ext cx="1564724" cy="9086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h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𝑔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b="0" dirty="0" smtClean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5720" y="3515462"/>
                <a:ext cx="1564724" cy="90864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600437" y="4599449"/>
                <a:ext cx="1574342" cy="8399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𝑢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𝑔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b="0" dirty="0" smtClean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437" y="4599449"/>
                <a:ext cx="1574342" cy="8399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534938" y="4599449"/>
                <a:ext cx="1485984" cy="8397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𝑠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𝑔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b="0" dirty="0" smtClean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4938" y="4599449"/>
                <a:ext cx="1485984" cy="83978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264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CustomShape 1"/>
          <p:cNvSpPr/>
          <p:nvPr/>
        </p:nvSpPr>
        <p:spPr>
          <a:xfrm>
            <a:off x="1981200" y="381000"/>
            <a:ext cx="6825120" cy="71208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r>
              <a:rPr lang="en-US" sz="2400" b="1" u="sng" dirty="0">
                <a:latin typeface="Aharoni CLM"/>
              </a:rPr>
              <a:t>Some Additional Thermodynamic Properties</a:t>
            </a:r>
            <a:endParaRPr dirty="0"/>
          </a:p>
        </p:txBody>
      </p:sp>
      <p:sp>
        <p:nvSpPr>
          <p:cNvPr id="119" name="CustomShape 2"/>
          <p:cNvSpPr/>
          <p:nvPr/>
        </p:nvSpPr>
        <p:spPr>
          <a:xfrm>
            <a:off x="384829" y="1676400"/>
            <a:ext cx="6143400" cy="371412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000000"/>
                </a:solidFill>
                <a:latin typeface="Aharoni CLM"/>
              </a:rPr>
              <a:t>Internal Energy, 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U [kJ]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
	Specific Internal Energy, 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u [kJ/kg]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000000"/>
                </a:solidFill>
                <a:latin typeface="Aharoni CLM"/>
              </a:rPr>
              <a:t>Enthalpy, 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H [kJ]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
	H </a:t>
            </a:r>
            <a:r>
              <a:rPr lang="en-US" sz="24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≡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U + P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V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
	Specific 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Enthalpy, h [kJ/kg]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
	h = u + </a:t>
            </a:r>
            <a:r>
              <a:rPr lang="en-US" sz="2400" dirty="0" err="1">
                <a:solidFill>
                  <a:srgbClr val="000000"/>
                </a:solidFill>
                <a:latin typeface="Aharoni CLM"/>
              </a:rPr>
              <a:t>P</a:t>
            </a:r>
            <a:r>
              <a:rPr lang="en-US" sz="2400" dirty="0" err="1" smtClean="0">
                <a:solidFill>
                  <a:srgbClr val="000000"/>
                </a:solidFill>
                <a:latin typeface="Aharoni CLM"/>
              </a:rPr>
              <a:t>v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000000"/>
                </a:solidFill>
                <a:latin typeface="Aharoni CLM"/>
              </a:rPr>
              <a:t>Entropy, 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S [kJ/K]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
	Specific Entropy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, s [kJ/</a:t>
            </a:r>
            <a:r>
              <a:rPr lang="en-US" sz="2400" dirty="0" err="1" smtClean="0">
                <a:solidFill>
                  <a:srgbClr val="000000"/>
                </a:solidFill>
                <a:latin typeface="Aharoni CLM"/>
              </a:rPr>
              <a:t>kg.K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]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62943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CustomShape 1"/>
          <p:cNvSpPr/>
          <p:nvPr/>
        </p:nvSpPr>
        <p:spPr>
          <a:xfrm>
            <a:off x="2057400" y="381000"/>
            <a:ext cx="6204600" cy="71064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600" b="1" u="sng" dirty="0">
                <a:latin typeface="Aharoni CLM"/>
              </a:rPr>
              <a:t>PROPERTY TABLES</a:t>
            </a:r>
            <a:endParaRPr dirty="0"/>
          </a:p>
        </p:txBody>
      </p:sp>
      <p:sp>
        <p:nvSpPr>
          <p:cNvPr id="121" name="CustomShape 2"/>
          <p:cNvSpPr/>
          <p:nvPr/>
        </p:nvSpPr>
        <p:spPr>
          <a:xfrm>
            <a:off x="406440" y="1506916"/>
            <a:ext cx="8229600" cy="13986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600" dirty="0">
                <a:latin typeface="Aharoni CLM"/>
              </a:rPr>
              <a:t>3 types of tables</a:t>
            </a:r>
            <a:endParaRPr dirty="0"/>
          </a:p>
          <a:p>
            <a:r>
              <a:rPr lang="en-US" sz="2400" dirty="0">
                <a:latin typeface="Aharoni CLM"/>
              </a:rPr>
              <a:t>	</a:t>
            </a:r>
            <a:r>
              <a:rPr lang="en-US" sz="2400" dirty="0" smtClean="0">
                <a:latin typeface="Aharoni CLM"/>
              </a:rPr>
              <a:t>  </a:t>
            </a:r>
            <a:r>
              <a:rPr lang="en-US" sz="2600" dirty="0" smtClean="0">
                <a:latin typeface="Aharoni CLM"/>
              </a:rPr>
              <a:t>Compressed </a:t>
            </a:r>
            <a:r>
              <a:rPr lang="en-US" sz="2600" dirty="0">
                <a:latin typeface="Aharoni CLM"/>
              </a:rPr>
              <a:t>liquid table</a:t>
            </a:r>
            <a:endParaRPr dirty="0"/>
          </a:p>
          <a:p>
            <a:r>
              <a:rPr lang="en-US" sz="2600" dirty="0">
                <a:latin typeface="Aharoni CLM"/>
              </a:rPr>
              <a:t>	</a:t>
            </a:r>
            <a:r>
              <a:rPr lang="en-US" sz="2600" dirty="0" smtClean="0">
                <a:latin typeface="Aharoni CLM"/>
              </a:rPr>
              <a:t>  Saturated </a:t>
            </a:r>
            <a:r>
              <a:rPr lang="en-US" sz="2600" dirty="0">
                <a:latin typeface="Aharoni CLM"/>
              </a:rPr>
              <a:t>table </a:t>
            </a:r>
            <a:endParaRPr dirty="0"/>
          </a:p>
          <a:p>
            <a:r>
              <a:rPr lang="en-US" sz="2600" dirty="0">
                <a:latin typeface="Aharoni CLM"/>
              </a:rPr>
              <a:t>	</a:t>
            </a:r>
            <a:r>
              <a:rPr lang="en-US" sz="2600" dirty="0" smtClean="0">
                <a:latin typeface="Aharoni CLM"/>
              </a:rPr>
              <a:t>  Superheated </a:t>
            </a:r>
            <a:r>
              <a:rPr lang="en-US" sz="2600" dirty="0">
                <a:latin typeface="Aharoni CLM"/>
              </a:rPr>
              <a:t>table</a:t>
            </a:r>
            <a:endParaRPr dirty="0"/>
          </a:p>
        </p:txBody>
      </p:sp>
      <p:sp>
        <p:nvSpPr>
          <p:cNvPr id="122" name="CustomShape 3"/>
          <p:cNvSpPr/>
          <p:nvPr/>
        </p:nvSpPr>
        <p:spPr>
          <a:xfrm>
            <a:off x="507960" y="3335716"/>
            <a:ext cx="7925040" cy="16023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 dirty="0">
                <a:latin typeface="Aharoni CLM"/>
              </a:rPr>
              <a:t>Saturated tables</a:t>
            </a:r>
            <a:endParaRPr dirty="0"/>
          </a:p>
          <a:p>
            <a:r>
              <a:rPr lang="en-US" sz="2400" dirty="0">
                <a:latin typeface="Aharoni CLM"/>
              </a:rPr>
              <a:t>	</a:t>
            </a:r>
            <a:r>
              <a:rPr lang="en-US" sz="2400" dirty="0" smtClean="0">
                <a:latin typeface="Aharoni CLM"/>
              </a:rPr>
              <a:t>  Temperature </a:t>
            </a:r>
            <a:r>
              <a:rPr lang="en-US" sz="2400" dirty="0">
                <a:latin typeface="Aharoni CLM"/>
              </a:rPr>
              <a:t>table – T in easy to </a:t>
            </a:r>
            <a:r>
              <a:rPr lang="en-US" sz="2400" dirty="0" smtClean="0">
                <a:latin typeface="Aharoni CLM"/>
              </a:rPr>
              <a:t>read </a:t>
            </a:r>
            <a:r>
              <a:rPr lang="en-US" sz="2400" dirty="0">
                <a:latin typeface="Aharoni CLM"/>
              </a:rPr>
              <a:t>numbers</a:t>
            </a:r>
            <a:endParaRPr dirty="0"/>
          </a:p>
          <a:p>
            <a:r>
              <a:rPr lang="en-US" sz="2400" dirty="0">
                <a:latin typeface="Aharoni CLM"/>
              </a:rPr>
              <a:t>	</a:t>
            </a:r>
            <a:r>
              <a:rPr lang="en-US" sz="2400" dirty="0" smtClean="0">
                <a:latin typeface="Aharoni CLM"/>
              </a:rPr>
              <a:t>  Pressure </a:t>
            </a:r>
            <a:r>
              <a:rPr lang="en-US" sz="2400" dirty="0">
                <a:latin typeface="Aharoni CLM"/>
              </a:rPr>
              <a:t>table – P in easy to read </a:t>
            </a:r>
            <a:r>
              <a:rPr lang="en-US" sz="2400" dirty="0" smtClean="0">
                <a:latin typeface="Aharoni CLM"/>
              </a:rPr>
              <a:t>numbers</a:t>
            </a:r>
            <a:endParaRPr dirty="0"/>
          </a:p>
        </p:txBody>
      </p:sp>
      <p:sp>
        <p:nvSpPr>
          <p:cNvPr id="123" name="Line 4"/>
          <p:cNvSpPr/>
          <p:nvPr/>
        </p:nvSpPr>
        <p:spPr>
          <a:xfrm>
            <a:off x="1015920" y="1906876"/>
            <a:ext cx="0" cy="99864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24" name="Line 5"/>
          <p:cNvSpPr/>
          <p:nvPr/>
        </p:nvSpPr>
        <p:spPr>
          <a:xfrm>
            <a:off x="1002245" y="2905516"/>
            <a:ext cx="50796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25" name="Line 6"/>
          <p:cNvSpPr/>
          <p:nvPr/>
        </p:nvSpPr>
        <p:spPr>
          <a:xfrm>
            <a:off x="1015920" y="2514600"/>
            <a:ext cx="50796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26" name="Line 7"/>
          <p:cNvSpPr/>
          <p:nvPr/>
        </p:nvSpPr>
        <p:spPr>
          <a:xfrm>
            <a:off x="1015920" y="2078596"/>
            <a:ext cx="50796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27" name="Line 8"/>
          <p:cNvSpPr/>
          <p:nvPr/>
        </p:nvSpPr>
        <p:spPr>
          <a:xfrm flipH="1">
            <a:off x="1116720" y="3735676"/>
            <a:ext cx="1080" cy="60876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28" name="Line 9"/>
          <p:cNvSpPr/>
          <p:nvPr/>
        </p:nvSpPr>
        <p:spPr>
          <a:xfrm>
            <a:off x="1117800" y="3907396"/>
            <a:ext cx="50796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29" name="Line 10"/>
          <p:cNvSpPr/>
          <p:nvPr/>
        </p:nvSpPr>
        <p:spPr>
          <a:xfrm>
            <a:off x="1117800" y="4333996"/>
            <a:ext cx="50796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</p:spTree>
    <p:extLst>
      <p:ext uri="{BB962C8B-B14F-4D97-AF65-F5344CB8AC3E}">
        <p14:creationId xmlns:p14="http://schemas.microsoft.com/office/powerpoint/2010/main" val="613797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Properties of Pure Substances</a:t>
            </a:r>
            <a:br>
              <a:rPr lang="en-US" dirty="0" smtClean="0"/>
            </a:br>
            <a:r>
              <a:rPr lang="en-US" dirty="0" smtClean="0"/>
              <a:t>(Motivation)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 smtClean="0"/>
              <a:t>To quantify the changes in the system, we have to be able to describe the substances which make up the system. </a:t>
            </a:r>
          </a:p>
          <a:p>
            <a:pPr marL="0" indent="0">
              <a:buNone/>
            </a:pPr>
            <a:r>
              <a:rPr lang="en-US" sz="2800" dirty="0" smtClean="0"/>
              <a:t>The substance is characterized by its properties.</a:t>
            </a:r>
          </a:p>
          <a:p>
            <a:pPr marL="0" indent="0">
              <a:buNone/>
            </a:pPr>
            <a:r>
              <a:rPr lang="en-US" sz="2800" dirty="0" smtClean="0"/>
              <a:t>This chapter shows how this is done for two major behavioral classes of substance covered in this course; phase-change fluids, and gases.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4431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1428" y="1142999"/>
            <a:ext cx="4665172" cy="4957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61999"/>
          </a:xfrm>
        </p:spPr>
        <p:txBody>
          <a:bodyPr/>
          <a:lstStyle/>
          <a:p>
            <a:r>
              <a:rPr lang="en-US" sz="3200" dirty="0" smtClean="0"/>
              <a:t>Compressed Liquid Approximation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688704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CustomShape 1"/>
          <p:cNvSpPr/>
          <p:nvPr/>
        </p:nvSpPr>
        <p:spPr>
          <a:xfrm>
            <a:off x="2133600" y="342720"/>
            <a:ext cx="6117240" cy="42012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600" b="1" u="sng" dirty="0">
                <a:latin typeface="Aharoni CLM"/>
              </a:rPr>
              <a:t>Choosing which table to use</a:t>
            </a:r>
            <a:endParaRPr dirty="0"/>
          </a:p>
        </p:txBody>
      </p:sp>
      <p:sp>
        <p:nvSpPr>
          <p:cNvPr id="131" name="CustomShape 2"/>
          <p:cNvSpPr/>
          <p:nvPr/>
        </p:nvSpPr>
        <p:spPr>
          <a:xfrm>
            <a:off x="507960" y="799920"/>
            <a:ext cx="7721640" cy="999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 dirty="0">
                <a:latin typeface="Aharoni CLM"/>
              </a:rPr>
              <a:t>!!!!Determine state (</a:t>
            </a:r>
            <a:r>
              <a:rPr lang="en-US" sz="2400" u="sng" dirty="0">
                <a:latin typeface="Aharoni CLM"/>
              </a:rPr>
              <a:t>phase</a:t>
            </a:r>
            <a:r>
              <a:rPr lang="en-US" sz="2400" dirty="0">
                <a:latin typeface="Aharoni CLM"/>
              </a:rPr>
              <a:t>) first!!!! 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How? </a:t>
            </a:r>
            <a:r>
              <a:rPr lang="en-US" sz="2400" u="sng" dirty="0" smtClean="0">
                <a:solidFill>
                  <a:srgbClr val="000000"/>
                </a:solidFill>
                <a:latin typeface="Aharoni CLM"/>
              </a:rPr>
              <a:t>Compare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the given properties against the </a:t>
            </a:r>
            <a:r>
              <a:rPr lang="en-US" sz="2400" u="sng" dirty="0">
                <a:solidFill>
                  <a:srgbClr val="000000"/>
                </a:solidFill>
                <a:latin typeface="Aharoni CLM"/>
              </a:rPr>
              <a:t>saturated table</a:t>
            </a:r>
            <a:endParaRPr dirty="0"/>
          </a:p>
        </p:txBody>
      </p:sp>
      <p:sp>
        <p:nvSpPr>
          <p:cNvPr id="132" name="CustomShape 3"/>
          <p:cNvSpPr/>
          <p:nvPr/>
        </p:nvSpPr>
        <p:spPr>
          <a:xfrm>
            <a:off x="626400" y="2055600"/>
            <a:ext cx="7822800" cy="40428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 dirty="0">
                <a:latin typeface="Aharoni CLM"/>
              </a:rPr>
              <a:t>(ex. given h &amp; T)</a:t>
            </a:r>
            <a:endParaRPr dirty="0"/>
          </a:p>
          <a:p>
            <a:r>
              <a:rPr lang="en-US" sz="2400" dirty="0">
                <a:latin typeface="Aharoni CLM"/>
              </a:rPr>
              <a:t> If </a:t>
            </a:r>
            <a:r>
              <a:rPr lang="en-US" sz="2400" dirty="0" err="1">
                <a:latin typeface="Aharoni CLM"/>
              </a:rPr>
              <a:t>h</a:t>
            </a:r>
            <a:r>
              <a:rPr lang="en-US" sz="2400" baseline="-25000" dirty="0" err="1">
                <a:latin typeface="Aharoni CLM"/>
              </a:rPr>
              <a:t>f</a:t>
            </a:r>
            <a:r>
              <a:rPr lang="en-US" sz="2400" dirty="0">
                <a:latin typeface="Aharoni CLM"/>
              </a:rPr>
              <a:t> </a:t>
            </a:r>
            <a:r>
              <a:rPr lang="en-US" sz="2400" dirty="0" smtClean="0">
                <a:latin typeface="Times New Roman"/>
                <a:cs typeface="Times New Roman"/>
              </a:rPr>
              <a:t>≤</a:t>
            </a:r>
            <a:r>
              <a:rPr lang="en-US" sz="2400" dirty="0" smtClean="0">
                <a:latin typeface="Aharoni CLM"/>
              </a:rPr>
              <a:t> </a:t>
            </a:r>
            <a:r>
              <a:rPr lang="en-US" sz="2400" dirty="0">
                <a:latin typeface="Aharoni CLM"/>
              </a:rPr>
              <a:t>h </a:t>
            </a:r>
            <a:r>
              <a:rPr lang="en-US" sz="2400" dirty="0">
                <a:latin typeface="Times New Roman"/>
                <a:cs typeface="Times New Roman"/>
              </a:rPr>
              <a:t>≤</a:t>
            </a:r>
            <a:r>
              <a:rPr lang="en-US" sz="2400" dirty="0" smtClean="0">
                <a:latin typeface="Aharoni CLM"/>
              </a:rPr>
              <a:t> </a:t>
            </a:r>
            <a:r>
              <a:rPr lang="en-US" sz="2400" dirty="0">
                <a:latin typeface="Aharoni CLM"/>
              </a:rPr>
              <a:t>h</a:t>
            </a:r>
            <a:r>
              <a:rPr lang="en-US" sz="2400" baseline="-25000" dirty="0">
                <a:latin typeface="Aharoni CLM"/>
              </a:rPr>
              <a:t>g</a:t>
            </a:r>
            <a:r>
              <a:rPr lang="en-US" sz="2400" dirty="0">
                <a:latin typeface="Aharoni CLM"/>
              </a:rPr>
              <a:t> at the given T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	</a:t>
            </a:r>
            <a:r>
              <a:rPr lang="en-US" sz="24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→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Mixture 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phase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	</a:t>
            </a:r>
            <a:r>
              <a:rPr lang="en-US" sz="2400" dirty="0">
                <a:solidFill>
                  <a:srgbClr val="000000"/>
                </a:solidFill>
                <a:latin typeface="Times New Roman"/>
                <a:cs typeface="Times New Roman"/>
              </a:rPr>
              <a:t> → 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use </a:t>
            </a:r>
            <a:r>
              <a:rPr lang="en-US" sz="2400" u="sng" dirty="0">
                <a:solidFill>
                  <a:srgbClr val="000000"/>
                </a:solidFill>
                <a:latin typeface="Aharoni CLM"/>
              </a:rPr>
              <a:t>saturated table</a:t>
            </a:r>
            <a:endParaRPr dirty="0"/>
          </a:p>
          <a:p>
            <a:r>
              <a:rPr lang="en-US" sz="2400" dirty="0">
                <a:latin typeface="Aharoni CLM"/>
              </a:rPr>
              <a:t>If h </a:t>
            </a:r>
            <a:r>
              <a:rPr lang="en-US" sz="2400" dirty="0">
                <a:latin typeface="Aharoni CLM"/>
                <a:ea typeface="Times New Roman"/>
              </a:rPr>
              <a:t>&gt; h</a:t>
            </a:r>
            <a:r>
              <a:rPr lang="en-US" sz="2400" baseline="-25000" dirty="0">
                <a:latin typeface="Aharoni CLM"/>
                <a:ea typeface="Times New Roman"/>
              </a:rPr>
              <a:t>g</a:t>
            </a:r>
            <a:r>
              <a:rPr lang="en-US" sz="2400" dirty="0">
                <a:latin typeface="Aharoni CLM"/>
                <a:ea typeface="Times New Roman"/>
              </a:rPr>
              <a:t> at the given T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	</a:t>
            </a:r>
            <a:r>
              <a:rPr lang="en-US" sz="2400" dirty="0">
                <a:solidFill>
                  <a:srgbClr val="000000"/>
                </a:solidFill>
                <a:latin typeface="Times New Roman"/>
                <a:cs typeface="Times New Roman"/>
              </a:rPr>
              <a:t> → 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Superheated 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phase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	</a:t>
            </a:r>
            <a:r>
              <a:rPr lang="en-US" sz="2400" dirty="0">
                <a:solidFill>
                  <a:srgbClr val="000000"/>
                </a:solidFill>
                <a:latin typeface="Times New Roman"/>
                <a:cs typeface="Times New Roman"/>
              </a:rPr>
              <a:t> → 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use </a:t>
            </a:r>
            <a:r>
              <a:rPr lang="en-US" sz="2400" u="sng" dirty="0">
                <a:solidFill>
                  <a:srgbClr val="000000"/>
                </a:solidFill>
                <a:latin typeface="Aharoni CLM"/>
              </a:rPr>
              <a:t>superheated table</a:t>
            </a:r>
            <a:endParaRPr dirty="0"/>
          </a:p>
          <a:p>
            <a:r>
              <a:rPr lang="en-US" sz="2400" dirty="0">
                <a:latin typeface="Aharoni CLM"/>
              </a:rPr>
              <a:t>If h </a:t>
            </a:r>
            <a:r>
              <a:rPr lang="en-US" sz="2400" dirty="0">
                <a:latin typeface="Aharoni CLM"/>
                <a:ea typeface="Times New Roman"/>
              </a:rPr>
              <a:t>&lt; </a:t>
            </a:r>
            <a:r>
              <a:rPr lang="en-US" sz="2400" dirty="0" err="1">
                <a:latin typeface="Aharoni CLM"/>
                <a:ea typeface="Times New Roman"/>
              </a:rPr>
              <a:t>h</a:t>
            </a:r>
            <a:r>
              <a:rPr lang="en-US" sz="2400" baseline="-25000" dirty="0" err="1">
                <a:latin typeface="Aharoni CLM"/>
                <a:ea typeface="Times New Roman"/>
              </a:rPr>
              <a:t>f</a:t>
            </a:r>
            <a:r>
              <a:rPr lang="en-US" sz="2400" dirty="0">
                <a:latin typeface="Aharoni CLM"/>
                <a:ea typeface="Times New Roman"/>
              </a:rPr>
              <a:t> at the given T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	</a:t>
            </a:r>
            <a:r>
              <a:rPr lang="en-US" sz="2400" dirty="0">
                <a:solidFill>
                  <a:srgbClr val="000000"/>
                </a:solidFill>
                <a:latin typeface="Times New Roman"/>
                <a:cs typeface="Times New Roman"/>
              </a:rPr>
              <a:t> → 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Compressed 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liquid phase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	</a:t>
            </a:r>
            <a:r>
              <a:rPr lang="en-US" sz="2400" dirty="0">
                <a:solidFill>
                  <a:srgbClr val="000000"/>
                </a:solidFill>
                <a:latin typeface="Times New Roman"/>
                <a:cs typeface="Times New Roman"/>
              </a:rPr>
              <a:t> → 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use </a:t>
            </a:r>
            <a:r>
              <a:rPr lang="en-US" sz="2400" u="sng" dirty="0">
                <a:solidFill>
                  <a:srgbClr val="000000"/>
                </a:solidFill>
                <a:latin typeface="Aharoni CLM"/>
              </a:rPr>
              <a:t>saturated table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048000" y="5715001"/>
                <a:ext cx="1489800" cy="5409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h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≈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  <a:ea typeface="Cambria Math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  <a:ea typeface="Cambria Math"/>
                                    </a:rPr>
                                    <m:t>𝑓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𝑇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0" y="5715001"/>
                <a:ext cx="1489800" cy="540917"/>
              </a:xfrm>
              <a:prstGeom prst="rect">
                <a:avLst/>
              </a:prstGeom>
              <a:blipFill rotWithShape="1">
                <a:blip r:embed="rId2"/>
                <a:stretch>
                  <a:fillRect t="-162500" r="-21311" b="-2306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2347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CustomShape 1"/>
          <p:cNvSpPr/>
          <p:nvPr/>
        </p:nvSpPr>
        <p:spPr>
          <a:xfrm>
            <a:off x="1981200" y="488340"/>
            <a:ext cx="6200640" cy="42012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r>
              <a:rPr lang="en-US" sz="2600" b="1" u="sng" dirty="0">
                <a:latin typeface="Aharoni CLM"/>
              </a:rPr>
              <a:t>Choice of tables</a:t>
            </a:r>
            <a:r>
              <a:rPr lang="en-US" sz="2400" dirty="0">
                <a:latin typeface="Aharoni CLM"/>
              </a:rPr>
              <a:t> (cont.)</a:t>
            </a:r>
            <a:endParaRPr dirty="0"/>
          </a:p>
        </p:txBody>
      </p:sp>
      <p:sp>
        <p:nvSpPr>
          <p:cNvPr id="134" name="CustomShape 2"/>
          <p:cNvSpPr/>
          <p:nvPr/>
        </p:nvSpPr>
        <p:spPr>
          <a:xfrm>
            <a:off x="430996" y="1368900"/>
            <a:ext cx="5283360" cy="34131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 dirty="0">
                <a:latin typeface="Aharoni CLM"/>
              </a:rPr>
              <a:t>If P &amp; T is given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000000"/>
                </a:solidFill>
                <a:latin typeface="Aharoni CLM"/>
              </a:rPr>
              <a:t>P </a:t>
            </a:r>
            <a:r>
              <a:rPr lang="en-US" sz="24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↔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haroni CLM"/>
              </a:rPr>
              <a:t>T</a:t>
            </a:r>
            <a:r>
              <a:rPr lang="en-US" sz="2400" baseline="-25000" dirty="0" err="1">
                <a:solidFill>
                  <a:srgbClr val="000000"/>
                </a:solidFill>
                <a:latin typeface="Aharoni CLM"/>
              </a:rPr>
              <a:t>sat</a:t>
            </a:r>
            <a:endParaRPr baseline="-25000" dirty="0"/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000000"/>
                </a:solidFill>
                <a:latin typeface="Aharoni CLM"/>
              </a:rPr>
              <a:t>T </a:t>
            </a:r>
            <a:r>
              <a:rPr lang="en-US" sz="2400" dirty="0">
                <a:solidFill>
                  <a:srgbClr val="000000"/>
                </a:solidFill>
                <a:latin typeface="Times New Roman"/>
                <a:cs typeface="Times New Roman"/>
              </a:rPr>
              <a:t>↔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haroni CLM"/>
              </a:rPr>
              <a:t>P</a:t>
            </a:r>
            <a:r>
              <a:rPr lang="en-US" sz="2400" baseline="-25000" dirty="0" err="1">
                <a:solidFill>
                  <a:srgbClr val="000000"/>
                </a:solidFill>
                <a:latin typeface="Aharoni CLM"/>
              </a:rPr>
              <a:t>sat</a:t>
            </a:r>
            <a:endParaRPr baseline="-25000"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000000"/>
                </a:solidFill>
                <a:latin typeface="Aharoni CLM"/>
              </a:rPr>
              <a:t>P </a:t>
            </a:r>
            <a:r>
              <a:rPr lang="en-US" sz="2400" dirty="0">
                <a:solidFill>
                  <a:srgbClr val="000000"/>
                </a:solidFill>
                <a:latin typeface="Aharoni CLM"/>
                <a:ea typeface="Times New Roman"/>
              </a:rPr>
              <a:t>&gt; </a:t>
            </a:r>
            <a:r>
              <a:rPr lang="en-US" sz="2400" dirty="0" err="1">
                <a:solidFill>
                  <a:srgbClr val="000000"/>
                </a:solidFill>
                <a:latin typeface="Aharoni CLM"/>
              </a:rPr>
              <a:t>P</a:t>
            </a:r>
            <a:r>
              <a:rPr lang="en-US" sz="2400" baseline="-25000" dirty="0" err="1">
                <a:solidFill>
                  <a:srgbClr val="000000"/>
                </a:solidFill>
                <a:latin typeface="Aharoni CLM"/>
              </a:rPr>
              <a:t>sat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 at the given T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000000"/>
                </a:solidFill>
                <a:latin typeface="Aharoni CLM"/>
              </a:rPr>
              <a:t>T </a:t>
            </a:r>
            <a:r>
              <a:rPr lang="en-US" sz="2400" dirty="0">
                <a:solidFill>
                  <a:srgbClr val="000000"/>
                </a:solidFill>
                <a:latin typeface="Aharoni CLM"/>
                <a:ea typeface="Times New Roman"/>
              </a:rPr>
              <a:t>&lt; </a:t>
            </a:r>
            <a:r>
              <a:rPr lang="en-US" sz="2400" dirty="0" err="1">
                <a:solidFill>
                  <a:srgbClr val="000000"/>
                </a:solidFill>
                <a:latin typeface="Aharoni CLM"/>
              </a:rPr>
              <a:t>T</a:t>
            </a:r>
            <a:r>
              <a:rPr lang="en-US" sz="2400" baseline="-25000" dirty="0" err="1">
                <a:solidFill>
                  <a:srgbClr val="000000"/>
                </a:solidFill>
                <a:latin typeface="Aharoni CLM"/>
              </a:rPr>
              <a:t>sat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 at the given P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000000"/>
                </a:solidFill>
                <a:latin typeface="Aharoni CLM"/>
              </a:rPr>
              <a:t>P </a:t>
            </a:r>
            <a:r>
              <a:rPr lang="en-US" sz="2400" dirty="0">
                <a:solidFill>
                  <a:srgbClr val="000000"/>
                </a:solidFill>
                <a:latin typeface="Aharoni CLM"/>
                <a:ea typeface="Times New Roman"/>
              </a:rPr>
              <a:t>&lt;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haroni CLM"/>
              </a:rPr>
              <a:t>P</a:t>
            </a:r>
            <a:r>
              <a:rPr lang="en-US" sz="2400" baseline="-25000" dirty="0" err="1">
                <a:solidFill>
                  <a:srgbClr val="000000"/>
                </a:solidFill>
                <a:latin typeface="Aharoni CLM"/>
              </a:rPr>
              <a:t>sat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 at the given T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000000"/>
                </a:solidFill>
                <a:latin typeface="Aharoni CLM"/>
              </a:rPr>
              <a:t>T </a:t>
            </a:r>
            <a:r>
              <a:rPr lang="en-US" sz="2400" dirty="0">
                <a:solidFill>
                  <a:srgbClr val="000000"/>
                </a:solidFill>
                <a:latin typeface="Aharoni CLM"/>
                <a:ea typeface="Times New Roman"/>
              </a:rPr>
              <a:t>&gt;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haroni CLM"/>
              </a:rPr>
              <a:t>T</a:t>
            </a:r>
            <a:r>
              <a:rPr lang="en-US" sz="2400" baseline="-25000" dirty="0" err="1">
                <a:solidFill>
                  <a:srgbClr val="000000"/>
                </a:solidFill>
                <a:latin typeface="Aharoni CLM"/>
              </a:rPr>
              <a:t>sat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 at the given P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  <p:sp>
        <p:nvSpPr>
          <p:cNvPr id="135" name="CustomShape 3"/>
          <p:cNvSpPr/>
          <p:nvPr/>
        </p:nvSpPr>
        <p:spPr>
          <a:xfrm>
            <a:off x="5505240" y="2726820"/>
            <a:ext cx="2676600" cy="69732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 dirty="0">
                <a:latin typeface="Aharoni CLM"/>
              </a:rPr>
              <a:t>Compressed liquid</a:t>
            </a:r>
            <a:endParaRPr dirty="0"/>
          </a:p>
        </p:txBody>
      </p:sp>
      <p:sp>
        <p:nvSpPr>
          <p:cNvPr id="136" name="CustomShape 4"/>
          <p:cNvSpPr/>
          <p:nvPr/>
        </p:nvSpPr>
        <p:spPr>
          <a:xfrm>
            <a:off x="5455560" y="3892593"/>
            <a:ext cx="2775960" cy="69732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 dirty="0">
                <a:latin typeface="Aharoni CLM"/>
              </a:rPr>
              <a:t>Superheated vapor</a:t>
            </a:r>
            <a:endParaRPr dirty="0"/>
          </a:p>
        </p:txBody>
      </p:sp>
      <p:sp>
        <p:nvSpPr>
          <p:cNvPr id="2" name="Right Brace 1"/>
          <p:cNvSpPr/>
          <p:nvPr/>
        </p:nvSpPr>
        <p:spPr>
          <a:xfrm>
            <a:off x="5334600" y="2776402"/>
            <a:ext cx="170640" cy="89361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Brace 8"/>
          <p:cNvSpPr/>
          <p:nvPr/>
        </p:nvSpPr>
        <p:spPr>
          <a:xfrm>
            <a:off x="5249280" y="3696295"/>
            <a:ext cx="170640" cy="89361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116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CustomShape 1"/>
          <p:cNvSpPr/>
          <p:nvPr/>
        </p:nvSpPr>
        <p:spPr>
          <a:xfrm>
            <a:off x="2057400" y="399960"/>
            <a:ext cx="5345280" cy="6645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600" b="1" u="sng" dirty="0">
                <a:latin typeface="Aharoni CLM"/>
              </a:rPr>
              <a:t>Choice of tables</a:t>
            </a:r>
            <a:r>
              <a:rPr lang="en-US" sz="2600" b="1" dirty="0">
                <a:latin typeface="Aharoni CLM"/>
              </a:rPr>
              <a:t> (additional)</a:t>
            </a:r>
            <a:endParaRPr dirty="0"/>
          </a:p>
        </p:txBody>
      </p:sp>
      <p:sp>
        <p:nvSpPr>
          <p:cNvPr id="140" name="CustomShape 2"/>
          <p:cNvSpPr/>
          <p:nvPr/>
        </p:nvSpPr>
        <p:spPr>
          <a:xfrm>
            <a:off x="609480" y="1085760"/>
            <a:ext cx="7823160" cy="44067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 dirty="0">
                <a:latin typeface="Aharoni CLM"/>
              </a:rPr>
              <a:t>(ex. given h &amp; P)</a:t>
            </a:r>
            <a:endParaRPr dirty="0"/>
          </a:p>
          <a:p>
            <a:r>
              <a:rPr lang="en-US" sz="2400" dirty="0">
                <a:latin typeface="Aharoni CLM"/>
              </a:rPr>
              <a:t>If </a:t>
            </a:r>
            <a:r>
              <a:rPr lang="en-US" sz="2400" dirty="0" err="1">
                <a:latin typeface="Aharoni CLM"/>
              </a:rPr>
              <a:t>h</a:t>
            </a:r>
            <a:r>
              <a:rPr lang="en-US" sz="2400" baseline="-25000" dirty="0" err="1">
                <a:latin typeface="Aharoni CLM"/>
              </a:rPr>
              <a:t>f</a:t>
            </a:r>
            <a:r>
              <a:rPr lang="en-US" sz="2400" dirty="0">
                <a:latin typeface="Aharoni CLM"/>
              </a:rPr>
              <a:t> </a:t>
            </a:r>
            <a:r>
              <a:rPr lang="en-US" sz="2400" dirty="0">
                <a:latin typeface="Times New Roman"/>
                <a:cs typeface="Times New Roman"/>
              </a:rPr>
              <a:t>≤</a:t>
            </a:r>
            <a:r>
              <a:rPr lang="en-US" sz="2400" dirty="0" smtClean="0">
                <a:latin typeface="Aharoni CLM"/>
              </a:rPr>
              <a:t> </a:t>
            </a:r>
            <a:r>
              <a:rPr lang="en-US" sz="2400" dirty="0">
                <a:latin typeface="Aharoni CLM"/>
              </a:rPr>
              <a:t>h </a:t>
            </a:r>
            <a:r>
              <a:rPr lang="en-US" sz="2400" dirty="0">
                <a:latin typeface="Times New Roman"/>
                <a:cs typeface="Times New Roman"/>
              </a:rPr>
              <a:t>≤</a:t>
            </a:r>
            <a:r>
              <a:rPr lang="en-US" sz="2400" dirty="0" smtClean="0">
                <a:latin typeface="Aharoni CLM"/>
              </a:rPr>
              <a:t> </a:t>
            </a:r>
            <a:r>
              <a:rPr lang="en-US" sz="2400" dirty="0">
                <a:latin typeface="Aharoni CLM"/>
              </a:rPr>
              <a:t>h</a:t>
            </a:r>
            <a:r>
              <a:rPr lang="en-US" sz="2400" baseline="-25000" dirty="0">
                <a:latin typeface="Aharoni CLM"/>
              </a:rPr>
              <a:t>g</a:t>
            </a:r>
            <a:r>
              <a:rPr lang="en-US" sz="2400" dirty="0">
                <a:latin typeface="Aharoni CLM"/>
              </a:rPr>
              <a:t> at the given P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	→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Mixture phase</a:t>
            </a:r>
            <a:endParaRPr lang="en-US" sz="2400" dirty="0"/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000000"/>
                </a:solidFill>
                <a:latin typeface="Aharoni CLM"/>
              </a:rPr>
              <a:t>	</a:t>
            </a:r>
            <a:r>
              <a:rPr lang="en-US" sz="24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→ 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use </a:t>
            </a:r>
            <a:r>
              <a:rPr lang="en-US" sz="2400" u="sng" dirty="0">
                <a:solidFill>
                  <a:srgbClr val="000000"/>
                </a:solidFill>
                <a:latin typeface="Aharoni CLM"/>
              </a:rPr>
              <a:t>saturated table</a:t>
            </a:r>
            <a:endParaRPr lang="en-US" sz="2400" dirty="0"/>
          </a:p>
          <a:p>
            <a:r>
              <a:rPr lang="en-US" sz="2400" dirty="0" smtClean="0">
                <a:latin typeface="Aharoni CLM"/>
              </a:rPr>
              <a:t>If </a:t>
            </a:r>
            <a:r>
              <a:rPr lang="en-US" sz="2400" dirty="0">
                <a:latin typeface="Aharoni CLM"/>
              </a:rPr>
              <a:t>h </a:t>
            </a:r>
            <a:r>
              <a:rPr lang="en-US" sz="2400" dirty="0">
                <a:latin typeface="Aharoni CLM"/>
                <a:ea typeface="Times New Roman"/>
              </a:rPr>
              <a:t>&gt; h</a:t>
            </a:r>
            <a:r>
              <a:rPr lang="en-US" sz="2400" baseline="-25000" dirty="0">
                <a:latin typeface="Aharoni CLM"/>
                <a:ea typeface="Times New Roman"/>
              </a:rPr>
              <a:t>g</a:t>
            </a:r>
            <a:r>
              <a:rPr lang="en-US" sz="2400" dirty="0">
                <a:latin typeface="Aharoni CLM"/>
                <a:ea typeface="Times New Roman"/>
              </a:rPr>
              <a:t> at the given P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	</a:t>
            </a:r>
            <a:r>
              <a:rPr lang="en-US" sz="2400" dirty="0">
                <a:solidFill>
                  <a:srgbClr val="000000"/>
                </a:solidFill>
                <a:latin typeface="Times New Roman"/>
                <a:cs typeface="Times New Roman"/>
              </a:rPr>
              <a:t> → 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Superheated 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vapor phase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	</a:t>
            </a:r>
            <a:r>
              <a:rPr lang="en-US" sz="2400" dirty="0">
                <a:solidFill>
                  <a:srgbClr val="000000"/>
                </a:solidFill>
                <a:latin typeface="Times New Roman"/>
                <a:cs typeface="Times New Roman"/>
              </a:rPr>
              <a:t> → 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use </a:t>
            </a:r>
            <a:r>
              <a:rPr lang="en-US" sz="2400" u="sng" dirty="0">
                <a:solidFill>
                  <a:srgbClr val="000000"/>
                </a:solidFill>
                <a:latin typeface="Aharoni CLM"/>
              </a:rPr>
              <a:t>superheated vapor table</a:t>
            </a:r>
            <a:endParaRPr dirty="0"/>
          </a:p>
          <a:p>
            <a:r>
              <a:rPr lang="en-US" sz="2400" dirty="0">
                <a:latin typeface="Aharoni CLM"/>
              </a:rPr>
              <a:t>If h </a:t>
            </a:r>
            <a:r>
              <a:rPr lang="en-US" sz="2400" dirty="0">
                <a:latin typeface="Aharoni CLM"/>
                <a:ea typeface="Times New Roman"/>
              </a:rPr>
              <a:t>&lt; </a:t>
            </a:r>
            <a:r>
              <a:rPr lang="en-US" sz="2400" dirty="0" err="1">
                <a:latin typeface="Aharoni CLM"/>
                <a:ea typeface="Times New Roman"/>
              </a:rPr>
              <a:t>h</a:t>
            </a:r>
            <a:r>
              <a:rPr lang="en-US" sz="2400" baseline="-25000" dirty="0" err="1">
                <a:latin typeface="Aharoni CLM"/>
                <a:ea typeface="Times New Roman"/>
              </a:rPr>
              <a:t>f</a:t>
            </a:r>
            <a:r>
              <a:rPr lang="en-US" sz="2400" dirty="0">
                <a:latin typeface="Aharoni CLM"/>
                <a:ea typeface="Times New Roman"/>
              </a:rPr>
              <a:t> at the given P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	</a:t>
            </a:r>
            <a:r>
              <a:rPr lang="en-US" sz="2400" dirty="0">
                <a:solidFill>
                  <a:srgbClr val="000000"/>
                </a:solidFill>
                <a:latin typeface="Times New Roman"/>
                <a:cs typeface="Times New Roman"/>
              </a:rPr>
              <a:t> → 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Compressed </a:t>
            </a:r>
            <a:r>
              <a:rPr lang="en-US" sz="2400" dirty="0">
                <a:solidFill>
                  <a:srgbClr val="000000"/>
                </a:solidFill>
                <a:latin typeface="Aharoni CLM"/>
              </a:rPr>
              <a:t>liquid phase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	</a:t>
            </a:r>
            <a:r>
              <a:rPr lang="en-US" sz="2400" dirty="0">
                <a:solidFill>
                  <a:srgbClr val="000000"/>
                </a:solidFill>
                <a:latin typeface="Times New Roman"/>
                <a:cs typeface="Times New Roman"/>
              </a:rPr>
              <a:t> → 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use </a:t>
            </a:r>
            <a:r>
              <a:rPr lang="en-US" sz="2400" u="sng" dirty="0">
                <a:solidFill>
                  <a:srgbClr val="000000"/>
                </a:solidFill>
                <a:latin typeface="Aharoni CLM"/>
              </a:rPr>
              <a:t>saturated table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		P </a:t>
            </a:r>
            <a:r>
              <a:rPr lang="en-US" sz="2400" dirty="0">
                <a:solidFill>
                  <a:srgbClr val="000000"/>
                </a:solidFill>
                <a:latin typeface="Times New Roman"/>
                <a:cs typeface="Times New Roman"/>
              </a:rPr>
              <a:t>↔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haroni CLM"/>
              </a:rPr>
              <a:t>Tsat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810000" y="4847247"/>
                <a:ext cx="2230582" cy="12905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</a:rPr>
                        <m:t>h</m:t>
                      </m:r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≠</m:t>
                      </m:r>
                      <m:sSub>
                        <m:sSubPr>
                          <m:ctrlPr>
                            <a:rPr lang="en-US" sz="24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24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𝑓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𝑃</m:t>
                          </m:r>
                        </m:sub>
                      </m:sSub>
                      <m:r>
                        <a:rPr lang="en-US" sz="2400" i="1">
                          <a:latin typeface="Cambria Math"/>
                          <a:ea typeface="Cambria Math"/>
                        </a:rPr>
                        <m:t> </m:t>
                      </m:r>
                    </m:oMath>
                  </m:oMathPara>
                </a14:m>
                <a:endParaRPr lang="en-US" sz="2400" i="1" dirty="0" smtClean="0"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h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≈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24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𝑓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𝑇𝑠𝑎𝑡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0" y="4847247"/>
                <a:ext cx="2230582" cy="129054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89424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TextShape 1"/>
          <p:cNvSpPr txBox="1"/>
          <p:nvPr/>
        </p:nvSpPr>
        <p:spPr>
          <a:xfrm>
            <a:off x="2025153" y="379920"/>
            <a:ext cx="6426000" cy="457560"/>
          </a:xfrm>
          <a:prstGeom prst="rect">
            <a:avLst/>
          </a:prstGeom>
        </p:spPr>
        <p:txBody>
          <a:bodyPr lIns="90000" tIns="46800" rIns="90000" bIns="46800"/>
          <a:lstStyle/>
          <a:p>
            <a:r>
              <a:rPr lang="en-US" sz="2800" b="1" u="sng" dirty="0">
                <a:solidFill>
                  <a:srgbClr val="000000"/>
                </a:solidFill>
                <a:latin typeface="Aharoni CLM"/>
              </a:rPr>
              <a:t>Notes on Using Property Tables</a:t>
            </a:r>
            <a:endParaRPr dirty="0"/>
          </a:p>
        </p:txBody>
      </p:sp>
      <p:sp>
        <p:nvSpPr>
          <p:cNvPr id="142" name="TextShape 2"/>
          <p:cNvSpPr txBox="1"/>
          <p:nvPr/>
        </p:nvSpPr>
        <p:spPr>
          <a:xfrm>
            <a:off x="812160" y="856800"/>
            <a:ext cx="7492680" cy="1200600"/>
          </a:xfrm>
          <a:prstGeom prst="rect">
            <a:avLst/>
          </a:prstGeom>
        </p:spPr>
        <p:txBody>
          <a:bodyPr lIns="90000" tIns="46800" rIns="90000" bIns="46800"/>
          <a:lstStyle/>
          <a:p>
            <a:r>
              <a:rPr lang="en-US" sz="2800" dirty="0">
                <a:latin typeface="Aharoni CLM"/>
              </a:rPr>
              <a:t>Some tables do not list </a:t>
            </a:r>
            <a:r>
              <a:rPr lang="en-US" sz="2800" b="1" i="1" dirty="0">
                <a:latin typeface="Aharoni CLM"/>
              </a:rPr>
              <a:t>h</a:t>
            </a:r>
            <a:r>
              <a:rPr lang="en-US" sz="2800" dirty="0">
                <a:latin typeface="Aharoni CLM"/>
              </a:rPr>
              <a:t> (or </a:t>
            </a:r>
            <a:r>
              <a:rPr lang="en-US" sz="2800" b="1" i="1" dirty="0">
                <a:latin typeface="Aharoni CLM"/>
              </a:rPr>
              <a:t>u</a:t>
            </a:r>
            <a:r>
              <a:rPr lang="en-US" sz="2800" dirty="0">
                <a:latin typeface="Aharoni CLM"/>
              </a:rPr>
              <a:t>)
</a:t>
            </a:r>
            <a:r>
              <a:rPr lang="en-US" sz="2800" dirty="0">
                <a:solidFill>
                  <a:srgbClr val="000000"/>
                </a:solidFill>
                <a:latin typeface="Times New Roman"/>
                <a:cs typeface="Times New Roman"/>
              </a:rPr>
              <a:t> →</a:t>
            </a:r>
            <a:r>
              <a:rPr lang="en-US" sz="2800" dirty="0" smtClean="0">
                <a:latin typeface="Aharoni CLM"/>
              </a:rPr>
              <a:t> </a:t>
            </a:r>
            <a:r>
              <a:rPr lang="en-US" sz="2800" b="1" i="1" dirty="0">
                <a:latin typeface="Aharoni CLM"/>
              </a:rPr>
              <a:t>u</a:t>
            </a:r>
            <a:r>
              <a:rPr lang="en-US" sz="2800" dirty="0">
                <a:latin typeface="Aharoni CLM"/>
              </a:rPr>
              <a:t> (or </a:t>
            </a:r>
            <a:r>
              <a:rPr lang="en-US" sz="2800" b="1" i="1" dirty="0">
                <a:latin typeface="Aharoni CLM"/>
              </a:rPr>
              <a:t>h</a:t>
            </a:r>
            <a:r>
              <a:rPr lang="en-US" sz="2800" dirty="0" smtClean="0">
                <a:latin typeface="Aharoni CLM"/>
              </a:rPr>
              <a:t>) can be obtained </a:t>
            </a:r>
            <a:r>
              <a:rPr lang="en-US" sz="2800" dirty="0">
                <a:latin typeface="Aharoni CLM"/>
              </a:rPr>
              <a:t>from </a:t>
            </a:r>
            <a:r>
              <a:rPr lang="en-US" sz="2800" b="1" dirty="0">
                <a:latin typeface="Aharoni CLM"/>
              </a:rPr>
              <a:t>h = u + </a:t>
            </a:r>
            <a:r>
              <a:rPr lang="en-US" sz="2800" b="1" dirty="0" err="1">
                <a:latin typeface="Aharoni CLM"/>
              </a:rPr>
              <a:t>P</a:t>
            </a:r>
            <a:r>
              <a:rPr lang="en-US" sz="2800" b="1" dirty="0" err="1" smtClean="0">
                <a:latin typeface="Aharoni CLM"/>
              </a:rPr>
              <a:t>v</a:t>
            </a:r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3" name="CustomShape 3"/>
              <p:cNvSpPr/>
              <p:nvPr/>
            </p:nvSpPr>
            <p:spPr>
              <a:xfrm>
                <a:off x="711360" y="2571840"/>
                <a:ext cx="7518240" cy="23227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0000" tIns="46800" rIns="90000" bIns="46800"/>
              <a:lstStyle/>
              <a:p>
                <a:r>
                  <a:rPr lang="en-US" sz="2800" dirty="0">
                    <a:latin typeface="Aharoni CLM"/>
                  </a:rPr>
                  <a:t>Values for </a:t>
                </a:r>
                <a:r>
                  <a:rPr lang="en-US" sz="2800" u="sng" dirty="0">
                    <a:latin typeface="Aharoni CLM"/>
                  </a:rPr>
                  <a:t>compressed liquid</a:t>
                </a:r>
                <a:r>
                  <a:rPr lang="en-US" sz="2800" dirty="0">
                    <a:latin typeface="Aharoni CLM"/>
                  </a:rPr>
                  <a:t> is taken as the same as that of </a:t>
                </a:r>
                <a:r>
                  <a:rPr lang="en-US" sz="2800" u="sng" dirty="0">
                    <a:latin typeface="Aharoni CLM"/>
                  </a:rPr>
                  <a:t>saturated liquid</a:t>
                </a:r>
                <a:r>
                  <a:rPr lang="en-US" sz="2800" dirty="0">
                    <a:latin typeface="Aharoni CLM"/>
                  </a:rPr>
                  <a:t> at the same </a:t>
                </a:r>
                <a:r>
                  <a:rPr lang="en-US" sz="2800" b="1" u="sng" dirty="0">
                    <a:latin typeface="Aharoni CLM"/>
                  </a:rPr>
                  <a:t>temperature</a:t>
                </a:r>
                <a:r>
                  <a:rPr lang="en-US" sz="2800" dirty="0">
                    <a:latin typeface="Aharoni CLM"/>
                  </a:rPr>
                  <a:t> 
</a:t>
                </a:r>
                <a:r>
                  <a:rPr lang="en-US" sz="2400" dirty="0">
                    <a:latin typeface="Aharoni CLM"/>
                  </a:rPr>
                  <a:t>ex. T=25</a:t>
                </a:r>
                <a:r>
                  <a:rPr lang="en-US" sz="2400" baseline="30000" dirty="0">
                    <a:latin typeface="Aharoni CLM"/>
                  </a:rPr>
                  <a:t>o</a:t>
                </a:r>
                <a:r>
                  <a:rPr lang="en-US" sz="2400" dirty="0">
                    <a:latin typeface="Aharoni CLM"/>
                  </a:rPr>
                  <a:t>C, P=1 bar (compressed liquid)
	h</a:t>
                </a:r>
                <a:r>
                  <a:rPr lang="en-US" sz="2400" baseline="-25000" dirty="0">
                    <a:latin typeface="Aharoni CLM"/>
                  </a:rPr>
                  <a:t>25C,1b</a:t>
                </a:r>
                <a:r>
                  <a:rPr lang="en-US" sz="2400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ea typeface="Cambria Math"/>
                      </a:rPr>
                      <m:t>≈ </m:t>
                    </m:r>
                  </m:oMath>
                </a14:m>
                <a:r>
                  <a:rPr lang="en-US" sz="2400" dirty="0">
                    <a:latin typeface="Aharoni CLM"/>
                  </a:rPr>
                  <a:t>h</a:t>
                </a:r>
                <a:r>
                  <a:rPr lang="en-US" sz="2400" baseline="-25000" dirty="0">
                    <a:latin typeface="Aharoni CLM"/>
                  </a:rPr>
                  <a:t>f</a:t>
                </a:r>
                <a:r>
                  <a:rPr lang="en-US" sz="2400" dirty="0">
                    <a:latin typeface="Aharoni CLM"/>
                  </a:rPr>
                  <a:t>@T=25C</a:t>
                </a:r>
                <a:endParaRPr sz="2400" dirty="0"/>
              </a:p>
            </p:txBody>
          </p:sp>
        </mc:Choice>
        <mc:Fallback xmlns="">
          <p:sp>
            <p:nvSpPr>
              <p:cNvPr id="143" name="CustomShap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360" y="2571840"/>
                <a:ext cx="7518240" cy="2322720"/>
              </a:xfrm>
              <a:prstGeom prst="rect">
                <a:avLst/>
              </a:prstGeom>
              <a:blipFill rotWithShape="1">
                <a:blip r:embed="rId2"/>
                <a:stretch>
                  <a:fillRect l="-1703" t="-2625" b="-3044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78933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CustomShape 1"/>
          <p:cNvSpPr/>
          <p:nvPr/>
        </p:nvSpPr>
        <p:spPr>
          <a:xfrm>
            <a:off x="2513160" y="399960"/>
            <a:ext cx="4168800" cy="42012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r>
              <a:rPr lang="en-US" sz="2600" b="1" u="sng">
                <a:latin typeface="Aharoni CLM"/>
              </a:rPr>
              <a:t>Interpolation</a:t>
            </a:r>
            <a:endParaRPr/>
          </a:p>
        </p:txBody>
      </p:sp>
      <p:sp>
        <p:nvSpPr>
          <p:cNvPr id="145" name="Line 2"/>
          <p:cNvSpPr/>
          <p:nvPr/>
        </p:nvSpPr>
        <p:spPr>
          <a:xfrm>
            <a:off x="1422360" y="1085760"/>
            <a:ext cx="0" cy="188568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46" name="Line 3"/>
          <p:cNvSpPr/>
          <p:nvPr/>
        </p:nvSpPr>
        <p:spPr>
          <a:xfrm>
            <a:off x="1422360" y="2971440"/>
            <a:ext cx="375912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47" name="Line 4"/>
          <p:cNvSpPr/>
          <p:nvPr/>
        </p:nvSpPr>
        <p:spPr>
          <a:xfrm>
            <a:off x="2031840" y="2914560"/>
            <a:ext cx="0" cy="11412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48" name="Line 5"/>
          <p:cNvSpPr/>
          <p:nvPr/>
        </p:nvSpPr>
        <p:spPr>
          <a:xfrm>
            <a:off x="3454200" y="2914560"/>
            <a:ext cx="0" cy="11412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49" name="Line 6"/>
          <p:cNvSpPr/>
          <p:nvPr/>
        </p:nvSpPr>
        <p:spPr>
          <a:xfrm>
            <a:off x="4775040" y="2914560"/>
            <a:ext cx="0" cy="11412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50" name="Line 7"/>
          <p:cNvSpPr/>
          <p:nvPr/>
        </p:nvSpPr>
        <p:spPr>
          <a:xfrm flipV="1">
            <a:off x="1625400" y="1085760"/>
            <a:ext cx="3556080" cy="1713960"/>
          </a:xfrm>
          <a:prstGeom prst="line">
            <a:avLst/>
          </a:prstGeom>
          <a:ln w="9360" cap="rnd">
            <a:solidFill>
              <a:srgbClr val="000000"/>
            </a:solidFill>
            <a:custDash>
              <a:ds d="26000" sp="26000"/>
            </a:custDash>
            <a:miter/>
          </a:ln>
        </p:spPr>
      </p:sp>
      <p:sp>
        <p:nvSpPr>
          <p:cNvPr id="151" name="CustomShape 8"/>
          <p:cNvSpPr/>
          <p:nvPr/>
        </p:nvSpPr>
        <p:spPr>
          <a:xfrm>
            <a:off x="1828800" y="2571840"/>
            <a:ext cx="304920" cy="113760"/>
          </a:xfrm>
          <a:prstGeom prst="flowChartSummingJunction">
            <a:avLst/>
          </a:prstGeom>
          <a:noFill/>
          <a:ln w="9360">
            <a:solidFill>
              <a:srgbClr val="000000"/>
            </a:solidFill>
            <a:miter/>
          </a:ln>
        </p:spPr>
      </p:sp>
      <p:sp>
        <p:nvSpPr>
          <p:cNvPr id="152" name="CustomShape 9"/>
          <p:cNvSpPr/>
          <p:nvPr/>
        </p:nvSpPr>
        <p:spPr>
          <a:xfrm>
            <a:off x="3149280" y="1942920"/>
            <a:ext cx="304920" cy="114120"/>
          </a:xfrm>
          <a:prstGeom prst="flowChartSummingJunction">
            <a:avLst/>
          </a:prstGeom>
          <a:noFill/>
          <a:ln w="9360">
            <a:solidFill>
              <a:srgbClr val="000000"/>
            </a:solidFill>
            <a:miter/>
          </a:ln>
        </p:spPr>
      </p:sp>
      <p:sp>
        <p:nvSpPr>
          <p:cNvPr id="153" name="CustomShape 10"/>
          <p:cNvSpPr/>
          <p:nvPr/>
        </p:nvSpPr>
        <p:spPr>
          <a:xfrm>
            <a:off x="4572000" y="1257120"/>
            <a:ext cx="304920" cy="114120"/>
          </a:xfrm>
          <a:prstGeom prst="flowChartSummingJunction">
            <a:avLst/>
          </a:prstGeom>
          <a:noFill/>
          <a:ln w="9360">
            <a:solidFill>
              <a:srgbClr val="000000"/>
            </a:solidFill>
            <a:miter/>
          </a:ln>
        </p:spPr>
      </p:sp>
      <p:sp>
        <p:nvSpPr>
          <p:cNvPr id="154" name="Line 11"/>
          <p:cNvSpPr/>
          <p:nvPr/>
        </p:nvSpPr>
        <p:spPr>
          <a:xfrm>
            <a:off x="1320480" y="2628720"/>
            <a:ext cx="20340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55" name="Line 12"/>
          <p:cNvSpPr/>
          <p:nvPr/>
        </p:nvSpPr>
        <p:spPr>
          <a:xfrm>
            <a:off x="1320480" y="2000160"/>
            <a:ext cx="20340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56" name="Line 13"/>
          <p:cNvSpPr/>
          <p:nvPr/>
        </p:nvSpPr>
        <p:spPr>
          <a:xfrm>
            <a:off x="1320480" y="1314360"/>
            <a:ext cx="20340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57" name="CustomShape 14"/>
          <p:cNvSpPr/>
          <p:nvPr/>
        </p:nvSpPr>
        <p:spPr>
          <a:xfrm>
            <a:off x="741600" y="1828800"/>
            <a:ext cx="432000" cy="39564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r>
              <a:rPr lang="en-US" sz="2400">
                <a:latin typeface="Aharoni CLM"/>
              </a:rPr>
              <a:t>T</a:t>
            </a:r>
            <a:endParaRPr/>
          </a:p>
        </p:txBody>
      </p:sp>
      <p:sp>
        <p:nvSpPr>
          <p:cNvPr id="158" name="CustomShape 15"/>
          <p:cNvSpPr/>
          <p:nvPr/>
        </p:nvSpPr>
        <p:spPr>
          <a:xfrm>
            <a:off x="626760" y="2457360"/>
            <a:ext cx="578520" cy="43884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r>
              <a:rPr lang="en-US" sz="2400">
                <a:latin typeface="Aharoni CLM"/>
              </a:rPr>
              <a:t>Ta</a:t>
            </a:r>
            <a:endParaRPr/>
          </a:p>
        </p:txBody>
      </p:sp>
      <p:sp>
        <p:nvSpPr>
          <p:cNvPr id="159" name="CustomShape 16"/>
          <p:cNvSpPr/>
          <p:nvPr/>
        </p:nvSpPr>
        <p:spPr>
          <a:xfrm>
            <a:off x="633960" y="1143000"/>
            <a:ext cx="578520" cy="43884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r>
              <a:rPr lang="en-US" sz="2400">
                <a:latin typeface="Aharoni CLM"/>
              </a:rPr>
              <a:t>Tb</a:t>
            </a:r>
            <a:endParaRPr/>
          </a:p>
        </p:txBody>
      </p:sp>
      <p:sp>
        <p:nvSpPr>
          <p:cNvPr id="160" name="CustomShape 17"/>
          <p:cNvSpPr/>
          <p:nvPr/>
        </p:nvSpPr>
        <p:spPr>
          <a:xfrm>
            <a:off x="1802880" y="3085920"/>
            <a:ext cx="621000" cy="43884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r>
              <a:rPr lang="en-US" sz="2400" dirty="0" err="1">
                <a:latin typeface="Aharoni CLM"/>
              </a:rPr>
              <a:t>va</a:t>
            </a:r>
            <a:endParaRPr dirty="0"/>
          </a:p>
        </p:txBody>
      </p:sp>
      <p:sp>
        <p:nvSpPr>
          <p:cNvPr id="161" name="CustomShape 18"/>
          <p:cNvSpPr/>
          <p:nvPr/>
        </p:nvSpPr>
        <p:spPr>
          <a:xfrm>
            <a:off x="3020040" y="3085920"/>
            <a:ext cx="913680" cy="39564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r>
              <a:rPr lang="en-US" sz="2400">
                <a:latin typeface="Aharoni CLM"/>
              </a:rPr>
              <a:t>v=?</a:t>
            </a:r>
            <a:endParaRPr/>
          </a:p>
        </p:txBody>
      </p:sp>
      <p:sp>
        <p:nvSpPr>
          <p:cNvPr id="162" name="CustomShape 19"/>
          <p:cNvSpPr/>
          <p:nvPr/>
        </p:nvSpPr>
        <p:spPr>
          <a:xfrm>
            <a:off x="4553640" y="3085920"/>
            <a:ext cx="621360" cy="43884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r>
              <a:rPr lang="en-US" sz="2400">
                <a:latin typeface="Aharoni CLM"/>
              </a:rPr>
              <a:t>vb</a:t>
            </a:r>
            <a:endParaRPr/>
          </a:p>
        </p:txBody>
      </p:sp>
      <p:sp>
        <p:nvSpPr>
          <p:cNvPr id="163" name="CustomShape 20"/>
          <p:cNvSpPr/>
          <p:nvPr/>
        </p:nvSpPr>
        <p:spPr>
          <a:xfrm>
            <a:off x="5283360" y="1542600"/>
            <a:ext cx="2967120" cy="999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>
                <a:latin typeface="Aharoni CLM"/>
              </a:rPr>
              <a:t>Assume a &amp; b connected by a straight line</a:t>
            </a:r>
            <a:endParaRPr/>
          </a:p>
        </p:txBody>
      </p:sp>
      <p:sp>
        <p:nvSpPr>
          <p:cNvPr id="164" name="CustomShape 21"/>
          <p:cNvSpPr/>
          <p:nvPr/>
        </p:nvSpPr>
        <p:spPr>
          <a:xfrm>
            <a:off x="1693440" y="2286000"/>
            <a:ext cx="492840" cy="39564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r>
              <a:rPr lang="en-US" sz="2400">
                <a:latin typeface="Aharoni CLM"/>
              </a:rPr>
              <a:t>a</a:t>
            </a:r>
            <a:endParaRPr/>
          </a:p>
        </p:txBody>
      </p:sp>
      <p:sp>
        <p:nvSpPr>
          <p:cNvPr id="165" name="CustomShape 22"/>
          <p:cNvSpPr/>
          <p:nvPr/>
        </p:nvSpPr>
        <p:spPr>
          <a:xfrm>
            <a:off x="4448160" y="971280"/>
            <a:ext cx="492840" cy="39564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r>
              <a:rPr lang="en-US" sz="2400">
                <a:latin typeface="Aharoni CLM"/>
              </a:rPr>
              <a:t>b</a:t>
            </a:r>
            <a:endParaRPr/>
          </a:p>
        </p:txBody>
      </p:sp>
      <p:sp>
        <p:nvSpPr>
          <p:cNvPr id="166" name="CustomShape 23"/>
          <p:cNvSpPr/>
          <p:nvPr/>
        </p:nvSpPr>
        <p:spPr>
          <a:xfrm>
            <a:off x="796505" y="3986105"/>
            <a:ext cx="4986000" cy="39564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r>
              <a:rPr lang="en-US" sz="2400" dirty="0">
                <a:latin typeface="Aharoni CLM"/>
              </a:rPr>
              <a:t>Employ concept of slope </a:t>
            </a:r>
            <a:endParaRPr dirty="0"/>
          </a:p>
        </p:txBody>
      </p:sp>
      <p:sp>
        <p:nvSpPr>
          <p:cNvPr id="167" name="CustomShape 24"/>
          <p:cNvSpPr/>
          <p:nvPr/>
        </p:nvSpPr>
        <p:spPr>
          <a:xfrm>
            <a:off x="810360" y="3812585"/>
            <a:ext cx="7010280" cy="74268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480716" y="3870890"/>
                <a:ext cx="2053832" cy="6260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 smtClean="0"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𝑦</m:t>
                        </m:r>
                      </m:num>
                      <m:den>
                        <m:r>
                          <a:rPr lang="en-US" sz="2400" i="1" smtClean="0"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r>
                      <m:rPr>
                        <m:nor/>
                      </m:rPr>
                      <a:rPr lang="en-US" sz="2400" b="0" i="0" smtClean="0">
                        <a:latin typeface="Cambria Math"/>
                      </a:rPr>
                      <m:t>constant</m:t>
                    </m:r>
                  </m:oMath>
                </a14:m>
                <a:r>
                  <a:rPr lang="en-US" dirty="0" smtClean="0"/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0716" y="3870890"/>
                <a:ext cx="2053832" cy="626069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358553" y="4876800"/>
                <a:ext cx="3272819" cy="8486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i="1" smtClean="0"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𝑣</m:t>
                          </m:r>
                        </m:num>
                        <m:den>
                          <m:r>
                            <a:rPr lang="en-US" sz="2400" i="1" smtClean="0"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𝑇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𝑣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𝑇</m:t>
                          </m:r>
                          <m:r>
                            <a:rPr lang="en-US" sz="2400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</m:den>
                      </m:f>
                      <m:r>
                        <a:rPr lang="en-US" sz="2400" b="0" i="0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𝑏</m:t>
                              </m:r>
                            </m:sub>
                          </m:sSub>
                          <m:r>
                            <a:rPr lang="en-US" sz="2400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𝑏</m:t>
                              </m:r>
                            </m:sub>
                          </m:sSub>
                          <m:r>
                            <a:rPr lang="en-US" sz="2400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8553" y="4876800"/>
                <a:ext cx="3272819" cy="84863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64757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524000"/>
            <a:ext cx="7912170" cy="4114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Ideal Gas </a:t>
            </a:r>
            <a:br>
              <a:rPr lang="en-US" sz="3200" dirty="0" smtClean="0"/>
            </a:br>
            <a:r>
              <a:rPr lang="en-US" sz="3200" dirty="0" smtClean="0"/>
              <a:t>(Initial Observations)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023347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CustomShape 1"/>
          <p:cNvSpPr/>
          <p:nvPr/>
        </p:nvSpPr>
        <p:spPr>
          <a:xfrm>
            <a:off x="2031480" y="285480"/>
            <a:ext cx="6198120" cy="39564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r>
              <a:rPr lang="en-US" sz="2400" b="1" u="sng" dirty="0">
                <a:latin typeface="Aharoni CLM"/>
              </a:rPr>
              <a:t>IDEAL </a:t>
            </a:r>
            <a:r>
              <a:rPr lang="en-US" sz="2400" b="1" u="sng" dirty="0" smtClean="0">
                <a:latin typeface="Aharoni CLM"/>
              </a:rPr>
              <a:t>GAS</a:t>
            </a:r>
            <a:r>
              <a:rPr lang="en-US" sz="2400" b="1" dirty="0" smtClean="0">
                <a:latin typeface="Aharoni CLM"/>
              </a:rPr>
              <a:t> </a:t>
            </a:r>
          </a:p>
          <a:p>
            <a:r>
              <a:rPr lang="en-US" sz="2400" dirty="0" smtClean="0">
                <a:latin typeface="Aharoni CLM"/>
              </a:rPr>
              <a:t>(for pressures much lower than critical pressure)</a:t>
            </a:r>
            <a:endParaRPr dirty="0"/>
          </a:p>
        </p:txBody>
      </p:sp>
      <p:sp>
        <p:nvSpPr>
          <p:cNvPr id="169" name="CustomShape 2"/>
          <p:cNvSpPr/>
          <p:nvPr/>
        </p:nvSpPr>
        <p:spPr>
          <a:xfrm>
            <a:off x="1018440" y="1237703"/>
            <a:ext cx="4881960" cy="36828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r>
              <a:rPr lang="en-US" sz="2200" i="1" dirty="0">
                <a:latin typeface="Aharoni CLM"/>
              </a:rPr>
              <a:t>Equation of </a:t>
            </a:r>
            <a:r>
              <a:rPr lang="en-US" sz="2200" i="1" u="sng" dirty="0">
                <a:latin typeface="Aharoni CLM"/>
              </a:rPr>
              <a:t>state</a:t>
            </a:r>
            <a:r>
              <a:rPr lang="en-US" sz="2200" dirty="0">
                <a:latin typeface="Aharoni CLM"/>
              </a:rPr>
              <a:t> for ideal gas</a:t>
            </a:r>
            <a:endParaRPr dirty="0"/>
          </a:p>
        </p:txBody>
      </p:sp>
      <p:sp>
        <p:nvSpPr>
          <p:cNvPr id="170" name="CustomShape 3"/>
          <p:cNvSpPr/>
          <p:nvPr/>
        </p:nvSpPr>
        <p:spPr>
          <a:xfrm>
            <a:off x="5491080" y="1237703"/>
            <a:ext cx="1898640" cy="36828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r>
              <a:rPr lang="en-US" sz="2200" dirty="0">
                <a:latin typeface="Aharoni CLM"/>
              </a:rPr>
              <a:t>P</a:t>
            </a:r>
            <a:r>
              <a:rPr lang="en-US" sz="2200" dirty="0" smtClean="0">
                <a:latin typeface="Aharoni CLM"/>
              </a:rPr>
              <a:t>V </a:t>
            </a:r>
            <a:r>
              <a:rPr lang="en-US" sz="2200" dirty="0">
                <a:latin typeface="Aharoni CLM"/>
              </a:rPr>
              <a:t>= </a:t>
            </a:r>
            <a:r>
              <a:rPr lang="en-US" sz="2200" dirty="0" err="1">
                <a:latin typeface="Aharoni CLM"/>
              </a:rPr>
              <a:t>mRT</a:t>
            </a:r>
            <a:endParaRPr dirty="0"/>
          </a:p>
        </p:txBody>
      </p:sp>
      <p:sp>
        <p:nvSpPr>
          <p:cNvPr id="171" name="CustomShape 4"/>
          <p:cNvSpPr/>
          <p:nvPr/>
        </p:nvSpPr>
        <p:spPr>
          <a:xfrm>
            <a:off x="5302260" y="1181280"/>
            <a:ext cx="2641320" cy="57132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</p:sp>
      <p:sp>
        <p:nvSpPr>
          <p:cNvPr id="172" name="CustomShape 5"/>
          <p:cNvSpPr/>
          <p:nvPr/>
        </p:nvSpPr>
        <p:spPr>
          <a:xfrm>
            <a:off x="1018440" y="1886040"/>
            <a:ext cx="4881960" cy="368280"/>
          </a:xfrm>
          <a:prstGeom prst="rect">
            <a:avLst/>
          </a:prstGeom>
          <a:noFill/>
          <a:ln>
            <a:noFill/>
          </a:ln>
        </p:spPr>
        <p:txBody>
          <a:bodyPr wrap="none" lIns="90000" tIns="46800" rIns="90000" bIns="46800"/>
          <a:lstStyle/>
          <a:p>
            <a:r>
              <a:rPr lang="en-US" sz="2200">
                <a:latin typeface="Aharoni CLM"/>
              </a:rPr>
              <a:t>R = Gas Constant [kJ/kg.K]</a:t>
            </a:r>
            <a:endParaRPr/>
          </a:p>
        </p:txBody>
      </p:sp>
      <p:sp>
        <p:nvSpPr>
          <p:cNvPr id="173" name="CustomShape 6"/>
          <p:cNvSpPr/>
          <p:nvPr/>
        </p:nvSpPr>
        <p:spPr>
          <a:xfrm>
            <a:off x="1828800" y="2228400"/>
            <a:ext cx="5384520" cy="6426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200" i="1">
                <a:latin typeface="Aharoni CLM"/>
              </a:rPr>
              <a:t>(constant for a gas, value depends on type of gas)</a:t>
            </a:r>
            <a:endParaRPr/>
          </a:p>
        </p:txBody>
      </p:sp>
      <p:sp>
        <p:nvSpPr>
          <p:cNvPr id="174" name="CustomShape 7"/>
          <p:cNvSpPr/>
          <p:nvPr/>
        </p:nvSpPr>
        <p:spPr>
          <a:xfrm>
            <a:off x="1117080" y="3048000"/>
            <a:ext cx="1828800" cy="91440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223217" y="3027218"/>
                <a:ext cx="1211165" cy="7813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𝑅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𝑢</m:t>
                              </m:r>
                            </m:sub>
                          </m:sSub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𝑀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3217" y="3027218"/>
                <a:ext cx="1211165" cy="78136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121847" y="4114800"/>
                <a:ext cx="6506268" cy="9142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𝑅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𝑢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/>
                        </a:rPr>
                        <m:t>Universal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/>
                        </a:rPr>
                        <m:t>Gas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/>
                        </a:rPr>
                        <m:t>Constant</m:t>
                      </m:r>
                      <m:r>
                        <a:rPr lang="en-US" sz="2400" b="0" i="1" smtClean="0">
                          <a:latin typeface="Cambria Math"/>
                        </a:rPr>
                        <m:t>=8.314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/>
                                </a:rPr>
                                <m:t>𝑘𝐽</m:t>
                              </m:r>
                            </m:num>
                            <m:den>
                              <m:r>
                                <a:rPr lang="en-US" sz="2400" b="0" i="1" smtClean="0">
                                  <a:latin typeface="Cambria Math"/>
                                </a:rPr>
                                <m:t>𝑘𝑚𝑜𝑙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.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𝐾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1847" y="4114800"/>
                <a:ext cx="6506268" cy="91422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721473" y="5257800"/>
                <a:ext cx="2630207" cy="8442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𝑅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en-US" sz="24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400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en-US" sz="24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sz="2400" i="1"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1473" y="5257800"/>
                <a:ext cx="2630207" cy="84420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231847" y="3114516"/>
                <a:ext cx="4033092" cy="9142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𝑀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/>
                        </a:rPr>
                        <m:t>Molecular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/>
                        </a:rPr>
                        <m:t>mass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/>
                        </a:rPr>
                        <m:t>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/>
                                </a:rPr>
                                <m:t>𝑘𝑔</m:t>
                              </m:r>
                            </m:num>
                            <m:den>
                              <m:r>
                                <a:rPr lang="en-US" sz="2400" b="0" i="1" smtClean="0">
                                  <a:latin typeface="Cambria Math"/>
                                </a:rPr>
                                <m:t>𝑘𝑚𝑜𝑙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1847" y="3114516"/>
                <a:ext cx="4033092" cy="91422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CustomShape 2"/>
          <p:cNvSpPr/>
          <p:nvPr/>
        </p:nvSpPr>
        <p:spPr>
          <a:xfrm>
            <a:off x="4521060" y="5495762"/>
            <a:ext cx="4165740" cy="752638"/>
          </a:xfrm>
          <a:prstGeom prst="rect">
            <a:avLst/>
          </a:prstGeom>
          <a:noFill/>
          <a:ln>
            <a:noFill/>
          </a:ln>
        </p:spPr>
        <p:txBody>
          <a:bodyPr wrap="square" lIns="90000" tIns="46800" rIns="90000" bIns="46800"/>
          <a:lstStyle/>
          <a:p>
            <a:r>
              <a:rPr lang="en-US" sz="2200" dirty="0" smtClean="0">
                <a:latin typeface="Aharoni CLM"/>
              </a:rPr>
              <a:t>Can be used to relate between different states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480331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CustomShape 1"/>
          <p:cNvSpPr/>
          <p:nvPr/>
        </p:nvSpPr>
        <p:spPr>
          <a:xfrm>
            <a:off x="2163960" y="336600"/>
            <a:ext cx="4998960" cy="43884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 dirty="0">
                <a:latin typeface="Aharoni CLM"/>
              </a:rPr>
              <a:t>Ideal gas </a:t>
            </a:r>
            <a:r>
              <a:rPr lang="en-US" sz="2400" b="1" dirty="0">
                <a:latin typeface="Aharoni CLM"/>
              </a:rPr>
              <a:t>u, h, </a:t>
            </a:r>
            <a:r>
              <a:rPr lang="en-US" sz="2400" b="1" dirty="0" err="1">
                <a:latin typeface="Aharoni CLM"/>
              </a:rPr>
              <a:t>c</a:t>
            </a:r>
            <a:r>
              <a:rPr lang="en-US" sz="2400" b="1" baseline="-25000" dirty="0" err="1">
                <a:latin typeface="Aharoni CLM"/>
              </a:rPr>
              <a:t>p</a:t>
            </a:r>
            <a:r>
              <a:rPr lang="en-US" sz="2400" b="1" dirty="0">
                <a:latin typeface="Aharoni CLM"/>
              </a:rPr>
              <a:t>, c</a:t>
            </a:r>
            <a:r>
              <a:rPr lang="en-US" sz="2400" b="1" baseline="-25000" dirty="0">
                <a:latin typeface="Aharoni CLM"/>
              </a:rPr>
              <a:t>v</a:t>
            </a:r>
            <a:r>
              <a:rPr lang="en-US" sz="2400" dirty="0">
                <a:latin typeface="Aharoni CLM"/>
              </a:rPr>
              <a:t> relationship</a:t>
            </a:r>
            <a:endParaRPr dirty="0"/>
          </a:p>
        </p:txBody>
      </p:sp>
      <p:sp>
        <p:nvSpPr>
          <p:cNvPr id="176" name="Line 2"/>
          <p:cNvSpPr/>
          <p:nvPr/>
        </p:nvSpPr>
        <p:spPr>
          <a:xfrm>
            <a:off x="2163960" y="914400"/>
            <a:ext cx="464832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77" name="CustomShape 3"/>
          <p:cNvSpPr/>
          <p:nvPr/>
        </p:nvSpPr>
        <p:spPr>
          <a:xfrm>
            <a:off x="669960" y="1057320"/>
            <a:ext cx="6492960" cy="43884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 dirty="0">
                <a:latin typeface="Aharoni CLM"/>
              </a:rPr>
              <a:t>Constant Volume Specific Heat Capacity  </a:t>
            </a:r>
            <a:r>
              <a:rPr lang="en-US" sz="2400" b="1" dirty="0">
                <a:latin typeface="Aharoni CLM"/>
              </a:rPr>
              <a:t>c</a:t>
            </a:r>
            <a:r>
              <a:rPr lang="en-US" sz="2400" b="1" baseline="-25000" dirty="0">
                <a:latin typeface="Aharoni CLM"/>
              </a:rPr>
              <a:t>v</a:t>
            </a:r>
            <a:endParaRPr baseline="-25000" dirty="0"/>
          </a:p>
        </p:txBody>
      </p:sp>
      <p:sp>
        <p:nvSpPr>
          <p:cNvPr id="178" name="CustomShape 4"/>
          <p:cNvSpPr/>
          <p:nvPr/>
        </p:nvSpPr>
        <p:spPr>
          <a:xfrm>
            <a:off x="685800" y="2362320"/>
            <a:ext cx="6835320" cy="10062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 dirty="0">
                <a:latin typeface="Aharoni CLM"/>
              </a:rPr>
              <a:t>Constant Pressure Specific Heat Capacity, </a:t>
            </a:r>
            <a:r>
              <a:rPr lang="en-US" sz="2400" b="1" dirty="0" err="1">
                <a:latin typeface="Aharoni CLM"/>
              </a:rPr>
              <a:t>c</a:t>
            </a:r>
            <a:r>
              <a:rPr lang="en-US" sz="2400" b="1" baseline="-25000" dirty="0" err="1">
                <a:latin typeface="Aharoni CLM"/>
              </a:rPr>
              <a:t>p</a:t>
            </a:r>
            <a:endParaRPr baseline="-25000" dirty="0"/>
          </a:p>
        </p:txBody>
      </p:sp>
      <p:sp>
        <p:nvSpPr>
          <p:cNvPr id="179" name="CustomShape 5"/>
          <p:cNvSpPr/>
          <p:nvPr/>
        </p:nvSpPr>
        <p:spPr>
          <a:xfrm>
            <a:off x="2666880" y="1523880"/>
            <a:ext cx="1295640" cy="91440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</p:sp>
      <p:sp>
        <p:nvSpPr>
          <p:cNvPr id="180" name="CustomShape 6"/>
          <p:cNvSpPr/>
          <p:nvPr/>
        </p:nvSpPr>
        <p:spPr>
          <a:xfrm>
            <a:off x="2666880" y="2819520"/>
            <a:ext cx="1371600" cy="91440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</p:sp>
      <p:sp>
        <p:nvSpPr>
          <p:cNvPr id="181" name="CustomShape 7"/>
          <p:cNvSpPr/>
          <p:nvPr/>
        </p:nvSpPr>
        <p:spPr>
          <a:xfrm>
            <a:off x="762120" y="3809880"/>
            <a:ext cx="3962160" cy="266724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</p:sp>
      <p:sp>
        <p:nvSpPr>
          <p:cNvPr id="182" name="CustomShape 8"/>
          <p:cNvSpPr/>
          <p:nvPr/>
        </p:nvSpPr>
        <p:spPr>
          <a:xfrm>
            <a:off x="5181480" y="3809880"/>
            <a:ext cx="2590920" cy="213372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702758" y="1568769"/>
                <a:ext cx="1299843" cy="7935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𝑣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𝑑𝑢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𝑑𝑇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2758" y="1568769"/>
                <a:ext cx="1299843" cy="79355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676652" y="2865420"/>
                <a:ext cx="1311320" cy="7935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𝑝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𝑑h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𝑑𝑇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6652" y="2865420"/>
                <a:ext cx="1311320" cy="79355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64117" y="3809880"/>
                <a:ext cx="166192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𝑑𝑢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𝑣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𝑑𝑇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117" y="3809880"/>
                <a:ext cx="1661929" cy="4616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96345" y="4414955"/>
                <a:ext cx="1666033" cy="4901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𝑑h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𝑝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𝑑𝑇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345" y="4414955"/>
                <a:ext cx="1666033" cy="490199"/>
              </a:xfrm>
              <a:prstGeom prst="rect">
                <a:avLst/>
              </a:prstGeom>
              <a:blipFill rotWithShape="1">
                <a:blip r:embed="rId5"/>
                <a:stretch>
                  <a:fillRect b="-49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46531" y="4912667"/>
                <a:ext cx="1793248" cy="4901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𝑝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𝑣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+</m:t>
                      </m:r>
                      <m:r>
                        <a:rPr lang="en-US" sz="2400" b="0" i="1" smtClean="0">
                          <a:latin typeface="Cambria Math"/>
                        </a:rPr>
                        <m:t>𝑅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531" y="4912667"/>
                <a:ext cx="1793248" cy="490199"/>
              </a:xfrm>
              <a:prstGeom prst="rect">
                <a:avLst/>
              </a:prstGeom>
              <a:blipFill rotWithShape="1">
                <a:blip r:embed="rId6"/>
                <a:stretch>
                  <a:fillRect b="-6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822057" y="5562600"/>
                <a:ext cx="3853812" cy="7964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𝑝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𝑣</m:t>
                              </m:r>
                            </m:sub>
                          </m:sSub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r>
                        <a:rPr lang="en-US" sz="2400" b="0" i="1" smtClean="0">
                          <a:latin typeface="Cambria Math"/>
                        </a:rPr>
                        <m:t>𝑘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/>
                        </a:rPr>
                        <m:t>specific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/>
                        </a:rPr>
                        <m:t>heat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/>
                        </a:rPr>
                        <m:t>ratio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057" y="5562600"/>
                <a:ext cx="3853812" cy="79643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334000" y="4018179"/>
                <a:ext cx="1658852" cy="7935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𝑝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𝑘𝑅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𝑘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0" y="4018179"/>
                <a:ext cx="1658852" cy="79355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426825" y="4964491"/>
                <a:ext cx="1647374" cy="7935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𝑣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𝑅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𝑘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6825" y="4964491"/>
                <a:ext cx="1647374" cy="79355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687135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/>
          <p:nvPr/>
        </p:nvSpPr>
        <p:spPr>
          <a:xfrm>
            <a:off x="2235360" y="381000"/>
            <a:ext cx="4883520" cy="52431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1" i="0" u="sng" strike="noStrike" baseline="0" dirty="0">
                <a:ln>
                  <a:noFill/>
                </a:ln>
                <a:solidFill>
                  <a:srgbClr val="000000"/>
                </a:solidFill>
                <a:uFillTx/>
                <a:latin typeface="Aharoni CLM" pitchFamily="2"/>
              </a:rPr>
              <a:t>POLYTROPIC PROCESS</a:t>
            </a:r>
          </a:p>
        </p:txBody>
      </p:sp>
      <p:sp>
        <p:nvSpPr>
          <p:cNvPr id="3" name="Freeform 2"/>
          <p:cNvSpPr/>
          <p:nvPr/>
        </p:nvSpPr>
        <p:spPr>
          <a:xfrm>
            <a:off x="609601" y="743039"/>
            <a:ext cx="5372867" cy="845874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</a:rPr>
              <a:t>-Processes that obey/follow the path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</a:rPr>
              <a:t>		</a:t>
            </a:r>
            <a:r>
              <a:rPr lang="en-US" sz="2400" b="0" i="0" u="none" strike="noStrike" baseline="0" dirty="0" err="1">
                <a:ln>
                  <a:noFill/>
                </a:ln>
                <a:solidFill>
                  <a:srgbClr val="000000"/>
                </a:solidFill>
              </a:rPr>
              <a:t>pv</a:t>
            </a:r>
            <a:r>
              <a:rPr lang="en-US" sz="2400" b="0" i="0" u="none" strike="noStrike" baseline="30000" dirty="0" err="1">
                <a:ln>
                  <a:noFill/>
                </a:ln>
                <a:solidFill>
                  <a:srgbClr val="000000"/>
                </a:solidFill>
              </a:rPr>
              <a:t>n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</a:rPr>
              <a:t> = c</a:t>
            </a:r>
          </a:p>
        </p:txBody>
      </p:sp>
      <p:sp>
        <p:nvSpPr>
          <p:cNvPr id="4" name="Freeform 3"/>
          <p:cNvSpPr/>
          <p:nvPr/>
        </p:nvSpPr>
        <p:spPr>
          <a:xfrm>
            <a:off x="893280" y="1917000"/>
            <a:ext cx="7539360" cy="470194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</a:rPr>
              <a:t>n = </a:t>
            </a:r>
            <a:r>
              <a:rPr lang="en-US" sz="2400" b="0" i="0" u="none" strike="noStrike" baseline="0" dirty="0" err="1">
                <a:ln>
                  <a:noFill/>
                </a:ln>
                <a:solidFill>
                  <a:srgbClr val="000000"/>
                </a:solidFill>
              </a:rPr>
              <a:t>polytropic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</a:rPr>
              <a:t> index</a:t>
            </a:r>
          </a:p>
        </p:txBody>
      </p:sp>
      <p:sp>
        <p:nvSpPr>
          <p:cNvPr id="5" name="Straight Connector 4"/>
          <p:cNvSpPr/>
          <p:nvPr/>
        </p:nvSpPr>
        <p:spPr>
          <a:xfrm>
            <a:off x="1422240" y="2514510"/>
            <a:ext cx="0" cy="2133690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squar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</a:endParaRPr>
          </a:p>
        </p:txBody>
      </p:sp>
      <p:sp>
        <p:nvSpPr>
          <p:cNvPr id="6" name="Straight Connector 5"/>
          <p:cNvSpPr/>
          <p:nvPr/>
        </p:nvSpPr>
        <p:spPr>
          <a:xfrm>
            <a:off x="1422240" y="4648200"/>
            <a:ext cx="4165920" cy="0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squar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2133601" y="2800440"/>
            <a:ext cx="2235359" cy="1238160"/>
          </a:xfrm>
          <a:custGeom>
            <a:avLst/>
            <a:gdLst>
              <a:gd name="f0" fmla="val 0"/>
              <a:gd name="f1" fmla="val 1104"/>
              <a:gd name="f2" fmla="val 672"/>
              <a:gd name="f3" fmla="val 52"/>
              <a:gd name="f4" fmla="val 136"/>
              <a:gd name="f5" fmla="val 104"/>
              <a:gd name="f6" fmla="val 272"/>
              <a:gd name="f7" fmla="val 288"/>
              <a:gd name="f8" fmla="val 384"/>
              <a:gd name="f9" fmla="val 472"/>
              <a:gd name="f10" fmla="val 496"/>
              <a:gd name="f11" fmla="val 788"/>
              <a:gd name="f12" fmla="val 584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1104" h="672">
                <a:moveTo>
                  <a:pt x="f0" y="f0"/>
                </a:moveTo>
                <a:cubicBezTo>
                  <a:pt x="f3" y="f4"/>
                  <a:pt x="f5" y="f6"/>
                  <a:pt x="f7" y="f8"/>
                </a:cubicBezTo>
                <a:cubicBezTo>
                  <a:pt x="f9" y="f10"/>
                  <a:pt x="f11" y="f12"/>
                  <a:pt x="f1" y="f2"/>
                </a:cubicBezTo>
              </a:path>
            </a:pathLst>
          </a:custGeom>
          <a:noFill/>
          <a:ln w="9360">
            <a:solidFill>
              <a:srgbClr val="000000"/>
            </a:solidFill>
            <a:prstDash val="solid"/>
            <a:round/>
          </a:ln>
        </p:spPr>
        <p:txBody>
          <a:bodyPr vert="horz" wrap="squar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2031840" y="2743200"/>
            <a:ext cx="203520" cy="11421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23592960"/>
              <a:gd name="f9" fmla="val 10800"/>
              <a:gd name="f10" fmla="val 3100"/>
              <a:gd name="f11" fmla="val 18500"/>
              <a:gd name="f12" fmla="*/ f3 1 21600"/>
              <a:gd name="f13" fmla="*/ f4 1 21600"/>
              <a:gd name="f14" fmla="*/ 0 f5 1"/>
              <a:gd name="f15" fmla="*/ f7 f0 1"/>
              <a:gd name="f16" fmla="*/ f8 f0 1"/>
              <a:gd name="f17" fmla="*/ 3100 f12 1"/>
              <a:gd name="f18" fmla="*/ 18500 f12 1"/>
              <a:gd name="f19" fmla="*/ 18500 f13 1"/>
              <a:gd name="f20" fmla="*/ 3100 f13 1"/>
              <a:gd name="f21" fmla="*/ f14 1 f2"/>
              <a:gd name="f22" fmla="*/ f15 1 f2"/>
              <a:gd name="f23" fmla="*/ f16 1 f2"/>
              <a:gd name="f24" fmla="*/ 10800 f12 1"/>
              <a:gd name="f25" fmla="*/ 0 f13 1"/>
              <a:gd name="f26" fmla="*/ 3160 f12 1"/>
              <a:gd name="f27" fmla="*/ 3160 f13 1"/>
              <a:gd name="f28" fmla="*/ 0 f12 1"/>
              <a:gd name="f29" fmla="*/ 10800 f13 1"/>
              <a:gd name="f30" fmla="*/ 18440 f13 1"/>
              <a:gd name="f31" fmla="*/ 21600 f13 1"/>
              <a:gd name="f32" fmla="*/ 18440 f12 1"/>
              <a:gd name="f33" fmla="*/ 21600 f12 1"/>
              <a:gd name="f34" fmla="+- 0 0 f21"/>
              <a:gd name="f35" fmla="+- f22 0 f1"/>
              <a:gd name="f36" fmla="+- f23 0 f1"/>
              <a:gd name="f37" fmla="*/ f34 f0 1"/>
              <a:gd name="f38" fmla="+- f36 0 f35"/>
              <a:gd name="f39" fmla="*/ f37 1 f5"/>
              <a:gd name="f40" fmla="+- f39 0 f1"/>
              <a:gd name="f41" fmla="cos 1 f40"/>
              <a:gd name="f42" fmla="sin 1 f40"/>
              <a:gd name="f43" fmla="+- 0 0 f41"/>
              <a:gd name="f44" fmla="+- 0 0 f42"/>
              <a:gd name="f45" fmla="*/ 10800 f43 1"/>
              <a:gd name="f46" fmla="*/ 10800 f44 1"/>
              <a:gd name="f47" fmla="*/ f45 f45 1"/>
              <a:gd name="f48" fmla="*/ f46 f46 1"/>
              <a:gd name="f49" fmla="+- f47 f48 0"/>
              <a:gd name="f50" fmla="sqrt f49"/>
              <a:gd name="f51" fmla="*/ f6 1 f50"/>
              <a:gd name="f52" fmla="*/ f43 f51 1"/>
              <a:gd name="f53" fmla="*/ f44 f51 1"/>
              <a:gd name="f54" fmla="+- 10800 0 f52"/>
              <a:gd name="f55" fmla="+- 10800 0 f53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5">
                <a:pos x="f24" y="f25"/>
              </a:cxn>
              <a:cxn ang="f35">
                <a:pos x="f26" y="f27"/>
              </a:cxn>
              <a:cxn ang="f35">
                <a:pos x="f28" y="f29"/>
              </a:cxn>
              <a:cxn ang="f35">
                <a:pos x="f26" y="f30"/>
              </a:cxn>
              <a:cxn ang="f35">
                <a:pos x="f24" y="f31"/>
              </a:cxn>
              <a:cxn ang="f35">
                <a:pos x="f32" y="f30"/>
              </a:cxn>
              <a:cxn ang="f35">
                <a:pos x="f33" y="f29"/>
              </a:cxn>
              <a:cxn ang="f35">
                <a:pos x="f32" y="f27"/>
              </a:cxn>
            </a:cxnLst>
            <a:rect l="f17" t="f20" r="f18" b="f19"/>
            <a:pathLst>
              <a:path w="21600" h="21600">
                <a:moveTo>
                  <a:pt x="f54" y="f55"/>
                </a:moveTo>
                <a:arcTo wR="f9" hR="f9" stAng="f35" swAng="f38"/>
                <a:close/>
              </a:path>
              <a:path w="21600" h="21600">
                <a:moveTo>
                  <a:pt x="f10" y="f10"/>
                </a:moveTo>
                <a:lnTo>
                  <a:pt x="f11" y="f11"/>
                </a:lnTo>
              </a:path>
              <a:path w="21600" h="21600">
                <a:moveTo>
                  <a:pt x="f10" y="f11"/>
                </a:moveTo>
                <a:lnTo>
                  <a:pt x="f11" y="f10"/>
                </a:lnTo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4286880" y="3981360"/>
            <a:ext cx="203040" cy="11448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23592960"/>
              <a:gd name="f9" fmla="val 10800"/>
              <a:gd name="f10" fmla="val 3100"/>
              <a:gd name="f11" fmla="val 18500"/>
              <a:gd name="f12" fmla="*/ f3 1 21600"/>
              <a:gd name="f13" fmla="*/ f4 1 21600"/>
              <a:gd name="f14" fmla="*/ 0 f5 1"/>
              <a:gd name="f15" fmla="*/ f7 f0 1"/>
              <a:gd name="f16" fmla="*/ f8 f0 1"/>
              <a:gd name="f17" fmla="*/ 3100 f12 1"/>
              <a:gd name="f18" fmla="*/ 18500 f12 1"/>
              <a:gd name="f19" fmla="*/ 18500 f13 1"/>
              <a:gd name="f20" fmla="*/ 3100 f13 1"/>
              <a:gd name="f21" fmla="*/ f14 1 f2"/>
              <a:gd name="f22" fmla="*/ f15 1 f2"/>
              <a:gd name="f23" fmla="*/ f16 1 f2"/>
              <a:gd name="f24" fmla="*/ 10800 f12 1"/>
              <a:gd name="f25" fmla="*/ 0 f13 1"/>
              <a:gd name="f26" fmla="*/ 3160 f12 1"/>
              <a:gd name="f27" fmla="*/ 3160 f13 1"/>
              <a:gd name="f28" fmla="*/ 0 f12 1"/>
              <a:gd name="f29" fmla="*/ 10800 f13 1"/>
              <a:gd name="f30" fmla="*/ 18440 f13 1"/>
              <a:gd name="f31" fmla="*/ 21600 f13 1"/>
              <a:gd name="f32" fmla="*/ 18440 f12 1"/>
              <a:gd name="f33" fmla="*/ 21600 f12 1"/>
              <a:gd name="f34" fmla="+- 0 0 f21"/>
              <a:gd name="f35" fmla="+- f22 0 f1"/>
              <a:gd name="f36" fmla="+- f23 0 f1"/>
              <a:gd name="f37" fmla="*/ f34 f0 1"/>
              <a:gd name="f38" fmla="+- f36 0 f35"/>
              <a:gd name="f39" fmla="*/ f37 1 f5"/>
              <a:gd name="f40" fmla="+- f39 0 f1"/>
              <a:gd name="f41" fmla="cos 1 f40"/>
              <a:gd name="f42" fmla="sin 1 f40"/>
              <a:gd name="f43" fmla="+- 0 0 f41"/>
              <a:gd name="f44" fmla="+- 0 0 f42"/>
              <a:gd name="f45" fmla="*/ 10800 f43 1"/>
              <a:gd name="f46" fmla="*/ 10800 f44 1"/>
              <a:gd name="f47" fmla="*/ f45 f45 1"/>
              <a:gd name="f48" fmla="*/ f46 f46 1"/>
              <a:gd name="f49" fmla="+- f47 f48 0"/>
              <a:gd name="f50" fmla="sqrt f49"/>
              <a:gd name="f51" fmla="*/ f6 1 f50"/>
              <a:gd name="f52" fmla="*/ f43 f51 1"/>
              <a:gd name="f53" fmla="*/ f44 f51 1"/>
              <a:gd name="f54" fmla="+- 10800 0 f52"/>
              <a:gd name="f55" fmla="+- 10800 0 f53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5">
                <a:pos x="f24" y="f25"/>
              </a:cxn>
              <a:cxn ang="f35">
                <a:pos x="f26" y="f27"/>
              </a:cxn>
              <a:cxn ang="f35">
                <a:pos x="f28" y="f29"/>
              </a:cxn>
              <a:cxn ang="f35">
                <a:pos x="f26" y="f30"/>
              </a:cxn>
              <a:cxn ang="f35">
                <a:pos x="f24" y="f31"/>
              </a:cxn>
              <a:cxn ang="f35">
                <a:pos x="f32" y="f30"/>
              </a:cxn>
              <a:cxn ang="f35">
                <a:pos x="f33" y="f29"/>
              </a:cxn>
              <a:cxn ang="f35">
                <a:pos x="f32" y="f27"/>
              </a:cxn>
            </a:cxnLst>
            <a:rect l="f17" t="f20" r="f18" b="f19"/>
            <a:pathLst>
              <a:path w="21600" h="21600">
                <a:moveTo>
                  <a:pt x="f54" y="f55"/>
                </a:moveTo>
                <a:arcTo wR="f9" hR="f9" stAng="f35" swAng="f38"/>
                <a:close/>
              </a:path>
              <a:path w="21600" h="21600">
                <a:moveTo>
                  <a:pt x="f10" y="f10"/>
                </a:moveTo>
                <a:lnTo>
                  <a:pt x="f11" y="f11"/>
                </a:lnTo>
              </a:path>
              <a:path w="21600" h="21600">
                <a:moveTo>
                  <a:pt x="f10" y="f11"/>
                </a:moveTo>
                <a:lnTo>
                  <a:pt x="f11" y="f10"/>
                </a:lnTo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892321" y="2400300"/>
            <a:ext cx="305125" cy="52431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Aharoni CLM" pitchFamily="2"/>
              </a:rPr>
              <a:t>p</a:t>
            </a:r>
          </a:p>
        </p:txBody>
      </p:sp>
      <p:sp>
        <p:nvSpPr>
          <p:cNvPr id="11" name="Freeform 10"/>
          <p:cNvSpPr/>
          <p:nvPr/>
        </p:nvSpPr>
        <p:spPr>
          <a:xfrm>
            <a:off x="5689526" y="4386044"/>
            <a:ext cx="292942" cy="52431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haroni CLM" pitchFamily="2"/>
              </a:rPr>
              <a:t>v</a:t>
            </a:r>
          </a:p>
        </p:txBody>
      </p:sp>
      <p:cxnSp>
        <p:nvCxnSpPr>
          <p:cNvPr id="12" name="Curved Connector 11"/>
          <p:cNvCxnSpPr/>
          <p:nvPr/>
        </p:nvCxnSpPr>
        <p:spPr>
          <a:xfrm flipH="1">
            <a:off x="2772945" y="3267512"/>
            <a:ext cx="507839" cy="228690"/>
          </a:xfrm>
          <a:prstGeom prst="curvedConnector3">
            <a:avLst/>
          </a:prstGeom>
          <a:noFill/>
          <a:ln w="9360">
            <a:solidFill>
              <a:srgbClr val="000000"/>
            </a:solidFill>
            <a:prstDash val="solid"/>
            <a:miter/>
            <a:tailEnd type="arrow"/>
          </a:ln>
        </p:spPr>
      </p:cxnSp>
      <p:sp>
        <p:nvSpPr>
          <p:cNvPr id="13" name="Freeform 12"/>
          <p:cNvSpPr/>
          <p:nvPr/>
        </p:nvSpPr>
        <p:spPr>
          <a:xfrm>
            <a:off x="3280784" y="2971890"/>
            <a:ext cx="1182109" cy="52431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 err="1">
                <a:ln>
                  <a:noFill/>
                </a:ln>
                <a:solidFill>
                  <a:srgbClr val="000000"/>
                </a:solidFill>
                <a:latin typeface="Aharoni CLM" pitchFamily="2"/>
              </a:rPr>
              <a:t>pv</a:t>
            </a:r>
            <a:r>
              <a:rPr lang="en-US" sz="2400" b="0" i="0" u="none" strike="noStrike" baseline="30000" dirty="0" err="1">
                <a:ln>
                  <a:noFill/>
                </a:ln>
                <a:solidFill>
                  <a:srgbClr val="000000"/>
                </a:solidFill>
                <a:latin typeface="Aharoni CLM" pitchFamily="2"/>
              </a:rPr>
              <a:t>n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haroni CLM" pitchFamily="2"/>
              </a:rPr>
              <a:t> = c</a:t>
            </a:r>
          </a:p>
        </p:txBody>
      </p:sp>
      <p:sp>
        <p:nvSpPr>
          <p:cNvPr id="14" name="Freeform 13"/>
          <p:cNvSpPr/>
          <p:nvPr/>
        </p:nvSpPr>
        <p:spPr>
          <a:xfrm>
            <a:off x="1381022" y="1220093"/>
            <a:ext cx="1391923" cy="51434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2772945" y="5382152"/>
            <a:ext cx="2967360" cy="470194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</a:rPr>
              <a:t>p</a:t>
            </a:r>
            <a:r>
              <a:rPr lang="en-US" sz="2400" b="0" i="0" u="none" strike="noStrike" baseline="-25000" dirty="0">
                <a:ln>
                  <a:noFill/>
                </a:ln>
                <a:solidFill>
                  <a:srgbClr val="000000"/>
                </a:solidFill>
              </a:rPr>
              <a:t>1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</a:rPr>
              <a:t>v</a:t>
            </a:r>
            <a:r>
              <a:rPr lang="en-US" sz="2400" b="0" i="0" u="none" strike="noStrike" baseline="-25000" dirty="0">
                <a:ln>
                  <a:noFill/>
                </a:ln>
                <a:solidFill>
                  <a:srgbClr val="000000"/>
                </a:solidFill>
              </a:rPr>
              <a:t>1</a:t>
            </a:r>
            <a:r>
              <a:rPr lang="en-US" sz="2400" b="0" i="0" u="none" strike="noStrike" baseline="30000" dirty="0">
                <a:ln>
                  <a:noFill/>
                </a:ln>
                <a:solidFill>
                  <a:srgbClr val="000000"/>
                </a:solidFill>
              </a:rPr>
              <a:t>n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</a:rPr>
              <a:t> = p</a:t>
            </a:r>
            <a:r>
              <a:rPr lang="en-US" sz="2400" b="0" i="0" u="none" strike="noStrike" baseline="-25000" dirty="0">
                <a:ln>
                  <a:noFill/>
                </a:ln>
                <a:solidFill>
                  <a:srgbClr val="000000"/>
                </a:solidFill>
              </a:rPr>
              <a:t>2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</a:rPr>
              <a:t>v</a:t>
            </a:r>
            <a:r>
              <a:rPr lang="en-US" sz="2400" b="0" i="0" u="none" strike="noStrike" baseline="-25000" dirty="0">
                <a:ln>
                  <a:noFill/>
                </a:ln>
                <a:solidFill>
                  <a:srgbClr val="000000"/>
                </a:solidFill>
              </a:rPr>
              <a:t>2</a:t>
            </a:r>
            <a:r>
              <a:rPr lang="en-US" sz="2400" b="0" i="0" u="none" strike="noStrike" baseline="30000" dirty="0">
                <a:ln>
                  <a:noFill/>
                </a:ln>
                <a:solidFill>
                  <a:srgbClr val="000000"/>
                </a:solidFill>
              </a:rPr>
              <a:t>n</a:t>
            </a:r>
          </a:p>
        </p:txBody>
      </p:sp>
      <p:sp>
        <p:nvSpPr>
          <p:cNvPr id="16" name="Freeform 15"/>
          <p:cNvSpPr/>
          <p:nvPr/>
        </p:nvSpPr>
        <p:spPr>
          <a:xfrm>
            <a:off x="2153280" y="2457540"/>
            <a:ext cx="306472" cy="52431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Aharoni CLM" pitchFamily="2"/>
              </a:rPr>
              <a:t>1</a:t>
            </a:r>
          </a:p>
        </p:txBody>
      </p:sp>
      <p:sp>
        <p:nvSpPr>
          <p:cNvPr id="17" name="Freeform 16"/>
          <p:cNvSpPr/>
          <p:nvPr/>
        </p:nvSpPr>
        <p:spPr>
          <a:xfrm>
            <a:off x="4462893" y="3840354"/>
            <a:ext cx="306472" cy="52431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Aharoni CLM" pitchFamily="2"/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>
                <a:spLocks noResize="1"/>
              </p:cNvSpPr>
              <p:nvPr/>
            </p:nvSpPr>
            <p:spPr>
              <a:xfrm>
                <a:off x="3522720" y="1988340"/>
                <a:ext cx="1934400" cy="31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none" lIns="90000" tIns="45000" rIns="90000" bIns="45000" compatLnSpc="0"/>
              <a:lstStyle/>
              <a:p>
                <a:pPr marL="0" marR="0" lvl="0" indent="0" algn="l" rtl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>
                          <a:latin typeface="Cambria Math"/>
                        </a:rPr>
                        <m:t>−</m:t>
                      </m:r>
                      <m:r>
                        <a:rPr lang="en-US" i="0">
                          <a:latin typeface="Cambria Math"/>
                        </a:rPr>
                        <m:t>∞≤</m:t>
                      </m:r>
                      <m:r>
                        <a:rPr lang="en-US" i="1">
                          <a:latin typeface="Cambria Math"/>
                        </a:rPr>
                        <m:t>𝑛</m:t>
                      </m:r>
                      <m:r>
                        <a:rPr lang="en-US" i="0">
                          <a:latin typeface="Cambria Math"/>
                        </a:rPr>
                        <m:t>≤∞</m:t>
                      </m:r>
                    </m:oMath>
                  </m:oMathPara>
                </a14:m>
                <a:endParaRPr lang="en-US" i="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2720" y="1988340"/>
                <a:ext cx="1934400" cy="318600"/>
              </a:xfrm>
              <a:prstGeom prst="rect">
                <a:avLst/>
              </a:prstGeom>
              <a:blipFill rotWithShape="1">
                <a:blip r:embed="rId3"/>
                <a:stretch>
                  <a:fillRect b="-1346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4662961" y="5459642"/>
            <a:ext cx="425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Can be used to relate between two states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6895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Shape 1"/>
          <p:cNvSpPr txBox="1"/>
          <p:nvPr/>
        </p:nvSpPr>
        <p:spPr>
          <a:xfrm>
            <a:off x="2057400" y="457200"/>
            <a:ext cx="6172200" cy="53352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r>
              <a:rPr lang="en-US" sz="3200" b="1" u="sng" dirty="0">
                <a:solidFill>
                  <a:srgbClr val="000000"/>
                </a:solidFill>
                <a:latin typeface="Aharoni CLM"/>
              </a:rPr>
              <a:t>PURE SUBSTANCE</a:t>
            </a:r>
            <a:endParaRPr dirty="0"/>
          </a:p>
        </p:txBody>
      </p:sp>
      <p:sp>
        <p:nvSpPr>
          <p:cNvPr id="40" name="TextShape 2"/>
          <p:cNvSpPr txBox="1"/>
          <p:nvPr/>
        </p:nvSpPr>
        <p:spPr>
          <a:xfrm>
            <a:off x="914400" y="1294920"/>
            <a:ext cx="7239000" cy="3354120"/>
          </a:xfrm>
          <a:prstGeom prst="rect">
            <a:avLst/>
          </a:prstGeom>
        </p:spPr>
        <p:txBody>
          <a:bodyPr lIns="90000" tIns="46800" rIns="90000" bIns="46800"/>
          <a:lstStyle/>
          <a:p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3 major phases of pure substances;</a:t>
            </a:r>
            <a:endParaRPr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Solid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Liquid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Gas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plasma</a:t>
            </a:r>
            <a:endParaRPr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40294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/>
          <p:nvPr/>
        </p:nvSpPr>
        <p:spPr>
          <a:xfrm>
            <a:off x="1340159" y="1287002"/>
            <a:ext cx="5405760" cy="1221554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</a:rPr>
              <a:t>n = 1		isothermal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 smtClean="0">
                <a:ln>
                  <a:noFill/>
                </a:ln>
                <a:solidFill>
                  <a:srgbClr val="000000"/>
                </a:solidFill>
              </a:rPr>
              <a:t>n 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</a:rPr>
              <a:t>= 0		isobaric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 smtClean="0">
                <a:ln>
                  <a:noFill/>
                </a:ln>
                <a:solidFill>
                  <a:srgbClr val="000000"/>
                </a:solidFill>
              </a:rPr>
              <a:t>n 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</a:rPr>
              <a:t>= 		const. volume</a:t>
            </a:r>
          </a:p>
        </p:txBody>
      </p:sp>
      <p:sp>
        <p:nvSpPr>
          <p:cNvPr id="3" name="Freeform 2"/>
          <p:cNvSpPr/>
          <p:nvPr/>
        </p:nvSpPr>
        <p:spPr>
          <a:xfrm>
            <a:off x="334080" y="662296"/>
            <a:ext cx="8255040" cy="470194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sng" strike="noStrike" baseline="0" dirty="0">
                <a:ln>
                  <a:noFill/>
                </a:ln>
                <a:solidFill>
                  <a:srgbClr val="000000"/>
                </a:solidFill>
                <a:uFillTx/>
              </a:rPr>
              <a:t>Some special cases for </a:t>
            </a:r>
            <a:r>
              <a:rPr lang="en-US" sz="2400" b="0" i="0" u="sng" strike="noStrike" baseline="0" dirty="0" err="1">
                <a:ln>
                  <a:noFill/>
                </a:ln>
                <a:solidFill>
                  <a:srgbClr val="000000"/>
                </a:solidFill>
                <a:uFillTx/>
              </a:rPr>
              <a:t>polytropic</a:t>
            </a:r>
            <a:r>
              <a:rPr lang="en-US" sz="2400" b="0" i="0" u="sng" strike="noStrike" baseline="0" dirty="0">
                <a:ln>
                  <a:noFill/>
                </a:ln>
                <a:solidFill>
                  <a:srgbClr val="000000"/>
                </a:solidFill>
                <a:uFillTx/>
              </a:rPr>
              <a:t> processes</a:t>
            </a:r>
          </a:p>
        </p:txBody>
      </p:sp>
      <p:sp>
        <p:nvSpPr>
          <p:cNvPr id="4" name="Freeform 3"/>
          <p:cNvSpPr/>
          <p:nvPr/>
        </p:nvSpPr>
        <p:spPr>
          <a:xfrm>
            <a:off x="1197077" y="1223900"/>
            <a:ext cx="5283360" cy="182871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507840" y="3314790"/>
            <a:ext cx="8229600" cy="470194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sng" strike="noStrike" baseline="0" dirty="0">
                <a:ln>
                  <a:noFill/>
                </a:ln>
                <a:solidFill>
                  <a:srgbClr val="000000"/>
                </a:solidFill>
                <a:uFillTx/>
              </a:rPr>
              <a:t>Ideal Gas &amp; </a:t>
            </a:r>
            <a:r>
              <a:rPr lang="en-US" sz="2400" b="0" i="0" u="sng" strike="noStrike" baseline="0" dirty="0" err="1">
                <a:ln>
                  <a:noFill/>
                </a:ln>
                <a:solidFill>
                  <a:srgbClr val="000000"/>
                </a:solidFill>
                <a:uFillTx/>
              </a:rPr>
              <a:t>Polytropic</a:t>
            </a:r>
            <a:r>
              <a:rPr lang="en-US" sz="2400" b="0" i="0" u="sng" strike="noStrike" baseline="0" dirty="0">
                <a:ln>
                  <a:noFill/>
                </a:ln>
                <a:solidFill>
                  <a:srgbClr val="000000"/>
                </a:solidFill>
                <a:uFillTx/>
              </a:rPr>
              <a:t> Process combined</a:t>
            </a:r>
          </a:p>
        </p:txBody>
      </p:sp>
      <p:graphicFrame>
        <p:nvGraphicFramePr>
          <p:cNvPr id="6" name="Object 5"/>
          <p:cNvGraphicFramePr/>
          <p:nvPr/>
        </p:nvGraphicFramePr>
        <p:xfrm>
          <a:off x="1930400" y="3943350"/>
          <a:ext cx="4572000" cy="1025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Equation" r:id="rId4" imgW="28751917" imgH="11449878" progId="Equation.3">
                  <p:embed/>
                </p:oleObj>
              </mc:Choice>
              <mc:Fallback>
                <p:oleObj name="Equation" r:id="rId4" imgW="28751917" imgH="11449878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30400" y="3943350"/>
                        <a:ext cx="4572000" cy="1025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Freeform 6"/>
          <p:cNvSpPr/>
          <p:nvPr/>
        </p:nvSpPr>
        <p:spPr>
          <a:xfrm>
            <a:off x="1422240" y="3829140"/>
            <a:ext cx="5486400" cy="142857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>
                <a:spLocks noResize="1"/>
              </p:cNvSpPr>
              <p:nvPr/>
            </p:nvSpPr>
            <p:spPr>
              <a:xfrm>
                <a:off x="1752600" y="2123245"/>
                <a:ext cx="719520" cy="31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none" lIns="90000" tIns="45000" rIns="90000" bIns="45000" compatLnSpc="0"/>
              <a:lstStyle/>
              <a:p>
                <a:pPr marL="0" marR="0" lvl="0" indent="0" algn="l" rtl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>
                          <a:latin typeface="Cambria Math"/>
                        </a:rPr>
                        <m:t>±</m:t>
                      </m:r>
                      <m:r>
                        <a:rPr lang="en-US" i="0">
                          <a:latin typeface="Cambria Math"/>
                        </a:rPr>
                        <m:t>∞</m:t>
                      </m:r>
                    </m:oMath>
                  </m:oMathPara>
                </a14:m>
                <a:endParaRPr lang="en-US" i="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600" y="2123245"/>
                <a:ext cx="719520" cy="318600"/>
              </a:xfrm>
              <a:prstGeom prst="rect">
                <a:avLst/>
              </a:prstGeom>
              <a:blipFill rotWithShape="1">
                <a:blip r:embed="rId6"/>
                <a:stretch>
                  <a:fillRect b="-1509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1397659" y="5395891"/>
            <a:ext cx="53588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Can be used to relate between two states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3133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673" y="1066800"/>
            <a:ext cx="6629400" cy="5503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Real Gases &amp; Compressibility Factor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955435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001784"/>
            <a:ext cx="7332055" cy="4865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07341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extShape 1"/>
          <p:cNvSpPr txBox="1"/>
          <p:nvPr/>
        </p:nvSpPr>
        <p:spPr>
          <a:xfrm>
            <a:off x="609480" y="380520"/>
            <a:ext cx="7772400" cy="8388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pPr algn="ctr"/>
            <a:r>
              <a:rPr lang="en-US" sz="3600" b="1">
                <a:solidFill>
                  <a:srgbClr val="000000"/>
                </a:solidFill>
                <a:latin typeface="Aharoni CLM"/>
              </a:rPr>
              <a:t>Compressibility Factor</a:t>
            </a:r>
            <a:endParaRPr/>
          </a:p>
        </p:txBody>
      </p:sp>
      <p:sp>
        <p:nvSpPr>
          <p:cNvPr id="184" name="CustomShape 2"/>
          <p:cNvSpPr/>
          <p:nvPr/>
        </p:nvSpPr>
        <p:spPr>
          <a:xfrm>
            <a:off x="2590920" y="1371600"/>
            <a:ext cx="3886080" cy="175248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698739" y="1676400"/>
                <a:ext cx="3707490" cy="9668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𝑍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𝑃𝑣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𝑅𝑇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𝑣</m:t>
                          </m:r>
                        </m:num>
                        <m:den>
                          <m:f>
                            <m:fPr>
                              <m:type m:val="skw"/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/>
                                </a:rPr>
                                <m:t>𝑅𝑇</m:t>
                              </m:r>
                            </m:num>
                            <m:den>
                              <m:r>
                                <a:rPr lang="en-US" sz="2400" b="0" i="1" smtClean="0">
                                  <a:latin typeface="Cambria Math"/>
                                </a:rPr>
                                <m:t>𝑃</m:t>
                              </m:r>
                            </m:den>
                          </m:f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m:rPr>
                                  <m:nor/>
                                </m:rPr>
                                <a:rPr lang="en-US" sz="2400" b="0" i="0" smtClean="0">
                                  <a:latin typeface="Cambria Math"/>
                                </a:rPr>
                                <m:t>actual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m:rPr>
                                  <m:nor/>
                                </m:rPr>
                                <a:rPr lang="en-US" sz="2400" b="0" i="0" smtClean="0">
                                  <a:latin typeface="Cambria Math"/>
                                </a:rPr>
                                <m:t>ideal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8739" y="1676400"/>
                <a:ext cx="3707490" cy="96686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676400" y="3657600"/>
                <a:ext cx="1395767" cy="8466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𝑅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𝑇</m:t>
                          </m:r>
                        </m:num>
                        <m:den>
                          <m:sSub>
                            <m:sSubPr>
                              <m:ctrlPr>
                                <a:rPr lang="en-US" sz="24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m:rPr>
                                  <m:nor/>
                                </m:rPr>
                                <a:rPr lang="en-US" sz="2400" b="0" i="0" smtClean="0">
                                  <a:latin typeface="Cambria Math"/>
                                </a:rPr>
                                <m:t>cr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6400" y="3657600"/>
                <a:ext cx="1395767" cy="84664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676400" y="5029200"/>
                <a:ext cx="1411797" cy="8466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𝑅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𝑃</m:t>
                          </m:r>
                        </m:num>
                        <m:den>
                          <m:sSub>
                            <m:sSubPr>
                              <m:ctrlPr>
                                <a:rPr lang="en-US" sz="24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𝑃</m:t>
                              </m:r>
                            </m:e>
                            <m:sub>
                              <m:r>
                                <m:rPr>
                                  <m:nor/>
                                </m:rPr>
                                <a:rPr lang="en-US" sz="2400" b="0" i="0" smtClean="0">
                                  <a:latin typeface="Cambria Math"/>
                                </a:rPr>
                                <m:t>cr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6400" y="5029200"/>
                <a:ext cx="1411797" cy="84664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791200" y="4233320"/>
                <a:ext cx="2085314" cy="10382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𝑣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𝑅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𝑎𝑐𝑡𝑢𝑎𝑙</m:t>
                              </m:r>
                            </m:sub>
                          </m:sSub>
                        </m:num>
                        <m:den>
                          <m:f>
                            <m:fPr>
                              <m:type m:val="skw"/>
                              <m:ctrlPr>
                                <a:rPr lang="en-US" sz="240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/>
                                </a:rPr>
                                <m:t>𝑅</m:t>
                              </m:r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𝑐𝑟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sz="240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𝑐𝑟</m:t>
                                  </m:r>
                                </m:sub>
                              </m:sSub>
                            </m:den>
                          </m:f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1200" y="4233320"/>
                <a:ext cx="2085314" cy="103823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228600" y="5131846"/>
            <a:ext cx="1447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Reduced pressure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193964" y="3760246"/>
            <a:ext cx="1447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Reduced temperature</a:t>
            </a:r>
          </a:p>
        </p:txBody>
      </p:sp>
      <p:sp>
        <p:nvSpPr>
          <p:cNvPr id="10" name="Rectangle 13"/>
          <p:cNvSpPr>
            <a:spLocks noChangeArrowheads="1"/>
          </p:cNvSpPr>
          <p:nvPr/>
        </p:nvSpPr>
        <p:spPr bwMode="auto">
          <a:xfrm>
            <a:off x="3886200" y="4387850"/>
            <a:ext cx="1905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dirty="0"/>
              <a:t>Pseudo-reduced specific volume</a:t>
            </a:r>
          </a:p>
        </p:txBody>
      </p:sp>
    </p:spTree>
    <p:extLst>
      <p:ext uri="{BB962C8B-B14F-4D97-AF65-F5344CB8AC3E}">
        <p14:creationId xmlns:p14="http://schemas.microsoft.com/office/powerpoint/2010/main" val="29271628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821714"/>
            <a:ext cx="7010399" cy="5215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49723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CustomShape 1"/>
          <p:cNvSpPr/>
          <p:nvPr/>
        </p:nvSpPr>
        <p:spPr>
          <a:xfrm>
            <a:off x="914400" y="762120"/>
            <a:ext cx="3303720" cy="10062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 b="1"/>
              <a:t>H2O (Water, Steam)</a:t>
            </a:r>
            <a:endParaRPr/>
          </a:p>
        </p:txBody>
      </p:sp>
      <p:sp>
        <p:nvSpPr>
          <p:cNvPr id="190" name="CustomShape 2"/>
          <p:cNvSpPr/>
          <p:nvPr/>
        </p:nvSpPr>
        <p:spPr>
          <a:xfrm>
            <a:off x="705240" y="2438280"/>
            <a:ext cx="3092400" cy="9471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/>
              <a:t>Property Tables !!!</a:t>
            </a:r>
            <a:endParaRPr/>
          </a:p>
        </p:txBody>
      </p:sp>
      <p:sp>
        <p:nvSpPr>
          <p:cNvPr id="191" name="Line 3"/>
          <p:cNvSpPr/>
          <p:nvPr/>
        </p:nvSpPr>
        <p:spPr>
          <a:xfrm>
            <a:off x="1066680" y="1371600"/>
            <a:ext cx="2817360" cy="144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92" name="Line 4"/>
          <p:cNvSpPr/>
          <p:nvPr/>
        </p:nvSpPr>
        <p:spPr>
          <a:xfrm>
            <a:off x="1905120" y="1523880"/>
            <a:ext cx="0" cy="838440"/>
          </a:xfrm>
          <a:prstGeom prst="line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sp>
      <p:sp>
        <p:nvSpPr>
          <p:cNvPr id="193" name="CustomShape 5"/>
          <p:cNvSpPr/>
          <p:nvPr/>
        </p:nvSpPr>
        <p:spPr>
          <a:xfrm>
            <a:off x="4952880" y="762120"/>
            <a:ext cx="1692360" cy="495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 b="1"/>
              <a:t>Ideal Gas</a:t>
            </a:r>
            <a:endParaRPr/>
          </a:p>
        </p:txBody>
      </p:sp>
      <p:sp>
        <p:nvSpPr>
          <p:cNvPr id="194" name="CustomShape 6"/>
          <p:cNvSpPr/>
          <p:nvPr/>
        </p:nvSpPr>
        <p:spPr>
          <a:xfrm>
            <a:off x="5029200" y="2514600"/>
            <a:ext cx="2677320" cy="277164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/>
              <a:t>pV = mRT</a:t>
            </a:r>
            <a:endParaRPr/>
          </a:p>
          <a:p>
            <a:r>
              <a:rPr lang="en-US" sz="2800" i="1"/>
              <a:t>&amp; other relations</a:t>
            </a:r>
            <a:endParaRPr/>
          </a:p>
          <a:p>
            <a:r>
              <a:rPr lang="en-US" sz="2800"/>
              <a:t>h = cpT</a:t>
            </a:r>
            <a:endParaRPr/>
          </a:p>
          <a:p>
            <a:r>
              <a:rPr lang="en-US" sz="2800"/>
              <a:t>u = cvT</a:t>
            </a:r>
            <a:endParaRPr/>
          </a:p>
          <a:p>
            <a:r>
              <a:rPr lang="en-US" sz="2800" i="1"/>
              <a:t>etc.</a:t>
            </a:r>
            <a:endParaRPr/>
          </a:p>
        </p:txBody>
      </p:sp>
      <p:sp>
        <p:nvSpPr>
          <p:cNvPr id="195" name="Line 7"/>
          <p:cNvSpPr/>
          <p:nvPr/>
        </p:nvSpPr>
        <p:spPr>
          <a:xfrm>
            <a:off x="5105520" y="1371600"/>
            <a:ext cx="144756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96" name="Line 8"/>
          <p:cNvSpPr/>
          <p:nvPr/>
        </p:nvSpPr>
        <p:spPr>
          <a:xfrm>
            <a:off x="5562720" y="1447920"/>
            <a:ext cx="0" cy="990360"/>
          </a:xfrm>
          <a:prstGeom prst="line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sp>
      <p:sp>
        <p:nvSpPr>
          <p:cNvPr id="197" name="CustomShape 9"/>
          <p:cNvSpPr/>
          <p:nvPr/>
        </p:nvSpPr>
        <p:spPr>
          <a:xfrm>
            <a:off x="7147080" y="676440"/>
            <a:ext cx="1539720" cy="519120"/>
          </a:xfrm>
          <a:prstGeom prst="rect">
            <a:avLst/>
          </a:prstGeom>
          <a:noFill/>
          <a:ln>
            <a:noFill/>
          </a:ln>
        </p:spPr>
      </p:sp>
      <p:sp>
        <p:nvSpPr>
          <p:cNvPr id="198" name="CustomShape 10"/>
          <p:cNvSpPr/>
          <p:nvPr/>
        </p:nvSpPr>
        <p:spPr>
          <a:xfrm>
            <a:off x="7010280" y="457200"/>
            <a:ext cx="1844640" cy="13464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/>
              <a:t>Air,</a:t>
            </a:r>
            <a:endParaRPr/>
          </a:p>
          <a:p>
            <a:r>
              <a:rPr lang="en-US" sz="2800"/>
              <a:t>N2 , He, etc.</a:t>
            </a:r>
            <a:endParaRPr/>
          </a:p>
        </p:txBody>
      </p:sp>
      <p:sp>
        <p:nvSpPr>
          <p:cNvPr id="199" name="CustomShape 11"/>
          <p:cNvSpPr/>
          <p:nvPr/>
        </p:nvSpPr>
        <p:spPr>
          <a:xfrm>
            <a:off x="6858000" y="609480"/>
            <a:ext cx="152280" cy="1143000"/>
          </a:xfrm>
          <a:prstGeom prst="leftBrace">
            <a:avLst>
              <a:gd name="adj1" fmla="val 1800"/>
              <a:gd name="adj2" fmla="val 10800"/>
            </a:avLst>
          </a:prstGeom>
          <a:noFill/>
          <a:ln w="9360">
            <a:solidFill>
              <a:srgbClr val="000000"/>
            </a:solidFill>
            <a:miter/>
          </a:ln>
        </p:spPr>
      </p:sp>
    </p:spTree>
    <p:extLst>
      <p:ext uri="{BB962C8B-B14F-4D97-AF65-F5344CB8AC3E}">
        <p14:creationId xmlns:p14="http://schemas.microsoft.com/office/powerpoint/2010/main" val="8900258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CustomShape 1"/>
          <p:cNvSpPr/>
          <p:nvPr/>
        </p:nvSpPr>
        <p:spPr>
          <a:xfrm>
            <a:off x="2412000" y="380880"/>
            <a:ext cx="4242960" cy="8247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 b="1" u="sng">
                <a:solidFill>
                  <a:srgbClr val="000000"/>
                </a:solidFill>
                <a:latin typeface="Aharoni CLM"/>
              </a:rPr>
              <a:t>Other Equations of State</a:t>
            </a:r>
            <a:endParaRPr/>
          </a:p>
        </p:txBody>
      </p:sp>
      <p:sp>
        <p:nvSpPr>
          <p:cNvPr id="186" name="CustomShape 2"/>
          <p:cNvSpPr/>
          <p:nvPr/>
        </p:nvSpPr>
        <p:spPr>
          <a:xfrm>
            <a:off x="309240" y="1108080"/>
            <a:ext cx="2709000" cy="8247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>
                <a:solidFill>
                  <a:srgbClr val="000000"/>
                </a:solidFill>
                <a:latin typeface="Aharoni CLM"/>
              </a:rPr>
              <a:t>Van der Waal’s :</a:t>
            </a:r>
            <a:endParaRPr/>
          </a:p>
        </p:txBody>
      </p:sp>
      <p:sp>
        <p:nvSpPr>
          <p:cNvPr id="187" name="CustomShape 3"/>
          <p:cNvSpPr/>
          <p:nvPr/>
        </p:nvSpPr>
        <p:spPr>
          <a:xfrm>
            <a:off x="284400" y="2438280"/>
            <a:ext cx="2916000" cy="8247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>
                <a:solidFill>
                  <a:srgbClr val="000000"/>
                </a:solidFill>
                <a:latin typeface="Aharoni CLM"/>
              </a:rPr>
              <a:t>Beattie-Bridgeman :</a:t>
            </a:r>
            <a:endParaRPr/>
          </a:p>
        </p:txBody>
      </p:sp>
      <p:sp>
        <p:nvSpPr>
          <p:cNvPr id="188" name="CustomShape 4"/>
          <p:cNvSpPr/>
          <p:nvPr/>
        </p:nvSpPr>
        <p:spPr>
          <a:xfrm>
            <a:off x="316167" y="3581280"/>
            <a:ext cx="3429000" cy="69732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 dirty="0">
                <a:solidFill>
                  <a:srgbClr val="000000"/>
                </a:solidFill>
                <a:latin typeface="Aharoni CLM"/>
              </a:rPr>
              <a:t>Benedict-Webb-Rubin :</a:t>
            </a:r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904542" y="1237049"/>
                <a:ext cx="3231334" cy="7250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</a:rPr>
                            <m:t>𝑝</m:t>
                          </m:r>
                          <m:r>
                            <a:rPr lang="en-US" sz="2400" i="1"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latin typeface="Cambria Math"/>
                                </a:rPr>
                                <m:t>𝑎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24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𝑣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d>
                      <m:d>
                        <m:dPr>
                          <m:ctrlPr>
                            <a:rPr lang="en-US" sz="24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𝑣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𝑏</m:t>
                          </m:r>
                        </m:e>
                      </m:d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r>
                        <a:rPr lang="en-US" sz="2400" b="0" i="1" smtClean="0">
                          <a:latin typeface="Cambria Math"/>
                        </a:rPr>
                        <m:t>𝑅𝑇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4542" y="1237049"/>
                <a:ext cx="3231334" cy="72500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200400" y="2438280"/>
                <a:ext cx="4553170" cy="7863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𝑃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𝑢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/>
                            </a:rPr>
                            <m:t>𝑇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̅"/>
                                  <m:ctrlPr>
                                    <a:rPr lang="en-US" sz="2400" b="0" i="1" smtClean="0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𝑣</m:t>
                                  </m:r>
                                </m:e>
                              </m:acc>
                            </m:e>
                            <m:sup>
                              <m:r>
                                <a:rPr lang="en-US" sz="24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d>
                        <m:d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1−</m:t>
                          </m:r>
                          <m:f>
                            <m:f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/>
                                </a:rPr>
                                <m:t>𝑐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24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sz="2400" i="1"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400" i="1">
                                          <a:latin typeface="Cambria Math"/>
                                        </a:rPr>
                                        <m:t>𝑣</m:t>
                                      </m:r>
                                    </m:e>
                                  </m:acc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𝑇</m:t>
                                  </m:r>
                                </m:e>
                                <m:sup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3</m:t>
                                  </m:r>
                                </m:sup>
                              </m:sSup>
                            </m:den>
                          </m:f>
                        </m:e>
                      </m:d>
                      <m:d>
                        <m:dPr>
                          <m:ctrlPr>
                            <a:rPr lang="en-US" sz="2400" i="1">
                              <a:latin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𝑣</m:t>
                              </m:r>
                            </m:e>
                          </m:acc>
                          <m:r>
                            <a:rPr lang="en-US" sz="2400" b="0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𝐵</m:t>
                          </m:r>
                        </m:e>
                      </m:d>
                      <m:r>
                        <a:rPr lang="en-US" sz="2400" b="0" i="1" smtClean="0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𝐴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̅"/>
                                  <m:ctrlPr>
                                    <a:rPr lang="en-US" sz="24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latin typeface="Cambria Math"/>
                                    </a:rPr>
                                    <m:t>𝑣</m:t>
                                  </m:r>
                                </m:e>
                              </m:acc>
                            </m:e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0400" y="2438280"/>
                <a:ext cx="4553170" cy="78636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767" y="4114800"/>
            <a:ext cx="7892878" cy="1080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CustomShape 4"/>
          <p:cNvSpPr/>
          <p:nvPr/>
        </p:nvSpPr>
        <p:spPr>
          <a:xfrm>
            <a:off x="378512" y="5194878"/>
            <a:ext cx="3905693" cy="69732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 dirty="0" err="1" smtClean="0">
                <a:solidFill>
                  <a:srgbClr val="000000"/>
                </a:solidFill>
                <a:latin typeface="Aharoni CLM"/>
              </a:rPr>
              <a:t>Virial</a:t>
            </a:r>
            <a:r>
              <a:rPr lang="en-US" sz="2400" dirty="0" smtClean="0">
                <a:solidFill>
                  <a:srgbClr val="000000"/>
                </a:solidFill>
                <a:latin typeface="Aharoni CLM"/>
              </a:rPr>
              <a:t> equations of state:</a:t>
            </a:r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33400" y="5584982"/>
                <a:ext cx="4805354" cy="8184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𝑃</m:t>
                      </m:r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𝑅𝑇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𝑣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𝑎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(</m:t>
                          </m:r>
                          <m:r>
                            <a:rPr lang="en-US" sz="2400" i="1">
                              <a:latin typeface="Cambria Math"/>
                            </a:rPr>
                            <m:t>𝑇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)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𝑏</m:t>
                          </m:r>
                          <m:r>
                            <a:rPr lang="en-US" sz="2400" i="1">
                              <a:latin typeface="Cambria Math"/>
                            </a:rPr>
                            <m:t>(</m:t>
                          </m:r>
                          <m:r>
                            <a:rPr lang="en-US" sz="2400" i="1">
                              <a:latin typeface="Cambria Math"/>
                            </a:rPr>
                            <m:t>𝑇</m:t>
                          </m:r>
                          <m:r>
                            <a:rPr lang="en-US" sz="2400" i="1">
                              <a:latin typeface="Cambria Math"/>
                            </a:rPr>
                            <m:t>)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𝑐</m:t>
                          </m:r>
                          <m:r>
                            <a:rPr lang="en-US" sz="2400" i="1">
                              <a:latin typeface="Cambria Math"/>
                            </a:rPr>
                            <m:t>(</m:t>
                          </m:r>
                          <m:r>
                            <a:rPr lang="en-US" sz="2400" i="1">
                              <a:latin typeface="Cambria Math"/>
                            </a:rPr>
                            <m:t>𝑇</m:t>
                          </m:r>
                          <m:r>
                            <a:rPr lang="en-US" sz="2400" i="1">
                              <a:latin typeface="Cambria Math"/>
                            </a:rPr>
                            <m:t>)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/>
                                </a:rPr>
                                <m:t>4</m:t>
                              </m:r>
                            </m:sup>
                          </m:sSup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+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⋯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5584982"/>
                <a:ext cx="4805354" cy="81842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53246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extShape 1"/>
          <p:cNvSpPr txBox="1"/>
          <p:nvPr/>
        </p:nvSpPr>
        <p:spPr>
          <a:xfrm>
            <a:off x="2057400" y="380880"/>
            <a:ext cx="6248520" cy="533880"/>
          </a:xfrm>
          <a:prstGeom prst="rect">
            <a:avLst/>
          </a:prstGeom>
        </p:spPr>
        <p:txBody>
          <a:bodyPr lIns="90000" tIns="46800" rIns="90000" bIns="46800"/>
          <a:lstStyle/>
          <a:p>
            <a:r>
              <a:rPr lang="en-US" sz="2800" b="1" u="sng" dirty="0">
                <a:solidFill>
                  <a:srgbClr val="000000"/>
                </a:solidFill>
                <a:latin typeface="Aharoni CLM"/>
              </a:rPr>
              <a:t>The apparent and the implied</a:t>
            </a:r>
            <a:endParaRPr dirty="0"/>
          </a:p>
        </p:txBody>
      </p:sp>
      <p:sp>
        <p:nvSpPr>
          <p:cNvPr id="201" name="TextShape 2"/>
          <p:cNvSpPr txBox="1"/>
          <p:nvPr/>
        </p:nvSpPr>
        <p:spPr>
          <a:xfrm>
            <a:off x="609120" y="990720"/>
            <a:ext cx="7696440" cy="762120"/>
          </a:xfrm>
          <a:prstGeom prst="rect">
            <a:avLst/>
          </a:prstGeom>
        </p:spPr>
        <p:txBody>
          <a:bodyPr lIns="90000" tIns="46800" rIns="90000" bIns="46800"/>
          <a:lstStyle/>
          <a:p>
            <a:r>
              <a:rPr lang="en-US" sz="2400" dirty="0">
                <a:latin typeface="Aharoni CLM"/>
              </a:rPr>
              <a:t>Some examples…</a:t>
            </a:r>
            <a:endParaRPr dirty="0"/>
          </a:p>
        </p:txBody>
      </p:sp>
      <p:sp>
        <p:nvSpPr>
          <p:cNvPr id="202" name="CustomShape 3"/>
          <p:cNvSpPr/>
          <p:nvPr/>
        </p:nvSpPr>
        <p:spPr>
          <a:xfrm>
            <a:off x="4495680" y="2514600"/>
            <a:ext cx="3810240" cy="203184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>
                <a:solidFill>
                  <a:srgbClr val="000000"/>
                </a:solidFill>
                <a:latin typeface="Aharoni CLM"/>
              </a:rPr>
              <a:t>Constant volume (V=c)</a:t>
            </a:r>
            <a:endParaRPr/>
          </a:p>
          <a:p>
            <a:endParaRPr/>
          </a:p>
          <a:p>
            <a:r>
              <a:rPr lang="en-US" sz="2800">
                <a:solidFill>
                  <a:srgbClr val="000000"/>
                </a:solidFill>
                <a:latin typeface="Aharoni CLM"/>
              </a:rPr>
              <a:t>Constant pressure (p=c)</a:t>
            </a:r>
            <a:endParaRPr/>
          </a:p>
        </p:txBody>
      </p:sp>
      <p:sp>
        <p:nvSpPr>
          <p:cNvPr id="203" name="CustomShape 4"/>
          <p:cNvSpPr/>
          <p:nvPr/>
        </p:nvSpPr>
        <p:spPr>
          <a:xfrm>
            <a:off x="762120" y="2514600"/>
            <a:ext cx="3733560" cy="203184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 dirty="0">
                <a:solidFill>
                  <a:srgbClr val="000000"/>
                </a:solidFill>
                <a:latin typeface="Aharoni CLM"/>
              </a:rPr>
              <a:t>Rigid tank</a:t>
            </a:r>
            <a:endParaRPr dirty="0"/>
          </a:p>
          <a:p>
            <a:endParaRPr dirty="0"/>
          </a:p>
          <a:p>
            <a:r>
              <a:rPr lang="en-US" sz="2800" dirty="0">
                <a:solidFill>
                  <a:srgbClr val="000000"/>
                </a:solidFill>
                <a:latin typeface="Aharoni CLM"/>
              </a:rPr>
              <a:t>Frictionless cylinder, freely moving piston</a:t>
            </a:r>
            <a:endParaRPr dirty="0"/>
          </a:p>
        </p:txBody>
      </p:sp>
      <p:sp>
        <p:nvSpPr>
          <p:cNvPr id="204" name="CustomShape 5"/>
          <p:cNvSpPr/>
          <p:nvPr/>
        </p:nvSpPr>
        <p:spPr>
          <a:xfrm>
            <a:off x="4495680" y="1828800"/>
            <a:ext cx="3810240" cy="6858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pPr algn="ctr"/>
            <a:r>
              <a:rPr lang="en-US" sz="2800">
                <a:solidFill>
                  <a:srgbClr val="000000"/>
                </a:solidFill>
                <a:latin typeface="Aharoni CLM"/>
              </a:rPr>
              <a:t>The Implied</a:t>
            </a:r>
            <a:endParaRPr/>
          </a:p>
        </p:txBody>
      </p:sp>
      <p:sp>
        <p:nvSpPr>
          <p:cNvPr id="205" name="CustomShape 6"/>
          <p:cNvSpPr/>
          <p:nvPr/>
        </p:nvSpPr>
        <p:spPr>
          <a:xfrm>
            <a:off x="762120" y="1828800"/>
            <a:ext cx="3733560" cy="6858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pPr algn="ctr"/>
            <a:r>
              <a:rPr lang="en-US" sz="2800" dirty="0">
                <a:solidFill>
                  <a:srgbClr val="000000"/>
                </a:solidFill>
                <a:latin typeface="Aharoni CLM"/>
              </a:rPr>
              <a:t>The Apparent</a:t>
            </a:r>
            <a:endParaRPr dirty="0"/>
          </a:p>
        </p:txBody>
      </p:sp>
      <p:sp>
        <p:nvSpPr>
          <p:cNvPr id="206" name="Line 7"/>
          <p:cNvSpPr/>
          <p:nvPr/>
        </p:nvSpPr>
        <p:spPr>
          <a:xfrm>
            <a:off x="762120" y="1828800"/>
            <a:ext cx="7543800" cy="0"/>
          </a:xfrm>
          <a:prstGeom prst="line">
            <a:avLst/>
          </a:prstGeom>
          <a:ln w="28440">
            <a:solidFill>
              <a:srgbClr val="000000"/>
            </a:solidFill>
            <a:miter/>
          </a:ln>
        </p:spPr>
      </p:sp>
      <p:sp>
        <p:nvSpPr>
          <p:cNvPr id="207" name="Line 8"/>
          <p:cNvSpPr/>
          <p:nvPr/>
        </p:nvSpPr>
        <p:spPr>
          <a:xfrm>
            <a:off x="762120" y="2514600"/>
            <a:ext cx="7543800" cy="0"/>
          </a:xfrm>
          <a:prstGeom prst="line">
            <a:avLst/>
          </a:prstGeom>
          <a:ln w="12600">
            <a:solidFill>
              <a:srgbClr val="000000"/>
            </a:solidFill>
            <a:miter/>
          </a:ln>
        </p:spPr>
      </p:sp>
      <p:sp>
        <p:nvSpPr>
          <p:cNvPr id="208" name="Line 9"/>
          <p:cNvSpPr/>
          <p:nvPr/>
        </p:nvSpPr>
        <p:spPr>
          <a:xfrm>
            <a:off x="762120" y="4546440"/>
            <a:ext cx="7543800" cy="0"/>
          </a:xfrm>
          <a:prstGeom prst="line">
            <a:avLst/>
          </a:prstGeom>
          <a:ln w="28440">
            <a:solidFill>
              <a:srgbClr val="000000"/>
            </a:solidFill>
            <a:miter/>
          </a:ln>
        </p:spPr>
      </p:sp>
      <p:sp>
        <p:nvSpPr>
          <p:cNvPr id="209" name="Line 10"/>
          <p:cNvSpPr/>
          <p:nvPr/>
        </p:nvSpPr>
        <p:spPr>
          <a:xfrm>
            <a:off x="762120" y="1828800"/>
            <a:ext cx="0" cy="2717640"/>
          </a:xfrm>
          <a:prstGeom prst="line">
            <a:avLst/>
          </a:prstGeom>
          <a:ln w="28440">
            <a:solidFill>
              <a:srgbClr val="000000"/>
            </a:solidFill>
            <a:miter/>
          </a:ln>
        </p:spPr>
      </p:sp>
      <p:sp>
        <p:nvSpPr>
          <p:cNvPr id="210" name="Line 11"/>
          <p:cNvSpPr/>
          <p:nvPr/>
        </p:nvSpPr>
        <p:spPr>
          <a:xfrm>
            <a:off x="4495680" y="1828800"/>
            <a:ext cx="0" cy="2717640"/>
          </a:xfrm>
          <a:prstGeom prst="line">
            <a:avLst/>
          </a:prstGeom>
          <a:ln w="12600">
            <a:solidFill>
              <a:srgbClr val="000000"/>
            </a:solidFill>
            <a:miter/>
          </a:ln>
        </p:spPr>
      </p:sp>
      <p:sp>
        <p:nvSpPr>
          <p:cNvPr id="211" name="Line 12"/>
          <p:cNvSpPr/>
          <p:nvPr/>
        </p:nvSpPr>
        <p:spPr>
          <a:xfrm>
            <a:off x="8305920" y="1828800"/>
            <a:ext cx="0" cy="2717640"/>
          </a:xfrm>
          <a:prstGeom prst="line">
            <a:avLst/>
          </a:prstGeom>
          <a:ln w="28440">
            <a:solidFill>
              <a:srgbClr val="000000"/>
            </a:solidFill>
            <a:miter/>
          </a:ln>
        </p:spPr>
      </p:sp>
    </p:spTree>
    <p:extLst>
      <p:ext uri="{BB962C8B-B14F-4D97-AF65-F5344CB8AC3E}">
        <p14:creationId xmlns:p14="http://schemas.microsoft.com/office/powerpoint/2010/main" val="2701846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Shape 1"/>
          <p:cNvSpPr txBox="1"/>
          <p:nvPr/>
        </p:nvSpPr>
        <p:spPr>
          <a:xfrm>
            <a:off x="2019240" y="251912"/>
            <a:ext cx="5829480" cy="9756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r>
              <a:rPr lang="en-US" sz="2400" b="1" u="sng" dirty="0">
                <a:latin typeface="Aharoni CLM"/>
              </a:rPr>
              <a:t>Phase Change of Pure Substances
</a:t>
            </a:r>
            <a:r>
              <a:rPr lang="en-US" sz="2400" dirty="0">
                <a:latin typeface="Aharoni CLM"/>
              </a:rPr>
              <a:t>ex. Water at 1 </a:t>
            </a:r>
            <a:r>
              <a:rPr lang="en-US" sz="2400" dirty="0" err="1">
                <a:latin typeface="Aharoni CLM"/>
              </a:rPr>
              <a:t>atm</a:t>
            </a:r>
            <a:r>
              <a:rPr lang="en-US" sz="2400" dirty="0">
                <a:latin typeface="Aharoni CLM"/>
              </a:rPr>
              <a:t> of pressure</a:t>
            </a:r>
            <a:endParaRPr dirty="0"/>
          </a:p>
        </p:txBody>
      </p:sp>
      <p:sp>
        <p:nvSpPr>
          <p:cNvPr id="42" name="Line 2"/>
          <p:cNvSpPr/>
          <p:nvPr/>
        </p:nvSpPr>
        <p:spPr>
          <a:xfrm>
            <a:off x="685440" y="1676160"/>
            <a:ext cx="0" cy="106668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43" name="Line 3"/>
          <p:cNvSpPr/>
          <p:nvPr/>
        </p:nvSpPr>
        <p:spPr>
          <a:xfrm flipH="1">
            <a:off x="685440" y="2742840"/>
            <a:ext cx="83808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44" name="Line 4"/>
          <p:cNvSpPr/>
          <p:nvPr/>
        </p:nvSpPr>
        <p:spPr>
          <a:xfrm>
            <a:off x="1523520" y="1676160"/>
            <a:ext cx="0" cy="106668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45" name="CustomShape 5"/>
          <p:cNvSpPr/>
          <p:nvPr/>
        </p:nvSpPr>
        <p:spPr>
          <a:xfrm>
            <a:off x="685800" y="2285640"/>
            <a:ext cx="838080" cy="7632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</p:sp>
      <p:sp>
        <p:nvSpPr>
          <p:cNvPr id="46" name="Line 6"/>
          <p:cNvSpPr/>
          <p:nvPr/>
        </p:nvSpPr>
        <p:spPr>
          <a:xfrm>
            <a:off x="685440" y="2971440"/>
            <a:ext cx="0" cy="106668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47" name="Line 7"/>
          <p:cNvSpPr/>
          <p:nvPr/>
        </p:nvSpPr>
        <p:spPr>
          <a:xfrm flipH="1">
            <a:off x="685440" y="4038120"/>
            <a:ext cx="83808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48" name="Line 8"/>
          <p:cNvSpPr/>
          <p:nvPr/>
        </p:nvSpPr>
        <p:spPr>
          <a:xfrm>
            <a:off x="1523520" y="2971440"/>
            <a:ext cx="0" cy="106668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49" name="CustomShape 9"/>
          <p:cNvSpPr/>
          <p:nvPr/>
        </p:nvSpPr>
        <p:spPr>
          <a:xfrm>
            <a:off x="685800" y="3580920"/>
            <a:ext cx="838080" cy="7632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</p:sp>
      <p:sp>
        <p:nvSpPr>
          <p:cNvPr id="58" name="CustomShape 18"/>
          <p:cNvSpPr/>
          <p:nvPr/>
        </p:nvSpPr>
        <p:spPr>
          <a:xfrm>
            <a:off x="685440" y="1828440"/>
            <a:ext cx="853920" cy="70308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1400" dirty="0">
                <a:solidFill>
                  <a:srgbClr val="000000"/>
                </a:solidFill>
              </a:rPr>
              <a:t>T=25</a:t>
            </a:r>
            <a:r>
              <a:rPr lang="en-US" sz="1400" baseline="30000" dirty="0">
                <a:solidFill>
                  <a:srgbClr val="000000"/>
                </a:solidFill>
              </a:rPr>
              <a:t>o</a:t>
            </a:r>
            <a:r>
              <a:rPr lang="en-US" sz="1400" dirty="0">
                <a:solidFill>
                  <a:srgbClr val="000000"/>
                </a:solidFill>
              </a:rPr>
              <a:t>C</a:t>
            </a:r>
            <a:endParaRPr dirty="0"/>
          </a:p>
        </p:txBody>
      </p:sp>
      <p:sp>
        <p:nvSpPr>
          <p:cNvPr id="59" name="CustomShape 19"/>
          <p:cNvSpPr/>
          <p:nvPr/>
        </p:nvSpPr>
        <p:spPr>
          <a:xfrm>
            <a:off x="685440" y="3047760"/>
            <a:ext cx="853920" cy="70308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1400" dirty="0">
                <a:solidFill>
                  <a:srgbClr val="000000"/>
                </a:solidFill>
              </a:rPr>
              <a:t>T=100</a:t>
            </a:r>
            <a:r>
              <a:rPr lang="en-US" sz="1400" baseline="30000" dirty="0">
                <a:solidFill>
                  <a:srgbClr val="000000"/>
                </a:solidFill>
              </a:rPr>
              <a:t>o</a:t>
            </a:r>
            <a:r>
              <a:rPr lang="en-US" sz="1400" dirty="0">
                <a:solidFill>
                  <a:srgbClr val="000000"/>
                </a:solidFill>
              </a:rPr>
              <a:t>C</a:t>
            </a:r>
            <a:endParaRPr dirty="0"/>
          </a:p>
        </p:txBody>
      </p:sp>
      <p:sp>
        <p:nvSpPr>
          <p:cNvPr id="61" name="CustomShape 21"/>
          <p:cNvSpPr/>
          <p:nvPr/>
        </p:nvSpPr>
        <p:spPr>
          <a:xfrm>
            <a:off x="1600200" y="5105520"/>
            <a:ext cx="838080" cy="304560"/>
          </a:xfrm>
          <a:prstGeom prst="rect">
            <a:avLst/>
          </a:prstGeom>
          <a:blipFill>
            <a:blip r:embed="rId2"/>
            <a:tile/>
          </a:blipFill>
          <a:ln>
            <a:noFill/>
          </a:ln>
        </p:spPr>
      </p:sp>
      <p:sp>
        <p:nvSpPr>
          <p:cNvPr id="62" name="Line 22"/>
          <p:cNvSpPr/>
          <p:nvPr/>
        </p:nvSpPr>
        <p:spPr>
          <a:xfrm>
            <a:off x="1599840" y="4343400"/>
            <a:ext cx="0" cy="106668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63" name="Line 23"/>
          <p:cNvSpPr/>
          <p:nvPr/>
        </p:nvSpPr>
        <p:spPr>
          <a:xfrm flipH="1">
            <a:off x="1599840" y="5410080"/>
            <a:ext cx="83808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64" name="Line 24"/>
          <p:cNvSpPr/>
          <p:nvPr/>
        </p:nvSpPr>
        <p:spPr>
          <a:xfrm>
            <a:off x="2437920" y="4343400"/>
            <a:ext cx="0" cy="106668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65" name="CustomShape 25"/>
          <p:cNvSpPr/>
          <p:nvPr/>
        </p:nvSpPr>
        <p:spPr>
          <a:xfrm>
            <a:off x="1600200" y="4647960"/>
            <a:ext cx="838080" cy="7596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</p:sp>
      <p:sp>
        <p:nvSpPr>
          <p:cNvPr id="66" name="CustomShape 26"/>
          <p:cNvSpPr/>
          <p:nvPr/>
        </p:nvSpPr>
        <p:spPr>
          <a:xfrm>
            <a:off x="1600200" y="4267080"/>
            <a:ext cx="853920" cy="33552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1200" dirty="0">
                <a:solidFill>
                  <a:srgbClr val="000000"/>
                </a:solidFill>
                <a:latin typeface="Aharoni CLM"/>
              </a:rPr>
              <a:t>T=100</a:t>
            </a:r>
            <a:r>
              <a:rPr lang="en-US" sz="1200" baseline="30000" dirty="0">
                <a:solidFill>
                  <a:srgbClr val="000000"/>
                </a:solidFill>
                <a:latin typeface="Aharoni CLM"/>
              </a:rPr>
              <a:t>o</a:t>
            </a:r>
            <a:r>
              <a:rPr lang="en-US" sz="1200" dirty="0">
                <a:solidFill>
                  <a:srgbClr val="000000"/>
                </a:solidFill>
                <a:latin typeface="Aharoni CLM"/>
              </a:rPr>
              <a:t>C</a:t>
            </a:r>
            <a:endParaRPr sz="1200" dirty="0"/>
          </a:p>
        </p:txBody>
      </p:sp>
      <p:sp>
        <p:nvSpPr>
          <p:cNvPr id="68" name="CustomShape 28"/>
          <p:cNvSpPr/>
          <p:nvPr/>
        </p:nvSpPr>
        <p:spPr>
          <a:xfrm>
            <a:off x="456840" y="4419360"/>
            <a:ext cx="914400" cy="100764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1400">
                <a:solidFill>
                  <a:srgbClr val="000000"/>
                </a:solidFill>
              </a:rPr>
              <a:t>Saturated vapor</a:t>
            </a:r>
            <a:endParaRPr/>
          </a:p>
        </p:txBody>
      </p:sp>
      <p:sp>
        <p:nvSpPr>
          <p:cNvPr id="69" name="CustomShape 29"/>
          <p:cNvSpPr/>
          <p:nvPr/>
        </p:nvSpPr>
        <p:spPr>
          <a:xfrm>
            <a:off x="275400" y="5029200"/>
            <a:ext cx="943920" cy="100764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1400">
                <a:solidFill>
                  <a:srgbClr val="000000"/>
                </a:solidFill>
              </a:rPr>
              <a:t>Saturated liquid</a:t>
            </a:r>
            <a:endParaRPr/>
          </a:p>
        </p:txBody>
      </p:sp>
      <p:sp>
        <p:nvSpPr>
          <p:cNvPr id="70" name="CustomShape 30"/>
          <p:cNvSpPr/>
          <p:nvPr/>
        </p:nvSpPr>
        <p:spPr>
          <a:xfrm>
            <a:off x="1967400" y="1533960"/>
            <a:ext cx="3070800" cy="11433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r>
              <a:rPr lang="en-US" sz="2000" i="1">
                <a:solidFill>
                  <a:srgbClr val="000000"/>
                </a:solidFill>
                <a:latin typeface="Aharoni CLM"/>
              </a:rPr>
              <a:t>Not about</a:t>
            </a:r>
            <a:r>
              <a:rPr lang="en-US" sz="2000">
                <a:solidFill>
                  <a:srgbClr val="000000"/>
                </a:solidFill>
                <a:latin typeface="Aharoni CLM"/>
              </a:rPr>
              <a:t> to evaporate</a:t>
            </a:r>
            <a:endParaRPr/>
          </a:p>
          <a:p>
            <a:r>
              <a:rPr lang="en-US" sz="2000">
                <a:solidFill>
                  <a:srgbClr val="000000"/>
                </a:solidFill>
                <a:latin typeface="Aharoni CLM"/>
              </a:rPr>
              <a:t>Heat added               T</a:t>
            </a:r>
            <a:endParaRPr/>
          </a:p>
          <a:p>
            <a:r>
              <a:rPr lang="en-US" sz="2000" b="1" u="sng">
                <a:solidFill>
                  <a:srgbClr val="000000"/>
                </a:solidFill>
                <a:latin typeface="Aharoni CLM"/>
              </a:rPr>
              <a:t>Compressed liquid</a:t>
            </a:r>
            <a:r>
              <a:rPr lang="en-US" sz="2000">
                <a:solidFill>
                  <a:srgbClr val="000000"/>
                </a:solidFill>
                <a:latin typeface="Aharoni CLM"/>
              </a:rPr>
              <a:t> phase</a:t>
            </a:r>
            <a:endParaRPr/>
          </a:p>
        </p:txBody>
      </p:sp>
      <p:sp>
        <p:nvSpPr>
          <p:cNvPr id="71" name="Line 31"/>
          <p:cNvSpPr/>
          <p:nvPr/>
        </p:nvSpPr>
        <p:spPr>
          <a:xfrm>
            <a:off x="3949920" y="1924816"/>
            <a:ext cx="426240" cy="0"/>
          </a:xfrm>
          <a:prstGeom prst="line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sp>
      <p:sp>
        <p:nvSpPr>
          <p:cNvPr id="72" name="Line 32"/>
          <p:cNvSpPr/>
          <p:nvPr/>
        </p:nvSpPr>
        <p:spPr>
          <a:xfrm flipV="1">
            <a:off x="4781880" y="1840320"/>
            <a:ext cx="0" cy="228600"/>
          </a:xfrm>
          <a:prstGeom prst="line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sp>
      <p:sp>
        <p:nvSpPr>
          <p:cNvPr id="73" name="CustomShape 33"/>
          <p:cNvSpPr/>
          <p:nvPr/>
        </p:nvSpPr>
        <p:spPr>
          <a:xfrm>
            <a:off x="2209320" y="2895120"/>
            <a:ext cx="4232160" cy="11433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r>
              <a:rPr lang="en-US" i="1">
                <a:solidFill>
                  <a:srgbClr val="000000"/>
                </a:solidFill>
                <a:latin typeface="Aharoni CLM"/>
              </a:rPr>
              <a:t>About to</a:t>
            </a:r>
            <a:r>
              <a:rPr lang="en-US">
                <a:solidFill>
                  <a:srgbClr val="000000"/>
                </a:solidFill>
                <a:latin typeface="Aharoni CLM"/>
              </a:rPr>
              <a:t> evaporate</a:t>
            </a:r>
            <a:endParaRPr/>
          </a:p>
          <a:p>
            <a:r>
              <a:rPr lang="en-US">
                <a:solidFill>
                  <a:srgbClr val="000000"/>
                </a:solidFill>
                <a:latin typeface="Aharoni CLM"/>
              </a:rPr>
              <a:t>Heat added                evaporation starts</a:t>
            </a:r>
            <a:endParaRPr/>
          </a:p>
          <a:p>
            <a:r>
              <a:rPr lang="en-US" b="1" u="sng">
                <a:solidFill>
                  <a:srgbClr val="000000"/>
                </a:solidFill>
                <a:latin typeface="Aharoni CLM"/>
              </a:rPr>
              <a:t>Saturated liquid</a:t>
            </a:r>
            <a:r>
              <a:rPr lang="en-US">
                <a:solidFill>
                  <a:srgbClr val="000000"/>
                </a:solidFill>
                <a:latin typeface="Aharoni CLM"/>
              </a:rPr>
              <a:t> phase</a:t>
            </a:r>
            <a:endParaRPr/>
          </a:p>
        </p:txBody>
      </p:sp>
      <p:sp>
        <p:nvSpPr>
          <p:cNvPr id="74" name="Line 34"/>
          <p:cNvSpPr/>
          <p:nvPr/>
        </p:nvSpPr>
        <p:spPr>
          <a:xfrm>
            <a:off x="3914640" y="3466800"/>
            <a:ext cx="466560" cy="0"/>
          </a:xfrm>
          <a:prstGeom prst="line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sp>
      <p:sp>
        <p:nvSpPr>
          <p:cNvPr id="75" name="CustomShape 35"/>
          <p:cNvSpPr/>
          <p:nvPr/>
        </p:nvSpPr>
        <p:spPr>
          <a:xfrm>
            <a:off x="2514240" y="4190760"/>
            <a:ext cx="4419960" cy="16002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dirty="0">
                <a:solidFill>
                  <a:srgbClr val="000000"/>
                </a:solidFill>
                <a:latin typeface="Aharoni CLM"/>
              </a:rPr>
              <a:t>Heat added	 </a:t>
            </a:r>
            <a:r>
              <a:rPr lang="en-US" dirty="0" smtClean="0">
                <a:solidFill>
                  <a:srgbClr val="000000"/>
                </a:solidFill>
                <a:latin typeface="Aharoni CLM"/>
              </a:rPr>
              <a:t>  continues </a:t>
            </a:r>
            <a:r>
              <a:rPr lang="en-US" dirty="0">
                <a:solidFill>
                  <a:srgbClr val="000000"/>
                </a:solidFill>
                <a:latin typeface="Aharoni CLM"/>
              </a:rPr>
              <a:t>evap.</a:t>
            </a:r>
            <a:endParaRPr dirty="0"/>
          </a:p>
          <a:p>
            <a:r>
              <a:rPr lang="en-US" dirty="0">
                <a:solidFill>
                  <a:srgbClr val="000000"/>
                </a:solidFill>
                <a:latin typeface="Aharoni CLM"/>
              </a:rPr>
              <a:t>	</a:t>
            </a:r>
            <a:r>
              <a:rPr lang="en-US" dirty="0" smtClean="0">
                <a:solidFill>
                  <a:srgbClr val="000000"/>
                </a:solidFill>
                <a:latin typeface="Aharoni CLM"/>
              </a:rPr>
              <a:t>	   </a:t>
            </a:r>
            <a:r>
              <a:rPr lang="en-US" b="1" dirty="0" smtClean="0">
                <a:solidFill>
                  <a:srgbClr val="000000"/>
                </a:solidFill>
                <a:latin typeface="Aharoni CLM"/>
              </a:rPr>
              <a:t>T </a:t>
            </a:r>
            <a:r>
              <a:rPr lang="en-US" b="1" dirty="0">
                <a:solidFill>
                  <a:srgbClr val="000000"/>
                </a:solidFill>
                <a:latin typeface="Aharoni CLM"/>
              </a:rPr>
              <a:t>unchanged</a:t>
            </a:r>
            <a:endParaRPr dirty="0"/>
          </a:p>
          <a:p>
            <a:r>
              <a:rPr lang="en-US" b="1" u="sng" dirty="0">
                <a:solidFill>
                  <a:srgbClr val="000000"/>
                </a:solidFill>
                <a:latin typeface="Aharoni CLM"/>
              </a:rPr>
              <a:t>Wet steam</a:t>
            </a:r>
            <a:r>
              <a:rPr lang="en-US" dirty="0">
                <a:solidFill>
                  <a:srgbClr val="000000"/>
                </a:solidFill>
                <a:latin typeface="Aharoni CLM"/>
              </a:rPr>
              <a:t> or</a:t>
            </a:r>
            <a:endParaRPr dirty="0"/>
          </a:p>
          <a:p>
            <a:r>
              <a:rPr lang="en-US" b="1" u="sng" dirty="0">
                <a:solidFill>
                  <a:srgbClr val="000000"/>
                </a:solidFill>
                <a:latin typeface="Aharoni CLM"/>
              </a:rPr>
              <a:t>Saturated liquid-vapor mixture</a:t>
            </a:r>
            <a:endParaRPr dirty="0"/>
          </a:p>
        </p:txBody>
      </p:sp>
      <p:sp>
        <p:nvSpPr>
          <p:cNvPr id="76" name="Line 36"/>
          <p:cNvSpPr/>
          <p:nvPr/>
        </p:nvSpPr>
        <p:spPr>
          <a:xfrm>
            <a:off x="1066320" y="4723920"/>
            <a:ext cx="762120" cy="22860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77" name="Line 37"/>
          <p:cNvSpPr/>
          <p:nvPr/>
        </p:nvSpPr>
        <p:spPr>
          <a:xfrm flipV="1">
            <a:off x="990360" y="5257800"/>
            <a:ext cx="838080" cy="7632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78" name="Line 38"/>
          <p:cNvSpPr/>
          <p:nvPr/>
        </p:nvSpPr>
        <p:spPr>
          <a:xfrm>
            <a:off x="4190760" y="4419720"/>
            <a:ext cx="380880" cy="0"/>
          </a:xfrm>
          <a:prstGeom prst="line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sp>
      <p:sp>
        <p:nvSpPr>
          <p:cNvPr id="79" name="Line 39"/>
          <p:cNvSpPr/>
          <p:nvPr/>
        </p:nvSpPr>
        <p:spPr>
          <a:xfrm>
            <a:off x="4266720" y="4419360"/>
            <a:ext cx="0" cy="30456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80" name="Line 40"/>
          <p:cNvSpPr/>
          <p:nvPr/>
        </p:nvSpPr>
        <p:spPr>
          <a:xfrm>
            <a:off x="4266720" y="4724280"/>
            <a:ext cx="304920" cy="0"/>
          </a:xfrm>
          <a:prstGeom prst="line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sp>
    </p:spTree>
    <p:extLst>
      <p:ext uri="{BB962C8B-B14F-4D97-AF65-F5344CB8AC3E}">
        <p14:creationId xmlns:p14="http://schemas.microsoft.com/office/powerpoint/2010/main" val="2451254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Shape 1"/>
          <p:cNvSpPr txBox="1"/>
          <p:nvPr/>
        </p:nvSpPr>
        <p:spPr>
          <a:xfrm>
            <a:off x="1997809" y="533400"/>
            <a:ext cx="5829480" cy="97560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r>
              <a:rPr lang="en-US" sz="2400" b="1" u="sng" dirty="0">
                <a:latin typeface="Aharoni CLM"/>
              </a:rPr>
              <a:t>Phase Change of Pure </a:t>
            </a:r>
            <a:r>
              <a:rPr lang="en-US" sz="2400" b="1" u="sng" dirty="0" smtClean="0">
                <a:latin typeface="Aharoni CLM"/>
              </a:rPr>
              <a:t>Substances (</a:t>
            </a:r>
            <a:r>
              <a:rPr lang="en-US" sz="2400" b="1" u="sng" dirty="0" err="1" smtClean="0">
                <a:latin typeface="Aharoni CLM"/>
              </a:rPr>
              <a:t>ctd</a:t>
            </a:r>
            <a:r>
              <a:rPr lang="en-US" sz="2400" b="1" u="sng" dirty="0" smtClean="0">
                <a:latin typeface="Aharoni CLM"/>
              </a:rPr>
              <a:t>.)</a:t>
            </a:r>
            <a:r>
              <a:rPr lang="en-US" sz="2400" b="1" u="sng" dirty="0">
                <a:latin typeface="Aharoni CLM"/>
              </a:rPr>
              <a:t>
</a:t>
            </a:r>
            <a:r>
              <a:rPr lang="en-US" sz="2400" dirty="0">
                <a:latin typeface="Aharoni CLM"/>
              </a:rPr>
              <a:t>ex. Water at 1 </a:t>
            </a:r>
            <a:r>
              <a:rPr lang="en-US" sz="2400" dirty="0" err="1">
                <a:latin typeface="Aharoni CLM"/>
              </a:rPr>
              <a:t>atm</a:t>
            </a:r>
            <a:r>
              <a:rPr lang="en-US" sz="2400" dirty="0">
                <a:latin typeface="Aharoni CLM"/>
              </a:rPr>
              <a:t> of pressure</a:t>
            </a:r>
            <a:endParaRPr dirty="0"/>
          </a:p>
        </p:txBody>
      </p:sp>
      <p:sp>
        <p:nvSpPr>
          <p:cNvPr id="5" name="Line 10"/>
          <p:cNvSpPr/>
          <p:nvPr/>
        </p:nvSpPr>
        <p:spPr>
          <a:xfrm>
            <a:off x="1235689" y="3448702"/>
            <a:ext cx="0" cy="106668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6" name="Line 11"/>
          <p:cNvSpPr/>
          <p:nvPr/>
        </p:nvSpPr>
        <p:spPr>
          <a:xfrm flipH="1">
            <a:off x="1235329" y="4515382"/>
            <a:ext cx="83844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7" name="Line 12"/>
          <p:cNvSpPr/>
          <p:nvPr/>
        </p:nvSpPr>
        <p:spPr>
          <a:xfrm>
            <a:off x="2074129" y="3448702"/>
            <a:ext cx="0" cy="106668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8" name="CustomShape 13"/>
          <p:cNvSpPr/>
          <p:nvPr/>
        </p:nvSpPr>
        <p:spPr>
          <a:xfrm>
            <a:off x="1236049" y="3753262"/>
            <a:ext cx="838080" cy="7632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</p:sp>
      <p:sp>
        <p:nvSpPr>
          <p:cNvPr id="9" name="Line 14"/>
          <p:cNvSpPr/>
          <p:nvPr/>
        </p:nvSpPr>
        <p:spPr>
          <a:xfrm>
            <a:off x="1159729" y="1848142"/>
            <a:ext cx="0" cy="106668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0" name="Line 15"/>
          <p:cNvSpPr/>
          <p:nvPr/>
        </p:nvSpPr>
        <p:spPr>
          <a:xfrm flipH="1">
            <a:off x="1159729" y="2914822"/>
            <a:ext cx="83808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1" name="Line 16"/>
          <p:cNvSpPr/>
          <p:nvPr/>
        </p:nvSpPr>
        <p:spPr>
          <a:xfrm>
            <a:off x="1997809" y="1848142"/>
            <a:ext cx="0" cy="106668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12" name="CustomShape 17"/>
          <p:cNvSpPr/>
          <p:nvPr/>
        </p:nvSpPr>
        <p:spPr>
          <a:xfrm>
            <a:off x="1160089" y="2152702"/>
            <a:ext cx="838080" cy="7596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</p:sp>
      <p:sp>
        <p:nvSpPr>
          <p:cNvPr id="13" name="CustomShape 20"/>
          <p:cNvSpPr/>
          <p:nvPr/>
        </p:nvSpPr>
        <p:spPr>
          <a:xfrm>
            <a:off x="1159729" y="1772182"/>
            <a:ext cx="853920" cy="70308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1400">
                <a:solidFill>
                  <a:srgbClr val="000000"/>
                </a:solidFill>
              </a:rPr>
              <a:t>T=100oC</a:t>
            </a:r>
            <a:endParaRPr/>
          </a:p>
        </p:txBody>
      </p:sp>
      <p:sp>
        <p:nvSpPr>
          <p:cNvPr id="14" name="CustomShape 27"/>
          <p:cNvSpPr/>
          <p:nvPr/>
        </p:nvSpPr>
        <p:spPr>
          <a:xfrm>
            <a:off x="1236049" y="3372022"/>
            <a:ext cx="854280" cy="70308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1400" dirty="0" smtClean="0">
                <a:solidFill>
                  <a:srgbClr val="000000"/>
                </a:solidFill>
              </a:rPr>
              <a:t>T=110oC</a:t>
            </a:r>
            <a:endParaRPr dirty="0"/>
          </a:p>
        </p:txBody>
      </p:sp>
      <p:sp>
        <p:nvSpPr>
          <p:cNvPr id="15" name="CustomShape 41"/>
          <p:cNvSpPr/>
          <p:nvPr/>
        </p:nvSpPr>
        <p:spPr>
          <a:xfrm>
            <a:off x="2455009" y="1848502"/>
            <a:ext cx="4071240" cy="11430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r>
              <a:rPr lang="en-US" sz="2000">
                <a:solidFill>
                  <a:srgbClr val="000000"/>
                </a:solidFill>
                <a:latin typeface="Aharoni CLM"/>
              </a:rPr>
              <a:t>All liquid evaporated</a:t>
            </a:r>
            <a:endParaRPr/>
          </a:p>
          <a:p>
            <a:r>
              <a:rPr lang="en-US" sz="2000">
                <a:solidFill>
                  <a:srgbClr val="000000"/>
                </a:solidFill>
                <a:latin typeface="Aharoni CLM"/>
              </a:rPr>
              <a:t>(</a:t>
            </a:r>
            <a:r>
              <a:rPr lang="en-US" sz="2000" i="1">
                <a:solidFill>
                  <a:srgbClr val="000000"/>
                </a:solidFill>
                <a:latin typeface="Aharoni CLM"/>
              </a:rPr>
              <a:t>about to condense</a:t>
            </a:r>
            <a:r>
              <a:rPr lang="en-US" sz="2000">
                <a:solidFill>
                  <a:srgbClr val="000000"/>
                </a:solidFill>
                <a:latin typeface="Aharoni CLM"/>
              </a:rPr>
              <a:t>)</a:t>
            </a:r>
            <a:endParaRPr/>
          </a:p>
          <a:p>
            <a:r>
              <a:rPr lang="en-US" sz="2000">
                <a:solidFill>
                  <a:srgbClr val="000000"/>
                </a:solidFill>
                <a:latin typeface="Aharoni CLM"/>
              </a:rPr>
              <a:t>Heat removed         </a:t>
            </a:r>
            <a:r>
              <a:rPr lang="en-US" sz="2000" i="1">
                <a:solidFill>
                  <a:srgbClr val="000000"/>
                </a:solidFill>
                <a:latin typeface="Aharoni CLM"/>
              </a:rPr>
              <a:t>condensation</a:t>
            </a:r>
            <a:endParaRPr/>
          </a:p>
          <a:p>
            <a:r>
              <a:rPr lang="en-US" sz="2000" b="1" u="sng">
                <a:solidFill>
                  <a:srgbClr val="000000"/>
                </a:solidFill>
                <a:latin typeface="Aharoni CLM"/>
              </a:rPr>
              <a:t>Saturated vapor phase</a:t>
            </a:r>
            <a:endParaRPr/>
          </a:p>
        </p:txBody>
      </p:sp>
      <p:sp>
        <p:nvSpPr>
          <p:cNvPr id="16" name="Line 42"/>
          <p:cNvSpPr/>
          <p:nvPr/>
        </p:nvSpPr>
        <p:spPr>
          <a:xfrm>
            <a:off x="4277842" y="2585062"/>
            <a:ext cx="466920" cy="0"/>
          </a:xfrm>
          <a:prstGeom prst="line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sp>
      <p:sp>
        <p:nvSpPr>
          <p:cNvPr id="17" name="CustomShape 43"/>
          <p:cNvSpPr/>
          <p:nvPr/>
        </p:nvSpPr>
        <p:spPr>
          <a:xfrm>
            <a:off x="2529529" y="3295702"/>
            <a:ext cx="3581640" cy="11433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r>
              <a:rPr lang="en-US" sz="2000" dirty="0">
                <a:solidFill>
                  <a:srgbClr val="000000"/>
                </a:solidFill>
                <a:latin typeface="Aharoni CLM"/>
              </a:rPr>
              <a:t>Not about to condense</a:t>
            </a:r>
            <a:endParaRPr dirty="0"/>
          </a:p>
          <a:p>
            <a:r>
              <a:rPr lang="en-US" sz="2000" dirty="0">
                <a:solidFill>
                  <a:srgbClr val="000000"/>
                </a:solidFill>
                <a:latin typeface="Aharoni CLM"/>
              </a:rPr>
              <a:t>Heat added          </a:t>
            </a:r>
            <a:r>
              <a:rPr lang="en-US" sz="2000" dirty="0" smtClean="0">
                <a:solidFill>
                  <a:srgbClr val="000000"/>
                </a:solidFill>
                <a:latin typeface="Aharoni CLM"/>
              </a:rPr>
              <a:t>  T</a:t>
            </a:r>
            <a:endParaRPr dirty="0"/>
          </a:p>
          <a:p>
            <a:r>
              <a:rPr lang="en-US" sz="2000" b="1" u="sng" dirty="0">
                <a:solidFill>
                  <a:srgbClr val="000000"/>
                </a:solidFill>
                <a:latin typeface="Aharoni CLM"/>
              </a:rPr>
              <a:t>Superheated vapor</a:t>
            </a:r>
            <a:r>
              <a:rPr lang="en-US" sz="2000" dirty="0">
                <a:solidFill>
                  <a:srgbClr val="000000"/>
                </a:solidFill>
                <a:latin typeface="Aharoni CLM"/>
              </a:rPr>
              <a:t> phase</a:t>
            </a:r>
            <a:endParaRPr dirty="0"/>
          </a:p>
        </p:txBody>
      </p:sp>
      <p:sp>
        <p:nvSpPr>
          <p:cNvPr id="18" name="Line 44"/>
          <p:cNvSpPr/>
          <p:nvPr/>
        </p:nvSpPr>
        <p:spPr>
          <a:xfrm>
            <a:off x="4216969" y="3866842"/>
            <a:ext cx="498600" cy="0"/>
          </a:xfrm>
          <a:prstGeom prst="line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sp>
      <p:sp>
        <p:nvSpPr>
          <p:cNvPr id="19" name="Line 45"/>
          <p:cNvSpPr/>
          <p:nvPr/>
        </p:nvSpPr>
        <p:spPr>
          <a:xfrm flipV="1">
            <a:off x="5045929" y="3752542"/>
            <a:ext cx="0" cy="228600"/>
          </a:xfrm>
          <a:prstGeom prst="line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sp>
    </p:spTree>
    <p:extLst>
      <p:ext uri="{BB962C8B-B14F-4D97-AF65-F5344CB8AC3E}">
        <p14:creationId xmlns:p14="http://schemas.microsoft.com/office/powerpoint/2010/main" val="3148563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008088"/>
            <a:ext cx="5538694" cy="4630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5638799"/>
            <a:ext cx="4648199" cy="914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1306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066800"/>
            <a:ext cx="6236855" cy="5067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733800" y="785244"/>
            <a:ext cx="457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Evaporation temperature changes with pressure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255655" y="1583975"/>
            <a:ext cx="457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During phase change, temperature and pressure are not independent </a:t>
            </a:r>
            <a:r>
              <a:rPr lang="en-US" dirty="0" err="1" smtClean="0"/>
              <a:t>T</a:t>
            </a:r>
            <a:r>
              <a:rPr lang="en-US" baseline="-25000" dirty="0" err="1" smtClean="0"/>
              <a:t>sat</a:t>
            </a:r>
            <a:r>
              <a:rPr lang="en-US" dirty="0" smtClean="0"/>
              <a:t> &lt;-&gt;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sat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638800" y="2514600"/>
            <a:ext cx="3505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Energy needed to vaporize (latent heat of vaporization) decreases with increasing pressure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3229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820086"/>
            <a:ext cx="6502435" cy="5428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000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722953"/>
            <a:ext cx="6248399" cy="5547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3455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utmocw4</Template>
  <TotalTime>848</TotalTime>
  <Words>1172</Words>
  <Application>Microsoft Office PowerPoint</Application>
  <PresentationFormat>On-screen Show (4:3)</PresentationFormat>
  <Paragraphs>222</Paragraphs>
  <Slides>37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9" baseType="lpstr">
      <vt:lpstr>UTMocw template</vt:lpstr>
      <vt:lpstr>Equation</vt:lpstr>
      <vt:lpstr>Thermodynamics I Chapter 2 Properties of Pure Substances</vt:lpstr>
      <vt:lpstr>Properties of Pure Substances (Motivation)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Compressed Liquid Approximation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Ideal Gas  (Initial Observations)</vt:lpstr>
      <vt:lpstr>PowerPoint Presentation</vt:lpstr>
      <vt:lpstr>PowerPoint Presentation</vt:lpstr>
      <vt:lpstr>PowerPoint Presentation</vt:lpstr>
      <vt:lpstr>PowerPoint Presentation</vt:lpstr>
      <vt:lpstr>Real Gases &amp; Compressibility Factor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SKMM 2413 Thermodynamics I</dc:title>
  <dc:creator>Mohsin</dc:creator>
  <cp:lastModifiedBy>Mohsin</cp:lastModifiedBy>
  <cp:revision>31</cp:revision>
  <cp:lastPrinted>2013-10-01T10:35:42Z</cp:lastPrinted>
  <dcterms:created xsi:type="dcterms:W3CDTF">2013-08-28T02:41:09Z</dcterms:created>
  <dcterms:modified xsi:type="dcterms:W3CDTF">2013-10-01T10:37:26Z</dcterms:modified>
</cp:coreProperties>
</file>