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1" r:id="rId4"/>
    <p:sldId id="282" r:id="rId5"/>
    <p:sldId id="280" r:id="rId6"/>
    <p:sldId id="283" r:id="rId7"/>
    <p:sldId id="284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6/10/2013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6/10/2013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6/10/2013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6/10/2013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609120"/>
            <a:ext cx="7772040" cy="11437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7772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138036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6/10/2013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6/10/2013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6/10/2013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6/10/2013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6/10/2013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6/10/2013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6/10/2013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6/10/2013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6/10/2013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SKMM 2413</a:t>
            </a:r>
            <a:br>
              <a:rPr lang="en-US" dirty="0" smtClean="0"/>
            </a:br>
            <a:r>
              <a:rPr lang="en-US" dirty="0" smtClean="0"/>
              <a:t>Thermodynamics 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Fakulti</a:t>
            </a:r>
            <a:r>
              <a:rPr lang="en-US" sz="2000" dirty="0" smtClean="0"/>
              <a:t> </a:t>
            </a:r>
            <a:r>
              <a:rPr lang="en-US" sz="2000" dirty="0" err="1" smtClean="0"/>
              <a:t>Kejuruteraan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Mekanikal</a:t>
            </a:r>
            <a:r>
              <a:rPr lang="en-US" sz="2000" dirty="0" smtClean="0"/>
              <a:t>, </a:t>
            </a:r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7543800" cy="5482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3600" dirty="0" smtClean="0"/>
              <a:t>SI Prefix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30845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426191"/>
              </p:ext>
            </p:extLst>
          </p:nvPr>
        </p:nvGraphicFramePr>
        <p:xfrm>
          <a:off x="457200" y="1216025"/>
          <a:ext cx="8229600" cy="44287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795"/>
                <a:gridCol w="957654"/>
                <a:gridCol w="965440"/>
                <a:gridCol w="1276873"/>
                <a:gridCol w="85644"/>
                <a:gridCol w="825295"/>
                <a:gridCol w="965440"/>
                <a:gridCol w="1043299"/>
                <a:gridCol w="1339160"/>
              </a:tblGrid>
              <a:tr h="342468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2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Greek Alphabets</a:t>
                      </a:r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Capital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Lowercase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Pronunciation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Capital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Lowercase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Pronunciation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ALPHA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Ν</a:t>
                      </a:r>
                      <a:endParaRPr lang="el-G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ν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Β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β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BETA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BAY-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Ξ</a:t>
                      </a:r>
                      <a:endParaRPr lang="el-G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ξ</a:t>
                      </a:r>
                      <a:endParaRPr lang="el-G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XI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KS-EYE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Γ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γ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GAMMA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GAM-uh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Ο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ο</a:t>
                      </a:r>
                      <a:endParaRPr lang="el-G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OMICRON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OM-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-KRON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DELTA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DEL-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Π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π ϖ</a:t>
                      </a:r>
                      <a:endParaRPr lang="el-G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 ϵ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EPSILON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EP-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sil</a:t>
                      </a:r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Ρ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ρ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RHO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Ζ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ζ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ZETA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ZAY-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Σ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σ ς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SIGMA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SIG-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Η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η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ETA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AY-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Τ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τ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TAU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TAU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Θ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θ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THETA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THAY-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Υ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υ</a:t>
                      </a:r>
                      <a:endParaRPr lang="el-G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UPSILON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OOP-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-LON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Ι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ι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IOTA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eye-OH-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Φ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ϕ φ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PHI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KAPPA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KAP-uh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Χ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χ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CHI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K-EYE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Λ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λ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LAMBDA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LAM-duh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Ψ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ψ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PSI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SIGH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Μ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μ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MYOO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Ω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ω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OMEGA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oh-MAY-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4342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2782" y="838200"/>
            <a:ext cx="77516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b="1" dirty="0">
                <a:solidFill>
                  <a:srgbClr val="CC00CC"/>
                </a:solidFill>
                <a:latin typeface="Aharoni CLM"/>
              </a:rPr>
              <a:t>System</a:t>
            </a:r>
            <a:r>
              <a:rPr lang="en-US" sz="2000" dirty="0">
                <a:solidFill>
                  <a:srgbClr val="CC00CC"/>
                </a:solidFill>
                <a:latin typeface="Aharoni CLM"/>
              </a:rPr>
              <a:t>:</a:t>
            </a:r>
            <a:r>
              <a:rPr lang="en-US" sz="2000" dirty="0">
                <a:latin typeface="Aharoni CLM"/>
              </a:rPr>
              <a:t> A quantity of matter or a region in space chosen for study.</a:t>
            </a:r>
            <a:r>
              <a:rPr lang="en-US" sz="2000" i="1" dirty="0">
                <a:latin typeface="Aharoni CLM"/>
              </a:rPr>
              <a:t> </a:t>
            </a:r>
            <a:endParaRPr lang="en-US" sz="2000" i="1" dirty="0" smtClean="0">
              <a:latin typeface="Aharoni CLM"/>
            </a:endParaRPr>
          </a:p>
          <a:p>
            <a:pPr>
              <a:lnSpc>
                <a:spcPct val="80000"/>
              </a:lnSpc>
            </a:pPr>
            <a:endParaRPr lang="en-US" sz="2000" i="1" dirty="0">
              <a:latin typeface="Aharoni CLM"/>
            </a:endParaRPr>
          </a:p>
          <a:p>
            <a:pPr>
              <a:lnSpc>
                <a:spcPct val="80000"/>
              </a:lnSpc>
            </a:pPr>
            <a:r>
              <a:rPr lang="en-US" sz="2000" b="1" dirty="0">
                <a:solidFill>
                  <a:srgbClr val="CC00CC"/>
                </a:solidFill>
                <a:latin typeface="Aharoni CLM"/>
              </a:rPr>
              <a:t>Surroundings</a:t>
            </a:r>
            <a:r>
              <a:rPr lang="en-US" sz="2000" dirty="0">
                <a:solidFill>
                  <a:srgbClr val="CC00CC"/>
                </a:solidFill>
                <a:latin typeface="Aharoni CLM"/>
              </a:rPr>
              <a:t>:</a:t>
            </a:r>
            <a:r>
              <a:rPr lang="en-US" sz="2000" dirty="0">
                <a:latin typeface="Aharoni CLM"/>
              </a:rPr>
              <a:t> The mass or region outside the system</a:t>
            </a:r>
          </a:p>
          <a:p>
            <a:pPr>
              <a:lnSpc>
                <a:spcPct val="80000"/>
              </a:lnSpc>
            </a:pPr>
            <a:endParaRPr lang="en-US" sz="2000" b="1" dirty="0" smtClean="0">
              <a:solidFill>
                <a:srgbClr val="CC00CC"/>
              </a:solidFill>
              <a:latin typeface="Aharoni CLM"/>
            </a:endParaRPr>
          </a:p>
          <a:p>
            <a:pPr>
              <a:lnSpc>
                <a:spcPct val="80000"/>
              </a:lnSpc>
            </a:pPr>
            <a:r>
              <a:rPr lang="en-US" sz="2000" b="1" dirty="0" smtClean="0">
                <a:solidFill>
                  <a:srgbClr val="CC00CC"/>
                </a:solidFill>
                <a:latin typeface="Aharoni CLM"/>
              </a:rPr>
              <a:t>Boundary</a:t>
            </a:r>
            <a:r>
              <a:rPr lang="en-US" sz="2000" dirty="0">
                <a:solidFill>
                  <a:srgbClr val="CC00CC"/>
                </a:solidFill>
                <a:latin typeface="Aharoni CLM"/>
              </a:rPr>
              <a:t>:</a:t>
            </a:r>
            <a:r>
              <a:rPr lang="en-US" sz="2000" dirty="0">
                <a:latin typeface="Aharoni CLM"/>
              </a:rPr>
              <a:t> The real or imaginary surface that separates the system from its surroundings.</a:t>
            </a:r>
          </a:p>
          <a:p>
            <a:pPr>
              <a:lnSpc>
                <a:spcPct val="80000"/>
              </a:lnSpc>
            </a:pPr>
            <a:endParaRPr lang="en-US" sz="2000" dirty="0" smtClean="0">
              <a:latin typeface="Aharoni CLM"/>
            </a:endParaRPr>
          </a:p>
          <a:p>
            <a:pPr>
              <a:lnSpc>
                <a:spcPct val="80000"/>
              </a:lnSpc>
            </a:pPr>
            <a:r>
              <a:rPr lang="en-US" sz="2000" dirty="0" smtClean="0">
                <a:latin typeface="Aharoni CLM"/>
              </a:rPr>
              <a:t>The </a:t>
            </a:r>
            <a:r>
              <a:rPr lang="en-US" sz="2000" dirty="0">
                <a:latin typeface="Aharoni CLM"/>
              </a:rPr>
              <a:t>boundary of a system can be </a:t>
            </a:r>
            <a:r>
              <a:rPr lang="en-US" sz="2000" i="1" dirty="0">
                <a:solidFill>
                  <a:srgbClr val="0000FF"/>
                </a:solidFill>
                <a:latin typeface="Aharoni CLM"/>
              </a:rPr>
              <a:t>fixed</a:t>
            </a:r>
            <a:r>
              <a:rPr lang="en-US" sz="2000" i="1" dirty="0">
                <a:solidFill>
                  <a:schemeClr val="hlink"/>
                </a:solidFill>
                <a:latin typeface="Aharoni CLM"/>
              </a:rPr>
              <a:t> </a:t>
            </a:r>
            <a:r>
              <a:rPr lang="en-US" sz="2000" dirty="0">
                <a:latin typeface="Aharoni CLM"/>
              </a:rPr>
              <a:t>or </a:t>
            </a:r>
            <a:r>
              <a:rPr lang="en-US" sz="2000" i="1" dirty="0">
                <a:solidFill>
                  <a:srgbClr val="0000FF"/>
                </a:solidFill>
                <a:latin typeface="Aharoni CLM"/>
              </a:rPr>
              <a:t>movable</a:t>
            </a:r>
            <a:r>
              <a:rPr lang="en-US" sz="2000" i="1" dirty="0">
                <a:latin typeface="Aharoni CLM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US" sz="2000" dirty="0">
                <a:latin typeface="Aharoni CLM"/>
              </a:rPr>
              <a:t>Systems may be considered to be </a:t>
            </a:r>
            <a:r>
              <a:rPr lang="en-US" sz="2000" i="1" dirty="0">
                <a:solidFill>
                  <a:srgbClr val="0000FF"/>
                </a:solidFill>
                <a:latin typeface="Aharoni CLM"/>
              </a:rPr>
              <a:t>closed</a:t>
            </a:r>
            <a:r>
              <a:rPr lang="en-US" sz="2000" i="1" dirty="0">
                <a:latin typeface="Aharoni CLM"/>
              </a:rPr>
              <a:t> </a:t>
            </a:r>
            <a:r>
              <a:rPr lang="en-US" sz="2000" dirty="0">
                <a:latin typeface="Aharoni CLM"/>
              </a:rPr>
              <a:t>or </a:t>
            </a:r>
            <a:r>
              <a:rPr lang="en-US" sz="2000" i="1" dirty="0">
                <a:solidFill>
                  <a:srgbClr val="0000FF"/>
                </a:solidFill>
                <a:latin typeface="Aharoni CLM"/>
              </a:rPr>
              <a:t>open</a:t>
            </a:r>
            <a:r>
              <a:rPr lang="en-US" sz="2000" i="1" dirty="0">
                <a:latin typeface="Aharoni CLM"/>
              </a:rPr>
              <a:t>.</a:t>
            </a:r>
            <a:r>
              <a:rPr lang="en-US" sz="2000" dirty="0">
                <a:latin typeface="Aharoni CLM"/>
              </a:rPr>
              <a:t> </a:t>
            </a:r>
            <a:endParaRPr lang="tr-TR" sz="2000" dirty="0">
              <a:latin typeface="Aharoni CLM"/>
            </a:endParaRPr>
          </a:p>
          <a:p>
            <a:pPr>
              <a:lnSpc>
                <a:spcPct val="80000"/>
              </a:lnSpc>
            </a:pPr>
            <a:endParaRPr lang="en-US" sz="2000" b="1" dirty="0" smtClean="0">
              <a:solidFill>
                <a:srgbClr val="CC00CC"/>
              </a:solidFill>
              <a:latin typeface="Aharoni CLM"/>
            </a:endParaRPr>
          </a:p>
        </p:txBody>
      </p:sp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392745"/>
            <a:ext cx="2047875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5-Point Star 3"/>
          <p:cNvSpPr/>
          <p:nvPr/>
        </p:nvSpPr>
        <p:spPr>
          <a:xfrm>
            <a:off x="1447800" y="4275288"/>
            <a:ext cx="401782" cy="35898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131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5127" y="838200"/>
            <a:ext cx="7467600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b="1" dirty="0">
                <a:solidFill>
                  <a:srgbClr val="CC00CC"/>
                </a:solidFill>
                <a:latin typeface="Aharoni CLM"/>
              </a:rPr>
              <a:t>Closed system (Control mass):</a:t>
            </a:r>
            <a:r>
              <a:rPr lang="en-US" sz="2000" dirty="0">
                <a:latin typeface="Aharoni CLM"/>
              </a:rPr>
              <a:t> A fixed amount of </a:t>
            </a:r>
            <a:r>
              <a:rPr lang="en-US" sz="2000" dirty="0" smtClean="0">
                <a:latin typeface="Aharoni CLM"/>
              </a:rPr>
              <a:t>mass. Energy can cross the boundary, but </a:t>
            </a:r>
            <a:r>
              <a:rPr lang="en-US" sz="2000" dirty="0">
                <a:latin typeface="Aharoni CLM"/>
              </a:rPr>
              <a:t>no mass </a:t>
            </a:r>
            <a:r>
              <a:rPr lang="en-US" sz="2000" dirty="0" smtClean="0">
                <a:latin typeface="Aharoni CLM"/>
              </a:rPr>
              <a:t>can</a:t>
            </a:r>
            <a:endParaRPr lang="en-US" sz="2000" dirty="0">
              <a:latin typeface="Aharoni CLM"/>
            </a:endParaRP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sz="2000" b="1" dirty="0">
                <a:solidFill>
                  <a:srgbClr val="CC00CC"/>
                </a:solidFill>
                <a:latin typeface="Aharoni CLM"/>
              </a:rPr>
              <a:t>Open system</a:t>
            </a:r>
            <a:r>
              <a:rPr lang="en-US" sz="2000" dirty="0">
                <a:solidFill>
                  <a:srgbClr val="CC00CC"/>
                </a:solidFill>
                <a:latin typeface="Aharoni CLM"/>
              </a:rPr>
              <a:t> (</a:t>
            </a:r>
            <a:r>
              <a:rPr lang="en-US" sz="2000" b="1" dirty="0">
                <a:solidFill>
                  <a:srgbClr val="CC00CC"/>
                </a:solidFill>
                <a:latin typeface="Aharoni CLM"/>
              </a:rPr>
              <a:t>control volume)</a:t>
            </a:r>
            <a:r>
              <a:rPr lang="en-US" sz="2000" dirty="0">
                <a:solidFill>
                  <a:srgbClr val="CC00CC"/>
                </a:solidFill>
                <a:latin typeface="Aharoni CLM"/>
              </a:rPr>
              <a:t>:</a:t>
            </a:r>
            <a:r>
              <a:rPr lang="en-US" sz="2000" dirty="0">
                <a:latin typeface="Aharoni CLM"/>
              </a:rPr>
              <a:t> A properly selected region in space. 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sz="2000" dirty="0">
                <a:latin typeface="Aharoni CLM"/>
              </a:rPr>
              <a:t>It usually encloses a device that involves mass flow such as a compressor, turbine, or nozzle.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sz="2000" dirty="0">
                <a:latin typeface="Aharoni CLM"/>
              </a:rPr>
              <a:t>Both mass and energy can cross the boundary of a control volume.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sz="2000" b="1" dirty="0">
                <a:solidFill>
                  <a:srgbClr val="CC00CC"/>
                </a:solidFill>
                <a:latin typeface="Aharoni CLM"/>
              </a:rPr>
              <a:t>Control surface</a:t>
            </a:r>
            <a:r>
              <a:rPr lang="en-US" sz="2000" dirty="0">
                <a:solidFill>
                  <a:srgbClr val="CC00CC"/>
                </a:solidFill>
                <a:latin typeface="Aharoni CLM"/>
              </a:rPr>
              <a:t>:</a:t>
            </a:r>
            <a:r>
              <a:rPr lang="en-US" sz="2000" dirty="0">
                <a:latin typeface="Aharoni CLM"/>
              </a:rPr>
              <a:t> The boundaries of a control volume. It can be real or imaginary.</a:t>
            </a:r>
          </a:p>
        </p:txBody>
      </p:sp>
      <p:pic>
        <p:nvPicPr>
          <p:cNvPr id="3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82" y="4212249"/>
            <a:ext cx="2562225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746" y="3870855"/>
            <a:ext cx="4357254" cy="2817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5-Point Star 4"/>
          <p:cNvSpPr/>
          <p:nvPr/>
        </p:nvSpPr>
        <p:spPr>
          <a:xfrm>
            <a:off x="256309" y="4572000"/>
            <a:ext cx="401782" cy="35898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8312727" y="4544906"/>
            <a:ext cx="401782" cy="35898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445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524000"/>
            <a:ext cx="7543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latin typeface="Aharoni CLM"/>
              </a:rPr>
              <a:t>Properties</a:t>
            </a:r>
            <a:r>
              <a:rPr lang="en-US" sz="2000" dirty="0">
                <a:latin typeface="Aharoni CLM"/>
              </a:rPr>
              <a:t> are characteristics of a system (e.g. Mass, volume, temperature, energy, </a:t>
            </a:r>
            <a:r>
              <a:rPr lang="en-US" sz="2000" dirty="0" smtClean="0">
                <a:latin typeface="Aharoni CLM"/>
              </a:rPr>
              <a:t>pressure </a:t>
            </a:r>
            <a:r>
              <a:rPr lang="en-US" sz="2000" dirty="0">
                <a:latin typeface="Aharoni CLM"/>
              </a:rPr>
              <a:t>etc.)</a:t>
            </a:r>
          </a:p>
          <a:p>
            <a:r>
              <a:rPr lang="en-US" sz="2000" dirty="0">
                <a:latin typeface="Aharoni CLM"/>
              </a:rPr>
              <a:t>Types of property</a:t>
            </a:r>
          </a:p>
          <a:p>
            <a:pPr lvl="1"/>
            <a:r>
              <a:rPr lang="en-US" sz="2000" u="sng" dirty="0">
                <a:latin typeface="Aharoni CLM"/>
              </a:rPr>
              <a:t>Extensive</a:t>
            </a:r>
            <a:endParaRPr lang="en-US" sz="2000" dirty="0">
              <a:latin typeface="Aharoni CLM"/>
            </a:endParaRPr>
          </a:p>
          <a:p>
            <a:pPr lvl="2"/>
            <a:r>
              <a:rPr lang="en-US" sz="2000" dirty="0">
                <a:latin typeface="Aharoni CLM"/>
              </a:rPr>
              <a:t>The value depends on the size of the system (</a:t>
            </a:r>
            <a:r>
              <a:rPr lang="en-US" sz="2000" i="1" dirty="0">
                <a:latin typeface="Aharoni CLM"/>
              </a:rPr>
              <a:t>additive</a:t>
            </a:r>
            <a:r>
              <a:rPr lang="en-US" sz="2000" dirty="0">
                <a:latin typeface="Aharoni CLM"/>
              </a:rPr>
              <a:t>) (Volume V, mass m, Energy E, Internal Energy U)</a:t>
            </a:r>
          </a:p>
          <a:p>
            <a:pPr lvl="1"/>
            <a:r>
              <a:rPr lang="en-US" sz="2000" u="sng" dirty="0">
                <a:latin typeface="Aharoni CLM"/>
              </a:rPr>
              <a:t>Intensive</a:t>
            </a:r>
            <a:endParaRPr lang="en-US" sz="2000" dirty="0">
              <a:latin typeface="Aharoni CLM"/>
            </a:endParaRPr>
          </a:p>
          <a:p>
            <a:pPr lvl="2"/>
            <a:r>
              <a:rPr lang="en-US" sz="2000" dirty="0">
                <a:latin typeface="Aharoni CLM"/>
              </a:rPr>
              <a:t>The value does not depend on the size of the system (not additive) (Temperature T, Pressure P)</a:t>
            </a:r>
          </a:p>
          <a:p>
            <a:pPr lvl="2"/>
            <a:r>
              <a:rPr lang="en-US" sz="2000" u="sng" dirty="0">
                <a:latin typeface="Aharoni CLM"/>
              </a:rPr>
              <a:t>Specific Property</a:t>
            </a:r>
            <a:r>
              <a:rPr lang="en-US" sz="2000" dirty="0">
                <a:latin typeface="Aharoni CLM"/>
              </a:rPr>
              <a:t> (Independent of size)</a:t>
            </a:r>
          </a:p>
          <a:p>
            <a:pPr lvl="3"/>
            <a:r>
              <a:rPr lang="en-US" sz="2000" dirty="0" smtClean="0">
                <a:latin typeface="Aharoni CLM"/>
              </a:rPr>
              <a:t>Specific Property = (Extensive </a:t>
            </a:r>
            <a:r>
              <a:rPr lang="en-US" sz="2000" dirty="0">
                <a:latin typeface="Aharoni CLM"/>
              </a:rPr>
              <a:t>Property) / (Mass)</a:t>
            </a:r>
          </a:p>
          <a:p>
            <a:pPr lvl="3"/>
            <a:r>
              <a:rPr lang="it-IT" sz="2000" dirty="0">
                <a:latin typeface="Aharoni CLM"/>
              </a:rPr>
              <a:t>ex. Specific Volume v, Specific Energy 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Property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133600" y="5486400"/>
            <a:ext cx="3708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e.g.  Specific volume = Volume / mass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14599" y="5911334"/>
            <a:ext cx="2645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  <a:r>
              <a:rPr lang="en-US" dirty="0" smtClean="0"/>
              <a:t> [m</a:t>
            </a:r>
            <a:r>
              <a:rPr lang="en-US" baseline="30000" dirty="0" smtClean="0"/>
              <a:t>3</a:t>
            </a:r>
            <a:r>
              <a:rPr lang="en-US" dirty="0" smtClean="0"/>
              <a:t>/kg] = V [m</a:t>
            </a:r>
            <a:r>
              <a:rPr lang="en-US" baseline="30000" dirty="0" smtClean="0"/>
              <a:t>3</a:t>
            </a:r>
            <a:r>
              <a:rPr lang="en-US" dirty="0" smtClean="0"/>
              <a:t>] / m [kg]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099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Aharoni CLM"/>
              </a:rPr>
              <a:t>State</a:t>
            </a:r>
            <a:endParaRPr lang="en-US" sz="3600" dirty="0">
              <a:latin typeface="Aharoni CLM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3000" y="1524000"/>
            <a:ext cx="6553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haroni CLM"/>
              </a:rPr>
              <a:t>A </a:t>
            </a:r>
            <a:r>
              <a:rPr lang="en-US" sz="2400" u="sng" dirty="0">
                <a:latin typeface="Aharoni CLM"/>
              </a:rPr>
              <a:t>state</a:t>
            </a:r>
            <a:r>
              <a:rPr lang="en-US" sz="2400" dirty="0">
                <a:latin typeface="Aharoni CLM"/>
              </a:rPr>
              <a:t> is described by the system </a:t>
            </a:r>
            <a:r>
              <a:rPr lang="en-US" sz="2400" u="sng" dirty="0">
                <a:latin typeface="Aharoni CLM"/>
              </a:rPr>
              <a:t>properties</a:t>
            </a:r>
            <a:r>
              <a:rPr lang="en-US" sz="2400" dirty="0">
                <a:latin typeface="Aharoni CLM"/>
              </a:rPr>
              <a:t> at that instant</a:t>
            </a:r>
          </a:p>
          <a:p>
            <a:r>
              <a:rPr lang="en-US" sz="2400" dirty="0">
                <a:latin typeface="Aharoni CLM"/>
              </a:rPr>
              <a:t>If even only 1 of the properties changed; the state has changed</a:t>
            </a:r>
          </a:p>
          <a:p>
            <a:r>
              <a:rPr lang="en-US" sz="2400" dirty="0">
                <a:latin typeface="Aharoni CLM"/>
              </a:rPr>
              <a:t>If all properties does not change with time; it is called </a:t>
            </a:r>
            <a:r>
              <a:rPr lang="en-US" sz="2400" i="1" u="sng" dirty="0">
                <a:latin typeface="Aharoni CLM"/>
              </a:rPr>
              <a:t>steady state</a:t>
            </a:r>
            <a:endParaRPr lang="en-US" sz="2400" dirty="0">
              <a:latin typeface="Aharoni CLM"/>
            </a:endParaRPr>
          </a:p>
          <a:p>
            <a:r>
              <a:rPr lang="en-US" sz="2400" dirty="0">
                <a:latin typeface="Aharoni CLM"/>
              </a:rPr>
              <a:t>If the properties at two different times are the same; both states are the same</a:t>
            </a:r>
          </a:p>
        </p:txBody>
      </p:sp>
    </p:spTree>
    <p:extLst>
      <p:ext uri="{BB962C8B-B14F-4D97-AF65-F5344CB8AC3E}">
        <p14:creationId xmlns:p14="http://schemas.microsoft.com/office/powerpoint/2010/main" val="2140144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State Postulate</a:t>
            </a:r>
            <a:endParaRPr lang="en-US" sz="3200" dirty="0">
              <a:latin typeface="Aharoni CLM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1447800"/>
            <a:ext cx="7162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haroni CLM"/>
              </a:rPr>
              <a:t>“The </a:t>
            </a:r>
            <a:r>
              <a:rPr lang="en-US" sz="2000" b="1" u="sng" dirty="0">
                <a:latin typeface="Aharoni CLM"/>
              </a:rPr>
              <a:t>state</a:t>
            </a:r>
            <a:r>
              <a:rPr lang="en-US" sz="2000" dirty="0">
                <a:latin typeface="Aharoni CLM"/>
              </a:rPr>
              <a:t> of a simple, compressible system can be completely described by knowing only </a:t>
            </a:r>
            <a:r>
              <a:rPr lang="en-US" sz="2000" b="1" u="sng" dirty="0">
                <a:latin typeface="Aharoni CLM"/>
              </a:rPr>
              <a:t>2 properties</a:t>
            </a:r>
            <a:r>
              <a:rPr lang="en-US" sz="2000" dirty="0">
                <a:latin typeface="Aharoni CLM"/>
              </a:rPr>
              <a:t> which are intensive and independent” (other properties can be determined from other relations)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2877372"/>
            <a:ext cx="51828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Aharoni CLM"/>
              </a:rPr>
              <a:t>State can be shown on a </a:t>
            </a:r>
            <a:r>
              <a:rPr lang="en-US" sz="2000" b="1" u="sng" dirty="0">
                <a:latin typeface="Aharoni CLM"/>
              </a:rPr>
              <a:t>property diagram</a:t>
            </a:r>
            <a:endParaRPr lang="en-US" sz="2000" dirty="0">
              <a:latin typeface="Aharoni CLM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268" y="3429000"/>
            <a:ext cx="3182937" cy="302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8463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Process</a:t>
            </a:r>
            <a:endParaRPr lang="en-US" sz="3200" dirty="0">
              <a:latin typeface="Aharoni CLM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1219200"/>
            <a:ext cx="7696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haroni CLM"/>
              </a:rPr>
              <a:t>When state changes; the system has undergone a </a:t>
            </a:r>
            <a:r>
              <a:rPr lang="en-US" sz="2000" b="1" u="sng" dirty="0">
                <a:latin typeface="Aharoni CLM"/>
              </a:rPr>
              <a:t>process</a:t>
            </a:r>
            <a:endParaRPr lang="en-US" sz="2000" dirty="0">
              <a:latin typeface="Aharoni CLM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827" y="1794165"/>
            <a:ext cx="2057400" cy="169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38200" y="364444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latin typeface="Aharoni CLM"/>
              </a:rPr>
              <a:t>If several processes occurred in series until it reaches the initial condition; the system has undergone a </a:t>
            </a:r>
            <a:r>
              <a:rPr lang="en-US" sz="2000" b="1" u="sng" dirty="0">
                <a:latin typeface="Aharoni CLM"/>
              </a:rPr>
              <a:t>cycle</a:t>
            </a:r>
            <a:r>
              <a:rPr lang="en-US" sz="2000" dirty="0">
                <a:latin typeface="Aharoni CLM"/>
              </a:rPr>
              <a:t> </a:t>
            </a:r>
            <a:r>
              <a:rPr lang="en-US" sz="2000" i="1" dirty="0">
                <a:latin typeface="Aharoni CLM"/>
              </a:rPr>
              <a:t>(net change of any property = 0 after a cycle)</a:t>
            </a:r>
            <a:endParaRPr lang="en-US" sz="2000" dirty="0">
              <a:latin typeface="Aharoni CLM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76315"/>
            <a:ext cx="1951037" cy="148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081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Constant Property Process</a:t>
            </a:r>
            <a:endParaRPr lang="en-US" sz="3200" dirty="0">
              <a:latin typeface="Aharoni CLM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1295400"/>
            <a:ext cx="762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haroni CLM"/>
              </a:rPr>
              <a:t>When the value of a property is constant during the process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06" y="1981200"/>
            <a:ext cx="756602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113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Property (continued)</a:t>
            </a:r>
            <a:endParaRPr lang="en-US" sz="3200" dirty="0">
              <a:latin typeface="Aharoni CLM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720840"/>
            <a:ext cx="7620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dirty="0" smtClean="0">
                <a:latin typeface="Aharoni CLM"/>
              </a:rPr>
              <a:t>A </a:t>
            </a:r>
            <a:r>
              <a:rPr lang="en-US" sz="2400" dirty="0">
                <a:latin typeface="Aharoni CLM"/>
              </a:rPr>
              <a:t>quantity is a </a:t>
            </a:r>
            <a:r>
              <a:rPr lang="en-US" sz="2400" i="1" u="sng" dirty="0">
                <a:latin typeface="Aharoni CLM"/>
              </a:rPr>
              <a:t>property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 err="1">
                <a:latin typeface="Aharoni CLM"/>
              </a:rPr>
              <a:t>iff</a:t>
            </a:r>
            <a:r>
              <a:rPr lang="en-US" sz="2400" dirty="0">
                <a:latin typeface="Aharoni CLM"/>
              </a:rPr>
              <a:t> (if and only if) the difference between 2 </a:t>
            </a:r>
            <a:r>
              <a:rPr lang="en-US" sz="2400" i="1" u="sng" dirty="0">
                <a:latin typeface="Aharoni CLM"/>
              </a:rPr>
              <a:t>states</a:t>
            </a:r>
            <a:r>
              <a:rPr lang="en-US" sz="2400" dirty="0">
                <a:latin typeface="Aharoni CLM"/>
              </a:rPr>
              <a:t> is not dependent on the </a:t>
            </a:r>
            <a:r>
              <a:rPr lang="en-US" sz="2400" i="1" u="sng" dirty="0">
                <a:latin typeface="Aharoni CLM"/>
              </a:rPr>
              <a:t>process</a:t>
            </a:r>
            <a:r>
              <a:rPr lang="en-US" sz="2400" dirty="0">
                <a:latin typeface="Aharoni CLM"/>
              </a:rPr>
              <a:t> between those states (point function</a:t>
            </a:r>
            <a:r>
              <a:rPr lang="en-US" sz="2400" dirty="0" smtClean="0">
                <a:latin typeface="Aharoni CLM"/>
              </a:rPr>
              <a:t>).</a:t>
            </a:r>
          </a:p>
          <a:p>
            <a:pPr lvl="1"/>
            <a:endParaRPr lang="en-US" sz="2400" dirty="0">
              <a:latin typeface="Aharoni CLM"/>
            </a:endParaRPr>
          </a:p>
          <a:p>
            <a:pPr lvl="1"/>
            <a:r>
              <a:rPr lang="en-US" sz="2400" dirty="0">
                <a:latin typeface="Aharoni CLM"/>
              </a:rPr>
              <a:t>If the difference of a function </a:t>
            </a:r>
            <a:r>
              <a:rPr lang="en-US" sz="2400" b="1" dirty="0">
                <a:latin typeface="Aharoni CLM"/>
              </a:rPr>
              <a:t>y</a:t>
            </a:r>
            <a:r>
              <a:rPr lang="en-US" sz="2400" dirty="0">
                <a:latin typeface="Aharoni CLM"/>
              </a:rPr>
              <a:t> is an </a:t>
            </a:r>
            <a:r>
              <a:rPr lang="en-US" sz="2400" i="1" u="sng" dirty="0">
                <a:latin typeface="Aharoni CLM"/>
              </a:rPr>
              <a:t>exact differential</a:t>
            </a:r>
            <a:r>
              <a:rPr lang="en-US" sz="2400" dirty="0">
                <a:latin typeface="Aharoni CLM"/>
              </a:rPr>
              <a:t> (</a:t>
            </a:r>
            <a:r>
              <a:rPr lang="en-US" sz="2400" b="1" dirty="0" err="1">
                <a:latin typeface="Aharoni CLM"/>
              </a:rPr>
              <a:t>dy</a:t>
            </a:r>
            <a:r>
              <a:rPr lang="en-US" sz="2400" dirty="0">
                <a:latin typeface="Aharoni CLM"/>
              </a:rPr>
              <a:t>), that function is a </a:t>
            </a:r>
            <a:r>
              <a:rPr lang="en-US" sz="2400" i="1" u="sng" dirty="0">
                <a:latin typeface="Aharoni CLM"/>
              </a:rPr>
              <a:t>thermodynamic </a:t>
            </a:r>
            <a:r>
              <a:rPr lang="en-US" sz="2400" i="1" u="sng" dirty="0" smtClean="0">
                <a:latin typeface="Aharoni CLM"/>
              </a:rPr>
              <a:t>property.</a:t>
            </a:r>
          </a:p>
          <a:p>
            <a:pPr lvl="1"/>
            <a:endParaRPr lang="en-US" sz="2400" dirty="0">
              <a:latin typeface="Aharoni CLM"/>
            </a:endParaRPr>
          </a:p>
          <a:p>
            <a:pPr lvl="1"/>
            <a:r>
              <a:rPr lang="en-US" sz="2400" i="1" u="sng" dirty="0">
                <a:latin typeface="Aharoni CLM"/>
              </a:rPr>
              <a:t>Work</a:t>
            </a:r>
            <a:r>
              <a:rPr lang="en-US" sz="2400" dirty="0">
                <a:latin typeface="Aharoni CLM"/>
              </a:rPr>
              <a:t>, </a:t>
            </a:r>
            <a:r>
              <a:rPr lang="en-US" sz="2400" i="1" u="sng" dirty="0">
                <a:latin typeface="Aharoni CLM"/>
              </a:rPr>
              <a:t>heat</a:t>
            </a:r>
            <a:r>
              <a:rPr lang="en-US" sz="2400" dirty="0">
                <a:latin typeface="Aharoni CLM"/>
              </a:rPr>
              <a:t> depends on the path (process), and thus not an exact differential, and not a property (path function)</a:t>
            </a:r>
          </a:p>
        </p:txBody>
      </p:sp>
    </p:spTree>
    <p:extLst>
      <p:ext uri="{BB962C8B-B14F-4D97-AF65-F5344CB8AC3E}">
        <p14:creationId xmlns:p14="http://schemas.microsoft.com/office/powerpoint/2010/main" val="2154350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Synopsis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Thermodynamics is a basic science that deals with energy. This course introduces students to the </a:t>
            </a:r>
            <a:r>
              <a:rPr lang="en-US" sz="2800" dirty="0" smtClean="0"/>
              <a:t>basic principles </a:t>
            </a:r>
            <a:r>
              <a:rPr lang="en-US" sz="2800" dirty="0"/>
              <a:t>of thermodynamics. It will discuss basic concepts and introduces the various forms of energy </a:t>
            </a:r>
            <a:r>
              <a:rPr lang="en-US" sz="2800" dirty="0" smtClean="0"/>
              <a:t>and energy </a:t>
            </a:r>
            <a:r>
              <a:rPr lang="en-US" sz="2800" dirty="0"/>
              <a:t>transfer as well as properties of pure substances. A general relation for the conservation of </a:t>
            </a:r>
            <a:r>
              <a:rPr lang="en-US" sz="2800" dirty="0" smtClean="0"/>
              <a:t>energy principle </a:t>
            </a:r>
            <a:r>
              <a:rPr lang="en-US" sz="2800" dirty="0"/>
              <a:t>will be developed and applied to closed systems and extended to open systems. The second law </a:t>
            </a:r>
            <a:r>
              <a:rPr lang="en-US" sz="2800" dirty="0" smtClean="0"/>
              <a:t>of thermodynamics </a:t>
            </a:r>
            <a:r>
              <a:rPr lang="en-US" sz="2800" dirty="0"/>
              <a:t>will be introduced and applied to cycles, cyclic devices and processes.</a:t>
            </a:r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Summary</a:t>
            </a:r>
            <a:endParaRPr lang="en-US" sz="3200" dirty="0">
              <a:latin typeface="Aharoni CLM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1143000"/>
            <a:ext cx="7543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haroni CLM"/>
              </a:rPr>
              <a:t>We are studying a </a:t>
            </a:r>
            <a:r>
              <a:rPr lang="en-US" sz="2400" b="1" u="sng" dirty="0">
                <a:latin typeface="Aharoni CLM"/>
              </a:rPr>
              <a:t>system</a:t>
            </a:r>
            <a:r>
              <a:rPr lang="en-US" sz="2400" dirty="0">
                <a:latin typeface="Aharoni CLM"/>
              </a:rPr>
              <a:t> </a:t>
            </a:r>
          </a:p>
          <a:p>
            <a:pPr lvl="1"/>
            <a:r>
              <a:rPr lang="en-US" sz="2400" dirty="0">
                <a:latin typeface="Aharoni CLM"/>
              </a:rPr>
              <a:t>Ex. Gas inside a piston-cylinder device</a:t>
            </a:r>
          </a:p>
          <a:p>
            <a:pPr lvl="2"/>
            <a:r>
              <a:rPr lang="en-US" sz="2400" dirty="0">
                <a:latin typeface="Aharoni CLM"/>
              </a:rPr>
              <a:t>Gas = </a:t>
            </a:r>
            <a:r>
              <a:rPr lang="en-US" sz="2400" b="1" u="sng" dirty="0">
                <a:latin typeface="Aharoni CLM"/>
              </a:rPr>
              <a:t>system</a:t>
            </a:r>
            <a:endParaRPr lang="en-US" sz="2400" dirty="0">
              <a:latin typeface="Aharoni CLM"/>
            </a:endParaRPr>
          </a:p>
          <a:p>
            <a:pPr lvl="2"/>
            <a:r>
              <a:rPr lang="en-US" sz="2400" dirty="0">
                <a:latin typeface="Aharoni CLM"/>
              </a:rPr>
              <a:t>Surrounded by </a:t>
            </a:r>
            <a:r>
              <a:rPr lang="en-US" sz="2400" b="1" u="sng" dirty="0">
                <a:latin typeface="Aharoni CLM"/>
              </a:rPr>
              <a:t>surrounding</a:t>
            </a:r>
            <a:endParaRPr lang="en-US" sz="2400" dirty="0">
              <a:latin typeface="Aharoni CLM"/>
            </a:endParaRPr>
          </a:p>
          <a:p>
            <a:pPr lvl="2"/>
            <a:r>
              <a:rPr lang="en-US" sz="2400" dirty="0">
                <a:latin typeface="Aharoni CLM"/>
              </a:rPr>
              <a:t>Separated by a </a:t>
            </a:r>
            <a:r>
              <a:rPr lang="en-US" sz="2400" b="1" u="sng" dirty="0">
                <a:latin typeface="Aharoni CLM"/>
              </a:rPr>
              <a:t>boundary</a:t>
            </a:r>
            <a:r>
              <a:rPr lang="en-US" sz="2400" dirty="0">
                <a:latin typeface="Aharoni CLM"/>
              </a:rPr>
              <a:t> (inside surface of cylinder)</a:t>
            </a:r>
          </a:p>
          <a:p>
            <a:r>
              <a:rPr lang="en-US" sz="2400" dirty="0">
                <a:latin typeface="Aharoni CLM"/>
              </a:rPr>
              <a:t>System has </a:t>
            </a:r>
            <a:r>
              <a:rPr lang="en-US" sz="2400" b="1" u="sng" dirty="0">
                <a:latin typeface="Aharoni CLM"/>
              </a:rPr>
              <a:t>properties</a:t>
            </a:r>
            <a:r>
              <a:rPr lang="en-US" sz="2400" dirty="0">
                <a:latin typeface="Aharoni CLM"/>
              </a:rPr>
              <a:t> (</a:t>
            </a:r>
            <a:r>
              <a:rPr lang="en-US" sz="2400" dirty="0" err="1">
                <a:latin typeface="Aharoni CLM"/>
              </a:rPr>
              <a:t>T,p,v</a:t>
            </a:r>
            <a:r>
              <a:rPr lang="en-US" sz="2400" dirty="0">
                <a:latin typeface="Aharoni CLM"/>
              </a:rPr>
              <a:t>)</a:t>
            </a:r>
          </a:p>
          <a:p>
            <a:r>
              <a:rPr lang="en-US" sz="2400" dirty="0">
                <a:latin typeface="Aharoni CLM"/>
              </a:rPr>
              <a:t>Properties describe the </a:t>
            </a:r>
            <a:r>
              <a:rPr lang="en-US" sz="2400" b="1" u="sng" dirty="0">
                <a:latin typeface="Aharoni CLM"/>
              </a:rPr>
              <a:t>state</a:t>
            </a:r>
            <a:r>
              <a:rPr lang="en-US" sz="2400" dirty="0">
                <a:latin typeface="Aharoni CLM"/>
              </a:rPr>
              <a:t> of the system (</a:t>
            </a:r>
            <a:r>
              <a:rPr lang="en-US" sz="2400" i="1" dirty="0">
                <a:latin typeface="Aharoni CLM"/>
              </a:rPr>
              <a:t>State Postulate</a:t>
            </a:r>
            <a:r>
              <a:rPr lang="en-US" sz="2400" dirty="0">
                <a:latin typeface="Aharoni CLM"/>
              </a:rPr>
              <a:t>)</a:t>
            </a:r>
          </a:p>
          <a:p>
            <a:r>
              <a:rPr lang="en-US" sz="2400" dirty="0">
                <a:latin typeface="Aharoni CLM"/>
              </a:rPr>
              <a:t>State can be shown on a </a:t>
            </a:r>
            <a:r>
              <a:rPr lang="en-US" sz="2400" b="1" u="sng" dirty="0">
                <a:latin typeface="Aharoni CLM"/>
              </a:rPr>
              <a:t>property diagram</a:t>
            </a:r>
            <a:r>
              <a:rPr lang="en-US" sz="2400" dirty="0">
                <a:latin typeface="Aharoni CLM"/>
              </a:rPr>
              <a:t> </a:t>
            </a:r>
          </a:p>
          <a:p>
            <a:r>
              <a:rPr lang="en-US" sz="2400" dirty="0">
                <a:latin typeface="Aharoni CLM"/>
              </a:rPr>
              <a:t>When state changes; the system underwent a </a:t>
            </a:r>
            <a:r>
              <a:rPr lang="en-US" sz="2400" b="1" u="sng" dirty="0">
                <a:latin typeface="Aharoni CLM"/>
              </a:rPr>
              <a:t>process</a:t>
            </a:r>
            <a:endParaRPr lang="en-US" sz="2400" dirty="0">
              <a:latin typeface="Aharoni CLM"/>
            </a:endParaRPr>
          </a:p>
          <a:p>
            <a:r>
              <a:rPr lang="en-US" sz="2400" dirty="0">
                <a:latin typeface="Aharoni CLM"/>
              </a:rPr>
              <a:t>If it returns to the initial state; the system underwent a </a:t>
            </a:r>
            <a:r>
              <a:rPr lang="en-US" sz="2400" u="sng" dirty="0">
                <a:latin typeface="Aharoni CLM"/>
              </a:rPr>
              <a:t>cycle</a:t>
            </a:r>
            <a:endParaRPr lang="en-US" sz="2400" dirty="0">
              <a:latin typeface="Aharoni CLM"/>
            </a:endParaRPr>
          </a:p>
        </p:txBody>
      </p:sp>
    </p:spTree>
    <p:extLst>
      <p:ext uri="{BB962C8B-B14F-4D97-AF65-F5344CB8AC3E}">
        <p14:creationId xmlns:p14="http://schemas.microsoft.com/office/powerpoint/2010/main" val="11118854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Phase and Pure Substances</a:t>
            </a:r>
            <a:endParaRPr lang="en-US" sz="3200" dirty="0">
              <a:latin typeface="Aharoni CLM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40336" y="1524000"/>
            <a:ext cx="5315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latin typeface="Aharoni CLM"/>
              </a:rPr>
              <a:t>Phase</a:t>
            </a:r>
            <a:r>
              <a:rPr lang="en-US" sz="2400" dirty="0">
                <a:latin typeface="Aharoni CLM"/>
              </a:rPr>
              <a:t> - – a </a:t>
            </a:r>
            <a:r>
              <a:rPr lang="en-US" sz="2400" u="sng" dirty="0">
                <a:latin typeface="Aharoni CLM"/>
              </a:rPr>
              <a:t>uniform</a:t>
            </a:r>
            <a:r>
              <a:rPr lang="en-US" sz="2400" dirty="0">
                <a:latin typeface="Aharoni CLM"/>
              </a:rPr>
              <a:t> amount of matter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1143000" y="2766214"/>
            <a:ext cx="312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haroni CLM"/>
              </a:rPr>
              <a:t>Physical structure</a:t>
            </a:r>
          </a:p>
          <a:p>
            <a:r>
              <a:rPr lang="en-US" sz="2400" dirty="0">
                <a:latin typeface="Aharoni CLM"/>
              </a:rPr>
              <a:t>(solid, liquid, gas)</a:t>
            </a:r>
          </a:p>
        </p:txBody>
      </p:sp>
      <p:sp>
        <p:nvSpPr>
          <p:cNvPr id="6" name="Rectangle 5"/>
          <p:cNvSpPr/>
          <p:nvPr/>
        </p:nvSpPr>
        <p:spPr>
          <a:xfrm>
            <a:off x="4800599" y="2766214"/>
            <a:ext cx="31999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haroni CLM"/>
              </a:rPr>
              <a:t>Chemical composition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4719935"/>
            <a:ext cx="27174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latin typeface="Aharoni CLM"/>
              </a:rPr>
              <a:t>Pure Substance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 smtClean="0">
                <a:latin typeface="Aharoni CLM"/>
              </a:rPr>
              <a:t>– </a:t>
            </a:r>
            <a:endParaRPr lang="en-US" sz="2400" dirty="0">
              <a:latin typeface="Aharoni CLM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30497" y="4747917"/>
            <a:ext cx="3225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latin typeface="Aharoni CLM"/>
              </a:rPr>
              <a:t>system</a:t>
            </a:r>
            <a:r>
              <a:rPr lang="en-US" sz="2400" dirty="0">
                <a:latin typeface="Aharoni CLM"/>
              </a:rPr>
              <a:t> with a uniform chemical composition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2590800" y="1985665"/>
            <a:ext cx="339697" cy="7805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211" y="1985665"/>
            <a:ext cx="2006989" cy="7805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70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Equilibrium</a:t>
            </a:r>
            <a:endParaRPr lang="en-US" sz="3200" dirty="0">
              <a:latin typeface="Aharoni CLM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6765" y="1357745"/>
            <a:ext cx="73712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dirty="0" smtClean="0">
                <a:latin typeface="Aharoni CLM"/>
              </a:rPr>
              <a:t>When </a:t>
            </a:r>
            <a:r>
              <a:rPr lang="en-US" sz="2400" dirty="0">
                <a:latin typeface="Aharoni CLM"/>
              </a:rPr>
              <a:t>there's no more change on any property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734" y="1831500"/>
            <a:ext cx="56124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400" dirty="0">
                <a:latin typeface="Aharoni CLM"/>
              </a:rPr>
              <a:t>-	4 things have to be in equilibrium</a:t>
            </a:r>
          </a:p>
        </p:txBody>
      </p:sp>
      <p:sp>
        <p:nvSpPr>
          <p:cNvPr id="6" name="Rectangle 5"/>
          <p:cNvSpPr/>
          <p:nvPr/>
        </p:nvSpPr>
        <p:spPr>
          <a:xfrm>
            <a:off x="2971800" y="2359967"/>
            <a:ext cx="3817071" cy="22398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2400" u="sng" dirty="0">
                <a:latin typeface="Aharoni CLM"/>
              </a:rPr>
              <a:t>Thermal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 smtClean="0">
                <a:latin typeface="Aharoni CLM"/>
              </a:rPr>
              <a:t>equilibrium</a:t>
            </a:r>
          </a:p>
          <a:p>
            <a:pPr lvl="1">
              <a:lnSpc>
                <a:spcPct val="150000"/>
              </a:lnSpc>
            </a:pPr>
            <a:r>
              <a:rPr lang="en-US" sz="2400" u="sng" dirty="0" smtClean="0">
                <a:latin typeface="Aharoni CLM"/>
              </a:rPr>
              <a:t>Phase</a:t>
            </a:r>
            <a:r>
              <a:rPr lang="en-US" sz="2400" dirty="0" smtClean="0">
                <a:latin typeface="Aharoni CLM"/>
              </a:rPr>
              <a:t> equilibrium</a:t>
            </a:r>
          </a:p>
          <a:p>
            <a:pPr lvl="1">
              <a:lnSpc>
                <a:spcPct val="150000"/>
              </a:lnSpc>
            </a:pPr>
            <a:r>
              <a:rPr lang="en-US" sz="2400" u="sng" dirty="0">
                <a:latin typeface="Aharoni CLM"/>
              </a:rPr>
              <a:t>Mechanical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 smtClean="0">
                <a:latin typeface="Aharoni CLM"/>
              </a:rPr>
              <a:t>Equilibrium</a:t>
            </a:r>
          </a:p>
          <a:p>
            <a:pPr lvl="1">
              <a:lnSpc>
                <a:spcPct val="150000"/>
              </a:lnSpc>
            </a:pPr>
            <a:r>
              <a:rPr lang="en-US" sz="2400" u="sng" dirty="0">
                <a:latin typeface="Aharoni CLM"/>
              </a:rPr>
              <a:t>Chemical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 smtClean="0">
                <a:latin typeface="Aharoni CLM"/>
              </a:rPr>
              <a:t>equilibrium</a:t>
            </a:r>
            <a:endParaRPr lang="en-US" sz="2400" dirty="0">
              <a:latin typeface="Aharoni CLM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788" y="4625150"/>
            <a:ext cx="30957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2400" u="sng" dirty="0">
                <a:latin typeface="Aharoni CLM"/>
              </a:rPr>
              <a:t>Equilibrium Process</a:t>
            </a:r>
            <a:r>
              <a:rPr lang="en-US" sz="2400" dirty="0">
                <a:latin typeface="Aharoni CLM"/>
              </a:rPr>
              <a:t> 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94364" y="4625150"/>
            <a:ext cx="5029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haroni CLM"/>
              </a:rPr>
              <a:t>System always in equilibrium during process (process drawn as solid line on property diagram)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4799" y="5818552"/>
            <a:ext cx="8001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it-IT" sz="2400" u="sng" dirty="0">
                <a:latin typeface="Aharoni CLM"/>
              </a:rPr>
              <a:t>Quasistatic</a:t>
            </a:r>
            <a:r>
              <a:rPr lang="it-IT" sz="2400" dirty="0">
                <a:latin typeface="Aharoni CLM"/>
              </a:rPr>
              <a:t> Process = quasiequilibrium (quasi = almost)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514600" y="2293165"/>
            <a:ext cx="0" cy="20502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514600" y="2743200"/>
            <a:ext cx="8797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531918" y="3318282"/>
            <a:ext cx="8797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514600" y="3810000"/>
            <a:ext cx="8797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14600" y="4343400"/>
            <a:ext cx="8797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736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Temperature</a:t>
            </a:r>
            <a:endParaRPr lang="en-US" sz="3200" dirty="0">
              <a:latin typeface="Aharoni CLM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1371600"/>
            <a:ext cx="6606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haroni CLM"/>
              </a:rPr>
              <a:t>A fundamental quantity – a measure of molecular activity</a:t>
            </a:r>
            <a:endParaRPr lang="en-US" sz="2000" dirty="0">
              <a:latin typeface="Aharoni CLM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78637"/>
            <a:ext cx="2805222" cy="454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076" y="4191000"/>
            <a:ext cx="2324746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423" y="2133600"/>
            <a:ext cx="3241267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5-Point Star 6"/>
          <p:cNvSpPr/>
          <p:nvPr/>
        </p:nvSpPr>
        <p:spPr>
          <a:xfrm>
            <a:off x="304800" y="3692015"/>
            <a:ext cx="401782" cy="35898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745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haroni CLM"/>
              </a:rPr>
              <a:t>The </a:t>
            </a:r>
            <a:r>
              <a:rPr lang="en-US" sz="3200" dirty="0" err="1">
                <a:latin typeface="Aharoni CLM"/>
              </a:rPr>
              <a:t>Zeroth</a:t>
            </a:r>
            <a:r>
              <a:rPr lang="en-US" sz="3200" dirty="0">
                <a:latin typeface="Aharoni CLM"/>
              </a:rPr>
              <a:t> </a:t>
            </a:r>
            <a:r>
              <a:rPr lang="en-US" sz="3200" dirty="0" smtClean="0">
                <a:latin typeface="Aharoni CLM"/>
              </a:rPr>
              <a:t>Law</a:t>
            </a:r>
            <a:endParaRPr lang="en-US" sz="3200" dirty="0">
              <a:latin typeface="Aharoni CLM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1720840"/>
            <a:ext cx="7239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haroni CLM"/>
              </a:rPr>
              <a:t>Two </a:t>
            </a:r>
            <a:r>
              <a:rPr lang="en-US" sz="3200" dirty="0">
                <a:latin typeface="Aharoni CLM"/>
              </a:rPr>
              <a:t>systems in </a:t>
            </a:r>
            <a:r>
              <a:rPr lang="en-US" sz="3200" dirty="0" smtClean="0">
                <a:latin typeface="Aharoni CLM"/>
              </a:rPr>
              <a:t>thermal equilibrium </a:t>
            </a:r>
            <a:r>
              <a:rPr lang="en-US" sz="3200" dirty="0">
                <a:latin typeface="Aharoni CLM"/>
              </a:rPr>
              <a:t>with a </a:t>
            </a:r>
            <a:r>
              <a:rPr lang="en-US" sz="3200" dirty="0" smtClean="0">
                <a:latin typeface="Aharoni CLM"/>
              </a:rPr>
              <a:t>third system </a:t>
            </a:r>
            <a:r>
              <a:rPr lang="en-US" sz="3200" dirty="0">
                <a:latin typeface="Aharoni CLM"/>
              </a:rPr>
              <a:t>are in </a:t>
            </a:r>
            <a:r>
              <a:rPr lang="en-US" sz="3200" dirty="0" smtClean="0">
                <a:latin typeface="Aharoni CLM"/>
              </a:rPr>
              <a:t>thermal equilibrium </a:t>
            </a:r>
            <a:r>
              <a:rPr lang="en-US" sz="3200" dirty="0">
                <a:latin typeface="Aharoni CLM"/>
              </a:rPr>
              <a:t>with </a:t>
            </a:r>
            <a:r>
              <a:rPr lang="en-US" sz="3200" dirty="0" smtClean="0">
                <a:latin typeface="Aharoni CLM"/>
              </a:rPr>
              <a:t>each other.</a:t>
            </a:r>
            <a:endParaRPr lang="en-US" sz="3200" dirty="0">
              <a:latin typeface="Aharoni CLM"/>
            </a:endParaRPr>
          </a:p>
        </p:txBody>
      </p:sp>
    </p:spTree>
    <p:extLst>
      <p:ext uri="{BB962C8B-B14F-4D97-AF65-F5344CB8AC3E}">
        <p14:creationId xmlns:p14="http://schemas.microsoft.com/office/powerpoint/2010/main" val="2025348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Pressure</a:t>
            </a:r>
            <a:endParaRPr lang="en-US" sz="3200" dirty="0">
              <a:latin typeface="Aharoni CLM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295400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C00CC"/>
                </a:solidFill>
                <a:latin typeface="Aharoni CLM"/>
              </a:rPr>
              <a:t>Pressure</a:t>
            </a:r>
            <a:r>
              <a:rPr lang="en-US" sz="2400" dirty="0">
                <a:solidFill>
                  <a:srgbClr val="CC00CC"/>
                </a:solidFill>
                <a:latin typeface="Aharoni CLM"/>
              </a:rPr>
              <a:t>:</a:t>
            </a:r>
            <a:r>
              <a:rPr lang="en-US" sz="2400" dirty="0">
                <a:latin typeface="Aharoni CLM"/>
              </a:rPr>
              <a:t> A normal force exerted by a fluid per unit area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768827"/>
            <a:ext cx="182086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http://upload.wikimedia.org/wikipedia/commons/6/68/Bourdon_tube_pressure_gauge_glass_fro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599" y="2138715"/>
            <a:ext cx="3076575" cy="355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7200" y="3200399"/>
                <a:ext cx="4493153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Aharoni CLM"/>
                  </a:rPr>
                  <a:t>Variation of pressure with depth</a:t>
                </a:r>
              </a:p>
              <a:p>
                <a:endParaRPr lang="en-US" sz="2400" dirty="0">
                  <a:latin typeface="Aharoni CLM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𝜌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𝑔h</m:t>
                      </m:r>
                    </m:oMath>
                  </m:oMathPara>
                </a14:m>
                <a:endParaRPr lang="en-US" sz="2400" dirty="0">
                  <a:latin typeface="Aharoni CLM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200399"/>
                <a:ext cx="4493153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2035" t="-3553" r="-1221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23402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Absolute, Gauge, and Vacuum Pressures</a:t>
            </a:r>
            <a:endParaRPr lang="en-US" sz="3200" dirty="0">
              <a:latin typeface="Aharoni CLM"/>
            </a:endParaRPr>
          </a:p>
        </p:txBody>
      </p:sp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95400"/>
            <a:ext cx="6667500" cy="370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257800"/>
            <a:ext cx="254317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9436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Manometer &amp; Barometer</a:t>
            </a:r>
            <a:endParaRPr lang="en-US" sz="3200" dirty="0">
              <a:latin typeface="Aharoni CLM"/>
            </a:endParaRPr>
          </a:p>
        </p:txBody>
      </p:sp>
      <p:pic>
        <p:nvPicPr>
          <p:cNvPr id="12290" name="Picture 2" descr="open manometer, high press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3999"/>
            <a:ext cx="2895600" cy="382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www.chem1.com/acad/webtext/matmeasure/mm-images/Baromet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523998"/>
            <a:ext cx="3657600" cy="370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281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References</a:t>
            </a:r>
            <a:endParaRPr lang="en-US" sz="3200" dirty="0">
              <a:latin typeface="Aharoni CLM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Cengel</a:t>
            </a:r>
            <a:r>
              <a:rPr lang="en-US" sz="2400" dirty="0" smtClean="0"/>
              <a:t>, Boles, Thermodynamics, An Engineering Approach, 6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Edition, McGraw Hill</a:t>
            </a:r>
          </a:p>
          <a:p>
            <a:r>
              <a:rPr lang="en-US" sz="2400" dirty="0" smtClean="0"/>
              <a:t>Moran, Shapiro, Fundamentals of Engineering Thermodynamics, John Wiley.</a:t>
            </a:r>
          </a:p>
          <a:p>
            <a:r>
              <a:rPr lang="en-US" sz="2400" dirty="0" smtClean="0"/>
              <a:t>Sonntag, Van </a:t>
            </a:r>
            <a:r>
              <a:rPr lang="en-US" sz="2400" dirty="0" err="1" smtClean="0"/>
              <a:t>Wylen</a:t>
            </a:r>
            <a:r>
              <a:rPr lang="en-US" sz="2400" dirty="0" smtClean="0"/>
              <a:t>, </a:t>
            </a:r>
            <a:r>
              <a:rPr lang="en-US" sz="2400" dirty="0" err="1" smtClean="0"/>
              <a:t>Borgnakke</a:t>
            </a:r>
            <a:r>
              <a:rPr lang="en-US" sz="2400" dirty="0" smtClean="0"/>
              <a:t>, Fundamentals of Thermodynamics, John Wiley.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1365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863C7-515A-419A-840C-81019F4FCDB2}" type="slidenum">
              <a:rPr lang="en-US"/>
              <a:pPr/>
              <a:t>3</a:t>
            </a:fld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09600"/>
          </a:xfrm>
          <a:solidFill>
            <a:srgbClr val="FFFF00"/>
          </a:solidFill>
        </p:spPr>
        <p:txBody>
          <a:bodyPr/>
          <a:lstStyle/>
          <a:p>
            <a:r>
              <a:rPr lang="en-US" sz="3200"/>
              <a:t>THERMODYNAMICS AND ENERGY</a:t>
            </a:r>
            <a:endParaRPr lang="en-US" sz="3200" b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5257800" cy="5638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b="1">
                <a:solidFill>
                  <a:srgbClr val="CC00CC"/>
                </a:solidFill>
                <a:latin typeface="Arial" charset="0"/>
              </a:rPr>
              <a:t>Thermodynamics</a:t>
            </a:r>
            <a:r>
              <a:rPr lang="en-US" sz="2000">
                <a:solidFill>
                  <a:srgbClr val="CC00CC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 The science of </a:t>
            </a:r>
            <a:r>
              <a:rPr lang="en-US" sz="2000" i="1">
                <a:latin typeface="Arial" charset="0"/>
              </a:rPr>
              <a:t>energy. </a:t>
            </a:r>
          </a:p>
          <a:p>
            <a:pPr>
              <a:lnSpc>
                <a:spcPct val="90000"/>
              </a:lnSpc>
            </a:pPr>
            <a:r>
              <a:rPr lang="en-US" sz="2000" b="1">
                <a:solidFill>
                  <a:srgbClr val="CC00CC"/>
                </a:solidFill>
                <a:latin typeface="Arial" charset="0"/>
              </a:rPr>
              <a:t>Energy</a:t>
            </a:r>
            <a:r>
              <a:rPr lang="en-US" sz="2000">
                <a:solidFill>
                  <a:srgbClr val="CC00CC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 The ability to cause changes.</a:t>
            </a:r>
          </a:p>
          <a:p>
            <a:pPr>
              <a:lnSpc>
                <a:spcPct val="90000"/>
              </a:lnSpc>
            </a:pPr>
            <a:r>
              <a:rPr lang="en-US" sz="2000">
                <a:latin typeface="Arial" charset="0"/>
              </a:rPr>
              <a:t>The name </a:t>
            </a:r>
            <a:r>
              <a:rPr lang="en-US" sz="2000" i="1">
                <a:solidFill>
                  <a:srgbClr val="CC00CC"/>
                </a:solidFill>
                <a:latin typeface="Arial" charset="0"/>
              </a:rPr>
              <a:t>thermodynamics</a:t>
            </a:r>
            <a:r>
              <a:rPr lang="en-US" sz="2000" i="1"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stems from the Greek words </a:t>
            </a:r>
            <a:r>
              <a:rPr lang="en-US" sz="2000" i="1">
                <a:solidFill>
                  <a:srgbClr val="0000FF"/>
                </a:solidFill>
                <a:latin typeface="Arial" charset="0"/>
              </a:rPr>
              <a:t>therme</a:t>
            </a:r>
            <a:r>
              <a:rPr lang="en-US" sz="2000" i="1">
                <a:solidFill>
                  <a:srgbClr val="CC00CC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(heat) and </a:t>
            </a:r>
            <a:r>
              <a:rPr lang="en-US" sz="2000" i="1">
                <a:solidFill>
                  <a:srgbClr val="0000FF"/>
                </a:solidFill>
                <a:latin typeface="Arial" charset="0"/>
              </a:rPr>
              <a:t>dynamis</a:t>
            </a:r>
            <a:r>
              <a:rPr lang="en-US" sz="2000" i="1">
                <a:solidFill>
                  <a:srgbClr val="CC00CC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(power).</a:t>
            </a:r>
          </a:p>
          <a:p>
            <a:pPr>
              <a:lnSpc>
                <a:spcPct val="90000"/>
              </a:lnSpc>
            </a:pPr>
            <a:r>
              <a:rPr lang="en-US" sz="2000" b="1">
                <a:solidFill>
                  <a:srgbClr val="CC00CC"/>
                </a:solidFill>
                <a:latin typeface="Arial" charset="0"/>
              </a:rPr>
              <a:t>Conservation of energy principle</a:t>
            </a:r>
            <a:r>
              <a:rPr lang="en-US" sz="2000">
                <a:solidFill>
                  <a:srgbClr val="CC00CC"/>
                </a:solidFill>
                <a:latin typeface="Arial" charset="0"/>
              </a:rPr>
              <a:t>:</a:t>
            </a:r>
            <a:r>
              <a:rPr lang="en-US" sz="2000">
                <a:solidFill>
                  <a:srgbClr val="0000CC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During an interaction, energy can change from one form to another but the total amount of energy remains constant. </a:t>
            </a:r>
          </a:p>
          <a:p>
            <a:pPr>
              <a:lnSpc>
                <a:spcPct val="90000"/>
              </a:lnSpc>
            </a:pPr>
            <a:r>
              <a:rPr lang="en-US" sz="2000">
                <a:latin typeface="Arial" charset="0"/>
              </a:rPr>
              <a:t>Energy cannot be created or destroyed.</a:t>
            </a:r>
          </a:p>
          <a:p>
            <a:pPr>
              <a:lnSpc>
                <a:spcPct val="90000"/>
              </a:lnSpc>
            </a:pPr>
            <a:r>
              <a:rPr lang="en-US" sz="2000" b="1">
                <a:solidFill>
                  <a:srgbClr val="CC00CC"/>
                </a:solidFill>
                <a:latin typeface="Arial" charset="0"/>
              </a:rPr>
              <a:t>The first law of thermodynamics</a:t>
            </a:r>
            <a:r>
              <a:rPr lang="en-US" sz="2000">
                <a:solidFill>
                  <a:srgbClr val="CC00CC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 An expression of the conservation of energy principle.</a:t>
            </a:r>
          </a:p>
          <a:p>
            <a:pPr>
              <a:lnSpc>
                <a:spcPct val="90000"/>
              </a:lnSpc>
            </a:pPr>
            <a:r>
              <a:rPr lang="en-US" sz="2000">
                <a:latin typeface="Arial" charset="0"/>
              </a:rPr>
              <a:t>The first law asserts that </a:t>
            </a:r>
            <a:r>
              <a:rPr lang="en-US" sz="2000" i="1">
                <a:latin typeface="Arial" charset="0"/>
              </a:rPr>
              <a:t>energy </a:t>
            </a:r>
            <a:r>
              <a:rPr lang="en-US" sz="2000">
                <a:latin typeface="Arial" charset="0"/>
              </a:rPr>
              <a:t>is a thermodynamic property.</a:t>
            </a:r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143000"/>
            <a:ext cx="3162300" cy="534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952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0FF80-AFD4-451F-89A0-97D84E840556}" type="slidenum">
              <a:rPr lang="en-US"/>
              <a:pPr/>
              <a:t>4</a:t>
            </a:fld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81000"/>
            <a:ext cx="4953000" cy="6019800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sz="2000" b="1">
                <a:solidFill>
                  <a:srgbClr val="CC00CC"/>
                </a:solidFill>
                <a:latin typeface="Arial" charset="0"/>
              </a:rPr>
              <a:t>The second law of thermodynamics:</a:t>
            </a:r>
            <a:r>
              <a:rPr lang="en-US" sz="2000">
                <a:latin typeface="Arial" charset="0"/>
              </a:rPr>
              <a:t> It asserts that energy has </a:t>
            </a:r>
            <a:r>
              <a:rPr lang="en-US" sz="2000" i="1">
                <a:solidFill>
                  <a:srgbClr val="0000FF"/>
                </a:solidFill>
                <a:latin typeface="Arial" charset="0"/>
              </a:rPr>
              <a:t>quality</a:t>
            </a:r>
            <a:r>
              <a:rPr lang="en-US" sz="2000" i="1"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as well as </a:t>
            </a:r>
            <a:r>
              <a:rPr lang="en-US" sz="2000" i="1">
                <a:solidFill>
                  <a:srgbClr val="0000FF"/>
                </a:solidFill>
                <a:latin typeface="Arial" charset="0"/>
              </a:rPr>
              <a:t>quantity</a:t>
            </a:r>
            <a:r>
              <a:rPr lang="en-US" sz="2000" i="1">
                <a:latin typeface="Arial" charset="0"/>
              </a:rPr>
              <a:t>, </a:t>
            </a:r>
            <a:r>
              <a:rPr lang="en-US" sz="2000">
                <a:latin typeface="Arial" charset="0"/>
              </a:rPr>
              <a:t>and actual processes occur in the direction of decreasing quality of energy.</a:t>
            </a:r>
          </a:p>
          <a:p>
            <a:pPr>
              <a:lnSpc>
                <a:spcPct val="95000"/>
              </a:lnSpc>
            </a:pPr>
            <a:r>
              <a:rPr lang="en-US" sz="2000" b="1">
                <a:solidFill>
                  <a:srgbClr val="CC00CC"/>
                </a:solidFill>
                <a:latin typeface="Arial" charset="0"/>
              </a:rPr>
              <a:t>Classical thermodynamics</a:t>
            </a:r>
            <a:r>
              <a:rPr lang="en-US" sz="2000">
                <a:solidFill>
                  <a:srgbClr val="CC00CC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 A </a:t>
            </a:r>
            <a:r>
              <a:rPr lang="en-US" sz="2000">
                <a:solidFill>
                  <a:srgbClr val="0000FF"/>
                </a:solidFill>
                <a:latin typeface="Arial" charset="0"/>
              </a:rPr>
              <a:t>macroscopic approach</a:t>
            </a:r>
            <a:r>
              <a:rPr lang="en-US" sz="2000">
                <a:latin typeface="Arial" charset="0"/>
              </a:rPr>
              <a:t> to the study of thermodynamics that does not require a knowledge of the behavior of individual particles. </a:t>
            </a:r>
          </a:p>
          <a:p>
            <a:pPr>
              <a:lnSpc>
                <a:spcPct val="95000"/>
              </a:lnSpc>
            </a:pPr>
            <a:r>
              <a:rPr lang="en-US" sz="2000">
                <a:latin typeface="Arial" charset="0"/>
              </a:rPr>
              <a:t>It provides a direct and easy way to the solution of engineering problems and it is used in this text. </a:t>
            </a:r>
          </a:p>
          <a:p>
            <a:pPr>
              <a:lnSpc>
                <a:spcPct val="95000"/>
              </a:lnSpc>
            </a:pPr>
            <a:r>
              <a:rPr lang="en-US" sz="2000" b="1">
                <a:solidFill>
                  <a:srgbClr val="CC00CC"/>
                </a:solidFill>
                <a:latin typeface="Arial" charset="0"/>
              </a:rPr>
              <a:t>Statistical thermodynamics</a:t>
            </a:r>
            <a:r>
              <a:rPr lang="en-US" sz="2000">
                <a:solidFill>
                  <a:srgbClr val="CC00CC"/>
                </a:solidFill>
                <a:latin typeface="Arial" charset="0"/>
              </a:rPr>
              <a:t>:</a:t>
            </a:r>
            <a:r>
              <a:rPr lang="en-US" sz="2000">
                <a:solidFill>
                  <a:srgbClr val="CC3300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A </a:t>
            </a:r>
            <a:r>
              <a:rPr lang="en-US" sz="2000">
                <a:solidFill>
                  <a:srgbClr val="0000FF"/>
                </a:solidFill>
                <a:latin typeface="Arial" charset="0"/>
              </a:rPr>
              <a:t>microscopic approach</a:t>
            </a:r>
            <a:r>
              <a:rPr lang="en-US" sz="2000">
                <a:latin typeface="Arial" charset="0"/>
              </a:rPr>
              <a:t>, based on the average behavior of large groups of individual particles.</a:t>
            </a:r>
          </a:p>
          <a:p>
            <a:pPr>
              <a:lnSpc>
                <a:spcPct val="95000"/>
              </a:lnSpc>
            </a:pPr>
            <a:r>
              <a:rPr lang="en-US" sz="2000">
                <a:latin typeface="Arial" charset="0"/>
              </a:rPr>
              <a:t>It is used in this text only in the supporting role.</a:t>
            </a:r>
          </a:p>
        </p:txBody>
      </p:sp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5" y="304800"/>
            <a:ext cx="2962275" cy="2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5" y="3352800"/>
            <a:ext cx="3095625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555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EEA6F-A6EF-4959-8073-7CD6CCFCD461}" type="slidenum">
              <a:rPr lang="en-US"/>
              <a:pPr/>
              <a:t>5</a:t>
            </a:fld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229600" cy="609600"/>
          </a:xfrm>
        </p:spPr>
        <p:txBody>
          <a:bodyPr/>
          <a:lstStyle/>
          <a:p>
            <a:r>
              <a:rPr lang="en-US" sz="3200"/>
              <a:t>Application Areas of Thermodynamics</a:t>
            </a:r>
            <a:endParaRPr lang="en-US" sz="3200" b="0"/>
          </a:p>
        </p:txBody>
      </p:sp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90600"/>
            <a:ext cx="2895600" cy="451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143250"/>
            <a:ext cx="2667000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124200"/>
            <a:ext cx="2581275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990600"/>
            <a:ext cx="553402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228600" y="5638800"/>
            <a:ext cx="5943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0000FF"/>
                </a:solidFill>
              </a:rPr>
              <a:t>All activities in nature involve some interaction between energy and matter;</a:t>
            </a:r>
            <a:r>
              <a:rPr lang="tr-TR">
                <a:solidFill>
                  <a:srgbClr val="0000FF"/>
                </a:solidFill>
              </a:rPr>
              <a:t> </a:t>
            </a:r>
            <a:r>
              <a:rPr lang="en-US">
                <a:solidFill>
                  <a:srgbClr val="0000FF"/>
                </a:solidFill>
              </a:rPr>
              <a:t>thus, it is hard to imagine an area that does not relate to thermodynamics</a:t>
            </a:r>
            <a:r>
              <a:rPr lang="tr-TR">
                <a:solidFill>
                  <a:srgbClr val="0000FF"/>
                </a:solidFill>
              </a:rPr>
              <a:t> </a:t>
            </a:r>
            <a:r>
              <a:rPr lang="en-US">
                <a:solidFill>
                  <a:srgbClr val="0000FF"/>
                </a:solidFill>
              </a:rPr>
              <a:t>in some manner.</a:t>
            </a:r>
          </a:p>
        </p:txBody>
      </p:sp>
    </p:spTree>
    <p:extLst>
      <p:ext uri="{BB962C8B-B14F-4D97-AF65-F5344CB8AC3E}">
        <p14:creationId xmlns:p14="http://schemas.microsoft.com/office/powerpoint/2010/main" val="417670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28B0-B341-439A-8F93-E4B6B4E59D72}" type="slidenum">
              <a:rPr lang="en-US"/>
              <a:pPr/>
              <a:t>6</a:t>
            </a:fld>
            <a:endParaRPr lang="en-US"/>
          </a:p>
        </p:txBody>
      </p:sp>
      <p:pic>
        <p:nvPicPr>
          <p:cNvPr id="3789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71850"/>
            <a:ext cx="8486775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902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6162675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1911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36576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://gloriamundi.blogsome.com/images/Glob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447800"/>
            <a:ext cx="4381500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081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1981200" y="380880"/>
            <a:ext cx="6400680" cy="53388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3200" b="1" u="sng" dirty="0">
                <a:solidFill>
                  <a:srgbClr val="000000"/>
                </a:solidFill>
                <a:latin typeface="Aharoni CLM"/>
              </a:rPr>
              <a:t>UNITS &amp; DIMENSION</a:t>
            </a:r>
            <a:endParaRPr dirty="0"/>
          </a:p>
        </p:txBody>
      </p:sp>
      <p:sp>
        <p:nvSpPr>
          <p:cNvPr id="40" name="TextShape 2"/>
          <p:cNvSpPr txBox="1"/>
          <p:nvPr/>
        </p:nvSpPr>
        <p:spPr>
          <a:xfrm>
            <a:off x="913680" y="1085400"/>
            <a:ext cx="7174080" cy="44460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u="sng">
                <a:latin typeface="Aharoni CLM"/>
              </a:rPr>
              <a:t>Physical Quantity</a:t>
            </a:r>
            <a:r>
              <a:rPr lang="en-US" sz="2800">
                <a:latin typeface="Aharoni CLM"/>
              </a:rPr>
              <a:t> = Dimension</a:t>
            </a:r>
            <a:endParaRPr/>
          </a:p>
        </p:txBody>
      </p:sp>
      <p:sp>
        <p:nvSpPr>
          <p:cNvPr id="41" name="CustomShape 3"/>
          <p:cNvSpPr/>
          <p:nvPr/>
        </p:nvSpPr>
        <p:spPr>
          <a:xfrm>
            <a:off x="609480" y="1485720"/>
            <a:ext cx="8128080" cy="400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>
                <a:latin typeface="Aharoni CLM"/>
              </a:rPr>
              <a:t>(length, mass, time, temperature, velocity, volume, etc)</a:t>
            </a:r>
            <a:endParaRPr/>
          </a:p>
        </p:txBody>
      </p:sp>
      <p:sp>
        <p:nvSpPr>
          <p:cNvPr id="42" name="CustomShape 4"/>
          <p:cNvSpPr/>
          <p:nvPr/>
        </p:nvSpPr>
        <p:spPr>
          <a:xfrm>
            <a:off x="701640" y="2000160"/>
            <a:ext cx="7527960" cy="400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>
                <a:latin typeface="Aharoni CLM"/>
              </a:rPr>
              <a:t>Measurement of Dimension = </a:t>
            </a:r>
            <a:r>
              <a:rPr lang="en-US" sz="2800" u="sng" dirty="0">
                <a:latin typeface="Aharoni CLM"/>
              </a:rPr>
              <a:t>Unit</a:t>
            </a:r>
            <a:endParaRPr dirty="0"/>
          </a:p>
        </p:txBody>
      </p:sp>
      <p:sp>
        <p:nvSpPr>
          <p:cNvPr id="43" name="CustomShape 5"/>
          <p:cNvSpPr/>
          <p:nvPr/>
        </p:nvSpPr>
        <p:spPr>
          <a:xfrm>
            <a:off x="609480" y="2342880"/>
            <a:ext cx="8128080" cy="400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>
                <a:latin typeface="Aharoni CLM"/>
              </a:rPr>
              <a:t>(meter, kg, seconds, …) </a:t>
            </a:r>
            <a:r>
              <a:rPr lang="en-US" i="1">
                <a:latin typeface="Aharoni CLM"/>
              </a:rPr>
              <a:t>SI system</a:t>
            </a:r>
            <a:endParaRPr/>
          </a:p>
        </p:txBody>
      </p:sp>
      <p:sp>
        <p:nvSpPr>
          <p:cNvPr id="44" name="CustomShape 6"/>
          <p:cNvSpPr/>
          <p:nvPr/>
        </p:nvSpPr>
        <p:spPr>
          <a:xfrm>
            <a:off x="217440" y="2885760"/>
            <a:ext cx="2525760" cy="4291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>
                <a:latin typeface="Aharoni CLM"/>
              </a:rPr>
              <a:t>Dimension</a:t>
            </a:r>
            <a:endParaRPr/>
          </a:p>
        </p:txBody>
      </p:sp>
      <p:sp>
        <p:nvSpPr>
          <p:cNvPr id="45" name="CustomShape 7"/>
          <p:cNvSpPr/>
          <p:nvPr/>
        </p:nvSpPr>
        <p:spPr>
          <a:xfrm>
            <a:off x="3149640" y="2951280"/>
            <a:ext cx="5723640" cy="17154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Primary -	length (m)</a:t>
            </a:r>
            <a:endParaRPr sz="2400" dirty="0"/>
          </a:p>
          <a:p>
            <a:r>
              <a:rPr lang="en-US" sz="2400" dirty="0">
                <a:latin typeface="Aharoni CLM"/>
              </a:rPr>
              <a:t>		mass (kg)</a:t>
            </a:r>
            <a:endParaRPr sz="2400" dirty="0"/>
          </a:p>
          <a:p>
            <a:r>
              <a:rPr lang="en-US" sz="2400" dirty="0">
                <a:latin typeface="Aharoni CLM"/>
              </a:rPr>
              <a:t>		time (s)</a:t>
            </a:r>
            <a:endParaRPr sz="2400" dirty="0"/>
          </a:p>
          <a:p>
            <a:r>
              <a:rPr lang="en-US" sz="2400" dirty="0">
                <a:latin typeface="Aharoni CLM"/>
              </a:rPr>
              <a:t>		temperature </a:t>
            </a:r>
            <a:r>
              <a:rPr lang="en-US" sz="2400" dirty="0" smtClean="0">
                <a:latin typeface="Aharoni CLM"/>
              </a:rPr>
              <a:t>(</a:t>
            </a:r>
            <a:r>
              <a:rPr lang="en-US" sz="2400" dirty="0">
                <a:latin typeface="Aharoni CLM"/>
              </a:rPr>
              <a:t>K)</a:t>
            </a:r>
            <a:endParaRPr sz="2400" dirty="0"/>
          </a:p>
        </p:txBody>
      </p:sp>
      <p:sp>
        <p:nvSpPr>
          <p:cNvPr id="46" name="CustomShape 8"/>
          <p:cNvSpPr/>
          <p:nvPr/>
        </p:nvSpPr>
        <p:spPr>
          <a:xfrm>
            <a:off x="3149640" y="4492800"/>
            <a:ext cx="4775040" cy="16794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Secondary (Derived)</a:t>
            </a:r>
            <a:endParaRPr sz="2400" dirty="0"/>
          </a:p>
        </p:txBody>
      </p:sp>
      <p:sp>
        <p:nvSpPr>
          <p:cNvPr id="47" name="CustomShape 9"/>
          <p:cNvSpPr/>
          <p:nvPr/>
        </p:nvSpPr>
        <p:spPr>
          <a:xfrm>
            <a:off x="3047760" y="4897080"/>
            <a:ext cx="4876920" cy="2462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 err="1">
                <a:latin typeface="Aharoni CLM"/>
              </a:rPr>
              <a:t>e.g</a:t>
            </a:r>
            <a:r>
              <a:rPr lang="en-US" sz="2400" dirty="0">
                <a:latin typeface="Aharoni CLM"/>
              </a:rPr>
              <a:t> Volume = length3</a:t>
            </a:r>
            <a:endParaRPr sz="2400" dirty="0"/>
          </a:p>
        </p:txBody>
      </p:sp>
      <p:sp>
        <p:nvSpPr>
          <p:cNvPr id="48" name="CustomShape 10"/>
          <p:cNvSpPr/>
          <p:nvPr/>
        </p:nvSpPr>
        <p:spPr>
          <a:xfrm>
            <a:off x="3860640" y="5254200"/>
            <a:ext cx="3861000" cy="8035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Velocity = length</a:t>
            </a:r>
            <a:endParaRPr sz="2400" dirty="0"/>
          </a:p>
          <a:p>
            <a:r>
              <a:rPr lang="en-US" sz="2400" dirty="0">
                <a:latin typeface="Aharoni CLM"/>
              </a:rPr>
              <a:t>	         time</a:t>
            </a:r>
            <a:endParaRPr sz="2400" dirty="0"/>
          </a:p>
        </p:txBody>
      </p:sp>
      <p:sp>
        <p:nvSpPr>
          <p:cNvPr id="49" name="Line 11"/>
          <p:cNvSpPr/>
          <p:nvPr/>
        </p:nvSpPr>
        <p:spPr>
          <a:xfrm flipV="1">
            <a:off x="5209020" y="5655960"/>
            <a:ext cx="1164240" cy="144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50" name="Line 12"/>
          <p:cNvSpPr/>
          <p:nvPr/>
        </p:nvSpPr>
        <p:spPr>
          <a:xfrm>
            <a:off x="2438280" y="3143160"/>
            <a:ext cx="81252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51" name="Line 13"/>
          <p:cNvSpPr/>
          <p:nvPr/>
        </p:nvSpPr>
        <p:spPr>
          <a:xfrm>
            <a:off x="2641320" y="3143160"/>
            <a:ext cx="0" cy="14284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52" name="Line 14"/>
          <p:cNvSpPr/>
          <p:nvPr/>
        </p:nvSpPr>
        <p:spPr>
          <a:xfrm>
            <a:off x="2641320" y="4572000"/>
            <a:ext cx="6094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2921925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Shape 1"/>
          <p:cNvSpPr txBox="1"/>
          <p:nvPr/>
        </p:nvSpPr>
        <p:spPr>
          <a:xfrm>
            <a:off x="2286000" y="549360"/>
            <a:ext cx="6044760" cy="4446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Unit Addition</a:t>
            </a:r>
            <a:endParaRPr dirty="0"/>
          </a:p>
        </p:txBody>
      </p:sp>
      <p:sp>
        <p:nvSpPr>
          <p:cNvPr id="54" name="TextShape 2"/>
          <p:cNvSpPr txBox="1"/>
          <p:nvPr/>
        </p:nvSpPr>
        <p:spPr>
          <a:xfrm>
            <a:off x="711360" y="1085760"/>
            <a:ext cx="7111800" cy="125748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dirty="0" smtClean="0">
                <a:latin typeface="Aharoni CLM"/>
              </a:rPr>
              <a:t>- all </a:t>
            </a:r>
            <a:r>
              <a:rPr lang="en-US" sz="2800" dirty="0">
                <a:latin typeface="Aharoni CLM"/>
              </a:rPr>
              <a:t>terms must have the same </a:t>
            </a:r>
            <a:r>
              <a:rPr lang="en-US" sz="2800" u="sng" dirty="0">
                <a:latin typeface="Aharoni CLM"/>
              </a:rPr>
              <a:t>dimension</a:t>
            </a:r>
            <a:r>
              <a:rPr lang="en-US" sz="2800" dirty="0">
                <a:latin typeface="Aharoni CLM"/>
              </a:rPr>
              <a:t>, </a:t>
            </a:r>
            <a:r>
              <a:rPr lang="en-US" sz="2800" u="sng" dirty="0">
                <a:latin typeface="Aharoni CLM"/>
              </a:rPr>
              <a:t>unit</a:t>
            </a:r>
            <a:r>
              <a:rPr lang="en-US" sz="2800" dirty="0">
                <a:latin typeface="Aharoni CLM"/>
              </a:rPr>
              <a:t>, &amp; </a:t>
            </a:r>
            <a:r>
              <a:rPr lang="en-US" sz="2800" u="sng" dirty="0">
                <a:latin typeface="Aharoni CLM"/>
              </a:rPr>
              <a:t>factor</a:t>
            </a:r>
            <a:r>
              <a:rPr lang="en-US" sz="2800" dirty="0">
                <a:latin typeface="Aharoni CLM"/>
              </a:rPr>
              <a:t> (dimensional homogeneity)</a:t>
            </a:r>
            <a:endParaRPr dirty="0"/>
          </a:p>
        </p:txBody>
      </p:sp>
      <p:sp>
        <p:nvSpPr>
          <p:cNvPr id="55" name="CustomShape 3"/>
          <p:cNvSpPr/>
          <p:nvPr/>
        </p:nvSpPr>
        <p:spPr>
          <a:xfrm>
            <a:off x="711360" y="2514240"/>
            <a:ext cx="7721280" cy="400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en-US" sz="2800" b="1" u="sng">
                <a:solidFill>
                  <a:srgbClr val="000000"/>
                </a:solidFill>
                <a:latin typeface="Aharoni CLM"/>
              </a:rPr>
              <a:t>Unit Conversion</a:t>
            </a:r>
            <a:endParaRPr/>
          </a:p>
        </p:txBody>
      </p:sp>
      <p:sp>
        <p:nvSpPr>
          <p:cNvPr id="56" name="CustomShape 4"/>
          <p:cNvSpPr/>
          <p:nvPr/>
        </p:nvSpPr>
        <p:spPr>
          <a:xfrm>
            <a:off x="812520" y="2971800"/>
            <a:ext cx="7492320" cy="12571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>
                <a:latin typeface="Aharoni CLM"/>
              </a:rPr>
              <a:t>Quantities are multiplied with </a:t>
            </a:r>
            <a:r>
              <a:rPr lang="en-US" sz="2800" b="1" i="1" dirty="0" smtClean="0">
                <a:latin typeface="Aharoni CLM"/>
              </a:rPr>
              <a:t>1 </a:t>
            </a:r>
            <a:r>
              <a:rPr lang="en-US" sz="2800" dirty="0" smtClean="0">
                <a:latin typeface="Aharoni CLM"/>
              </a:rPr>
              <a:t>(conversion factor)</a:t>
            </a:r>
            <a:endParaRPr dirty="0"/>
          </a:p>
          <a:p>
            <a:r>
              <a:rPr lang="en-US" sz="2800" dirty="0">
                <a:latin typeface="Aharoni CLM"/>
              </a:rPr>
              <a:t>	</a:t>
            </a:r>
            <a:r>
              <a:rPr lang="en-US" sz="2400" dirty="0">
                <a:latin typeface="Aharoni CLM"/>
              </a:rPr>
              <a:t>(Quantities</a:t>
            </a:r>
            <a:r>
              <a:rPr lang="en-US" dirty="0">
                <a:latin typeface="Aharoni CLM"/>
              </a:rPr>
              <a:t> unchanged, but units have changed)</a:t>
            </a:r>
            <a:endParaRPr dirty="0"/>
          </a:p>
        </p:txBody>
      </p:sp>
      <p:sp>
        <p:nvSpPr>
          <p:cNvPr id="57" name="CustomShape 5"/>
          <p:cNvSpPr/>
          <p:nvPr/>
        </p:nvSpPr>
        <p:spPr>
          <a:xfrm>
            <a:off x="914040" y="4400460"/>
            <a:ext cx="7112160" cy="6858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i="1" dirty="0">
                <a:latin typeface="Aharoni CLM"/>
              </a:rPr>
              <a:t>Except temperature conversion since it involves addition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1623524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417</TotalTime>
  <Words>1298</Words>
  <Application>Microsoft Office PowerPoint</Application>
  <PresentationFormat>On-screen Show (4:3)</PresentationFormat>
  <Paragraphs>237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UTMocw template</vt:lpstr>
      <vt:lpstr>SKMM 2413 Thermodynamics I</vt:lpstr>
      <vt:lpstr>Synopsis</vt:lpstr>
      <vt:lpstr>THERMODYNAMICS AND ENERGY</vt:lpstr>
      <vt:lpstr>PowerPoint Presentation</vt:lpstr>
      <vt:lpstr>Application Areas of Thermodynamics</vt:lpstr>
      <vt:lpstr>PowerPoint Presentation</vt:lpstr>
      <vt:lpstr>PowerPoint Presentation</vt:lpstr>
      <vt:lpstr>PowerPoint Presentation</vt:lpstr>
      <vt:lpstr>PowerPoint Presentation</vt:lpstr>
      <vt:lpstr>SI Prefix</vt:lpstr>
      <vt:lpstr>PowerPoint Presentation</vt:lpstr>
      <vt:lpstr>PowerPoint Presentation</vt:lpstr>
      <vt:lpstr>PowerPoint Presentation</vt:lpstr>
      <vt:lpstr>Property</vt:lpstr>
      <vt:lpstr>State</vt:lpstr>
      <vt:lpstr>State Postulate</vt:lpstr>
      <vt:lpstr>Process</vt:lpstr>
      <vt:lpstr>Constant Property Process</vt:lpstr>
      <vt:lpstr>Property (continued)</vt:lpstr>
      <vt:lpstr>Summary</vt:lpstr>
      <vt:lpstr>Phase and Pure Substances</vt:lpstr>
      <vt:lpstr>Equilibrium</vt:lpstr>
      <vt:lpstr>Temperature</vt:lpstr>
      <vt:lpstr>The Zeroth Law</vt:lpstr>
      <vt:lpstr>Pressure</vt:lpstr>
      <vt:lpstr>Absolute, Gauge, and Vacuum Pressures</vt:lpstr>
      <vt:lpstr>Manometer &amp; Barometer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Mohsin</cp:lastModifiedBy>
  <cp:revision>25</cp:revision>
  <cp:lastPrinted>2013-10-05T16:25:29Z</cp:lastPrinted>
  <dcterms:created xsi:type="dcterms:W3CDTF">2013-08-28T02:41:09Z</dcterms:created>
  <dcterms:modified xsi:type="dcterms:W3CDTF">2013-10-05T16:27:06Z</dcterms:modified>
</cp:coreProperties>
</file>