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36" r:id="rId2"/>
    <p:sldId id="338" r:id="rId3"/>
    <p:sldId id="339" r:id="rId4"/>
    <p:sldId id="340" r:id="rId5"/>
    <p:sldId id="344" r:id="rId6"/>
    <p:sldId id="345" r:id="rId7"/>
    <p:sldId id="347" r:id="rId8"/>
    <p:sldId id="348" r:id="rId9"/>
    <p:sldId id="349" r:id="rId10"/>
    <p:sldId id="350" r:id="rId11"/>
    <p:sldId id="351" r:id="rId12"/>
    <p:sldId id="346" r:id="rId13"/>
    <p:sldId id="341" r:id="rId14"/>
    <p:sldId id="353" r:id="rId15"/>
    <p:sldId id="354" r:id="rId16"/>
    <p:sldId id="356" r:id="rId17"/>
    <p:sldId id="358" r:id="rId18"/>
    <p:sldId id="360" r:id="rId19"/>
    <p:sldId id="362" r:id="rId20"/>
    <p:sldId id="342" r:id="rId21"/>
    <p:sldId id="364" r:id="rId22"/>
    <p:sldId id="343" r:id="rId2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FF33CC"/>
    <a:srgbClr val="0000FF"/>
    <a:srgbClr val="FF006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440B857-9928-4CF4-8866-AA5DC308E634}" type="datetimeFigureOut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EDFD29-6765-47E2-8B63-E65EB2C6C8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713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48FA87D-42E1-445A-8FA0-3BBD673ECCF4}" type="datetimeFigureOut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BAC2747-D786-4A86-8360-648E9D463A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95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AC2747-D786-4A86-8360-648E9D463AD7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FCCE-5E3A-4EE6-9210-CCF4AD877785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83F60-96B1-4C20-97C7-C1157A6B4DBD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D9E8-DFEF-4601-BD64-3B40D56A5307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33AC-8359-4E00-8400-8EA0F46654F2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0DA3-0350-48A1-BDEF-F224CF68C035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F373-8670-4779-A8BA-08EBB9685563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A8D5-9649-452C-9DB8-1EC4626771D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D81-E9C4-46A8-B45F-5C2E08AE313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333-8F69-4802-88F7-3C8817E3B77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FFFD-D420-436F-A656-61D53586D5E9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9F3E1-59D4-4130-9682-1B5EB3C47AF4}" type="datetime1">
              <a:rPr lang="en-US" smtClean="0"/>
              <a:pPr/>
              <a:t>11/5/2013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wmf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57300" y="1600200"/>
            <a:ext cx="6324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000" dirty="0" smtClean="0"/>
              <a:t>Define </a:t>
            </a:r>
            <a:r>
              <a:rPr lang="en-US" sz="2000" b="1" dirty="0" smtClean="0"/>
              <a:t>view factor </a:t>
            </a:r>
            <a:r>
              <a:rPr lang="en-US" sz="2000" dirty="0" smtClean="0"/>
              <a:t>and understand its importance in radiation heat transfer calculations. 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000" dirty="0" smtClean="0">
                <a:solidFill>
                  <a:srgbClr val="CC00CC"/>
                </a:solidFill>
              </a:rPr>
              <a:t>Develop view factor relations and calculate the unknown view factors in an enclosure by using these relations.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000" dirty="0" smtClean="0"/>
              <a:t>Calculate </a:t>
            </a:r>
            <a:r>
              <a:rPr lang="en-US" sz="2000" b="1" dirty="0" smtClean="0"/>
              <a:t>radiation heat transfer between black surfaces.</a:t>
            </a:r>
          </a:p>
          <a:p>
            <a: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Tx/>
              <a:buChar char="•"/>
            </a:pPr>
            <a:r>
              <a:rPr lang="en-US" sz="2000" dirty="0" smtClean="0">
                <a:solidFill>
                  <a:srgbClr val="CC00CC"/>
                </a:solidFill>
              </a:rPr>
              <a:t>Determine </a:t>
            </a:r>
            <a:r>
              <a:rPr lang="en-US" sz="2000" b="1" dirty="0" smtClean="0">
                <a:solidFill>
                  <a:srgbClr val="CC00CC"/>
                </a:solidFill>
              </a:rPr>
              <a:t>radiation heat transfer between diffuse and gray surfaces in an enclosure</a:t>
            </a:r>
            <a:r>
              <a:rPr lang="en-US" sz="2000" dirty="0" smtClean="0">
                <a:solidFill>
                  <a:srgbClr val="CC00CC"/>
                </a:solidFill>
              </a:rPr>
              <a:t> using the concept of </a:t>
            </a:r>
            <a:r>
              <a:rPr lang="en-US" sz="2000" dirty="0" err="1" smtClean="0">
                <a:solidFill>
                  <a:srgbClr val="CC00CC"/>
                </a:solidFill>
              </a:rPr>
              <a:t>radiosity</a:t>
            </a:r>
            <a:r>
              <a:rPr lang="en-US" sz="2000" dirty="0" smtClean="0">
                <a:solidFill>
                  <a:srgbClr val="CC00CC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 descr="13_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33350"/>
            <a:ext cx="8001000" cy="6591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" name="Picture 2" descr="13_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139700"/>
            <a:ext cx="7188200" cy="657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23900" y="1219200"/>
            <a:ext cx="7315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 13.1:</a:t>
            </a:r>
          </a:p>
          <a:p>
            <a:r>
              <a:rPr lang="en-US" dirty="0" smtClean="0"/>
              <a:t>Determine F</a:t>
            </a:r>
            <a:r>
              <a:rPr lang="en-US" baseline="-25000" dirty="0" smtClean="0"/>
              <a:t>12</a:t>
            </a:r>
            <a:r>
              <a:rPr lang="en-US" dirty="0" smtClean="0"/>
              <a:t> and F</a:t>
            </a:r>
            <a:r>
              <a:rPr lang="en-US" baseline="-25000" dirty="0" smtClean="0"/>
              <a:t>21</a:t>
            </a:r>
            <a:r>
              <a:rPr lang="en-US" dirty="0" smtClean="0"/>
              <a:t> for the following configurations:</a:t>
            </a:r>
          </a:p>
          <a:p>
            <a:endParaRPr lang="en-US" dirty="0" smtClean="0"/>
          </a:p>
          <a:p>
            <a:pPr marL="342900" indent="-342900">
              <a:buAutoNum type="alphaLcParenR"/>
            </a:pPr>
            <a:r>
              <a:rPr lang="en-US" dirty="0" smtClean="0"/>
              <a:t>Long duct. What is F22 for this case ? 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h)   Long concentric cylinders (D</a:t>
            </a:r>
            <a:r>
              <a:rPr lang="en-US" baseline="-25000" dirty="0" smtClean="0"/>
              <a:t>2</a:t>
            </a:r>
            <a:r>
              <a:rPr lang="en-US" dirty="0" smtClean="0"/>
              <a:t> = 3D</a:t>
            </a:r>
            <a:r>
              <a:rPr lang="en-US" baseline="-25000" dirty="0" smtClean="0"/>
              <a:t>1</a:t>
            </a:r>
            <a:r>
              <a:rPr lang="en-US" dirty="0" smtClean="0"/>
              <a:t>) </a:t>
            </a:r>
            <a:endParaRPr lang="en-US" dirty="0"/>
          </a:p>
        </p:txBody>
      </p:sp>
      <p:pic>
        <p:nvPicPr>
          <p:cNvPr id="12" name="Picture 11" descr="P_13_01a.jpg"/>
          <p:cNvPicPr>
            <a:picLocks noChangeAspect="1"/>
          </p:cNvPicPr>
          <p:nvPr/>
        </p:nvPicPr>
        <p:blipFill>
          <a:blip r:embed="rId2"/>
          <a:srcRect b="16798"/>
          <a:stretch>
            <a:fillRect/>
          </a:stretch>
        </p:blipFill>
        <p:spPr>
          <a:xfrm>
            <a:off x="1981200" y="2362200"/>
            <a:ext cx="1524000" cy="1636742"/>
          </a:xfrm>
          <a:prstGeom prst="rect">
            <a:avLst/>
          </a:prstGeom>
        </p:spPr>
      </p:pic>
      <p:pic>
        <p:nvPicPr>
          <p:cNvPr id="13" name="Picture 12" descr="P_13_01h.jpg"/>
          <p:cNvPicPr>
            <a:picLocks noChangeAspect="1"/>
          </p:cNvPicPr>
          <p:nvPr/>
        </p:nvPicPr>
        <p:blipFill>
          <a:blip r:embed="rId3"/>
          <a:srcRect b="13478"/>
          <a:stretch>
            <a:fillRect/>
          </a:stretch>
        </p:blipFill>
        <p:spPr>
          <a:xfrm>
            <a:off x="2400300" y="4762500"/>
            <a:ext cx="2011680" cy="1645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38765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11.3 Blackbody radiation exchange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723900" y="1638300"/>
            <a:ext cx="57531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1775" indent="-231775">
              <a:buFont typeface="Wingdings" pitchFamily="2" charset="2"/>
              <a:buChar char="§"/>
            </a:pPr>
            <a:r>
              <a:rPr lang="tr-TR" b="0" dirty="0"/>
              <a:t>W</a:t>
            </a:r>
            <a:r>
              <a:rPr lang="en-US" b="0" dirty="0"/>
              <a:t>hen the surfaces involved can be approximated</a:t>
            </a:r>
            <a:r>
              <a:rPr lang="tr-TR" b="0" dirty="0"/>
              <a:t> </a:t>
            </a:r>
            <a:r>
              <a:rPr lang="en-US" b="0" dirty="0"/>
              <a:t>as blackbodies because of the absence of reflection</a:t>
            </a:r>
            <a:r>
              <a:rPr lang="tr-TR" b="0" dirty="0"/>
              <a:t>, the </a:t>
            </a:r>
            <a:r>
              <a:rPr lang="tr-TR" b="0" i="1" dirty="0">
                <a:solidFill>
                  <a:srgbClr val="3333FF"/>
                </a:solidFill>
              </a:rPr>
              <a:t>net </a:t>
            </a:r>
            <a:r>
              <a:rPr lang="tr-TR" b="0" dirty="0">
                <a:solidFill>
                  <a:srgbClr val="3333FF"/>
                </a:solidFill>
              </a:rPr>
              <a:t>rate of radiation heat transfer</a:t>
            </a:r>
            <a:r>
              <a:rPr lang="tr-TR" b="0" dirty="0"/>
              <a:t> from surface 1 to surface 2 is</a:t>
            </a:r>
            <a:endParaRPr lang="en-US" b="0" dirty="0"/>
          </a:p>
        </p:txBody>
      </p:sp>
      <p:pic>
        <p:nvPicPr>
          <p:cNvPr id="8" name="Picture 22"/>
          <p:cNvPicPr>
            <a:picLocks noChangeAspect="1" noChangeArrowheads="1"/>
          </p:cNvPicPr>
          <p:nvPr/>
        </p:nvPicPr>
        <p:blipFill>
          <a:blip r:embed="rId2"/>
          <a:srcRect r="32632" b="30159"/>
          <a:stretch>
            <a:fillRect/>
          </a:stretch>
        </p:blipFill>
        <p:spPr bwMode="auto">
          <a:xfrm>
            <a:off x="6515100" y="1219200"/>
            <a:ext cx="243840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896100" y="3162300"/>
            <a:ext cx="2324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Two general black surfaces maintained at uniform temperatures T</a:t>
            </a:r>
            <a:r>
              <a:rPr lang="en-US" sz="1600" baseline="-25000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600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 and T</a:t>
            </a:r>
            <a:r>
              <a:rPr lang="en-US" sz="1600" baseline="-25000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 smtClean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srgbClr val="CC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743200"/>
            <a:ext cx="57150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5250" y="3771900"/>
            <a:ext cx="44640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05050" y="4754563"/>
            <a:ext cx="2076450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6"/>
          <a:srcRect t="8376"/>
          <a:stretch>
            <a:fillRect/>
          </a:stretch>
        </p:blipFill>
        <p:spPr bwMode="auto">
          <a:xfrm>
            <a:off x="4776787" y="4789488"/>
            <a:ext cx="1319213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876300" y="4457700"/>
            <a:ext cx="5448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*Using term of </a:t>
            </a:r>
            <a:r>
              <a:rPr lang="en-US" dirty="0" smtClean="0"/>
              <a:t>reciprocity relation </a:t>
            </a:r>
            <a:r>
              <a:rPr lang="en-US" dirty="0" smtClean="0">
                <a:solidFill>
                  <a:srgbClr val="0000FF"/>
                </a:solidFill>
              </a:rPr>
              <a:t>and </a:t>
            </a:r>
            <a:r>
              <a:rPr lang="en-US" dirty="0" smtClean="0"/>
              <a:t>emissive power</a:t>
            </a:r>
            <a:endParaRPr lang="en-US" dirty="0"/>
          </a:p>
        </p:txBody>
      </p:sp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62100" y="5562600"/>
            <a:ext cx="4425950" cy="417512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6172200" y="5552182"/>
            <a:ext cx="2895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b="0" dirty="0" smtClean="0">
                <a:solidFill>
                  <a:srgbClr val="006600"/>
                </a:solidFill>
              </a:rPr>
              <a:t>*A </a:t>
            </a:r>
            <a:r>
              <a:rPr lang="en-US" sz="1600" b="0" dirty="0">
                <a:solidFill>
                  <a:srgbClr val="006600"/>
                </a:solidFill>
              </a:rPr>
              <a:t>negative value for </a:t>
            </a:r>
            <a:r>
              <a:rPr lang="tr-TR" sz="1600" b="0" i="1" dirty="0">
                <a:solidFill>
                  <a:srgbClr val="006600"/>
                </a:solidFill>
              </a:rPr>
              <a:t>Q</a:t>
            </a:r>
            <a:r>
              <a:rPr lang="en-US" sz="1600" b="0" baseline="-25000" dirty="0">
                <a:solidFill>
                  <a:srgbClr val="006600"/>
                </a:solidFill>
              </a:rPr>
              <a:t>1 → 2</a:t>
            </a:r>
            <a:r>
              <a:rPr lang="en-US" sz="1600" b="0" dirty="0">
                <a:solidFill>
                  <a:srgbClr val="006600"/>
                </a:solidFill>
              </a:rPr>
              <a:t> indicates that net</a:t>
            </a:r>
            <a:r>
              <a:rPr lang="tr-TR" sz="1600" b="0" dirty="0">
                <a:solidFill>
                  <a:srgbClr val="006600"/>
                </a:solidFill>
              </a:rPr>
              <a:t> </a:t>
            </a:r>
            <a:r>
              <a:rPr lang="en-US" sz="1600" b="0" dirty="0">
                <a:solidFill>
                  <a:srgbClr val="006600"/>
                </a:solidFill>
              </a:rPr>
              <a:t>radiation heat transfer is from surface 2 to surface 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476500"/>
            <a:ext cx="5829300" cy="8636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952500" y="1601569"/>
            <a:ext cx="5943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0" dirty="0" smtClean="0"/>
              <a:t>Hence, the </a:t>
            </a:r>
            <a:r>
              <a:rPr lang="en-US" b="0" i="1" dirty="0">
                <a:solidFill>
                  <a:srgbClr val="3333FF"/>
                </a:solidFill>
              </a:rPr>
              <a:t>net</a:t>
            </a:r>
            <a:r>
              <a:rPr lang="en-US" b="0" i="1" dirty="0"/>
              <a:t> </a:t>
            </a:r>
            <a:r>
              <a:rPr lang="en-US" b="0" dirty="0"/>
              <a:t>radiation heat transfer </a:t>
            </a:r>
            <a:r>
              <a:rPr lang="en-US" b="0" i="1" dirty="0">
                <a:solidFill>
                  <a:srgbClr val="3333FF"/>
                </a:solidFill>
              </a:rPr>
              <a:t>from</a:t>
            </a:r>
            <a:r>
              <a:rPr lang="en-US" b="0" i="1" dirty="0"/>
              <a:t> </a:t>
            </a:r>
            <a:r>
              <a:rPr lang="en-US" b="0" dirty="0"/>
              <a:t>any surface </a:t>
            </a:r>
            <a:r>
              <a:rPr lang="en-US" b="0" i="1" dirty="0" err="1"/>
              <a:t>i</a:t>
            </a:r>
            <a:r>
              <a:rPr lang="en-US" b="0" i="1" dirty="0"/>
              <a:t> </a:t>
            </a:r>
            <a:r>
              <a:rPr lang="en-US" b="0" dirty="0"/>
              <a:t>of</a:t>
            </a:r>
            <a:r>
              <a:rPr lang="tr-TR" b="0" dirty="0"/>
              <a:t> an </a:t>
            </a:r>
            <a:r>
              <a:rPr lang="tr-TR" b="0" i="1" dirty="0"/>
              <a:t>N</a:t>
            </a:r>
            <a:r>
              <a:rPr lang="tr-TR" b="0" dirty="0"/>
              <a:t> surface en</a:t>
            </a:r>
            <a:r>
              <a:rPr lang="en-US" b="0" dirty="0"/>
              <a:t>closure </a:t>
            </a:r>
            <a:r>
              <a:rPr lang="en-US" b="0" dirty="0" smtClean="0"/>
              <a:t>is,</a:t>
            </a:r>
            <a:endParaRPr lang="en-US" b="0" dirty="0"/>
          </a:p>
        </p:txBody>
      </p:sp>
      <p:sp>
        <p:nvSpPr>
          <p:cNvPr id="9" name="TextBox 8"/>
          <p:cNvSpPr txBox="1"/>
          <p:nvPr/>
        </p:nvSpPr>
        <p:spPr>
          <a:xfrm>
            <a:off x="7048500" y="2743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Eq.(13.17)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_13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887" y="2216150"/>
            <a:ext cx="2133313" cy="2203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7700" y="1287482"/>
            <a:ext cx="7239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 13.19:</a:t>
            </a:r>
          </a:p>
          <a:p>
            <a:endParaRPr lang="en-US" dirty="0" smtClean="0"/>
          </a:p>
          <a:p>
            <a:r>
              <a:rPr lang="en-US" dirty="0" smtClean="0"/>
              <a:t>Consider the arrangement of the three black surfaces shown, where A</a:t>
            </a:r>
            <a:r>
              <a:rPr lang="en-US" baseline="-25000" dirty="0" smtClean="0"/>
              <a:t>1</a:t>
            </a:r>
            <a:r>
              <a:rPr lang="en-US" dirty="0" smtClean="0"/>
              <a:t> = 0.05 m</a:t>
            </a:r>
            <a:r>
              <a:rPr lang="en-US" baseline="30000" dirty="0" smtClean="0"/>
              <a:t>2 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400050" indent="-400050">
              <a:buAutoNum type="romanLcParenR"/>
            </a:pPr>
            <a:r>
              <a:rPr lang="en-US" dirty="0" smtClean="0"/>
              <a:t>Determine the value of F</a:t>
            </a:r>
            <a:r>
              <a:rPr lang="en-US" baseline="-25000" dirty="0" smtClean="0"/>
              <a:t>13</a:t>
            </a:r>
            <a:r>
              <a:rPr lang="en-US" dirty="0" smtClean="0"/>
              <a:t>.</a:t>
            </a:r>
          </a:p>
          <a:p>
            <a:pPr marL="400050" indent="-400050">
              <a:buAutoNum type="romanLcParenR"/>
            </a:pPr>
            <a:r>
              <a:rPr lang="en-US" dirty="0" smtClean="0"/>
              <a:t>Calculate the net radiation heat transfer from A</a:t>
            </a:r>
            <a:r>
              <a:rPr lang="en-US" baseline="-25000" dirty="0" smtClean="0"/>
              <a:t>1</a:t>
            </a:r>
            <a:r>
              <a:rPr lang="en-US" dirty="0" smtClean="0"/>
              <a:t> to A</a:t>
            </a:r>
            <a:r>
              <a:rPr lang="en-US" baseline="-25000" dirty="0" smtClean="0"/>
              <a:t>3</a:t>
            </a:r>
            <a:r>
              <a:rPr lang="en-US" dirty="0" smtClean="0"/>
              <a:t>, T</a:t>
            </a:r>
            <a:r>
              <a:rPr lang="en-US" baseline="-25000" dirty="0" smtClean="0"/>
              <a:t>1</a:t>
            </a:r>
            <a:r>
              <a:rPr lang="en-US" dirty="0" smtClean="0"/>
              <a:t> = 1000 K and T</a:t>
            </a:r>
            <a:r>
              <a:rPr lang="en-US" baseline="-25000" dirty="0" smtClean="0"/>
              <a:t>3</a:t>
            </a:r>
            <a:r>
              <a:rPr lang="en-US" dirty="0" smtClean="0"/>
              <a:t> = 500 K </a:t>
            </a:r>
          </a:p>
          <a:p>
            <a:pPr marL="400050" indent="-400050" algn="r"/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6805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11.4 Radiation exchange in real surfaces; diffuse, gray surfaces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104900" y="1765300"/>
            <a:ext cx="7467600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tr-TR" sz="2000" b="0" dirty="0"/>
              <a:t>M</a:t>
            </a:r>
            <a:r>
              <a:rPr lang="en-US" sz="2000" b="0" dirty="0" err="1"/>
              <a:t>ost</a:t>
            </a:r>
            <a:r>
              <a:rPr lang="en-US" sz="2000" b="0" dirty="0"/>
              <a:t> enclosures encountered in practice</a:t>
            </a:r>
            <a:r>
              <a:rPr lang="tr-TR" sz="2000" b="0" dirty="0"/>
              <a:t> </a:t>
            </a:r>
            <a:r>
              <a:rPr lang="en-US" sz="2000" b="0" dirty="0"/>
              <a:t>involve nonblack surfaces, which allow multiple reflections to occur.</a:t>
            </a:r>
            <a:endParaRPr lang="tr-TR" sz="2000" b="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en-US" sz="2000" b="0" dirty="0"/>
              <a:t>Radiation analysis of such enclosures becomes very complicated unless</a:t>
            </a:r>
            <a:r>
              <a:rPr lang="tr-TR" sz="2000" b="0" dirty="0"/>
              <a:t> </a:t>
            </a:r>
            <a:r>
              <a:rPr lang="en-US" sz="2000" b="0" dirty="0"/>
              <a:t>some</a:t>
            </a:r>
            <a:r>
              <a:rPr lang="tr-TR" sz="2000" b="0" dirty="0"/>
              <a:t> </a:t>
            </a:r>
            <a:r>
              <a:rPr lang="en-US" sz="2000" b="0" dirty="0"/>
              <a:t>simplifying assumptions are made.</a:t>
            </a:r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tr-TR" sz="2000" b="0" dirty="0"/>
              <a:t>I</a:t>
            </a:r>
            <a:r>
              <a:rPr lang="en-US" sz="2000" b="0" dirty="0"/>
              <a:t>t is common to assume the</a:t>
            </a:r>
            <a:r>
              <a:rPr lang="tr-TR" sz="2000" b="0" dirty="0"/>
              <a:t> </a:t>
            </a:r>
            <a:r>
              <a:rPr lang="en-US" sz="2000" b="0" dirty="0"/>
              <a:t>surfaces of an enclosure to be </a:t>
            </a:r>
            <a:r>
              <a:rPr lang="en-US" sz="2000" b="0" i="1" dirty="0">
                <a:solidFill>
                  <a:srgbClr val="3333FF"/>
                </a:solidFill>
              </a:rPr>
              <a:t>opaque</a:t>
            </a:r>
            <a:r>
              <a:rPr lang="en-US" sz="2000" b="0" dirty="0"/>
              <a:t>,</a:t>
            </a:r>
            <a:r>
              <a:rPr lang="en-US" sz="2000" b="0" i="1" dirty="0"/>
              <a:t> </a:t>
            </a:r>
            <a:r>
              <a:rPr lang="en-US" sz="2000" b="0" i="1" dirty="0">
                <a:solidFill>
                  <a:srgbClr val="3333FF"/>
                </a:solidFill>
              </a:rPr>
              <a:t>diffuse</a:t>
            </a:r>
            <a:r>
              <a:rPr lang="en-US" sz="2000" b="0" dirty="0"/>
              <a:t>,</a:t>
            </a:r>
            <a:r>
              <a:rPr lang="en-US" sz="2000" b="0" i="1" dirty="0"/>
              <a:t> </a:t>
            </a:r>
            <a:r>
              <a:rPr lang="en-US" sz="2000" b="0" dirty="0"/>
              <a:t>and</a:t>
            </a:r>
            <a:r>
              <a:rPr lang="tr-TR" sz="2000" b="0" dirty="0"/>
              <a:t> </a:t>
            </a:r>
            <a:r>
              <a:rPr lang="en-US" sz="2000" b="0" i="1" dirty="0">
                <a:solidFill>
                  <a:srgbClr val="3333FF"/>
                </a:solidFill>
              </a:rPr>
              <a:t>gray</a:t>
            </a:r>
            <a:r>
              <a:rPr lang="en-US" sz="2000" b="0" dirty="0"/>
              <a:t>.</a:t>
            </a:r>
            <a:endParaRPr lang="tr-TR" sz="2000" b="0" dirty="0"/>
          </a:p>
          <a:p>
            <a:pPr marL="342900" indent="-342900">
              <a:spcBef>
                <a:spcPct val="15000"/>
              </a:spcBef>
              <a:spcAft>
                <a:spcPct val="15000"/>
              </a:spcAft>
              <a:buClr>
                <a:srgbClr val="FF0000"/>
              </a:buClr>
              <a:buFontTx/>
              <a:buChar char="•"/>
            </a:pPr>
            <a:r>
              <a:rPr lang="en-US" sz="2000" b="0" dirty="0"/>
              <a:t>Also, each surface of the</a:t>
            </a:r>
            <a:r>
              <a:rPr lang="tr-TR" sz="2000" b="0" dirty="0"/>
              <a:t> </a:t>
            </a:r>
            <a:r>
              <a:rPr lang="en-US" sz="2000" b="0" dirty="0"/>
              <a:t>enclosure is </a:t>
            </a:r>
            <a:r>
              <a:rPr lang="en-US" sz="2000" b="0" i="1" dirty="0">
                <a:solidFill>
                  <a:srgbClr val="3333FF"/>
                </a:solidFill>
              </a:rPr>
              <a:t>isothermal</a:t>
            </a:r>
            <a:r>
              <a:rPr lang="en-US" sz="2000" b="0" dirty="0"/>
              <a:t>, and both the incoming and outgoing radiation are</a:t>
            </a:r>
            <a:r>
              <a:rPr lang="tr-TR" sz="2000" b="0" dirty="0"/>
              <a:t> </a:t>
            </a:r>
            <a:r>
              <a:rPr lang="en-US" sz="2000" b="0" i="1" dirty="0">
                <a:solidFill>
                  <a:srgbClr val="3333FF"/>
                </a:solidFill>
              </a:rPr>
              <a:t>uniform</a:t>
            </a:r>
            <a:r>
              <a:rPr lang="en-US" sz="2000" b="0" i="1" dirty="0"/>
              <a:t> </a:t>
            </a:r>
            <a:r>
              <a:rPr lang="en-US" sz="2000" b="0" dirty="0"/>
              <a:t>over each surface.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6805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11.4 Radiation exchange in real surfaces; diffuse, gray surfaces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32618" y="1981200"/>
            <a:ext cx="13676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/>
              <a:t>Radiosity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100" y="3487738"/>
            <a:ext cx="5181600" cy="149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85800" y="2476500"/>
            <a:ext cx="2552700" cy="1477328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Radiosity,</a:t>
            </a:r>
            <a:r>
              <a:rPr lang="tr-TR" dirty="0" smtClean="0">
                <a:solidFill>
                  <a:srgbClr val="CC00CC"/>
                </a:solidFill>
              </a:rPr>
              <a:t> </a:t>
            </a:r>
            <a:r>
              <a:rPr lang="tr-TR" i="1" dirty="0">
                <a:solidFill>
                  <a:srgbClr val="CC00CC"/>
                </a:solidFill>
              </a:rPr>
              <a:t>J</a:t>
            </a:r>
            <a:r>
              <a:rPr lang="tr-TR" dirty="0"/>
              <a:t>: </a:t>
            </a:r>
            <a:r>
              <a:rPr lang="en-US" b="0" dirty="0"/>
              <a:t>The </a:t>
            </a:r>
            <a:r>
              <a:rPr lang="en-US" b="0" i="1" dirty="0"/>
              <a:t>total radiation</a:t>
            </a:r>
            <a:r>
              <a:rPr lang="tr-TR" b="0" i="1" dirty="0"/>
              <a:t> </a:t>
            </a:r>
            <a:r>
              <a:rPr lang="en-US" b="0" i="1" dirty="0"/>
              <a:t>energy leaving a surface per unit time and per unit </a:t>
            </a:r>
            <a:r>
              <a:rPr lang="en-US" b="0" i="1" dirty="0" smtClean="0"/>
              <a:t>area (emitted and reflected)</a:t>
            </a:r>
            <a:r>
              <a:rPr lang="tr-TR" b="0" i="1" dirty="0" smtClean="0"/>
              <a:t>.</a:t>
            </a:r>
            <a:endParaRPr lang="en-US" b="0" i="1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579812" y="2209800"/>
            <a:ext cx="52593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0" dirty="0" smtClean="0"/>
              <a:t>*For </a:t>
            </a:r>
            <a:r>
              <a:rPr lang="en-US" b="0" dirty="0"/>
              <a:t>a surface </a:t>
            </a:r>
            <a:r>
              <a:rPr lang="en-US" b="0" i="1" dirty="0" err="1"/>
              <a:t>i</a:t>
            </a:r>
            <a:r>
              <a:rPr lang="en-US" b="0" i="1" dirty="0"/>
              <a:t> </a:t>
            </a:r>
            <a:r>
              <a:rPr lang="en-US" b="0" dirty="0"/>
              <a:t>that is </a:t>
            </a:r>
            <a:r>
              <a:rPr lang="en-US" b="0" i="1" dirty="0">
                <a:solidFill>
                  <a:srgbClr val="CC00CC"/>
                </a:solidFill>
              </a:rPr>
              <a:t>gray</a:t>
            </a:r>
            <a:r>
              <a:rPr lang="en-US" b="0" i="1" dirty="0"/>
              <a:t> </a:t>
            </a:r>
            <a:r>
              <a:rPr lang="en-US" b="0" dirty="0"/>
              <a:t>and </a:t>
            </a:r>
            <a:r>
              <a:rPr lang="en-US" b="0" i="1" dirty="0">
                <a:solidFill>
                  <a:srgbClr val="CC00CC"/>
                </a:solidFill>
              </a:rPr>
              <a:t>opaque</a:t>
            </a:r>
            <a:r>
              <a:rPr lang="en-US" b="0" i="1" dirty="0"/>
              <a:t> </a:t>
            </a:r>
            <a:endParaRPr lang="en-US" b="0" i="1" dirty="0" smtClean="0"/>
          </a:p>
          <a:p>
            <a:r>
              <a:rPr lang="en-US" b="0" dirty="0" smtClean="0"/>
              <a:t>(</a:t>
            </a:r>
            <a:r>
              <a:rPr lang="en-US" b="0" i="1" dirty="0">
                <a:solidFill>
                  <a:srgbClr val="3333FF"/>
                </a:solidFill>
                <a:sym typeface="Symbol" pitchFamily="18" charset="2"/>
              </a:rPr>
              <a:t></a:t>
            </a:r>
            <a:r>
              <a:rPr lang="tr-TR" b="0" baseline="-25000" dirty="0">
                <a:solidFill>
                  <a:srgbClr val="3333FF"/>
                </a:solidFill>
                <a:sym typeface="Symbol" pitchFamily="18" charset="2"/>
              </a:rPr>
              <a:t>i</a:t>
            </a:r>
            <a:r>
              <a:rPr lang="tr-TR" b="0" dirty="0">
                <a:solidFill>
                  <a:srgbClr val="3333FF"/>
                </a:solidFill>
                <a:sym typeface="Symbol" pitchFamily="18" charset="2"/>
              </a:rPr>
              <a:t> = </a:t>
            </a:r>
            <a:r>
              <a:rPr lang="en-US" b="0" i="1" dirty="0">
                <a:solidFill>
                  <a:srgbClr val="3333FF"/>
                </a:solidFill>
                <a:sym typeface="Symbol" pitchFamily="18" charset="2"/>
              </a:rPr>
              <a:t></a:t>
            </a:r>
            <a:r>
              <a:rPr lang="tr-TR" b="0" i="1" baseline="-25000" dirty="0">
                <a:solidFill>
                  <a:srgbClr val="3333FF"/>
                </a:solidFill>
                <a:sym typeface="SymbolPS" pitchFamily="66" charset="2"/>
              </a:rPr>
              <a:t>i</a:t>
            </a:r>
            <a:r>
              <a:rPr lang="tr-TR" b="0" dirty="0">
                <a:solidFill>
                  <a:srgbClr val="3333FF"/>
                </a:solidFill>
                <a:sym typeface="SymbolPS" pitchFamily="66" charset="2"/>
              </a:rPr>
              <a:t> </a:t>
            </a:r>
            <a:r>
              <a:rPr lang="tr-TR" b="0" dirty="0">
                <a:sym typeface="SymbolPS" pitchFamily="66" charset="2"/>
              </a:rPr>
              <a:t> and </a:t>
            </a:r>
            <a:r>
              <a:rPr lang="en-US" b="0" i="1" dirty="0" smtClean="0">
                <a:solidFill>
                  <a:srgbClr val="3333FF"/>
                </a:solidFill>
                <a:sym typeface="Symbol" pitchFamily="18" charset="2"/>
              </a:rPr>
              <a:t></a:t>
            </a:r>
            <a:r>
              <a:rPr lang="en-US" b="0" i="1" baseline="-25000" dirty="0" smtClean="0">
                <a:solidFill>
                  <a:srgbClr val="3333FF"/>
                </a:solidFill>
                <a:sym typeface="Symbol" pitchFamily="18" charset="2"/>
              </a:rPr>
              <a:t>i</a:t>
            </a:r>
            <a:r>
              <a:rPr lang="tr-TR" dirty="0" smtClean="0">
                <a:sym typeface="SymbolPS" pitchFamily="66" charset="2"/>
              </a:rPr>
              <a:t> </a:t>
            </a:r>
            <a:r>
              <a:rPr lang="tr-TR" b="0" dirty="0">
                <a:solidFill>
                  <a:srgbClr val="3333FF"/>
                </a:solidFill>
                <a:sym typeface="SymbolPS" pitchFamily="66" charset="2"/>
              </a:rPr>
              <a:t>+</a:t>
            </a:r>
            <a:r>
              <a:rPr lang="tr-TR" dirty="0">
                <a:solidFill>
                  <a:srgbClr val="3333FF"/>
                </a:solidFill>
                <a:sym typeface="SymbolPS" pitchFamily="66" charset="2"/>
              </a:rPr>
              <a:t> </a:t>
            </a:r>
            <a:r>
              <a:rPr lang="en-US" b="0" i="1" dirty="0">
                <a:solidFill>
                  <a:srgbClr val="3333FF"/>
                </a:solidFill>
                <a:sym typeface="Symbol" pitchFamily="18" charset="2"/>
              </a:rPr>
              <a:t></a:t>
            </a:r>
            <a:r>
              <a:rPr lang="en-US" b="0" i="1" baseline="-25000" dirty="0" err="1">
                <a:solidFill>
                  <a:srgbClr val="3333FF"/>
                </a:solidFill>
              </a:rPr>
              <a:t>i</a:t>
            </a:r>
            <a:r>
              <a:rPr lang="en-US" b="0" i="1" dirty="0">
                <a:solidFill>
                  <a:srgbClr val="3333FF"/>
                </a:solidFill>
              </a:rPr>
              <a:t> </a:t>
            </a:r>
            <a:r>
              <a:rPr lang="tr-TR" b="0" i="1" dirty="0">
                <a:solidFill>
                  <a:srgbClr val="3333FF"/>
                </a:solidFill>
              </a:rPr>
              <a:t>=</a:t>
            </a:r>
            <a:r>
              <a:rPr lang="en-US" b="0" dirty="0">
                <a:solidFill>
                  <a:srgbClr val="3333FF"/>
                </a:solidFill>
              </a:rPr>
              <a:t> 1</a:t>
            </a:r>
            <a:r>
              <a:rPr lang="en-US" b="0" dirty="0"/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900" y="15621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*recall about the </a:t>
            </a:r>
            <a:r>
              <a:rPr lang="en-US" i="1" dirty="0" err="1" smtClean="0">
                <a:solidFill>
                  <a:srgbClr val="FF0000"/>
                </a:solidFill>
              </a:rPr>
              <a:t>radiosity</a:t>
            </a:r>
            <a:r>
              <a:rPr lang="en-US" i="1" dirty="0" smtClean="0">
                <a:solidFill>
                  <a:srgbClr val="FF0000"/>
                </a:solidFill>
              </a:rPr>
              <a:t> term in Chapter10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3"/>
          <a:srcRect b="29639"/>
          <a:stretch>
            <a:fillRect/>
          </a:stretch>
        </p:blipFill>
        <p:spPr bwMode="auto">
          <a:xfrm>
            <a:off x="337159" y="4176895"/>
            <a:ext cx="3305201" cy="256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5659438"/>
            <a:ext cx="3781425" cy="43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5181600" y="5278438"/>
            <a:ext cx="21496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0" i="1" dirty="0">
                <a:solidFill>
                  <a:srgbClr val="3333FF"/>
                </a:solidFill>
              </a:rPr>
              <a:t>For a </a:t>
            </a:r>
            <a:r>
              <a:rPr lang="en-US" b="0" i="1" dirty="0">
                <a:solidFill>
                  <a:srgbClr val="3333FF"/>
                </a:solidFill>
              </a:rPr>
              <a:t>blackbody</a:t>
            </a:r>
            <a:r>
              <a:rPr lang="tr-TR" b="0" i="1" dirty="0">
                <a:solidFill>
                  <a:srgbClr val="3333FF"/>
                </a:solidFill>
              </a:rPr>
              <a:t> </a:t>
            </a:r>
            <a:r>
              <a:rPr lang="en-US" b="0" i="1" dirty="0">
                <a:solidFill>
                  <a:srgbClr val="3333FF"/>
                </a:solidFill>
                <a:sym typeface="Symbol" pitchFamily="18" charset="2"/>
              </a:rPr>
              <a:t></a:t>
            </a:r>
            <a:r>
              <a:rPr lang="en-US" b="0" i="1" dirty="0">
                <a:solidFill>
                  <a:srgbClr val="3333FF"/>
                </a:solidFill>
              </a:rPr>
              <a:t> </a:t>
            </a:r>
            <a:r>
              <a:rPr lang="tr-TR" b="0" i="1" dirty="0">
                <a:solidFill>
                  <a:srgbClr val="3333FF"/>
                </a:solidFill>
              </a:rPr>
              <a:t>=</a:t>
            </a:r>
            <a:r>
              <a:rPr lang="en-US" b="0" dirty="0">
                <a:solidFill>
                  <a:srgbClr val="3333FF"/>
                </a:solidFill>
              </a:rPr>
              <a:t>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96200" y="4572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Eq.(13.12)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543300" y="3048000"/>
            <a:ext cx="435516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Radiation </a:t>
            </a:r>
            <a:r>
              <a:rPr lang="en-US" sz="2000" dirty="0">
                <a:solidFill>
                  <a:srgbClr val="FF0000"/>
                </a:solidFill>
              </a:rPr>
              <a:t>Heat Transfer </a:t>
            </a:r>
            <a:r>
              <a:rPr lang="en-US" sz="2000" dirty="0" smtClean="0">
                <a:solidFill>
                  <a:srgbClr val="FF0000"/>
                </a:solidFill>
              </a:rPr>
              <a:t>from </a:t>
            </a:r>
            <a:r>
              <a:rPr lang="en-US" sz="2000" dirty="0">
                <a:solidFill>
                  <a:srgbClr val="FF0000"/>
                </a:solidFill>
              </a:rPr>
              <a:t>a </a:t>
            </a:r>
            <a:r>
              <a:rPr lang="en-US" sz="2000" dirty="0" smtClean="0">
                <a:solidFill>
                  <a:srgbClr val="FF0000"/>
                </a:solidFill>
              </a:rPr>
              <a:t>Surface: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6805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11.4 Radiation exchange in real surfaces; diffuse, gray surfaces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09600" y="1574800"/>
            <a:ext cx="520251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Net Radiation Heat Transfer to or from a Surface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2" y="2057400"/>
            <a:ext cx="5449888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314700"/>
            <a:ext cx="6056313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134100" y="2208212"/>
            <a:ext cx="2667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0" dirty="0" smtClean="0">
                <a:solidFill>
                  <a:srgbClr val="3333FF"/>
                </a:solidFill>
                <a:sym typeface="Wingdings" pitchFamily="2" charset="2"/>
              </a:rPr>
              <a:t> </a:t>
            </a:r>
            <a:r>
              <a:rPr lang="en-US" b="0" dirty="0" smtClean="0">
                <a:solidFill>
                  <a:srgbClr val="3333FF"/>
                </a:solidFill>
              </a:rPr>
              <a:t>The </a:t>
            </a:r>
            <a:r>
              <a:rPr lang="en-US" b="0" i="1" dirty="0">
                <a:solidFill>
                  <a:srgbClr val="3333FF"/>
                </a:solidFill>
              </a:rPr>
              <a:t>net </a:t>
            </a:r>
            <a:r>
              <a:rPr lang="en-US" b="0" dirty="0">
                <a:solidFill>
                  <a:srgbClr val="3333FF"/>
                </a:solidFill>
              </a:rPr>
              <a:t>rate of</a:t>
            </a:r>
            <a:r>
              <a:rPr lang="tr-TR" b="0" dirty="0">
                <a:solidFill>
                  <a:srgbClr val="3333FF"/>
                </a:solidFill>
              </a:rPr>
              <a:t> </a:t>
            </a:r>
            <a:r>
              <a:rPr lang="en-US" b="0" dirty="0">
                <a:solidFill>
                  <a:srgbClr val="3333FF"/>
                </a:solidFill>
              </a:rPr>
              <a:t>radiation heat transfer from a surface </a:t>
            </a:r>
            <a:r>
              <a:rPr lang="en-US" b="0" i="1" dirty="0" err="1">
                <a:solidFill>
                  <a:srgbClr val="3333FF"/>
                </a:solidFill>
              </a:rPr>
              <a:t>i</a:t>
            </a:r>
            <a:endParaRPr lang="en-US" b="0" i="1" dirty="0">
              <a:solidFill>
                <a:srgbClr val="3333FF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8012" y="4114800"/>
            <a:ext cx="2681288" cy="712788"/>
          </a:xfrm>
          <a:prstGeom prst="rect">
            <a:avLst/>
          </a:prstGeom>
          <a:solidFill>
            <a:schemeClr val="accent6">
              <a:alpha val="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810000" y="51435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where, </a:t>
            </a:r>
            <a:endParaRPr lang="en-US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4953000"/>
            <a:ext cx="13557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5029200" y="5676900"/>
            <a:ext cx="3924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66"/>
                </a:solidFill>
              </a:rPr>
              <a:t>= Surface </a:t>
            </a:r>
            <a:r>
              <a:rPr lang="en-US" dirty="0">
                <a:solidFill>
                  <a:srgbClr val="FF0066"/>
                </a:solidFill>
              </a:rPr>
              <a:t>resistance </a:t>
            </a:r>
            <a:r>
              <a:rPr lang="en-US" b="0" dirty="0">
                <a:solidFill>
                  <a:srgbClr val="FF0066"/>
                </a:solidFill>
              </a:rPr>
              <a:t>to radiation</a:t>
            </a:r>
          </a:p>
        </p:txBody>
      </p:sp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6"/>
          <a:srcRect l="24281" b="41538"/>
          <a:stretch>
            <a:fillRect/>
          </a:stretch>
        </p:blipFill>
        <p:spPr bwMode="auto">
          <a:xfrm>
            <a:off x="333876" y="4572000"/>
            <a:ext cx="2495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57200" y="6172200"/>
            <a:ext cx="2857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6600"/>
                </a:solidFill>
              </a:rPr>
              <a:t>*Electrical analogy of surface resistance to radiation</a:t>
            </a:r>
            <a:endParaRPr lang="en-US" sz="1600" b="0" dirty="0">
              <a:solidFill>
                <a:srgbClr val="0066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15100" y="4648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Eq.(13.13)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0" name="Right Brace 19"/>
          <p:cNvSpPr/>
          <p:nvPr/>
        </p:nvSpPr>
        <p:spPr>
          <a:xfrm>
            <a:off x="6096000" y="4152900"/>
            <a:ext cx="381000" cy="1333500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8640" y="5813509"/>
            <a:ext cx="1737360" cy="62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6805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11.4 Radiation exchange in real surfaces; diffuse, gray surfaces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647700" y="1504890"/>
            <a:ext cx="8305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Net Radiation Heat Transfer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Between Any Two Surfaces</a:t>
            </a:r>
          </a:p>
        </p:txBody>
      </p: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2819400" y="2042160"/>
            <a:ext cx="5943600" cy="1463040"/>
            <a:chOff x="1536" y="576"/>
            <a:chExt cx="3936" cy="977"/>
          </a:xfrm>
        </p:grpSpPr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36" y="576"/>
              <a:ext cx="3936" cy="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20" y="1200"/>
              <a:ext cx="3314" cy="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33400" y="1981201"/>
            <a:ext cx="2438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b="0" dirty="0">
                <a:solidFill>
                  <a:srgbClr val="3333FF"/>
                </a:solidFill>
              </a:rPr>
              <a:t>T</a:t>
            </a:r>
            <a:r>
              <a:rPr lang="en-US" b="0" dirty="0">
                <a:solidFill>
                  <a:srgbClr val="3333FF"/>
                </a:solidFill>
              </a:rPr>
              <a:t>he </a:t>
            </a:r>
            <a:r>
              <a:rPr lang="en-US" b="0" i="1" dirty="0">
                <a:solidFill>
                  <a:srgbClr val="3333FF"/>
                </a:solidFill>
              </a:rPr>
              <a:t>net </a:t>
            </a:r>
            <a:r>
              <a:rPr lang="en-US" b="0" dirty="0">
                <a:solidFill>
                  <a:srgbClr val="3333FF"/>
                </a:solidFill>
              </a:rPr>
              <a:t>rate of radiation heat transfer</a:t>
            </a:r>
            <a:r>
              <a:rPr lang="tr-TR" b="0" dirty="0">
                <a:solidFill>
                  <a:srgbClr val="3333FF"/>
                </a:solidFill>
              </a:rPr>
              <a:t> </a:t>
            </a:r>
            <a:r>
              <a:rPr lang="en-US" b="0" dirty="0">
                <a:solidFill>
                  <a:srgbClr val="3333FF"/>
                </a:solidFill>
              </a:rPr>
              <a:t>from surface </a:t>
            </a:r>
            <a:r>
              <a:rPr lang="en-US" b="0" i="1" dirty="0" err="1">
                <a:solidFill>
                  <a:srgbClr val="3333FF"/>
                </a:solidFill>
              </a:rPr>
              <a:t>i</a:t>
            </a:r>
            <a:r>
              <a:rPr lang="en-US" b="0" i="1" dirty="0">
                <a:solidFill>
                  <a:srgbClr val="3333FF"/>
                </a:solidFill>
              </a:rPr>
              <a:t> </a:t>
            </a:r>
            <a:r>
              <a:rPr lang="en-US" b="0" dirty="0">
                <a:solidFill>
                  <a:srgbClr val="3333FF"/>
                </a:solidFill>
              </a:rPr>
              <a:t>to surface </a:t>
            </a:r>
            <a:r>
              <a:rPr lang="en-US" b="0" i="1" dirty="0">
                <a:solidFill>
                  <a:srgbClr val="3333FF"/>
                </a:solidFill>
              </a:rPr>
              <a:t>j </a:t>
            </a:r>
            <a:r>
              <a:rPr lang="tr-TR" b="0" dirty="0">
                <a:solidFill>
                  <a:srgbClr val="3333FF"/>
                </a:solidFill>
              </a:rPr>
              <a:t>is</a:t>
            </a:r>
            <a:endParaRPr lang="en-US" b="0" dirty="0">
              <a:solidFill>
                <a:srgbClr val="3333FF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5115" y="3009900"/>
            <a:ext cx="2264285" cy="374904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38475" y="4440237"/>
            <a:ext cx="38957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52900" y="3924300"/>
            <a:ext cx="1847850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3086100" y="3543300"/>
            <a:ext cx="305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0" dirty="0" smtClean="0">
                <a:solidFill>
                  <a:srgbClr val="3333FF"/>
                </a:solidFill>
              </a:rPr>
              <a:t>*Apply </a:t>
            </a:r>
            <a:r>
              <a:rPr lang="en-US" b="0" dirty="0">
                <a:solidFill>
                  <a:srgbClr val="3333FF"/>
                </a:solidFill>
              </a:rPr>
              <a:t>the reciprocity relation</a:t>
            </a:r>
          </a:p>
        </p:txBody>
      </p:sp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12" y="4994275"/>
            <a:ext cx="2909888" cy="7588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4953000" y="6374368"/>
            <a:ext cx="365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33CC"/>
                </a:solidFill>
              </a:rPr>
              <a:t>= Space </a:t>
            </a:r>
            <a:r>
              <a:rPr lang="en-US" dirty="0">
                <a:solidFill>
                  <a:srgbClr val="FF33CC"/>
                </a:solidFill>
              </a:rPr>
              <a:t>resistance </a:t>
            </a:r>
            <a:r>
              <a:rPr lang="en-US" b="0" dirty="0">
                <a:solidFill>
                  <a:srgbClr val="FF33CC"/>
                </a:solidFill>
              </a:rPr>
              <a:t>to radiation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67100" y="5867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where,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667500" y="54980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Eq.(13.16)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5" name="Right Brace 24"/>
          <p:cNvSpPr/>
          <p:nvPr/>
        </p:nvSpPr>
        <p:spPr>
          <a:xfrm>
            <a:off x="6210300" y="5067300"/>
            <a:ext cx="381000" cy="1181100"/>
          </a:xfrm>
          <a:prstGeom prst="rightBrac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38100" y="3515261"/>
            <a:ext cx="1371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6600"/>
                </a:solidFill>
              </a:rPr>
              <a:t>*Electrical analogy of space resistance to radiation</a:t>
            </a:r>
            <a:endParaRPr lang="en-US" sz="1600" b="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72894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11.1 The </a:t>
            </a:r>
            <a:r>
              <a:rPr lang="en-US" sz="2000" b="1" dirty="0">
                <a:solidFill>
                  <a:srgbClr val="0000FF"/>
                </a:solidFill>
              </a:rPr>
              <a:t>View Factor (also </a:t>
            </a:r>
            <a:r>
              <a:rPr lang="en-US" sz="2000" b="1" dirty="0" smtClean="0">
                <a:solidFill>
                  <a:srgbClr val="0000FF"/>
                </a:solidFill>
              </a:rPr>
              <a:t>known as Configuration </a:t>
            </a:r>
            <a:r>
              <a:rPr lang="en-US" sz="2000" b="1" dirty="0">
                <a:solidFill>
                  <a:srgbClr val="0000FF"/>
                </a:solidFill>
              </a:rPr>
              <a:t>or Shape Factor)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600" y="6019800"/>
            <a:ext cx="1066800" cy="64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13_01.jpg"/>
          <p:cNvPicPr>
            <a:picLocks noChangeAspect="1"/>
          </p:cNvPicPr>
          <p:nvPr/>
        </p:nvPicPr>
        <p:blipFill>
          <a:blip r:embed="rId2"/>
          <a:srcRect r="44583" b="17178"/>
          <a:stretch>
            <a:fillRect/>
          </a:stretch>
        </p:blipFill>
        <p:spPr>
          <a:xfrm>
            <a:off x="5181600" y="3848100"/>
            <a:ext cx="3525445" cy="3009900"/>
          </a:xfrm>
          <a:prstGeom prst="rect">
            <a:avLst/>
          </a:prstGeom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800100" y="1714500"/>
            <a:ext cx="4914900" cy="358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tr-TR" b="1" i="1" dirty="0">
                <a:solidFill>
                  <a:srgbClr val="FF0000"/>
                </a:solidFill>
              </a:rPr>
              <a:t>V</a:t>
            </a:r>
            <a:r>
              <a:rPr lang="en-US" b="1" i="1" dirty="0" err="1">
                <a:solidFill>
                  <a:srgbClr val="FF0000"/>
                </a:solidFill>
              </a:rPr>
              <a:t>iew</a:t>
            </a:r>
            <a:r>
              <a:rPr lang="en-US" b="1" i="1" dirty="0">
                <a:solidFill>
                  <a:srgbClr val="FF0000"/>
                </a:solidFill>
              </a:rPr>
              <a:t> factor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0" dirty="0"/>
              <a:t>is a</a:t>
            </a:r>
            <a:r>
              <a:rPr lang="tr-TR" b="0" dirty="0"/>
              <a:t> </a:t>
            </a:r>
            <a:r>
              <a:rPr lang="en-US" b="0" dirty="0"/>
              <a:t>purely geometric quantity and is independent of the surface properties and</a:t>
            </a:r>
            <a:r>
              <a:rPr lang="tr-TR" b="0" dirty="0"/>
              <a:t> </a:t>
            </a:r>
            <a:r>
              <a:rPr lang="en-US" b="0" dirty="0"/>
              <a:t>temperature. </a:t>
            </a:r>
            <a:endParaRPr lang="tr-TR" b="0" dirty="0"/>
          </a:p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b="0" dirty="0" smtClean="0"/>
              <a:t>The </a:t>
            </a:r>
            <a:r>
              <a:rPr lang="en-US" b="0" dirty="0"/>
              <a:t>view factor based on the assumption that the surfaces are diffuse</a:t>
            </a:r>
            <a:r>
              <a:rPr lang="tr-TR" b="0" dirty="0"/>
              <a:t> </a:t>
            </a:r>
            <a:r>
              <a:rPr lang="en-US" b="0" dirty="0"/>
              <a:t>emitters and diffuse reflectors is called the </a:t>
            </a:r>
            <a:r>
              <a:rPr lang="en-US" b="0" i="1" dirty="0">
                <a:solidFill>
                  <a:srgbClr val="3333FF"/>
                </a:solidFill>
              </a:rPr>
              <a:t>diffuse view factor</a:t>
            </a:r>
            <a:r>
              <a:rPr lang="en-US" b="0" dirty="0"/>
              <a:t>,</a:t>
            </a:r>
            <a:r>
              <a:rPr lang="en-US" b="0" i="1" dirty="0"/>
              <a:t> </a:t>
            </a:r>
            <a:r>
              <a:rPr lang="en-US" b="0" dirty="0"/>
              <a:t>and the view</a:t>
            </a:r>
            <a:r>
              <a:rPr lang="tr-TR" b="0" dirty="0"/>
              <a:t> </a:t>
            </a:r>
            <a:r>
              <a:rPr lang="en-US" b="0" dirty="0"/>
              <a:t>factor based on the assumption that the surfaces are diffuse emitters but </a:t>
            </a:r>
            <a:r>
              <a:rPr lang="en-US" b="0" dirty="0" err="1"/>
              <a:t>specular</a:t>
            </a:r>
            <a:r>
              <a:rPr lang="tr-TR" b="0" dirty="0"/>
              <a:t> </a:t>
            </a:r>
            <a:r>
              <a:rPr lang="en-US" b="0" dirty="0"/>
              <a:t>reflectors is called the </a:t>
            </a:r>
            <a:r>
              <a:rPr lang="en-US" b="0" i="1" dirty="0" err="1">
                <a:solidFill>
                  <a:srgbClr val="3333FF"/>
                </a:solidFill>
              </a:rPr>
              <a:t>specular</a:t>
            </a:r>
            <a:r>
              <a:rPr lang="en-US" b="0" i="1" dirty="0">
                <a:solidFill>
                  <a:srgbClr val="3333FF"/>
                </a:solidFill>
              </a:rPr>
              <a:t> view factor</a:t>
            </a:r>
            <a:r>
              <a:rPr lang="en-US" b="0" i="1" dirty="0" smtClean="0"/>
              <a:t>.</a:t>
            </a:r>
          </a:p>
          <a:p>
            <a:pPr marL="231775" indent="-231775">
              <a:spcBef>
                <a:spcPct val="15000"/>
              </a:spcBef>
              <a:spcAft>
                <a:spcPct val="15000"/>
              </a:spcAft>
              <a:buFont typeface="Wingdings" pitchFamily="2" charset="2"/>
              <a:buChar char="§"/>
            </a:pPr>
            <a:r>
              <a:rPr lang="en-US" dirty="0" smtClean="0"/>
              <a:t>The view factor,  </a:t>
            </a:r>
            <a:r>
              <a:rPr lang="en-US" b="1" i="1" dirty="0" err="1" smtClean="0"/>
              <a:t>F</a:t>
            </a:r>
            <a:r>
              <a:rPr lang="en-US" b="1" i="1" baseline="-25000" dirty="0" err="1" smtClean="0"/>
              <a:t>i,j</a:t>
            </a:r>
            <a:r>
              <a:rPr lang="en-US" b="1" dirty="0" smtClean="0"/>
              <a:t> </a:t>
            </a:r>
            <a:r>
              <a:rPr lang="en-US" dirty="0" smtClean="0"/>
              <a:t>is a geometrical quantity corresponding to </a:t>
            </a:r>
            <a:r>
              <a:rPr lang="en-US" dirty="0" smtClean="0">
                <a:solidFill>
                  <a:srgbClr val="0000FF"/>
                </a:solidFill>
              </a:rPr>
              <a:t>the fraction of the radiation leaving surface</a:t>
            </a:r>
            <a:r>
              <a:rPr lang="en-US" i="1" dirty="0" smtClean="0">
                <a:solidFill>
                  <a:srgbClr val="0000FF"/>
                </a:solidFill>
              </a:rPr>
              <a:t> </a:t>
            </a:r>
            <a:r>
              <a:rPr lang="en-US" i="1" dirty="0" err="1" smtClean="0">
                <a:solidFill>
                  <a:srgbClr val="0000FF"/>
                </a:solidFill>
              </a:rPr>
              <a:t>i</a:t>
            </a:r>
            <a:r>
              <a:rPr lang="en-US" i="1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that is intercepted by surface</a:t>
            </a:r>
            <a:r>
              <a:rPr lang="en-US" i="1" dirty="0" smtClean="0">
                <a:solidFill>
                  <a:srgbClr val="0000FF"/>
                </a:solidFill>
              </a:rPr>
              <a:t> j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  <a:endParaRPr lang="en-US" b="0" dirty="0">
              <a:solidFill>
                <a:srgbClr val="0000FF"/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/>
          <a:srcRect r="21813" b="44110"/>
          <a:stretch>
            <a:fillRect/>
          </a:stretch>
        </p:blipFill>
        <p:spPr bwMode="auto">
          <a:xfrm>
            <a:off x="5791200" y="1638300"/>
            <a:ext cx="2926080" cy="2201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71082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11.5 Radiation exchange in an enclosure (two-surface enclosures)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/>
          <a:srcRect b="26007"/>
          <a:stretch>
            <a:fillRect/>
          </a:stretch>
        </p:blipFill>
        <p:spPr bwMode="auto">
          <a:xfrm>
            <a:off x="419100" y="1524000"/>
            <a:ext cx="3658166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2171700" y="2895600"/>
            <a:ext cx="2057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b="0" dirty="0" smtClean="0">
                <a:solidFill>
                  <a:srgbClr val="3333FF"/>
                </a:solidFill>
              </a:rPr>
              <a:t>a) Schematic of two-surface enclosure</a:t>
            </a:r>
            <a:endParaRPr lang="en-US" sz="1600" b="0" dirty="0">
              <a:solidFill>
                <a:srgbClr val="3333FF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00100" y="4995446"/>
            <a:ext cx="3848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b="0" dirty="0" smtClean="0">
                <a:solidFill>
                  <a:srgbClr val="3333FF"/>
                </a:solidFill>
              </a:rPr>
              <a:t>b) Thermal network representation</a:t>
            </a:r>
            <a:endParaRPr lang="en-US" sz="1600" b="0" dirty="0">
              <a:solidFill>
                <a:srgbClr val="3333FF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659062"/>
            <a:ext cx="20383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086100"/>
            <a:ext cx="38576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4381500" y="1943100"/>
            <a:ext cx="44577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b="0" dirty="0" smtClean="0"/>
              <a:t>Since there are only two surfaces (at different T), the net radiation:</a:t>
            </a:r>
            <a:endParaRPr lang="en-US" sz="1600" b="0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74754" y="3957638"/>
            <a:ext cx="4593046" cy="10715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 rot="5400000">
            <a:off x="1809750" y="4133850"/>
            <a:ext cx="4762500" cy="0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457700" y="5067300"/>
            <a:ext cx="3429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0" dirty="0" smtClean="0">
                <a:solidFill>
                  <a:srgbClr val="006600"/>
                </a:solidFill>
              </a:rPr>
              <a:t>*This </a:t>
            </a:r>
            <a:r>
              <a:rPr lang="en-US" b="0" dirty="0">
                <a:solidFill>
                  <a:srgbClr val="006600"/>
                </a:solidFill>
              </a:rPr>
              <a:t>important result is applicable to any two gray, diffuse, and opaque surfaces</a:t>
            </a:r>
            <a:r>
              <a:rPr lang="tr-TR" b="0" dirty="0">
                <a:solidFill>
                  <a:srgbClr val="006600"/>
                </a:solidFill>
              </a:rPr>
              <a:t> </a:t>
            </a:r>
            <a:r>
              <a:rPr lang="en-US" b="0" dirty="0">
                <a:solidFill>
                  <a:srgbClr val="006600"/>
                </a:solidFill>
              </a:rPr>
              <a:t>that form an enclosure</a:t>
            </a:r>
            <a:r>
              <a:rPr lang="en-US" b="0" dirty="0" smtClean="0">
                <a:solidFill>
                  <a:srgbClr val="006600"/>
                </a:solidFill>
              </a:rPr>
              <a:t>.  </a:t>
            </a:r>
            <a:r>
              <a:rPr lang="en-US" dirty="0" smtClean="0">
                <a:solidFill>
                  <a:srgbClr val="006600"/>
                </a:solidFill>
              </a:rPr>
              <a:t>O</a:t>
            </a:r>
            <a:r>
              <a:rPr lang="en-US" b="0" dirty="0" smtClean="0">
                <a:solidFill>
                  <a:srgbClr val="006600"/>
                </a:solidFill>
              </a:rPr>
              <a:t>ther cases are summarized in Table 13.3</a:t>
            </a:r>
            <a:endParaRPr lang="en-US" b="0" dirty="0">
              <a:solidFill>
                <a:srgbClr val="0066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0" y="5029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Eq.(13.18)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71700" y="22479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Figure 13.10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Picture 4" descr="13_03tb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73" y="0"/>
            <a:ext cx="66516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23900" y="1181100"/>
            <a:ext cx="73152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 13.53</a:t>
            </a:r>
          </a:p>
          <a:p>
            <a:endParaRPr lang="en-US" sz="1000" dirty="0" smtClean="0"/>
          </a:p>
          <a:p>
            <a:r>
              <a:rPr lang="en-US" dirty="0" smtClean="0"/>
              <a:t>Two concentric spheres of diameter D</a:t>
            </a:r>
            <a:r>
              <a:rPr lang="en-US" baseline="-25000" dirty="0" smtClean="0"/>
              <a:t>1</a:t>
            </a:r>
            <a:r>
              <a:rPr lang="en-US" dirty="0" smtClean="0"/>
              <a:t> = 0.8 m and D</a:t>
            </a:r>
            <a:r>
              <a:rPr lang="en-US" baseline="-25000" dirty="0" smtClean="0"/>
              <a:t>2</a:t>
            </a:r>
            <a:r>
              <a:rPr lang="en-US" dirty="0" smtClean="0"/>
              <a:t> = 1.2 m are separated by an air space are separated by an air space and have surface temperatures of T</a:t>
            </a:r>
            <a:r>
              <a:rPr lang="en-US" baseline="-25000" dirty="0" smtClean="0"/>
              <a:t>1</a:t>
            </a:r>
            <a:r>
              <a:rPr lang="en-US" dirty="0" smtClean="0"/>
              <a:t> = 400 K and T</a:t>
            </a:r>
            <a:r>
              <a:rPr lang="en-US" baseline="-25000" dirty="0" smtClean="0"/>
              <a:t>2</a:t>
            </a:r>
            <a:r>
              <a:rPr lang="en-US" dirty="0" smtClean="0"/>
              <a:t> = 300K.</a:t>
            </a:r>
          </a:p>
          <a:p>
            <a:pPr marL="342900" indent="-342900">
              <a:buAutoNum type="alphaLcParenR"/>
            </a:pPr>
            <a:r>
              <a:rPr lang="en-US" dirty="0" smtClean="0"/>
              <a:t>If the surfaces are black, what is the net rate of radiation exchange between the spheres ?</a:t>
            </a:r>
          </a:p>
          <a:p>
            <a:pPr marL="342900" indent="-342900">
              <a:buAutoNum type="alphaLcParenR"/>
            </a:pPr>
            <a:r>
              <a:rPr lang="en-US" dirty="0" smtClean="0"/>
              <a:t>What is the net rate of radiation exchange between the surfaces if they are diffuse and gray with </a:t>
            </a:r>
            <a:r>
              <a:rPr lang="en-US" dirty="0" smtClean="0">
                <a:sym typeface="Symbol"/>
              </a:rPr>
              <a:t></a:t>
            </a:r>
            <a:r>
              <a:rPr lang="en-US" baseline="-25000" dirty="0" smtClean="0"/>
              <a:t>1</a:t>
            </a:r>
            <a:r>
              <a:rPr lang="en-US" dirty="0" smtClean="0"/>
              <a:t> = 0.5 and </a:t>
            </a:r>
            <a:r>
              <a:rPr lang="en-US" dirty="0" smtClean="0">
                <a:sym typeface="Symbol"/>
              </a:rPr>
              <a:t></a:t>
            </a:r>
            <a:r>
              <a:rPr lang="en-US" baseline="-25000" dirty="0" smtClean="0"/>
              <a:t>2</a:t>
            </a:r>
            <a:r>
              <a:rPr lang="en-US" dirty="0" smtClean="0"/>
              <a:t> = 0.05 ?</a:t>
            </a:r>
          </a:p>
          <a:p>
            <a:pPr marL="342900" indent="-342900">
              <a:buAutoNum type="alphaLcParenR"/>
            </a:pPr>
            <a:r>
              <a:rPr lang="en-US" dirty="0" smtClean="0"/>
              <a:t>For case in (b), determine the convection heat transfer rate at the outer surface of outer sphere if the spheres is located in a surrounding where the temperature is 20</a:t>
            </a:r>
            <a:r>
              <a:rPr lang="en-US" dirty="0" smtClean="0">
                <a:sym typeface="Symbol"/>
              </a:rPr>
              <a:t>C. Take the emissivity of the outer surface is 0.3</a:t>
            </a:r>
          </a:p>
          <a:p>
            <a:pPr marL="342900" indent="-342900"/>
            <a:endParaRPr lang="en-US" dirty="0" smtClean="0"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3_01.jpg"/>
          <p:cNvPicPr>
            <a:picLocks noChangeAspect="1"/>
          </p:cNvPicPr>
          <p:nvPr/>
        </p:nvPicPr>
        <p:blipFill>
          <a:blip r:embed="rId2"/>
          <a:srcRect r="44583" b="17178"/>
          <a:stretch>
            <a:fillRect/>
          </a:stretch>
        </p:blipFill>
        <p:spPr>
          <a:xfrm>
            <a:off x="4762500" y="3266863"/>
            <a:ext cx="4206240" cy="359113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6275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11.1 The </a:t>
            </a:r>
            <a:r>
              <a:rPr lang="en-US" sz="2000" b="1" dirty="0">
                <a:solidFill>
                  <a:srgbClr val="0000FF"/>
                </a:solidFill>
              </a:rPr>
              <a:t>View Factor (also Configuration or Shape Factor)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3600" y="1866900"/>
            <a:ext cx="1133475" cy="62865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914400" y="2857500"/>
            <a:ext cx="735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view factor integral provides a general expression for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i,j</a:t>
            </a:r>
            <a:r>
              <a:rPr lang="en-US" i="1" baseline="-25000" dirty="0" smtClean="0"/>
              <a:t>  </a:t>
            </a:r>
            <a:r>
              <a:rPr lang="en-US" i="1" dirty="0" smtClean="0"/>
              <a:t> .</a:t>
            </a:r>
            <a:r>
              <a:rPr lang="en-US" dirty="0" smtClean="0"/>
              <a:t>Consider exchange between differential areas </a:t>
            </a:r>
            <a:r>
              <a:rPr lang="en-US" i="1" dirty="0" err="1" smtClean="0"/>
              <a:t>dA</a:t>
            </a:r>
            <a:r>
              <a:rPr lang="en-US" i="1" baseline="-25000" dirty="0" err="1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and </a:t>
            </a:r>
            <a:r>
              <a:rPr lang="en-US" i="1" dirty="0" err="1" smtClean="0"/>
              <a:t>dA</a:t>
            </a:r>
            <a:r>
              <a:rPr lang="en-US" i="1" baseline="-25000" dirty="0" err="1" smtClean="0"/>
              <a:t>j</a:t>
            </a:r>
            <a:endParaRPr lang="en-US" i="1" baseline="-250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0200" y="3924300"/>
            <a:ext cx="3800475" cy="8286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12" name="Rectangle 11"/>
          <p:cNvSpPr/>
          <p:nvPr/>
        </p:nvSpPr>
        <p:spPr>
          <a:xfrm>
            <a:off x="8191500" y="5753100"/>
            <a:ext cx="952500" cy="110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10200" y="41264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Eq.(13.1)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419600" y="1638300"/>
            <a:ext cx="4343400" cy="9985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i="1" dirty="0" err="1">
                <a:solidFill>
                  <a:srgbClr val="3333FF"/>
                </a:solidFill>
              </a:rPr>
              <a:t>F</a:t>
            </a:r>
            <a:r>
              <a:rPr lang="en-US" i="1" baseline="-25000" dirty="0" err="1">
                <a:solidFill>
                  <a:srgbClr val="3333FF"/>
                </a:solidFill>
              </a:rPr>
              <a:t>ij</a:t>
            </a:r>
            <a:r>
              <a:rPr lang="en-US" b="0" i="1" dirty="0">
                <a:solidFill>
                  <a:srgbClr val="3333FF"/>
                </a:solidFill>
              </a:rPr>
              <a:t> </a:t>
            </a:r>
            <a:r>
              <a:rPr lang="en-US" b="0" dirty="0">
                <a:solidFill>
                  <a:srgbClr val="3333FF"/>
                </a:solidFill>
              </a:rPr>
              <a:t>is </a:t>
            </a:r>
            <a:r>
              <a:rPr lang="en-US" b="0" i="1" dirty="0">
                <a:solidFill>
                  <a:srgbClr val="3333FF"/>
                </a:solidFill>
              </a:rPr>
              <a:t>the fraction of the radiation leaving surface </a:t>
            </a:r>
            <a:r>
              <a:rPr lang="en-US" b="0" i="1" dirty="0" err="1">
                <a:solidFill>
                  <a:srgbClr val="3333FF"/>
                </a:solidFill>
              </a:rPr>
              <a:t>i</a:t>
            </a:r>
            <a:r>
              <a:rPr lang="en-US" b="0" i="1" dirty="0">
                <a:solidFill>
                  <a:srgbClr val="3333FF"/>
                </a:solidFill>
              </a:rPr>
              <a:t> that strikes surface j directly.</a:t>
            </a:r>
            <a:endParaRPr lang="tr-TR" b="0" i="1" dirty="0">
              <a:solidFill>
                <a:srgbClr val="3333FF"/>
              </a:solidFill>
            </a:endParaRP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tr-TR" b="1" dirty="0">
                <a:solidFill>
                  <a:srgbClr val="FF0000"/>
                </a:solidFill>
              </a:rPr>
              <a:t>T</a:t>
            </a:r>
            <a:r>
              <a:rPr lang="en-US" b="1" dirty="0">
                <a:solidFill>
                  <a:srgbClr val="FF0000"/>
                </a:solidFill>
              </a:rPr>
              <a:t>he view factor ranges between</a:t>
            </a:r>
            <a:r>
              <a:rPr lang="tr-TR" b="1" dirty="0">
                <a:solidFill>
                  <a:srgbClr val="FF0000"/>
                </a:solidFill>
              </a:rPr>
              <a:t> 0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and</a:t>
            </a:r>
            <a:r>
              <a:rPr lang="tr-TR" b="1" dirty="0">
                <a:solidFill>
                  <a:srgbClr val="FF0000"/>
                </a:solidFill>
              </a:rPr>
              <a:t> 1.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13_02.jpg"/>
          <p:cNvPicPr>
            <a:picLocks noChangeAspect="1"/>
          </p:cNvPicPr>
          <p:nvPr/>
        </p:nvPicPr>
        <p:blipFill>
          <a:blip r:embed="rId2"/>
          <a:srcRect r="49583"/>
          <a:stretch>
            <a:fillRect/>
          </a:stretch>
        </p:blipFill>
        <p:spPr>
          <a:xfrm>
            <a:off x="5295900" y="3867827"/>
            <a:ext cx="2834640" cy="29139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700" y="1143000"/>
            <a:ext cx="28084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 b="1" dirty="0" smtClean="0">
                <a:solidFill>
                  <a:srgbClr val="0000FF"/>
                </a:solidFill>
              </a:rPr>
              <a:t>11.2 View factor relation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914400" y="1752600"/>
            <a:ext cx="23807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/>
              <a:t>  </a:t>
            </a:r>
            <a:r>
              <a:rPr lang="en-US" dirty="0">
                <a:latin typeface="Times New Roman" pitchFamily="18" charset="0"/>
              </a:rPr>
              <a:t>Reciprocity Relation</a:t>
            </a:r>
            <a:r>
              <a:rPr lang="en-US" dirty="0"/>
              <a:t>.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14400" y="3576637"/>
            <a:ext cx="63946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dirty="0">
                <a:latin typeface="Times New Roman" pitchFamily="18" charset="0"/>
              </a:rPr>
              <a:t>  Summation Rule for Enclosures</a:t>
            </a:r>
            <a:r>
              <a:rPr lang="en-US" dirty="0" smtClean="0">
                <a:latin typeface="Times New Roman" pitchFamily="18" charset="0"/>
              </a:rPr>
              <a:t>. For N surfaces in the enclosure: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3000" y="2057400"/>
            <a:ext cx="6210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- It allows the calculations of a view factor from a knowledge of the other. Using </a:t>
            </a:r>
            <a:r>
              <a:rPr lang="en-US" dirty="0" err="1" smtClean="0">
                <a:solidFill>
                  <a:srgbClr val="0000FF"/>
                </a:solidFill>
              </a:rPr>
              <a:t>Eqs</a:t>
            </a:r>
            <a:r>
              <a:rPr lang="en-US" dirty="0" smtClean="0">
                <a:solidFill>
                  <a:srgbClr val="0000FF"/>
                </a:solidFill>
              </a:rPr>
              <a:t>. 13.1 &amp; 13.2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71700" y="2857500"/>
            <a:ext cx="1381125" cy="3714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57600" y="286916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Eq.(13.3)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4076700"/>
            <a:ext cx="1143000" cy="933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1390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48100" y="43053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sym typeface="Wingdings" pitchFamily="2" charset="2"/>
              </a:rPr>
              <a:t> Eq.(13.4)</a:t>
            </a:r>
            <a:endParaRPr lang="en-US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D0622-E07F-43EA-81D3-F1F6D0590DD6}" type="slidenum">
              <a:rPr lang="en-US"/>
              <a:pPr/>
              <a:t>5</a:t>
            </a:fld>
            <a:endParaRPr lang="en-US"/>
          </a:p>
        </p:txBody>
      </p:sp>
      <p:pic>
        <p:nvPicPr>
          <p:cNvPr id="54989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876300"/>
            <a:ext cx="3600450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989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266700"/>
            <a:ext cx="8169442" cy="457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pic>
        <p:nvPicPr>
          <p:cNvPr id="549898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67300" y="1028700"/>
            <a:ext cx="35909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23900" y="5334000"/>
            <a:ext cx="1409700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143500" y="4419600"/>
            <a:ext cx="1409700" cy="34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7200900" y="609600"/>
            <a:ext cx="15240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79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11  : Radiation Exchange between  Surfaces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 descr="13_03.jpg"/>
          <p:cNvPicPr>
            <a:picLocks noChangeAspect="1"/>
          </p:cNvPicPr>
          <p:nvPr/>
        </p:nvPicPr>
        <p:blipFill>
          <a:blip r:embed="rId2"/>
          <a:srcRect r="36667"/>
          <a:stretch>
            <a:fillRect/>
          </a:stretch>
        </p:blipFill>
        <p:spPr>
          <a:xfrm>
            <a:off x="1181100" y="1181100"/>
            <a:ext cx="3886200" cy="23627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9000" y="2476500"/>
            <a:ext cx="407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sym typeface="Wingdings" pitchFamily="2" charset="2"/>
              </a:rPr>
              <a:t> View factors for the enclosure formed by two spheres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3756577"/>
            <a:ext cx="7277100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7663" indent="-347663"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§"/>
            </a:pPr>
            <a:r>
              <a:rPr lang="en-US" dirty="0" smtClean="0"/>
              <a:t> The view factor has proven to be very useful in radiation analysis because it allows us to express the </a:t>
            </a:r>
            <a:r>
              <a:rPr lang="en-US" i="1" dirty="0" smtClean="0">
                <a:solidFill>
                  <a:srgbClr val="3333FF"/>
                </a:solidFill>
              </a:rPr>
              <a:t>fraction of radiation</a:t>
            </a:r>
            <a:r>
              <a:rPr lang="en-US" i="1" dirty="0" smtClean="0"/>
              <a:t> </a:t>
            </a:r>
            <a:r>
              <a:rPr lang="en-US" dirty="0" smtClean="0"/>
              <a:t>leaving a surface that strikes another surface in terms of the orientation of these two surfaces relative to each other. </a:t>
            </a:r>
          </a:p>
          <a:p>
            <a:pPr marL="347663" indent="-347663"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§"/>
            </a:pPr>
            <a:r>
              <a:rPr lang="en-US" dirty="0" smtClean="0">
                <a:solidFill>
                  <a:srgbClr val="C00000"/>
                </a:solidFill>
              </a:rPr>
              <a:t>View factors of common geometries are evaluated and the results are given in analytical, graphical, and tabular form (Refer Tables 13.1 &amp; 13.2, Figures 13.4, 13.5 &amp; 13.6)</a:t>
            </a:r>
          </a:p>
          <a:p>
            <a:pPr>
              <a:spcBef>
                <a:spcPct val="20000"/>
              </a:spcBef>
              <a:spcAft>
                <a:spcPct val="20000"/>
              </a:spcAft>
              <a:buFont typeface="Wingdings" pitchFamily="2" charset="2"/>
              <a:buChar char="§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13_01tb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870" y="0"/>
            <a:ext cx="541225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Picture 5" descr="13_02tb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674" y="0"/>
            <a:ext cx="640665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 descr="13_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" y="57150"/>
            <a:ext cx="7785100" cy="6743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7350</TotalTime>
  <Words>1159</Words>
  <Application>Microsoft Office PowerPoint</Application>
  <PresentationFormat>On-screen Show (4:3)</PresentationFormat>
  <Paragraphs>133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PowerPoint Presentation</vt:lpstr>
      <vt:lpstr>Chapter 11  : Radiation Exchange between  Surfaces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Chapter 11  : Radiation Exchange between  Surfaces</vt:lpstr>
      <vt:lpstr>PowerPoint Presentation</vt:lpstr>
      <vt:lpstr>Chapter 11  : Radiation Exchange between  Surfaces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: Introduction</dc:title>
  <dc:creator/>
  <cp:lastModifiedBy>Mohsin</cp:lastModifiedBy>
  <cp:revision>753</cp:revision>
  <dcterms:created xsi:type="dcterms:W3CDTF">2006-08-16T00:00:00Z</dcterms:created>
  <dcterms:modified xsi:type="dcterms:W3CDTF">2013-05-11T03:13:32Z</dcterms:modified>
</cp:coreProperties>
</file>