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77" r:id="rId2"/>
    <p:sldId id="314" r:id="rId3"/>
    <p:sldId id="276" r:id="rId4"/>
    <p:sldId id="311" r:id="rId5"/>
    <p:sldId id="312" r:id="rId6"/>
    <p:sldId id="278" r:id="rId7"/>
    <p:sldId id="313" r:id="rId8"/>
    <p:sldId id="282" r:id="rId9"/>
    <p:sldId id="327" r:id="rId10"/>
    <p:sldId id="294" r:id="rId11"/>
    <p:sldId id="326" r:id="rId12"/>
    <p:sldId id="295" r:id="rId13"/>
    <p:sldId id="297" r:id="rId14"/>
    <p:sldId id="296" r:id="rId15"/>
    <p:sldId id="298" r:id="rId16"/>
    <p:sldId id="299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00" r:id="rId28"/>
    <p:sldId id="302" r:id="rId29"/>
    <p:sldId id="303" r:id="rId30"/>
    <p:sldId id="305" r:id="rId31"/>
    <p:sldId id="306" r:id="rId32"/>
    <p:sldId id="307" r:id="rId33"/>
    <p:sldId id="301" r:id="rId34"/>
    <p:sldId id="309" r:id="rId35"/>
    <p:sldId id="308" r:id="rId36"/>
    <p:sldId id="310" r:id="rId37"/>
    <p:sldId id="325" r:id="rId3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440B857-9928-4CF4-8866-AA5DC308E634}" type="datetimeFigureOut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2EDFD29-6765-47E2-8B63-E65EB2C6C8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029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48FA87D-42E1-445A-8FA0-3BBD673ECCF4}" type="datetimeFigureOut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BAC2747-D786-4A86-8360-648E9D463A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73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C2747-D786-4A86-8360-648E9D463AD7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FCCE-5E3A-4EE6-9210-CCF4AD877785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83F60-96B1-4C20-97C7-C1157A6B4DBD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D9E8-DFEF-4601-BD64-3B40D56A5307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A33AC-8359-4E00-8400-8EA0F46654F2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0DA3-0350-48A1-BDEF-F224CF68C035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1F373-8670-4779-A8BA-08EBB9685563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A8D5-9649-452C-9DB8-1EC4626771D4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8D81-E9C4-46A8-B45F-5C2E08AE3134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E333-8F69-4802-88F7-3C8817E3B774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FFFD-D420-436F-A656-61D53586D5E9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9F3E1-59D4-4130-9682-1B5EB3C47AF4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wmf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43100"/>
            <a:ext cx="7162800" cy="3314700"/>
          </a:xfrm>
        </p:spPr>
        <p:txBody>
          <a:bodyPr>
            <a:noAutofit/>
          </a:bodyPr>
          <a:lstStyle/>
          <a:p>
            <a:pPr lvl="0" algn="ctr"/>
            <a:r>
              <a:rPr lang="en-US" sz="3600" b="1" dirty="0" smtClean="0">
                <a:latin typeface="+mn-lt"/>
              </a:rPr>
              <a:t>Chapter </a:t>
            </a:r>
            <a:r>
              <a:rPr lang="en-US" sz="3600" b="1" dirty="0" smtClean="0">
                <a:latin typeface="+mn-lt"/>
              </a:rPr>
              <a:t>12</a:t>
            </a:r>
            <a:r>
              <a:rPr lang="en-US" sz="3600" b="1" dirty="0" smtClean="0">
                <a:latin typeface="+mn-lt"/>
              </a:rPr>
              <a:t/>
            </a:r>
            <a:br>
              <a:rPr lang="en-US" sz="3600" b="1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>Radiation:  Processes and Properties</a:t>
            </a:r>
            <a:br>
              <a:rPr lang="en-US" sz="3600" dirty="0" smtClean="0">
                <a:latin typeface="+mn-lt"/>
              </a:rPr>
            </a:br>
            <a:r>
              <a:rPr lang="en-US" sz="3600" dirty="0" smtClean="0">
                <a:latin typeface="+mn-lt"/>
              </a:rPr>
              <a:t>-Basic Principles and Definitions- </a:t>
            </a:r>
            <a:br>
              <a:rPr lang="en-US" sz="3600" dirty="0" smtClean="0">
                <a:latin typeface="+mn-lt"/>
              </a:rPr>
            </a:br>
            <a:endParaRPr lang="en-US" sz="3600" b="1" dirty="0">
              <a:latin typeface="+mn-lt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71500" y="1219200"/>
            <a:ext cx="62021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Radiation Intensity &amp; Directional Consideration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5800" y="1896880"/>
            <a:ext cx="4381500" cy="336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5425" indent="-225425">
              <a:spcBef>
                <a:spcPct val="20000"/>
              </a:spcBef>
              <a:spcAft>
                <a:spcPct val="20000"/>
              </a:spcAft>
              <a:buFont typeface="Wingdings" pitchFamily="2" charset="2"/>
              <a:buChar char="§"/>
            </a:pPr>
            <a:r>
              <a:rPr lang="en-US" b="0" dirty="0" smtClean="0">
                <a:cs typeface="Times New Roman" pitchFamily="18" charset="0"/>
              </a:rPr>
              <a:t>Radiation </a:t>
            </a:r>
            <a:r>
              <a:rPr lang="en-US" b="0" dirty="0">
                <a:cs typeface="Times New Roman" pitchFamily="18" charset="0"/>
              </a:rPr>
              <a:t>is emitted by all parts of a plane surface in all directions into the</a:t>
            </a:r>
            <a:r>
              <a:rPr lang="tr-TR" b="0" dirty="0">
                <a:cs typeface="Times New Roman" pitchFamily="18" charset="0"/>
              </a:rPr>
              <a:t> </a:t>
            </a:r>
            <a:r>
              <a:rPr lang="en-US" b="0" dirty="0">
                <a:cs typeface="Times New Roman" pitchFamily="18" charset="0"/>
              </a:rPr>
              <a:t>hemisphere above the surface, and the directional distribution of emitted (or</a:t>
            </a:r>
            <a:r>
              <a:rPr lang="tr-TR" b="0" dirty="0">
                <a:cs typeface="Times New Roman" pitchFamily="18" charset="0"/>
              </a:rPr>
              <a:t> </a:t>
            </a:r>
            <a:r>
              <a:rPr lang="en-US" b="0" dirty="0">
                <a:cs typeface="Times New Roman" pitchFamily="18" charset="0"/>
              </a:rPr>
              <a:t>incident) radiation is usually not uniform. </a:t>
            </a:r>
            <a:endParaRPr lang="tr-TR" b="0" dirty="0">
              <a:cs typeface="Times New Roman" pitchFamily="18" charset="0"/>
            </a:endParaRPr>
          </a:p>
          <a:p>
            <a:pPr marL="225425" indent="-225425">
              <a:spcBef>
                <a:spcPct val="20000"/>
              </a:spcBef>
              <a:spcAft>
                <a:spcPct val="20000"/>
              </a:spcAft>
              <a:buFont typeface="Wingdings" pitchFamily="2" charset="2"/>
              <a:buChar char="§"/>
            </a:pPr>
            <a:r>
              <a:rPr lang="en-US" b="0" dirty="0">
                <a:cs typeface="Times New Roman" pitchFamily="18" charset="0"/>
              </a:rPr>
              <a:t>Therefore, we need a quantity that</a:t>
            </a:r>
            <a:r>
              <a:rPr lang="tr-TR" b="0" dirty="0">
                <a:cs typeface="Times New Roman" pitchFamily="18" charset="0"/>
              </a:rPr>
              <a:t> </a:t>
            </a:r>
            <a:r>
              <a:rPr lang="en-US" b="0" dirty="0">
                <a:cs typeface="Times New Roman" pitchFamily="18" charset="0"/>
              </a:rPr>
              <a:t>describes the magnitude of radiation emitted (or incident) in a specified direction</a:t>
            </a:r>
            <a:r>
              <a:rPr lang="tr-TR" b="0" dirty="0">
                <a:cs typeface="Times New Roman" pitchFamily="18" charset="0"/>
              </a:rPr>
              <a:t> </a:t>
            </a:r>
            <a:r>
              <a:rPr lang="en-US" b="0" dirty="0">
                <a:cs typeface="Times New Roman" pitchFamily="18" charset="0"/>
              </a:rPr>
              <a:t>in space. </a:t>
            </a:r>
            <a:endParaRPr lang="tr-TR" b="0" dirty="0">
              <a:cs typeface="Times New Roman" pitchFamily="18" charset="0"/>
            </a:endParaRPr>
          </a:p>
          <a:p>
            <a:pPr marL="225425" indent="-225425">
              <a:spcBef>
                <a:spcPct val="20000"/>
              </a:spcBef>
              <a:spcAft>
                <a:spcPct val="20000"/>
              </a:spcAft>
              <a:buFont typeface="Wingdings" pitchFamily="2" charset="2"/>
              <a:buChar char="§"/>
            </a:pPr>
            <a:r>
              <a:rPr lang="en-US" b="0" dirty="0">
                <a:cs typeface="Times New Roman" pitchFamily="18" charset="0"/>
              </a:rPr>
              <a:t>This quantity is </a:t>
            </a:r>
            <a:r>
              <a:rPr lang="en-US" b="0" i="1" dirty="0">
                <a:solidFill>
                  <a:srgbClr val="FF0000"/>
                </a:solidFill>
                <a:cs typeface="Times New Roman" pitchFamily="18" charset="0"/>
              </a:rPr>
              <a:t>radiation intensity</a:t>
            </a:r>
            <a:r>
              <a:rPr lang="en-US" b="0" dirty="0">
                <a:cs typeface="Times New Roman" pitchFamily="18" charset="0"/>
              </a:rPr>
              <a:t>,</a:t>
            </a:r>
            <a:r>
              <a:rPr lang="en-US" b="0" i="1" dirty="0">
                <a:cs typeface="Times New Roman" pitchFamily="18" charset="0"/>
              </a:rPr>
              <a:t> </a:t>
            </a:r>
            <a:r>
              <a:rPr lang="en-US" b="0" dirty="0">
                <a:cs typeface="Times New Roman" pitchFamily="18" charset="0"/>
              </a:rPr>
              <a:t>denoted by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0" i="1" dirty="0">
                <a:cs typeface="Times New Roman" pitchFamily="18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/>
          <a:srcRect r="13126" b="25727"/>
          <a:stretch>
            <a:fillRect/>
          </a:stretch>
        </p:blipFill>
        <p:spPr bwMode="auto">
          <a:xfrm>
            <a:off x="4495800" y="4229100"/>
            <a:ext cx="239032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/>
          <a:srcRect t="81432" r="-150" b="671"/>
          <a:stretch>
            <a:fillRect/>
          </a:stretch>
        </p:blipFill>
        <p:spPr bwMode="auto">
          <a:xfrm>
            <a:off x="6172200" y="5321738"/>
            <a:ext cx="2705100" cy="62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2" descr="Heat Transfer 862"/>
          <p:cNvPicPr>
            <a:picLocks noChangeAspect="1" noChangeArrowheads="1"/>
          </p:cNvPicPr>
          <p:nvPr/>
        </p:nvPicPr>
        <p:blipFill>
          <a:blip r:embed="rId3"/>
          <a:srcRect l="54414" t="-1199" b="11600"/>
          <a:stretch>
            <a:fillRect/>
          </a:stretch>
        </p:blipFill>
        <p:spPr bwMode="auto">
          <a:xfrm>
            <a:off x="5791200" y="1676400"/>
            <a:ext cx="2286000" cy="2324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Radiation Intensity,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Rate (</a:t>
            </a:r>
            <a:r>
              <a:rPr lang="en-US" dirty="0" err="1" smtClean="0"/>
              <a:t>dq</a:t>
            </a:r>
            <a:r>
              <a:rPr lang="en-US" dirty="0" smtClean="0"/>
              <a:t>) at which energy is emitted at wavelength lambda, at </a:t>
            </a:r>
            <a:r>
              <a:rPr lang="en-US" dirty="0" err="1" smtClean="0"/>
              <a:t>theta&amp;phi</a:t>
            </a:r>
            <a:r>
              <a:rPr lang="en-US" dirty="0" smtClean="0"/>
              <a:t> direction, per unit area of emitting surface normal to this direction, per unit solid angle about this direction, and per unit wavelength interval </a:t>
            </a:r>
            <a:r>
              <a:rPr lang="en-US" dirty="0" err="1" smtClean="0"/>
              <a:t>dlambda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015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3858271"/>
            <a:ext cx="2286000" cy="299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2100" y="1181100"/>
            <a:ext cx="206692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219200"/>
            <a:ext cx="4191000" cy="388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5262316"/>
            <a:ext cx="5486400" cy="56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t="4615"/>
          <a:stretch>
            <a:fillRect/>
          </a:stretch>
        </p:blipFill>
        <p:spPr bwMode="auto">
          <a:xfrm>
            <a:off x="1104900" y="1181100"/>
            <a:ext cx="671512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699925"/>
            <a:ext cx="5143500" cy="204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991100" y="62981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(12.4)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686300"/>
            <a:ext cx="4957141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47700" y="1181100"/>
            <a:ext cx="77831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Relation of Intensity to Emissive Power, E, Irradiation, G and </a:t>
            </a:r>
            <a:r>
              <a:rPr lang="en-US" sz="2000" b="1" dirty="0" err="1" smtClean="0">
                <a:solidFill>
                  <a:srgbClr val="0000FF"/>
                </a:solidFill>
              </a:rPr>
              <a:t>Radiosity</a:t>
            </a:r>
            <a:r>
              <a:rPr lang="en-US" sz="2000" b="1" dirty="0" smtClean="0">
                <a:solidFill>
                  <a:srgbClr val="0000FF"/>
                </a:solidFill>
              </a:rPr>
              <a:t>, J</a:t>
            </a:r>
            <a:endParaRPr lang="en-US" sz="2000" b="1" dirty="0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888" y="1600200"/>
            <a:ext cx="6538912" cy="271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 t="72656" r="26998" b="20313"/>
          <a:stretch>
            <a:fillRect/>
          </a:stretch>
        </p:blipFill>
        <p:spPr bwMode="auto">
          <a:xfrm>
            <a:off x="914400" y="6286500"/>
            <a:ext cx="46101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762500" y="3962400"/>
            <a:ext cx="3886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i="1" baseline="-2500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: total intensity of the emitted radiation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67100" y="32385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(12.9)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7100" y="58293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(12.14)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62600" y="62865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(12.17)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45060" name="Picture 4" descr="http://upload.wikimedia.org/wikipedia/commons/thumb/b/bd/Lambert2.gif/220px-Lambert2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0300" y="4343400"/>
            <a:ext cx="2565400" cy="1924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19200"/>
            <a:ext cx="6653212" cy="277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" y="4038600"/>
            <a:ext cx="60674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429000" y="5676900"/>
            <a:ext cx="30099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 t="72358" r="30909" b="20325"/>
          <a:stretch>
            <a:fillRect/>
          </a:stretch>
        </p:blipFill>
        <p:spPr bwMode="auto">
          <a:xfrm>
            <a:off x="952500" y="6057900"/>
            <a:ext cx="4343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/>
          <a:srcRect t="72982"/>
          <a:stretch>
            <a:fillRect/>
          </a:stretch>
        </p:blipFill>
        <p:spPr bwMode="auto">
          <a:xfrm>
            <a:off x="5372100" y="2476500"/>
            <a:ext cx="2833934" cy="78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238500" y="5410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(12.19)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8300" y="60579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(12.22)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2700" y="1828800"/>
            <a:ext cx="3419475" cy="185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85800" y="1066800"/>
            <a:ext cx="76962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Problem 12.10:</a:t>
            </a:r>
          </a:p>
          <a:p>
            <a:endParaRPr lang="en-US" sz="1600" dirty="0" smtClean="0"/>
          </a:p>
          <a:p>
            <a:r>
              <a:rPr lang="en-US" sz="1600" dirty="0" smtClean="0"/>
              <a:t>The spectral distribution of the radiation emitted by a diffuse surface may be approximated as follows.</a:t>
            </a: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pPr marL="400050" indent="-400050">
              <a:buAutoNum type="romanLcParenR"/>
            </a:pPr>
            <a:r>
              <a:rPr lang="en-US" sz="1600" dirty="0" smtClean="0">
                <a:sym typeface="Symbol"/>
              </a:rPr>
              <a:t>What is the total emissive power ?</a:t>
            </a:r>
          </a:p>
          <a:p>
            <a:pPr marL="400050" indent="-400050">
              <a:buAutoNum type="romanLcParenR"/>
            </a:pPr>
            <a:r>
              <a:rPr lang="en-US" sz="1600" dirty="0" smtClean="0">
                <a:sym typeface="Symbol"/>
              </a:rPr>
              <a:t>What is the total intensity of the radiation emitted in the normal direction and at an angle of 30 from the normal.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62000" y="1138535"/>
            <a:ext cx="2728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Blackbody radiation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62000" y="1638300"/>
            <a:ext cx="7848600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tr-TR" b="0" dirty="0"/>
              <a:t>D</a:t>
            </a:r>
            <a:r>
              <a:rPr lang="en-US" b="0" dirty="0" err="1"/>
              <a:t>ifferent</a:t>
            </a:r>
            <a:r>
              <a:rPr lang="en-US" b="0" dirty="0"/>
              <a:t> bodies may emit different amounts of radiation</a:t>
            </a:r>
            <a:r>
              <a:rPr lang="tr-TR" b="0" dirty="0"/>
              <a:t> </a:t>
            </a:r>
            <a:r>
              <a:rPr lang="en-US" b="0" dirty="0"/>
              <a:t>per unit surface area</a:t>
            </a:r>
            <a:r>
              <a:rPr lang="tr-TR" b="0" dirty="0"/>
              <a:t>.</a:t>
            </a:r>
          </a:p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tr-TR" b="0" dirty="0"/>
              <a:t>A </a:t>
            </a:r>
            <a:r>
              <a:rPr lang="tr-TR" dirty="0">
                <a:solidFill>
                  <a:srgbClr val="CC00CC"/>
                </a:solidFill>
              </a:rPr>
              <a:t>blackbody</a:t>
            </a:r>
            <a:r>
              <a:rPr lang="tr-TR" b="0" dirty="0"/>
              <a:t> emits the </a:t>
            </a:r>
            <a:r>
              <a:rPr lang="en-US" b="0" i="1" dirty="0">
                <a:solidFill>
                  <a:srgbClr val="0000FF"/>
                </a:solidFill>
              </a:rPr>
              <a:t>maximum</a:t>
            </a:r>
            <a:r>
              <a:rPr lang="en-US" b="0" i="1" dirty="0"/>
              <a:t> </a:t>
            </a:r>
            <a:r>
              <a:rPr lang="en-US" b="0" dirty="0"/>
              <a:t>amount of radiation by a surface at a given temperature. </a:t>
            </a:r>
            <a:endParaRPr lang="tr-TR" b="0" dirty="0"/>
          </a:p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tr-TR" b="0" dirty="0"/>
              <a:t>It is an </a:t>
            </a:r>
            <a:r>
              <a:rPr lang="en-US" b="0" i="1" dirty="0">
                <a:solidFill>
                  <a:srgbClr val="0000FF"/>
                </a:solidFill>
              </a:rPr>
              <a:t>idealized body</a:t>
            </a:r>
            <a:r>
              <a:rPr lang="en-US" b="0" dirty="0"/>
              <a:t> to serve as a standard</a:t>
            </a:r>
            <a:r>
              <a:rPr lang="tr-TR" b="0" dirty="0"/>
              <a:t> </a:t>
            </a:r>
            <a:r>
              <a:rPr lang="en-US" b="0" dirty="0"/>
              <a:t>against which the </a:t>
            </a:r>
            <a:r>
              <a:rPr lang="en-US" b="0" dirty="0" err="1"/>
              <a:t>radiative</a:t>
            </a:r>
            <a:r>
              <a:rPr lang="en-US" b="0" dirty="0"/>
              <a:t> properties of real surfaces may be compared.</a:t>
            </a:r>
            <a:endParaRPr lang="tr-TR" b="0" dirty="0"/>
          </a:p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US" b="0" dirty="0"/>
              <a:t>A blackbody</a:t>
            </a:r>
            <a:r>
              <a:rPr lang="en-US" dirty="0"/>
              <a:t> </a:t>
            </a:r>
            <a:r>
              <a:rPr lang="en-US" b="0" dirty="0"/>
              <a:t>is </a:t>
            </a:r>
            <a:r>
              <a:rPr lang="en-US" b="0" i="1" dirty="0"/>
              <a:t>a </a:t>
            </a:r>
            <a:r>
              <a:rPr lang="en-US" b="0" i="1" dirty="0">
                <a:solidFill>
                  <a:srgbClr val="0000FF"/>
                </a:solidFill>
              </a:rPr>
              <a:t>perfect emitter and absorber of radiation</a:t>
            </a:r>
            <a:r>
              <a:rPr lang="en-US" b="0" dirty="0"/>
              <a:t>. </a:t>
            </a:r>
            <a:endParaRPr lang="tr-TR" b="0" dirty="0"/>
          </a:p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US" b="0" dirty="0"/>
              <a:t>A blackbody absorbs </a:t>
            </a:r>
            <a:r>
              <a:rPr lang="en-US" b="0" i="1" dirty="0">
                <a:solidFill>
                  <a:srgbClr val="0000FF"/>
                </a:solidFill>
              </a:rPr>
              <a:t>all</a:t>
            </a:r>
            <a:r>
              <a:rPr lang="en-US" b="0" i="1" dirty="0"/>
              <a:t> </a:t>
            </a:r>
            <a:r>
              <a:rPr lang="en-US" b="0" dirty="0"/>
              <a:t>incident radiation, regardless of wavelength</a:t>
            </a:r>
            <a:r>
              <a:rPr lang="tr-TR" b="0" dirty="0"/>
              <a:t> </a:t>
            </a:r>
            <a:r>
              <a:rPr lang="en-US" b="0" dirty="0"/>
              <a:t>and direction.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00" y="4872038"/>
            <a:ext cx="3024188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8700" y="6049962"/>
            <a:ext cx="32131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946150" y="5715000"/>
            <a:ext cx="27548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i="1" dirty="0">
                <a:solidFill>
                  <a:srgbClr val="FF0000"/>
                </a:solidFill>
              </a:rPr>
              <a:t>Stefan–Boltzmann constant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914400" y="5424487"/>
            <a:ext cx="4522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Em</a:t>
            </a:r>
            <a:r>
              <a:rPr lang="en-US" b="0" dirty="0" smtClean="0"/>
              <a:t>issive</a:t>
            </a:r>
            <a:r>
              <a:rPr lang="tr-TR" b="0" dirty="0" smtClean="0"/>
              <a:t> </a:t>
            </a:r>
            <a:r>
              <a:rPr lang="en-US" b="0" dirty="0" smtClean="0"/>
              <a:t>power of blackbody is known as:</a:t>
            </a:r>
            <a:endParaRPr lang="en-US" b="0" dirty="0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952500" y="419100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 dirty="0">
                <a:solidFill>
                  <a:srgbClr val="FF0000"/>
                </a:solidFill>
              </a:rPr>
              <a:t>The radiation energy emitted by a blackbody</a:t>
            </a:r>
            <a:r>
              <a:rPr lang="tr-TR" b="0" dirty="0">
                <a:solidFill>
                  <a:srgbClr val="FF0000"/>
                </a:solidFill>
              </a:rPr>
              <a:t>:</a:t>
            </a:r>
            <a:endParaRPr lang="en-US" b="0" dirty="0">
              <a:solidFill>
                <a:srgbClr val="FF0000"/>
              </a:solidFill>
            </a:endParaRPr>
          </a:p>
        </p:txBody>
      </p:sp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4"/>
          <a:srcRect b="30127"/>
          <a:stretch>
            <a:fillRect/>
          </a:stretch>
        </p:blipFill>
        <p:spPr bwMode="auto">
          <a:xfrm>
            <a:off x="5334000" y="3824748"/>
            <a:ext cx="3009900" cy="223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5410200" y="5950803"/>
            <a:ext cx="3467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0" dirty="0" smtClean="0">
                <a:solidFill>
                  <a:srgbClr val="0000FF"/>
                </a:solidFill>
              </a:rPr>
              <a:t>A blackbody</a:t>
            </a:r>
            <a:r>
              <a:rPr lang="en-US" sz="1600" dirty="0" smtClean="0">
                <a:solidFill>
                  <a:srgbClr val="0000FF"/>
                </a:solidFill>
              </a:rPr>
              <a:t> is said to be a diffuse emitter since it emits radiation energy uniformly in all directions</a:t>
            </a:r>
            <a:endParaRPr lang="en-US" sz="1600" b="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85800" y="2324100"/>
            <a:ext cx="7315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CC00CC"/>
                </a:solidFill>
              </a:rPr>
              <a:t>S</a:t>
            </a:r>
            <a:r>
              <a:rPr lang="en-US" dirty="0" err="1">
                <a:solidFill>
                  <a:srgbClr val="CC00CC"/>
                </a:solidFill>
              </a:rPr>
              <a:t>pectral</a:t>
            </a:r>
            <a:r>
              <a:rPr lang="en-US" dirty="0">
                <a:solidFill>
                  <a:srgbClr val="CC00CC"/>
                </a:solidFill>
              </a:rPr>
              <a:t> blackbody emissive</a:t>
            </a:r>
            <a:r>
              <a:rPr lang="tr-TR" dirty="0">
                <a:solidFill>
                  <a:srgbClr val="CC00CC"/>
                </a:solidFill>
              </a:rPr>
              <a:t> </a:t>
            </a:r>
            <a:r>
              <a:rPr lang="en-US" dirty="0">
                <a:solidFill>
                  <a:srgbClr val="CC00CC"/>
                </a:solidFill>
              </a:rPr>
              <a:t>power</a:t>
            </a:r>
            <a:r>
              <a:rPr lang="tr-TR" dirty="0"/>
              <a:t>:</a:t>
            </a:r>
            <a:r>
              <a:rPr lang="tr-TR" b="0" dirty="0"/>
              <a:t> </a:t>
            </a:r>
            <a:endParaRPr lang="en-US" b="0" dirty="0" smtClean="0"/>
          </a:p>
          <a:p>
            <a:r>
              <a:rPr lang="tr-TR" b="0" dirty="0" smtClean="0"/>
              <a:t>T</a:t>
            </a:r>
            <a:r>
              <a:rPr lang="en-US" b="0" dirty="0"/>
              <a:t>he amount of radiation energy emitted by a blackbody at a</a:t>
            </a:r>
            <a:r>
              <a:rPr lang="tr-TR" b="0" dirty="0"/>
              <a:t> </a:t>
            </a:r>
            <a:r>
              <a:rPr lang="en-US" b="0" dirty="0"/>
              <a:t>thermodynamic temperature </a:t>
            </a:r>
            <a:r>
              <a:rPr lang="en-US" b="0" i="1" dirty="0"/>
              <a:t>T</a:t>
            </a:r>
            <a:r>
              <a:rPr lang="en-US" b="0" dirty="0"/>
              <a:t> per unit time, per unit surface area, and per</a:t>
            </a:r>
            <a:r>
              <a:rPr lang="tr-TR" b="0" dirty="0"/>
              <a:t> </a:t>
            </a:r>
            <a:r>
              <a:rPr lang="en-US" b="0" dirty="0"/>
              <a:t>unit wavelength about the wavelength</a:t>
            </a:r>
            <a:r>
              <a:rPr lang="tr-TR" b="0" dirty="0"/>
              <a:t> </a:t>
            </a:r>
            <a:r>
              <a:rPr lang="tr-TR" b="0" i="1" dirty="0">
                <a:sym typeface="Symbol" pitchFamily="18" charset="2"/>
              </a:rPr>
              <a:t></a:t>
            </a:r>
            <a:r>
              <a:rPr lang="en-US" b="0" dirty="0"/>
              <a:t>.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0" y="3733800"/>
            <a:ext cx="5867400" cy="7302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738687"/>
            <a:ext cx="427513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400800" y="4497169"/>
            <a:ext cx="2171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0" dirty="0" smtClean="0">
                <a:solidFill>
                  <a:srgbClr val="FF0000"/>
                </a:solidFill>
              </a:rPr>
              <a:t>*Also known as “Planck’s law”</a:t>
            </a:r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57200" y="1333500"/>
            <a:ext cx="7924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1775" indent="-231775">
              <a:buFont typeface="Wingdings" pitchFamily="2" charset="2"/>
              <a:buChar char="§"/>
            </a:pPr>
            <a:r>
              <a:rPr lang="en-US" b="0" dirty="0" smtClean="0">
                <a:solidFill>
                  <a:srgbClr val="0000FF"/>
                </a:solidFill>
              </a:rPr>
              <a:t>Previous eq. gives the total emissive power from blackbody , which is the sum of the radiation emitted over all wavelengths.  For a specific wavelength, we can calculate the spectral blackbody emissive power.</a:t>
            </a:r>
            <a:endParaRPr lang="en-US" b="0" dirty="0">
              <a:solidFill>
                <a:srgbClr val="0000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6300" y="3695700"/>
            <a:ext cx="6057900" cy="8382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934200" y="39243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(12.24)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3390900"/>
            <a:ext cx="3251200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295900" y="1790700"/>
            <a:ext cx="32766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900" b="0" dirty="0"/>
              <a:t>The wavelength at which the peak occurs for a</a:t>
            </a:r>
            <a:r>
              <a:rPr lang="tr-TR" sz="1900" b="0" dirty="0"/>
              <a:t> </a:t>
            </a:r>
            <a:r>
              <a:rPr lang="en-US" sz="1900" b="0" dirty="0"/>
              <a:t>specified temperature is given by </a:t>
            </a:r>
            <a:r>
              <a:rPr lang="en-US" sz="1900" dirty="0">
                <a:solidFill>
                  <a:srgbClr val="0000FF"/>
                </a:solidFill>
              </a:rPr>
              <a:t>Wien’s displacement law</a:t>
            </a:r>
            <a:r>
              <a:rPr lang="tr-TR" sz="1900" b="0" dirty="0">
                <a:solidFill>
                  <a:srgbClr val="0000FF"/>
                </a:solidFill>
              </a:rPr>
              <a:t>:</a:t>
            </a:r>
            <a:endParaRPr lang="en-US" sz="1900" b="0" dirty="0">
              <a:solidFill>
                <a:srgbClr val="0000FF"/>
              </a:solidFill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/>
          <a:srcRect r="-5019"/>
          <a:stretch>
            <a:fillRect/>
          </a:stretch>
        </p:blipFill>
        <p:spPr bwMode="auto">
          <a:xfrm>
            <a:off x="76200" y="76200"/>
            <a:ext cx="5181600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4"/>
          <a:srcRect t="23301"/>
          <a:stretch>
            <a:fillRect/>
          </a:stretch>
        </p:blipFill>
        <p:spPr bwMode="auto">
          <a:xfrm>
            <a:off x="5143500" y="5829300"/>
            <a:ext cx="28670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676900" y="55245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Figure 12.12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</a:t>
            </a:r>
            <a:r>
              <a:rPr lang="en-US" sz="2400" b="1" dirty="0" smtClean="0"/>
              <a:t>12  </a:t>
            </a:r>
            <a:r>
              <a:rPr lang="en-US" sz="2400" b="1" dirty="0" smtClean="0"/>
              <a:t>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762000" y="1138535"/>
            <a:ext cx="16789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Objectives :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990600" y="1716881"/>
            <a:ext cx="71628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b="0" dirty="0"/>
              <a:t>Classify electromagnetic radiation and identify thermal radiation.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b="0" dirty="0">
                <a:solidFill>
                  <a:srgbClr val="CC00CC"/>
                </a:solidFill>
              </a:rPr>
              <a:t>Understand the idealized blackbody and calculate the total and spectral blackbody emissive power.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b="0" dirty="0"/>
              <a:t>Calculate the fraction of radiation emitted in a specified wavelength band using the blackbody radiation functions. 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b="0" dirty="0">
                <a:solidFill>
                  <a:srgbClr val="CC00CC"/>
                </a:solidFill>
              </a:rPr>
              <a:t>Understand the concept of radiation intensity and define spectral directional quantities using intensity.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b="0" dirty="0"/>
              <a:t>Develop a clear understanding of the properties emissivity, </a:t>
            </a:r>
            <a:r>
              <a:rPr lang="en-US" b="0" dirty="0" err="1"/>
              <a:t>absorptivity</a:t>
            </a:r>
            <a:r>
              <a:rPr lang="en-US" b="0" dirty="0"/>
              <a:t>, reflectivity, and </a:t>
            </a:r>
            <a:r>
              <a:rPr lang="en-US" b="0" dirty="0" err="1"/>
              <a:t>transmissivity</a:t>
            </a:r>
            <a:r>
              <a:rPr lang="en-US" b="0" dirty="0"/>
              <a:t> on spectral and total basis.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b="0" dirty="0">
                <a:solidFill>
                  <a:srgbClr val="CC00CC"/>
                </a:solidFill>
              </a:rPr>
              <a:t>Apply Kirchhoff’s law to determine the </a:t>
            </a:r>
            <a:r>
              <a:rPr lang="en-US" b="0" dirty="0" err="1">
                <a:solidFill>
                  <a:srgbClr val="CC00CC"/>
                </a:solidFill>
              </a:rPr>
              <a:t>absorptivity</a:t>
            </a:r>
            <a:r>
              <a:rPr lang="en-US" b="0" dirty="0">
                <a:solidFill>
                  <a:srgbClr val="CC00CC"/>
                </a:solidFill>
              </a:rPr>
              <a:t> of a surface when its emissivity is known</a:t>
            </a:r>
            <a:r>
              <a:rPr lang="en-US" b="0" dirty="0" smtClean="0">
                <a:solidFill>
                  <a:srgbClr val="CC00CC"/>
                </a:solidFill>
              </a:rPr>
              <a:t>.</a:t>
            </a:r>
            <a:endParaRPr lang="en-US" b="0" dirty="0">
              <a:solidFill>
                <a:srgbClr val="CC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23900" y="1219200"/>
            <a:ext cx="7848600" cy="256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 smtClean="0"/>
              <a:t>An electrical heater starts radiating heat soon after is plugged, we can feel the heat but cannot be sensed by our eyes (within infrared region)</a:t>
            </a:r>
          </a:p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 smtClean="0"/>
              <a:t>When temp reaches 1000K, heater starts emitting a detectable amount of visible red radiation (heater appears bright red)</a:t>
            </a:r>
          </a:p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 smtClean="0"/>
              <a:t>When temp reaches 1500K, heater emits enough radiation and appear almost white to the eye (called white hot).</a:t>
            </a:r>
          </a:p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</a:pPr>
            <a:endParaRPr lang="en-US" sz="1000" dirty="0" smtClean="0"/>
          </a:p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US" b="0" dirty="0" smtClean="0"/>
              <a:t>Although infrared radiation cannot be sensed directly by human eye, but it can be detected by infrared cameras.</a:t>
            </a:r>
            <a:endParaRPr lang="en-US" b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7900" y="3886200"/>
            <a:ext cx="39624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981200"/>
            <a:ext cx="51466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685800" y="1220569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>
              <a:spcBef>
                <a:spcPct val="5000"/>
              </a:spcBef>
              <a:spcAft>
                <a:spcPct val="5000"/>
              </a:spcAft>
              <a:buClr>
                <a:srgbClr val="FF0000"/>
              </a:buClr>
              <a:buFont typeface="Wingdings" pitchFamily="2" charset="2"/>
              <a:buChar char="§"/>
            </a:pPr>
            <a:r>
              <a:rPr lang="en-US" dirty="0" smtClean="0"/>
              <a:t>The integration of the spectral blackbody emissive power over entire wavelength gives the total blackbody emissive power.</a:t>
            </a:r>
            <a:endParaRPr lang="en-US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/>
          <a:srcRect b="24075"/>
          <a:stretch>
            <a:fillRect/>
          </a:stretch>
        </p:blipFill>
        <p:spPr bwMode="auto">
          <a:xfrm>
            <a:off x="609600" y="3124200"/>
            <a:ext cx="2743199" cy="300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/>
          <a:srcRect b="34343"/>
          <a:stretch>
            <a:fillRect/>
          </a:stretch>
        </p:blipFill>
        <p:spPr bwMode="auto">
          <a:xfrm>
            <a:off x="4838700" y="2971800"/>
            <a:ext cx="3026752" cy="2777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/>
          <a:srcRect t="84327"/>
          <a:stretch>
            <a:fillRect/>
          </a:stretch>
        </p:blipFill>
        <p:spPr bwMode="auto">
          <a:xfrm>
            <a:off x="457201" y="5829300"/>
            <a:ext cx="2895599" cy="65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4"/>
          <a:srcRect t="72052" b="-1773"/>
          <a:stretch>
            <a:fillRect/>
          </a:stretch>
        </p:blipFill>
        <p:spPr bwMode="auto">
          <a:xfrm>
            <a:off x="5621948" y="5715000"/>
            <a:ext cx="3026752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1714500" y="1905000"/>
            <a:ext cx="5295900" cy="9144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086600" y="2209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(12.26)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257300"/>
            <a:ext cx="7543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Example: Radiation emission from blackbody</a:t>
            </a:r>
          </a:p>
          <a:p>
            <a:endParaRPr lang="en-US" sz="1600" dirty="0" smtClean="0"/>
          </a:p>
          <a:p>
            <a:r>
              <a:rPr lang="en-US" sz="1600" dirty="0" smtClean="0"/>
              <a:t>Consider a 20 cm diameter spherical ball at 800K suspended in air. Assuming the ball is closely approximates a blackbody, determine</a:t>
            </a:r>
          </a:p>
          <a:p>
            <a:pPr marL="400050" indent="-400050">
              <a:buAutoNum type="romanLcParenR"/>
            </a:pPr>
            <a:r>
              <a:rPr lang="en-US" sz="1600" dirty="0" smtClean="0"/>
              <a:t>The total blackbody emissive power</a:t>
            </a:r>
          </a:p>
          <a:p>
            <a:pPr marL="400050" indent="-400050">
              <a:buAutoNum type="romanLcParenR"/>
            </a:pPr>
            <a:r>
              <a:rPr lang="en-US" sz="1600" dirty="0" smtClean="0"/>
              <a:t>The total amount of radiation emitted by the ball in 5 min</a:t>
            </a:r>
          </a:p>
          <a:p>
            <a:pPr marL="400050" indent="-400050">
              <a:buAutoNum type="romanLcParenR"/>
            </a:pPr>
            <a:r>
              <a:rPr lang="en-US" sz="1600" dirty="0" smtClean="0"/>
              <a:t>The spectral blackbody emissive power at a wavelength of 3 </a:t>
            </a:r>
            <a:r>
              <a:rPr lang="en-US" sz="1600" dirty="0" smtClean="0">
                <a:sym typeface="Symbol"/>
              </a:rPr>
              <a:t>m.</a:t>
            </a:r>
          </a:p>
          <a:p>
            <a:pPr marL="400050" indent="-400050"/>
            <a:endParaRPr lang="en-US" sz="1600" dirty="0" smtClean="0"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100" y="2095500"/>
            <a:ext cx="3810000" cy="64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62000" y="1181100"/>
            <a:ext cx="624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 dirty="0"/>
              <a:t>The radiation energy emitted by a blackbody per unit area over a wavelength</a:t>
            </a:r>
            <a:r>
              <a:rPr lang="tr-TR" b="0" dirty="0"/>
              <a:t> </a:t>
            </a:r>
            <a:r>
              <a:rPr lang="en-US" b="0" dirty="0"/>
              <a:t>band from </a:t>
            </a:r>
            <a:r>
              <a:rPr lang="en-US" b="0" i="1" dirty="0">
                <a:sym typeface="Symbol" pitchFamily="18" charset="2"/>
              </a:rPr>
              <a:t></a:t>
            </a:r>
            <a:r>
              <a:rPr lang="en-US" b="0" dirty="0"/>
              <a:t> </a:t>
            </a:r>
            <a:r>
              <a:rPr lang="tr-TR" b="0" dirty="0"/>
              <a:t>=</a:t>
            </a:r>
            <a:r>
              <a:rPr lang="en-US" b="0" dirty="0"/>
              <a:t> 0 to </a:t>
            </a:r>
            <a:r>
              <a:rPr lang="en-US" b="0" i="1" dirty="0">
                <a:sym typeface="Symbol" pitchFamily="18" charset="2"/>
              </a:rPr>
              <a:t></a:t>
            </a:r>
            <a:r>
              <a:rPr lang="en-US" dirty="0"/>
              <a:t> </a:t>
            </a:r>
            <a:r>
              <a:rPr lang="en-US" b="0" dirty="0"/>
              <a:t>is</a:t>
            </a:r>
          </a:p>
        </p:txBody>
      </p:sp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3"/>
          <a:srcRect t="72656"/>
          <a:stretch>
            <a:fillRect/>
          </a:stretch>
        </p:blipFill>
        <p:spPr bwMode="auto">
          <a:xfrm>
            <a:off x="1371600" y="5729137"/>
            <a:ext cx="2933700" cy="112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3"/>
          <a:srcRect b="34375"/>
          <a:stretch>
            <a:fillRect/>
          </a:stretch>
        </p:blipFill>
        <p:spPr bwMode="auto">
          <a:xfrm>
            <a:off x="1409700" y="3124200"/>
            <a:ext cx="2819400" cy="260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1638300" y="1943100"/>
            <a:ext cx="4381500" cy="91440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00" y="2118206"/>
            <a:ext cx="1104900" cy="624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/>
          <a:srcRect t="68017"/>
          <a:stretch>
            <a:fillRect/>
          </a:stretch>
        </p:blipFill>
        <p:spPr bwMode="auto">
          <a:xfrm>
            <a:off x="4152900" y="2933700"/>
            <a:ext cx="3657600" cy="447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057900" y="2209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(12.28)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" y="1409700"/>
            <a:ext cx="6438900" cy="118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/>
          <a:srcRect b="27531"/>
          <a:stretch>
            <a:fillRect/>
          </a:stretch>
        </p:blipFill>
        <p:spPr bwMode="auto">
          <a:xfrm>
            <a:off x="1524000" y="2895600"/>
            <a:ext cx="2902043" cy="274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/>
          <a:srcRect t="81798" b="-674"/>
          <a:stretch>
            <a:fillRect/>
          </a:stretch>
        </p:blipFill>
        <p:spPr bwMode="auto">
          <a:xfrm>
            <a:off x="1600200" y="5715000"/>
            <a:ext cx="27813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4900" y="2895600"/>
            <a:ext cx="3657600" cy="14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057900" y="2057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(12.29)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575" y="1143000"/>
            <a:ext cx="7286625" cy="5467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4" descr="table1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1116439"/>
            <a:ext cx="5669280" cy="57034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181100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Example:</a:t>
            </a:r>
          </a:p>
          <a:p>
            <a:endParaRPr lang="en-US" sz="800" dirty="0" smtClean="0"/>
          </a:p>
          <a:p>
            <a:r>
              <a:rPr lang="en-US" sz="1600" dirty="0" smtClean="0"/>
              <a:t>CCD (charged coupled device) image sensors, that are common in modern digital cameras, respond differently to light sources with different spectral distributions. Daylight and incandescent light maybe approximated as a blackbody at the effective surface temperature of 5800K and 2800K, respectively. Determine the fraction of radiation emitted within the visible spectrum wavelengths, from 0.40 </a:t>
            </a:r>
            <a:r>
              <a:rPr lang="en-US" sz="1600" dirty="0" smtClean="0">
                <a:sym typeface="Symbol"/>
              </a:rPr>
              <a:t>m (violet) to 0.76 m (red), for each lighting sources.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17513" y="1159014"/>
            <a:ext cx="81835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Emission from real surfaces: </a:t>
            </a:r>
            <a:r>
              <a:rPr lang="en-US" sz="2000" b="1" dirty="0" err="1" smtClean="0">
                <a:solidFill>
                  <a:srgbClr val="0000FF"/>
                </a:solidFill>
              </a:rPr>
              <a:t>Radiative</a:t>
            </a:r>
            <a:r>
              <a:rPr lang="en-US" sz="2000" b="1" dirty="0" smtClean="0">
                <a:solidFill>
                  <a:srgbClr val="0000FF"/>
                </a:solidFill>
              </a:rPr>
              <a:t> properties – emissivity, </a:t>
            </a:r>
            <a:r>
              <a:rPr lang="en-US" sz="2000" b="1" dirty="0" err="1" smtClean="0">
                <a:solidFill>
                  <a:srgbClr val="0000FF"/>
                </a:solidFill>
              </a:rPr>
              <a:t>absorptivity</a:t>
            </a:r>
            <a:r>
              <a:rPr lang="en-US" sz="2000" b="1" dirty="0" smtClean="0">
                <a:solidFill>
                  <a:srgbClr val="0000FF"/>
                </a:solidFill>
              </a:rPr>
              <a:t>, </a:t>
            </a:r>
          </a:p>
          <a:p>
            <a:r>
              <a:rPr lang="en-US" sz="2000" b="1" dirty="0" smtClean="0">
                <a:solidFill>
                  <a:srgbClr val="0000FF"/>
                </a:solidFill>
              </a:rPr>
              <a:t>reflectivity and </a:t>
            </a:r>
            <a:r>
              <a:rPr lang="en-US" sz="2000" b="1" dirty="0" err="1" smtClean="0">
                <a:solidFill>
                  <a:srgbClr val="0000FF"/>
                </a:solidFill>
              </a:rPr>
              <a:t>transmissivity</a:t>
            </a:r>
            <a:r>
              <a:rPr lang="en-US" sz="2000" b="1" dirty="0" smtClean="0">
                <a:solidFill>
                  <a:srgbClr val="0000FF"/>
                </a:solidFill>
              </a:rPr>
              <a:t>. 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09600" y="2184600"/>
            <a:ext cx="8001000" cy="29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</a:pPr>
            <a:r>
              <a:rPr lang="en-US" sz="1700" b="1" dirty="0" smtClean="0">
                <a:solidFill>
                  <a:srgbClr val="0000FF"/>
                </a:solidFill>
              </a:rPr>
              <a:t>1. </a:t>
            </a:r>
            <a:r>
              <a:rPr lang="tr-TR" sz="1700" b="1" dirty="0" smtClean="0">
                <a:solidFill>
                  <a:srgbClr val="0000FF"/>
                </a:solidFill>
              </a:rPr>
              <a:t>E</a:t>
            </a:r>
            <a:r>
              <a:rPr lang="en-US" sz="1700" b="1" dirty="0" smtClean="0">
                <a:solidFill>
                  <a:srgbClr val="0000FF"/>
                </a:solidFill>
              </a:rPr>
              <a:t>missivity,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smtClean="0">
                <a:solidFill>
                  <a:srgbClr val="0000FF"/>
                </a:solidFill>
                <a:sym typeface="Symbol"/>
              </a:rPr>
              <a:t></a:t>
            </a:r>
            <a:endParaRPr lang="en-US" sz="2000" b="1" i="1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tr-TR" sz="1700" b="0" dirty="0" smtClean="0"/>
              <a:t>T</a:t>
            </a:r>
            <a:r>
              <a:rPr lang="en-US" sz="1700" b="0" dirty="0"/>
              <a:t>he ratio of the radiation emitted by</a:t>
            </a:r>
            <a:r>
              <a:rPr lang="tr-TR" sz="1700" b="0" dirty="0"/>
              <a:t> </a:t>
            </a:r>
            <a:r>
              <a:rPr lang="en-US" sz="1700" b="0" dirty="0"/>
              <a:t>the surface at a given temperature to the radiation emitted by a blackbody</a:t>
            </a:r>
            <a:r>
              <a:rPr lang="tr-TR" sz="1700" b="0" dirty="0"/>
              <a:t> </a:t>
            </a:r>
            <a:r>
              <a:rPr lang="en-US" sz="1700" b="0" dirty="0"/>
              <a:t>at the same temperature.</a:t>
            </a:r>
            <a:r>
              <a:rPr lang="tr-TR" sz="1700" b="0" dirty="0"/>
              <a:t>  </a:t>
            </a:r>
            <a:r>
              <a:rPr lang="en-US" sz="1700" dirty="0">
                <a:solidFill>
                  <a:srgbClr val="FF0000"/>
                </a:solidFill>
              </a:rPr>
              <a:t>0 </a:t>
            </a:r>
            <a:r>
              <a:rPr lang="en-US" sz="1700" dirty="0">
                <a:solidFill>
                  <a:srgbClr val="FF0000"/>
                </a:solidFill>
                <a:sym typeface="Symbol" pitchFamily="18" charset="2"/>
              </a:rPr>
              <a:t>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i="1" dirty="0">
                <a:solidFill>
                  <a:srgbClr val="FF0000"/>
                </a:solidFill>
                <a:sym typeface="Symbol" pitchFamily="18" charset="2"/>
              </a:rPr>
              <a:t>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>
                <a:solidFill>
                  <a:srgbClr val="FF0000"/>
                </a:solidFill>
                <a:sym typeface="Symbol" pitchFamily="18" charset="2"/>
              </a:rPr>
              <a:t></a:t>
            </a:r>
            <a:r>
              <a:rPr lang="en-US" sz="1700" dirty="0">
                <a:solidFill>
                  <a:srgbClr val="FF0000"/>
                </a:solidFill>
              </a:rPr>
              <a:t> 1</a:t>
            </a:r>
            <a:r>
              <a:rPr lang="en-US" sz="1700" b="0" dirty="0"/>
              <a:t>. </a:t>
            </a:r>
            <a:endParaRPr lang="tr-TR" sz="1700" b="0" dirty="0"/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1700" b="0" dirty="0"/>
              <a:t>Emissivity is a measure of how</a:t>
            </a:r>
            <a:r>
              <a:rPr lang="tr-TR" sz="1700" b="0" dirty="0"/>
              <a:t> </a:t>
            </a:r>
            <a:r>
              <a:rPr lang="en-US" sz="1700" b="0" dirty="0"/>
              <a:t>closely a surface approximates a blackbody</a:t>
            </a:r>
            <a:r>
              <a:rPr lang="tr-TR" sz="1700" b="0" dirty="0"/>
              <a:t> (</a:t>
            </a:r>
            <a:r>
              <a:rPr lang="en-US" sz="1700" dirty="0">
                <a:solidFill>
                  <a:srgbClr val="FF0000"/>
                </a:solidFill>
                <a:sym typeface="Symbol" pitchFamily="18" charset="2"/>
              </a:rPr>
              <a:t>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tr-TR" sz="1700" dirty="0">
                <a:solidFill>
                  <a:srgbClr val="FF0000"/>
                </a:solidFill>
              </a:rPr>
              <a:t>=</a:t>
            </a:r>
            <a:r>
              <a:rPr lang="en-US" sz="1700" dirty="0">
                <a:solidFill>
                  <a:srgbClr val="FF0000"/>
                </a:solidFill>
              </a:rPr>
              <a:t> 1</a:t>
            </a:r>
            <a:r>
              <a:rPr lang="tr-TR" sz="1700" b="0" dirty="0"/>
              <a:t>)</a:t>
            </a:r>
            <a:r>
              <a:rPr lang="en-US" sz="1700" b="0" dirty="0"/>
              <a:t>.</a:t>
            </a:r>
            <a:endParaRPr lang="tr-TR" sz="1700" b="0" dirty="0"/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1700" b="0" dirty="0"/>
              <a:t>The emissivity of a real surface varies with the</a:t>
            </a:r>
            <a:r>
              <a:rPr lang="tr-TR" sz="1700" b="0" dirty="0"/>
              <a:t> </a:t>
            </a:r>
            <a:r>
              <a:rPr lang="en-US" sz="1700" b="0" i="1" dirty="0">
                <a:solidFill>
                  <a:srgbClr val="FF0000"/>
                </a:solidFill>
              </a:rPr>
              <a:t>temperature</a:t>
            </a:r>
            <a:r>
              <a:rPr lang="en-US" sz="1700" b="0" i="1" dirty="0"/>
              <a:t> </a:t>
            </a:r>
            <a:r>
              <a:rPr lang="en-US" sz="1700" b="0" dirty="0"/>
              <a:t>of the surface as well</a:t>
            </a:r>
            <a:r>
              <a:rPr lang="tr-TR" sz="1700" b="0" dirty="0"/>
              <a:t> </a:t>
            </a:r>
            <a:r>
              <a:rPr lang="en-US" sz="1700" b="0" dirty="0"/>
              <a:t>as the </a:t>
            </a:r>
            <a:r>
              <a:rPr lang="en-US" sz="1700" b="0" i="1" dirty="0">
                <a:solidFill>
                  <a:srgbClr val="FF0000"/>
                </a:solidFill>
              </a:rPr>
              <a:t>wavelength</a:t>
            </a:r>
            <a:r>
              <a:rPr lang="en-US" sz="1700" b="0" i="1" dirty="0"/>
              <a:t> </a:t>
            </a:r>
            <a:r>
              <a:rPr lang="en-US" sz="1700" b="0" dirty="0"/>
              <a:t>and the </a:t>
            </a:r>
            <a:r>
              <a:rPr lang="en-US" sz="1700" b="0" i="1" dirty="0">
                <a:solidFill>
                  <a:srgbClr val="FF0000"/>
                </a:solidFill>
              </a:rPr>
              <a:t>direction</a:t>
            </a:r>
            <a:r>
              <a:rPr lang="en-US" sz="1700" b="0" i="1" dirty="0">
                <a:solidFill>
                  <a:srgbClr val="CC00CC"/>
                </a:solidFill>
              </a:rPr>
              <a:t> </a:t>
            </a:r>
            <a:r>
              <a:rPr lang="en-US" sz="1700" b="0" dirty="0"/>
              <a:t>of the</a:t>
            </a:r>
            <a:r>
              <a:rPr lang="tr-TR" sz="1700" b="0" dirty="0"/>
              <a:t> </a:t>
            </a:r>
            <a:r>
              <a:rPr lang="en-US" sz="1700" b="0" dirty="0"/>
              <a:t>emitted radiation.</a:t>
            </a:r>
            <a:endParaRPr lang="tr-TR" sz="1700" b="0" dirty="0"/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tr-TR" sz="1700" b="0" dirty="0"/>
              <a:t>T</a:t>
            </a:r>
            <a:r>
              <a:rPr lang="en-US" sz="1700" b="0" dirty="0"/>
              <a:t>he emissivity of a</a:t>
            </a:r>
            <a:r>
              <a:rPr lang="tr-TR" sz="1700" b="0" dirty="0"/>
              <a:t> </a:t>
            </a:r>
            <a:r>
              <a:rPr lang="en-US" sz="1700" b="0" dirty="0"/>
              <a:t>surface at a specified wavelength is called </a:t>
            </a:r>
            <a:r>
              <a:rPr lang="en-US" sz="1700" i="1" dirty="0">
                <a:solidFill>
                  <a:srgbClr val="FF0000"/>
                </a:solidFill>
              </a:rPr>
              <a:t>spectral emissivity</a:t>
            </a:r>
            <a:r>
              <a:rPr lang="tr-TR" sz="1700" i="1" dirty="0">
                <a:solidFill>
                  <a:srgbClr val="FF0000"/>
                </a:solidFill>
              </a:rPr>
              <a:t> </a:t>
            </a:r>
            <a:r>
              <a:rPr lang="en-US" sz="1700" i="1" dirty="0">
                <a:solidFill>
                  <a:srgbClr val="FF0000"/>
                </a:solidFill>
                <a:sym typeface="Symbol" pitchFamily="18" charset="2"/>
              </a:rPr>
              <a:t></a:t>
            </a:r>
            <a:r>
              <a:rPr lang="en-US" sz="1700" i="1" baseline="-25000" dirty="0">
                <a:solidFill>
                  <a:srgbClr val="FF0000"/>
                </a:solidFill>
                <a:sym typeface="Symbol" pitchFamily="18" charset="2"/>
              </a:rPr>
              <a:t></a:t>
            </a:r>
            <a:r>
              <a:rPr lang="en-US" sz="1700" b="0" dirty="0"/>
              <a:t>. </a:t>
            </a:r>
            <a:r>
              <a:rPr lang="tr-TR" sz="1700" b="0" dirty="0"/>
              <a:t>T</a:t>
            </a:r>
            <a:r>
              <a:rPr lang="en-US" sz="1700" b="0" dirty="0"/>
              <a:t>he emissivity in a specified direction is called </a:t>
            </a:r>
            <a:r>
              <a:rPr lang="en-US" sz="1700" i="1" dirty="0">
                <a:solidFill>
                  <a:srgbClr val="FF0000"/>
                </a:solidFill>
              </a:rPr>
              <a:t>directional</a:t>
            </a:r>
            <a:r>
              <a:rPr lang="tr-TR" sz="1700" i="1" dirty="0">
                <a:solidFill>
                  <a:srgbClr val="FF0000"/>
                </a:solidFill>
              </a:rPr>
              <a:t> </a:t>
            </a:r>
            <a:r>
              <a:rPr lang="en-US" sz="1700" i="1" dirty="0">
                <a:solidFill>
                  <a:srgbClr val="FF0000"/>
                </a:solidFill>
              </a:rPr>
              <a:t>emissivity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>
                <a:solidFill>
                  <a:srgbClr val="FF0000"/>
                </a:solidFill>
                <a:sym typeface="Symbol" pitchFamily="18" charset="2"/>
              </a:rPr>
              <a:t></a:t>
            </a:r>
            <a:r>
              <a:rPr lang="en-US" sz="1700" baseline="-25000" dirty="0">
                <a:solidFill>
                  <a:srgbClr val="FF0000"/>
                </a:solidFill>
                <a:sym typeface="Symbol" pitchFamily="18" charset="2"/>
              </a:rPr>
              <a:t></a:t>
            </a:r>
            <a:r>
              <a:rPr lang="en-US" sz="1700" b="0" dirty="0">
                <a:solidFill>
                  <a:srgbClr val="FF0000"/>
                </a:solidFill>
              </a:rPr>
              <a:t> </a:t>
            </a:r>
            <a:r>
              <a:rPr lang="tr-TR" sz="1700" b="0" dirty="0"/>
              <a:t>where </a:t>
            </a:r>
            <a:r>
              <a:rPr lang="en-US" sz="1700" b="0" dirty="0">
                <a:solidFill>
                  <a:srgbClr val="FF0000"/>
                </a:solidFill>
                <a:sym typeface="Symbol" pitchFamily="18" charset="2"/>
              </a:rPr>
              <a:t></a:t>
            </a:r>
            <a:r>
              <a:rPr lang="en-US" sz="1700" b="0" dirty="0"/>
              <a:t> is the angle between the direction of radiation</a:t>
            </a:r>
            <a:r>
              <a:rPr lang="tr-TR" sz="1700" b="0" dirty="0"/>
              <a:t> </a:t>
            </a:r>
            <a:r>
              <a:rPr lang="en-US" sz="1700" b="0" dirty="0"/>
              <a:t>and the normal of the surface.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1900" y="1257300"/>
            <a:ext cx="33147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485900" y="1295400"/>
            <a:ext cx="2400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Spectral directional emissivity</a:t>
            </a:r>
            <a:endParaRPr lang="en-US" b="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2209800"/>
            <a:ext cx="24384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638300" y="2363569"/>
            <a:ext cx="2362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Total directional emissivity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67150" y="3162300"/>
            <a:ext cx="2152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257300" y="3352800"/>
            <a:ext cx="3086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Spectral hemispherical emissivity</a:t>
            </a: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4095750"/>
            <a:ext cx="14097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38300" y="4229100"/>
            <a:ext cx="2781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Total hemispherical emissivity</a:t>
            </a: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300" y="5181600"/>
            <a:ext cx="38385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305300" y="5379303"/>
            <a:ext cx="46767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600" b="0" dirty="0">
                <a:solidFill>
                  <a:srgbClr val="0000FF"/>
                </a:solidFill>
              </a:rPr>
              <a:t>T</a:t>
            </a:r>
            <a:r>
              <a:rPr lang="en-US" sz="1600" b="0" dirty="0">
                <a:solidFill>
                  <a:srgbClr val="0000FF"/>
                </a:solidFill>
              </a:rPr>
              <a:t>his is the ratio of the total</a:t>
            </a:r>
            <a:r>
              <a:rPr lang="tr-TR" sz="1600" b="0" dirty="0">
                <a:solidFill>
                  <a:srgbClr val="0000FF"/>
                </a:solidFill>
              </a:rPr>
              <a:t> </a:t>
            </a:r>
            <a:r>
              <a:rPr lang="en-US" sz="1600" b="0" dirty="0">
                <a:solidFill>
                  <a:srgbClr val="0000FF"/>
                </a:solidFill>
              </a:rPr>
              <a:t>radiation energy emitted by the surface to the radiation emitted by a blackbody</a:t>
            </a:r>
            <a:r>
              <a:rPr lang="tr-TR" sz="1600" b="0" dirty="0">
                <a:solidFill>
                  <a:srgbClr val="0000FF"/>
                </a:solidFill>
              </a:rPr>
              <a:t> </a:t>
            </a:r>
            <a:r>
              <a:rPr lang="en-US" sz="1600" b="0" dirty="0">
                <a:solidFill>
                  <a:srgbClr val="0000FF"/>
                </a:solidFill>
              </a:rPr>
              <a:t>of the same surface area at the same temperature.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86600" y="14097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(12.30)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86500" y="2362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(12.31)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10300" y="33147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(12.32)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86400" y="4267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(12.35)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86100" y="6248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</a:t>
            </a:r>
            <a:r>
              <a:rPr lang="en-US" b="1" dirty="0" smtClean="0">
                <a:solidFill>
                  <a:srgbClr val="0000FF"/>
                </a:solidFill>
              </a:rPr>
              <a:t>Eq. (12.36)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1652" y="1562100"/>
            <a:ext cx="353984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7700" y="3340766"/>
            <a:ext cx="4462462" cy="1345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4"/>
          <a:srcRect b="26295"/>
          <a:stretch>
            <a:fillRect/>
          </a:stretch>
        </p:blipFill>
        <p:spPr bwMode="auto">
          <a:xfrm>
            <a:off x="647700" y="1295400"/>
            <a:ext cx="35433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4"/>
          <a:srcRect t="81329"/>
          <a:stretch>
            <a:fillRect/>
          </a:stretch>
        </p:blipFill>
        <p:spPr bwMode="auto">
          <a:xfrm>
            <a:off x="685800" y="4684835"/>
            <a:ext cx="3543300" cy="839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" y="1181100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Radiation phenomena:</a:t>
            </a:r>
            <a:endParaRPr lang="en-US" sz="2000" b="1" dirty="0">
              <a:solidFill>
                <a:srgbClr val="0000FF"/>
              </a:solidFill>
            </a:endParaRP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2"/>
          <a:srcRect b="24510"/>
          <a:stretch>
            <a:fillRect/>
          </a:stretch>
        </p:blipFill>
        <p:spPr bwMode="auto">
          <a:xfrm>
            <a:off x="714004" y="1638300"/>
            <a:ext cx="2714996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609600" y="3962400"/>
            <a:ext cx="3124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b="0" dirty="0"/>
              <a:t>A hot object in a vacuum chamber will eventually cool down and reach thermal equilibrium with its surroundings by a heat transfer mechanism: </a:t>
            </a:r>
            <a:r>
              <a:rPr lang="en-US" b="1" dirty="0">
                <a:solidFill>
                  <a:srgbClr val="FF0000"/>
                </a:solidFill>
              </a:rPr>
              <a:t>radiation</a:t>
            </a:r>
            <a:r>
              <a:rPr lang="en-US" b="0" dirty="0"/>
              <a:t>.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4267200" y="1944773"/>
            <a:ext cx="4800600" cy="156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b="0" dirty="0">
                <a:solidFill>
                  <a:srgbClr val="0000FF"/>
                </a:solidFill>
              </a:rPr>
              <a:t>Radiation</a:t>
            </a:r>
            <a:r>
              <a:rPr lang="en-US" b="0" dirty="0"/>
              <a:t> differs from </a:t>
            </a:r>
            <a:r>
              <a:rPr lang="en-US" b="0" dirty="0">
                <a:solidFill>
                  <a:srgbClr val="0000FF"/>
                </a:solidFill>
              </a:rPr>
              <a:t>conduction</a:t>
            </a:r>
            <a:r>
              <a:rPr lang="en-US" b="0" dirty="0"/>
              <a:t> and </a:t>
            </a:r>
            <a:r>
              <a:rPr lang="en-US" b="0" dirty="0">
                <a:solidFill>
                  <a:srgbClr val="0000FF"/>
                </a:solidFill>
              </a:rPr>
              <a:t>convection</a:t>
            </a:r>
            <a:r>
              <a:rPr lang="en-US" b="0" dirty="0"/>
              <a:t> in that </a:t>
            </a:r>
            <a:r>
              <a:rPr lang="en-US" b="0" dirty="0">
                <a:solidFill>
                  <a:srgbClr val="FF0000"/>
                </a:solidFill>
              </a:rPr>
              <a:t>it does not require the presence of a material medium to take place.</a:t>
            </a:r>
          </a:p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b="0" dirty="0"/>
              <a:t>Radiation transfer occurs in solids as well as liquids and gases.</a:t>
            </a: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3"/>
          <a:srcRect b="35937"/>
          <a:stretch>
            <a:fillRect/>
          </a:stretch>
        </p:blipFill>
        <p:spPr bwMode="auto">
          <a:xfrm>
            <a:off x="5206109" y="3505200"/>
            <a:ext cx="3366391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9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763000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52400" y="3656013"/>
            <a:ext cx="4724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 dirty="0">
                <a:solidFill>
                  <a:srgbClr val="0000CC"/>
                </a:solidFill>
              </a:rPr>
              <a:t>The variation of normal emissivity with (</a:t>
            </a:r>
            <a:r>
              <a:rPr lang="en-US" b="0" i="1" dirty="0">
                <a:solidFill>
                  <a:srgbClr val="0000CC"/>
                </a:solidFill>
              </a:rPr>
              <a:t>a</a:t>
            </a:r>
            <a:r>
              <a:rPr lang="en-US" b="0" dirty="0">
                <a:solidFill>
                  <a:srgbClr val="0000CC"/>
                </a:solidFill>
              </a:rPr>
              <a:t>) wavelength and (</a:t>
            </a:r>
            <a:r>
              <a:rPr lang="en-US" b="0" i="1" dirty="0">
                <a:solidFill>
                  <a:srgbClr val="0000CC"/>
                </a:solidFill>
              </a:rPr>
              <a:t>b</a:t>
            </a:r>
            <a:r>
              <a:rPr lang="en-US" b="0" dirty="0">
                <a:solidFill>
                  <a:srgbClr val="0000CC"/>
                </a:solidFill>
              </a:rPr>
              <a:t>) temperature for</a:t>
            </a:r>
            <a:r>
              <a:rPr lang="tr-TR" b="0" dirty="0">
                <a:solidFill>
                  <a:srgbClr val="0000CC"/>
                </a:solidFill>
              </a:rPr>
              <a:t> </a:t>
            </a:r>
            <a:r>
              <a:rPr lang="en-US" b="0" dirty="0">
                <a:solidFill>
                  <a:srgbClr val="0000CC"/>
                </a:solidFill>
              </a:rPr>
              <a:t>various materials.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28600" y="4876800"/>
            <a:ext cx="3124200" cy="1739900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 dirty="0"/>
              <a:t>In radiation analysis, it is common practice</a:t>
            </a:r>
            <a:r>
              <a:rPr lang="tr-TR" b="0" dirty="0"/>
              <a:t> </a:t>
            </a:r>
            <a:r>
              <a:rPr lang="en-US" b="0" dirty="0"/>
              <a:t>to assume the surfaces to be diffuse emitters with an emissivity equal to the</a:t>
            </a:r>
            <a:r>
              <a:rPr lang="tr-TR" b="0" dirty="0"/>
              <a:t> </a:t>
            </a:r>
            <a:r>
              <a:rPr lang="en-US" b="0" dirty="0"/>
              <a:t>value in the normal (</a:t>
            </a:r>
            <a:r>
              <a:rPr lang="en-US" b="0" i="1" dirty="0">
                <a:sym typeface="Symbol" pitchFamily="18" charset="2"/>
              </a:rPr>
              <a:t></a:t>
            </a:r>
            <a:r>
              <a:rPr lang="en-US" b="0" dirty="0"/>
              <a:t> </a:t>
            </a:r>
            <a:r>
              <a:rPr lang="tr-TR" b="0" dirty="0"/>
              <a:t>=</a:t>
            </a:r>
            <a:r>
              <a:rPr lang="en-US" b="0" dirty="0"/>
              <a:t> 0) direction.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733800"/>
            <a:ext cx="3429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581400" y="5514975"/>
            <a:ext cx="1676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0" dirty="0">
                <a:solidFill>
                  <a:srgbClr val="0000CC"/>
                </a:solidFill>
              </a:rPr>
              <a:t>Typical ranges of emissivity for</a:t>
            </a:r>
            <a:r>
              <a:rPr lang="tr-TR" b="0" dirty="0">
                <a:solidFill>
                  <a:srgbClr val="0000CC"/>
                </a:solidFill>
              </a:rPr>
              <a:t> </a:t>
            </a:r>
            <a:r>
              <a:rPr lang="en-US" b="0" dirty="0">
                <a:solidFill>
                  <a:srgbClr val="0000CC"/>
                </a:solidFill>
              </a:rPr>
              <a:t>various materials.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48600" y="30480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Fig. 12.18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" y="30861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Fig. 12.17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09600" y="1219200"/>
            <a:ext cx="8077200" cy="99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>
              <a:spcBef>
                <a:spcPct val="15000"/>
              </a:spcBef>
              <a:spcAft>
                <a:spcPct val="10000"/>
              </a:spcAft>
              <a:buFont typeface="Wingdings" pitchFamily="2" charset="2"/>
              <a:buChar char="§"/>
            </a:pPr>
            <a:r>
              <a:rPr lang="en-US" b="0" dirty="0"/>
              <a:t>A surface is said</a:t>
            </a:r>
            <a:r>
              <a:rPr lang="tr-TR" b="0" dirty="0"/>
              <a:t> </a:t>
            </a:r>
            <a:r>
              <a:rPr lang="en-US" b="0" dirty="0"/>
              <a:t>to be </a:t>
            </a:r>
            <a:r>
              <a:rPr lang="en-US" b="0" i="1" dirty="0">
                <a:solidFill>
                  <a:srgbClr val="CC00CC"/>
                </a:solidFill>
              </a:rPr>
              <a:t>diffuse</a:t>
            </a:r>
            <a:r>
              <a:rPr lang="en-US" b="0" i="1" dirty="0"/>
              <a:t> </a:t>
            </a:r>
            <a:r>
              <a:rPr lang="en-US" b="0" dirty="0"/>
              <a:t>if its properties are </a:t>
            </a:r>
            <a:r>
              <a:rPr lang="en-US" b="0" i="1" dirty="0">
                <a:solidFill>
                  <a:srgbClr val="FF0000"/>
                </a:solidFill>
              </a:rPr>
              <a:t>independent of direction</a:t>
            </a:r>
            <a:r>
              <a:rPr lang="en-US" b="0" dirty="0"/>
              <a:t>, and </a:t>
            </a:r>
            <a:r>
              <a:rPr lang="en-US" b="0" i="1" dirty="0">
                <a:solidFill>
                  <a:srgbClr val="CC00CC"/>
                </a:solidFill>
              </a:rPr>
              <a:t>gray</a:t>
            </a:r>
            <a:r>
              <a:rPr lang="en-US" b="0" i="1" dirty="0"/>
              <a:t> </a:t>
            </a:r>
            <a:r>
              <a:rPr lang="en-US" b="0" dirty="0"/>
              <a:t>if its</a:t>
            </a:r>
            <a:r>
              <a:rPr lang="tr-TR" b="0" dirty="0"/>
              <a:t> </a:t>
            </a:r>
            <a:r>
              <a:rPr lang="en-US" b="0" dirty="0"/>
              <a:t>properties are </a:t>
            </a:r>
            <a:r>
              <a:rPr lang="en-US" b="0" i="1" dirty="0"/>
              <a:t>independent of wavelength</a:t>
            </a:r>
            <a:r>
              <a:rPr lang="en-US" b="0" dirty="0"/>
              <a:t>.</a:t>
            </a:r>
            <a:endParaRPr lang="tr-TR" b="0" dirty="0"/>
          </a:p>
          <a:p>
            <a:pPr marL="225425" indent="-225425">
              <a:spcBef>
                <a:spcPct val="15000"/>
              </a:spcBef>
              <a:spcAft>
                <a:spcPct val="10000"/>
              </a:spcAft>
              <a:buFont typeface="Wingdings" pitchFamily="2" charset="2"/>
              <a:buChar char="§"/>
            </a:pPr>
            <a:r>
              <a:rPr lang="tr-TR" b="0" dirty="0"/>
              <a:t>T</a:t>
            </a:r>
            <a:r>
              <a:rPr lang="en-US" b="0" dirty="0"/>
              <a:t>he </a:t>
            </a:r>
            <a:r>
              <a:rPr lang="en-US" b="0" i="1" dirty="0">
                <a:solidFill>
                  <a:srgbClr val="CC00CC"/>
                </a:solidFill>
              </a:rPr>
              <a:t>gray</a:t>
            </a:r>
            <a:r>
              <a:rPr lang="en-US" b="0" i="1" dirty="0"/>
              <a:t> </a:t>
            </a:r>
            <a:r>
              <a:rPr lang="en-US" b="0" dirty="0"/>
              <a:t>and </a:t>
            </a:r>
            <a:r>
              <a:rPr lang="en-US" b="0" i="1" dirty="0">
                <a:solidFill>
                  <a:srgbClr val="CC00CC"/>
                </a:solidFill>
              </a:rPr>
              <a:t>diffuse</a:t>
            </a:r>
            <a:r>
              <a:rPr lang="tr-TR" b="0" i="1" dirty="0"/>
              <a:t> </a:t>
            </a:r>
            <a:r>
              <a:rPr lang="en-US" b="0" dirty="0"/>
              <a:t>approximations are often utilized in radiation calculations.</a:t>
            </a: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2"/>
          <a:srcRect b="28638"/>
          <a:stretch>
            <a:fillRect/>
          </a:stretch>
        </p:blipFill>
        <p:spPr bwMode="auto">
          <a:xfrm>
            <a:off x="2286000" y="2362200"/>
            <a:ext cx="31051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/>
          <a:srcRect t="79812"/>
          <a:stretch>
            <a:fillRect/>
          </a:stretch>
        </p:blipFill>
        <p:spPr bwMode="auto">
          <a:xfrm>
            <a:off x="2476500" y="5295900"/>
            <a:ext cx="2705100" cy="713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9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425" y="492125"/>
            <a:ext cx="7724775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 t="23810"/>
          <a:stretch>
            <a:fillRect/>
          </a:stretch>
        </p:blipFill>
        <p:spPr bwMode="auto">
          <a:xfrm>
            <a:off x="2971800" y="4914900"/>
            <a:ext cx="34385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990600" y="6057900"/>
            <a:ext cx="7277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0" dirty="0" smtClean="0">
                <a:solidFill>
                  <a:srgbClr val="0000CC"/>
                </a:solidFill>
              </a:rPr>
              <a:t>*Gray surface = when its </a:t>
            </a:r>
            <a:r>
              <a:rPr lang="en-US" b="0" dirty="0" err="1" smtClean="0">
                <a:solidFill>
                  <a:srgbClr val="0000CC"/>
                </a:solidFill>
              </a:rPr>
              <a:t>radiative</a:t>
            </a:r>
            <a:r>
              <a:rPr lang="en-US" b="0" dirty="0" smtClean="0">
                <a:solidFill>
                  <a:srgbClr val="0000CC"/>
                </a:solidFill>
              </a:rPr>
              <a:t> properties is independent of wavelength</a:t>
            </a:r>
            <a:endParaRPr lang="en-US" b="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71500" y="1104900"/>
            <a:ext cx="70104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</a:pPr>
            <a:r>
              <a:rPr lang="en-US" b="1" dirty="0" smtClean="0">
                <a:solidFill>
                  <a:srgbClr val="0000FF"/>
                </a:solidFill>
              </a:rPr>
              <a:t>2. </a:t>
            </a:r>
            <a:r>
              <a:rPr lang="en-US" b="1" dirty="0" err="1" smtClean="0">
                <a:solidFill>
                  <a:srgbClr val="0000FF"/>
                </a:solidFill>
              </a:rPr>
              <a:t>Absorptivity</a:t>
            </a:r>
            <a:r>
              <a:rPr lang="en-US" b="1" dirty="0" smtClean="0">
                <a:solidFill>
                  <a:srgbClr val="0000FF"/>
                </a:solidFill>
              </a:rPr>
              <a:t>,</a:t>
            </a:r>
            <a:r>
              <a:rPr lang="en-US" sz="2400" b="1" i="1" dirty="0" smtClean="0">
                <a:solidFill>
                  <a:srgbClr val="0000FF"/>
                </a:solidFill>
              </a:rPr>
              <a:t> </a:t>
            </a:r>
            <a:r>
              <a:rPr lang="en-US" sz="2400" b="1" i="1" dirty="0" smtClean="0">
                <a:solidFill>
                  <a:srgbClr val="0000FF"/>
                </a:solidFill>
                <a:sym typeface="Symbol"/>
              </a:rPr>
              <a:t></a:t>
            </a:r>
            <a:endParaRPr lang="en-US" sz="2400" b="1" i="1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tr-TR" dirty="0" smtClean="0"/>
              <a:t>T</a:t>
            </a:r>
            <a:r>
              <a:rPr lang="en-US" dirty="0" smtClean="0"/>
              <a:t>he fraction of irradiation absorbed by the surface.</a:t>
            </a:r>
            <a:r>
              <a:rPr lang="tr-TR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0 </a:t>
            </a:r>
            <a:r>
              <a:rPr lang="en-US" dirty="0" smtClean="0">
                <a:solidFill>
                  <a:srgbClr val="FF0000"/>
                </a:solidFill>
                <a:sym typeface="Symbol" pitchFamily="18" charset="2"/>
              </a:rPr>
              <a:t>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  <a:sym typeface="Symbol" pitchFamily="18" charset="2"/>
              </a:rPr>
              <a:t>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Symbol" pitchFamily="18" charset="2"/>
              </a:rPr>
              <a:t></a:t>
            </a:r>
            <a:r>
              <a:rPr lang="en-US" dirty="0" smtClean="0">
                <a:solidFill>
                  <a:srgbClr val="FF0000"/>
                </a:solidFill>
              </a:rPr>
              <a:t> 1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571500" y="2857500"/>
            <a:ext cx="70104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</a:pPr>
            <a:r>
              <a:rPr lang="en-US" b="1" dirty="0" smtClean="0">
                <a:solidFill>
                  <a:srgbClr val="0000FF"/>
                </a:solidFill>
              </a:rPr>
              <a:t>3. Reflectivity,</a:t>
            </a:r>
            <a:r>
              <a:rPr lang="en-US" sz="2400" b="1" i="1" dirty="0" smtClean="0">
                <a:solidFill>
                  <a:srgbClr val="0000FF"/>
                </a:solidFill>
              </a:rPr>
              <a:t> </a:t>
            </a:r>
            <a:r>
              <a:rPr lang="en-US" sz="2400" b="1" i="1" dirty="0" smtClean="0">
                <a:solidFill>
                  <a:srgbClr val="0000FF"/>
                </a:solidFill>
                <a:sym typeface="Symbol"/>
              </a:rPr>
              <a:t></a:t>
            </a:r>
            <a:endParaRPr lang="en-US" sz="2400" b="1" i="1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tr-TR" dirty="0" smtClean="0"/>
              <a:t>T</a:t>
            </a:r>
            <a:r>
              <a:rPr lang="en-US" dirty="0" smtClean="0"/>
              <a:t>he fraction reflected by the surface.</a:t>
            </a:r>
            <a:r>
              <a:rPr lang="tr-TR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0 </a:t>
            </a:r>
            <a:r>
              <a:rPr lang="en-US" dirty="0" smtClean="0">
                <a:solidFill>
                  <a:srgbClr val="FF0000"/>
                </a:solidFill>
                <a:sym typeface="Symbol" pitchFamily="18" charset="2"/>
              </a:rPr>
              <a:t>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  <a:sym typeface="Symbol" pitchFamily="18" charset="2"/>
              </a:rPr>
              <a:t>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Symbol" pitchFamily="18" charset="2"/>
              </a:rPr>
              <a:t></a:t>
            </a:r>
            <a:r>
              <a:rPr lang="en-US" dirty="0" smtClean="0">
                <a:solidFill>
                  <a:srgbClr val="FF0000"/>
                </a:solidFill>
              </a:rPr>
              <a:t> 1</a:t>
            </a:r>
            <a:r>
              <a:rPr lang="en-US" dirty="0" smtClean="0"/>
              <a:t>. 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533400" y="4343400"/>
            <a:ext cx="52578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</a:pPr>
            <a:r>
              <a:rPr lang="en-US" b="1" dirty="0" smtClean="0">
                <a:solidFill>
                  <a:srgbClr val="0000FF"/>
                </a:solidFill>
              </a:rPr>
              <a:t>4. </a:t>
            </a:r>
            <a:r>
              <a:rPr lang="en-US" b="1" dirty="0" err="1" smtClean="0">
                <a:solidFill>
                  <a:srgbClr val="0000FF"/>
                </a:solidFill>
              </a:rPr>
              <a:t>Transmissivity</a:t>
            </a:r>
            <a:r>
              <a:rPr lang="en-US" b="1" dirty="0" smtClean="0">
                <a:solidFill>
                  <a:srgbClr val="0000FF"/>
                </a:solidFill>
              </a:rPr>
              <a:t>,</a:t>
            </a:r>
            <a:r>
              <a:rPr lang="en-US" sz="2400" b="1" i="1" dirty="0" smtClean="0">
                <a:solidFill>
                  <a:srgbClr val="0000FF"/>
                </a:solidFill>
              </a:rPr>
              <a:t> </a:t>
            </a:r>
            <a:r>
              <a:rPr lang="en-US" sz="2400" b="1" i="1" dirty="0" smtClean="0">
                <a:solidFill>
                  <a:srgbClr val="0000FF"/>
                </a:solidFill>
                <a:sym typeface="Symbol"/>
              </a:rPr>
              <a:t></a:t>
            </a:r>
            <a:endParaRPr lang="en-US" sz="2400" b="1" i="1" dirty="0" smtClean="0">
              <a:solidFill>
                <a:srgbClr val="0000FF"/>
              </a:solidFill>
            </a:endParaRP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tr-TR" dirty="0" smtClean="0"/>
              <a:t>T</a:t>
            </a:r>
            <a:r>
              <a:rPr lang="en-US" dirty="0" smtClean="0"/>
              <a:t>he fraction transmitted by the surface.</a:t>
            </a:r>
            <a:r>
              <a:rPr lang="tr-TR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0 </a:t>
            </a:r>
            <a:r>
              <a:rPr lang="en-US" dirty="0" smtClean="0">
                <a:solidFill>
                  <a:srgbClr val="FF0000"/>
                </a:solidFill>
                <a:sym typeface="Symbol" pitchFamily="18" charset="2"/>
              </a:rPr>
              <a:t>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  <a:sym typeface="Symbol" pitchFamily="18" charset="2"/>
              </a:rPr>
              <a:t>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Symbol" pitchFamily="18" charset="2"/>
              </a:rPr>
              <a:t></a:t>
            </a:r>
            <a:r>
              <a:rPr lang="en-US" dirty="0" smtClean="0">
                <a:solidFill>
                  <a:srgbClr val="FF0000"/>
                </a:solidFill>
              </a:rPr>
              <a:t> 1</a:t>
            </a:r>
            <a:r>
              <a:rPr lang="en-US" dirty="0" smtClean="0"/>
              <a:t>. </a:t>
            </a:r>
            <a:endParaRPr lang="tr-T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 l="28804" r="21196" b="66329"/>
          <a:stretch>
            <a:fillRect/>
          </a:stretch>
        </p:blipFill>
        <p:spPr bwMode="auto">
          <a:xfrm>
            <a:off x="1066801" y="1943100"/>
            <a:ext cx="2967990" cy="579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/>
          <a:srcRect l="28804" t="66372" r="21196"/>
          <a:stretch>
            <a:fillRect/>
          </a:stretch>
        </p:blipFill>
        <p:spPr bwMode="auto">
          <a:xfrm>
            <a:off x="1070610" y="5212077"/>
            <a:ext cx="2967990" cy="57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/>
          <a:srcRect l="28804" t="33186" r="21196" b="35841"/>
          <a:stretch>
            <a:fillRect/>
          </a:stretch>
        </p:blipFill>
        <p:spPr bwMode="auto">
          <a:xfrm>
            <a:off x="1070610" y="3695700"/>
            <a:ext cx="296799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3125" y="2209800"/>
            <a:ext cx="3168475" cy="338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5829300" y="5568949"/>
            <a:ext cx="2996487" cy="1060909"/>
            <a:chOff x="3084" y="1228"/>
            <a:chExt cx="2234" cy="761"/>
          </a:xfrm>
        </p:grpSpPr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84" y="1228"/>
              <a:ext cx="1451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084" y="1549"/>
              <a:ext cx="1021" cy="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084" y="1804"/>
              <a:ext cx="734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3794" y="1743"/>
              <a:ext cx="1524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b="0" dirty="0">
                  <a:solidFill>
                    <a:srgbClr val="0000FF"/>
                  </a:solidFill>
                </a:rPr>
                <a:t>f</a:t>
              </a:r>
              <a:r>
                <a:rPr lang="en-US" b="0" dirty="0">
                  <a:solidFill>
                    <a:srgbClr val="0000FF"/>
                  </a:solidFill>
                </a:rPr>
                <a:t>or opaque surfaces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200" y="5905500"/>
            <a:ext cx="5981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6600"/>
                </a:solidFill>
              </a:rPr>
              <a:t>*opaque surface = not transmitting light; not transparent</a:t>
            </a:r>
            <a:endParaRPr lang="en-US" sz="1600" i="1" dirty="0">
              <a:solidFill>
                <a:srgbClr val="006600"/>
              </a:solidFill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1562100" y="2476500"/>
            <a:ext cx="4724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0" dirty="0" smtClean="0">
                <a:solidFill>
                  <a:srgbClr val="0000CC"/>
                </a:solidFill>
              </a:rPr>
              <a:t>*Gray surface/body </a:t>
            </a:r>
            <a:r>
              <a:rPr lang="en-US" sz="1600" b="0" dirty="0" smtClean="0">
                <a:solidFill>
                  <a:srgbClr val="0000CC"/>
                </a:solidFill>
                <a:sym typeface="Wingdings" pitchFamily="2" charset="2"/>
              </a:rPr>
              <a:t></a:t>
            </a:r>
            <a:r>
              <a:rPr lang="en-US" sz="1600" b="0" dirty="0" smtClean="0">
                <a:solidFill>
                  <a:srgbClr val="0000CC"/>
                </a:solidFill>
              </a:rPr>
              <a:t> </a:t>
            </a:r>
            <a:r>
              <a:rPr lang="en-US" sz="1600" b="0" dirty="0" smtClean="0">
                <a:solidFill>
                  <a:srgbClr val="0000CC"/>
                </a:solidFill>
                <a:sym typeface="Symbol"/>
              </a:rPr>
              <a:t> = </a:t>
            </a:r>
            <a:endParaRPr lang="en-US" sz="1600" b="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62000" y="1143000"/>
            <a:ext cx="18077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Kirchhoff’s Law</a:t>
            </a:r>
          </a:p>
        </p:txBody>
      </p:sp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2"/>
          <a:srcRect b="25000"/>
          <a:stretch>
            <a:fillRect/>
          </a:stretch>
        </p:blipFill>
        <p:spPr bwMode="auto">
          <a:xfrm>
            <a:off x="5203825" y="1181100"/>
            <a:ext cx="35972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723900" y="1658937"/>
            <a:ext cx="3886200" cy="146526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 i="1" dirty="0"/>
              <a:t>T</a:t>
            </a:r>
            <a:r>
              <a:rPr lang="en-US" b="0" i="1" dirty="0"/>
              <a:t>he total hemispherical </a:t>
            </a:r>
            <a:r>
              <a:rPr lang="en-US" b="0" i="1" dirty="0">
                <a:solidFill>
                  <a:srgbClr val="0000FF"/>
                </a:solidFill>
              </a:rPr>
              <a:t>emissivity</a:t>
            </a:r>
            <a:r>
              <a:rPr lang="en-US" b="0" i="1" dirty="0"/>
              <a:t> of a surface at temperature T is</a:t>
            </a:r>
            <a:r>
              <a:rPr lang="tr-TR" b="0" i="1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equal</a:t>
            </a:r>
            <a:r>
              <a:rPr lang="en-US" b="0" i="1" dirty="0"/>
              <a:t> to its total hemispherical </a:t>
            </a:r>
            <a:r>
              <a:rPr lang="en-US" b="0" i="1" dirty="0" err="1">
                <a:solidFill>
                  <a:srgbClr val="0000FF"/>
                </a:solidFill>
              </a:rPr>
              <a:t>absorptivity</a:t>
            </a:r>
            <a:r>
              <a:rPr lang="en-US" b="0" i="1" dirty="0"/>
              <a:t> for radiation coming from</a:t>
            </a:r>
            <a:r>
              <a:rPr lang="tr-TR" b="0" i="1" dirty="0"/>
              <a:t> </a:t>
            </a:r>
            <a:r>
              <a:rPr lang="en-US" b="0" i="1" dirty="0"/>
              <a:t>a blackbody at the </a:t>
            </a:r>
            <a:r>
              <a:rPr lang="en-US" b="0" i="1" dirty="0">
                <a:solidFill>
                  <a:srgbClr val="0000FF"/>
                </a:solidFill>
              </a:rPr>
              <a:t>same temperature</a:t>
            </a:r>
            <a:r>
              <a:rPr lang="en-US" b="0" dirty="0"/>
              <a:t>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505200"/>
            <a:ext cx="2114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6462" y="3506787"/>
            <a:ext cx="1468438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38300" y="4114800"/>
            <a:ext cx="2189163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19300" y="4602162"/>
            <a:ext cx="1431925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543300" y="4610100"/>
            <a:ext cx="165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0000FF"/>
                </a:solidFill>
              </a:rPr>
              <a:t>Kirchhoff’s law</a:t>
            </a:r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2"/>
          <a:srcRect t="82031"/>
          <a:stretch>
            <a:fillRect/>
          </a:stretch>
        </p:blipFill>
        <p:spPr bwMode="auto">
          <a:xfrm>
            <a:off x="5486400" y="4800600"/>
            <a:ext cx="3314700" cy="80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6250" y="6057900"/>
            <a:ext cx="192405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2628900" y="5753100"/>
            <a:ext cx="6248400" cy="915987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0" dirty="0"/>
              <a:t>T</a:t>
            </a:r>
            <a:r>
              <a:rPr lang="en-US" b="0" dirty="0"/>
              <a:t>he emissivity of a surface at a specified</a:t>
            </a:r>
            <a:r>
              <a:rPr lang="tr-TR" b="0" dirty="0"/>
              <a:t> </a:t>
            </a:r>
            <a:r>
              <a:rPr lang="en-US" b="0" dirty="0"/>
              <a:t>wavelength, direction, and temperature</a:t>
            </a:r>
            <a:r>
              <a:rPr lang="tr-TR" b="0" dirty="0"/>
              <a:t> </a:t>
            </a:r>
            <a:r>
              <a:rPr lang="en-US" b="0" dirty="0"/>
              <a:t>is </a:t>
            </a:r>
            <a:r>
              <a:rPr lang="en-US" b="0" u="sng" dirty="0"/>
              <a:t>always equal</a:t>
            </a:r>
            <a:r>
              <a:rPr lang="en-US" b="0" dirty="0"/>
              <a:t> to its </a:t>
            </a:r>
            <a:r>
              <a:rPr lang="en-US" b="0" dirty="0" err="1"/>
              <a:t>absorptivity</a:t>
            </a:r>
            <a:r>
              <a:rPr lang="en-US" b="0" dirty="0"/>
              <a:t> at the same wavelength, direction,</a:t>
            </a:r>
            <a:r>
              <a:rPr lang="tr-TR" b="0" dirty="0"/>
              <a:t> </a:t>
            </a:r>
            <a:r>
              <a:rPr lang="en-US" b="0" dirty="0"/>
              <a:t>and temperature.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066800"/>
            <a:ext cx="76962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Problem 12.44:</a:t>
            </a:r>
          </a:p>
          <a:p>
            <a:endParaRPr lang="en-US" sz="1600" dirty="0" smtClean="0"/>
          </a:p>
          <a:p>
            <a:r>
              <a:rPr lang="en-US" sz="1600" dirty="0" smtClean="0"/>
              <a:t>A small, opaque, diffuse object at T</a:t>
            </a:r>
            <a:r>
              <a:rPr lang="en-US" sz="1600" baseline="-25000" dirty="0" smtClean="0"/>
              <a:t>s</a:t>
            </a:r>
            <a:r>
              <a:rPr lang="en-US" sz="1600" dirty="0" smtClean="0"/>
              <a:t> = 400K is suspended in a large furnace whose interior walls are at </a:t>
            </a:r>
            <a:r>
              <a:rPr lang="en-US" sz="1600" dirty="0" err="1" smtClean="0"/>
              <a:t>T</a:t>
            </a:r>
            <a:r>
              <a:rPr lang="en-US" sz="1600" baseline="-25000" dirty="0" err="1" smtClean="0"/>
              <a:t>f</a:t>
            </a:r>
            <a:r>
              <a:rPr lang="en-US" sz="1600" dirty="0" smtClean="0"/>
              <a:t> = 2000K. The walls are diffuse and gray and have an emissivity of 0.20. The spectral, hemispherical emissivity for the surface of the small object is given below.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pPr marL="400050" indent="-400050">
              <a:buAutoNum type="romanLcParenR"/>
            </a:pPr>
            <a:r>
              <a:rPr lang="en-US" sz="1600" dirty="0" smtClean="0"/>
              <a:t>Determine the total emissivity and </a:t>
            </a:r>
            <a:r>
              <a:rPr lang="en-US" sz="1600" dirty="0" err="1" smtClean="0"/>
              <a:t>absorptivity</a:t>
            </a:r>
            <a:r>
              <a:rPr lang="en-US" sz="1600" dirty="0" smtClean="0"/>
              <a:t> of the surface.</a:t>
            </a:r>
          </a:p>
          <a:p>
            <a:pPr marL="400050" indent="-400050">
              <a:buAutoNum type="romanLcParenR"/>
            </a:pPr>
            <a:r>
              <a:rPr lang="en-US" sz="1600" dirty="0" smtClean="0"/>
              <a:t>Evaluate the reflected radiant flux and the net </a:t>
            </a:r>
            <a:r>
              <a:rPr lang="en-US" sz="1600" dirty="0" err="1" smtClean="0"/>
              <a:t>radiative</a:t>
            </a:r>
            <a:r>
              <a:rPr lang="en-US" sz="1600" dirty="0" smtClean="0"/>
              <a:t> flux to the surface</a:t>
            </a:r>
          </a:p>
          <a:p>
            <a:pPr marL="400050" indent="-400050">
              <a:buAutoNum type="romanLcParenR"/>
            </a:pPr>
            <a:r>
              <a:rPr lang="en-US" sz="1600" dirty="0" smtClean="0"/>
              <a:t>What is the spectral emissive power at </a:t>
            </a:r>
            <a:r>
              <a:rPr lang="en-US" sz="1600" dirty="0" smtClean="0">
                <a:sym typeface="Symbol"/>
              </a:rPr>
              <a:t> = 2m ?</a:t>
            </a:r>
          </a:p>
          <a:p>
            <a:pPr marL="400050" indent="-400050">
              <a:buAutoNum type="romanLcParenR"/>
            </a:pPr>
            <a:r>
              <a:rPr lang="en-US" sz="1600" dirty="0" smtClean="0">
                <a:sym typeface="Symbol"/>
              </a:rPr>
              <a:t>What is the wavelength </a:t>
            </a:r>
            <a:r>
              <a:rPr lang="en-US" sz="1600" baseline="-25000" dirty="0" smtClean="0">
                <a:latin typeface="Times New Roman"/>
                <a:cs typeface="Times New Roman"/>
                <a:sym typeface="Symbol"/>
              </a:rPr>
              <a:t>½</a:t>
            </a:r>
            <a:r>
              <a:rPr lang="en-US" sz="1600" dirty="0" smtClean="0">
                <a:latin typeface="Times New Roman"/>
                <a:cs typeface="Times New Roman"/>
                <a:sym typeface="Symbol"/>
              </a:rPr>
              <a:t> </a:t>
            </a:r>
            <a:r>
              <a:rPr lang="en-US" sz="1600" dirty="0" smtClean="0">
                <a:latin typeface="+mj-lt"/>
                <a:cs typeface="Times New Roman"/>
                <a:sym typeface="Symbol"/>
              </a:rPr>
              <a:t>for which one-half of the total radiation emitted by the surface is in the spectral region   </a:t>
            </a:r>
            <a:r>
              <a:rPr lang="en-US" sz="1600" dirty="0" smtClean="0">
                <a:latin typeface="+mj-lt"/>
                <a:sym typeface="Symbol"/>
              </a:rPr>
              <a:t></a:t>
            </a:r>
            <a:r>
              <a:rPr lang="en-US" sz="1600" baseline="-25000" dirty="0" smtClean="0">
                <a:latin typeface="+mj-lt"/>
                <a:cs typeface="Times New Roman"/>
                <a:sym typeface="Symbol"/>
              </a:rPr>
              <a:t>½</a:t>
            </a:r>
            <a:r>
              <a:rPr lang="en-US" sz="1600" dirty="0" smtClean="0">
                <a:latin typeface="+mj-lt"/>
              </a:rPr>
              <a:t> ?</a:t>
            </a:r>
          </a:p>
          <a:p>
            <a:pPr marL="400050" indent="-400050"/>
            <a:endParaRPr lang="en-US" sz="1600" dirty="0" smtClean="0">
              <a:latin typeface="+mj-lt"/>
            </a:endParaRPr>
          </a:p>
          <a:p>
            <a:pPr algn="r"/>
            <a:r>
              <a:rPr lang="en-US" sz="1400" dirty="0" smtClean="0"/>
              <a:t>  </a:t>
            </a:r>
            <a:endParaRPr lang="en-US" sz="1400" dirty="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393528"/>
            <a:ext cx="5981700" cy="1955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066800"/>
            <a:ext cx="7696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Problem 12.66: Energy balances and </a:t>
            </a:r>
            <a:r>
              <a:rPr lang="en-US" sz="1600" dirty="0" err="1" smtClean="0"/>
              <a:t>radiative</a:t>
            </a:r>
            <a:r>
              <a:rPr lang="en-US" sz="1600" dirty="0" smtClean="0"/>
              <a:t> properties</a:t>
            </a:r>
          </a:p>
          <a:p>
            <a:endParaRPr lang="en-US" sz="1600" dirty="0" smtClean="0"/>
          </a:p>
          <a:p>
            <a:r>
              <a:rPr lang="en-US" sz="1600" dirty="0" smtClean="0"/>
              <a:t>Consider an opaque horizontal plate that is well insulated on its back side. The irradiation on the plate is 2500 W/m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, of which 500 W/m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is reflected. The plate is at 227</a:t>
            </a:r>
            <a:r>
              <a:rPr lang="en-US" sz="1600" dirty="0" smtClean="0">
                <a:sym typeface="Symbol"/>
              </a:rPr>
              <a:t>C and has an emissive power of 1200 W/m</a:t>
            </a:r>
            <a:r>
              <a:rPr lang="en-US" sz="1600" baseline="30000" dirty="0" smtClean="0">
                <a:sym typeface="Symbol"/>
              </a:rPr>
              <a:t>2</a:t>
            </a:r>
            <a:r>
              <a:rPr lang="en-US" sz="1600" dirty="0" smtClean="0">
                <a:sym typeface="Symbol"/>
              </a:rPr>
              <a:t>. Air at 127C flows over the plate with a heat transfer convection coefficient of 15 W/m</a:t>
            </a:r>
            <a:r>
              <a:rPr lang="en-US" sz="1600" baseline="30000" dirty="0" smtClean="0">
                <a:sym typeface="Symbol"/>
              </a:rPr>
              <a:t>2</a:t>
            </a:r>
            <a:r>
              <a:rPr lang="en-US" sz="1600" dirty="0" smtClean="0">
                <a:sym typeface="Symbol"/>
              </a:rPr>
              <a:t>K.</a:t>
            </a:r>
          </a:p>
          <a:p>
            <a:pPr marL="400050" indent="-400050">
              <a:buAutoNum type="romanLcParenR"/>
            </a:pPr>
            <a:r>
              <a:rPr lang="en-US" sz="1600" dirty="0" smtClean="0">
                <a:sym typeface="Symbol"/>
              </a:rPr>
              <a:t>Determine the emissivity, </a:t>
            </a:r>
            <a:r>
              <a:rPr lang="en-US" sz="1600" dirty="0" err="1" smtClean="0">
                <a:sym typeface="Symbol"/>
              </a:rPr>
              <a:t>absorptivity</a:t>
            </a:r>
            <a:r>
              <a:rPr lang="en-US" sz="1600" dirty="0" smtClean="0">
                <a:sym typeface="Symbol"/>
              </a:rPr>
              <a:t> and </a:t>
            </a:r>
            <a:r>
              <a:rPr lang="en-US" sz="1600" dirty="0" err="1" smtClean="0">
                <a:sym typeface="Symbol"/>
              </a:rPr>
              <a:t>radiosity</a:t>
            </a:r>
            <a:r>
              <a:rPr lang="en-US" sz="1600" dirty="0" smtClean="0">
                <a:sym typeface="Symbol"/>
              </a:rPr>
              <a:t> of the plate.</a:t>
            </a:r>
          </a:p>
          <a:p>
            <a:pPr marL="400050" indent="-400050">
              <a:buAutoNum type="romanLcParenR"/>
            </a:pPr>
            <a:r>
              <a:rPr lang="en-US" sz="1600" dirty="0" smtClean="0">
                <a:sym typeface="Symbol"/>
              </a:rPr>
              <a:t>What is the net heat transfer rate per unit area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endParaRPr lang="en-US" sz="1600" dirty="0" smtClean="0">
              <a:sym typeface="Symbol"/>
            </a:endParaRPr>
          </a:p>
          <a:p>
            <a:pPr algn="r"/>
            <a:r>
              <a:rPr lang="en-US" sz="1400" dirty="0" smtClean="0"/>
              <a:t> 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585560"/>
            <a:ext cx="357713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Radiation Intensity, I</a:t>
            </a:r>
            <a:endParaRPr lang="en-US" dirty="0" smtClean="0"/>
          </a:p>
          <a:p>
            <a:r>
              <a:rPr lang="en-US" dirty="0" smtClean="0"/>
              <a:t>Opaque</a:t>
            </a:r>
            <a:endParaRPr lang="en-US" dirty="0" smtClean="0"/>
          </a:p>
          <a:p>
            <a:r>
              <a:rPr lang="en-US" dirty="0" smtClean="0"/>
              <a:t>Absorptivity</a:t>
            </a:r>
            <a:endParaRPr lang="en-US" dirty="0" smtClean="0"/>
          </a:p>
          <a:p>
            <a:r>
              <a:rPr lang="en-US" dirty="0" smtClean="0"/>
              <a:t>Emissivity</a:t>
            </a:r>
            <a:endParaRPr lang="en-US" dirty="0" smtClean="0"/>
          </a:p>
          <a:p>
            <a:r>
              <a:rPr lang="en-US" dirty="0" smtClean="0"/>
              <a:t>Reflectivity</a:t>
            </a:r>
            <a:endParaRPr lang="en-US" dirty="0" smtClean="0"/>
          </a:p>
          <a:p>
            <a:r>
              <a:rPr lang="en-US" dirty="0" err="1" smtClean="0"/>
              <a:t>Transmissivity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3437" y="1662370"/>
            <a:ext cx="357713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Irradiation, G</a:t>
            </a:r>
          </a:p>
          <a:p>
            <a:r>
              <a:rPr lang="en-US" smtClean="0"/>
              <a:t>Spectral</a:t>
            </a:r>
          </a:p>
          <a:p>
            <a:r>
              <a:rPr lang="en-US" smtClean="0"/>
              <a:t>Blackbody</a:t>
            </a:r>
          </a:p>
          <a:p>
            <a:r>
              <a:rPr lang="en-US" smtClean="0"/>
              <a:t>Gray</a:t>
            </a:r>
          </a:p>
          <a:p>
            <a:r>
              <a:rPr lang="en-US" smtClean="0"/>
              <a:t>Specular</a:t>
            </a:r>
          </a:p>
          <a:p>
            <a:r>
              <a:rPr lang="en-US" smtClean="0"/>
              <a:t>Diffuse</a:t>
            </a:r>
          </a:p>
          <a:p>
            <a:r>
              <a:rPr lang="en-US" smtClean="0"/>
              <a:t>Radiosity, J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51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808288" y="152400"/>
            <a:ext cx="3574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dirty="0">
                <a:solidFill>
                  <a:srgbClr val="0000FF"/>
                </a:solidFill>
                <a:latin typeface="+mj-lt"/>
              </a:rPr>
              <a:t>General Considerations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39763" y="685801"/>
            <a:ext cx="7058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>
                <a:latin typeface="+mj-lt"/>
              </a:rPr>
              <a:t>  Attention is focused on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thermal radiation</a:t>
            </a:r>
            <a:r>
              <a:rPr lang="en-US" dirty="0">
                <a:latin typeface="+mj-lt"/>
              </a:rPr>
              <a:t>, whose origins are associated</a:t>
            </a:r>
          </a:p>
          <a:p>
            <a:pPr eaLnBrk="1" hangingPunct="1"/>
            <a:r>
              <a:rPr lang="en-US" dirty="0">
                <a:latin typeface="+mj-lt"/>
              </a:rPr>
              <a:t>    with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emission</a:t>
            </a:r>
            <a:r>
              <a:rPr lang="en-US" dirty="0">
                <a:latin typeface="+mj-lt"/>
              </a:rPr>
              <a:t> from matter at </a:t>
            </a:r>
            <a:r>
              <a:rPr lang="en-US" b="1" dirty="0">
                <a:latin typeface="+mj-lt"/>
              </a:rPr>
              <a:t>an absolute </a:t>
            </a:r>
            <a:r>
              <a:rPr lang="en-US" b="1" dirty="0" smtClean="0">
                <a:latin typeface="+mj-lt"/>
              </a:rPr>
              <a:t>temperature (K)</a:t>
            </a:r>
            <a:r>
              <a:rPr lang="en-US" dirty="0" smtClean="0">
                <a:latin typeface="+mj-lt"/>
              </a:rPr>
              <a:t> </a:t>
            </a:r>
            <a:endParaRPr lang="en-US" dirty="0">
              <a:latin typeface="+mj-lt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23888" y="1447800"/>
            <a:ext cx="8087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>
                <a:latin typeface="+mj-lt"/>
              </a:rPr>
              <a:t>  Emission is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due to</a:t>
            </a:r>
            <a:r>
              <a:rPr lang="en-US" dirty="0">
                <a:latin typeface="+mj-lt"/>
              </a:rPr>
              <a:t>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oscillations and transitions of</a:t>
            </a:r>
            <a:r>
              <a:rPr lang="en-US" dirty="0">
                <a:latin typeface="+mj-lt"/>
              </a:rPr>
              <a:t> the many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electrons</a:t>
            </a:r>
            <a:r>
              <a:rPr lang="en-US" dirty="0">
                <a:latin typeface="+mj-lt"/>
              </a:rPr>
              <a:t> that comprise</a:t>
            </a:r>
          </a:p>
          <a:p>
            <a:pPr eaLnBrk="1" hangingPunct="1"/>
            <a:r>
              <a:rPr lang="en-US" dirty="0">
                <a:latin typeface="+mj-lt"/>
              </a:rPr>
              <a:t>    matter, which are, in turn, sustained by the thermal energy of the matter.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25475" y="2274888"/>
            <a:ext cx="79204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>
                <a:latin typeface="+mj-lt"/>
              </a:rPr>
              <a:t> 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Emission corresponds</a:t>
            </a:r>
            <a:r>
              <a:rPr lang="en-US" dirty="0">
                <a:latin typeface="+mj-lt"/>
              </a:rPr>
              <a:t> to heat transfer from the matter and hence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to a reduction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  <a:latin typeface="+mj-lt"/>
              </a:rPr>
              <a:t>    in thermal energy stored by the matter</a:t>
            </a:r>
            <a:r>
              <a:rPr lang="en-US" dirty="0">
                <a:latin typeface="+mj-lt"/>
              </a:rPr>
              <a:t>.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609600" y="3062288"/>
            <a:ext cx="59457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>
                <a:latin typeface="+mj-lt"/>
              </a:rPr>
              <a:t> 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Radiation may </a:t>
            </a:r>
            <a:r>
              <a:rPr lang="en-US" dirty="0">
                <a:latin typeface="+mj-lt"/>
              </a:rPr>
              <a:t>also be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intercepted</a:t>
            </a:r>
            <a:r>
              <a:rPr lang="en-US" dirty="0">
                <a:latin typeface="+mj-lt"/>
              </a:rPr>
              <a:t> and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absorbed</a:t>
            </a:r>
            <a:r>
              <a:rPr lang="en-US" dirty="0">
                <a:latin typeface="+mj-lt"/>
              </a:rPr>
              <a:t> by matter.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635000" y="3582988"/>
            <a:ext cx="797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>
                <a:latin typeface="+mj-lt"/>
              </a:rPr>
              <a:t> 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Absorption results in</a:t>
            </a:r>
            <a:r>
              <a:rPr lang="en-US" dirty="0">
                <a:latin typeface="+mj-lt"/>
              </a:rPr>
              <a:t> heat transfer to the matter and hence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an increase  in thermal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energy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stored by the matter</a:t>
            </a:r>
            <a:r>
              <a:rPr lang="en-US" dirty="0">
                <a:latin typeface="+mj-lt"/>
              </a:rPr>
              <a:t>.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19125" y="4421186"/>
            <a:ext cx="3976688" cy="923924"/>
            <a:chOff x="390" y="2785"/>
            <a:chExt cx="2505" cy="582"/>
          </a:xfrm>
        </p:grpSpPr>
        <p:sp>
          <p:nvSpPr>
            <p:cNvPr id="3085" name="Text Box 13"/>
            <p:cNvSpPr txBox="1">
              <a:spLocks noChangeArrowheads="1"/>
            </p:cNvSpPr>
            <p:nvPr/>
          </p:nvSpPr>
          <p:spPr bwMode="auto">
            <a:xfrm>
              <a:off x="390" y="2785"/>
              <a:ext cx="2505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buFontTx/>
                <a:buChar char="•"/>
              </a:pPr>
              <a:r>
                <a:rPr lang="en-US" dirty="0">
                  <a:latin typeface="+mj-lt"/>
                </a:rPr>
                <a:t>  Consider a solid of temperature</a:t>
              </a:r>
            </a:p>
            <a:p>
              <a:pPr eaLnBrk="1" hangingPunct="1"/>
              <a:r>
                <a:rPr lang="en-US" dirty="0">
                  <a:latin typeface="+mj-lt"/>
                </a:rPr>
                <a:t>   in an evacuated enclosure whose walls</a:t>
              </a:r>
            </a:p>
            <a:p>
              <a:pPr eaLnBrk="1" hangingPunct="1"/>
              <a:r>
                <a:rPr lang="en-US" dirty="0">
                  <a:latin typeface="+mj-lt"/>
                </a:rPr>
                <a:t>   are at a fixed temperature  </a:t>
              </a:r>
            </a:p>
          </p:txBody>
        </p:sp>
        <p:graphicFrame>
          <p:nvGraphicFramePr>
            <p:cNvPr id="3086" name="Object 14"/>
            <p:cNvGraphicFramePr>
              <a:graphicFrameLocks noChangeAspect="1"/>
            </p:cNvGraphicFramePr>
            <p:nvPr/>
          </p:nvGraphicFramePr>
          <p:xfrm>
            <a:off x="2407" y="2826"/>
            <a:ext cx="12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Equation" r:id="rId3" imgW="203040" imgH="291960" progId="">
                    <p:embed/>
                  </p:oleObj>
                </mc:Choice>
                <mc:Fallback>
                  <p:oleObj name="Equation" r:id="rId3" imgW="203040" imgH="291960" progId="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7" y="2826"/>
                          <a:ext cx="12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7" name="Object 15"/>
            <p:cNvGraphicFramePr>
              <a:graphicFrameLocks noChangeAspect="1"/>
            </p:cNvGraphicFramePr>
            <p:nvPr/>
          </p:nvGraphicFramePr>
          <p:xfrm>
            <a:off x="2040" y="3176"/>
            <a:ext cx="304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Equation" r:id="rId5" imgW="482400" imgH="291960" progId="">
                    <p:embed/>
                  </p:oleObj>
                </mc:Choice>
                <mc:Fallback>
                  <p:oleObj name="Equation" r:id="rId5" imgW="482400" imgH="291960" progId="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0" y="3176"/>
                          <a:ext cx="304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914400" y="5334000"/>
            <a:ext cx="36631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en-US" dirty="0">
                <a:latin typeface="+mj-lt"/>
              </a:rPr>
              <a:t>   What changes occur </a:t>
            </a:r>
            <a:r>
              <a:rPr lang="en-US" dirty="0" smtClean="0">
                <a:latin typeface="+mj-lt"/>
              </a:rPr>
              <a:t>if </a:t>
            </a:r>
            <a:r>
              <a:rPr lang="en-US" i="1" dirty="0" smtClean="0">
                <a:latin typeface="+mj-lt"/>
              </a:rPr>
              <a:t>T</a:t>
            </a:r>
            <a:r>
              <a:rPr lang="en-US" i="1" baseline="-25000" dirty="0" smtClean="0">
                <a:latin typeface="+mj-lt"/>
              </a:rPr>
              <a:t>s</a:t>
            </a:r>
            <a:r>
              <a:rPr lang="en-US" i="1" dirty="0" smtClean="0">
                <a:latin typeface="+mj-lt"/>
              </a:rPr>
              <a:t> &gt; </a:t>
            </a:r>
            <a:r>
              <a:rPr lang="en-US" i="1" dirty="0" err="1" smtClean="0">
                <a:latin typeface="+mj-lt"/>
              </a:rPr>
              <a:t>T</a:t>
            </a:r>
            <a:r>
              <a:rPr lang="en-US" i="1" baseline="-25000" dirty="0" err="1" smtClean="0">
                <a:latin typeface="+mj-lt"/>
              </a:rPr>
              <a:t>sur</a:t>
            </a:r>
            <a:r>
              <a:rPr lang="en-US" dirty="0" smtClean="0">
                <a:latin typeface="+mj-lt"/>
              </a:rPr>
              <a:t> ? </a:t>
            </a:r>
            <a:endParaRPr lang="en-US" dirty="0">
              <a:latin typeface="+mj-lt"/>
            </a:endParaRPr>
          </a:p>
        </p:txBody>
      </p:sp>
      <p:pic>
        <p:nvPicPr>
          <p:cNvPr id="3096" name="Picture 24" descr="Heat Transfer 85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81600" y="4035425"/>
            <a:ext cx="2895600" cy="2359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3" name="Picture 23" descr="Heat Transfer 8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8300" y="1104900"/>
            <a:ext cx="5029200" cy="3005070"/>
          </a:xfrm>
          <a:prstGeom prst="rect">
            <a:avLst/>
          </a:prstGeom>
          <a:noFill/>
        </p:spPr>
      </p:pic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609600" y="457200"/>
            <a:ext cx="7924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/>
              <a:t>  Emission from </a:t>
            </a:r>
            <a:r>
              <a:rPr lang="en-US" b="1" dirty="0"/>
              <a:t>a gas or a semitransparent solid or liquid </a:t>
            </a:r>
            <a:r>
              <a:rPr lang="en-US" dirty="0"/>
              <a:t>is a </a:t>
            </a:r>
            <a:r>
              <a:rPr lang="en-US" dirty="0">
                <a:solidFill>
                  <a:srgbClr val="FF0000"/>
                </a:solidFill>
              </a:rPr>
              <a:t>volumetric</a:t>
            </a:r>
          </a:p>
          <a:p>
            <a:pPr eaLnBrk="1" hangingPunct="1"/>
            <a:r>
              <a:rPr lang="en-US" dirty="0"/>
              <a:t>    </a:t>
            </a:r>
            <a:r>
              <a:rPr lang="en-US" dirty="0">
                <a:solidFill>
                  <a:srgbClr val="FF0000"/>
                </a:solidFill>
              </a:rPr>
              <a:t>phenomenon</a:t>
            </a:r>
            <a:r>
              <a:rPr lang="en-US" dirty="0"/>
              <a:t>.  Emission from </a:t>
            </a:r>
            <a:r>
              <a:rPr lang="en-US" b="1" dirty="0"/>
              <a:t>an opaque solid or liquid </a:t>
            </a:r>
            <a:r>
              <a:rPr lang="en-US" dirty="0"/>
              <a:t>is a </a:t>
            </a:r>
            <a:r>
              <a:rPr lang="en-US" dirty="0">
                <a:solidFill>
                  <a:srgbClr val="FF0000"/>
                </a:solidFill>
              </a:rPr>
              <a:t>surface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phenomenon</a:t>
            </a:r>
            <a:r>
              <a:rPr lang="en-US" dirty="0"/>
              <a:t>.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838200" y="4088368"/>
            <a:ext cx="744966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dirty="0" smtClean="0"/>
              <a:t>*For </a:t>
            </a:r>
            <a:r>
              <a:rPr lang="en-US" dirty="0"/>
              <a:t>an opaque solid or liquid, emission originates from atoms and molecules</a:t>
            </a:r>
          </a:p>
          <a:p>
            <a:pPr eaLnBrk="1" hangingPunct="1"/>
            <a:r>
              <a:rPr lang="en-US" dirty="0"/>
              <a:t>within </a:t>
            </a:r>
            <a:r>
              <a:rPr lang="en-US" dirty="0" smtClean="0"/>
              <a:t>1 </a:t>
            </a:r>
            <a:r>
              <a:rPr lang="en-US" dirty="0" smtClean="0">
                <a:sym typeface="Symbol"/>
              </a:rPr>
              <a:t>m</a:t>
            </a:r>
            <a:r>
              <a:rPr lang="en-US" dirty="0" smtClean="0"/>
              <a:t> of </a:t>
            </a:r>
            <a:r>
              <a:rPr lang="en-US" dirty="0"/>
              <a:t>the surface.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3413" y="4774168"/>
            <a:ext cx="30933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/>
              <a:t>  The </a:t>
            </a:r>
            <a:r>
              <a:rPr lang="en-US">
                <a:solidFill>
                  <a:srgbClr val="FF0000"/>
                </a:solidFill>
              </a:rPr>
              <a:t>dual nature of radiation</a:t>
            </a:r>
            <a:r>
              <a:rPr lang="en-US"/>
              <a:t>: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939800" y="5078968"/>
            <a:ext cx="72670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 typeface="Arial" charset="0"/>
              <a:buChar char="–"/>
            </a:pPr>
            <a:r>
              <a:rPr lang="en-US"/>
              <a:t>  In some cases, the physical manifestations of radiation may be explained </a:t>
            </a:r>
          </a:p>
          <a:p>
            <a:pPr eaLnBrk="1" hangingPunct="1">
              <a:buFont typeface="Arial" charset="0"/>
              <a:buNone/>
            </a:pPr>
            <a:r>
              <a:rPr lang="en-US"/>
              <a:t>    by viewing it as </a:t>
            </a:r>
            <a:r>
              <a:rPr lang="en-US">
                <a:solidFill>
                  <a:srgbClr val="FF0000"/>
                </a:solidFill>
              </a:rPr>
              <a:t>particles</a:t>
            </a:r>
            <a:r>
              <a:rPr lang="en-US"/>
              <a:t> (aka </a:t>
            </a:r>
            <a:r>
              <a:rPr lang="en-US">
                <a:solidFill>
                  <a:srgbClr val="FF0000"/>
                </a:solidFill>
              </a:rPr>
              <a:t>photons</a:t>
            </a:r>
            <a:r>
              <a:rPr lang="en-US"/>
              <a:t> or </a:t>
            </a:r>
            <a:r>
              <a:rPr lang="en-US">
                <a:solidFill>
                  <a:srgbClr val="FF0000"/>
                </a:solidFill>
              </a:rPr>
              <a:t>quanta</a:t>
            </a:r>
            <a:r>
              <a:rPr lang="en-US"/>
              <a:t>). 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914400" y="5688568"/>
            <a:ext cx="62139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 typeface="Arial" charset="0"/>
              <a:buChar char="–"/>
            </a:pPr>
            <a:r>
              <a:rPr lang="en-US" dirty="0"/>
              <a:t>  In other cases, radiation behaves as an </a:t>
            </a:r>
            <a:r>
              <a:rPr lang="en-US" dirty="0">
                <a:solidFill>
                  <a:srgbClr val="FF0000"/>
                </a:solidFill>
              </a:rPr>
              <a:t>electromagnetic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wave</a:t>
            </a:r>
            <a:r>
              <a:rPr lang="en-US" dirty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86600" y="1346418"/>
            <a:ext cx="1981200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An </a:t>
            </a:r>
            <a:r>
              <a:rPr lang="en-US" sz="1600" b="1" dirty="0" smtClean="0"/>
              <a:t>opaque</a:t>
            </a:r>
            <a:r>
              <a:rPr lang="en-US" sz="1600" dirty="0" smtClean="0"/>
              <a:t> solid </a:t>
            </a:r>
            <a:r>
              <a:rPr lang="en-US" sz="1600" dirty="0" smtClean="0">
                <a:solidFill>
                  <a:srgbClr val="0000FF"/>
                </a:solidFill>
              </a:rPr>
              <a:t>transmits no light</a:t>
            </a:r>
            <a:r>
              <a:rPr lang="en-US" sz="1600" dirty="0" smtClean="0"/>
              <a:t>, and therefore reflects, scatters, or absorbs all of it. E.g. mirrors and carbon black.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143000"/>
            <a:ext cx="3667125" cy="283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6553200" y="3810000"/>
            <a:ext cx="266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rgbClr val="CC00CC"/>
                </a:solidFill>
              </a:rPr>
              <a:t>Everything around us constantly</a:t>
            </a:r>
            <a:r>
              <a:rPr lang="tr-TR" sz="1600" b="0" dirty="0">
                <a:solidFill>
                  <a:srgbClr val="CC00CC"/>
                </a:solidFill>
              </a:rPr>
              <a:t> </a:t>
            </a:r>
            <a:r>
              <a:rPr lang="en-US" sz="1600" b="0" dirty="0">
                <a:solidFill>
                  <a:srgbClr val="CC00CC"/>
                </a:solidFill>
              </a:rPr>
              <a:t>emits thermal radiation.</a:t>
            </a: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723900" y="1750231"/>
            <a:ext cx="4343400" cy="188974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7338" indent="-287338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sz="1600" b="0" dirty="0" smtClean="0"/>
              <a:t>Temperature</a:t>
            </a:r>
            <a:r>
              <a:rPr lang="tr-TR" sz="1600" b="0" dirty="0" smtClean="0"/>
              <a:t> </a:t>
            </a:r>
            <a:r>
              <a:rPr lang="en-US" sz="1600" b="0" dirty="0"/>
              <a:t>is a measure of the strength of these activities at the microscopic</a:t>
            </a:r>
            <a:r>
              <a:rPr lang="tr-TR" sz="1600" b="0" dirty="0"/>
              <a:t> </a:t>
            </a:r>
            <a:r>
              <a:rPr lang="en-US" sz="1600" b="0" dirty="0"/>
              <a:t>level, and the rate of thermal radiation emission increases with increasing</a:t>
            </a:r>
            <a:r>
              <a:rPr lang="tr-TR" sz="1600" b="0" dirty="0"/>
              <a:t> </a:t>
            </a:r>
            <a:r>
              <a:rPr lang="en-US" sz="1600" b="0" dirty="0"/>
              <a:t>temperature. </a:t>
            </a:r>
            <a:endParaRPr lang="tr-TR" sz="1600" b="0" dirty="0"/>
          </a:p>
          <a:p>
            <a:pPr marL="287338" indent="-287338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sz="1600" b="0" dirty="0">
                <a:solidFill>
                  <a:srgbClr val="0000FF"/>
                </a:solidFill>
              </a:rPr>
              <a:t>Thermal radiation is continuously emitted by all matter whose</a:t>
            </a:r>
            <a:r>
              <a:rPr lang="tr-TR" sz="1600" b="0" dirty="0">
                <a:solidFill>
                  <a:srgbClr val="0000FF"/>
                </a:solidFill>
              </a:rPr>
              <a:t> </a:t>
            </a:r>
            <a:r>
              <a:rPr lang="en-US" sz="1600" b="0" dirty="0">
                <a:solidFill>
                  <a:srgbClr val="0000FF"/>
                </a:solidFill>
              </a:rPr>
              <a:t>temperature is </a:t>
            </a:r>
            <a:r>
              <a:rPr lang="en-US" sz="1600" b="1" u="sng" dirty="0">
                <a:solidFill>
                  <a:srgbClr val="0000FF"/>
                </a:solidFill>
              </a:rPr>
              <a:t>above absolute zero</a:t>
            </a:r>
            <a:r>
              <a:rPr lang="en-US" sz="1600" b="0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1181100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Radiation phenomena: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800100" y="3657600"/>
            <a:ext cx="5295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1775" indent="-231775" eaLnBrk="1" hangingPunct="1">
              <a:buFont typeface="Wingdings" pitchFamily="2" charset="2"/>
              <a:buChar char="§"/>
            </a:pPr>
            <a:r>
              <a:rPr lang="en-US" dirty="0" smtClean="0"/>
              <a:t>In </a:t>
            </a:r>
            <a:r>
              <a:rPr lang="en-US" dirty="0"/>
              <a:t>all cases, radiation is characterized by a </a:t>
            </a:r>
            <a:r>
              <a:rPr lang="en-US" dirty="0" smtClean="0">
                <a:solidFill>
                  <a:srgbClr val="FF0000"/>
                </a:solidFill>
              </a:rPr>
              <a:t>wavelength,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</a:t>
            </a:r>
            <a:r>
              <a:rPr lang="en-US" dirty="0" smtClean="0"/>
              <a:t>  </a:t>
            </a:r>
            <a:r>
              <a:rPr lang="en-US" dirty="0"/>
              <a:t>and </a:t>
            </a:r>
            <a:r>
              <a:rPr lang="en-US" dirty="0" smtClean="0">
                <a:solidFill>
                  <a:srgbClr val="FF0000"/>
                </a:solidFill>
              </a:rPr>
              <a:t>frequency,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 </a:t>
            </a:r>
            <a:r>
              <a:rPr lang="en-US" dirty="0" smtClean="0"/>
              <a:t>which </a:t>
            </a:r>
            <a:r>
              <a:rPr lang="en-US" dirty="0"/>
              <a:t>are related through the speed at which radiation propagates in </a:t>
            </a:r>
            <a:r>
              <a:rPr lang="en-US" dirty="0" smtClean="0"/>
              <a:t>the medium </a:t>
            </a:r>
            <a:r>
              <a:rPr lang="en-US" dirty="0"/>
              <a:t>of interest: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4686300"/>
            <a:ext cx="82550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90700" y="5372100"/>
            <a:ext cx="5829300" cy="1323439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0" i="1" dirty="0">
                <a:solidFill>
                  <a:srgbClr val="CC00CC"/>
                </a:solidFill>
              </a:rPr>
              <a:t>c =</a:t>
            </a:r>
            <a:r>
              <a:rPr lang="en-US" sz="1600" b="0" dirty="0">
                <a:solidFill>
                  <a:srgbClr val="CC00CC"/>
                </a:solidFill>
              </a:rPr>
              <a:t> </a:t>
            </a:r>
            <a:r>
              <a:rPr lang="en-US" sz="1600" b="0" i="1" dirty="0">
                <a:solidFill>
                  <a:srgbClr val="CC00CC"/>
                </a:solidFill>
              </a:rPr>
              <a:t>c</a:t>
            </a:r>
            <a:r>
              <a:rPr lang="en-US" sz="1600" b="0" baseline="-25000" dirty="0">
                <a:solidFill>
                  <a:srgbClr val="CC00CC"/>
                </a:solidFill>
              </a:rPr>
              <a:t>0</a:t>
            </a:r>
            <a:r>
              <a:rPr lang="en-US" sz="1600" b="0" dirty="0">
                <a:solidFill>
                  <a:srgbClr val="CC00CC"/>
                </a:solidFill>
              </a:rPr>
              <a:t> /</a:t>
            </a:r>
            <a:r>
              <a:rPr lang="en-US" sz="1600" b="0" i="1" dirty="0">
                <a:solidFill>
                  <a:srgbClr val="CC00CC"/>
                </a:solidFill>
              </a:rPr>
              <a:t>n</a:t>
            </a:r>
            <a:r>
              <a:rPr lang="en-US" sz="1600" dirty="0"/>
              <a:t> </a:t>
            </a:r>
          </a:p>
          <a:p>
            <a:r>
              <a:rPr lang="en-US" sz="1600" b="0" i="1" dirty="0">
                <a:solidFill>
                  <a:srgbClr val="CC00CC"/>
                </a:solidFill>
              </a:rPr>
              <a:t>c</a:t>
            </a:r>
            <a:r>
              <a:rPr lang="en-US" sz="1600" b="0" dirty="0"/>
              <a:t>,</a:t>
            </a:r>
            <a:r>
              <a:rPr lang="en-US" sz="1600" b="0" i="1" dirty="0"/>
              <a:t> </a:t>
            </a:r>
            <a:r>
              <a:rPr lang="en-US" sz="1600" b="0" dirty="0"/>
              <a:t>the speed of propagation of a wave in that medium </a:t>
            </a:r>
          </a:p>
          <a:p>
            <a:r>
              <a:rPr lang="en-US" sz="1600" b="0" i="1" dirty="0">
                <a:solidFill>
                  <a:srgbClr val="CC00CC"/>
                </a:solidFill>
              </a:rPr>
              <a:t>c</a:t>
            </a:r>
            <a:r>
              <a:rPr lang="en-US" sz="1600" b="0" baseline="-25000" dirty="0">
                <a:solidFill>
                  <a:srgbClr val="CC00CC"/>
                </a:solidFill>
              </a:rPr>
              <a:t>0</a:t>
            </a:r>
            <a:r>
              <a:rPr lang="en-US" sz="1600" b="0" dirty="0"/>
              <a:t> = 2.9979 </a:t>
            </a:r>
            <a:r>
              <a:rPr lang="en-US" sz="1600" b="0" dirty="0">
                <a:sym typeface="Symbol" pitchFamily="18" charset="2"/>
              </a:rPr>
              <a:t> </a:t>
            </a:r>
            <a:r>
              <a:rPr lang="en-US" sz="1600" b="0" dirty="0"/>
              <a:t>10</a:t>
            </a:r>
            <a:r>
              <a:rPr lang="en-US" sz="1600" b="0" baseline="30000" dirty="0"/>
              <a:t>8</a:t>
            </a:r>
            <a:r>
              <a:rPr lang="en-US" sz="1600" b="0" dirty="0"/>
              <a:t> m/s,</a:t>
            </a:r>
            <a:r>
              <a:rPr lang="en-US" sz="1600" dirty="0"/>
              <a:t> </a:t>
            </a:r>
            <a:r>
              <a:rPr lang="en-US" sz="1600" b="0" dirty="0"/>
              <a:t>the </a:t>
            </a:r>
            <a:r>
              <a:rPr lang="en-US" sz="1600" b="0" i="1" dirty="0"/>
              <a:t>speed of light </a:t>
            </a:r>
            <a:r>
              <a:rPr lang="en-US" sz="1600" b="0" dirty="0"/>
              <a:t>in a vacuum</a:t>
            </a:r>
            <a:r>
              <a:rPr lang="en-US" sz="1600" dirty="0"/>
              <a:t> </a:t>
            </a:r>
          </a:p>
          <a:p>
            <a:r>
              <a:rPr lang="en-US" sz="1600" b="0" i="1" dirty="0">
                <a:solidFill>
                  <a:srgbClr val="CC00CC"/>
                </a:solidFill>
              </a:rPr>
              <a:t>n</a:t>
            </a:r>
            <a:r>
              <a:rPr lang="en-US" sz="1600" b="0" dirty="0"/>
              <a:t>,</a:t>
            </a:r>
            <a:r>
              <a:rPr lang="en-US" sz="1600" b="0" i="1" dirty="0"/>
              <a:t> </a:t>
            </a:r>
            <a:r>
              <a:rPr lang="en-US" sz="1600" b="0" dirty="0"/>
              <a:t>the </a:t>
            </a:r>
            <a:r>
              <a:rPr lang="en-US" sz="1600" b="0" i="1" dirty="0"/>
              <a:t>index of refraction </a:t>
            </a:r>
            <a:r>
              <a:rPr lang="en-US" sz="1600" b="0" dirty="0"/>
              <a:t>of that medium</a:t>
            </a:r>
          </a:p>
          <a:p>
            <a:r>
              <a:rPr lang="en-US" sz="1600" b="0" i="1" dirty="0"/>
              <a:t>n </a:t>
            </a:r>
            <a:r>
              <a:rPr lang="en-US" sz="1600" b="0" dirty="0"/>
              <a:t>= 1 for air and most gases, </a:t>
            </a:r>
            <a:r>
              <a:rPr lang="en-US" sz="1600" b="0" i="1" dirty="0"/>
              <a:t>n</a:t>
            </a:r>
            <a:r>
              <a:rPr lang="en-US" sz="1600" b="0" dirty="0"/>
              <a:t> = 1.5 for glass, and n = 1.33 for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027238" y="153988"/>
            <a:ext cx="47416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0000FF"/>
                </a:solidFill>
              </a:rPr>
              <a:t>The Electromagnetic Spectrum</a:t>
            </a:r>
          </a:p>
        </p:txBody>
      </p:sp>
      <p:pic>
        <p:nvPicPr>
          <p:cNvPr id="7174" name="Picture 6" descr="Heat Transfer 8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9700" y="685800"/>
            <a:ext cx="6048602" cy="3086100"/>
          </a:xfrm>
          <a:prstGeom prst="rect">
            <a:avLst/>
          </a:prstGeom>
          <a:noFill/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79425" y="3738424"/>
            <a:ext cx="7978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/>
              <a:t>  Thermal radiation is confined to the </a:t>
            </a:r>
            <a:r>
              <a:rPr lang="en-US" dirty="0">
                <a:solidFill>
                  <a:srgbClr val="FF0000"/>
                </a:solidFill>
              </a:rPr>
              <a:t>infrared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visible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ultraviolet</a:t>
            </a:r>
            <a:r>
              <a:rPr lang="en-US" dirty="0"/>
              <a:t> regions of the</a:t>
            </a:r>
          </a:p>
          <a:p>
            <a:pPr eaLnBrk="1" hangingPunct="1"/>
            <a:r>
              <a:rPr lang="en-US" dirty="0"/>
              <a:t>    </a:t>
            </a:r>
            <a:r>
              <a:rPr lang="en-US" dirty="0" smtClean="0"/>
              <a:t>spectrum 0.1 &lt; </a:t>
            </a:r>
            <a:r>
              <a:rPr lang="en-US" dirty="0" smtClean="0">
                <a:sym typeface="Symbol"/>
              </a:rPr>
              <a:t> &lt; 100 m</a:t>
            </a:r>
            <a:r>
              <a:rPr lang="en-US" dirty="0" smtClean="0"/>
              <a:t>                                </a:t>
            </a:r>
            <a:r>
              <a:rPr lang="en-US" dirty="0"/>
              <a:t>. 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457200" y="4455974"/>
            <a:ext cx="49149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1775" indent="-231775" eaLnBrk="1" hangingPunct="1">
              <a:buFontTx/>
              <a:buChar char="•"/>
            </a:pPr>
            <a:r>
              <a:rPr lang="en-US" dirty="0" smtClean="0"/>
              <a:t>The </a:t>
            </a:r>
            <a:r>
              <a:rPr lang="en-US" dirty="0"/>
              <a:t>amount of radiation emitted by an </a:t>
            </a:r>
            <a:r>
              <a:rPr lang="en-US" dirty="0" smtClean="0"/>
              <a:t>opaque surface </a:t>
            </a:r>
            <a:r>
              <a:rPr lang="en-US" dirty="0"/>
              <a:t>varies with wavelength, and we </a:t>
            </a:r>
            <a:r>
              <a:rPr lang="en-US" dirty="0" smtClean="0"/>
              <a:t>may speak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spectral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distribution</a:t>
            </a:r>
            <a:r>
              <a:rPr lang="en-US" dirty="0"/>
              <a:t> over </a:t>
            </a:r>
            <a:r>
              <a:rPr lang="en-US" dirty="0" smtClean="0"/>
              <a:t>all wavelengths </a:t>
            </a:r>
            <a:r>
              <a:rPr lang="en-US" dirty="0"/>
              <a:t>or of </a:t>
            </a:r>
            <a:r>
              <a:rPr lang="en-US" dirty="0" smtClean="0">
                <a:solidFill>
                  <a:srgbClr val="FF0000"/>
                </a:solidFill>
              </a:rPr>
              <a:t>monochromatic/spectral components</a:t>
            </a:r>
            <a:r>
              <a:rPr lang="en-US" dirty="0" smtClean="0"/>
              <a:t> </a:t>
            </a:r>
            <a:r>
              <a:rPr lang="en-US" dirty="0"/>
              <a:t>associated with </a:t>
            </a:r>
            <a:r>
              <a:rPr lang="en-US" dirty="0" smtClean="0"/>
              <a:t>particular wavelengths</a:t>
            </a:r>
            <a:r>
              <a:rPr lang="en-US" dirty="0"/>
              <a:t>.</a:t>
            </a:r>
          </a:p>
        </p:txBody>
      </p:sp>
      <p:pic>
        <p:nvPicPr>
          <p:cNvPr id="7179" name="Picture 11" descr="Heat Transfer 862"/>
          <p:cNvPicPr>
            <a:picLocks noChangeAspect="1" noChangeArrowheads="1"/>
          </p:cNvPicPr>
          <p:nvPr/>
        </p:nvPicPr>
        <p:blipFill>
          <a:blip r:embed="rId3"/>
          <a:srcRect t="3067" r="45586" b="13733"/>
          <a:stretch>
            <a:fillRect/>
          </a:stretch>
        </p:blipFill>
        <p:spPr bwMode="auto">
          <a:xfrm>
            <a:off x="5638800" y="4152900"/>
            <a:ext cx="2895600" cy="2290576"/>
          </a:xfrm>
          <a:prstGeom prst="rect">
            <a:avLst/>
          </a:prstGeom>
          <a:noFill/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09600" y="800100"/>
            <a:ext cx="1943100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* Thermal radiation is confined to the infrared, visible and ultraviolet regions.</a:t>
            </a:r>
            <a:endParaRPr lang="en-US" sz="1600" b="0" dirty="0">
              <a:solidFill>
                <a:srgbClr val="FF0000"/>
              </a:solidFill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010400" y="800100"/>
            <a:ext cx="19050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rgbClr val="CC00CC"/>
                </a:solidFill>
              </a:rPr>
              <a:t>L</a:t>
            </a:r>
            <a:r>
              <a:rPr lang="en-US" sz="1600" dirty="0" err="1">
                <a:solidFill>
                  <a:srgbClr val="CC00CC"/>
                </a:solidFill>
              </a:rPr>
              <a:t>ight</a:t>
            </a:r>
            <a:r>
              <a:rPr lang="en-US" sz="1600" dirty="0"/>
              <a:t> </a:t>
            </a:r>
            <a:r>
              <a:rPr lang="en-US" sz="1600" b="0" dirty="0"/>
              <a:t>is simply the </a:t>
            </a:r>
            <a:r>
              <a:rPr lang="en-US" sz="1600" b="0" i="1" dirty="0">
                <a:solidFill>
                  <a:srgbClr val="0000FF"/>
                </a:solidFill>
              </a:rPr>
              <a:t>visible</a:t>
            </a:r>
            <a:r>
              <a:rPr lang="en-US" sz="1600" b="0" i="1" dirty="0"/>
              <a:t> </a:t>
            </a:r>
            <a:r>
              <a:rPr lang="en-US" sz="1600" b="0" dirty="0"/>
              <a:t>portion of the electromagnetic</a:t>
            </a:r>
            <a:r>
              <a:rPr lang="tr-TR" sz="1600" b="0" dirty="0"/>
              <a:t> </a:t>
            </a:r>
            <a:r>
              <a:rPr lang="en-US" sz="1600" b="0" dirty="0"/>
              <a:t>spectrum that lies between </a:t>
            </a:r>
            <a:r>
              <a:rPr lang="en-US" sz="1600" b="0" dirty="0" smtClean="0"/>
              <a:t>0.4 </a:t>
            </a:r>
            <a:r>
              <a:rPr lang="en-US" sz="1600" b="0" dirty="0"/>
              <a:t>and </a:t>
            </a:r>
            <a:r>
              <a:rPr lang="en-US" sz="1600" b="0" dirty="0" smtClean="0"/>
              <a:t>0.7 </a:t>
            </a:r>
            <a:r>
              <a:rPr lang="en-US" sz="1600" b="0" dirty="0">
                <a:sym typeface="Symbol" pitchFamily="18" charset="2"/>
              </a:rPr>
              <a:t></a:t>
            </a:r>
            <a:r>
              <a:rPr lang="en-US" sz="1600" b="0" dirty="0"/>
              <a:t>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10  : Thermal Radiation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8300" y="1104900"/>
            <a:ext cx="2196363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38100" y="1257300"/>
            <a:ext cx="18065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600" b="1" dirty="0">
                <a:solidFill>
                  <a:srgbClr val="0000CC"/>
                </a:solidFill>
              </a:rPr>
              <a:t>The electromagnetic wave spectrum.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24300" y="2102703"/>
            <a:ext cx="4267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1775" indent="-231775">
              <a:buFont typeface="Wingdings" pitchFamily="2" charset="2"/>
              <a:buChar char="§"/>
            </a:pPr>
            <a:r>
              <a:rPr lang="tr-TR" sz="1600" dirty="0">
                <a:solidFill>
                  <a:srgbClr val="CC00CC"/>
                </a:solidFill>
              </a:rPr>
              <a:t>L</a:t>
            </a:r>
            <a:r>
              <a:rPr lang="en-US" sz="1600" dirty="0" err="1">
                <a:solidFill>
                  <a:srgbClr val="CC00CC"/>
                </a:solidFill>
              </a:rPr>
              <a:t>ight</a:t>
            </a:r>
            <a:r>
              <a:rPr lang="en-US" sz="1600" dirty="0"/>
              <a:t> </a:t>
            </a:r>
            <a:r>
              <a:rPr lang="en-US" sz="1600" b="0" dirty="0"/>
              <a:t>is simply the </a:t>
            </a:r>
            <a:r>
              <a:rPr lang="en-US" sz="1600" b="0" i="1" dirty="0">
                <a:solidFill>
                  <a:srgbClr val="0000FF"/>
                </a:solidFill>
              </a:rPr>
              <a:t>visible</a:t>
            </a:r>
            <a:r>
              <a:rPr lang="en-US" sz="1600" b="0" i="1" dirty="0"/>
              <a:t> </a:t>
            </a:r>
            <a:r>
              <a:rPr lang="en-US" sz="1600" b="0" dirty="0"/>
              <a:t>portion of the electromagnetic</a:t>
            </a:r>
            <a:r>
              <a:rPr lang="tr-TR" sz="1600" b="0" dirty="0"/>
              <a:t> </a:t>
            </a:r>
            <a:r>
              <a:rPr lang="en-US" sz="1600" b="0" dirty="0"/>
              <a:t>spectrum that lies between 0.40 and 0.76 </a:t>
            </a:r>
            <a:r>
              <a:rPr lang="en-US" sz="1600" b="0" dirty="0">
                <a:sym typeface="Symbol" pitchFamily="18" charset="2"/>
              </a:rPr>
              <a:t></a:t>
            </a:r>
            <a:r>
              <a:rPr lang="en-US" sz="1600" b="0" dirty="0"/>
              <a:t>m.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962400" y="2971800"/>
            <a:ext cx="4686300" cy="252992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sz="1600" b="0" dirty="0"/>
              <a:t>A body that emits some radiation in the visible range is called a </a:t>
            </a:r>
            <a:r>
              <a:rPr lang="en-US" sz="1600" b="0" dirty="0">
                <a:solidFill>
                  <a:srgbClr val="0000FF"/>
                </a:solidFill>
              </a:rPr>
              <a:t>light</a:t>
            </a:r>
            <a:r>
              <a:rPr lang="tr-TR" sz="1600" b="0" dirty="0">
                <a:solidFill>
                  <a:srgbClr val="0000FF"/>
                </a:solidFill>
              </a:rPr>
              <a:t> </a:t>
            </a:r>
            <a:r>
              <a:rPr lang="en-US" sz="1600" b="0" dirty="0">
                <a:solidFill>
                  <a:srgbClr val="0000FF"/>
                </a:solidFill>
              </a:rPr>
              <a:t>source</a:t>
            </a:r>
            <a:r>
              <a:rPr lang="en-US" sz="1600" b="0" dirty="0"/>
              <a:t>. </a:t>
            </a:r>
            <a:endParaRPr lang="tr-TR" sz="1600" b="0" dirty="0"/>
          </a:p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sz="1600" b="0" dirty="0"/>
              <a:t>The sun is our primary light source. </a:t>
            </a:r>
            <a:endParaRPr lang="tr-TR" sz="1600" b="0" dirty="0"/>
          </a:p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sz="1600" b="0" dirty="0"/>
              <a:t>The electromagnetic</a:t>
            </a:r>
            <a:r>
              <a:rPr lang="tr-TR" sz="1600" b="0" dirty="0"/>
              <a:t> </a:t>
            </a:r>
            <a:r>
              <a:rPr lang="en-US" sz="1600" b="0" dirty="0"/>
              <a:t>radiation emitted by the sun is known as </a:t>
            </a:r>
            <a:r>
              <a:rPr lang="en-US" sz="1600" dirty="0">
                <a:solidFill>
                  <a:srgbClr val="CC00CC"/>
                </a:solidFill>
              </a:rPr>
              <a:t>solar radiation</a:t>
            </a:r>
            <a:r>
              <a:rPr lang="en-US" sz="1600" b="0" dirty="0"/>
              <a:t>, and nearly all of it</a:t>
            </a:r>
            <a:r>
              <a:rPr lang="tr-TR" sz="1600" b="0" dirty="0"/>
              <a:t> </a:t>
            </a:r>
            <a:r>
              <a:rPr lang="en-US" sz="1600" b="0" dirty="0"/>
              <a:t>falls into the wavelength band 0.3–3 </a:t>
            </a:r>
            <a:r>
              <a:rPr lang="en-US" sz="1600" b="0" dirty="0">
                <a:sym typeface="Symbol" pitchFamily="18" charset="2"/>
              </a:rPr>
              <a:t></a:t>
            </a:r>
            <a:r>
              <a:rPr lang="en-US" sz="1600" b="0" dirty="0"/>
              <a:t>m. </a:t>
            </a:r>
            <a:endParaRPr lang="tr-TR" sz="1600" b="0" dirty="0"/>
          </a:p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sz="1600" b="0" dirty="0"/>
              <a:t>Almost </a:t>
            </a:r>
            <a:r>
              <a:rPr lang="en-US" sz="1600" b="0" i="1" dirty="0">
                <a:solidFill>
                  <a:srgbClr val="0000FF"/>
                </a:solidFill>
              </a:rPr>
              <a:t>half</a:t>
            </a:r>
            <a:r>
              <a:rPr lang="en-US" sz="1600" b="0" i="1" dirty="0"/>
              <a:t> </a:t>
            </a:r>
            <a:r>
              <a:rPr lang="en-US" sz="1600" b="0" dirty="0"/>
              <a:t>of solar radiation is</a:t>
            </a:r>
            <a:r>
              <a:rPr lang="tr-TR" sz="1600" b="0" dirty="0"/>
              <a:t> </a:t>
            </a:r>
            <a:r>
              <a:rPr lang="en-US" sz="1600" b="0" dirty="0">
                <a:solidFill>
                  <a:srgbClr val="0000FF"/>
                </a:solidFill>
              </a:rPr>
              <a:t>light</a:t>
            </a:r>
            <a:r>
              <a:rPr lang="en-US" sz="1600" b="0" dirty="0"/>
              <a:t> (i.e., it falls into the visible range), with the remaining being </a:t>
            </a:r>
            <a:r>
              <a:rPr lang="en-US" sz="1600" b="0" dirty="0">
                <a:solidFill>
                  <a:srgbClr val="0000FF"/>
                </a:solidFill>
              </a:rPr>
              <a:t>ultraviolet</a:t>
            </a:r>
            <a:r>
              <a:rPr lang="tr-TR" sz="1600" b="0" dirty="0"/>
              <a:t> </a:t>
            </a:r>
            <a:r>
              <a:rPr lang="en-US" sz="1600" b="0" dirty="0"/>
              <a:t>and </a:t>
            </a:r>
            <a:r>
              <a:rPr lang="en-US" sz="1600" b="0" dirty="0">
                <a:solidFill>
                  <a:srgbClr val="0000FF"/>
                </a:solidFill>
              </a:rPr>
              <a:t>infrared</a:t>
            </a:r>
            <a:r>
              <a:rPr lang="en-US" sz="1600" b="0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00500" y="1688068"/>
            <a:ext cx="438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Brief About Light: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1645920" y="4152900"/>
            <a:ext cx="2103120" cy="228600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5400000" flipH="1" flipV="1">
            <a:off x="2551906" y="3009900"/>
            <a:ext cx="2286794" cy="79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695700" y="1866900"/>
            <a:ext cx="304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Radiation Heat Fluxes and Material Properties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60" y="1585560"/>
            <a:ext cx="6989710" cy="4987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51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6370</TotalTime>
  <Words>2411</Words>
  <Application>Microsoft Office PowerPoint</Application>
  <PresentationFormat>On-screen Show (4:3)</PresentationFormat>
  <Paragraphs>267</Paragraphs>
  <Slides>37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Equation</vt:lpstr>
      <vt:lpstr>Chapter 12 Radiation:  Processes and Properties -Basic Principles and Definitions-  </vt:lpstr>
      <vt:lpstr>Chapter 12  : Thermal Radiation</vt:lpstr>
      <vt:lpstr>Chapter 10  : Thermal Radiation</vt:lpstr>
      <vt:lpstr>PowerPoint Presentation</vt:lpstr>
      <vt:lpstr>PowerPoint Presentation</vt:lpstr>
      <vt:lpstr>Chapter 10  : Thermal Radiation</vt:lpstr>
      <vt:lpstr>PowerPoint Presentation</vt:lpstr>
      <vt:lpstr>Chapter 10  : Thermal Radiation</vt:lpstr>
      <vt:lpstr>Radiation Heat Fluxes and Material Properties </vt:lpstr>
      <vt:lpstr>Chapter 10  : Thermal Radiation</vt:lpstr>
      <vt:lpstr>Radiation Intensity, I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PowerPoint Presentation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Chapter 9  : Thermal Radiation</vt:lpstr>
      <vt:lpstr>Chapter 10  : Thermal Radiation</vt:lpstr>
      <vt:lpstr>Chapter 9  : Thermal Radiation</vt:lpstr>
      <vt:lpstr>Chapter 10  : Thermal Radiation</vt:lpstr>
      <vt:lpstr>Chapter 10  : Thermal Radiation</vt:lpstr>
      <vt:lpstr>Chapter 10  : Thermal Radiation</vt:lpstr>
      <vt:lpstr>Chapter 10  : Thermal Radiation</vt:lpstr>
      <vt:lpstr>Summary of Terms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: Introduction</dc:title>
  <dc:creator/>
  <cp:lastModifiedBy>Mohsin</cp:lastModifiedBy>
  <cp:revision>667</cp:revision>
  <dcterms:created xsi:type="dcterms:W3CDTF">2006-08-16T00:00:00Z</dcterms:created>
  <dcterms:modified xsi:type="dcterms:W3CDTF">2013-05-11T05:57:14Z</dcterms:modified>
</cp:coreProperties>
</file>