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76" r:id="rId2"/>
    <p:sldId id="277" r:id="rId3"/>
    <p:sldId id="278" r:id="rId4"/>
    <p:sldId id="300" r:id="rId5"/>
    <p:sldId id="279" r:id="rId6"/>
    <p:sldId id="313" r:id="rId7"/>
    <p:sldId id="314" r:id="rId8"/>
    <p:sldId id="281" r:id="rId9"/>
    <p:sldId id="303" r:id="rId10"/>
    <p:sldId id="282" r:id="rId11"/>
    <p:sldId id="304" r:id="rId12"/>
    <p:sldId id="305" r:id="rId13"/>
    <p:sldId id="283" r:id="rId14"/>
    <p:sldId id="285" r:id="rId15"/>
    <p:sldId id="286" r:id="rId16"/>
    <p:sldId id="290" r:id="rId17"/>
    <p:sldId id="288" r:id="rId18"/>
    <p:sldId id="306" r:id="rId19"/>
    <p:sldId id="289" r:id="rId20"/>
    <p:sldId id="308" r:id="rId21"/>
    <p:sldId id="309" r:id="rId22"/>
    <p:sldId id="310" r:id="rId23"/>
    <p:sldId id="311" r:id="rId24"/>
    <p:sldId id="292" r:id="rId25"/>
    <p:sldId id="293" r:id="rId26"/>
    <p:sldId id="294" r:id="rId27"/>
    <p:sldId id="295" r:id="rId28"/>
    <p:sldId id="296" r:id="rId29"/>
    <p:sldId id="297" r:id="rId30"/>
    <p:sldId id="302" r:id="rId3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1404" y="-90"/>
      </p:cViewPr>
      <p:guideLst>
        <p:guide orient="horz" pos="2160"/>
        <p:guide pos="2880"/>
      </p:guideLst>
    </p:cSldViewPr>
  </p:slideViewPr>
  <p:notesTextViewPr>
    <p:cViewPr>
      <p:scale>
        <a:sx n="100" d="100"/>
        <a:sy n="100" d="100"/>
      </p:scale>
      <p:origin x="0" y="0"/>
    </p:cViewPr>
  </p:notesText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6440B857-9928-4CF4-8866-AA5DC308E634}" type="datetimeFigureOut">
              <a:rPr lang="en-US" smtClean="0"/>
              <a:pPr/>
              <a:t>9/5/2013</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42EDFD29-6765-47E2-8B63-E65EB2C6C81C}" type="slidenum">
              <a:rPr lang="en-US" smtClean="0"/>
              <a:pPr/>
              <a:t>‹#›</a:t>
            </a:fld>
            <a:endParaRPr lang="en-US" dirty="0"/>
          </a:p>
        </p:txBody>
      </p:sp>
    </p:spTree>
    <p:extLst>
      <p:ext uri="{BB962C8B-B14F-4D97-AF65-F5344CB8AC3E}">
        <p14:creationId xmlns:p14="http://schemas.microsoft.com/office/powerpoint/2010/main" val="1285507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48FA87D-42E1-445A-8FA0-3BBD673ECCF4}" type="datetimeFigureOut">
              <a:rPr lang="en-US" smtClean="0"/>
              <a:pPr/>
              <a:t>9/5/2013</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CBAC2747-D786-4A86-8360-648E9D463AD7}" type="slidenum">
              <a:rPr lang="en-US" smtClean="0"/>
              <a:pPr/>
              <a:t>‹#›</a:t>
            </a:fld>
            <a:endParaRPr lang="en-US" dirty="0"/>
          </a:p>
        </p:txBody>
      </p:sp>
    </p:spTree>
    <p:extLst>
      <p:ext uri="{BB962C8B-B14F-4D97-AF65-F5344CB8AC3E}">
        <p14:creationId xmlns:p14="http://schemas.microsoft.com/office/powerpoint/2010/main" val="1315519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9/5/2013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50FCCE-5E3A-4EE6-9210-CCF4AD877785}" type="datetime1">
              <a:rPr lang="en-US" smtClean="0"/>
              <a:pPr/>
              <a:t>9/5/2013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483F60-96B1-4C20-97C7-C1157A6B4DBD}" type="datetime1">
              <a:rPr lang="en-US" smtClean="0"/>
              <a:pPr/>
              <a:t>9/5/2013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FCD9E8-DFEF-4601-BD64-3B40D56A5307}" type="datetime1">
              <a:rPr lang="en-US" smtClean="0"/>
              <a:pPr/>
              <a:t>9/5/2013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9A33AC-8359-4E00-8400-8EA0F46654F2}" type="datetime1">
              <a:rPr lang="en-US" smtClean="0"/>
              <a:pPr/>
              <a:t>9/5/2013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D20DA3-0350-48A1-BDEF-F224CF68C035}" type="datetime1">
              <a:rPr lang="en-US" smtClean="0"/>
              <a:pPr/>
              <a:t>9/5/2013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01F373-8670-4779-A8BA-08EBB9685563}" type="datetime1">
              <a:rPr lang="en-US" smtClean="0"/>
              <a:pPr/>
              <a:t>9/5/2013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F8A8D5-9649-452C-9DB8-1EC4626771D4}" type="datetime1">
              <a:rPr lang="en-US" smtClean="0"/>
              <a:pPr/>
              <a:t>9/5/2013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A8D81-E9C4-46A8-B45F-5C2E08AE3134}" type="datetime1">
              <a:rPr lang="en-US" smtClean="0"/>
              <a:pPr/>
              <a:t>9/5/2013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58E333-8F69-4802-88F7-3C8817E3B774}" type="datetime1">
              <a:rPr lang="en-US" smtClean="0"/>
              <a:pPr/>
              <a:t>9/5/2013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2FFFD-D420-436F-A656-61D53586D5E9}" type="datetime1">
              <a:rPr lang="en-US" smtClean="0"/>
              <a:pPr/>
              <a:t>9/5/2013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9F3E1-59D4-4130-9682-1B5EB3C47AF4}" type="datetime1">
              <a:rPr lang="en-US" smtClean="0"/>
              <a:pPr/>
              <a:t>9/5/2013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slideLayout" Target="../slideLayouts/slideLayout7.xml"/><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Dimensionless_number" TargetMode="External"/><Relationship Id="rId2" Type="http://schemas.openxmlformats.org/officeDocument/2006/relationships/hyperlink" Target="http://en.wikipedia.org/wiki/Fluid_mechanics" TargetMode="External"/><Relationship Id="rId1" Type="http://schemas.openxmlformats.org/officeDocument/2006/relationships/slideLayout" Target="../slideLayouts/slideLayout2.xml"/><Relationship Id="rId6" Type="http://schemas.openxmlformats.org/officeDocument/2006/relationships/hyperlink" Target="http://en.wikipedia.org/wiki/Convection" TargetMode="External"/><Relationship Id="rId5" Type="http://schemas.openxmlformats.org/officeDocument/2006/relationships/hyperlink" Target="http://en.wikipedia.org/wiki/Heat_conduction" TargetMode="External"/><Relationship Id="rId4" Type="http://schemas.openxmlformats.org/officeDocument/2006/relationships/hyperlink" Target="http://en.wikipedia.org/wiki/Free_convectio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Grashof_number" TargetMode="External"/><Relationship Id="rId2" Type="http://schemas.openxmlformats.org/officeDocument/2006/relationships/hyperlink" Target="http://en.wikipedia.org/wiki/Archimedes_number"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en.wikipedia.org/wiki/Reynolds_numb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3.wmf"/><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a:t>
            </a:fld>
            <a:endParaRPr lang="en-US" dirty="0"/>
          </a:p>
        </p:txBody>
      </p:sp>
      <p:sp>
        <p:nvSpPr>
          <p:cNvPr id="6" name="TextBox 5"/>
          <p:cNvSpPr txBox="1"/>
          <p:nvPr/>
        </p:nvSpPr>
        <p:spPr>
          <a:xfrm>
            <a:off x="800100" y="1295400"/>
            <a:ext cx="6438900" cy="1661993"/>
          </a:xfrm>
          <a:prstGeom prst="rect">
            <a:avLst/>
          </a:prstGeom>
          <a:noFill/>
        </p:spPr>
        <p:txBody>
          <a:bodyPr wrap="square" rtlCol="0">
            <a:spAutoFit/>
          </a:bodyPr>
          <a:lstStyle/>
          <a:p>
            <a:pPr>
              <a:spcBef>
                <a:spcPts val="600"/>
              </a:spcBef>
              <a:spcAft>
                <a:spcPts val="600"/>
              </a:spcAft>
            </a:pPr>
            <a:r>
              <a:rPr lang="en-US" b="1" dirty="0" smtClean="0">
                <a:solidFill>
                  <a:srgbClr val="0000FF"/>
                </a:solidFill>
              </a:rPr>
              <a:t>Contents:</a:t>
            </a:r>
          </a:p>
          <a:p>
            <a:pPr marL="342900" indent="-342900">
              <a:spcBef>
                <a:spcPts val="600"/>
              </a:spcBef>
              <a:spcAft>
                <a:spcPts val="600"/>
              </a:spcAft>
              <a:buAutoNum type="arabicPeriod"/>
            </a:pPr>
            <a:r>
              <a:rPr lang="en-US" dirty="0" smtClean="0">
                <a:solidFill>
                  <a:srgbClr val="0000FF"/>
                </a:solidFill>
              </a:rPr>
              <a:t>Physical consideration, governing equation</a:t>
            </a:r>
          </a:p>
          <a:p>
            <a:pPr marL="342900" indent="-342900">
              <a:spcBef>
                <a:spcPts val="600"/>
              </a:spcBef>
              <a:spcAft>
                <a:spcPts val="600"/>
              </a:spcAft>
              <a:buAutoNum type="arabicPeriod"/>
            </a:pPr>
            <a:r>
              <a:rPr lang="en-US" dirty="0" smtClean="0">
                <a:solidFill>
                  <a:srgbClr val="0000FF"/>
                </a:solidFill>
              </a:rPr>
              <a:t>Analysis of vertical, horizontal &amp; inclined plates</a:t>
            </a:r>
          </a:p>
          <a:p>
            <a:pPr marL="342900" indent="-342900">
              <a:spcBef>
                <a:spcPts val="600"/>
              </a:spcBef>
              <a:spcAft>
                <a:spcPts val="600"/>
              </a:spcAft>
              <a:buAutoNum type="arabicPeriod"/>
            </a:pPr>
            <a:r>
              <a:rPr lang="en-US" dirty="0" smtClean="0">
                <a:solidFill>
                  <a:srgbClr val="0000FF"/>
                </a:solidFill>
              </a:rPr>
              <a:t>Analysis of cylinder, sphere &amp; enclosures</a:t>
            </a:r>
            <a:endParaRPr lang="en-US" dirty="0">
              <a:solidFill>
                <a:srgbClr val="0000FF"/>
              </a:solidFill>
            </a:endParaRPr>
          </a:p>
        </p:txBody>
      </p:sp>
      <p:pic>
        <p:nvPicPr>
          <p:cNvPr id="7" name="Picture 6" descr="Fig 9-1 p 520.jpg"/>
          <p:cNvPicPr>
            <a:picLocks noChangeAspect="1"/>
          </p:cNvPicPr>
          <p:nvPr/>
        </p:nvPicPr>
        <p:blipFill>
          <a:blip r:embed="rId2" cstate="print"/>
          <a:srcRect l="19919" t="15519" b="38274"/>
          <a:stretch>
            <a:fillRect/>
          </a:stretch>
        </p:blipFill>
        <p:spPr>
          <a:xfrm>
            <a:off x="1066800" y="3352800"/>
            <a:ext cx="3200400" cy="2834640"/>
          </a:xfrm>
          <a:prstGeom prst="rect">
            <a:avLst/>
          </a:prstGeom>
        </p:spPr>
      </p:pic>
      <p:pic>
        <p:nvPicPr>
          <p:cNvPr id="8" name="Picture 7" descr="Fig 9-2 p 520.jpg"/>
          <p:cNvPicPr>
            <a:picLocks noChangeAspect="1"/>
          </p:cNvPicPr>
          <p:nvPr/>
        </p:nvPicPr>
        <p:blipFill>
          <a:blip r:embed="rId3" cstate="print"/>
          <a:srcRect b="23144"/>
          <a:stretch>
            <a:fillRect/>
          </a:stretch>
        </p:blipFill>
        <p:spPr>
          <a:xfrm>
            <a:off x="5410200" y="3314700"/>
            <a:ext cx="2819400" cy="311049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10</a:t>
            </a:fld>
            <a:endParaRPr lang="en-US" dirty="0"/>
          </a:p>
        </p:txBody>
      </p:sp>
      <p:pic>
        <p:nvPicPr>
          <p:cNvPr id="1027" name="Picture 3"/>
          <p:cNvPicPr>
            <a:picLocks noChangeAspect="1" noChangeArrowheads="1"/>
          </p:cNvPicPr>
          <p:nvPr/>
        </p:nvPicPr>
        <p:blipFill>
          <a:blip r:embed="rId2"/>
          <a:srcRect t="9535" b="47675"/>
          <a:stretch>
            <a:fillRect/>
          </a:stretch>
        </p:blipFill>
        <p:spPr bwMode="auto">
          <a:xfrm>
            <a:off x="1209675" y="5562600"/>
            <a:ext cx="3629025" cy="1196843"/>
          </a:xfrm>
          <a:prstGeom prst="rect">
            <a:avLst/>
          </a:prstGeom>
          <a:noFill/>
          <a:ln w="9525">
            <a:noFill/>
            <a:miter lim="800000"/>
            <a:headEnd/>
            <a:tailEnd/>
          </a:ln>
          <a:effectLst/>
        </p:spPr>
      </p:pic>
      <p:pic>
        <p:nvPicPr>
          <p:cNvPr id="7" name="Picture 3"/>
          <p:cNvPicPr>
            <a:picLocks noChangeAspect="1" noChangeArrowheads="1"/>
          </p:cNvPicPr>
          <p:nvPr/>
        </p:nvPicPr>
        <p:blipFill>
          <a:blip r:embed="rId2"/>
          <a:srcRect t="53124"/>
          <a:stretch>
            <a:fillRect/>
          </a:stretch>
        </p:blipFill>
        <p:spPr bwMode="auto">
          <a:xfrm>
            <a:off x="1219200" y="4038600"/>
            <a:ext cx="3629025" cy="1311143"/>
          </a:xfrm>
          <a:prstGeom prst="rect">
            <a:avLst/>
          </a:prstGeom>
          <a:noFill/>
          <a:ln w="9525">
            <a:noFill/>
            <a:miter lim="800000"/>
            <a:headEnd/>
            <a:tailEnd/>
          </a:ln>
          <a:effectLst/>
        </p:spPr>
      </p:pic>
      <p:sp>
        <p:nvSpPr>
          <p:cNvPr id="12" name="TextBox 11"/>
          <p:cNvSpPr txBox="1"/>
          <p:nvPr/>
        </p:nvSpPr>
        <p:spPr>
          <a:xfrm>
            <a:off x="647700" y="1257300"/>
            <a:ext cx="5410200" cy="1477328"/>
          </a:xfrm>
          <a:prstGeom prst="rect">
            <a:avLst/>
          </a:prstGeom>
          <a:noFill/>
        </p:spPr>
        <p:txBody>
          <a:bodyPr wrap="square" rtlCol="0">
            <a:spAutoFit/>
          </a:bodyPr>
          <a:lstStyle/>
          <a:p>
            <a:pPr>
              <a:buFont typeface="Arial" pitchFamily="34" charset="0"/>
              <a:buChar char="•"/>
            </a:pPr>
            <a:r>
              <a:rPr lang="en-US" dirty="0" smtClean="0"/>
              <a:t> General correlations for vertical plate</a:t>
            </a:r>
          </a:p>
          <a:p>
            <a:endParaRPr lang="en-US" dirty="0" smtClean="0"/>
          </a:p>
          <a:p>
            <a:endParaRPr lang="en-US" dirty="0" smtClean="0"/>
          </a:p>
          <a:p>
            <a:endParaRPr lang="en-US" dirty="0" smtClean="0"/>
          </a:p>
          <a:p>
            <a:r>
              <a:rPr lang="en-US" dirty="0" smtClean="0"/>
              <a:t>        where,</a:t>
            </a:r>
            <a:endParaRPr lang="en-US" dirty="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8433"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09800" y="1714500"/>
            <a:ext cx="2286000" cy="609600"/>
          </a:xfrm>
          <a:prstGeom prst="rect">
            <a:avLst/>
          </a:prstGeom>
          <a:solidFill>
            <a:schemeClr val="accent6">
              <a:lumMod val="40000"/>
              <a:lumOff val="60000"/>
            </a:schemeClr>
          </a:solidFill>
        </p:spPr>
      </p:pic>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14" name="Table 13"/>
          <p:cNvGraphicFramePr>
            <a:graphicFrameLocks noGrp="1"/>
          </p:cNvGraphicFramePr>
          <p:nvPr/>
        </p:nvGraphicFramePr>
        <p:xfrm>
          <a:off x="2057400" y="2590800"/>
          <a:ext cx="4983480" cy="655955"/>
        </p:xfrm>
        <a:graphic>
          <a:graphicData uri="http://schemas.openxmlformats.org/drawingml/2006/table">
            <a:tbl>
              <a:tblPr/>
              <a:tblGrid>
                <a:gridCol w="1325880"/>
                <a:gridCol w="1605915"/>
                <a:gridCol w="1085850"/>
                <a:gridCol w="965835"/>
              </a:tblGrid>
              <a:tr h="319405">
                <a:tc>
                  <a:txBody>
                    <a:bodyPr/>
                    <a:lstStyle/>
                    <a:p>
                      <a:pPr marL="0" marR="0" algn="ctr">
                        <a:lnSpc>
                          <a:spcPct val="115000"/>
                        </a:lnSpc>
                        <a:spcBef>
                          <a:spcPts val="0"/>
                        </a:spcBef>
                        <a:spcAft>
                          <a:spcPts val="0"/>
                        </a:spcAft>
                      </a:pPr>
                      <a:r>
                        <a:rPr lang="en-US" sz="1400" dirty="0">
                          <a:latin typeface="Calibri"/>
                          <a:ea typeface="Calibri"/>
                          <a:cs typeface="Times New Roman"/>
                        </a:rPr>
                        <a:t>Laminar</a:t>
                      </a:r>
                      <a:endParaRPr lang="en-US" sz="1100" dirty="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10</a:t>
                      </a:r>
                      <a:r>
                        <a:rPr lang="en-US" sz="1400" baseline="30000">
                          <a:latin typeface="Calibri"/>
                          <a:ea typeface="Calibri"/>
                          <a:cs typeface="Times New Roman"/>
                        </a:rPr>
                        <a:t>4</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 Ra</a:t>
                      </a:r>
                      <a:r>
                        <a:rPr lang="en-US" sz="1400" baseline="-25000">
                          <a:latin typeface="Calibri"/>
                          <a:ea typeface="Calibri"/>
                          <a:cs typeface="Times New Roman"/>
                        </a:rPr>
                        <a:t>L</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10</a:t>
                      </a:r>
                      <a:r>
                        <a:rPr lang="en-US" sz="1400" baseline="30000">
                          <a:latin typeface="Calibri"/>
                          <a:ea typeface="Calibri"/>
                          <a:cs typeface="Times New Roman"/>
                        </a:rPr>
                        <a:t>9</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Calibri"/>
                          <a:ea typeface="Calibri"/>
                          <a:cs typeface="Times New Roman"/>
                        </a:rPr>
                        <a:t>C = 0.59</a:t>
                      </a:r>
                      <a:endParaRPr lang="en-US" sz="1100" dirty="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n = 1/4</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r>
              <a:tr h="336550">
                <a:tc>
                  <a:txBody>
                    <a:bodyPr/>
                    <a:lstStyle/>
                    <a:p>
                      <a:pPr marL="0" marR="0" algn="ctr">
                        <a:lnSpc>
                          <a:spcPct val="115000"/>
                        </a:lnSpc>
                        <a:spcBef>
                          <a:spcPts val="0"/>
                        </a:spcBef>
                        <a:spcAft>
                          <a:spcPts val="0"/>
                        </a:spcAft>
                      </a:pPr>
                      <a:r>
                        <a:rPr lang="en-US" sz="1400">
                          <a:latin typeface="Calibri"/>
                          <a:ea typeface="Calibri"/>
                          <a:cs typeface="Times New Roman"/>
                        </a:rPr>
                        <a:t>Turbulent</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10</a:t>
                      </a:r>
                      <a:r>
                        <a:rPr lang="en-US" sz="1400" baseline="30000">
                          <a:latin typeface="Calibri"/>
                          <a:ea typeface="Calibri"/>
                          <a:cs typeface="Times New Roman"/>
                        </a:rPr>
                        <a:t>9</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 Ra</a:t>
                      </a:r>
                      <a:r>
                        <a:rPr lang="en-US" sz="1400" baseline="-25000">
                          <a:latin typeface="Calibri"/>
                          <a:ea typeface="Calibri"/>
                          <a:cs typeface="Times New Roman"/>
                        </a:rPr>
                        <a:t>L</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10</a:t>
                      </a:r>
                      <a:r>
                        <a:rPr lang="en-US" sz="1400" baseline="30000">
                          <a:latin typeface="Calibri"/>
                          <a:ea typeface="Calibri"/>
                          <a:cs typeface="Times New Roman"/>
                        </a:rPr>
                        <a:t>13</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C = 0.10</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Calibri"/>
                          <a:ea typeface="Calibri"/>
                          <a:cs typeface="Times New Roman"/>
                        </a:rPr>
                        <a:t>n = 1/3 </a:t>
                      </a:r>
                      <a:endParaRPr lang="en-US" sz="1100" dirty="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r>
            </a:tbl>
          </a:graphicData>
        </a:graphic>
      </p:graphicFrame>
      <p:sp>
        <p:nvSpPr>
          <p:cNvPr id="15" name="TextBox 14"/>
          <p:cNvSpPr txBox="1"/>
          <p:nvPr/>
        </p:nvSpPr>
        <p:spPr>
          <a:xfrm>
            <a:off x="723900" y="3695700"/>
            <a:ext cx="7734300" cy="646331"/>
          </a:xfrm>
          <a:prstGeom prst="rect">
            <a:avLst/>
          </a:prstGeom>
          <a:noFill/>
        </p:spPr>
        <p:txBody>
          <a:bodyPr wrap="square" rtlCol="0">
            <a:spAutoFit/>
          </a:bodyPr>
          <a:lstStyle/>
          <a:p>
            <a:pPr>
              <a:buFont typeface="Arial" pitchFamily="34" charset="0"/>
              <a:buChar char="•"/>
            </a:pPr>
            <a:r>
              <a:rPr lang="en-US" dirty="0" smtClean="0"/>
              <a:t> For wide range and more accurate solution, use correlation </a:t>
            </a:r>
            <a:r>
              <a:rPr lang="en-US" b="1" dirty="0" smtClean="0">
                <a:solidFill>
                  <a:srgbClr val="C00000"/>
                </a:solidFill>
              </a:rPr>
              <a:t>Churchill and Chu</a:t>
            </a:r>
          </a:p>
          <a:p>
            <a:endParaRPr lang="en-US" dirty="0" smtClean="0"/>
          </a:p>
        </p:txBody>
      </p:sp>
      <p:sp>
        <p:nvSpPr>
          <p:cNvPr id="16" name="TextBox 15"/>
          <p:cNvSpPr txBox="1"/>
          <p:nvPr/>
        </p:nvSpPr>
        <p:spPr>
          <a:xfrm>
            <a:off x="4648200" y="18288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(9.24)</a:t>
            </a:r>
            <a:endParaRPr lang="en-US" b="1" dirty="0">
              <a:solidFill>
                <a:srgbClr val="0000FF"/>
              </a:solidFill>
            </a:endParaRPr>
          </a:p>
        </p:txBody>
      </p:sp>
      <p:sp>
        <p:nvSpPr>
          <p:cNvPr id="17" name="TextBox 16"/>
          <p:cNvSpPr txBox="1"/>
          <p:nvPr/>
        </p:nvSpPr>
        <p:spPr>
          <a:xfrm>
            <a:off x="4876800" y="46863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(9.26)</a:t>
            </a:r>
            <a:endParaRPr lang="en-US" b="1" dirty="0">
              <a:solidFill>
                <a:srgbClr val="0000FF"/>
              </a:solidFill>
            </a:endParaRPr>
          </a:p>
        </p:txBody>
      </p:sp>
      <p:sp>
        <p:nvSpPr>
          <p:cNvPr id="18" name="TextBox 17"/>
          <p:cNvSpPr txBox="1"/>
          <p:nvPr/>
        </p:nvSpPr>
        <p:spPr>
          <a:xfrm>
            <a:off x="4724400" y="6031468"/>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(9.27)</a:t>
            </a:r>
            <a:endParaRPr lang="en-US" b="1" dirty="0">
              <a:solidFill>
                <a:srgbClr val="0000FF"/>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11</a:t>
            </a:fld>
            <a:endParaRPr lang="en-US" dirty="0"/>
          </a:p>
        </p:txBody>
      </p:sp>
      <p:sp>
        <p:nvSpPr>
          <p:cNvPr id="12" name="TextBox 11"/>
          <p:cNvSpPr txBox="1"/>
          <p:nvPr/>
        </p:nvSpPr>
        <p:spPr>
          <a:xfrm>
            <a:off x="571500" y="1257300"/>
            <a:ext cx="7581900" cy="1200329"/>
          </a:xfrm>
          <a:prstGeom prst="rect">
            <a:avLst/>
          </a:prstGeom>
          <a:noFill/>
        </p:spPr>
        <p:txBody>
          <a:bodyPr wrap="square" rtlCol="0">
            <a:spAutoFit/>
          </a:bodyPr>
          <a:lstStyle/>
          <a:p>
            <a:pPr>
              <a:buFont typeface="Arial" pitchFamily="34" charset="0"/>
              <a:buChar char="•"/>
            </a:pPr>
            <a:r>
              <a:rPr lang="en-US" dirty="0" smtClean="0"/>
              <a:t> For case of </a:t>
            </a:r>
            <a:r>
              <a:rPr lang="en-US" b="1" dirty="0" smtClean="0">
                <a:solidFill>
                  <a:srgbClr val="FF0000"/>
                </a:solidFill>
              </a:rPr>
              <a:t>vertical cylinders, </a:t>
            </a:r>
            <a:r>
              <a:rPr lang="en-US" dirty="0" smtClean="0"/>
              <a:t>the previous </a:t>
            </a:r>
            <a:r>
              <a:rPr lang="en-US" dirty="0" err="1" smtClean="0"/>
              <a:t>Eqs</a:t>
            </a:r>
            <a:r>
              <a:rPr lang="en-US" dirty="0" smtClean="0"/>
              <a:t>. ( 9.24 to 9.27) are valid if the condition satisfied where </a:t>
            </a:r>
          </a:p>
          <a:p>
            <a:r>
              <a:rPr lang="en-US" dirty="0" smtClean="0"/>
              <a:t>	</a:t>
            </a:r>
          </a:p>
          <a:p>
            <a:endParaRPr lang="en-US" dirty="0" smtClean="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98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2019300"/>
            <a:ext cx="1133475" cy="762000"/>
          </a:xfrm>
          <a:prstGeom prst="rect">
            <a:avLst/>
          </a:prstGeom>
          <a:solidFill>
            <a:schemeClr val="accent6">
              <a:lumMod val="40000"/>
              <a:lumOff val="60000"/>
            </a:schemeClr>
          </a:solidFill>
        </p:spPr>
      </p:pic>
      <p:sp>
        <p:nvSpPr>
          <p:cNvPr id="41987" name="Rectangle 3"/>
          <p:cNvSpPr>
            <a:spLocks noChangeArrowheads="1"/>
          </p:cNvSpPr>
          <p:nvPr/>
        </p:nvSpPr>
        <p:spPr bwMode="auto">
          <a:xfrm>
            <a:off x="0" y="1219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9" name="TextBox 18"/>
          <p:cNvSpPr txBox="1"/>
          <p:nvPr/>
        </p:nvSpPr>
        <p:spPr>
          <a:xfrm>
            <a:off x="571500" y="3124200"/>
            <a:ext cx="7581900" cy="923330"/>
          </a:xfrm>
          <a:prstGeom prst="rect">
            <a:avLst/>
          </a:prstGeom>
          <a:noFill/>
        </p:spPr>
        <p:txBody>
          <a:bodyPr wrap="square" rtlCol="0">
            <a:spAutoFit/>
          </a:bodyPr>
          <a:lstStyle/>
          <a:p>
            <a:pPr>
              <a:buFont typeface="Arial" pitchFamily="34" charset="0"/>
              <a:buChar char="•"/>
            </a:pPr>
            <a:r>
              <a:rPr lang="en-US" dirty="0" smtClean="0"/>
              <a:t> For case of </a:t>
            </a:r>
            <a:r>
              <a:rPr lang="en-US" b="1" dirty="0" smtClean="0">
                <a:solidFill>
                  <a:srgbClr val="FF0000"/>
                </a:solidFill>
              </a:rPr>
              <a:t>inclined plates</a:t>
            </a:r>
            <a:endParaRPr lang="en-US" dirty="0" smtClean="0"/>
          </a:p>
          <a:p>
            <a:r>
              <a:rPr lang="en-US" dirty="0" smtClean="0"/>
              <a:t>	</a:t>
            </a:r>
          </a:p>
          <a:p>
            <a:endParaRPr lang="en-US" dirty="0" smtClean="0"/>
          </a:p>
        </p:txBody>
      </p:sp>
      <p:sp>
        <p:nvSpPr>
          <p:cNvPr id="20" name="Rectangle 11"/>
          <p:cNvSpPr>
            <a:spLocks noChangeArrowheads="1"/>
          </p:cNvSpPr>
          <p:nvPr/>
        </p:nvSpPr>
        <p:spPr bwMode="auto">
          <a:xfrm>
            <a:off x="876300" y="3543300"/>
            <a:ext cx="5143500" cy="3263970"/>
          </a:xfrm>
          <a:prstGeom prst="rect">
            <a:avLst/>
          </a:prstGeom>
          <a:noFill/>
          <a:ln w="9525">
            <a:noFill/>
            <a:miter lim="800000"/>
            <a:headEnd/>
            <a:tailEnd/>
          </a:ln>
          <a:effectLst/>
        </p:spPr>
        <p:txBody>
          <a:bodyPr wrap="square">
            <a:spAutoFit/>
          </a:bodyPr>
          <a:lstStyle/>
          <a:p>
            <a:pPr marL="236538" indent="-236538">
              <a:buFont typeface="Wingdings" pitchFamily="2" charset="2"/>
              <a:buChar char="§"/>
            </a:pPr>
            <a:r>
              <a:rPr lang="en-US" b="0" dirty="0"/>
              <a:t>In the case of a hot plate in a cooler environment, convection currents are weaker on the lower surface of the hot plate, and the rate of heat transfer is lower relative to the vertical plate case.</a:t>
            </a:r>
          </a:p>
          <a:p>
            <a:pPr marL="236538" indent="-236538">
              <a:spcBef>
                <a:spcPct val="15000"/>
              </a:spcBef>
              <a:spcAft>
                <a:spcPct val="15000"/>
              </a:spcAft>
              <a:buFont typeface="Wingdings" pitchFamily="2" charset="2"/>
              <a:buChar char="§"/>
            </a:pPr>
            <a:r>
              <a:rPr lang="en-US" b="0" dirty="0">
                <a:solidFill>
                  <a:srgbClr val="CC00CC"/>
                </a:solidFill>
              </a:rPr>
              <a:t>On the upper surface of a hot plate, the thickness of the boundary layer and thus the resistance to heat transfer decreases, and the rate of heat transfer increases relative to the vertical orientation.</a:t>
            </a:r>
          </a:p>
          <a:p>
            <a:pPr marL="236538" indent="-236538">
              <a:spcBef>
                <a:spcPct val="15000"/>
              </a:spcBef>
              <a:spcAft>
                <a:spcPct val="15000"/>
              </a:spcAft>
              <a:buFont typeface="Wingdings" pitchFamily="2" charset="2"/>
              <a:buChar char="§"/>
            </a:pPr>
            <a:r>
              <a:rPr lang="en-US" b="0" dirty="0"/>
              <a:t>In the case of a cold plate in a warmer environment, the opposite occurs.</a:t>
            </a:r>
          </a:p>
        </p:txBody>
      </p:sp>
      <p:pic>
        <p:nvPicPr>
          <p:cNvPr id="21" name="Picture 20" descr="09_06.jpg"/>
          <p:cNvPicPr>
            <a:picLocks noChangeAspect="1"/>
          </p:cNvPicPr>
          <p:nvPr/>
        </p:nvPicPr>
        <p:blipFill>
          <a:blip r:embed="rId3"/>
          <a:srcRect t="38514" r="50701" b="24931"/>
          <a:stretch>
            <a:fillRect/>
          </a:stretch>
        </p:blipFill>
        <p:spPr>
          <a:xfrm>
            <a:off x="6019800" y="2590800"/>
            <a:ext cx="2819400" cy="2133600"/>
          </a:xfrm>
          <a:prstGeom prst="rect">
            <a:avLst/>
          </a:prstGeom>
        </p:spPr>
      </p:pic>
      <p:pic>
        <p:nvPicPr>
          <p:cNvPr id="22" name="Picture 21" descr="09_06.jpg"/>
          <p:cNvPicPr>
            <a:picLocks noChangeAspect="1"/>
          </p:cNvPicPr>
          <p:nvPr/>
        </p:nvPicPr>
        <p:blipFill>
          <a:blip r:embed="rId3"/>
          <a:srcRect r="50701" b="65403"/>
          <a:stretch>
            <a:fillRect/>
          </a:stretch>
        </p:blipFill>
        <p:spPr>
          <a:xfrm>
            <a:off x="6019800" y="4838700"/>
            <a:ext cx="2819400" cy="2019300"/>
          </a:xfrm>
          <a:prstGeom prst="rect">
            <a:avLst/>
          </a:prstGeom>
        </p:spPr>
      </p:pic>
      <p:sp>
        <p:nvSpPr>
          <p:cNvPr id="23" name="TextBox 22"/>
          <p:cNvSpPr txBox="1"/>
          <p:nvPr/>
        </p:nvSpPr>
        <p:spPr>
          <a:xfrm>
            <a:off x="7162800" y="4191000"/>
            <a:ext cx="1981200" cy="338554"/>
          </a:xfrm>
          <a:prstGeom prst="rect">
            <a:avLst/>
          </a:prstGeom>
          <a:noFill/>
        </p:spPr>
        <p:txBody>
          <a:bodyPr wrap="square" rtlCol="0">
            <a:spAutoFit/>
          </a:bodyPr>
          <a:lstStyle/>
          <a:p>
            <a:r>
              <a:rPr lang="en-US" sz="1600" b="1" dirty="0" smtClean="0">
                <a:solidFill>
                  <a:srgbClr val="0000FF"/>
                </a:solidFill>
              </a:rPr>
              <a:t>Hot plate-cold </a:t>
            </a:r>
            <a:r>
              <a:rPr lang="en-US" sz="1600" b="1" dirty="0" err="1" smtClean="0">
                <a:solidFill>
                  <a:srgbClr val="0000FF"/>
                </a:solidFill>
              </a:rPr>
              <a:t>env</a:t>
            </a:r>
            <a:r>
              <a:rPr lang="en-US" sz="1600" b="1" dirty="0" smtClean="0">
                <a:solidFill>
                  <a:srgbClr val="0000FF"/>
                </a:solidFill>
              </a:rPr>
              <a:t>.</a:t>
            </a:r>
            <a:endParaRPr lang="en-US" sz="1600" b="1" dirty="0">
              <a:solidFill>
                <a:srgbClr val="0000FF"/>
              </a:solidFill>
            </a:endParaRPr>
          </a:p>
        </p:txBody>
      </p:sp>
      <p:sp>
        <p:nvSpPr>
          <p:cNvPr id="24" name="TextBox 23"/>
          <p:cNvSpPr txBox="1"/>
          <p:nvPr/>
        </p:nvSpPr>
        <p:spPr>
          <a:xfrm>
            <a:off x="5334000" y="6481346"/>
            <a:ext cx="1981200" cy="338554"/>
          </a:xfrm>
          <a:prstGeom prst="rect">
            <a:avLst/>
          </a:prstGeom>
          <a:noFill/>
        </p:spPr>
        <p:txBody>
          <a:bodyPr wrap="square" rtlCol="0">
            <a:spAutoFit/>
          </a:bodyPr>
          <a:lstStyle/>
          <a:p>
            <a:r>
              <a:rPr lang="en-US" sz="1600" b="1" dirty="0" smtClean="0">
                <a:solidFill>
                  <a:srgbClr val="0000FF"/>
                </a:solidFill>
              </a:rPr>
              <a:t>cold plate-hot </a:t>
            </a:r>
            <a:r>
              <a:rPr lang="en-US" sz="1600" b="1" dirty="0" err="1" smtClean="0">
                <a:solidFill>
                  <a:srgbClr val="0000FF"/>
                </a:solidFill>
              </a:rPr>
              <a:t>env</a:t>
            </a:r>
            <a:r>
              <a:rPr lang="en-US" sz="1600" b="1" dirty="0" smtClean="0">
                <a:solidFill>
                  <a:srgbClr val="0000FF"/>
                </a:solidFill>
              </a:rPr>
              <a:t>.</a:t>
            </a:r>
            <a:endParaRPr lang="en-US" sz="1600" b="1" dirty="0">
              <a:solidFill>
                <a:srgbClr val="0000F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12</a:t>
            </a:fld>
            <a:endParaRPr lang="en-US" dirty="0"/>
          </a:p>
        </p:txBody>
      </p:sp>
      <p:sp>
        <p:nvSpPr>
          <p:cNvPr id="12" name="TextBox 11"/>
          <p:cNvSpPr txBox="1"/>
          <p:nvPr/>
        </p:nvSpPr>
        <p:spPr>
          <a:xfrm>
            <a:off x="571500" y="1257300"/>
            <a:ext cx="7886700" cy="1200329"/>
          </a:xfrm>
          <a:prstGeom prst="rect">
            <a:avLst/>
          </a:prstGeom>
          <a:noFill/>
        </p:spPr>
        <p:txBody>
          <a:bodyPr wrap="square" rtlCol="0">
            <a:spAutoFit/>
          </a:bodyPr>
          <a:lstStyle/>
          <a:p>
            <a:pPr>
              <a:buFont typeface="Arial" pitchFamily="34" charset="0"/>
              <a:buChar char="•"/>
            </a:pPr>
            <a:r>
              <a:rPr lang="en-US" dirty="0" smtClean="0"/>
              <a:t> at the top and bottom surfaces of cooled and heated inclined plates, respectively, it is recommended that</a:t>
            </a:r>
          </a:p>
          <a:p>
            <a:r>
              <a:rPr lang="en-US" dirty="0" smtClean="0"/>
              <a:t>	</a:t>
            </a:r>
          </a:p>
          <a:p>
            <a:endParaRPr lang="en-US" dirty="0" smtClean="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87" name="Rectangle 3"/>
          <p:cNvSpPr>
            <a:spLocks noChangeArrowheads="1"/>
          </p:cNvSpPr>
          <p:nvPr/>
        </p:nvSpPr>
        <p:spPr bwMode="auto">
          <a:xfrm>
            <a:off x="0" y="1219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6" name="Picture 15" descr="09_02tbl.jpg"/>
          <p:cNvPicPr>
            <a:picLocks noChangeAspect="1"/>
          </p:cNvPicPr>
          <p:nvPr/>
        </p:nvPicPr>
        <p:blipFill>
          <a:blip r:embed="rId2"/>
          <a:srcRect l="4643" t="31111" r="70735" b="48889"/>
          <a:stretch>
            <a:fillRect/>
          </a:stretch>
        </p:blipFill>
        <p:spPr>
          <a:xfrm>
            <a:off x="1371600" y="1866900"/>
            <a:ext cx="2019300" cy="1913021"/>
          </a:xfrm>
          <a:prstGeom prst="rect">
            <a:avLst/>
          </a:prstGeom>
        </p:spPr>
      </p:pic>
      <p:sp>
        <p:nvSpPr>
          <p:cNvPr id="17" name="TextBox 16"/>
          <p:cNvSpPr txBox="1"/>
          <p:nvPr/>
        </p:nvSpPr>
        <p:spPr>
          <a:xfrm>
            <a:off x="3733800" y="2876490"/>
            <a:ext cx="3276600" cy="646331"/>
          </a:xfrm>
          <a:prstGeom prst="rect">
            <a:avLst/>
          </a:prstGeom>
          <a:noFill/>
        </p:spPr>
        <p:txBody>
          <a:bodyPr wrap="square" rtlCol="0">
            <a:spAutoFit/>
          </a:bodyPr>
          <a:lstStyle/>
          <a:p>
            <a:r>
              <a:rPr lang="en-US" dirty="0" smtClean="0">
                <a:solidFill>
                  <a:srgbClr val="0000FF"/>
                </a:solidFill>
              </a:rPr>
              <a:t>Use equation 9.26 </a:t>
            </a:r>
          </a:p>
          <a:p>
            <a:r>
              <a:rPr lang="en-US" dirty="0" smtClean="0">
                <a:solidFill>
                  <a:srgbClr val="0000FF"/>
                </a:solidFill>
              </a:rPr>
              <a:t>but replace g </a:t>
            </a:r>
            <a:r>
              <a:rPr lang="en-US" dirty="0" smtClean="0">
                <a:solidFill>
                  <a:srgbClr val="0000FF"/>
                </a:solidFill>
                <a:sym typeface="Wingdings" pitchFamily="2" charset="2"/>
              </a:rPr>
              <a:t> g </a:t>
            </a:r>
            <a:r>
              <a:rPr lang="en-US" dirty="0" err="1" smtClean="0">
                <a:solidFill>
                  <a:srgbClr val="0000FF"/>
                </a:solidFill>
                <a:sym typeface="Wingdings" pitchFamily="2" charset="2"/>
              </a:rPr>
              <a:t>cos</a:t>
            </a:r>
            <a:r>
              <a:rPr lang="en-US" dirty="0" smtClean="0">
                <a:solidFill>
                  <a:srgbClr val="0000FF"/>
                </a:solidFill>
                <a:sym typeface="Wingdings" pitchFamily="2" charset="2"/>
              </a:rPr>
              <a:t> </a:t>
            </a:r>
            <a:r>
              <a:rPr lang="en-US" dirty="0" smtClean="0">
                <a:solidFill>
                  <a:srgbClr val="0000FF"/>
                </a:solidFill>
                <a:sym typeface="Symbol"/>
              </a:rPr>
              <a:t></a:t>
            </a:r>
            <a:r>
              <a:rPr lang="en-US" dirty="0" smtClean="0">
                <a:solidFill>
                  <a:srgbClr val="0000FF"/>
                </a:solidFill>
              </a:rPr>
              <a:t> </a:t>
            </a:r>
            <a:endParaRPr lang="en-US" dirty="0">
              <a:solidFill>
                <a:srgbClr val="0000FF"/>
              </a:solidFill>
            </a:endParaRPr>
          </a:p>
        </p:txBody>
      </p:sp>
      <p:sp>
        <p:nvSpPr>
          <p:cNvPr id="18" name="TextBox 17"/>
          <p:cNvSpPr txBox="1"/>
          <p:nvPr/>
        </p:nvSpPr>
        <p:spPr>
          <a:xfrm>
            <a:off x="3733800" y="3848100"/>
            <a:ext cx="3810000" cy="400110"/>
          </a:xfrm>
          <a:prstGeom prst="rect">
            <a:avLst/>
          </a:prstGeom>
          <a:noFill/>
        </p:spPr>
        <p:txBody>
          <a:bodyPr wrap="square" rtlCol="0">
            <a:spAutoFit/>
          </a:bodyPr>
          <a:lstStyle/>
          <a:p>
            <a:r>
              <a:rPr lang="en-US" sz="2000" dirty="0" smtClean="0">
                <a:solidFill>
                  <a:srgbClr val="0000FF"/>
                </a:solidFill>
                <a:sym typeface="Symbol"/>
              </a:rPr>
              <a:t>and only valid for 0     60</a:t>
            </a:r>
            <a:endParaRPr lang="en-US" sz="2000" dirty="0">
              <a:solidFill>
                <a:srgbClr val="0000FF"/>
              </a:solidFill>
            </a:endParaRPr>
          </a:p>
        </p:txBody>
      </p:sp>
      <p:pic>
        <p:nvPicPr>
          <p:cNvPr id="25" name="Picture 3"/>
          <p:cNvPicPr>
            <a:picLocks noChangeAspect="1" noChangeArrowheads="1"/>
          </p:cNvPicPr>
          <p:nvPr/>
        </p:nvPicPr>
        <p:blipFill>
          <a:blip r:embed="rId3"/>
          <a:srcRect l="1344" t="37070" r="72676" b="40209"/>
          <a:stretch>
            <a:fillRect/>
          </a:stretch>
        </p:blipFill>
        <p:spPr bwMode="auto">
          <a:xfrm>
            <a:off x="647700" y="3924300"/>
            <a:ext cx="2943726" cy="19286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TextBox 7"/>
          <p:cNvSpPr txBox="1"/>
          <p:nvPr/>
        </p:nvSpPr>
        <p:spPr>
          <a:xfrm>
            <a:off x="685800" y="1257300"/>
            <a:ext cx="7658100" cy="2308324"/>
          </a:xfrm>
          <a:prstGeom prst="rect">
            <a:avLst/>
          </a:prstGeom>
          <a:noFill/>
        </p:spPr>
        <p:txBody>
          <a:bodyPr wrap="square" rtlCol="0">
            <a:spAutoFit/>
          </a:bodyPr>
          <a:lstStyle/>
          <a:p>
            <a:r>
              <a:rPr lang="en-US" dirty="0" smtClean="0"/>
              <a:t>Example:</a:t>
            </a:r>
          </a:p>
          <a:p>
            <a:endParaRPr lang="en-US" dirty="0" smtClean="0"/>
          </a:p>
          <a:p>
            <a:r>
              <a:rPr lang="en-US" dirty="0" smtClean="0"/>
              <a:t>Consider a 0.6m x 0.6m thin square plate in a room at 30</a:t>
            </a:r>
            <a:r>
              <a:rPr lang="en-US" dirty="0" smtClean="0">
                <a:sym typeface="Symbol"/>
              </a:rPr>
              <a:t>C. One side of the plate is maintained at a temperature of 90C, while the other side is insulated. Determine the rate of heat transfer from the plate by natural convection if the plate is vertical.</a:t>
            </a:r>
          </a:p>
          <a:p>
            <a:r>
              <a:rPr lang="en-US" dirty="0" smtClean="0">
                <a:sym typeface="Symbol"/>
              </a:rPr>
              <a:t> </a:t>
            </a: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14</a:t>
            </a:fld>
            <a:endParaRPr lang="en-US" dirty="0"/>
          </a:p>
        </p:txBody>
      </p:sp>
      <p:pic>
        <p:nvPicPr>
          <p:cNvPr id="1026" name="Picture 2"/>
          <p:cNvPicPr>
            <a:picLocks noChangeAspect="1" noChangeArrowheads="1"/>
          </p:cNvPicPr>
          <p:nvPr/>
        </p:nvPicPr>
        <p:blipFill>
          <a:blip r:embed="rId2"/>
          <a:srcRect/>
          <a:stretch>
            <a:fillRect/>
          </a:stretch>
        </p:blipFill>
        <p:spPr bwMode="auto">
          <a:xfrm>
            <a:off x="962025" y="1143000"/>
            <a:ext cx="6886575"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15</a:t>
            </a:fld>
            <a:endParaRPr lang="en-US" dirty="0"/>
          </a:p>
        </p:txBody>
      </p:sp>
      <p:pic>
        <p:nvPicPr>
          <p:cNvPr id="2050" name="Picture 2"/>
          <p:cNvPicPr>
            <a:picLocks noChangeAspect="1" noChangeArrowheads="1"/>
          </p:cNvPicPr>
          <p:nvPr/>
        </p:nvPicPr>
        <p:blipFill>
          <a:blip r:embed="rId2"/>
          <a:srcRect b="15837"/>
          <a:stretch>
            <a:fillRect/>
          </a:stretch>
        </p:blipFill>
        <p:spPr bwMode="auto">
          <a:xfrm>
            <a:off x="914400" y="1447800"/>
            <a:ext cx="6991350" cy="3543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16</a:t>
            </a:fld>
            <a:endParaRPr lang="en-US" dirty="0"/>
          </a:p>
        </p:txBody>
      </p:sp>
      <p:sp>
        <p:nvSpPr>
          <p:cNvPr id="5" name="TextBox 4"/>
          <p:cNvSpPr txBox="1"/>
          <p:nvPr/>
        </p:nvSpPr>
        <p:spPr>
          <a:xfrm>
            <a:off x="685800" y="1257300"/>
            <a:ext cx="7658100" cy="2554545"/>
          </a:xfrm>
          <a:prstGeom prst="rect">
            <a:avLst/>
          </a:prstGeom>
          <a:noFill/>
        </p:spPr>
        <p:txBody>
          <a:bodyPr wrap="square" rtlCol="0">
            <a:spAutoFit/>
          </a:bodyPr>
          <a:lstStyle/>
          <a:p>
            <a:r>
              <a:rPr lang="en-US" sz="1600" dirty="0" smtClean="0"/>
              <a:t>Example:</a:t>
            </a:r>
          </a:p>
          <a:p>
            <a:endParaRPr lang="en-US" sz="1600" dirty="0" smtClean="0"/>
          </a:p>
          <a:p>
            <a:r>
              <a:rPr lang="en-US" sz="1600" dirty="0" smtClean="0"/>
              <a:t>Consider a 0.6m x 0.6m thin square plate in a room at 30</a:t>
            </a:r>
            <a:r>
              <a:rPr lang="en-US" sz="1600" dirty="0" smtClean="0">
                <a:sym typeface="Symbol"/>
              </a:rPr>
              <a:t>C. One side of the plate is maintained at a temperature of 90C, while the other side is insulated. Determine the rate of heat transfer from the plate by natural convection if the plate is </a:t>
            </a:r>
          </a:p>
          <a:p>
            <a:pPr marL="400050" indent="-400050">
              <a:buAutoNum type="romanLcParenR"/>
            </a:pPr>
            <a:r>
              <a:rPr lang="en-US" sz="1600" dirty="0" smtClean="0">
                <a:sym typeface="Symbol"/>
              </a:rPr>
              <a:t>Vertical</a:t>
            </a:r>
          </a:p>
          <a:p>
            <a:pPr marL="400050" indent="-400050">
              <a:buAutoNum type="romanLcParenR"/>
            </a:pPr>
            <a:r>
              <a:rPr lang="en-US" sz="1600" dirty="0" smtClean="0">
                <a:sym typeface="Symbol"/>
              </a:rPr>
              <a:t>Horizontal with hot surface facing up</a:t>
            </a:r>
          </a:p>
          <a:p>
            <a:pPr marL="400050" indent="-400050">
              <a:buAutoNum type="romanLcParenR"/>
            </a:pPr>
            <a:r>
              <a:rPr lang="en-US" sz="1600" dirty="0" smtClean="0">
                <a:sym typeface="Symbol"/>
              </a:rPr>
              <a:t>Horizontal with hot surface facing down</a:t>
            </a:r>
          </a:p>
          <a:p>
            <a:pPr marL="400050" indent="-400050"/>
            <a:r>
              <a:rPr lang="en-US" sz="1600" dirty="0" smtClean="0">
                <a:sym typeface="Symbol"/>
              </a:rPr>
              <a:t>Which position has the lowest heat transfer rate ? Why ?</a:t>
            </a:r>
          </a:p>
          <a:p>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17</a:t>
            </a:fld>
            <a:endParaRPr lang="en-US" dirty="0"/>
          </a:p>
        </p:txBody>
      </p:sp>
      <p:pic>
        <p:nvPicPr>
          <p:cNvPr id="1026" name="Picture 2"/>
          <p:cNvPicPr>
            <a:picLocks noChangeAspect="1" noChangeArrowheads="1"/>
          </p:cNvPicPr>
          <p:nvPr/>
        </p:nvPicPr>
        <p:blipFill>
          <a:blip r:embed="rId2"/>
          <a:srcRect b="32090"/>
          <a:stretch>
            <a:fillRect/>
          </a:stretch>
        </p:blipFill>
        <p:spPr bwMode="auto">
          <a:xfrm>
            <a:off x="952500" y="1143000"/>
            <a:ext cx="7067550" cy="3467100"/>
          </a:xfrm>
          <a:prstGeom prst="rect">
            <a:avLst/>
          </a:prstGeom>
          <a:noFill/>
          <a:ln w="9525">
            <a:noFill/>
            <a:miter lim="800000"/>
            <a:headEnd/>
            <a:tailEnd/>
          </a:ln>
          <a:effectLst/>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1114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5"/>
          <p:cNvSpPr>
            <a:spLocks noChangeArrowheads="1"/>
          </p:cNvSpPr>
          <p:nvPr/>
        </p:nvSpPr>
        <p:spPr bwMode="auto">
          <a:xfrm>
            <a:off x="1066800" y="4648200"/>
            <a:ext cx="7543800" cy="1963614"/>
          </a:xfrm>
          <a:prstGeom prst="rect">
            <a:avLst/>
          </a:prstGeom>
          <a:noFill/>
          <a:ln w="9525">
            <a:noFill/>
            <a:miter lim="800000"/>
            <a:headEnd/>
            <a:tailEnd/>
          </a:ln>
          <a:effectLst/>
        </p:spPr>
        <p:txBody>
          <a:bodyPr wrap="square">
            <a:spAutoFit/>
          </a:bodyPr>
          <a:lstStyle/>
          <a:p>
            <a:pPr>
              <a:spcBef>
                <a:spcPct val="15000"/>
              </a:spcBef>
              <a:spcAft>
                <a:spcPct val="15000"/>
              </a:spcAft>
              <a:buFont typeface="Arial" pitchFamily="34" charset="0"/>
              <a:buChar char="•"/>
            </a:pPr>
            <a:r>
              <a:rPr lang="en-US" sz="1600" b="0" dirty="0" smtClean="0">
                <a:latin typeface="Times New Roman" pitchFamily="18" charset="0"/>
                <a:cs typeface="Times New Roman" pitchFamily="18" charset="0"/>
              </a:rPr>
              <a:t>  The </a:t>
            </a:r>
            <a:r>
              <a:rPr lang="en-US" sz="1600" b="0" dirty="0">
                <a:latin typeface="Times New Roman" pitchFamily="18" charset="0"/>
                <a:cs typeface="Times New Roman" pitchFamily="18" charset="0"/>
              </a:rPr>
              <a:t>boundary layer over a hot horizontal cylinder starts to develop at the bottom,</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increasing in thickness along the circumference, and forming a rising</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plume at the top</a:t>
            </a:r>
            <a:r>
              <a:rPr lang="tr-TR" sz="1600" b="0" dirty="0">
                <a:latin typeface="Times New Roman" pitchFamily="18" charset="0"/>
                <a:cs typeface="Times New Roman" pitchFamily="18" charset="0"/>
              </a:rPr>
              <a:t>.</a:t>
            </a:r>
            <a:r>
              <a:rPr lang="en-US" sz="1600" b="0" dirty="0">
                <a:latin typeface="Times New Roman" pitchFamily="18" charset="0"/>
                <a:cs typeface="Times New Roman" pitchFamily="18" charset="0"/>
              </a:rPr>
              <a:t> </a:t>
            </a:r>
            <a:endParaRPr lang="tr-TR" sz="1600" b="0" dirty="0">
              <a:latin typeface="Times New Roman" pitchFamily="18" charset="0"/>
              <a:cs typeface="Times New Roman" pitchFamily="18" charset="0"/>
            </a:endParaRPr>
          </a:p>
          <a:p>
            <a:pPr>
              <a:spcBef>
                <a:spcPct val="15000"/>
              </a:spcBef>
              <a:spcAft>
                <a:spcPct val="15000"/>
              </a:spcAft>
              <a:buFont typeface="Arial" pitchFamily="34" charset="0"/>
              <a:buChar char="•"/>
            </a:pPr>
            <a:r>
              <a:rPr lang="en-US" sz="1600" b="0" dirty="0" smtClean="0">
                <a:solidFill>
                  <a:srgbClr val="CC00CC"/>
                </a:solidFill>
                <a:latin typeface="Times New Roman" pitchFamily="18" charset="0"/>
                <a:cs typeface="Times New Roman" pitchFamily="18" charset="0"/>
              </a:rPr>
              <a:t>  Therefore</a:t>
            </a:r>
            <a:r>
              <a:rPr lang="en-US" sz="1600" b="0" dirty="0">
                <a:solidFill>
                  <a:srgbClr val="CC00CC"/>
                </a:solidFill>
                <a:latin typeface="Times New Roman" pitchFamily="18" charset="0"/>
                <a:cs typeface="Times New Roman" pitchFamily="18" charset="0"/>
              </a:rPr>
              <a:t>, the local </a:t>
            </a:r>
            <a:r>
              <a:rPr lang="en-US" sz="1600" b="0" dirty="0" err="1">
                <a:solidFill>
                  <a:srgbClr val="CC00CC"/>
                </a:solidFill>
                <a:latin typeface="Times New Roman" pitchFamily="18" charset="0"/>
                <a:cs typeface="Times New Roman" pitchFamily="18" charset="0"/>
              </a:rPr>
              <a:t>Nusselt</a:t>
            </a:r>
            <a:r>
              <a:rPr lang="en-US" sz="1600" b="0" dirty="0">
                <a:solidFill>
                  <a:srgbClr val="CC00CC"/>
                </a:solidFill>
                <a:latin typeface="Times New Roman" pitchFamily="18" charset="0"/>
                <a:cs typeface="Times New Roman" pitchFamily="18" charset="0"/>
              </a:rPr>
              <a:t> number</a:t>
            </a:r>
            <a:r>
              <a:rPr lang="tr-TR" sz="1600" b="0" dirty="0">
                <a:solidFill>
                  <a:srgbClr val="CC00CC"/>
                </a:solidFill>
                <a:latin typeface="Times New Roman" pitchFamily="18" charset="0"/>
                <a:cs typeface="Times New Roman" pitchFamily="18" charset="0"/>
              </a:rPr>
              <a:t> </a:t>
            </a:r>
            <a:r>
              <a:rPr lang="en-US" sz="1600" b="0" dirty="0">
                <a:solidFill>
                  <a:srgbClr val="CC00CC"/>
                </a:solidFill>
                <a:latin typeface="Times New Roman" pitchFamily="18" charset="0"/>
                <a:cs typeface="Times New Roman" pitchFamily="18" charset="0"/>
              </a:rPr>
              <a:t>is highest at the bottom, and lowest at the top of the cylinder when the boundary</a:t>
            </a:r>
            <a:r>
              <a:rPr lang="tr-TR" sz="1600" b="0" dirty="0">
                <a:solidFill>
                  <a:srgbClr val="CC00CC"/>
                </a:solidFill>
                <a:latin typeface="Times New Roman" pitchFamily="18" charset="0"/>
                <a:cs typeface="Times New Roman" pitchFamily="18" charset="0"/>
              </a:rPr>
              <a:t> </a:t>
            </a:r>
            <a:r>
              <a:rPr lang="en-US" sz="1600" b="0" dirty="0">
                <a:solidFill>
                  <a:srgbClr val="CC00CC"/>
                </a:solidFill>
                <a:latin typeface="Times New Roman" pitchFamily="18" charset="0"/>
                <a:cs typeface="Times New Roman" pitchFamily="18" charset="0"/>
              </a:rPr>
              <a:t>layer flow remains laminar. </a:t>
            </a:r>
            <a:endParaRPr lang="tr-TR" sz="1600" b="0" dirty="0">
              <a:solidFill>
                <a:srgbClr val="CC00CC"/>
              </a:solidFill>
              <a:latin typeface="Times New Roman" pitchFamily="18" charset="0"/>
              <a:cs typeface="Times New Roman" pitchFamily="18" charset="0"/>
            </a:endParaRPr>
          </a:p>
          <a:p>
            <a:pPr>
              <a:spcBef>
                <a:spcPct val="15000"/>
              </a:spcBef>
              <a:spcAft>
                <a:spcPct val="15000"/>
              </a:spcAft>
              <a:buFont typeface="Arial" pitchFamily="34" charset="0"/>
              <a:buChar char="•"/>
            </a:pPr>
            <a:r>
              <a:rPr lang="en-US" sz="1600" b="0" dirty="0" smtClean="0">
                <a:latin typeface="Times New Roman" pitchFamily="18" charset="0"/>
                <a:cs typeface="Times New Roman" pitchFamily="18" charset="0"/>
              </a:rPr>
              <a:t>  The </a:t>
            </a:r>
            <a:r>
              <a:rPr lang="en-US" sz="1600" b="0" dirty="0">
                <a:latin typeface="Times New Roman" pitchFamily="18" charset="0"/>
                <a:cs typeface="Times New Roman" pitchFamily="18" charset="0"/>
              </a:rPr>
              <a:t>opposite is true in the case of a cold</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horizontal</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cylinder in a warmer medium, and the boundary layer in this case</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starts to develop at the top of the cylinder and ending with a descending</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plume at the bottom.</a:t>
            </a:r>
          </a:p>
        </p:txBody>
      </p:sp>
      <p:pic>
        <p:nvPicPr>
          <p:cNvPr id="10" name="Picture 9" descr="09_08.jpg"/>
          <p:cNvPicPr>
            <a:picLocks noChangeAspect="1"/>
          </p:cNvPicPr>
          <p:nvPr/>
        </p:nvPicPr>
        <p:blipFill>
          <a:blip r:embed="rId3"/>
          <a:srcRect r="34583"/>
          <a:stretch>
            <a:fillRect/>
          </a:stretch>
        </p:blipFill>
        <p:spPr>
          <a:xfrm>
            <a:off x="2354580" y="2209800"/>
            <a:ext cx="3931920" cy="2466932"/>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18</a:t>
            </a:fld>
            <a:endParaRPr lang="en-US" dirty="0"/>
          </a:p>
        </p:txBody>
      </p:sp>
      <p:sp>
        <p:nvSpPr>
          <p:cNvPr id="12" name="TextBox 11"/>
          <p:cNvSpPr txBox="1"/>
          <p:nvPr/>
        </p:nvSpPr>
        <p:spPr>
          <a:xfrm>
            <a:off x="647700" y="1257300"/>
            <a:ext cx="5410200" cy="2031325"/>
          </a:xfrm>
          <a:prstGeom prst="rect">
            <a:avLst/>
          </a:prstGeom>
          <a:noFill/>
        </p:spPr>
        <p:txBody>
          <a:bodyPr wrap="square" rtlCol="0">
            <a:spAutoFit/>
          </a:bodyPr>
          <a:lstStyle/>
          <a:p>
            <a:pPr>
              <a:buFont typeface="Arial" pitchFamily="34" charset="0"/>
              <a:buChar char="•"/>
            </a:pPr>
            <a:r>
              <a:rPr lang="en-US" dirty="0" smtClean="0"/>
              <a:t> General correlations for an isothermal cylinder</a:t>
            </a:r>
          </a:p>
          <a:p>
            <a:endParaRPr lang="en-US" dirty="0" smtClean="0"/>
          </a:p>
          <a:p>
            <a:endParaRPr lang="en-US" dirty="0" smtClean="0"/>
          </a:p>
          <a:p>
            <a:endParaRPr lang="en-US" dirty="0" smtClean="0"/>
          </a:p>
          <a:p>
            <a:r>
              <a:rPr lang="en-US" dirty="0" smtClean="0"/>
              <a:t>        </a:t>
            </a:r>
          </a:p>
          <a:p>
            <a:endParaRPr lang="en-US" dirty="0" smtClean="0"/>
          </a:p>
          <a:p>
            <a:r>
              <a:rPr lang="en-US" dirty="0" smtClean="0"/>
              <a:t>	where,</a:t>
            </a:r>
            <a:endParaRPr lang="en-US" dirty="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5" name="TextBox 14"/>
          <p:cNvSpPr txBox="1"/>
          <p:nvPr/>
        </p:nvSpPr>
        <p:spPr>
          <a:xfrm>
            <a:off x="723900" y="4763869"/>
            <a:ext cx="7734300" cy="646331"/>
          </a:xfrm>
          <a:prstGeom prst="rect">
            <a:avLst/>
          </a:prstGeom>
          <a:noFill/>
        </p:spPr>
        <p:txBody>
          <a:bodyPr wrap="square" rtlCol="0">
            <a:spAutoFit/>
          </a:bodyPr>
          <a:lstStyle/>
          <a:p>
            <a:pPr>
              <a:buFont typeface="Arial" pitchFamily="34" charset="0"/>
              <a:buChar char="•"/>
            </a:pPr>
            <a:r>
              <a:rPr lang="en-US" dirty="0" smtClean="0"/>
              <a:t> For wide range of Ra, use correlation </a:t>
            </a:r>
            <a:r>
              <a:rPr lang="en-US" b="1" dirty="0" smtClean="0">
                <a:solidFill>
                  <a:srgbClr val="C00000"/>
                </a:solidFill>
              </a:rPr>
              <a:t>Churchill and Chu</a:t>
            </a:r>
          </a:p>
          <a:p>
            <a:endParaRPr lang="en-US" dirty="0" smtClean="0"/>
          </a:p>
        </p:txBody>
      </p:sp>
      <p:sp>
        <p:nvSpPr>
          <p:cNvPr id="16" name="TextBox 15"/>
          <p:cNvSpPr txBox="1"/>
          <p:nvPr/>
        </p:nvSpPr>
        <p:spPr>
          <a:xfrm>
            <a:off x="4648200" y="18288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(9.33)</a:t>
            </a:r>
            <a:endParaRPr lang="en-US" b="1" dirty="0">
              <a:solidFill>
                <a:srgbClr val="0000FF"/>
              </a:solidFill>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00300" y="1657350"/>
            <a:ext cx="2209800" cy="666750"/>
          </a:xfrm>
          <a:prstGeom prst="rect">
            <a:avLst/>
          </a:prstGeom>
          <a:solidFill>
            <a:schemeClr val="accent3">
              <a:lumMod val="40000"/>
              <a:lumOff val="60000"/>
            </a:schemeClr>
          </a:solidFill>
        </p:spPr>
      </p:pic>
      <p:sp>
        <p:nvSpPr>
          <p:cNvPr id="3"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9" name="Picture 18" descr="09_01tbl.jpg"/>
          <p:cNvPicPr>
            <a:picLocks noChangeAspect="1"/>
          </p:cNvPicPr>
          <p:nvPr/>
        </p:nvPicPr>
        <p:blipFill>
          <a:blip r:embed="rId3"/>
          <a:srcRect r="17917"/>
          <a:stretch>
            <a:fillRect/>
          </a:stretch>
        </p:blipFill>
        <p:spPr>
          <a:xfrm>
            <a:off x="2514600" y="2514600"/>
            <a:ext cx="5143500" cy="2159776"/>
          </a:xfrm>
          <a:prstGeom prst="rect">
            <a:avLst/>
          </a:prstGeom>
        </p:spPr>
      </p:pic>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8"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62100" y="5372100"/>
            <a:ext cx="5476875" cy="809625"/>
          </a:xfrm>
          <a:prstGeom prst="rect">
            <a:avLst/>
          </a:prstGeom>
          <a:solidFill>
            <a:schemeClr val="accent3">
              <a:lumMod val="40000"/>
              <a:lumOff val="60000"/>
            </a:schemeClr>
          </a:solidFill>
        </p:spPr>
      </p:pic>
      <p:sp>
        <p:nvSpPr>
          <p:cNvPr id="1030" name="Rectangle 6"/>
          <p:cNvSpPr>
            <a:spLocks noChangeArrowheads="1"/>
          </p:cNvSpPr>
          <p:nvPr/>
        </p:nvSpPr>
        <p:spPr bwMode="auto">
          <a:xfrm>
            <a:off x="0" y="1266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2" name="TextBox 21"/>
          <p:cNvSpPr txBox="1"/>
          <p:nvPr/>
        </p:nvSpPr>
        <p:spPr>
          <a:xfrm>
            <a:off x="7048500" y="56007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(9.34)</a:t>
            </a:r>
            <a:endParaRPr lang="en-US" b="1" dirty="0">
              <a:solidFill>
                <a:srgbClr val="0000FF"/>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19</a:t>
            </a:fld>
            <a:endParaRPr lang="en-US" dirty="0"/>
          </a:p>
        </p:txBody>
      </p:sp>
      <p:sp>
        <p:nvSpPr>
          <p:cNvPr id="5" name="TextBox 4"/>
          <p:cNvSpPr txBox="1"/>
          <p:nvPr/>
        </p:nvSpPr>
        <p:spPr>
          <a:xfrm>
            <a:off x="2171700" y="3319046"/>
            <a:ext cx="4495800" cy="338554"/>
          </a:xfrm>
          <a:prstGeom prst="rect">
            <a:avLst/>
          </a:prstGeom>
          <a:noFill/>
        </p:spPr>
        <p:txBody>
          <a:bodyPr wrap="square" rtlCol="0">
            <a:spAutoFit/>
          </a:bodyPr>
          <a:lstStyle/>
          <a:p>
            <a:r>
              <a:rPr lang="en-US" sz="1600" dirty="0" smtClean="0">
                <a:solidFill>
                  <a:srgbClr val="0000FF"/>
                </a:solidFill>
                <a:latin typeface="Times New Roman" pitchFamily="18" charset="0"/>
                <a:cs typeface="Times New Roman" pitchFamily="18" charset="0"/>
              </a:rPr>
              <a:t>* Recommended when Pr </a:t>
            </a:r>
            <a:r>
              <a:rPr lang="en-US" sz="1600" dirty="0" smtClean="0">
                <a:solidFill>
                  <a:srgbClr val="0000FF"/>
                </a:solidFill>
                <a:latin typeface="Times New Roman" pitchFamily="18" charset="0"/>
                <a:cs typeface="Times New Roman" pitchFamily="18" charset="0"/>
                <a:sym typeface="Symbol"/>
              </a:rPr>
              <a:t> 0.7 and </a:t>
            </a:r>
            <a:r>
              <a:rPr lang="en-US" sz="1600" dirty="0" err="1" smtClean="0">
                <a:solidFill>
                  <a:srgbClr val="0000FF"/>
                </a:solidFill>
                <a:latin typeface="Times New Roman" pitchFamily="18" charset="0"/>
                <a:cs typeface="Times New Roman" pitchFamily="18" charset="0"/>
                <a:sym typeface="Symbol"/>
              </a:rPr>
              <a:t>Ra</a:t>
            </a:r>
            <a:r>
              <a:rPr lang="en-US" sz="1600" baseline="-25000" dirty="0" err="1" smtClean="0">
                <a:solidFill>
                  <a:srgbClr val="0000FF"/>
                </a:solidFill>
                <a:latin typeface="Times New Roman" pitchFamily="18" charset="0"/>
                <a:cs typeface="Times New Roman" pitchFamily="18" charset="0"/>
                <a:sym typeface="Symbol"/>
              </a:rPr>
              <a:t>D</a:t>
            </a:r>
            <a:r>
              <a:rPr lang="en-US" sz="1600" dirty="0" smtClean="0">
                <a:solidFill>
                  <a:srgbClr val="0000FF"/>
                </a:solidFill>
                <a:latin typeface="Times New Roman" pitchFamily="18" charset="0"/>
                <a:cs typeface="Times New Roman" pitchFamily="18" charset="0"/>
                <a:sym typeface="Symbol"/>
              </a:rPr>
              <a:t>  10</a:t>
            </a:r>
            <a:r>
              <a:rPr lang="en-US" sz="1600" baseline="30000" dirty="0" smtClean="0">
                <a:solidFill>
                  <a:srgbClr val="0000FF"/>
                </a:solidFill>
                <a:latin typeface="Times New Roman" pitchFamily="18" charset="0"/>
                <a:cs typeface="Times New Roman" pitchFamily="18" charset="0"/>
                <a:sym typeface="Symbol"/>
              </a:rPr>
              <a:t>11</a:t>
            </a:r>
            <a:endParaRPr lang="en-US" sz="1600" baseline="30000" dirty="0">
              <a:solidFill>
                <a:srgbClr val="0000FF"/>
              </a:solidFill>
              <a:latin typeface="Times New Roman" pitchFamily="18" charset="0"/>
              <a:cs typeface="Times New Roman" pitchFamily="18" charset="0"/>
            </a:endParaRPr>
          </a:p>
        </p:txBody>
      </p:sp>
      <p:sp>
        <p:nvSpPr>
          <p:cNvPr id="7" name="TextBox 6"/>
          <p:cNvSpPr txBox="1"/>
          <p:nvPr/>
        </p:nvSpPr>
        <p:spPr>
          <a:xfrm>
            <a:off x="952500" y="1723072"/>
            <a:ext cx="7391400" cy="1477328"/>
          </a:xfrm>
          <a:prstGeom prst="rect">
            <a:avLst/>
          </a:prstGeom>
          <a:noFill/>
        </p:spPr>
        <p:txBody>
          <a:bodyPr wrap="square" rtlCol="0">
            <a:spAutoFit/>
          </a:bodyPr>
          <a:lstStyle/>
          <a:p>
            <a:pPr>
              <a:buFont typeface="Arial" pitchFamily="34" charset="0"/>
              <a:buChar char="•"/>
            </a:pPr>
            <a:r>
              <a:rPr lang="en-US" dirty="0" smtClean="0"/>
              <a:t> In case of isothermal sphere, general correlations is proposed by Churchill</a:t>
            </a:r>
          </a:p>
          <a:p>
            <a:endParaRPr lang="en-US" dirty="0" smtClean="0"/>
          </a:p>
          <a:p>
            <a:endParaRPr lang="en-US" dirty="0" smtClean="0"/>
          </a:p>
          <a:p>
            <a:endParaRPr lang="en-US" dirty="0" smtClean="0"/>
          </a:p>
          <a:p>
            <a:r>
              <a:rPr lang="en-US" dirty="0" smtClean="0"/>
              <a:t>        </a:t>
            </a:r>
          </a:p>
        </p:txBody>
      </p:sp>
      <p:sp>
        <p:nvSpPr>
          <p:cNvPr id="8" name="TextBox 7"/>
          <p:cNvSpPr txBox="1"/>
          <p:nvPr/>
        </p:nvSpPr>
        <p:spPr>
          <a:xfrm>
            <a:off x="3009900" y="1115080"/>
            <a:ext cx="2667000" cy="523220"/>
          </a:xfrm>
          <a:prstGeom prst="rect">
            <a:avLst/>
          </a:prstGeom>
          <a:noFill/>
        </p:spPr>
        <p:txBody>
          <a:bodyPr wrap="square" rtlCol="0">
            <a:spAutoFit/>
          </a:bodyPr>
          <a:lstStyle/>
          <a:p>
            <a:pPr algn="ctr"/>
            <a:r>
              <a:rPr lang="en-US" sz="2800" dirty="0" smtClean="0">
                <a:solidFill>
                  <a:srgbClr val="FF0000"/>
                </a:solidFill>
                <a:latin typeface="Times New Roman" pitchFamily="18" charset="0"/>
                <a:cs typeface="Times New Roman" pitchFamily="18" charset="0"/>
              </a:rPr>
              <a:t>Spheres</a:t>
            </a:r>
            <a:endParaRPr lang="en-US" sz="2800" dirty="0">
              <a:solidFill>
                <a:srgbClr val="FF0000"/>
              </a:solidFill>
              <a:latin typeface="Times New Roman" pitchFamily="18" charset="0"/>
              <a:cs typeface="Times New Roman" pitchFamily="18" charset="0"/>
            </a:endParaRPr>
          </a:p>
        </p:txBody>
      </p:sp>
      <p:sp>
        <p:nvSpPr>
          <p:cNvPr id="112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6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71700" y="2314575"/>
            <a:ext cx="3467100" cy="695325"/>
          </a:xfrm>
          <a:prstGeom prst="rect">
            <a:avLst/>
          </a:prstGeom>
          <a:solidFill>
            <a:schemeClr val="accent3">
              <a:lumMod val="40000"/>
              <a:lumOff val="60000"/>
            </a:schemeClr>
          </a:solidFill>
        </p:spPr>
      </p:pic>
      <p:sp>
        <p:nvSpPr>
          <p:cNvPr id="12" name="TextBox 11"/>
          <p:cNvSpPr txBox="1"/>
          <p:nvPr/>
        </p:nvSpPr>
        <p:spPr>
          <a:xfrm>
            <a:off x="5791200" y="24384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(9.35)</a:t>
            </a:r>
            <a:endParaRPr lang="en-US" b="1" dirty="0">
              <a:solidFill>
                <a:srgbClr val="0000FF"/>
              </a:solidFill>
            </a:endParaRPr>
          </a:p>
        </p:txBody>
      </p:sp>
      <p:sp>
        <p:nvSpPr>
          <p:cNvPr id="13" name="TextBox 12"/>
          <p:cNvSpPr txBox="1"/>
          <p:nvPr/>
        </p:nvSpPr>
        <p:spPr>
          <a:xfrm>
            <a:off x="1028700" y="4074974"/>
            <a:ext cx="7391400" cy="1754326"/>
          </a:xfrm>
          <a:prstGeom prst="rect">
            <a:avLst/>
          </a:prstGeom>
          <a:noFill/>
        </p:spPr>
        <p:txBody>
          <a:bodyPr wrap="square" rtlCol="0">
            <a:spAutoFit/>
          </a:bodyPr>
          <a:lstStyle/>
          <a:p>
            <a:pPr>
              <a:buFont typeface="Arial" pitchFamily="34" charset="0"/>
              <a:buChar char="•"/>
            </a:pPr>
            <a:r>
              <a:rPr lang="en-US" dirty="0" smtClean="0"/>
              <a:t> In the limit as </a:t>
            </a:r>
            <a:r>
              <a:rPr lang="en-US" dirty="0" err="1" smtClean="0"/>
              <a:t>Ra</a:t>
            </a:r>
            <a:r>
              <a:rPr lang="en-US" baseline="-25000" dirty="0" err="1" smtClean="0"/>
              <a:t>D</a:t>
            </a:r>
            <a:r>
              <a:rPr lang="en-US" dirty="0" smtClean="0"/>
              <a:t> </a:t>
            </a:r>
            <a:r>
              <a:rPr lang="en-US" dirty="0" smtClean="0">
                <a:latin typeface="Calibri"/>
                <a:sym typeface="Wingdings" pitchFamily="2" charset="2"/>
              </a:rPr>
              <a:t>→ 0, Equation 9.35 reduces to </a:t>
            </a:r>
            <a:r>
              <a:rPr lang="en-US" dirty="0" err="1" smtClean="0">
                <a:latin typeface="Calibri"/>
                <a:sym typeface="Wingdings" pitchFamily="2" charset="2"/>
              </a:rPr>
              <a:t>Nu</a:t>
            </a:r>
            <a:r>
              <a:rPr lang="en-US" baseline="-25000" dirty="0" err="1" smtClean="0">
                <a:latin typeface="Calibri"/>
                <a:sym typeface="Wingdings" pitchFamily="2" charset="2"/>
              </a:rPr>
              <a:t>D</a:t>
            </a:r>
            <a:r>
              <a:rPr lang="en-US" dirty="0" smtClean="0">
                <a:latin typeface="Calibri"/>
                <a:sym typeface="Wingdings" pitchFamily="2" charset="2"/>
              </a:rPr>
              <a:t> = 2, which corresponds to heat transfer by conduction between a spherical surface and a stationary infinite medium, as in </a:t>
            </a:r>
            <a:r>
              <a:rPr lang="en-US" dirty="0" err="1" smtClean="0">
                <a:latin typeface="Calibri"/>
                <a:sym typeface="Wingdings" pitchFamily="2" charset="2"/>
              </a:rPr>
              <a:t>Eqs</a:t>
            </a:r>
            <a:r>
              <a:rPr lang="en-US" dirty="0" smtClean="0">
                <a:latin typeface="Calibri"/>
                <a:sym typeface="Wingdings" pitchFamily="2" charset="2"/>
              </a:rPr>
              <a:t>. (7.48 &amp; 7.49) – </a:t>
            </a:r>
            <a:r>
              <a:rPr lang="en-US" i="1" dirty="0" smtClean="0">
                <a:latin typeface="Calibri"/>
                <a:sym typeface="Wingdings" pitchFamily="2" charset="2"/>
              </a:rPr>
              <a:t>external convection for spherical object</a:t>
            </a:r>
            <a:r>
              <a:rPr lang="en-US" dirty="0" smtClean="0">
                <a:latin typeface="Calibri"/>
                <a:sym typeface="Wingdings" pitchFamily="2" charset="2"/>
              </a:rPr>
              <a:t>.</a:t>
            </a:r>
            <a:endParaRPr lang="en-US" dirty="0" smtClean="0">
              <a:latin typeface="Symbol" pitchFamily="18" charset="2"/>
            </a:endParaRPr>
          </a:p>
          <a:p>
            <a:endParaRPr lang="en-US" dirty="0" smtClean="0"/>
          </a:p>
          <a:p>
            <a:r>
              <a:rPr lang="en-US" dirty="0"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a:t>
            </a:fld>
            <a:endParaRPr lang="en-US" dirty="0"/>
          </a:p>
        </p:txBody>
      </p:sp>
      <p:pic>
        <p:nvPicPr>
          <p:cNvPr id="1027" name="Picture 3"/>
          <p:cNvPicPr>
            <a:picLocks noChangeAspect="1" noChangeArrowheads="1"/>
          </p:cNvPicPr>
          <p:nvPr/>
        </p:nvPicPr>
        <p:blipFill>
          <a:blip r:embed="rId2"/>
          <a:srcRect/>
          <a:stretch>
            <a:fillRect/>
          </a:stretch>
        </p:blipFill>
        <p:spPr bwMode="auto">
          <a:xfrm>
            <a:off x="419100" y="1181100"/>
            <a:ext cx="6819900" cy="5334000"/>
          </a:xfrm>
          <a:prstGeom prst="rect">
            <a:avLst/>
          </a:prstGeom>
          <a:noFill/>
          <a:ln w="9525">
            <a:noFill/>
            <a:miter lim="800000"/>
            <a:headEnd/>
            <a:tailEnd/>
          </a:ln>
          <a:effectLst/>
        </p:spPr>
      </p:pic>
      <p:sp>
        <p:nvSpPr>
          <p:cNvPr id="5" name="TextBox 4"/>
          <p:cNvSpPr txBox="1"/>
          <p:nvPr/>
        </p:nvSpPr>
        <p:spPr>
          <a:xfrm>
            <a:off x="6477000" y="3276600"/>
            <a:ext cx="2628900" cy="2554545"/>
          </a:xfrm>
          <a:prstGeom prst="rect">
            <a:avLst/>
          </a:prstGeom>
          <a:solidFill>
            <a:schemeClr val="accent3">
              <a:lumMod val="60000"/>
              <a:lumOff val="40000"/>
            </a:schemeClr>
          </a:solidFill>
        </p:spPr>
        <p:txBody>
          <a:bodyPr wrap="square" rtlCol="0">
            <a:spAutoFit/>
          </a:bodyPr>
          <a:lstStyle/>
          <a:p>
            <a:r>
              <a:rPr lang="en-US" sz="1600" i="1" dirty="0" smtClean="0">
                <a:solidFill>
                  <a:srgbClr val="0000FF"/>
                </a:solidFill>
              </a:rPr>
              <a:t>What is buoyancy force ?</a:t>
            </a:r>
          </a:p>
          <a:p>
            <a:pPr>
              <a:buFont typeface="Wingdings" pitchFamily="2" charset="2"/>
              <a:buChar char="§"/>
            </a:pPr>
            <a:r>
              <a:rPr lang="tr-TR" sz="1600" dirty="0" smtClean="0"/>
              <a:t>T</a:t>
            </a:r>
            <a:r>
              <a:rPr lang="en-US" sz="1600" dirty="0" smtClean="0"/>
              <a:t>he upward force exerted by a fluid on a body</a:t>
            </a:r>
            <a:r>
              <a:rPr lang="tr-TR" sz="1600" dirty="0" smtClean="0"/>
              <a:t> </a:t>
            </a:r>
            <a:r>
              <a:rPr lang="en-US" sz="1600" dirty="0" smtClean="0"/>
              <a:t>completely or partially immersed in it </a:t>
            </a:r>
            <a:r>
              <a:rPr lang="tr-TR" sz="1600" dirty="0" smtClean="0"/>
              <a:t>i</a:t>
            </a:r>
            <a:r>
              <a:rPr lang="en-US" sz="1600" dirty="0" smtClean="0"/>
              <a:t>n a gravitational field</a:t>
            </a:r>
            <a:r>
              <a:rPr lang="tr-TR" sz="1600" dirty="0" smtClean="0"/>
              <a:t>. </a:t>
            </a:r>
            <a:endParaRPr lang="en-US" sz="1600" dirty="0" smtClean="0"/>
          </a:p>
          <a:p>
            <a:pPr>
              <a:buFont typeface="Wingdings" pitchFamily="2" charset="2"/>
              <a:buChar char="§"/>
            </a:pPr>
            <a:r>
              <a:rPr lang="en-US" sz="1600" dirty="0" smtClean="0"/>
              <a:t>The</a:t>
            </a:r>
            <a:r>
              <a:rPr lang="tr-TR" sz="1600" dirty="0" smtClean="0"/>
              <a:t> </a:t>
            </a:r>
            <a:r>
              <a:rPr lang="en-US" sz="1600" dirty="0" smtClean="0"/>
              <a:t>magnitude of the buoyancy force is equal to the weight of the </a:t>
            </a:r>
            <a:r>
              <a:rPr lang="en-US" sz="1600" i="1" dirty="0" smtClean="0">
                <a:solidFill>
                  <a:srgbClr val="0000CC"/>
                </a:solidFill>
              </a:rPr>
              <a:t>fluid displaced</a:t>
            </a:r>
            <a:r>
              <a:rPr lang="tr-TR" sz="1600" i="1" dirty="0" smtClean="0"/>
              <a:t> </a:t>
            </a:r>
            <a:r>
              <a:rPr lang="en-US" sz="1600" dirty="0" smtClean="0"/>
              <a:t>by the body.</a:t>
            </a:r>
            <a:endParaRPr lang="en-US" sz="1600" i="1" dirty="0"/>
          </a:p>
        </p:txBody>
      </p:sp>
      <p:pic>
        <p:nvPicPr>
          <p:cNvPr id="6" name="Picture 4"/>
          <p:cNvPicPr>
            <a:picLocks noChangeAspect="1" noChangeArrowheads="1"/>
          </p:cNvPicPr>
          <p:nvPr/>
        </p:nvPicPr>
        <p:blipFill>
          <a:blip r:embed="rId3"/>
          <a:srcRect/>
          <a:stretch>
            <a:fillRect/>
          </a:stretch>
        </p:blipFill>
        <p:spPr bwMode="auto">
          <a:xfrm>
            <a:off x="6499225" y="5943600"/>
            <a:ext cx="2530475" cy="436563"/>
          </a:xfrm>
          <a:prstGeom prst="rect">
            <a:avLst/>
          </a:prstGeom>
          <a:solidFill>
            <a:schemeClr val="accent3">
              <a:lumMod val="60000"/>
              <a:lumOff val="40000"/>
            </a:schemeClr>
          </a:solid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20</a:t>
            </a:fld>
            <a:endParaRPr lang="en-US" dirty="0"/>
          </a:p>
        </p:txBody>
      </p:sp>
      <p:sp>
        <p:nvSpPr>
          <p:cNvPr id="5" name="TextBox 4"/>
          <p:cNvSpPr txBox="1"/>
          <p:nvPr/>
        </p:nvSpPr>
        <p:spPr>
          <a:xfrm>
            <a:off x="685800" y="1257300"/>
            <a:ext cx="7658100" cy="1908215"/>
          </a:xfrm>
          <a:prstGeom prst="rect">
            <a:avLst/>
          </a:prstGeom>
          <a:noFill/>
        </p:spPr>
        <p:txBody>
          <a:bodyPr wrap="square" rtlCol="0">
            <a:spAutoFit/>
          </a:bodyPr>
          <a:lstStyle/>
          <a:p>
            <a:r>
              <a:rPr lang="en-US" sz="1600" dirty="0" smtClean="0"/>
              <a:t>Problem 9.54: </a:t>
            </a:r>
          </a:p>
          <a:p>
            <a:endParaRPr lang="en-US" sz="800" dirty="0" smtClean="0"/>
          </a:p>
          <a:p>
            <a:r>
              <a:rPr lang="en-US" sz="1600" dirty="0" smtClean="0"/>
              <a:t>A horizontal uninsulated steam pipe passes through a large room whose walls and ambient air are at 300K. The pipe of 150 mm diameter has an emissivity of 0.85 and an outer surface temperature of 400K. Calculate the heat loss per unit length from the pipe.</a:t>
            </a:r>
          </a:p>
          <a:p>
            <a:pPr algn="r"/>
            <a:endParaRPr lang="en-US" sz="1400" dirty="0" smtClean="0">
              <a:sym typeface="Symbol"/>
            </a:endParaRPr>
          </a:p>
          <a:p>
            <a:r>
              <a:rPr lang="en-US" sz="1600" dirty="0" smtClean="0">
                <a:sym typeface="Symbol"/>
              </a:rPr>
              <a:t> </a:t>
            </a:r>
            <a:endParaRPr lang="en-US" sz="1600" dirty="0" smtClean="0"/>
          </a:p>
          <a:p>
            <a:endParaRPr lang="en-US" sz="1600" dirty="0"/>
          </a:p>
        </p:txBody>
      </p:sp>
      <p:sp>
        <p:nvSpPr>
          <p:cNvPr id="6" name="TextBox 5"/>
          <p:cNvSpPr txBox="1"/>
          <p:nvPr/>
        </p:nvSpPr>
        <p:spPr>
          <a:xfrm>
            <a:off x="800100" y="2590800"/>
            <a:ext cx="6096000" cy="3785652"/>
          </a:xfrm>
          <a:prstGeom prst="rect">
            <a:avLst/>
          </a:prstGeom>
          <a:noFill/>
        </p:spPr>
        <p:txBody>
          <a:bodyPr wrap="square" rtlCol="0">
            <a:spAutoFit/>
          </a:bodyPr>
          <a:lstStyle/>
          <a:p>
            <a:pPr marL="342900" indent="-342900">
              <a:buAutoNum type="arabicPeriod"/>
            </a:pPr>
            <a:r>
              <a:rPr lang="en-US" sz="1600" i="1" dirty="0" smtClean="0">
                <a:solidFill>
                  <a:srgbClr val="FF0000"/>
                </a:solidFill>
              </a:rPr>
              <a:t>Schematic</a:t>
            </a:r>
          </a:p>
          <a:p>
            <a:pPr marL="342900" indent="-342900">
              <a:buAutoNum type="arabicPeriod" startAt="2"/>
            </a:pPr>
            <a:r>
              <a:rPr lang="en-US" sz="1600" i="1" dirty="0" smtClean="0">
                <a:solidFill>
                  <a:srgbClr val="FF0000"/>
                </a:solidFill>
              </a:rPr>
              <a:t>Assumptions</a:t>
            </a:r>
          </a:p>
          <a:p>
            <a:pPr marL="342900" indent="-342900">
              <a:buAutoNum type="arabicPeriod" startAt="3"/>
            </a:pPr>
            <a:r>
              <a:rPr lang="en-US" sz="1600" i="1" dirty="0" smtClean="0">
                <a:solidFill>
                  <a:srgbClr val="FF0000"/>
                </a:solidFill>
              </a:rPr>
              <a:t>Fluid properties</a:t>
            </a:r>
          </a:p>
          <a:p>
            <a:pPr marL="342900" indent="-342900"/>
            <a:endParaRPr lang="en-US" sz="1600" i="1" dirty="0" smtClean="0">
              <a:solidFill>
                <a:srgbClr val="FF0000"/>
              </a:solidFill>
            </a:endParaRPr>
          </a:p>
          <a:p>
            <a:pPr marL="342900" indent="-342900"/>
            <a:endParaRPr lang="en-US" sz="1600" i="1" dirty="0" smtClean="0">
              <a:solidFill>
                <a:srgbClr val="FF0000"/>
              </a:solidFill>
            </a:endParaRPr>
          </a:p>
          <a:p>
            <a:pPr marL="342900" indent="-342900"/>
            <a:endParaRPr lang="en-US" sz="1600" i="1" dirty="0" smtClean="0">
              <a:solidFill>
                <a:srgbClr val="FF0000"/>
              </a:solidFill>
            </a:endParaRPr>
          </a:p>
          <a:p>
            <a:pPr marL="342900" indent="-342900">
              <a:buAutoNum type="arabicPeriod" startAt="4"/>
            </a:pPr>
            <a:r>
              <a:rPr lang="en-US" sz="1600" i="1" dirty="0" smtClean="0">
                <a:solidFill>
                  <a:srgbClr val="FF0000"/>
                </a:solidFill>
              </a:rPr>
              <a:t>Analysis of total heat loss per unit length, q/L or q’</a:t>
            </a:r>
          </a:p>
          <a:p>
            <a:pPr marL="342900" indent="-342900">
              <a:buAutoNum type="arabicPeriod" startAt="4"/>
            </a:pPr>
            <a:endParaRPr lang="en-US" sz="1600" i="1" dirty="0" smtClean="0">
              <a:solidFill>
                <a:srgbClr val="FF0000"/>
              </a:solidFill>
            </a:endParaRPr>
          </a:p>
          <a:p>
            <a:pPr marL="342900" indent="-342900">
              <a:buAutoNum type="arabicPeriod" startAt="4"/>
            </a:pPr>
            <a:endParaRPr lang="en-US" sz="1600" i="1" dirty="0" smtClean="0">
              <a:solidFill>
                <a:srgbClr val="FF0000"/>
              </a:solidFill>
            </a:endParaRPr>
          </a:p>
          <a:p>
            <a:pPr marL="342900" indent="-342900">
              <a:buAutoNum type="arabicPeriod" startAt="4"/>
            </a:pPr>
            <a:endParaRPr lang="en-US" sz="1600" i="1"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Ra</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Nu</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h</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finally, calculate total heat loss, q’ </a:t>
            </a:r>
          </a:p>
          <a:p>
            <a:pPr marL="342900" indent="-342900">
              <a:buAutoNum type="arabicPeriod"/>
            </a:pPr>
            <a:endParaRPr lang="en-US" sz="1600" i="1" dirty="0">
              <a:solidFill>
                <a:srgbClr val="FF0000"/>
              </a:solidFill>
            </a:endParaRPr>
          </a:p>
        </p:txBody>
      </p:sp>
      <p:pic>
        <p:nvPicPr>
          <p:cNvPr id="41986" name="Picture 2"/>
          <p:cNvPicPr>
            <a:picLocks noChangeAspect="1" noChangeArrowheads="1"/>
          </p:cNvPicPr>
          <p:nvPr/>
        </p:nvPicPr>
        <p:blipFill>
          <a:blip r:embed="rId2"/>
          <a:srcRect/>
          <a:stretch>
            <a:fillRect/>
          </a:stretch>
        </p:blipFill>
        <p:spPr bwMode="auto">
          <a:xfrm>
            <a:off x="1181100" y="3390900"/>
            <a:ext cx="7224712" cy="588150"/>
          </a:xfrm>
          <a:prstGeom prst="rect">
            <a:avLst/>
          </a:prstGeom>
          <a:noFill/>
          <a:ln w="9525">
            <a:noFill/>
            <a:miter lim="800000"/>
            <a:headEnd/>
            <a:tailEnd/>
          </a:ln>
          <a:effectLst/>
        </p:spPr>
      </p:pic>
      <p:pic>
        <p:nvPicPr>
          <p:cNvPr id="41987" name="Picture 3"/>
          <p:cNvPicPr>
            <a:picLocks noChangeAspect="1" noChangeArrowheads="1"/>
          </p:cNvPicPr>
          <p:nvPr/>
        </p:nvPicPr>
        <p:blipFill>
          <a:blip r:embed="rId3"/>
          <a:srcRect/>
          <a:stretch>
            <a:fillRect/>
          </a:stretch>
        </p:blipFill>
        <p:spPr bwMode="auto">
          <a:xfrm>
            <a:off x="1638300" y="4343400"/>
            <a:ext cx="5067300" cy="591932"/>
          </a:xfrm>
          <a:prstGeom prst="rect">
            <a:avLst/>
          </a:prstGeom>
          <a:noFill/>
          <a:ln w="9525">
            <a:noFill/>
            <a:miter lim="800000"/>
            <a:headEnd/>
            <a:tailEnd/>
          </a:ln>
          <a:effectLst/>
        </p:spPr>
      </p:pic>
      <p:sp>
        <p:nvSpPr>
          <p:cNvPr id="8" name="TextBox 7"/>
          <p:cNvSpPr txBox="1"/>
          <p:nvPr/>
        </p:nvSpPr>
        <p:spPr>
          <a:xfrm>
            <a:off x="5105400" y="5486400"/>
            <a:ext cx="3086100" cy="584775"/>
          </a:xfrm>
          <a:prstGeom prst="rect">
            <a:avLst/>
          </a:prstGeom>
          <a:noFill/>
        </p:spPr>
        <p:txBody>
          <a:bodyPr wrap="square" rtlCol="0">
            <a:spAutoFit/>
          </a:bodyPr>
          <a:lstStyle/>
          <a:p>
            <a:r>
              <a:rPr lang="en-US" sz="1600" dirty="0" smtClean="0">
                <a:solidFill>
                  <a:srgbClr val="0000FF"/>
                </a:solidFill>
              </a:rPr>
              <a:t>*If use Eq. 9.33, </a:t>
            </a:r>
            <a:r>
              <a:rPr lang="en-US" sz="1600" dirty="0" err="1" smtClean="0">
                <a:solidFill>
                  <a:srgbClr val="0000FF"/>
                </a:solidFill>
              </a:rPr>
              <a:t>h</a:t>
            </a:r>
            <a:r>
              <a:rPr lang="en-US" sz="1600" baseline="-25000" dirty="0" err="1" smtClean="0">
                <a:solidFill>
                  <a:srgbClr val="0000FF"/>
                </a:solidFill>
              </a:rPr>
              <a:t>D</a:t>
            </a:r>
            <a:r>
              <a:rPr lang="en-US" sz="1600" dirty="0" smtClean="0">
                <a:solidFill>
                  <a:srgbClr val="0000FF"/>
                </a:solidFill>
              </a:rPr>
              <a:t> </a:t>
            </a:r>
            <a:r>
              <a:rPr lang="en-US" sz="1600" dirty="0" smtClean="0">
                <a:solidFill>
                  <a:srgbClr val="0000FF"/>
                </a:solidFill>
                <a:sym typeface="Wingdings" pitchFamily="2" charset="2"/>
              </a:rPr>
              <a:t>= 6.15 W/m</a:t>
            </a:r>
            <a:r>
              <a:rPr lang="en-US" sz="1600" baseline="30000" dirty="0" smtClean="0">
                <a:solidFill>
                  <a:srgbClr val="0000FF"/>
                </a:solidFill>
                <a:sym typeface="Wingdings" pitchFamily="2" charset="2"/>
              </a:rPr>
              <a:t>2</a:t>
            </a:r>
            <a:r>
              <a:rPr lang="en-US" sz="1600" dirty="0" smtClean="0">
                <a:solidFill>
                  <a:srgbClr val="0000FF"/>
                </a:solidFill>
                <a:sym typeface="Wingdings" pitchFamily="2" charset="2"/>
              </a:rPr>
              <a:t>K</a:t>
            </a:r>
          </a:p>
          <a:p>
            <a:r>
              <a:rPr lang="en-US" sz="1600" dirty="0" smtClean="0">
                <a:solidFill>
                  <a:srgbClr val="0000FF"/>
                </a:solidFill>
              </a:rPr>
              <a:t>*If use Eq. 9.34, </a:t>
            </a:r>
            <a:r>
              <a:rPr lang="en-US" sz="1600" dirty="0" err="1" smtClean="0">
                <a:solidFill>
                  <a:srgbClr val="0000FF"/>
                </a:solidFill>
              </a:rPr>
              <a:t>h</a:t>
            </a:r>
            <a:r>
              <a:rPr lang="en-US" sz="1600" baseline="-25000" dirty="0" err="1" smtClean="0">
                <a:solidFill>
                  <a:srgbClr val="0000FF"/>
                </a:solidFill>
              </a:rPr>
              <a:t>D</a:t>
            </a:r>
            <a:r>
              <a:rPr lang="en-US" sz="1600" dirty="0" smtClean="0">
                <a:solidFill>
                  <a:srgbClr val="0000FF"/>
                </a:solidFill>
              </a:rPr>
              <a:t> </a:t>
            </a:r>
            <a:r>
              <a:rPr lang="en-US" sz="1600" dirty="0" smtClean="0">
                <a:solidFill>
                  <a:srgbClr val="0000FF"/>
                </a:solidFill>
                <a:sym typeface="Wingdings" pitchFamily="2" charset="2"/>
              </a:rPr>
              <a:t>= 6.38 W/m</a:t>
            </a:r>
            <a:r>
              <a:rPr lang="en-US" sz="1600" baseline="30000" dirty="0" smtClean="0">
                <a:solidFill>
                  <a:srgbClr val="0000FF"/>
                </a:solidFill>
                <a:sym typeface="Wingdings" pitchFamily="2" charset="2"/>
              </a:rPr>
              <a:t>2</a:t>
            </a:r>
            <a:r>
              <a:rPr lang="en-US" sz="1600" dirty="0" smtClean="0">
                <a:solidFill>
                  <a:srgbClr val="0000FF"/>
                </a:solidFill>
                <a:sym typeface="Wingdings" pitchFamily="2" charset="2"/>
              </a:rPr>
              <a:t>K</a:t>
            </a:r>
            <a:endParaRPr lang="en-US" sz="1600" dirty="0">
              <a:solidFill>
                <a:srgbClr val="0000FF"/>
              </a:solidFill>
            </a:endParaRPr>
          </a:p>
        </p:txBody>
      </p:sp>
      <p:sp>
        <p:nvSpPr>
          <p:cNvPr id="9" name="Right Brace 8"/>
          <p:cNvSpPr/>
          <p:nvPr/>
        </p:nvSpPr>
        <p:spPr>
          <a:xfrm>
            <a:off x="8039100" y="5524500"/>
            <a:ext cx="114300" cy="457200"/>
          </a:xfrm>
          <a:prstGeom prst="righ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8153400" y="5562600"/>
            <a:ext cx="1181100" cy="338554"/>
          </a:xfrm>
          <a:prstGeom prst="rect">
            <a:avLst/>
          </a:prstGeom>
          <a:noFill/>
        </p:spPr>
        <p:txBody>
          <a:bodyPr wrap="square" rtlCol="0">
            <a:spAutoFit/>
          </a:bodyPr>
          <a:lstStyle/>
          <a:p>
            <a:r>
              <a:rPr lang="en-US" sz="1600" dirty="0" smtClean="0">
                <a:solidFill>
                  <a:srgbClr val="FF0000"/>
                </a:solidFill>
              </a:rPr>
              <a:t>Within 4%</a:t>
            </a:r>
            <a:endParaRPr lang="en-US" sz="1600"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665" y="433409"/>
            <a:ext cx="8472728" cy="556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8633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80" y="471815"/>
            <a:ext cx="8043064" cy="5875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01317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260" y="318195"/>
            <a:ext cx="8225491" cy="591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63895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24</a:t>
            </a:fld>
            <a:endParaRPr lang="en-US" dirty="0"/>
          </a:p>
        </p:txBody>
      </p:sp>
      <p:pic>
        <p:nvPicPr>
          <p:cNvPr id="1026" name="Picture 2"/>
          <p:cNvPicPr>
            <a:picLocks noChangeAspect="1" noChangeArrowheads="1"/>
          </p:cNvPicPr>
          <p:nvPr/>
        </p:nvPicPr>
        <p:blipFill>
          <a:blip r:embed="rId2"/>
          <a:srcRect/>
          <a:stretch>
            <a:fillRect/>
          </a:stretch>
        </p:blipFill>
        <p:spPr bwMode="auto">
          <a:xfrm>
            <a:off x="495300" y="1104900"/>
            <a:ext cx="6924675" cy="5591175"/>
          </a:xfrm>
          <a:prstGeom prst="rect">
            <a:avLst/>
          </a:prstGeom>
          <a:noFill/>
          <a:ln w="9525">
            <a:noFill/>
            <a:miter lim="800000"/>
            <a:headEnd/>
            <a:tailEnd/>
          </a:ln>
          <a:effectLst/>
        </p:spPr>
      </p:pic>
      <p:sp>
        <p:nvSpPr>
          <p:cNvPr id="5" name="Rectangle 13"/>
          <p:cNvSpPr>
            <a:spLocks noChangeArrowheads="1"/>
          </p:cNvSpPr>
          <p:nvPr/>
        </p:nvSpPr>
        <p:spPr bwMode="auto">
          <a:xfrm>
            <a:off x="4991100" y="4762500"/>
            <a:ext cx="3695700" cy="1077218"/>
          </a:xfrm>
          <a:prstGeom prst="rect">
            <a:avLst/>
          </a:prstGeom>
          <a:noFill/>
          <a:ln w="9525">
            <a:solidFill>
              <a:srgbClr val="FF0000"/>
            </a:solidFill>
            <a:prstDash val="dash"/>
            <a:miter lim="800000"/>
            <a:headEnd/>
            <a:tailEnd/>
          </a:ln>
          <a:effectLst/>
        </p:spPr>
        <p:txBody>
          <a:bodyPr wrap="square">
            <a:spAutoFit/>
          </a:bodyPr>
          <a:lstStyle/>
          <a:p>
            <a:r>
              <a:rPr lang="en-US" sz="1600" b="0" dirty="0">
                <a:solidFill>
                  <a:srgbClr val="CC00CC"/>
                </a:solidFill>
                <a:latin typeface="Times New Roman" pitchFamily="18" charset="0"/>
                <a:cs typeface="Times New Roman" pitchFamily="18" charset="0"/>
              </a:rPr>
              <a:t>C</a:t>
            </a:r>
            <a:r>
              <a:rPr lang="tr-TR" sz="1600" b="0" dirty="0">
                <a:solidFill>
                  <a:srgbClr val="CC00CC"/>
                </a:solidFill>
                <a:latin typeface="Times New Roman" pitchFamily="18" charset="0"/>
                <a:cs typeface="Times New Roman" pitchFamily="18" charset="0"/>
              </a:rPr>
              <a:t>har</a:t>
            </a:r>
            <a:r>
              <a:rPr lang="en-US" sz="1600" b="0" dirty="0">
                <a:solidFill>
                  <a:srgbClr val="CC00CC"/>
                </a:solidFill>
                <a:latin typeface="Times New Roman" pitchFamily="18" charset="0"/>
                <a:cs typeface="Times New Roman" pitchFamily="18" charset="0"/>
              </a:rPr>
              <a:t>a</a:t>
            </a:r>
            <a:r>
              <a:rPr lang="tr-TR" sz="1600" b="0" dirty="0">
                <a:solidFill>
                  <a:srgbClr val="CC00CC"/>
                </a:solidFill>
                <a:latin typeface="Times New Roman" pitchFamily="18" charset="0"/>
                <a:cs typeface="Times New Roman" pitchFamily="18" charset="0"/>
              </a:rPr>
              <a:t>cteristic length</a:t>
            </a:r>
            <a:r>
              <a:rPr lang="en-US" sz="1600" b="0" dirty="0">
                <a:solidFill>
                  <a:srgbClr val="CC00CC"/>
                </a:solidFill>
                <a:latin typeface="Times New Roman" pitchFamily="18" charset="0"/>
                <a:cs typeface="Times New Roman" pitchFamily="18" charset="0"/>
              </a:rPr>
              <a:t> </a:t>
            </a:r>
            <a:r>
              <a:rPr lang="en-US" sz="1600" i="1" dirty="0" err="1">
                <a:solidFill>
                  <a:srgbClr val="CC00CC"/>
                </a:solidFill>
                <a:latin typeface="Times New Roman" pitchFamily="18" charset="0"/>
                <a:cs typeface="Times New Roman" pitchFamily="18" charset="0"/>
              </a:rPr>
              <a:t>Lc</a:t>
            </a:r>
            <a:r>
              <a:rPr lang="tr-TR" sz="1600" b="0" dirty="0">
                <a:solidFill>
                  <a:srgbClr val="CC00CC"/>
                </a:solidFill>
                <a:latin typeface="Times New Roman" pitchFamily="18" charset="0"/>
                <a:cs typeface="Times New Roman" pitchFamily="18" charset="0"/>
              </a:rPr>
              <a:t>:</a:t>
            </a:r>
            <a:r>
              <a:rPr lang="tr-TR" sz="1600" b="0" dirty="0">
                <a:solidFill>
                  <a:srgbClr val="3333FF"/>
                </a:solidFill>
                <a:latin typeface="Times New Roman" pitchFamily="18" charset="0"/>
                <a:cs typeface="Times New Roman" pitchFamily="18" charset="0"/>
              </a:rPr>
              <a:t> </a:t>
            </a:r>
            <a:r>
              <a:rPr lang="en-US" sz="1600" b="0" dirty="0">
                <a:solidFill>
                  <a:srgbClr val="3333FF"/>
                </a:solidFill>
                <a:latin typeface="Times New Roman" pitchFamily="18" charset="0"/>
                <a:cs typeface="Times New Roman" pitchFamily="18" charset="0"/>
              </a:rPr>
              <a:t>the distance between the hot and cold</a:t>
            </a:r>
            <a:r>
              <a:rPr lang="tr-TR" sz="1600" b="0" dirty="0">
                <a:solidFill>
                  <a:srgbClr val="3333FF"/>
                </a:solidFill>
                <a:latin typeface="Times New Roman" pitchFamily="18" charset="0"/>
                <a:cs typeface="Times New Roman" pitchFamily="18" charset="0"/>
              </a:rPr>
              <a:t> </a:t>
            </a:r>
            <a:r>
              <a:rPr lang="en-US" sz="1600" b="0" dirty="0">
                <a:solidFill>
                  <a:srgbClr val="3333FF"/>
                </a:solidFill>
                <a:latin typeface="Times New Roman" pitchFamily="18" charset="0"/>
                <a:cs typeface="Times New Roman" pitchFamily="18" charset="0"/>
              </a:rPr>
              <a:t>surfaces. </a:t>
            </a:r>
            <a:endParaRPr lang="tr-TR" sz="1600" b="0" dirty="0">
              <a:solidFill>
                <a:srgbClr val="3333FF"/>
              </a:solidFill>
              <a:latin typeface="Times New Roman" pitchFamily="18" charset="0"/>
              <a:cs typeface="Times New Roman" pitchFamily="18" charset="0"/>
            </a:endParaRPr>
          </a:p>
          <a:p>
            <a:r>
              <a:rPr lang="en-US" sz="1600" i="1" dirty="0">
                <a:solidFill>
                  <a:srgbClr val="CC00CC"/>
                </a:solidFill>
                <a:latin typeface="Times New Roman" pitchFamily="18" charset="0"/>
                <a:cs typeface="Times New Roman" pitchFamily="18" charset="0"/>
              </a:rPr>
              <a:t>T</a:t>
            </a:r>
            <a:r>
              <a:rPr lang="en-US" sz="1600" baseline="-25000" dirty="0">
                <a:solidFill>
                  <a:srgbClr val="CC00CC"/>
                </a:solidFill>
                <a:latin typeface="Times New Roman" pitchFamily="18" charset="0"/>
                <a:cs typeface="Times New Roman" pitchFamily="18" charset="0"/>
              </a:rPr>
              <a:t>1</a:t>
            </a:r>
            <a:r>
              <a:rPr lang="en-US" sz="1600" b="0" dirty="0">
                <a:solidFill>
                  <a:srgbClr val="CC00CC"/>
                </a:solidFill>
                <a:latin typeface="Times New Roman" pitchFamily="18" charset="0"/>
                <a:cs typeface="Times New Roman" pitchFamily="18" charset="0"/>
              </a:rPr>
              <a:t> and </a:t>
            </a:r>
            <a:r>
              <a:rPr lang="en-US" sz="1600" i="1" dirty="0">
                <a:solidFill>
                  <a:srgbClr val="CC00CC"/>
                </a:solidFill>
                <a:latin typeface="Times New Roman" pitchFamily="18" charset="0"/>
                <a:cs typeface="Times New Roman" pitchFamily="18" charset="0"/>
              </a:rPr>
              <a:t>T</a:t>
            </a:r>
            <a:r>
              <a:rPr lang="en-US" sz="1600" baseline="-25000" dirty="0">
                <a:solidFill>
                  <a:srgbClr val="CC00CC"/>
                </a:solidFill>
                <a:latin typeface="Times New Roman" pitchFamily="18" charset="0"/>
                <a:cs typeface="Times New Roman" pitchFamily="18" charset="0"/>
              </a:rPr>
              <a:t>2</a:t>
            </a:r>
            <a:r>
              <a:rPr lang="tr-TR" sz="1600" b="0" dirty="0">
                <a:solidFill>
                  <a:srgbClr val="CC00CC"/>
                </a:solidFill>
                <a:latin typeface="Times New Roman" pitchFamily="18" charset="0"/>
                <a:cs typeface="Times New Roman" pitchFamily="18" charset="0"/>
              </a:rPr>
              <a:t>:</a:t>
            </a:r>
            <a:r>
              <a:rPr lang="tr-TR" sz="1600" b="0" dirty="0">
                <a:solidFill>
                  <a:srgbClr val="3333FF"/>
                </a:solidFill>
                <a:latin typeface="Times New Roman" pitchFamily="18" charset="0"/>
                <a:cs typeface="Times New Roman" pitchFamily="18" charset="0"/>
              </a:rPr>
              <a:t> </a:t>
            </a:r>
            <a:r>
              <a:rPr lang="en-US" sz="1600" b="0" dirty="0">
                <a:solidFill>
                  <a:srgbClr val="3333FF"/>
                </a:solidFill>
                <a:latin typeface="Times New Roman" pitchFamily="18" charset="0"/>
                <a:cs typeface="Times New Roman" pitchFamily="18" charset="0"/>
              </a:rPr>
              <a:t>the temperatures of the hot and cold surfaces.</a:t>
            </a:r>
          </a:p>
        </p:txBody>
      </p:sp>
      <p:sp>
        <p:nvSpPr>
          <p:cNvPr id="6" name="Rectangle 3"/>
          <p:cNvSpPr>
            <a:spLocks noChangeArrowheads="1"/>
          </p:cNvSpPr>
          <p:nvPr/>
        </p:nvSpPr>
        <p:spPr bwMode="auto">
          <a:xfrm>
            <a:off x="342900" y="1409700"/>
            <a:ext cx="9067800" cy="338554"/>
          </a:xfrm>
          <a:prstGeom prst="rect">
            <a:avLst/>
          </a:prstGeom>
          <a:noFill/>
          <a:ln w="9525">
            <a:noFill/>
            <a:miter lim="800000"/>
            <a:headEnd/>
            <a:tailEnd/>
          </a:ln>
          <a:effectLst/>
        </p:spPr>
        <p:txBody>
          <a:bodyPr wrap="square">
            <a:spAutoFit/>
          </a:bodyPr>
          <a:lstStyle/>
          <a:p>
            <a:r>
              <a:rPr lang="en-US" sz="1600" b="0" dirty="0">
                <a:latin typeface="Times New Roman" pitchFamily="18" charset="0"/>
                <a:cs typeface="Times New Roman" pitchFamily="18" charset="0"/>
              </a:rPr>
              <a:t>Enclosures are frequently encountered in practice, and heat transfer</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through them is of practical interest. </a:t>
            </a:r>
          </a:p>
        </p:txBody>
      </p:sp>
      <p:pic>
        <p:nvPicPr>
          <p:cNvPr id="7" name="Picture 11"/>
          <p:cNvPicPr>
            <a:picLocks noChangeAspect="1" noChangeArrowheads="1"/>
          </p:cNvPicPr>
          <p:nvPr/>
        </p:nvPicPr>
        <p:blipFill>
          <a:blip r:embed="rId3"/>
          <a:srcRect/>
          <a:stretch>
            <a:fillRect/>
          </a:stretch>
        </p:blipFill>
        <p:spPr bwMode="auto">
          <a:xfrm>
            <a:off x="5505450" y="6324600"/>
            <a:ext cx="1962150" cy="350838"/>
          </a:xfrm>
          <a:prstGeom prst="rect">
            <a:avLst/>
          </a:prstGeom>
          <a:noFill/>
          <a:ln w="9525">
            <a:noFill/>
            <a:miter lim="800000"/>
            <a:headEnd/>
            <a:tailEnd/>
          </a:ln>
          <a:effectLst/>
        </p:spPr>
      </p:pic>
      <p:sp>
        <p:nvSpPr>
          <p:cNvPr id="8" name="Rectangle 12"/>
          <p:cNvSpPr>
            <a:spLocks noChangeArrowheads="1"/>
          </p:cNvSpPr>
          <p:nvPr/>
        </p:nvSpPr>
        <p:spPr bwMode="auto">
          <a:xfrm>
            <a:off x="5410200" y="5943600"/>
            <a:ext cx="2438400" cy="338554"/>
          </a:xfrm>
          <a:prstGeom prst="rect">
            <a:avLst/>
          </a:prstGeom>
          <a:noFill/>
          <a:ln w="9525">
            <a:noFill/>
            <a:miter lim="800000"/>
            <a:headEnd/>
            <a:tailEnd/>
          </a:ln>
          <a:effectLst/>
        </p:spPr>
        <p:txBody>
          <a:bodyPr>
            <a:spAutoFit/>
          </a:bodyPr>
          <a:lstStyle/>
          <a:p>
            <a:r>
              <a:rPr lang="tr-TR" sz="1600" b="0" dirty="0">
                <a:latin typeface="Times New Roman" pitchFamily="18" charset="0"/>
                <a:cs typeface="Times New Roman" pitchFamily="18" charset="0"/>
              </a:rPr>
              <a:t>F</a:t>
            </a:r>
            <a:r>
              <a:rPr lang="en-US" sz="1600" b="0" dirty="0" err="1">
                <a:latin typeface="Times New Roman" pitchFamily="18" charset="0"/>
                <a:cs typeface="Times New Roman" pitchFamily="18" charset="0"/>
              </a:rPr>
              <a:t>luid</a:t>
            </a:r>
            <a:r>
              <a:rPr lang="en-US" sz="1600" b="0" dirty="0">
                <a:latin typeface="Times New Roman" pitchFamily="18" charset="0"/>
                <a:cs typeface="Times New Roman" pitchFamily="18" charset="0"/>
              </a:rPr>
              <a:t> properties</a:t>
            </a:r>
            <a:r>
              <a:rPr lang="tr-TR" sz="1600" b="0" dirty="0">
                <a:latin typeface="Times New Roman" pitchFamily="18" charset="0"/>
                <a:cs typeface="Times New Roman" pitchFamily="18" charset="0"/>
              </a:rPr>
              <a:t> at</a:t>
            </a:r>
            <a:endParaRPr lang="en-US" sz="1600" b="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25</a:t>
            </a:fld>
            <a:endParaRPr lang="en-US" dirty="0"/>
          </a:p>
        </p:txBody>
      </p:sp>
      <p:pic>
        <p:nvPicPr>
          <p:cNvPr id="2050" name="Picture 2"/>
          <p:cNvPicPr>
            <a:picLocks noChangeAspect="1" noChangeArrowheads="1"/>
          </p:cNvPicPr>
          <p:nvPr/>
        </p:nvPicPr>
        <p:blipFill>
          <a:blip r:embed="rId2"/>
          <a:srcRect/>
          <a:stretch>
            <a:fillRect/>
          </a:stretch>
        </p:blipFill>
        <p:spPr bwMode="auto">
          <a:xfrm>
            <a:off x="742950" y="1162050"/>
            <a:ext cx="7486650" cy="5505450"/>
          </a:xfrm>
          <a:prstGeom prst="rect">
            <a:avLst/>
          </a:prstGeom>
          <a:noFill/>
          <a:ln w="9525">
            <a:noFill/>
            <a:miter lim="800000"/>
            <a:headEnd/>
            <a:tailEnd/>
          </a:ln>
          <a:effectLst/>
        </p:spPr>
      </p:pic>
      <p:sp>
        <p:nvSpPr>
          <p:cNvPr id="6" name="Rectangle 5"/>
          <p:cNvSpPr/>
          <p:nvPr/>
        </p:nvSpPr>
        <p:spPr>
          <a:xfrm>
            <a:off x="876300" y="1143000"/>
            <a:ext cx="2133600" cy="342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noChangeArrowheads="1"/>
          </p:cNvPicPr>
          <p:nvPr/>
        </p:nvPicPr>
        <p:blipFill>
          <a:blip r:embed="rId3"/>
          <a:srcRect t="49175"/>
          <a:stretch>
            <a:fillRect/>
          </a:stretch>
        </p:blipFill>
        <p:spPr bwMode="auto">
          <a:xfrm>
            <a:off x="5753100" y="1371600"/>
            <a:ext cx="2548582" cy="1614488"/>
          </a:xfrm>
          <a:prstGeom prst="rect">
            <a:avLst/>
          </a:prstGeom>
          <a:noFill/>
          <a:ln w="9525">
            <a:noFill/>
            <a:miter lim="800000"/>
            <a:headEnd/>
            <a:tailEnd/>
          </a:ln>
          <a:effectLst/>
        </p:spPr>
      </p:pic>
      <p:sp>
        <p:nvSpPr>
          <p:cNvPr id="8" name="TextBox 7"/>
          <p:cNvSpPr txBox="1"/>
          <p:nvPr/>
        </p:nvSpPr>
        <p:spPr>
          <a:xfrm>
            <a:off x="3048000" y="1143000"/>
            <a:ext cx="3733800" cy="338554"/>
          </a:xfrm>
          <a:prstGeom prst="rect">
            <a:avLst/>
          </a:prstGeom>
          <a:noFill/>
        </p:spPr>
        <p:txBody>
          <a:bodyPr wrap="square" rtlCol="0">
            <a:spAutoFit/>
          </a:bodyPr>
          <a:lstStyle/>
          <a:p>
            <a:r>
              <a:rPr lang="en-US" sz="1600" i="1" dirty="0" smtClean="0">
                <a:solidFill>
                  <a:srgbClr val="0000FF"/>
                </a:solidFill>
              </a:rPr>
              <a:t>- Flow is </a:t>
            </a:r>
            <a:r>
              <a:rPr lang="en-US" sz="1600" i="1" dirty="0" err="1" smtClean="0">
                <a:solidFill>
                  <a:srgbClr val="0000FF"/>
                </a:solidFill>
              </a:rPr>
              <a:t>characterised</a:t>
            </a:r>
            <a:r>
              <a:rPr lang="en-US" sz="1600" i="1" dirty="0" smtClean="0">
                <a:solidFill>
                  <a:srgbClr val="0000FF"/>
                </a:solidFill>
              </a:rPr>
              <a:t> by </a:t>
            </a:r>
            <a:r>
              <a:rPr lang="en-US" sz="1600" i="1" dirty="0" err="1" smtClean="0">
                <a:solidFill>
                  <a:srgbClr val="0000FF"/>
                </a:solidFill>
              </a:rPr>
              <a:t>Ra</a:t>
            </a:r>
            <a:r>
              <a:rPr lang="en-US" sz="1600" i="1" baseline="-25000" dirty="0" err="1" smtClean="0">
                <a:solidFill>
                  <a:srgbClr val="0000FF"/>
                </a:solidFill>
              </a:rPr>
              <a:t>D</a:t>
            </a:r>
            <a:r>
              <a:rPr lang="en-US" sz="1600" i="1" dirty="0" smtClean="0">
                <a:solidFill>
                  <a:srgbClr val="0000FF"/>
                </a:solidFill>
              </a:rPr>
              <a:t> value</a:t>
            </a:r>
            <a:endParaRPr lang="en-US" sz="1600" i="1" dirty="0">
              <a:solidFill>
                <a:srgbClr val="0000FF"/>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26</a:t>
            </a:fld>
            <a:endParaRPr lang="en-US" dirty="0"/>
          </a:p>
        </p:txBody>
      </p:sp>
      <p:pic>
        <p:nvPicPr>
          <p:cNvPr id="3074" name="Picture 2"/>
          <p:cNvPicPr>
            <a:picLocks noChangeAspect="1" noChangeArrowheads="1"/>
          </p:cNvPicPr>
          <p:nvPr/>
        </p:nvPicPr>
        <p:blipFill>
          <a:blip r:embed="rId2"/>
          <a:srcRect/>
          <a:stretch>
            <a:fillRect/>
          </a:stretch>
        </p:blipFill>
        <p:spPr bwMode="auto">
          <a:xfrm>
            <a:off x="762000" y="1143000"/>
            <a:ext cx="7581900" cy="5191125"/>
          </a:xfrm>
          <a:prstGeom prst="rect">
            <a:avLst/>
          </a:prstGeom>
          <a:noFill/>
          <a:ln w="9525">
            <a:noFill/>
            <a:miter lim="800000"/>
            <a:headEnd/>
            <a:tailEnd/>
          </a:ln>
          <a:effectLst/>
        </p:spPr>
      </p:pic>
      <p:sp>
        <p:nvSpPr>
          <p:cNvPr id="6" name="Rectangle 5"/>
          <p:cNvSpPr/>
          <p:nvPr/>
        </p:nvSpPr>
        <p:spPr>
          <a:xfrm>
            <a:off x="762000" y="2400300"/>
            <a:ext cx="2133600" cy="342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noChangeArrowheads="1"/>
          </p:cNvPicPr>
          <p:nvPr/>
        </p:nvPicPr>
        <p:blipFill>
          <a:blip r:embed="rId3"/>
          <a:srcRect b="59220"/>
          <a:stretch>
            <a:fillRect/>
          </a:stretch>
        </p:blipFill>
        <p:spPr bwMode="auto">
          <a:xfrm>
            <a:off x="5600700" y="1257300"/>
            <a:ext cx="2548582" cy="1295400"/>
          </a:xfrm>
          <a:prstGeom prst="rect">
            <a:avLst/>
          </a:prstGeom>
          <a:noFill/>
          <a:ln w="9525">
            <a:noFill/>
            <a:miter lim="800000"/>
            <a:headEnd/>
            <a:tailEnd/>
          </a:ln>
          <a:effectLst/>
        </p:spPr>
      </p:pic>
      <p:sp>
        <p:nvSpPr>
          <p:cNvPr id="8" name="Text Box 10"/>
          <p:cNvSpPr txBox="1">
            <a:spLocks noChangeArrowheads="1"/>
          </p:cNvSpPr>
          <p:nvPr/>
        </p:nvSpPr>
        <p:spPr bwMode="auto">
          <a:xfrm>
            <a:off x="8001000" y="1638300"/>
            <a:ext cx="914400" cy="338554"/>
          </a:xfrm>
          <a:prstGeom prst="rect">
            <a:avLst/>
          </a:prstGeom>
          <a:noFill/>
          <a:ln w="9525">
            <a:noFill/>
            <a:miter lim="800000"/>
            <a:headEnd/>
            <a:tailEnd/>
          </a:ln>
          <a:effectLst/>
        </p:spPr>
        <p:txBody>
          <a:bodyPr>
            <a:spAutoFit/>
          </a:bodyPr>
          <a:lstStyle/>
          <a:p>
            <a:pPr>
              <a:spcBef>
                <a:spcPct val="50000"/>
              </a:spcBef>
            </a:pPr>
            <a:r>
              <a:rPr lang="tr-TR" sz="1600" b="1" dirty="0">
                <a:solidFill>
                  <a:srgbClr val="CC00CC"/>
                </a:solidFill>
              </a:rPr>
              <a:t>Nu = 1</a:t>
            </a:r>
            <a:endParaRPr lang="en-US" sz="1600" b="1" dirty="0">
              <a:solidFill>
                <a:srgbClr val="CC00CC"/>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27</a:t>
            </a:fld>
            <a:endParaRPr lang="en-US" dirty="0"/>
          </a:p>
        </p:txBody>
      </p:sp>
      <p:pic>
        <p:nvPicPr>
          <p:cNvPr id="4098" name="Picture 2"/>
          <p:cNvPicPr>
            <a:picLocks noChangeAspect="1" noChangeArrowheads="1"/>
          </p:cNvPicPr>
          <p:nvPr/>
        </p:nvPicPr>
        <p:blipFill>
          <a:blip r:embed="rId2"/>
          <a:srcRect/>
          <a:stretch>
            <a:fillRect/>
          </a:stretch>
        </p:blipFill>
        <p:spPr bwMode="auto">
          <a:xfrm>
            <a:off x="1600200" y="1952625"/>
            <a:ext cx="4972050" cy="17811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1600200" y="4181475"/>
            <a:ext cx="4953000" cy="1914525"/>
          </a:xfrm>
          <a:prstGeom prst="rect">
            <a:avLst/>
          </a:prstGeom>
          <a:noFill/>
          <a:ln w="9525">
            <a:noFill/>
            <a:miter lim="800000"/>
            <a:headEnd/>
            <a:tailEnd/>
          </a:ln>
          <a:effectLst/>
        </p:spPr>
      </p:pic>
      <p:sp>
        <p:nvSpPr>
          <p:cNvPr id="6" name="TextBox 5"/>
          <p:cNvSpPr txBox="1"/>
          <p:nvPr/>
        </p:nvSpPr>
        <p:spPr>
          <a:xfrm>
            <a:off x="647700" y="1307068"/>
            <a:ext cx="7620000" cy="369332"/>
          </a:xfrm>
          <a:prstGeom prst="rect">
            <a:avLst/>
          </a:prstGeom>
          <a:noFill/>
        </p:spPr>
        <p:txBody>
          <a:bodyPr wrap="square" rtlCol="0">
            <a:spAutoFit/>
          </a:bodyPr>
          <a:lstStyle/>
          <a:p>
            <a:pPr>
              <a:buFont typeface="Wingdings" pitchFamily="2" charset="2"/>
              <a:buChar char="§"/>
            </a:pPr>
            <a:r>
              <a:rPr lang="en-US" dirty="0" smtClean="0"/>
              <a:t> Selection will be determined by the value of </a:t>
            </a:r>
            <a:r>
              <a:rPr lang="en-US" dirty="0" err="1" smtClean="0"/>
              <a:t>Ra</a:t>
            </a:r>
            <a:r>
              <a:rPr lang="en-US" baseline="-25000" dirty="0" err="1" smtClean="0"/>
              <a:t>L</a:t>
            </a:r>
            <a:r>
              <a:rPr lang="en-US" dirty="0" smtClean="0"/>
              <a:t>, Pr and aspect ratio H/L</a:t>
            </a:r>
            <a:r>
              <a:rPr lang="en-US" dirty="0" smtClean="0">
                <a:sym typeface="Symbol"/>
              </a:rPr>
              <a: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28</a:t>
            </a:fld>
            <a:endParaRPr lang="en-US" dirty="0"/>
          </a:p>
        </p:txBody>
      </p:sp>
      <p:pic>
        <p:nvPicPr>
          <p:cNvPr id="5122" name="Picture 2"/>
          <p:cNvPicPr>
            <a:picLocks noChangeAspect="1" noChangeArrowheads="1"/>
          </p:cNvPicPr>
          <p:nvPr/>
        </p:nvPicPr>
        <p:blipFill>
          <a:blip r:embed="rId2"/>
          <a:srcRect/>
          <a:stretch>
            <a:fillRect/>
          </a:stretch>
        </p:blipFill>
        <p:spPr bwMode="auto">
          <a:xfrm>
            <a:off x="1524000" y="2171700"/>
            <a:ext cx="5676900" cy="122872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1800225" y="4000500"/>
            <a:ext cx="5133975" cy="1181100"/>
          </a:xfrm>
          <a:prstGeom prst="rect">
            <a:avLst/>
          </a:prstGeom>
          <a:noFill/>
          <a:ln w="9525">
            <a:noFill/>
            <a:miter lim="800000"/>
            <a:headEnd/>
            <a:tailEnd/>
          </a:ln>
          <a:effectLst/>
        </p:spPr>
      </p:pic>
      <p:sp>
        <p:nvSpPr>
          <p:cNvPr id="6" name="TextBox 5"/>
          <p:cNvSpPr txBox="1"/>
          <p:nvPr/>
        </p:nvSpPr>
        <p:spPr>
          <a:xfrm>
            <a:off x="647700" y="1307068"/>
            <a:ext cx="7620000" cy="369332"/>
          </a:xfrm>
          <a:prstGeom prst="rect">
            <a:avLst/>
          </a:prstGeom>
          <a:noFill/>
        </p:spPr>
        <p:txBody>
          <a:bodyPr wrap="square" rtlCol="0">
            <a:spAutoFit/>
          </a:bodyPr>
          <a:lstStyle/>
          <a:p>
            <a:pPr>
              <a:buFont typeface="Wingdings" pitchFamily="2" charset="2"/>
              <a:buChar char="§"/>
            </a:pPr>
            <a:r>
              <a:rPr lang="en-US" dirty="0" smtClean="0"/>
              <a:t> For larger aspect ratios,</a:t>
            </a:r>
            <a:r>
              <a:rPr lang="en-US" dirty="0" smtClean="0">
                <a:sym typeface="Symbol"/>
              </a:rPr>
              <a:t> the following correlations have been proposed:</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29</a:t>
            </a:fld>
            <a:endParaRPr lang="en-US" dirty="0"/>
          </a:p>
        </p:txBody>
      </p:sp>
      <p:sp>
        <p:nvSpPr>
          <p:cNvPr id="5" name="TextBox 4"/>
          <p:cNvSpPr txBox="1"/>
          <p:nvPr/>
        </p:nvSpPr>
        <p:spPr>
          <a:xfrm>
            <a:off x="685800" y="1257300"/>
            <a:ext cx="7658100" cy="2862322"/>
          </a:xfrm>
          <a:prstGeom prst="rect">
            <a:avLst/>
          </a:prstGeom>
          <a:noFill/>
        </p:spPr>
        <p:txBody>
          <a:bodyPr wrap="square" rtlCol="0">
            <a:spAutoFit/>
          </a:bodyPr>
          <a:lstStyle/>
          <a:p>
            <a:r>
              <a:rPr lang="en-US" sz="2000" dirty="0" smtClean="0"/>
              <a:t>Example: </a:t>
            </a:r>
          </a:p>
          <a:p>
            <a:endParaRPr lang="en-US" sz="2000" dirty="0" smtClean="0"/>
          </a:p>
          <a:p>
            <a:r>
              <a:rPr lang="en-US" sz="2000" dirty="0" smtClean="0"/>
              <a:t>The vertical 0.8m high, 2m wide double pane window consists of two sheet of glass separated by a 2 cm air gap at atmospheric pressure.  If the glass surface temperatures across the air gap are measured to be 12</a:t>
            </a:r>
            <a:r>
              <a:rPr lang="en-US" sz="2000" dirty="0" smtClean="0">
                <a:sym typeface="Symbol"/>
              </a:rPr>
              <a:t>C and 2C, determine the rate of heat transfer through the window.</a:t>
            </a:r>
            <a:endParaRPr lang="en-US" sz="2000" dirty="0" smtClean="0"/>
          </a:p>
          <a:p>
            <a:pPr algn="r"/>
            <a:endParaRPr lang="en-US" sz="2000" dirty="0" smtClean="0">
              <a:sym typeface="Symbol"/>
            </a:endParaRPr>
          </a:p>
          <a:p>
            <a:r>
              <a:rPr lang="en-US" sz="2000" dirty="0" smtClean="0">
                <a:sym typeface="Symbol"/>
              </a:rPr>
              <a:t> </a:t>
            </a:r>
            <a:endParaRPr lang="en-US" sz="2000" dirty="0" smtClean="0"/>
          </a:p>
          <a:p>
            <a:endParaRPr lang="en-US" sz="2000" dirty="0"/>
          </a:p>
        </p:txBody>
      </p:sp>
      <p:sp>
        <p:nvSpPr>
          <p:cNvPr id="6" name="TextBox 5"/>
          <p:cNvSpPr txBox="1"/>
          <p:nvPr/>
        </p:nvSpPr>
        <p:spPr>
          <a:xfrm>
            <a:off x="990600" y="3559076"/>
            <a:ext cx="6096000" cy="2308324"/>
          </a:xfrm>
          <a:prstGeom prst="rect">
            <a:avLst/>
          </a:prstGeom>
          <a:noFill/>
        </p:spPr>
        <p:txBody>
          <a:bodyPr wrap="square" rtlCol="0">
            <a:spAutoFit/>
          </a:bodyPr>
          <a:lstStyle/>
          <a:p>
            <a:pPr marL="342900" indent="-342900">
              <a:buAutoNum type="arabicPeriod"/>
            </a:pPr>
            <a:r>
              <a:rPr lang="en-US" sz="1600" i="1" dirty="0" smtClean="0">
                <a:solidFill>
                  <a:srgbClr val="FF0000"/>
                </a:solidFill>
              </a:rPr>
              <a:t>Schematic</a:t>
            </a:r>
          </a:p>
          <a:p>
            <a:pPr marL="342900" indent="-342900">
              <a:buAutoNum type="arabicPeriod" startAt="2"/>
            </a:pPr>
            <a:r>
              <a:rPr lang="en-US" sz="1600" i="1" dirty="0" smtClean="0">
                <a:solidFill>
                  <a:srgbClr val="FF0000"/>
                </a:solidFill>
              </a:rPr>
              <a:t>Assumptions</a:t>
            </a:r>
          </a:p>
          <a:p>
            <a:pPr marL="342900" indent="-342900">
              <a:buAutoNum type="arabicPeriod" startAt="3"/>
            </a:pPr>
            <a:r>
              <a:rPr lang="en-US" sz="1600" i="1" dirty="0" smtClean="0">
                <a:solidFill>
                  <a:srgbClr val="FF0000"/>
                </a:solidFill>
              </a:rPr>
              <a:t>Fluid properties at </a:t>
            </a:r>
            <a:r>
              <a:rPr lang="en-US" sz="1600" i="1" dirty="0" err="1" smtClean="0">
                <a:solidFill>
                  <a:srgbClr val="FF0000"/>
                </a:solidFill>
              </a:rPr>
              <a:t>Tavg</a:t>
            </a:r>
            <a:endParaRPr lang="en-US" sz="1600" i="1" dirty="0" smtClean="0">
              <a:solidFill>
                <a:srgbClr val="FF0000"/>
              </a:solidFill>
            </a:endParaRPr>
          </a:p>
          <a:p>
            <a:pPr marL="342900" indent="-342900">
              <a:buAutoNum type="arabicPeriod" startAt="4"/>
            </a:pPr>
            <a:r>
              <a:rPr lang="en-US" sz="1600" i="1" dirty="0" smtClean="0">
                <a:solidFill>
                  <a:srgbClr val="FF0000"/>
                </a:solidFill>
              </a:rPr>
              <a:t>Analysis of heat transfer</a:t>
            </a:r>
          </a:p>
          <a:p>
            <a:pPr marL="342900" indent="-342900"/>
            <a:r>
              <a:rPr lang="en-US" sz="1600" i="1" dirty="0" smtClean="0">
                <a:solidFill>
                  <a:srgbClr val="FF0000"/>
                </a:solidFill>
              </a:rPr>
              <a:t>		- Calculate </a:t>
            </a:r>
            <a:r>
              <a:rPr lang="en-US" sz="1600" i="1" dirty="0" err="1" smtClean="0">
                <a:solidFill>
                  <a:srgbClr val="FF0000"/>
                </a:solidFill>
              </a:rPr>
              <a:t>Ra</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Nu</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h</a:t>
            </a:r>
          </a:p>
          <a:p>
            <a:pPr marL="342900" indent="-342900"/>
            <a:r>
              <a:rPr lang="en-US" sz="1600" i="1" dirty="0" smtClean="0">
                <a:solidFill>
                  <a:srgbClr val="FF0000"/>
                </a:solidFill>
              </a:rPr>
              <a:t>		- finally, calculate heat transfer</a:t>
            </a:r>
          </a:p>
          <a:p>
            <a:pPr marL="342900" indent="-342900">
              <a:buAutoNum type="arabicPeriod"/>
            </a:pPr>
            <a:endParaRPr lang="en-US" sz="1600" i="1"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a:t>
            </a:fld>
            <a:endParaRPr lang="en-US" dirty="0"/>
          </a:p>
        </p:txBody>
      </p:sp>
      <p:pic>
        <p:nvPicPr>
          <p:cNvPr id="2051" name="Picture 3"/>
          <p:cNvPicPr>
            <a:picLocks noChangeAspect="1" noChangeArrowheads="1"/>
          </p:cNvPicPr>
          <p:nvPr/>
        </p:nvPicPr>
        <p:blipFill>
          <a:blip r:embed="rId2"/>
          <a:srcRect/>
          <a:stretch>
            <a:fillRect/>
          </a:stretch>
        </p:blipFill>
        <p:spPr bwMode="auto">
          <a:xfrm>
            <a:off x="876301" y="1295400"/>
            <a:ext cx="6858000" cy="5138670"/>
          </a:xfrm>
          <a:prstGeom prst="rect">
            <a:avLst/>
          </a:prstGeom>
          <a:noFill/>
          <a:ln w="9525">
            <a:noFill/>
            <a:miter lim="800000"/>
            <a:headEnd/>
            <a:tailEnd/>
          </a:ln>
          <a:effectLst/>
        </p:spPr>
      </p:pic>
      <p:pic>
        <p:nvPicPr>
          <p:cNvPr id="5" name="Picture 4" descr="09_02.jpg"/>
          <p:cNvPicPr>
            <a:picLocks noChangeAspect="1"/>
          </p:cNvPicPr>
          <p:nvPr/>
        </p:nvPicPr>
        <p:blipFill>
          <a:blip r:embed="rId3"/>
          <a:srcRect b="22756"/>
          <a:stretch>
            <a:fillRect/>
          </a:stretch>
        </p:blipFill>
        <p:spPr>
          <a:xfrm>
            <a:off x="1409700" y="2790665"/>
            <a:ext cx="6035040" cy="254333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30</a:t>
            </a:fld>
            <a:endParaRPr lang="en-US" dirty="0"/>
          </a:p>
        </p:txBody>
      </p:sp>
      <p:pic>
        <p:nvPicPr>
          <p:cNvPr id="5122" name="Picture 2"/>
          <p:cNvPicPr>
            <a:picLocks noChangeAspect="1" noChangeArrowheads="1"/>
          </p:cNvPicPr>
          <p:nvPr/>
        </p:nvPicPr>
        <p:blipFill>
          <a:blip r:embed="rId2"/>
          <a:srcRect/>
          <a:stretch>
            <a:fillRect/>
          </a:stretch>
        </p:blipFill>
        <p:spPr bwMode="auto">
          <a:xfrm>
            <a:off x="609600" y="1123950"/>
            <a:ext cx="7124700" cy="5048250"/>
          </a:xfrm>
          <a:prstGeom prst="rect">
            <a:avLst/>
          </a:prstGeom>
          <a:noFill/>
          <a:ln w="9525">
            <a:noFill/>
            <a:miter lim="800000"/>
            <a:headEnd/>
            <a:tailEnd/>
          </a:ln>
          <a:effectLst/>
        </p:spPr>
      </p:pic>
      <p:sp>
        <p:nvSpPr>
          <p:cNvPr id="6" name="TextBox 5"/>
          <p:cNvSpPr txBox="1"/>
          <p:nvPr/>
        </p:nvSpPr>
        <p:spPr>
          <a:xfrm>
            <a:off x="4686300" y="4572000"/>
            <a:ext cx="1866900" cy="461665"/>
          </a:xfrm>
          <a:prstGeom prst="rect">
            <a:avLst/>
          </a:prstGeom>
          <a:noFill/>
        </p:spPr>
        <p:txBody>
          <a:bodyPr wrap="square" rtlCol="0">
            <a:spAutoFit/>
          </a:bodyPr>
          <a:lstStyle/>
          <a:p>
            <a:r>
              <a:rPr lang="en-US" sz="1200" dirty="0" smtClean="0">
                <a:solidFill>
                  <a:srgbClr val="FF0000"/>
                </a:solidFill>
                <a:latin typeface="Times New Roman" pitchFamily="18" charset="0"/>
                <a:cs typeface="Times New Roman" pitchFamily="18" charset="0"/>
              </a:rPr>
              <a:t>FC – forced convection</a:t>
            </a:r>
          </a:p>
          <a:p>
            <a:r>
              <a:rPr lang="en-US" sz="1200" dirty="0" smtClean="0">
                <a:solidFill>
                  <a:srgbClr val="FF0000"/>
                </a:solidFill>
                <a:latin typeface="Times New Roman" pitchFamily="18" charset="0"/>
                <a:cs typeface="Times New Roman" pitchFamily="18" charset="0"/>
              </a:rPr>
              <a:t>NC – natural convection</a:t>
            </a:r>
            <a:endParaRPr lang="en-US" sz="1200" dirty="0">
              <a:solidFill>
                <a:srgbClr val="FF0000"/>
              </a:solidFill>
              <a:latin typeface="Times New Roman" pitchFamily="18" charset="0"/>
              <a:cs typeface="Times New Roman" pitchFamily="18" charset="0"/>
            </a:endParaRPr>
          </a:p>
        </p:txBody>
      </p:sp>
      <p:pic>
        <p:nvPicPr>
          <p:cNvPr id="7" name="Picture 6" descr="Fig 9-10 p 526.jpg"/>
          <p:cNvPicPr>
            <a:picLocks noChangeAspect="1"/>
          </p:cNvPicPr>
          <p:nvPr/>
        </p:nvPicPr>
        <p:blipFill>
          <a:blip r:embed="rId3" cstate="print"/>
          <a:srcRect b="12951"/>
          <a:stretch>
            <a:fillRect/>
          </a:stretch>
        </p:blipFill>
        <p:spPr>
          <a:xfrm>
            <a:off x="6773458" y="1752600"/>
            <a:ext cx="2218142" cy="50292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29D66148-AC80-459C-8EBE-04FBBD644DDB}" type="slidenum">
              <a:rPr lang="en-US"/>
              <a:pPr/>
              <a:t>4</a:t>
            </a:fld>
            <a:endParaRPr lang="en-US"/>
          </a:p>
        </p:txBody>
      </p:sp>
      <p:pic>
        <p:nvPicPr>
          <p:cNvPr id="472067" name="Picture 3"/>
          <p:cNvPicPr>
            <a:picLocks noChangeAspect="1" noChangeArrowheads="1"/>
          </p:cNvPicPr>
          <p:nvPr/>
        </p:nvPicPr>
        <p:blipFill>
          <a:blip r:embed="rId2"/>
          <a:srcRect/>
          <a:stretch>
            <a:fillRect/>
          </a:stretch>
        </p:blipFill>
        <p:spPr bwMode="auto">
          <a:xfrm>
            <a:off x="304800" y="304800"/>
            <a:ext cx="3175000" cy="5211763"/>
          </a:xfrm>
          <a:prstGeom prst="rect">
            <a:avLst/>
          </a:prstGeom>
          <a:noFill/>
          <a:ln w="9525">
            <a:noFill/>
            <a:miter lim="800000"/>
            <a:headEnd/>
            <a:tailEnd/>
          </a:ln>
          <a:effectLst/>
        </p:spPr>
      </p:pic>
      <p:sp>
        <p:nvSpPr>
          <p:cNvPr id="472068" name="Rectangle 4"/>
          <p:cNvSpPr>
            <a:spLocks noChangeArrowheads="1"/>
          </p:cNvSpPr>
          <p:nvPr/>
        </p:nvSpPr>
        <p:spPr bwMode="auto">
          <a:xfrm>
            <a:off x="228600" y="5372100"/>
            <a:ext cx="3886200" cy="1190625"/>
          </a:xfrm>
          <a:prstGeom prst="rect">
            <a:avLst/>
          </a:prstGeom>
          <a:noFill/>
          <a:ln w="9525">
            <a:noFill/>
            <a:miter lim="800000"/>
            <a:headEnd/>
            <a:tailEnd/>
          </a:ln>
          <a:effectLst/>
        </p:spPr>
        <p:txBody>
          <a:bodyPr>
            <a:spAutoFit/>
          </a:bodyPr>
          <a:lstStyle/>
          <a:p>
            <a:r>
              <a:rPr lang="en-US" b="0" dirty="0">
                <a:solidFill>
                  <a:srgbClr val="0000CC"/>
                </a:solidFill>
              </a:rPr>
              <a:t>The coefficient of volume expansion is</a:t>
            </a:r>
            <a:r>
              <a:rPr lang="tr-TR" b="0" dirty="0">
                <a:solidFill>
                  <a:srgbClr val="0000CC"/>
                </a:solidFill>
              </a:rPr>
              <a:t> </a:t>
            </a:r>
            <a:r>
              <a:rPr lang="en-US" b="0" dirty="0">
                <a:solidFill>
                  <a:srgbClr val="0000CC"/>
                </a:solidFill>
              </a:rPr>
              <a:t>a measure of the change in volume of</a:t>
            </a:r>
            <a:r>
              <a:rPr lang="tr-TR" b="0" dirty="0">
                <a:solidFill>
                  <a:srgbClr val="0000CC"/>
                </a:solidFill>
              </a:rPr>
              <a:t> </a:t>
            </a:r>
            <a:r>
              <a:rPr lang="en-US" b="0" dirty="0">
                <a:solidFill>
                  <a:srgbClr val="0000CC"/>
                </a:solidFill>
              </a:rPr>
              <a:t>a substance with temperature</a:t>
            </a:r>
            <a:r>
              <a:rPr lang="tr-TR" b="0" dirty="0">
                <a:solidFill>
                  <a:srgbClr val="0000CC"/>
                </a:solidFill>
              </a:rPr>
              <a:t> </a:t>
            </a:r>
            <a:r>
              <a:rPr lang="en-US" b="0" dirty="0">
                <a:solidFill>
                  <a:srgbClr val="0000CC"/>
                </a:solidFill>
              </a:rPr>
              <a:t>at constant pressure.</a:t>
            </a:r>
          </a:p>
        </p:txBody>
      </p:sp>
      <p:sp>
        <p:nvSpPr>
          <p:cNvPr id="472069" name="Rectangle 5"/>
          <p:cNvSpPr>
            <a:spLocks noChangeArrowheads="1"/>
          </p:cNvSpPr>
          <p:nvPr/>
        </p:nvSpPr>
        <p:spPr bwMode="auto">
          <a:xfrm>
            <a:off x="3657600" y="228600"/>
            <a:ext cx="4800600" cy="915988"/>
          </a:xfrm>
          <a:prstGeom prst="rect">
            <a:avLst/>
          </a:prstGeom>
          <a:noFill/>
          <a:ln w="9525">
            <a:noFill/>
            <a:miter lim="800000"/>
            <a:headEnd/>
            <a:tailEnd/>
          </a:ln>
          <a:effectLst/>
        </p:spPr>
        <p:txBody>
          <a:bodyPr>
            <a:spAutoFit/>
          </a:bodyPr>
          <a:lstStyle/>
          <a:p>
            <a:r>
              <a:rPr lang="en-US" dirty="0" smtClean="0">
                <a:solidFill>
                  <a:srgbClr val="CC00CC"/>
                </a:solidFill>
              </a:rPr>
              <a:t>Thermal expansion coefficient / </a:t>
            </a:r>
            <a:r>
              <a:rPr lang="tr-TR" dirty="0" smtClean="0">
                <a:solidFill>
                  <a:srgbClr val="CC00CC"/>
                </a:solidFill>
              </a:rPr>
              <a:t>V</a:t>
            </a:r>
            <a:r>
              <a:rPr lang="en-US" dirty="0" err="1">
                <a:solidFill>
                  <a:srgbClr val="CC00CC"/>
                </a:solidFill>
              </a:rPr>
              <a:t>olume</a:t>
            </a:r>
            <a:r>
              <a:rPr lang="en-US" dirty="0">
                <a:solidFill>
                  <a:srgbClr val="CC00CC"/>
                </a:solidFill>
              </a:rPr>
              <a:t> expansion</a:t>
            </a:r>
            <a:r>
              <a:rPr lang="tr-TR" dirty="0">
                <a:solidFill>
                  <a:srgbClr val="CC00CC"/>
                </a:solidFill>
              </a:rPr>
              <a:t> </a:t>
            </a:r>
            <a:r>
              <a:rPr lang="en-US" dirty="0">
                <a:solidFill>
                  <a:srgbClr val="CC00CC"/>
                </a:solidFill>
              </a:rPr>
              <a:t>coefficient</a:t>
            </a:r>
            <a:r>
              <a:rPr lang="tr-TR" dirty="0">
                <a:solidFill>
                  <a:srgbClr val="CC00CC"/>
                </a:solidFill>
              </a:rPr>
              <a:t>:</a:t>
            </a:r>
            <a:r>
              <a:rPr lang="en-US" dirty="0"/>
              <a:t> </a:t>
            </a:r>
            <a:r>
              <a:rPr lang="tr-TR" b="0" dirty="0"/>
              <a:t>V</a:t>
            </a:r>
            <a:r>
              <a:rPr lang="en-US" b="0" dirty="0" err="1"/>
              <a:t>ariation</a:t>
            </a:r>
            <a:r>
              <a:rPr lang="en-US" b="0" dirty="0"/>
              <a:t> of the density of a fluid with temperature at constant pressure.</a:t>
            </a:r>
          </a:p>
        </p:txBody>
      </p:sp>
      <p:pic>
        <p:nvPicPr>
          <p:cNvPr id="472070" name="Picture 6"/>
          <p:cNvPicPr>
            <a:picLocks noChangeAspect="1" noChangeArrowheads="1"/>
          </p:cNvPicPr>
          <p:nvPr/>
        </p:nvPicPr>
        <p:blipFill>
          <a:blip r:embed="rId3"/>
          <a:srcRect/>
          <a:stretch>
            <a:fillRect/>
          </a:stretch>
        </p:blipFill>
        <p:spPr bwMode="auto">
          <a:xfrm>
            <a:off x="3733800" y="1143000"/>
            <a:ext cx="3895725" cy="674688"/>
          </a:xfrm>
          <a:prstGeom prst="rect">
            <a:avLst/>
          </a:prstGeom>
          <a:noFill/>
          <a:ln w="9525">
            <a:noFill/>
            <a:miter lim="800000"/>
            <a:headEnd/>
            <a:tailEnd/>
          </a:ln>
          <a:effectLst/>
        </p:spPr>
      </p:pic>
      <p:pic>
        <p:nvPicPr>
          <p:cNvPr id="472071" name="Picture 7"/>
          <p:cNvPicPr>
            <a:picLocks noChangeAspect="1" noChangeArrowheads="1"/>
          </p:cNvPicPr>
          <p:nvPr/>
        </p:nvPicPr>
        <p:blipFill>
          <a:blip r:embed="rId4"/>
          <a:srcRect/>
          <a:stretch>
            <a:fillRect/>
          </a:stretch>
        </p:blipFill>
        <p:spPr bwMode="auto">
          <a:xfrm>
            <a:off x="3733800" y="1905000"/>
            <a:ext cx="4578350" cy="617538"/>
          </a:xfrm>
          <a:prstGeom prst="rect">
            <a:avLst/>
          </a:prstGeom>
          <a:noFill/>
          <a:ln w="9525">
            <a:noFill/>
            <a:miter lim="800000"/>
            <a:headEnd/>
            <a:tailEnd/>
          </a:ln>
          <a:effectLst/>
        </p:spPr>
      </p:pic>
      <p:pic>
        <p:nvPicPr>
          <p:cNvPr id="472072" name="Picture 8"/>
          <p:cNvPicPr>
            <a:picLocks noChangeAspect="1" noChangeArrowheads="1"/>
          </p:cNvPicPr>
          <p:nvPr/>
        </p:nvPicPr>
        <p:blipFill>
          <a:blip r:embed="rId5"/>
          <a:srcRect/>
          <a:stretch>
            <a:fillRect/>
          </a:stretch>
        </p:blipFill>
        <p:spPr bwMode="auto">
          <a:xfrm>
            <a:off x="3733800" y="2640013"/>
            <a:ext cx="4160838" cy="331787"/>
          </a:xfrm>
          <a:prstGeom prst="rect">
            <a:avLst/>
          </a:prstGeom>
          <a:noFill/>
          <a:ln w="9525">
            <a:noFill/>
            <a:miter lim="800000"/>
            <a:headEnd/>
            <a:tailEnd/>
          </a:ln>
          <a:effectLst/>
        </p:spPr>
      </p:pic>
      <p:pic>
        <p:nvPicPr>
          <p:cNvPr id="472074" name="Picture 10"/>
          <p:cNvPicPr>
            <a:picLocks noChangeAspect="1" noChangeArrowheads="1"/>
          </p:cNvPicPr>
          <p:nvPr/>
        </p:nvPicPr>
        <p:blipFill>
          <a:blip r:embed="rId6"/>
          <a:srcRect/>
          <a:stretch>
            <a:fillRect/>
          </a:stretch>
        </p:blipFill>
        <p:spPr bwMode="auto">
          <a:xfrm>
            <a:off x="6629400" y="3381375"/>
            <a:ext cx="1165225" cy="322263"/>
          </a:xfrm>
          <a:prstGeom prst="rect">
            <a:avLst/>
          </a:prstGeom>
          <a:noFill/>
          <a:ln w="9525">
            <a:noFill/>
            <a:miter lim="800000"/>
            <a:headEnd/>
            <a:tailEnd/>
          </a:ln>
          <a:effectLst/>
        </p:spPr>
      </p:pic>
      <p:sp>
        <p:nvSpPr>
          <p:cNvPr id="472075" name="Rectangle 11"/>
          <p:cNvSpPr>
            <a:spLocks noChangeArrowheads="1"/>
          </p:cNvSpPr>
          <p:nvPr/>
        </p:nvSpPr>
        <p:spPr bwMode="auto">
          <a:xfrm>
            <a:off x="6596063" y="3657600"/>
            <a:ext cx="1111250" cy="366713"/>
          </a:xfrm>
          <a:prstGeom prst="rect">
            <a:avLst/>
          </a:prstGeom>
          <a:noFill/>
          <a:ln w="9525">
            <a:noFill/>
            <a:miter lim="800000"/>
            <a:headEnd/>
            <a:tailEnd/>
          </a:ln>
          <a:effectLst/>
        </p:spPr>
        <p:txBody>
          <a:bodyPr wrap="none">
            <a:spAutoFit/>
          </a:bodyPr>
          <a:lstStyle/>
          <a:p>
            <a:r>
              <a:rPr lang="en-US" b="0" i="1">
                <a:solidFill>
                  <a:srgbClr val="3333FF"/>
                </a:solidFill>
              </a:rPr>
              <a:t>Ideal gas</a:t>
            </a:r>
          </a:p>
        </p:txBody>
      </p:sp>
      <p:sp>
        <p:nvSpPr>
          <p:cNvPr id="472076" name="Rectangle 12"/>
          <p:cNvSpPr>
            <a:spLocks noChangeArrowheads="1"/>
          </p:cNvSpPr>
          <p:nvPr/>
        </p:nvSpPr>
        <p:spPr bwMode="auto">
          <a:xfrm>
            <a:off x="4191000" y="4157663"/>
            <a:ext cx="3962400" cy="2014537"/>
          </a:xfrm>
          <a:prstGeom prst="rect">
            <a:avLst/>
          </a:prstGeom>
          <a:solidFill>
            <a:srgbClr val="FFCC99"/>
          </a:solidFill>
          <a:ln w="9525">
            <a:noFill/>
            <a:miter lim="800000"/>
            <a:headEnd/>
            <a:tailEnd/>
          </a:ln>
          <a:effectLst/>
        </p:spPr>
        <p:txBody>
          <a:bodyPr>
            <a:spAutoFit/>
          </a:bodyPr>
          <a:lstStyle/>
          <a:p>
            <a:r>
              <a:rPr lang="en-US" b="0" dirty="0"/>
              <a:t>The larger the temperature</a:t>
            </a:r>
            <a:r>
              <a:rPr lang="tr-TR" b="0" dirty="0"/>
              <a:t> </a:t>
            </a:r>
            <a:r>
              <a:rPr lang="en-US" b="0" dirty="0"/>
              <a:t>difference between the fluid adjacent to a hot (or cold) surface and the</a:t>
            </a:r>
            <a:r>
              <a:rPr lang="tr-TR" b="0" dirty="0"/>
              <a:t> </a:t>
            </a:r>
            <a:r>
              <a:rPr lang="en-US" b="0" dirty="0"/>
              <a:t>fluid away from it, the </a:t>
            </a:r>
            <a:r>
              <a:rPr lang="en-US" b="0" i="1" dirty="0">
                <a:solidFill>
                  <a:srgbClr val="3333FF"/>
                </a:solidFill>
              </a:rPr>
              <a:t>larger</a:t>
            </a:r>
            <a:r>
              <a:rPr lang="en-US" b="0" i="1" dirty="0"/>
              <a:t> </a:t>
            </a:r>
            <a:r>
              <a:rPr lang="en-US" b="0" dirty="0"/>
              <a:t>the buoyancy force and the </a:t>
            </a:r>
            <a:r>
              <a:rPr lang="en-US" b="0" i="1" dirty="0">
                <a:solidFill>
                  <a:srgbClr val="3333FF"/>
                </a:solidFill>
              </a:rPr>
              <a:t>stronger</a:t>
            </a:r>
            <a:r>
              <a:rPr lang="en-US" b="0" i="1" dirty="0"/>
              <a:t> </a:t>
            </a:r>
            <a:r>
              <a:rPr lang="en-US" b="0" dirty="0"/>
              <a:t>the natural</a:t>
            </a:r>
            <a:r>
              <a:rPr lang="tr-TR" b="0" dirty="0"/>
              <a:t> </a:t>
            </a:r>
            <a:r>
              <a:rPr lang="en-US" b="0" dirty="0"/>
              <a:t>convection currents, and thus the </a:t>
            </a:r>
            <a:r>
              <a:rPr lang="en-US" b="0" i="1" dirty="0">
                <a:solidFill>
                  <a:srgbClr val="3333FF"/>
                </a:solidFill>
              </a:rPr>
              <a:t>higher</a:t>
            </a:r>
            <a:r>
              <a:rPr lang="en-US" b="0" i="1" dirty="0"/>
              <a:t> </a:t>
            </a:r>
            <a:r>
              <a:rPr lang="en-US" b="0" dirty="0"/>
              <a:t>the heat transfer rate.</a:t>
            </a:r>
          </a:p>
        </p:txBody>
      </p:sp>
      <p:pic>
        <p:nvPicPr>
          <p:cNvPr id="472077" name="Picture 13"/>
          <p:cNvPicPr>
            <a:picLocks noChangeAspect="1" noChangeArrowheads="1"/>
          </p:cNvPicPr>
          <p:nvPr/>
        </p:nvPicPr>
        <p:blipFill>
          <a:blip r:embed="rId7"/>
          <a:srcRect/>
          <a:stretch>
            <a:fillRect/>
          </a:stretch>
        </p:blipFill>
        <p:spPr bwMode="auto">
          <a:xfrm>
            <a:off x="3733800" y="3200400"/>
            <a:ext cx="2833688" cy="654050"/>
          </a:xfrm>
          <a:prstGeom prst="rect">
            <a:avLst/>
          </a:prstGeom>
          <a:noFill/>
          <a:ln w="9525">
            <a:noFill/>
            <a:miter lim="800000"/>
            <a:headEnd/>
            <a:tailEnd/>
          </a:ln>
          <a:effectLst/>
        </p:spPr>
      </p:pic>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2531" name="Rectangle 3"/>
          <p:cNvSpPr>
            <a:spLocks noChangeArrowheads="1"/>
          </p:cNvSpPr>
          <p:nvPr/>
        </p:nvSpPr>
        <p:spPr bwMode="auto">
          <a:xfrm>
            <a:off x="0" y="7239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253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32" name="Picture 4"/>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2971800" y="6286500"/>
            <a:ext cx="6115050" cy="533400"/>
          </a:xfrm>
          <a:prstGeom prst="rect">
            <a:avLst/>
          </a:prstGeom>
          <a:solidFill>
            <a:schemeClr val="accent6">
              <a:lumMod val="40000"/>
              <a:lumOff val="60000"/>
            </a:schemeClr>
          </a:solidFill>
        </p:spPr>
      </p:pic>
      <p:sp>
        <p:nvSpPr>
          <p:cNvPr id="22534" name="Rectangle 6"/>
          <p:cNvSpPr>
            <a:spLocks noChangeArrowheads="1"/>
          </p:cNvSpPr>
          <p:nvPr/>
        </p:nvSpPr>
        <p:spPr bwMode="auto">
          <a:xfrm>
            <a:off x="0" y="7239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5</a:t>
            </a:fld>
            <a:endParaRPr lang="en-US" dirty="0"/>
          </a:p>
        </p:txBody>
      </p:sp>
      <p:pic>
        <p:nvPicPr>
          <p:cNvPr id="4098" name="Picture 2"/>
          <p:cNvPicPr>
            <a:picLocks noChangeAspect="1" noChangeArrowheads="1"/>
          </p:cNvPicPr>
          <p:nvPr/>
        </p:nvPicPr>
        <p:blipFill>
          <a:blip r:embed="rId2"/>
          <a:srcRect/>
          <a:stretch>
            <a:fillRect/>
          </a:stretch>
        </p:blipFill>
        <p:spPr bwMode="auto">
          <a:xfrm>
            <a:off x="838200" y="1219200"/>
            <a:ext cx="7448550" cy="5210175"/>
          </a:xfrm>
          <a:prstGeom prst="rect">
            <a:avLst/>
          </a:prstGeom>
          <a:noFill/>
          <a:ln w="9525">
            <a:noFill/>
            <a:miter lim="800000"/>
            <a:headEnd/>
            <a:tailEnd/>
          </a:ln>
          <a:effectLst/>
        </p:spPr>
      </p:pic>
      <p:sp>
        <p:nvSpPr>
          <p:cNvPr id="5" name="TextBox 4"/>
          <p:cNvSpPr txBox="1"/>
          <p:nvPr/>
        </p:nvSpPr>
        <p:spPr>
          <a:xfrm>
            <a:off x="3200400" y="5376446"/>
            <a:ext cx="5829300"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 Ratio of buoyancy forces and thermal and momentum diffusivities.</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Rayleigh Number, Ra=</a:t>
            </a:r>
            <a:r>
              <a:rPr lang="en-US" dirty="0" err="1" smtClean="0"/>
              <a:t>Gr.Pr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dirty="0"/>
          </a:p>
        </p:txBody>
      </p:sp>
      <p:sp>
        <p:nvSpPr>
          <p:cNvPr id="5" name="Rectangle 4"/>
          <p:cNvSpPr/>
          <p:nvPr/>
        </p:nvSpPr>
        <p:spPr>
          <a:xfrm>
            <a:off x="659720" y="1470345"/>
            <a:ext cx="7906400" cy="5324535"/>
          </a:xfrm>
          <a:prstGeom prst="rect">
            <a:avLst/>
          </a:prstGeom>
        </p:spPr>
        <p:txBody>
          <a:bodyPr wrap="square">
            <a:spAutoFit/>
          </a:bodyPr>
          <a:lstStyle/>
          <a:p>
            <a:pPr marL="285750" lvl="0" indent="-285750">
              <a:buFont typeface="Arial" pitchFamily="34" charset="0"/>
              <a:buChar char="•"/>
            </a:pPr>
            <a:r>
              <a:rPr lang="en-US" sz="2200" dirty="0"/>
              <a:t>In </a:t>
            </a:r>
            <a:r>
              <a:rPr lang="en-US" sz="2200" u="sng" dirty="0">
                <a:hlinkClick r:id="rId2"/>
              </a:rPr>
              <a:t>fluid mechanics</a:t>
            </a:r>
            <a:r>
              <a:rPr lang="en-US" sz="2200" dirty="0"/>
              <a:t>, the </a:t>
            </a:r>
            <a:r>
              <a:rPr lang="en-US" sz="2200" b="1" dirty="0"/>
              <a:t>Rayleigh number</a:t>
            </a:r>
            <a:r>
              <a:rPr lang="en-US" sz="2200" dirty="0"/>
              <a:t> for a fluid is a  </a:t>
            </a:r>
            <a:r>
              <a:rPr lang="en-US" sz="2200" u="sng" dirty="0">
                <a:hlinkClick r:id="rId3"/>
              </a:rPr>
              <a:t>dimensionless number</a:t>
            </a:r>
            <a:r>
              <a:rPr lang="en-US" sz="2200" dirty="0"/>
              <a:t> associated with buoyancy driven flow (also known as </a:t>
            </a:r>
            <a:r>
              <a:rPr lang="en-US" sz="2200" u="sng" dirty="0">
                <a:hlinkClick r:id="rId4"/>
              </a:rPr>
              <a:t>free convection</a:t>
            </a:r>
            <a:r>
              <a:rPr lang="en-US" sz="2200" dirty="0"/>
              <a:t> or natural convection). </a:t>
            </a:r>
            <a:endParaRPr lang="en-US" sz="2200" dirty="0" smtClean="0"/>
          </a:p>
          <a:p>
            <a:pPr marL="285750" indent="-285750">
              <a:buFont typeface="Arial" pitchFamily="34" charset="0"/>
              <a:buChar char="•"/>
            </a:pPr>
            <a:r>
              <a:rPr lang="en-US" sz="2200" dirty="0" smtClean="0"/>
              <a:t>When </a:t>
            </a:r>
            <a:r>
              <a:rPr lang="en-US" sz="2200" dirty="0"/>
              <a:t>the Rayleigh number is below the critical value for that fluid, heat transfer is primarily in the form of </a:t>
            </a:r>
            <a:r>
              <a:rPr lang="en-US" sz="2200" u="sng" dirty="0">
                <a:hlinkClick r:id="rId5"/>
              </a:rPr>
              <a:t>conduction</a:t>
            </a:r>
            <a:r>
              <a:rPr lang="en-US" sz="2200" dirty="0"/>
              <a:t>; when it exceeds the critical value, heat transfer is primarily in the form of </a:t>
            </a:r>
            <a:r>
              <a:rPr lang="en-US" sz="2200" u="sng" dirty="0" smtClean="0">
                <a:hlinkClick r:id="rId6"/>
              </a:rPr>
              <a:t>convection</a:t>
            </a:r>
            <a:r>
              <a:rPr lang="en-US" sz="2200" dirty="0" smtClean="0"/>
              <a:t>. </a:t>
            </a:r>
          </a:p>
          <a:p>
            <a:pPr marL="285750" indent="-285750">
              <a:buFont typeface="Arial" pitchFamily="34" charset="0"/>
              <a:buChar char="•"/>
            </a:pPr>
            <a:r>
              <a:rPr lang="en-US" sz="2400" dirty="0" smtClean="0"/>
              <a:t>The </a:t>
            </a:r>
            <a:r>
              <a:rPr lang="en-US" sz="2400" dirty="0"/>
              <a:t>Rayleigh number is defined as the product of the </a:t>
            </a:r>
            <a:r>
              <a:rPr lang="en-US" sz="2400" dirty="0" err="1"/>
              <a:t>Grashof</a:t>
            </a:r>
            <a:r>
              <a:rPr lang="en-US" sz="2400" dirty="0"/>
              <a:t> number, which describes the relationship between buoyancy and viscosity within a fluid, and the </a:t>
            </a:r>
            <a:r>
              <a:rPr lang="en-US" sz="2400" dirty="0" err="1"/>
              <a:t>Prandtl</a:t>
            </a:r>
            <a:r>
              <a:rPr lang="en-US" sz="2400" dirty="0"/>
              <a:t> number, which describes the relationship between momentum diffusivity and thermal diffusivity.</a:t>
            </a:r>
          </a:p>
          <a:p>
            <a:pPr marL="285750" lvl="0" indent="-285750">
              <a:buFont typeface="Arial" pitchFamily="34" charset="0"/>
              <a:buChar char="•"/>
            </a:pPr>
            <a:r>
              <a:rPr lang="en-US" sz="2200" dirty="0" smtClean="0"/>
              <a:t>Hence </a:t>
            </a:r>
            <a:r>
              <a:rPr lang="en-US" sz="2200" dirty="0"/>
              <a:t>the Rayleigh number itself may also be viewed as the ratio of buoyancy and viscosity forces times the ratio of momentum and thermal diffusivities.</a:t>
            </a:r>
          </a:p>
        </p:txBody>
      </p:sp>
    </p:spTree>
    <p:extLst>
      <p:ext uri="{BB962C8B-B14F-4D97-AF65-F5344CB8AC3E}">
        <p14:creationId xmlns:p14="http://schemas.microsoft.com/office/powerpoint/2010/main" val="2783235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3252"/>
          </a:xfrm>
        </p:spPr>
        <p:txBody>
          <a:bodyPr/>
          <a:lstStyle/>
          <a:p>
            <a:r>
              <a:rPr lang="en-US" dirty="0" smtClean="0"/>
              <a:t>Forced </a:t>
            </a:r>
            <a:r>
              <a:rPr lang="en-US" dirty="0" err="1" smtClean="0"/>
              <a:t>vs</a:t>
            </a:r>
            <a:r>
              <a:rPr lang="en-US" dirty="0" smtClean="0"/>
              <a:t> Natural Convection</a:t>
            </a:r>
            <a:endParaRPr lang="en-US" dirty="0"/>
          </a:p>
        </p:txBody>
      </p:sp>
      <p:sp>
        <p:nvSpPr>
          <p:cNvPr id="3" name="Content Placeholder 2"/>
          <p:cNvSpPr>
            <a:spLocks noGrp="1"/>
          </p:cNvSpPr>
          <p:nvPr>
            <p:ph idx="1"/>
          </p:nvPr>
        </p:nvSpPr>
        <p:spPr>
          <a:xfrm>
            <a:off x="457200" y="1355131"/>
            <a:ext cx="8229600" cy="4070930"/>
          </a:xfrm>
        </p:spPr>
        <p:txBody>
          <a:bodyPr>
            <a:normAutofit fontScale="85000" lnSpcReduction="20000"/>
          </a:bodyPr>
          <a:lstStyle/>
          <a:p>
            <a:r>
              <a:rPr lang="en-US" dirty="0"/>
              <a:t>When analyzing potentially mixed convection, a parameter called the </a:t>
            </a:r>
            <a:r>
              <a:rPr lang="en-US" dirty="0">
                <a:hlinkClick r:id="rId2" tooltip="Archimedes number"/>
              </a:rPr>
              <a:t>Archimedes number</a:t>
            </a:r>
            <a:r>
              <a:rPr lang="en-US" dirty="0"/>
              <a:t>(</a:t>
            </a:r>
            <a:r>
              <a:rPr lang="en-US" dirty="0" err="1"/>
              <a:t>Ar</a:t>
            </a:r>
            <a:r>
              <a:rPr lang="en-US" dirty="0"/>
              <a:t>) </a:t>
            </a:r>
            <a:r>
              <a:rPr lang="en-US" dirty="0" err="1"/>
              <a:t>parametrizes</a:t>
            </a:r>
            <a:r>
              <a:rPr lang="en-US" dirty="0"/>
              <a:t> the relative strength of free and forced convection. </a:t>
            </a:r>
            <a:endParaRPr lang="en-US" dirty="0" smtClean="0"/>
          </a:p>
          <a:p>
            <a:r>
              <a:rPr lang="en-US" dirty="0" smtClean="0"/>
              <a:t>The </a:t>
            </a:r>
            <a:r>
              <a:rPr lang="en-US" dirty="0"/>
              <a:t>Archimedes number is the ratio of </a:t>
            </a:r>
            <a:r>
              <a:rPr lang="en-US" dirty="0" err="1">
                <a:hlinkClick r:id="rId3" tooltip="Grashof number"/>
              </a:rPr>
              <a:t>Grashof</a:t>
            </a:r>
            <a:r>
              <a:rPr lang="en-US" dirty="0">
                <a:hlinkClick r:id="rId3" tooltip="Grashof number"/>
              </a:rPr>
              <a:t> number</a:t>
            </a:r>
            <a:r>
              <a:rPr lang="en-US" dirty="0"/>
              <a:t> and the square of </a:t>
            </a:r>
            <a:r>
              <a:rPr lang="en-US" dirty="0">
                <a:hlinkClick r:id="rId4" tooltip="Reynolds number"/>
              </a:rPr>
              <a:t>Reynolds number</a:t>
            </a:r>
            <a:r>
              <a:rPr lang="en-US" dirty="0"/>
              <a:t>, which represents the ratio of buoyancy force and inertia force, and which stands in for the contribution of natural convection. </a:t>
            </a:r>
            <a:endParaRPr lang="en-US" dirty="0" smtClean="0"/>
          </a:p>
          <a:p>
            <a:r>
              <a:rPr lang="en-US" dirty="0" smtClean="0"/>
              <a:t>When </a:t>
            </a:r>
            <a:r>
              <a:rPr lang="en-US" dirty="0" err="1"/>
              <a:t>Ar</a:t>
            </a:r>
            <a:r>
              <a:rPr lang="en-US" dirty="0"/>
              <a:t> &gt;&gt; 1, natural convection dominates and when </a:t>
            </a:r>
            <a:r>
              <a:rPr lang="en-US" dirty="0" err="1"/>
              <a:t>Ar</a:t>
            </a:r>
            <a:r>
              <a:rPr lang="en-US" dirty="0"/>
              <a:t> &lt;&lt; 1, forced convection dominates.</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dirty="0"/>
          </a:p>
        </p:txBody>
      </p:sp>
      <p:pic>
        <p:nvPicPr>
          <p:cNvPr id="1026" name="Picture 2" descr=" Ar= \frac{Gr}{Re^2}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6785" y="5541274"/>
            <a:ext cx="1910880" cy="921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755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8</a:t>
            </a:fld>
            <a:endParaRPr lang="en-US" dirty="0"/>
          </a:p>
        </p:txBody>
      </p:sp>
      <p:sp>
        <p:nvSpPr>
          <p:cNvPr id="4" name="TextBox 3"/>
          <p:cNvSpPr txBox="1"/>
          <p:nvPr/>
        </p:nvSpPr>
        <p:spPr>
          <a:xfrm>
            <a:off x="685800" y="1371600"/>
            <a:ext cx="6896100" cy="369332"/>
          </a:xfrm>
          <a:prstGeom prst="rect">
            <a:avLst/>
          </a:prstGeom>
          <a:noFill/>
        </p:spPr>
        <p:txBody>
          <a:bodyPr wrap="square" rtlCol="0">
            <a:spAutoFit/>
          </a:bodyPr>
          <a:lstStyle/>
          <a:p>
            <a:r>
              <a:rPr lang="en-US" b="1" dirty="0" smtClean="0">
                <a:solidFill>
                  <a:srgbClr val="0000FF"/>
                </a:solidFill>
              </a:rPr>
              <a:t>Natural convection over surfaces</a:t>
            </a:r>
            <a:endParaRPr lang="en-US" b="1" dirty="0">
              <a:solidFill>
                <a:srgbClr val="0000FF"/>
              </a:solidFill>
            </a:endParaRPr>
          </a:p>
        </p:txBody>
      </p:sp>
      <p:pic>
        <p:nvPicPr>
          <p:cNvPr id="5" name="Picture 4" descr="Eq 9-16 p 527.jpg"/>
          <p:cNvPicPr>
            <a:picLocks noChangeAspect="1"/>
          </p:cNvPicPr>
          <p:nvPr/>
        </p:nvPicPr>
        <p:blipFill>
          <a:blip r:embed="rId2" cstate="print"/>
          <a:srcRect r="43750" b="2778"/>
          <a:stretch>
            <a:fillRect/>
          </a:stretch>
        </p:blipFill>
        <p:spPr>
          <a:xfrm>
            <a:off x="990600" y="2095500"/>
            <a:ext cx="3771900" cy="533400"/>
          </a:xfrm>
          <a:prstGeom prst="rect">
            <a:avLst/>
          </a:prstGeom>
        </p:spPr>
      </p:pic>
      <p:pic>
        <p:nvPicPr>
          <p:cNvPr id="6" name="Picture 5" descr="Eq 9-17 p 527.jpg"/>
          <p:cNvPicPr>
            <a:picLocks noChangeAspect="1"/>
          </p:cNvPicPr>
          <p:nvPr/>
        </p:nvPicPr>
        <p:blipFill>
          <a:blip r:embed="rId3" cstate="print"/>
          <a:srcRect r="26668" b="4762"/>
          <a:stretch>
            <a:fillRect/>
          </a:stretch>
        </p:blipFill>
        <p:spPr>
          <a:xfrm>
            <a:off x="1066800" y="3429000"/>
            <a:ext cx="5715000" cy="609600"/>
          </a:xfrm>
          <a:prstGeom prst="rect">
            <a:avLst/>
          </a:prstGeom>
        </p:spPr>
      </p:pic>
      <p:pic>
        <p:nvPicPr>
          <p:cNvPr id="7" name="Picture 6" descr="Eq 9-18 p 527.jpg"/>
          <p:cNvPicPr>
            <a:picLocks noChangeAspect="1"/>
          </p:cNvPicPr>
          <p:nvPr/>
        </p:nvPicPr>
        <p:blipFill>
          <a:blip r:embed="rId4" cstate="print"/>
          <a:srcRect r="60171" b="-14584"/>
          <a:stretch>
            <a:fillRect/>
          </a:stretch>
        </p:blipFill>
        <p:spPr>
          <a:xfrm>
            <a:off x="1066800" y="5522260"/>
            <a:ext cx="2971800" cy="419100"/>
          </a:xfrm>
          <a:prstGeom prst="rect">
            <a:avLst/>
          </a:prstGeom>
        </p:spPr>
      </p:pic>
      <p:sp>
        <p:nvSpPr>
          <p:cNvPr id="8" name="TextBox 7"/>
          <p:cNvSpPr txBox="1"/>
          <p:nvPr/>
        </p:nvSpPr>
        <p:spPr>
          <a:xfrm>
            <a:off x="571500" y="2209800"/>
            <a:ext cx="647700" cy="3693319"/>
          </a:xfrm>
          <a:prstGeom prst="rect">
            <a:avLst/>
          </a:prstGeom>
          <a:noFill/>
        </p:spPr>
        <p:txBody>
          <a:bodyPr wrap="square" rtlCol="0">
            <a:spAutoFit/>
          </a:bodyPr>
          <a:lstStyle/>
          <a:p>
            <a:r>
              <a:rPr lang="en-US" b="1" dirty="0" smtClean="0"/>
              <a:t>1)</a:t>
            </a:r>
          </a:p>
          <a:p>
            <a:endParaRPr lang="en-US" b="1" dirty="0" smtClean="0"/>
          </a:p>
          <a:p>
            <a:endParaRPr lang="en-US" b="1" dirty="0" smtClean="0"/>
          </a:p>
          <a:p>
            <a:endParaRPr lang="en-US" b="1" dirty="0" smtClean="0"/>
          </a:p>
          <a:p>
            <a:endParaRPr lang="en-US" b="1" dirty="0" smtClean="0"/>
          </a:p>
          <a:p>
            <a:r>
              <a:rPr lang="en-US" b="1" dirty="0" smtClean="0"/>
              <a:t>2)</a:t>
            </a:r>
          </a:p>
          <a:p>
            <a:endParaRPr lang="en-US" b="1" dirty="0" smtClean="0"/>
          </a:p>
          <a:p>
            <a:endParaRPr lang="en-US" b="1" dirty="0" smtClean="0"/>
          </a:p>
          <a:p>
            <a:endParaRPr lang="en-US" b="1" dirty="0" smtClean="0"/>
          </a:p>
          <a:p>
            <a:endParaRPr lang="en-US" b="1" dirty="0" smtClean="0"/>
          </a:p>
          <a:p>
            <a:endParaRPr lang="en-US" b="1" dirty="0" smtClean="0"/>
          </a:p>
          <a:p>
            <a:endParaRPr lang="en-US" b="1" dirty="0"/>
          </a:p>
          <a:p>
            <a:r>
              <a:rPr lang="en-US" b="1" dirty="0" smtClean="0"/>
              <a:t>3)</a:t>
            </a:r>
            <a:endParaRPr lang="en-US" b="1" dirty="0"/>
          </a:p>
        </p:txBody>
      </p:sp>
      <p:sp>
        <p:nvSpPr>
          <p:cNvPr id="9" name="TextBox 8"/>
          <p:cNvSpPr txBox="1"/>
          <p:nvPr/>
        </p:nvSpPr>
        <p:spPr>
          <a:xfrm>
            <a:off x="4991100" y="2208193"/>
            <a:ext cx="3543300" cy="954107"/>
          </a:xfrm>
          <a:prstGeom prst="rect">
            <a:avLst/>
          </a:prstGeom>
          <a:noFill/>
        </p:spPr>
        <p:txBody>
          <a:bodyPr wrap="square" rtlCol="0">
            <a:spAutoFit/>
          </a:bodyPr>
          <a:lstStyle/>
          <a:p>
            <a:r>
              <a:rPr lang="en-US" sz="1400" i="1" dirty="0" smtClean="0">
                <a:solidFill>
                  <a:srgbClr val="FF0000"/>
                </a:solidFill>
              </a:rPr>
              <a:t>*C &amp; n is depend on the geometry of the surface and flow regime.</a:t>
            </a:r>
          </a:p>
          <a:p>
            <a:r>
              <a:rPr lang="en-US" sz="1400" i="1" dirty="0" smtClean="0">
                <a:solidFill>
                  <a:srgbClr val="FF0000"/>
                </a:solidFill>
              </a:rPr>
              <a:t>n=1/4 </a:t>
            </a:r>
            <a:r>
              <a:rPr lang="en-US" sz="1400" i="1" dirty="0" smtClean="0">
                <a:solidFill>
                  <a:srgbClr val="FF0000"/>
                </a:solidFill>
                <a:sym typeface="Wingdings" pitchFamily="2" charset="2"/>
              </a:rPr>
              <a:t> laminar flow</a:t>
            </a:r>
          </a:p>
          <a:p>
            <a:r>
              <a:rPr lang="en-US" sz="1400" i="1" dirty="0" smtClean="0">
                <a:solidFill>
                  <a:srgbClr val="FF0000"/>
                </a:solidFill>
                <a:sym typeface="Wingdings" pitchFamily="2" charset="2"/>
              </a:rPr>
              <a:t>n-=1/3  turbulent flow</a:t>
            </a:r>
            <a:endParaRPr lang="en-US" sz="1400" i="1" dirty="0">
              <a:solidFill>
                <a:srgbClr val="FF0000"/>
              </a:solidFill>
            </a:endParaRPr>
          </a:p>
        </p:txBody>
      </p:sp>
      <p:sp>
        <p:nvSpPr>
          <p:cNvPr id="10" name="TextBox 9"/>
          <p:cNvSpPr txBox="1"/>
          <p:nvPr/>
        </p:nvSpPr>
        <p:spPr>
          <a:xfrm>
            <a:off x="1229591" y="6194160"/>
            <a:ext cx="6553200" cy="338554"/>
          </a:xfrm>
          <a:prstGeom prst="rect">
            <a:avLst/>
          </a:prstGeom>
          <a:noFill/>
        </p:spPr>
        <p:txBody>
          <a:bodyPr wrap="square" rtlCol="0">
            <a:spAutoFit/>
          </a:bodyPr>
          <a:lstStyle/>
          <a:p>
            <a:r>
              <a:rPr lang="en-US" sz="1600" i="1" dirty="0" smtClean="0">
                <a:solidFill>
                  <a:srgbClr val="FF0000"/>
                </a:solidFill>
              </a:rPr>
              <a:t>*All the properties are evaluated at the film temperature, </a:t>
            </a:r>
            <a:r>
              <a:rPr lang="en-US" sz="1600" i="1" dirty="0" err="1" smtClean="0">
                <a:solidFill>
                  <a:srgbClr val="FF0000"/>
                </a:solidFill>
              </a:rPr>
              <a:t>T</a:t>
            </a:r>
            <a:r>
              <a:rPr lang="en-US" sz="1600" i="1" baseline="-25000" dirty="0" err="1" smtClean="0">
                <a:solidFill>
                  <a:srgbClr val="FF0000"/>
                </a:solidFill>
              </a:rPr>
              <a:t>f</a:t>
            </a:r>
            <a:r>
              <a:rPr lang="en-US" sz="1600" i="1" dirty="0" smtClean="0">
                <a:solidFill>
                  <a:srgbClr val="FF0000"/>
                </a:solidFill>
              </a:rPr>
              <a:t>=(</a:t>
            </a:r>
            <a:r>
              <a:rPr lang="en-US" sz="1600" i="1" dirty="0" err="1" smtClean="0">
                <a:solidFill>
                  <a:srgbClr val="FF0000"/>
                </a:solidFill>
              </a:rPr>
              <a:t>T</a:t>
            </a:r>
            <a:r>
              <a:rPr lang="en-US" sz="1600" i="1" baseline="-25000" dirty="0" err="1" smtClean="0">
                <a:solidFill>
                  <a:srgbClr val="FF0000"/>
                </a:solidFill>
              </a:rPr>
              <a:t>s</a:t>
            </a:r>
            <a:r>
              <a:rPr lang="en-US" sz="1600" i="1" dirty="0" err="1" smtClean="0">
                <a:solidFill>
                  <a:srgbClr val="FF0000"/>
                </a:solidFill>
              </a:rPr>
              <a:t>+T</a:t>
            </a:r>
            <a:r>
              <a:rPr lang="en-US" sz="1600" i="1" baseline="-25000" dirty="0" smtClean="0">
                <a:solidFill>
                  <a:srgbClr val="FF0000"/>
                </a:solidFill>
                <a:sym typeface="Symbol"/>
              </a:rPr>
              <a:t></a:t>
            </a:r>
            <a:r>
              <a:rPr lang="en-US" sz="1600" i="1" dirty="0" smtClean="0">
                <a:solidFill>
                  <a:srgbClr val="FF0000"/>
                </a:solidFill>
                <a:sym typeface="Symbol"/>
              </a:rPr>
              <a:t>)/2</a:t>
            </a:r>
            <a:endParaRPr lang="en-US" sz="1600" i="1" dirty="0">
              <a:solidFill>
                <a:srgbClr val="FF0000"/>
              </a:solidFill>
            </a:endParaRPr>
          </a:p>
        </p:txBody>
      </p:sp>
      <mc:AlternateContent xmlns:mc="http://schemas.openxmlformats.org/markup-compatibility/2006" xmlns:a14="http://schemas.microsoft.com/office/drawing/2010/main">
        <mc:Choice Requires="a14">
          <p:sp>
            <p:nvSpPr>
              <p:cNvPr id="12" name="TextBox 11"/>
              <p:cNvSpPr txBox="1"/>
              <p:nvPr/>
            </p:nvSpPr>
            <p:spPr>
              <a:xfrm>
                <a:off x="3124200" y="4177725"/>
                <a:ext cx="6019800" cy="1344535"/>
              </a:xfrm>
              <a:prstGeom prst="rect">
                <a:avLst/>
              </a:prstGeom>
              <a:noFill/>
            </p:spPr>
            <p:txBody>
              <a:bodyPr wrap="square" rtlCol="0">
                <a:spAutoFit/>
              </a:bodyPr>
              <a:lstStyle/>
              <a:p>
                <a:r>
                  <a:rPr lang="en-US" sz="1600" i="1" dirty="0" smtClean="0">
                    <a:solidFill>
                      <a:srgbClr val="006600"/>
                    </a:solidFill>
                  </a:rPr>
                  <a:t>1. What is the difference between </a:t>
                </a:r>
                <a:r>
                  <a:rPr lang="en-US" sz="1600" i="1" dirty="0" err="1" smtClean="0">
                    <a:solidFill>
                      <a:srgbClr val="006600"/>
                    </a:solidFill>
                  </a:rPr>
                  <a:t>Re</a:t>
                </a:r>
                <a:r>
                  <a:rPr lang="en-US" sz="1600" i="1" baseline="-25000" dirty="0" err="1" smtClean="0">
                    <a:solidFill>
                      <a:srgbClr val="006600"/>
                    </a:solidFill>
                  </a:rPr>
                  <a:t>L</a:t>
                </a:r>
                <a:r>
                  <a:rPr lang="en-US" sz="1600" i="1" dirty="0" smtClean="0">
                    <a:solidFill>
                      <a:srgbClr val="006600"/>
                    </a:solidFill>
                  </a:rPr>
                  <a:t> and </a:t>
                </a:r>
                <a:r>
                  <a:rPr lang="en-US" sz="1600" i="1" dirty="0" err="1" smtClean="0">
                    <a:solidFill>
                      <a:srgbClr val="006600"/>
                    </a:solidFill>
                  </a:rPr>
                  <a:t>Ra</a:t>
                </a:r>
                <a:r>
                  <a:rPr lang="en-US" sz="1600" i="1" baseline="-25000" dirty="0" err="1" smtClean="0">
                    <a:solidFill>
                      <a:srgbClr val="006600"/>
                    </a:solidFill>
                  </a:rPr>
                  <a:t>L</a:t>
                </a:r>
                <a:r>
                  <a:rPr lang="en-US" sz="1600" i="1" dirty="0" smtClean="0">
                    <a:solidFill>
                      <a:srgbClr val="006600"/>
                    </a:solidFill>
                  </a:rPr>
                  <a:t> ?</a:t>
                </a:r>
              </a:p>
              <a:p>
                <a:r>
                  <a:rPr lang="en-US" sz="1600" i="1" dirty="0" smtClean="0">
                    <a:solidFill>
                      <a:srgbClr val="006600"/>
                    </a:solidFill>
                  </a:rPr>
                  <a:t> 2. What is the transition range in a free convection boundary ?</a:t>
                </a:r>
              </a:p>
              <a:p>
                <a14:m>
                  <m:oMath xmlns:m="http://schemas.openxmlformats.org/officeDocument/2006/math">
                    <m:sSup>
                      <m:sSupPr>
                        <m:ctrlPr>
                          <a:rPr lang="en-US" sz="1600" i="1" smtClean="0">
                            <a:solidFill>
                              <a:srgbClr val="006600"/>
                            </a:solidFill>
                            <a:latin typeface="Cambria Math"/>
                          </a:rPr>
                        </m:ctrlPr>
                      </m:sSupPr>
                      <m:e>
                        <m:r>
                          <a:rPr lang="en-US" sz="1600" b="0" i="1" smtClean="0">
                            <a:solidFill>
                              <a:srgbClr val="006600"/>
                            </a:solidFill>
                            <a:latin typeface="Cambria Math"/>
                          </a:rPr>
                          <m:t>10</m:t>
                        </m:r>
                      </m:e>
                      <m:sup>
                        <m:r>
                          <a:rPr lang="en-US" sz="1600" b="0" i="1" smtClean="0">
                            <a:solidFill>
                              <a:srgbClr val="006600"/>
                            </a:solidFill>
                            <a:latin typeface="Cambria Math"/>
                          </a:rPr>
                          <m:t>4</m:t>
                        </m:r>
                      </m:sup>
                    </m:sSup>
                    <m:r>
                      <a:rPr lang="en-US" sz="1600" i="1" smtClean="0">
                        <a:solidFill>
                          <a:srgbClr val="006600"/>
                        </a:solidFill>
                        <a:latin typeface="Cambria Math"/>
                        <a:ea typeface="Cambria Math"/>
                      </a:rPr>
                      <m:t>≤</m:t>
                    </m:r>
                    <m:r>
                      <a:rPr lang="en-US" sz="1600" b="0" i="1" smtClean="0">
                        <a:solidFill>
                          <a:srgbClr val="006600"/>
                        </a:solidFill>
                        <a:latin typeface="Cambria Math"/>
                        <a:ea typeface="Cambria Math"/>
                      </a:rPr>
                      <m:t>𝑅𝑎</m:t>
                    </m:r>
                    <m:r>
                      <a:rPr lang="en-US" sz="1600" b="0" i="1" smtClean="0">
                        <a:solidFill>
                          <a:srgbClr val="006600"/>
                        </a:solidFill>
                        <a:latin typeface="Cambria Math"/>
                        <a:ea typeface="Cambria Math"/>
                      </a:rPr>
                      <m:t>≤</m:t>
                    </m:r>
                    <m:sSup>
                      <m:sSupPr>
                        <m:ctrlPr>
                          <a:rPr lang="en-US" sz="1600" b="0" i="1" smtClean="0">
                            <a:solidFill>
                              <a:srgbClr val="006600"/>
                            </a:solidFill>
                            <a:latin typeface="Cambria Math"/>
                            <a:ea typeface="Cambria Math"/>
                          </a:rPr>
                        </m:ctrlPr>
                      </m:sSupPr>
                      <m:e>
                        <m:r>
                          <a:rPr lang="en-US" sz="1600" b="0" i="1" smtClean="0">
                            <a:solidFill>
                              <a:srgbClr val="006600"/>
                            </a:solidFill>
                            <a:latin typeface="Cambria Math"/>
                            <a:ea typeface="Cambria Math"/>
                          </a:rPr>
                          <m:t>10</m:t>
                        </m:r>
                      </m:e>
                      <m:sup>
                        <m:r>
                          <a:rPr lang="en-US" sz="1600" b="0" i="1" smtClean="0">
                            <a:solidFill>
                              <a:srgbClr val="006600"/>
                            </a:solidFill>
                            <a:latin typeface="Cambria Math"/>
                            <a:ea typeface="Cambria Math"/>
                          </a:rPr>
                          <m:t>9</m:t>
                        </m:r>
                      </m:sup>
                    </m:sSup>
                  </m:oMath>
                </a14:m>
                <a:r>
                  <a:rPr lang="en-US" sz="1600" i="1" dirty="0" smtClean="0">
                    <a:solidFill>
                      <a:srgbClr val="006600"/>
                    </a:solidFill>
                  </a:rPr>
                  <a:t> (Laminar)</a:t>
                </a:r>
              </a:p>
              <a:p>
                <a14:m>
                  <m:oMath xmlns:m="http://schemas.openxmlformats.org/officeDocument/2006/math">
                    <m:sSup>
                      <m:sSupPr>
                        <m:ctrlPr>
                          <a:rPr lang="en-US" sz="1600" i="1">
                            <a:solidFill>
                              <a:srgbClr val="006600"/>
                            </a:solidFill>
                            <a:latin typeface="Cambria Math"/>
                          </a:rPr>
                        </m:ctrlPr>
                      </m:sSupPr>
                      <m:e>
                        <m:r>
                          <a:rPr lang="en-US" sz="1600" i="1">
                            <a:solidFill>
                              <a:srgbClr val="006600"/>
                            </a:solidFill>
                            <a:latin typeface="Cambria Math"/>
                          </a:rPr>
                          <m:t>10</m:t>
                        </m:r>
                      </m:e>
                      <m:sup>
                        <m:r>
                          <a:rPr lang="en-US" sz="1600" b="0" i="1" smtClean="0">
                            <a:solidFill>
                              <a:srgbClr val="006600"/>
                            </a:solidFill>
                            <a:latin typeface="Cambria Math"/>
                          </a:rPr>
                          <m:t>9</m:t>
                        </m:r>
                      </m:sup>
                    </m:sSup>
                    <m:r>
                      <a:rPr lang="en-US" sz="1600" i="1">
                        <a:solidFill>
                          <a:srgbClr val="006600"/>
                        </a:solidFill>
                        <a:latin typeface="Cambria Math"/>
                        <a:ea typeface="Cambria Math"/>
                      </a:rPr>
                      <m:t>≤</m:t>
                    </m:r>
                    <m:r>
                      <a:rPr lang="en-US" sz="1600" i="1">
                        <a:solidFill>
                          <a:srgbClr val="006600"/>
                        </a:solidFill>
                        <a:latin typeface="Cambria Math"/>
                        <a:ea typeface="Cambria Math"/>
                      </a:rPr>
                      <m:t>𝑅𝑎</m:t>
                    </m:r>
                    <m:r>
                      <a:rPr lang="en-US" sz="1600" i="1">
                        <a:solidFill>
                          <a:srgbClr val="006600"/>
                        </a:solidFill>
                        <a:latin typeface="Cambria Math"/>
                        <a:ea typeface="Cambria Math"/>
                      </a:rPr>
                      <m:t>≤</m:t>
                    </m:r>
                    <m:sSup>
                      <m:sSupPr>
                        <m:ctrlPr>
                          <a:rPr lang="en-US" sz="1600" i="1">
                            <a:solidFill>
                              <a:srgbClr val="006600"/>
                            </a:solidFill>
                            <a:latin typeface="Cambria Math"/>
                            <a:ea typeface="Cambria Math"/>
                          </a:rPr>
                        </m:ctrlPr>
                      </m:sSupPr>
                      <m:e>
                        <m:r>
                          <a:rPr lang="en-US" sz="1600" i="1">
                            <a:solidFill>
                              <a:srgbClr val="006600"/>
                            </a:solidFill>
                            <a:latin typeface="Cambria Math"/>
                            <a:ea typeface="Cambria Math"/>
                          </a:rPr>
                          <m:t>10</m:t>
                        </m:r>
                      </m:e>
                      <m:sup>
                        <m:r>
                          <a:rPr lang="en-US" sz="1600" b="0" i="1" smtClean="0">
                            <a:solidFill>
                              <a:srgbClr val="006600"/>
                            </a:solidFill>
                            <a:latin typeface="Cambria Math"/>
                            <a:ea typeface="Cambria Math"/>
                          </a:rPr>
                          <m:t>13</m:t>
                        </m:r>
                      </m:sup>
                    </m:sSup>
                  </m:oMath>
                </a14:m>
                <a:r>
                  <a:rPr lang="en-US" sz="1600" i="1" dirty="0">
                    <a:solidFill>
                      <a:srgbClr val="006600"/>
                    </a:solidFill>
                  </a:rPr>
                  <a:t> </a:t>
                </a:r>
                <a:r>
                  <a:rPr lang="en-US" sz="1600" i="1" dirty="0" smtClean="0">
                    <a:solidFill>
                      <a:srgbClr val="006600"/>
                    </a:solidFill>
                  </a:rPr>
                  <a:t>(Turbulent)</a:t>
                </a:r>
                <a:endParaRPr lang="en-US" sz="1600" i="1" dirty="0">
                  <a:solidFill>
                    <a:srgbClr val="006600"/>
                  </a:solidFill>
                </a:endParaRPr>
              </a:p>
              <a:p>
                <a:endParaRPr lang="en-US" sz="1600" i="1" dirty="0" smtClean="0">
                  <a:solidFill>
                    <a:srgbClr val="00660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124200" y="4177725"/>
                <a:ext cx="6019800" cy="1344535"/>
              </a:xfrm>
              <a:prstGeom prst="rect">
                <a:avLst/>
              </a:prstGeom>
              <a:blipFill rotWithShape="1">
                <a:blip r:embed="rId5"/>
                <a:stretch>
                  <a:fillRect l="-608" t="-1357" b="-3167"/>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9</a:t>
            </a:fld>
            <a:endParaRPr lang="en-US" dirty="0"/>
          </a:p>
        </p:txBody>
      </p:sp>
      <p:pic>
        <p:nvPicPr>
          <p:cNvPr id="1026" name="Picture 2"/>
          <p:cNvPicPr>
            <a:picLocks noChangeAspect="1" noChangeArrowheads="1"/>
          </p:cNvPicPr>
          <p:nvPr/>
        </p:nvPicPr>
        <p:blipFill>
          <a:blip r:embed="rId2"/>
          <a:srcRect/>
          <a:stretch>
            <a:fillRect/>
          </a:stretch>
        </p:blipFill>
        <p:spPr bwMode="auto">
          <a:xfrm>
            <a:off x="685800" y="1129163"/>
            <a:ext cx="6172200" cy="3557137"/>
          </a:xfrm>
          <a:prstGeom prst="rect">
            <a:avLst/>
          </a:prstGeom>
          <a:noFill/>
          <a:ln w="9525">
            <a:noFill/>
            <a:miter lim="800000"/>
            <a:headEnd/>
            <a:tailEnd/>
          </a:ln>
          <a:effectLst/>
        </p:spPr>
      </p:pic>
      <p:pic>
        <p:nvPicPr>
          <p:cNvPr id="9" name="Picture 8" descr="09_03.jpg"/>
          <p:cNvPicPr>
            <a:picLocks noChangeAspect="1"/>
          </p:cNvPicPr>
          <p:nvPr/>
        </p:nvPicPr>
        <p:blipFill>
          <a:blip r:embed="rId3"/>
          <a:srcRect r="60417"/>
          <a:stretch>
            <a:fillRect/>
          </a:stretch>
        </p:blipFill>
        <p:spPr>
          <a:xfrm>
            <a:off x="2926080" y="1783068"/>
            <a:ext cx="1645920" cy="2407932"/>
          </a:xfrm>
          <a:prstGeom prst="rect">
            <a:avLst/>
          </a:prstGeom>
        </p:spPr>
      </p:pic>
      <p:pic>
        <p:nvPicPr>
          <p:cNvPr id="8" name="Picture 7" descr="09_05.jpg"/>
          <p:cNvPicPr>
            <a:picLocks noChangeAspect="1"/>
          </p:cNvPicPr>
          <p:nvPr/>
        </p:nvPicPr>
        <p:blipFill>
          <a:blip r:embed="rId4"/>
          <a:srcRect r="56667"/>
          <a:stretch>
            <a:fillRect/>
          </a:stretch>
        </p:blipFill>
        <p:spPr>
          <a:xfrm>
            <a:off x="5958049" y="1676400"/>
            <a:ext cx="2638465" cy="2514600"/>
          </a:xfrm>
          <a:prstGeom prst="rect">
            <a:avLst/>
          </a:prstGeom>
        </p:spPr>
      </p:pic>
      <p:sp>
        <p:nvSpPr>
          <p:cNvPr id="10" name="TextBox 9"/>
          <p:cNvSpPr txBox="1"/>
          <p:nvPr/>
        </p:nvSpPr>
        <p:spPr>
          <a:xfrm>
            <a:off x="1333500" y="4838700"/>
            <a:ext cx="5219700" cy="584775"/>
          </a:xfrm>
          <a:prstGeom prst="rect">
            <a:avLst/>
          </a:prstGeom>
          <a:solidFill>
            <a:schemeClr val="accent6">
              <a:lumMod val="40000"/>
              <a:lumOff val="60000"/>
            </a:schemeClr>
          </a:solidFill>
        </p:spPr>
        <p:txBody>
          <a:bodyPr wrap="square" rtlCol="0">
            <a:spAutoFit/>
          </a:bodyPr>
          <a:lstStyle/>
          <a:p>
            <a:r>
              <a:rPr lang="en-US" sz="1600" dirty="0" smtClean="0"/>
              <a:t>Transition in a free convection layer depends on the </a:t>
            </a:r>
            <a:r>
              <a:rPr lang="en-US" sz="1600" dirty="0" smtClean="0">
                <a:solidFill>
                  <a:srgbClr val="0000FF"/>
                </a:solidFill>
              </a:rPr>
              <a:t>relative magnitude </a:t>
            </a:r>
            <a:r>
              <a:rPr lang="en-US" sz="1600" dirty="0" smtClean="0"/>
              <a:t>of the </a:t>
            </a:r>
            <a:r>
              <a:rPr lang="en-US" sz="1600" dirty="0" smtClean="0">
                <a:solidFill>
                  <a:srgbClr val="0000FF"/>
                </a:solidFill>
              </a:rPr>
              <a:t>buoyancy</a:t>
            </a:r>
            <a:r>
              <a:rPr lang="en-US" sz="1600" dirty="0" smtClean="0"/>
              <a:t> and </a:t>
            </a:r>
            <a:r>
              <a:rPr lang="en-US" sz="1600" dirty="0" smtClean="0">
                <a:solidFill>
                  <a:srgbClr val="0000FF"/>
                </a:solidFill>
              </a:rPr>
              <a:t>viscous forces</a:t>
            </a:r>
            <a:endParaRPr lang="en-US" sz="1600" dirty="0">
              <a:solidFill>
                <a:srgbClr val="0000FF"/>
              </a:solidFill>
            </a:endParaRPr>
          </a:p>
        </p:txBody>
      </p:sp>
      <p:pic>
        <p:nvPicPr>
          <p:cNvPr id="12" name="Picture 2"/>
          <p:cNvPicPr>
            <a:picLocks noChangeAspect="1" noChangeArrowheads="1"/>
          </p:cNvPicPr>
          <p:nvPr/>
        </p:nvPicPr>
        <p:blipFill>
          <a:blip r:embed="rId5"/>
          <a:srcRect/>
          <a:stretch>
            <a:fillRect/>
          </a:stretch>
        </p:blipFill>
        <p:spPr bwMode="auto">
          <a:xfrm>
            <a:off x="6743700" y="4323020"/>
            <a:ext cx="2400300" cy="2534980"/>
          </a:xfrm>
          <a:prstGeom prst="rect">
            <a:avLst/>
          </a:prstGeom>
          <a:noFill/>
          <a:ln w="9525">
            <a:noFill/>
            <a:miter lim="800000"/>
            <a:headEnd/>
            <a:tailEnd/>
          </a:ln>
          <a:effectLst/>
        </p:spPr>
      </p:pic>
      <p:sp>
        <p:nvSpPr>
          <p:cNvPr id="13" name="Rectangle 5"/>
          <p:cNvSpPr>
            <a:spLocks noChangeArrowheads="1"/>
          </p:cNvSpPr>
          <p:nvPr/>
        </p:nvSpPr>
        <p:spPr bwMode="auto">
          <a:xfrm>
            <a:off x="1104900" y="5676900"/>
            <a:ext cx="5372100" cy="830997"/>
          </a:xfrm>
          <a:prstGeom prst="rect">
            <a:avLst/>
          </a:prstGeom>
          <a:noFill/>
          <a:ln w="9525">
            <a:noFill/>
            <a:miter lim="800000"/>
            <a:headEnd/>
            <a:tailEnd/>
          </a:ln>
          <a:effectLst/>
        </p:spPr>
        <p:txBody>
          <a:bodyPr wrap="square">
            <a:spAutoFit/>
          </a:bodyPr>
          <a:lstStyle/>
          <a:p>
            <a:pPr>
              <a:spcBef>
                <a:spcPct val="15000"/>
              </a:spcBef>
              <a:spcAft>
                <a:spcPct val="15000"/>
              </a:spcAft>
            </a:pPr>
            <a:r>
              <a:rPr lang="en-US" sz="1600" b="0" dirty="0" smtClean="0">
                <a:solidFill>
                  <a:srgbClr val="0000FF"/>
                </a:solidFill>
              </a:rPr>
              <a:t>*The </a:t>
            </a:r>
            <a:r>
              <a:rPr lang="en-US" sz="1600" b="0" dirty="0">
                <a:solidFill>
                  <a:srgbClr val="0000FF"/>
                </a:solidFill>
              </a:rPr>
              <a:t>smooth and parallel lines in (</a:t>
            </a:r>
            <a:r>
              <a:rPr lang="en-US" sz="1600" b="0" i="1" dirty="0">
                <a:solidFill>
                  <a:srgbClr val="0000FF"/>
                </a:solidFill>
              </a:rPr>
              <a:t>a</a:t>
            </a:r>
            <a:r>
              <a:rPr lang="en-US" sz="1600" b="0" dirty="0">
                <a:solidFill>
                  <a:srgbClr val="0000FF"/>
                </a:solidFill>
              </a:rPr>
              <a:t>) indicate that the flow is</a:t>
            </a:r>
            <a:r>
              <a:rPr lang="tr-TR" sz="1600" b="0" dirty="0">
                <a:solidFill>
                  <a:srgbClr val="0000FF"/>
                </a:solidFill>
              </a:rPr>
              <a:t> </a:t>
            </a:r>
            <a:r>
              <a:rPr lang="en-US" sz="1600" b="0" i="1" dirty="0">
                <a:solidFill>
                  <a:srgbClr val="0000FF"/>
                </a:solidFill>
              </a:rPr>
              <a:t>laminar</a:t>
            </a:r>
            <a:r>
              <a:rPr lang="en-US" sz="1600" b="0" dirty="0">
                <a:solidFill>
                  <a:srgbClr val="0000FF"/>
                </a:solidFill>
              </a:rPr>
              <a:t>,</a:t>
            </a:r>
            <a:r>
              <a:rPr lang="en-US" sz="1600" b="0" i="1" dirty="0">
                <a:solidFill>
                  <a:srgbClr val="0000FF"/>
                </a:solidFill>
              </a:rPr>
              <a:t> </a:t>
            </a:r>
            <a:r>
              <a:rPr lang="en-US" sz="1600" b="0" dirty="0">
                <a:solidFill>
                  <a:srgbClr val="0000FF"/>
                </a:solidFill>
              </a:rPr>
              <a:t>whereas the eddies and</a:t>
            </a:r>
            <a:r>
              <a:rPr lang="tr-TR" sz="1600" b="0" dirty="0">
                <a:solidFill>
                  <a:srgbClr val="0000FF"/>
                </a:solidFill>
              </a:rPr>
              <a:t> </a:t>
            </a:r>
            <a:r>
              <a:rPr lang="en-US" sz="1600" b="0" dirty="0">
                <a:solidFill>
                  <a:srgbClr val="0000FF"/>
                </a:solidFill>
              </a:rPr>
              <a:t>irregularities in (</a:t>
            </a:r>
            <a:r>
              <a:rPr lang="en-US" sz="1600" b="0" i="1" dirty="0">
                <a:solidFill>
                  <a:srgbClr val="0000FF"/>
                </a:solidFill>
              </a:rPr>
              <a:t>b</a:t>
            </a:r>
            <a:r>
              <a:rPr lang="en-US" sz="1600" b="0" dirty="0">
                <a:solidFill>
                  <a:srgbClr val="0000FF"/>
                </a:solidFill>
              </a:rPr>
              <a:t>) indicate that the flow is</a:t>
            </a:r>
            <a:r>
              <a:rPr lang="tr-TR" sz="1600" b="0" dirty="0">
                <a:solidFill>
                  <a:srgbClr val="0000FF"/>
                </a:solidFill>
              </a:rPr>
              <a:t> </a:t>
            </a:r>
            <a:r>
              <a:rPr lang="en-US" sz="1600" b="0" i="1" dirty="0">
                <a:solidFill>
                  <a:srgbClr val="0000FF"/>
                </a:solidFill>
              </a:rPr>
              <a:t>turbulent. </a:t>
            </a:r>
            <a:endParaRPr lang="tr-TR" sz="1600" b="0" i="1" dirty="0">
              <a:solidFill>
                <a:srgbClr val="0000FF"/>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5420</TotalTime>
  <Words>1356</Words>
  <Application>Microsoft Office PowerPoint</Application>
  <PresentationFormat>On-screen Show (4:3)</PresentationFormat>
  <Paragraphs>207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Chapter 8  : Natural Convection</vt:lpstr>
      <vt:lpstr>Chapter 8  : Natural Convection</vt:lpstr>
      <vt:lpstr>Chapter 8  : Natural Convection</vt:lpstr>
      <vt:lpstr>PowerPoint Presentation</vt:lpstr>
      <vt:lpstr>Chapter 8  : Natural Convection</vt:lpstr>
      <vt:lpstr>Rayleigh Number, Ra=Gr.Pr</vt:lpstr>
      <vt:lpstr>Forced vs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PowerPoint Presentation</vt:lpstr>
      <vt:lpstr>PowerPoint Presentation</vt:lpstr>
      <vt:lpstr>PowerPoint Presentation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 Introduction</dc:title>
  <dc:creator/>
  <cp:lastModifiedBy>Mohsin</cp:lastModifiedBy>
  <cp:revision>593</cp:revision>
  <dcterms:created xsi:type="dcterms:W3CDTF">2006-08-16T00:00:00Z</dcterms:created>
  <dcterms:modified xsi:type="dcterms:W3CDTF">2013-05-09T00:55:06Z</dcterms:modified>
</cp:coreProperties>
</file>