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76" r:id="rId2"/>
    <p:sldId id="306" r:id="rId3"/>
    <p:sldId id="277" r:id="rId4"/>
    <p:sldId id="305" r:id="rId5"/>
    <p:sldId id="308" r:id="rId6"/>
    <p:sldId id="309" r:id="rId7"/>
    <p:sldId id="310" r:id="rId8"/>
    <p:sldId id="281" r:id="rId9"/>
    <p:sldId id="311" r:id="rId10"/>
    <p:sldId id="280" r:id="rId11"/>
    <p:sldId id="279" r:id="rId12"/>
    <p:sldId id="287" r:id="rId13"/>
    <p:sldId id="282" r:id="rId14"/>
    <p:sldId id="283" r:id="rId15"/>
    <p:sldId id="288" r:id="rId16"/>
    <p:sldId id="286" r:id="rId17"/>
    <p:sldId id="284" r:id="rId18"/>
    <p:sldId id="285" r:id="rId19"/>
    <p:sldId id="313" r:id="rId20"/>
    <p:sldId id="290" r:id="rId21"/>
    <p:sldId id="289" r:id="rId22"/>
    <p:sldId id="291" r:id="rId23"/>
    <p:sldId id="292" r:id="rId24"/>
    <p:sldId id="293" r:id="rId25"/>
    <p:sldId id="303" r:id="rId26"/>
    <p:sldId id="294" r:id="rId27"/>
    <p:sldId id="295" r:id="rId28"/>
    <p:sldId id="315" r:id="rId29"/>
    <p:sldId id="296" r:id="rId30"/>
    <p:sldId id="297" r:id="rId31"/>
    <p:sldId id="298" r:id="rId32"/>
    <p:sldId id="299" r:id="rId33"/>
    <p:sldId id="302" r:id="rId3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1506" y="-174"/>
      </p:cViewPr>
      <p:guideLst>
        <p:guide orient="horz" pos="2160"/>
        <p:guide pos="2880"/>
      </p:guideLst>
    </p:cSldViewPr>
  </p:slideViewPr>
  <p:notesTextViewPr>
    <p:cViewPr>
      <p:scale>
        <a:sx n="100" d="100"/>
        <a:sy n="100" d="100"/>
      </p:scale>
      <p:origin x="0" y="0"/>
    </p:cViewPr>
  </p:notesTextViewPr>
  <p:gridSpacing cx="39327138" cy="3932713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6440B857-9928-4CF4-8866-AA5DC308E634}" type="datetimeFigureOut">
              <a:rPr lang="en-US" smtClean="0"/>
              <a:pPr/>
              <a:t>1/31/2013</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42EDFD29-6765-47E2-8B63-E65EB2C6C81C}"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48FA87D-42E1-445A-8FA0-3BBD673ECCF4}" type="datetimeFigureOut">
              <a:rPr lang="en-US" smtClean="0"/>
              <a:pPr/>
              <a:t>1/31/2013</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CBAC2747-D786-4A86-8360-648E9D463AD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8</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30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31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9</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32</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33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12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13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14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16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17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18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AC2747-D786-4A86-8360-648E9D463AD7}"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50FCCE-5E3A-4EE6-9210-CCF4AD877785}"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483F60-96B1-4C20-97C7-C1157A6B4DBD}"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FCD9E8-DFEF-4601-BD64-3B40D56A5307}"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9A33AC-8359-4E00-8400-8EA0F46654F2}"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D20DA3-0350-48A1-BDEF-F224CF68C035}" type="datetime1">
              <a:rPr lang="en-US" smtClean="0"/>
              <a:pPr/>
              <a:t>1/31/2013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01F373-8670-4779-A8BA-08EBB9685563}" type="datetime1">
              <a:rPr lang="en-US" smtClean="0"/>
              <a:pPr/>
              <a:t>1/31/2013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F8A8D5-9649-452C-9DB8-1EC4626771D4}" type="datetime1">
              <a:rPr lang="en-US" smtClean="0"/>
              <a:pPr/>
              <a:t>1/31/2013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A8D81-E9C4-46A8-B45F-5C2E08AE3134}" type="datetime1">
              <a:rPr lang="en-US" smtClean="0"/>
              <a:pPr/>
              <a:t>1/31/2013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58E333-8F69-4802-88F7-3C8817E3B774}" type="datetime1">
              <a:rPr lang="en-US" smtClean="0"/>
              <a:pPr/>
              <a:t>1/31/2013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2FFFD-D420-436F-A656-61D53586D5E9}" type="datetime1">
              <a:rPr lang="en-US" smtClean="0"/>
              <a:pPr/>
              <a:t>1/31/2013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9F3E1-59D4-4130-9682-1B5EB3C47AF4}" type="datetime1">
              <a:rPr lang="en-US" smtClean="0"/>
              <a:pPr/>
              <a:t>1/31/2013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wmf"/><Relationship Id="rId1" Type="http://schemas.openxmlformats.org/officeDocument/2006/relationships/slideLayout" Target="../slideLayouts/slideLayout7.xml"/><Relationship Id="rId4" Type="http://schemas.openxmlformats.org/officeDocument/2006/relationships/image" Target="../media/image26.wmf"/></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wmf"/><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TextBox 4"/>
          <p:cNvSpPr txBox="1"/>
          <p:nvPr/>
        </p:nvSpPr>
        <p:spPr>
          <a:xfrm>
            <a:off x="838200" y="1485900"/>
            <a:ext cx="7429500" cy="3477875"/>
          </a:xfrm>
          <a:prstGeom prst="rect">
            <a:avLst/>
          </a:prstGeom>
          <a:noFill/>
        </p:spPr>
        <p:txBody>
          <a:bodyPr wrap="square" rtlCol="0">
            <a:spAutoFit/>
          </a:bodyPr>
          <a:lstStyle/>
          <a:p>
            <a:r>
              <a:rPr lang="en-US" sz="2000" b="1" dirty="0" smtClean="0">
                <a:solidFill>
                  <a:srgbClr val="FF0000"/>
                </a:solidFill>
              </a:rPr>
              <a:t>Aim : </a:t>
            </a:r>
          </a:p>
          <a:p>
            <a:r>
              <a:rPr lang="en-US" sz="2000" dirty="0" smtClean="0">
                <a:solidFill>
                  <a:srgbClr val="FF0000"/>
                </a:solidFill>
              </a:rPr>
              <a:t>develop an appreciation for the physical phenomena associated with internal flow and to obtain convection coefficients</a:t>
            </a:r>
          </a:p>
          <a:p>
            <a:endParaRPr lang="en-US" sz="2000" dirty="0" smtClean="0">
              <a:solidFill>
                <a:srgbClr val="0000FF"/>
              </a:solidFill>
            </a:endParaRPr>
          </a:p>
          <a:p>
            <a:r>
              <a:rPr lang="en-US" sz="2000" b="1" dirty="0" smtClean="0">
                <a:solidFill>
                  <a:srgbClr val="0000FF"/>
                </a:solidFill>
              </a:rPr>
              <a:t>Contents:</a:t>
            </a:r>
          </a:p>
          <a:p>
            <a:pPr marL="342900" indent="-342900">
              <a:buAutoNum type="arabicPeriod"/>
            </a:pPr>
            <a:r>
              <a:rPr lang="en-US" sz="2000" dirty="0" smtClean="0">
                <a:solidFill>
                  <a:srgbClr val="0000FF"/>
                </a:solidFill>
              </a:rPr>
              <a:t>Entrance region </a:t>
            </a:r>
            <a:r>
              <a:rPr lang="en-US" sz="2000" dirty="0" err="1" smtClean="0">
                <a:solidFill>
                  <a:srgbClr val="0000FF"/>
                </a:solidFill>
              </a:rPr>
              <a:t>vs</a:t>
            </a:r>
            <a:r>
              <a:rPr lang="en-US" sz="2000" dirty="0" smtClean="0">
                <a:solidFill>
                  <a:srgbClr val="0000FF"/>
                </a:solidFill>
              </a:rPr>
              <a:t> fully developed region</a:t>
            </a:r>
          </a:p>
          <a:p>
            <a:pPr marL="342900" indent="-342900">
              <a:buAutoNum type="arabicPeriod"/>
            </a:pPr>
            <a:r>
              <a:rPr lang="en-US" sz="2000" dirty="0" smtClean="0">
                <a:solidFill>
                  <a:srgbClr val="0000FF"/>
                </a:solidFill>
              </a:rPr>
              <a:t>Hydrodynamic effect consideration</a:t>
            </a:r>
          </a:p>
          <a:p>
            <a:pPr marL="342900" indent="-342900">
              <a:buAutoNum type="arabicPeriod"/>
            </a:pPr>
            <a:r>
              <a:rPr lang="en-US" sz="2000" dirty="0" smtClean="0">
                <a:solidFill>
                  <a:srgbClr val="0000FF"/>
                </a:solidFill>
              </a:rPr>
              <a:t>Thermal effect consideration</a:t>
            </a:r>
          </a:p>
          <a:p>
            <a:pPr marL="342900" indent="-342900">
              <a:buAutoNum type="arabicPeriod"/>
            </a:pPr>
            <a:r>
              <a:rPr lang="en-US" sz="2000" dirty="0" smtClean="0">
                <a:solidFill>
                  <a:srgbClr val="0000FF"/>
                </a:solidFill>
              </a:rPr>
              <a:t>Determine temperature variation inside the flow by energy balance</a:t>
            </a:r>
          </a:p>
          <a:p>
            <a:pPr marL="342900" indent="-342900">
              <a:buAutoNum type="arabicPeriod"/>
            </a:pPr>
            <a:r>
              <a:rPr lang="en-US" sz="2000" dirty="0" smtClean="0">
                <a:solidFill>
                  <a:srgbClr val="0000FF"/>
                </a:solidFill>
              </a:rPr>
              <a:t>Estimating the convection coefficient using correlation</a:t>
            </a:r>
            <a:endParaRPr lang="en-US" sz="2000" dirty="0">
              <a:solidFill>
                <a:srgbClr val="0000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10</a:t>
            </a:fld>
            <a:endParaRPr lang="en-US" dirty="0"/>
          </a:p>
        </p:txBody>
      </p:sp>
      <p:pic>
        <p:nvPicPr>
          <p:cNvPr id="3074" name="Picture 2"/>
          <p:cNvPicPr>
            <a:picLocks noChangeAspect="1" noChangeArrowheads="1"/>
          </p:cNvPicPr>
          <p:nvPr/>
        </p:nvPicPr>
        <p:blipFill>
          <a:blip r:embed="rId2"/>
          <a:srcRect/>
          <a:stretch>
            <a:fillRect/>
          </a:stretch>
        </p:blipFill>
        <p:spPr bwMode="auto">
          <a:xfrm>
            <a:off x="914400" y="1257300"/>
            <a:ext cx="7010400" cy="5112236"/>
          </a:xfrm>
          <a:prstGeom prst="rect">
            <a:avLst/>
          </a:prstGeom>
          <a:noFill/>
          <a:ln w="9525">
            <a:noFill/>
            <a:miter lim="800000"/>
            <a:headEnd/>
            <a:tailEnd/>
          </a:ln>
          <a:effectLst/>
        </p:spPr>
      </p:pic>
      <p:sp>
        <p:nvSpPr>
          <p:cNvPr id="7" name="Rectangle 6"/>
          <p:cNvSpPr/>
          <p:nvPr/>
        </p:nvSpPr>
        <p:spPr>
          <a:xfrm>
            <a:off x="1524000" y="3009900"/>
            <a:ext cx="14478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1638300" y="5676900"/>
            <a:ext cx="1981200" cy="685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11</a:t>
            </a:fld>
            <a:endParaRPr lang="en-US" dirty="0"/>
          </a:p>
        </p:txBody>
      </p:sp>
      <p:pic>
        <p:nvPicPr>
          <p:cNvPr id="4099" name="Picture 3"/>
          <p:cNvPicPr>
            <a:picLocks noChangeAspect="1" noChangeArrowheads="1"/>
          </p:cNvPicPr>
          <p:nvPr/>
        </p:nvPicPr>
        <p:blipFill>
          <a:blip r:embed="rId2"/>
          <a:srcRect/>
          <a:stretch>
            <a:fillRect/>
          </a:stretch>
        </p:blipFill>
        <p:spPr bwMode="auto">
          <a:xfrm>
            <a:off x="457200" y="1371600"/>
            <a:ext cx="7427016" cy="4648200"/>
          </a:xfrm>
          <a:prstGeom prst="rect">
            <a:avLst/>
          </a:prstGeom>
          <a:noFill/>
          <a:ln w="9525">
            <a:noFill/>
            <a:miter lim="800000"/>
            <a:headEnd/>
            <a:tailEnd/>
          </a:ln>
          <a:effectLst/>
        </p:spPr>
      </p:pic>
      <p:sp>
        <p:nvSpPr>
          <p:cNvPr id="5" name="Rectangle 14"/>
          <p:cNvSpPr>
            <a:spLocks noChangeArrowheads="1"/>
          </p:cNvSpPr>
          <p:nvPr/>
        </p:nvSpPr>
        <p:spPr bwMode="auto">
          <a:xfrm>
            <a:off x="5638800" y="1765518"/>
            <a:ext cx="2895600" cy="1815882"/>
          </a:xfrm>
          <a:prstGeom prst="rect">
            <a:avLst/>
          </a:prstGeom>
          <a:solidFill>
            <a:schemeClr val="accent6">
              <a:lumMod val="60000"/>
              <a:lumOff val="40000"/>
            </a:schemeClr>
          </a:solidFill>
          <a:ln w="9525">
            <a:noFill/>
            <a:miter lim="800000"/>
            <a:headEnd/>
            <a:tailEnd/>
          </a:ln>
          <a:effectLst/>
        </p:spPr>
        <p:txBody>
          <a:bodyPr wrap="square">
            <a:spAutoFit/>
          </a:bodyPr>
          <a:lstStyle/>
          <a:p>
            <a:r>
              <a:rPr lang="en-US" sz="1600" b="0" dirty="0"/>
              <a:t>In fluid flow,</a:t>
            </a:r>
            <a:r>
              <a:rPr lang="tr-TR" sz="1600" b="0" dirty="0"/>
              <a:t> </a:t>
            </a:r>
            <a:r>
              <a:rPr lang="en-US" sz="1600" b="0" dirty="0"/>
              <a:t>it is convenient to work with an </a:t>
            </a:r>
            <a:r>
              <a:rPr lang="en-US" sz="1600" dirty="0">
                <a:solidFill>
                  <a:srgbClr val="CC00CC"/>
                </a:solidFill>
              </a:rPr>
              <a:t>average</a:t>
            </a:r>
            <a:r>
              <a:rPr lang="en-US" sz="1600" dirty="0"/>
              <a:t> </a:t>
            </a:r>
            <a:r>
              <a:rPr lang="en-US" sz="1600" b="0" dirty="0"/>
              <a:t>or </a:t>
            </a:r>
            <a:r>
              <a:rPr lang="en-US" sz="1600" dirty="0">
                <a:solidFill>
                  <a:srgbClr val="CC00CC"/>
                </a:solidFill>
              </a:rPr>
              <a:t>mean temperatur</a:t>
            </a:r>
            <a:r>
              <a:rPr lang="en-US" sz="1600" b="0" dirty="0">
                <a:solidFill>
                  <a:srgbClr val="CC00CC"/>
                </a:solidFill>
              </a:rPr>
              <a:t>e</a:t>
            </a:r>
            <a:r>
              <a:rPr lang="en-US" sz="1600" b="0" dirty="0"/>
              <a:t> </a:t>
            </a:r>
            <a:r>
              <a:rPr lang="en-US" sz="1600" b="0" i="1" dirty="0">
                <a:solidFill>
                  <a:srgbClr val="CC00CC"/>
                </a:solidFill>
              </a:rPr>
              <a:t>T</a:t>
            </a:r>
            <a:r>
              <a:rPr lang="en-US" sz="1600" b="0" i="1" baseline="-25000" dirty="0">
                <a:solidFill>
                  <a:srgbClr val="CC00CC"/>
                </a:solidFill>
              </a:rPr>
              <a:t>m</a:t>
            </a:r>
            <a:r>
              <a:rPr lang="en-US" sz="1600" b="0" dirty="0"/>
              <a:t>, which</a:t>
            </a:r>
            <a:r>
              <a:rPr lang="tr-TR" sz="1600" b="0" dirty="0"/>
              <a:t> </a:t>
            </a:r>
            <a:r>
              <a:rPr lang="en-US" sz="1600" b="0" dirty="0"/>
              <a:t>remains constant at a cross section.</a:t>
            </a:r>
            <a:r>
              <a:rPr lang="tr-TR" sz="1600" b="0" dirty="0"/>
              <a:t> T</a:t>
            </a:r>
            <a:r>
              <a:rPr lang="en-US" sz="1600" b="0" dirty="0"/>
              <a:t>he mean temperature</a:t>
            </a:r>
            <a:r>
              <a:rPr lang="tr-TR" sz="1600" b="0" dirty="0"/>
              <a:t> </a:t>
            </a:r>
            <a:r>
              <a:rPr lang="en-US" sz="1600" b="0" i="1" dirty="0"/>
              <a:t>T</a:t>
            </a:r>
            <a:r>
              <a:rPr lang="en-US" sz="1600" b="0" i="1" baseline="-25000" dirty="0"/>
              <a:t>m</a:t>
            </a:r>
            <a:r>
              <a:rPr lang="en-US" sz="1600" b="0" i="1" dirty="0"/>
              <a:t> changes </a:t>
            </a:r>
            <a:r>
              <a:rPr lang="en-US" sz="1600" b="0" dirty="0"/>
              <a:t>in the flow direction whenever the fluid is heated or cooled.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TextBox 7"/>
          <p:cNvSpPr txBox="1"/>
          <p:nvPr/>
        </p:nvSpPr>
        <p:spPr>
          <a:xfrm>
            <a:off x="647700" y="1181100"/>
            <a:ext cx="7848600" cy="1631216"/>
          </a:xfrm>
          <a:prstGeom prst="rect">
            <a:avLst/>
          </a:prstGeom>
          <a:noFill/>
        </p:spPr>
        <p:txBody>
          <a:bodyPr wrap="square" rtlCol="0">
            <a:spAutoFit/>
          </a:bodyPr>
          <a:lstStyle/>
          <a:p>
            <a:r>
              <a:rPr lang="en-US" dirty="0" smtClean="0"/>
              <a:t>Problem 8.6a:</a:t>
            </a:r>
          </a:p>
          <a:p>
            <a:endParaRPr lang="en-US" sz="1000" dirty="0" smtClean="0"/>
          </a:p>
          <a:p>
            <a:r>
              <a:rPr lang="en-US" dirty="0" smtClean="0"/>
              <a:t>Consider </a:t>
            </a:r>
            <a:r>
              <a:rPr lang="en-US" dirty="0" err="1" smtClean="0"/>
              <a:t>pressurised</a:t>
            </a:r>
            <a:r>
              <a:rPr lang="en-US" dirty="0" smtClean="0"/>
              <a:t> water, engine oil (unused) and </a:t>
            </a:r>
            <a:r>
              <a:rPr lang="en-US" dirty="0" err="1" smtClean="0"/>
              <a:t>NaK</a:t>
            </a:r>
            <a:r>
              <a:rPr lang="en-US" dirty="0" smtClean="0"/>
              <a:t> _(22-78%) flowing in a 20 mm diameter tube. Determine the mean velocity, the hydrodynamic entry length and the thermal entry length for each of the fluids when the fluid temperature is 366K and the flow rate is 0.01 kg/s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13</a:t>
            </a:fld>
            <a:endParaRPr lang="en-US" dirty="0"/>
          </a:p>
        </p:txBody>
      </p:sp>
      <p:pic>
        <p:nvPicPr>
          <p:cNvPr id="6146" name="Picture 2"/>
          <p:cNvPicPr>
            <a:picLocks noChangeAspect="1" noChangeArrowheads="1"/>
          </p:cNvPicPr>
          <p:nvPr/>
        </p:nvPicPr>
        <p:blipFill>
          <a:blip r:embed="rId3"/>
          <a:srcRect/>
          <a:stretch>
            <a:fillRect/>
          </a:stretch>
        </p:blipFill>
        <p:spPr bwMode="auto">
          <a:xfrm>
            <a:off x="1009650" y="1219200"/>
            <a:ext cx="7029450" cy="53492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14</a:t>
            </a:fld>
            <a:endParaRPr lang="en-US" dirty="0"/>
          </a:p>
        </p:txBody>
      </p:sp>
      <p:pic>
        <p:nvPicPr>
          <p:cNvPr id="7170" name="Picture 2"/>
          <p:cNvPicPr>
            <a:picLocks noChangeAspect="1" noChangeArrowheads="1"/>
          </p:cNvPicPr>
          <p:nvPr/>
        </p:nvPicPr>
        <p:blipFill>
          <a:blip r:embed="rId3"/>
          <a:srcRect b="17217"/>
          <a:stretch>
            <a:fillRect/>
          </a:stretch>
        </p:blipFill>
        <p:spPr bwMode="auto">
          <a:xfrm>
            <a:off x="876300" y="1266820"/>
            <a:ext cx="5875020" cy="4295780"/>
          </a:xfrm>
          <a:prstGeom prst="rect">
            <a:avLst/>
          </a:prstGeom>
          <a:noFill/>
          <a:ln w="9525">
            <a:noFill/>
            <a:miter lim="800000"/>
            <a:headEnd/>
            <a:tailEnd/>
          </a:ln>
          <a:effectLst/>
        </p:spPr>
      </p:pic>
      <p:sp>
        <p:nvSpPr>
          <p:cNvPr id="6" name="TextBox 5"/>
          <p:cNvSpPr txBox="1"/>
          <p:nvPr/>
        </p:nvSpPr>
        <p:spPr>
          <a:xfrm>
            <a:off x="990600" y="5549325"/>
            <a:ext cx="7543800" cy="323165"/>
          </a:xfrm>
          <a:prstGeom prst="rect">
            <a:avLst/>
          </a:prstGeom>
          <a:noFill/>
        </p:spPr>
        <p:txBody>
          <a:bodyPr wrap="square" rtlCol="0">
            <a:spAutoFit/>
          </a:bodyPr>
          <a:lstStyle/>
          <a:p>
            <a:r>
              <a:rPr lang="en-US" sz="1500" dirty="0" smtClean="0">
                <a:latin typeface="Times New Roman" pitchFamily="18" charset="0"/>
                <a:cs typeface="Times New Roman" pitchFamily="18" charset="0"/>
              </a:rPr>
              <a:t>and </a:t>
            </a:r>
            <a:r>
              <a:rPr lang="en-US" sz="1500" b="1" dirty="0" smtClean="0">
                <a:solidFill>
                  <a:srgbClr val="FF0000"/>
                </a:solidFill>
                <a:latin typeface="Times New Roman" pitchFamily="18" charset="0"/>
                <a:cs typeface="Times New Roman" pitchFamily="18" charset="0"/>
              </a:rPr>
              <a:t>power requirement </a:t>
            </a:r>
            <a:r>
              <a:rPr lang="en-US" sz="1500" dirty="0" smtClean="0">
                <a:latin typeface="Times New Roman" pitchFamily="18" charset="0"/>
                <a:cs typeface="Times New Roman" pitchFamily="18" charset="0"/>
              </a:rPr>
              <a:t>(to overcome the flow resistance associated with this pressure drop):</a:t>
            </a:r>
            <a:endParaRPr lang="en-US" sz="1500" dirty="0">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4"/>
          <a:srcRect/>
          <a:stretch>
            <a:fillRect/>
          </a:stretch>
        </p:blipFill>
        <p:spPr bwMode="auto">
          <a:xfrm>
            <a:off x="1847850" y="5867400"/>
            <a:ext cx="1657350" cy="640080"/>
          </a:xfrm>
          <a:prstGeom prst="rect">
            <a:avLst/>
          </a:prstGeom>
          <a:noFill/>
          <a:ln w="9525">
            <a:noFill/>
            <a:miter lim="800000"/>
            <a:headEnd/>
            <a:tailEnd/>
          </a:ln>
          <a:effectLst/>
        </p:spPr>
      </p:pic>
      <p:sp>
        <p:nvSpPr>
          <p:cNvPr id="430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3009" name="Picture 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905000" y="5905500"/>
            <a:ext cx="2219325" cy="685800"/>
          </a:xfrm>
          <a:prstGeom prst="rect">
            <a:avLst/>
          </a:prstGeom>
          <a:solidFill>
            <a:schemeClr val="bg1"/>
          </a:solid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dirty="0"/>
          </a:p>
        </p:txBody>
      </p:sp>
      <p:pic>
        <p:nvPicPr>
          <p:cNvPr id="10242" name="Picture 2"/>
          <p:cNvPicPr>
            <a:picLocks noChangeAspect="1" noChangeArrowheads="1"/>
          </p:cNvPicPr>
          <p:nvPr/>
        </p:nvPicPr>
        <p:blipFill>
          <a:blip r:embed="rId2"/>
          <a:srcRect/>
          <a:stretch>
            <a:fillRect/>
          </a:stretch>
        </p:blipFill>
        <p:spPr bwMode="auto">
          <a:xfrm>
            <a:off x="228600" y="495300"/>
            <a:ext cx="8741622" cy="5791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16</a:t>
            </a:fld>
            <a:endParaRPr lang="en-US" dirty="0"/>
          </a:p>
        </p:txBody>
      </p:sp>
      <p:sp>
        <p:nvSpPr>
          <p:cNvPr id="5" name="TextBox 4"/>
          <p:cNvSpPr txBox="1"/>
          <p:nvPr/>
        </p:nvSpPr>
        <p:spPr>
          <a:xfrm>
            <a:off x="685800" y="1143000"/>
            <a:ext cx="7848600" cy="1938992"/>
          </a:xfrm>
          <a:prstGeom prst="rect">
            <a:avLst/>
          </a:prstGeom>
          <a:noFill/>
        </p:spPr>
        <p:txBody>
          <a:bodyPr wrap="square" rtlCol="0">
            <a:spAutoFit/>
          </a:bodyPr>
          <a:lstStyle/>
          <a:p>
            <a:r>
              <a:rPr lang="en-US" dirty="0" smtClean="0"/>
              <a:t>Problem 8.3:</a:t>
            </a:r>
          </a:p>
          <a:p>
            <a:endParaRPr lang="en-US" sz="1200" dirty="0" smtClean="0"/>
          </a:p>
          <a:p>
            <a:r>
              <a:rPr lang="en-US" dirty="0" smtClean="0"/>
              <a:t>Water at 27</a:t>
            </a:r>
            <a:r>
              <a:rPr lang="en-US" dirty="0" smtClean="0">
                <a:sym typeface="Symbol"/>
              </a:rPr>
              <a:t>C flows with a mean velocity of 1 m/s through a 1 km pipe of 0.25 m inside diameter. Determine the pressure drop over the pipe length and the </a:t>
            </a:r>
            <a:r>
              <a:rPr lang="en-US" dirty="0" err="1" smtClean="0">
                <a:sym typeface="Symbol"/>
              </a:rPr>
              <a:t>corrsponding</a:t>
            </a:r>
            <a:r>
              <a:rPr lang="en-US" dirty="0" smtClean="0">
                <a:sym typeface="Symbol"/>
              </a:rPr>
              <a:t> pump power requirement if </a:t>
            </a:r>
          </a:p>
          <a:p>
            <a:pPr marL="342900" indent="-342900">
              <a:buAutoNum type="alphaLcParenR"/>
            </a:pPr>
            <a:r>
              <a:rPr lang="en-US" dirty="0" smtClean="0">
                <a:sym typeface="Symbol"/>
              </a:rPr>
              <a:t>the pipe is smooth</a:t>
            </a:r>
          </a:p>
          <a:p>
            <a:pPr marL="342900" indent="-342900">
              <a:buAutoNum type="alphaLcParenR"/>
            </a:pPr>
            <a:r>
              <a:rPr lang="en-US" dirty="0" smtClean="0">
                <a:sym typeface="Symbol"/>
              </a:rPr>
              <a:t>The pipe is made of cast </a:t>
            </a:r>
            <a:r>
              <a:rPr lang="en-US" dirty="0" smtClean="0">
                <a:sym typeface="Symbol"/>
              </a:rPr>
              <a:t>iron</a:t>
            </a:r>
            <a:endParaRPr lang="en-US" dirty="0" smtClean="0">
              <a:sym typeface="Symbo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17</a:t>
            </a:fld>
            <a:endParaRPr lang="en-US" dirty="0"/>
          </a:p>
        </p:txBody>
      </p:sp>
      <p:pic>
        <p:nvPicPr>
          <p:cNvPr id="8194" name="Picture 2"/>
          <p:cNvPicPr>
            <a:picLocks noChangeAspect="1" noChangeArrowheads="1"/>
          </p:cNvPicPr>
          <p:nvPr/>
        </p:nvPicPr>
        <p:blipFill>
          <a:blip r:embed="rId3"/>
          <a:srcRect/>
          <a:stretch>
            <a:fillRect/>
          </a:stretch>
        </p:blipFill>
        <p:spPr bwMode="auto">
          <a:xfrm>
            <a:off x="723900" y="1219200"/>
            <a:ext cx="7155180" cy="5189220"/>
          </a:xfrm>
          <a:prstGeom prst="rect">
            <a:avLst/>
          </a:prstGeom>
          <a:noFill/>
          <a:ln w="9525">
            <a:noFill/>
            <a:miter lim="800000"/>
            <a:headEnd/>
            <a:tailEnd/>
          </a:ln>
          <a:effectLst/>
        </p:spPr>
      </p:pic>
      <p:sp>
        <p:nvSpPr>
          <p:cNvPr id="5" name="TextBox 4"/>
          <p:cNvSpPr txBox="1"/>
          <p:nvPr/>
        </p:nvSpPr>
        <p:spPr>
          <a:xfrm>
            <a:off x="4381500" y="5448300"/>
            <a:ext cx="4114800" cy="830997"/>
          </a:xfrm>
          <a:prstGeom prst="rect">
            <a:avLst/>
          </a:prstGeom>
          <a:noFill/>
        </p:spPr>
        <p:txBody>
          <a:bodyPr wrap="square" rtlCol="0">
            <a:spAutoFit/>
          </a:bodyPr>
          <a:lstStyle/>
          <a:p>
            <a:r>
              <a:rPr lang="en-US" sz="1600" i="1" dirty="0" smtClean="0">
                <a:solidFill>
                  <a:srgbClr val="0000FF"/>
                </a:solidFill>
              </a:rPr>
              <a:t>*This mean, in thermally fully developed flow (for constant properties) the local convection coefficient is a constant, independent of x.</a:t>
            </a:r>
            <a:endParaRPr lang="en-US" sz="1600" i="1" dirty="0">
              <a:solidFill>
                <a:srgbClr val="0000FF"/>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18</a:t>
            </a:fld>
            <a:endParaRPr lang="en-US" dirty="0"/>
          </a:p>
        </p:txBody>
      </p:sp>
      <p:pic>
        <p:nvPicPr>
          <p:cNvPr id="9218" name="Picture 2"/>
          <p:cNvPicPr>
            <a:picLocks noChangeAspect="1" noChangeArrowheads="1"/>
          </p:cNvPicPr>
          <p:nvPr/>
        </p:nvPicPr>
        <p:blipFill>
          <a:blip r:embed="rId3"/>
          <a:srcRect/>
          <a:stretch>
            <a:fillRect/>
          </a:stretch>
        </p:blipFill>
        <p:spPr bwMode="auto">
          <a:xfrm>
            <a:off x="647700" y="1409700"/>
            <a:ext cx="5280660" cy="4457700"/>
          </a:xfrm>
          <a:prstGeom prst="rect">
            <a:avLst/>
          </a:prstGeom>
          <a:noFill/>
          <a:ln w="9525">
            <a:noFill/>
            <a:miter lim="800000"/>
            <a:headEnd/>
            <a:tailEnd/>
          </a:ln>
          <a:effectLst/>
        </p:spPr>
      </p:pic>
      <p:grpSp>
        <p:nvGrpSpPr>
          <p:cNvPr id="13" name="Group 12"/>
          <p:cNvGrpSpPr/>
          <p:nvPr/>
        </p:nvGrpSpPr>
        <p:grpSpPr>
          <a:xfrm>
            <a:off x="3771900" y="5791200"/>
            <a:ext cx="990600" cy="685800"/>
            <a:chOff x="3771900" y="5791200"/>
            <a:chExt cx="990600" cy="685800"/>
          </a:xfrm>
        </p:grpSpPr>
        <p:cxnSp>
          <p:nvCxnSpPr>
            <p:cNvPr id="6" name="Straight Connector 5"/>
            <p:cNvCxnSpPr/>
            <p:nvPr/>
          </p:nvCxnSpPr>
          <p:spPr>
            <a:xfrm rot="5400000">
              <a:off x="3924300" y="6133306"/>
              <a:ext cx="685800" cy="1588"/>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3771900" y="6057106"/>
              <a:ext cx="495300" cy="1588"/>
            </a:xfrm>
            <a:prstGeom prst="straightConnector1">
              <a:avLst/>
            </a:prstGeom>
            <a:ln>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267200" y="6207918"/>
              <a:ext cx="495300" cy="1588"/>
            </a:xfrm>
            <a:prstGeom prst="straightConnector1">
              <a:avLst/>
            </a:prstGeom>
            <a:ln>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2286000" y="5905500"/>
            <a:ext cx="1714500" cy="342900"/>
          </a:xfrm>
          <a:prstGeom prst="rect">
            <a:avLst/>
          </a:prstGeom>
          <a:noFill/>
        </p:spPr>
        <p:txBody>
          <a:bodyPr wrap="square" rtlCol="0">
            <a:spAutoFit/>
          </a:bodyPr>
          <a:lstStyle/>
          <a:p>
            <a:r>
              <a:rPr lang="en-US" sz="1600" i="1" dirty="0" smtClean="0">
                <a:solidFill>
                  <a:srgbClr val="0000FF"/>
                </a:solidFill>
              </a:rPr>
              <a:t>Entrance region</a:t>
            </a:r>
            <a:endParaRPr lang="en-US" sz="1600" i="1" dirty="0">
              <a:solidFill>
                <a:srgbClr val="0000FF"/>
              </a:solidFill>
            </a:endParaRPr>
          </a:p>
        </p:txBody>
      </p:sp>
      <p:sp>
        <p:nvSpPr>
          <p:cNvPr id="15" name="TextBox 14"/>
          <p:cNvSpPr txBox="1"/>
          <p:nvPr/>
        </p:nvSpPr>
        <p:spPr>
          <a:xfrm>
            <a:off x="4762500" y="6057900"/>
            <a:ext cx="1714500" cy="342900"/>
          </a:xfrm>
          <a:prstGeom prst="rect">
            <a:avLst/>
          </a:prstGeom>
          <a:noFill/>
        </p:spPr>
        <p:txBody>
          <a:bodyPr wrap="square" rtlCol="0">
            <a:spAutoFit/>
          </a:bodyPr>
          <a:lstStyle/>
          <a:p>
            <a:r>
              <a:rPr lang="en-US" sz="1600" i="1" dirty="0" smtClean="0">
                <a:solidFill>
                  <a:srgbClr val="0000FF"/>
                </a:solidFill>
              </a:rPr>
              <a:t>Fully developed</a:t>
            </a:r>
            <a:endParaRPr lang="en-US" sz="1600" i="1" dirty="0">
              <a:solidFill>
                <a:srgbClr val="0000FF"/>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3"/>
          <p:cNvSpPr>
            <a:spLocks noGrp="1"/>
          </p:cNvSpPr>
          <p:nvPr>
            <p:ph type="sldNum" sz="quarter" idx="12"/>
          </p:nvPr>
        </p:nvSpPr>
        <p:spPr/>
        <p:txBody>
          <a:bodyPr/>
          <a:lstStyle/>
          <a:p>
            <a:fld id="{7298F5CA-98A1-4F86-A20A-4A11E12750BE}" type="slidenum">
              <a:rPr lang="en-US"/>
              <a:pPr/>
              <a:t>19</a:t>
            </a:fld>
            <a:endParaRPr lang="en-US"/>
          </a:p>
        </p:txBody>
      </p:sp>
      <p:sp>
        <p:nvSpPr>
          <p:cNvPr id="449538" name="Rectangle 2"/>
          <p:cNvSpPr>
            <a:spLocks noChangeArrowheads="1"/>
          </p:cNvSpPr>
          <p:nvPr/>
        </p:nvSpPr>
        <p:spPr bwMode="auto">
          <a:xfrm>
            <a:off x="228600" y="228600"/>
            <a:ext cx="8610600" cy="579438"/>
          </a:xfrm>
          <a:prstGeom prst="rect">
            <a:avLst/>
          </a:prstGeom>
          <a:solidFill>
            <a:srgbClr val="FFFF00"/>
          </a:solidFill>
          <a:ln w="9525">
            <a:noFill/>
            <a:miter lim="800000"/>
            <a:headEnd/>
            <a:tailEnd/>
          </a:ln>
          <a:effectLst/>
        </p:spPr>
        <p:txBody>
          <a:bodyPr>
            <a:spAutoFit/>
          </a:bodyPr>
          <a:lstStyle/>
          <a:p>
            <a:r>
              <a:rPr lang="en-US" sz="3200">
                <a:solidFill>
                  <a:srgbClr val="FF0000"/>
                </a:solidFill>
              </a:rPr>
              <a:t>GENERAL THERMAL ANALYSIS</a:t>
            </a:r>
          </a:p>
        </p:txBody>
      </p:sp>
      <p:pic>
        <p:nvPicPr>
          <p:cNvPr id="449539" name="Picture 3"/>
          <p:cNvPicPr>
            <a:picLocks noChangeAspect="1" noChangeArrowheads="1"/>
          </p:cNvPicPr>
          <p:nvPr/>
        </p:nvPicPr>
        <p:blipFill>
          <a:blip r:embed="rId2"/>
          <a:srcRect/>
          <a:stretch>
            <a:fillRect/>
          </a:stretch>
        </p:blipFill>
        <p:spPr bwMode="auto">
          <a:xfrm>
            <a:off x="411163" y="3057525"/>
            <a:ext cx="4084637" cy="2733675"/>
          </a:xfrm>
          <a:prstGeom prst="rect">
            <a:avLst/>
          </a:prstGeom>
          <a:noFill/>
          <a:ln w="9525">
            <a:noFill/>
            <a:miter lim="800000"/>
            <a:headEnd/>
            <a:tailEnd/>
          </a:ln>
          <a:effectLst/>
        </p:spPr>
      </p:pic>
      <p:pic>
        <p:nvPicPr>
          <p:cNvPr id="449540" name="Picture 4"/>
          <p:cNvPicPr>
            <a:picLocks noChangeAspect="1" noChangeArrowheads="1"/>
          </p:cNvPicPr>
          <p:nvPr/>
        </p:nvPicPr>
        <p:blipFill>
          <a:blip r:embed="rId3"/>
          <a:srcRect/>
          <a:stretch>
            <a:fillRect/>
          </a:stretch>
        </p:blipFill>
        <p:spPr bwMode="auto">
          <a:xfrm>
            <a:off x="381000" y="1219200"/>
            <a:ext cx="3743325" cy="531813"/>
          </a:xfrm>
          <a:prstGeom prst="rect">
            <a:avLst/>
          </a:prstGeom>
          <a:noFill/>
          <a:ln w="9525">
            <a:noFill/>
            <a:miter lim="800000"/>
            <a:headEnd/>
            <a:tailEnd/>
          </a:ln>
          <a:effectLst/>
        </p:spPr>
      </p:pic>
      <p:pic>
        <p:nvPicPr>
          <p:cNvPr id="449541" name="Picture 5"/>
          <p:cNvPicPr>
            <a:picLocks noChangeAspect="1" noChangeArrowheads="1"/>
          </p:cNvPicPr>
          <p:nvPr/>
        </p:nvPicPr>
        <p:blipFill>
          <a:blip r:embed="rId4"/>
          <a:srcRect/>
          <a:stretch>
            <a:fillRect/>
          </a:stretch>
        </p:blipFill>
        <p:spPr bwMode="auto">
          <a:xfrm>
            <a:off x="381000" y="2163763"/>
            <a:ext cx="4010025" cy="427037"/>
          </a:xfrm>
          <a:prstGeom prst="rect">
            <a:avLst/>
          </a:prstGeom>
          <a:noFill/>
          <a:ln w="9525">
            <a:noFill/>
            <a:miter lim="800000"/>
            <a:headEnd/>
            <a:tailEnd/>
          </a:ln>
          <a:effectLst/>
        </p:spPr>
      </p:pic>
      <p:sp>
        <p:nvSpPr>
          <p:cNvPr id="449542" name="Rectangle 6"/>
          <p:cNvSpPr>
            <a:spLocks noChangeArrowheads="1"/>
          </p:cNvSpPr>
          <p:nvPr/>
        </p:nvSpPr>
        <p:spPr bwMode="auto">
          <a:xfrm>
            <a:off x="4572000" y="990600"/>
            <a:ext cx="4343400" cy="4939814"/>
          </a:xfrm>
          <a:prstGeom prst="rect">
            <a:avLst/>
          </a:prstGeom>
          <a:noFill/>
          <a:ln w="9525">
            <a:noFill/>
            <a:miter lim="800000"/>
            <a:headEnd/>
            <a:tailEnd/>
          </a:ln>
          <a:effectLst/>
        </p:spPr>
        <p:txBody>
          <a:bodyPr>
            <a:spAutoFit/>
          </a:bodyPr>
          <a:lstStyle/>
          <a:p>
            <a:pPr>
              <a:spcBef>
                <a:spcPct val="15000"/>
              </a:spcBef>
              <a:spcAft>
                <a:spcPct val="15000"/>
              </a:spcAft>
            </a:pPr>
            <a:r>
              <a:rPr lang="en-US" b="0" dirty="0"/>
              <a:t>The thermal conditions at the surface can be approximated to be </a:t>
            </a:r>
            <a:endParaRPr lang="tr-TR" b="0" dirty="0"/>
          </a:p>
          <a:p>
            <a:pPr>
              <a:spcBef>
                <a:spcPct val="15000"/>
              </a:spcBef>
              <a:spcAft>
                <a:spcPct val="15000"/>
              </a:spcAft>
              <a:buFontTx/>
              <a:buChar char="•"/>
            </a:pPr>
            <a:r>
              <a:rPr lang="en-US" b="0" i="1" dirty="0">
                <a:solidFill>
                  <a:srgbClr val="CC00CC"/>
                </a:solidFill>
              </a:rPr>
              <a:t>  constant surface temperature </a:t>
            </a:r>
            <a:br>
              <a:rPr lang="en-US" b="0" i="1" dirty="0">
                <a:solidFill>
                  <a:srgbClr val="CC00CC"/>
                </a:solidFill>
              </a:rPr>
            </a:br>
            <a:r>
              <a:rPr lang="en-US" b="0" i="1" dirty="0">
                <a:solidFill>
                  <a:srgbClr val="CC00CC"/>
                </a:solidFill>
              </a:rPr>
              <a:t>   </a:t>
            </a:r>
            <a:r>
              <a:rPr lang="en-US" b="0" dirty="0">
                <a:solidFill>
                  <a:srgbClr val="CC00CC"/>
                </a:solidFill>
              </a:rPr>
              <a:t>(</a:t>
            </a:r>
            <a:r>
              <a:rPr lang="en-US" b="0" i="1" dirty="0">
                <a:solidFill>
                  <a:srgbClr val="CC00CC"/>
                </a:solidFill>
              </a:rPr>
              <a:t>T</a:t>
            </a:r>
            <a:r>
              <a:rPr lang="en-US" b="0" i="1" baseline="-25000" dirty="0">
                <a:solidFill>
                  <a:srgbClr val="CC00CC"/>
                </a:solidFill>
              </a:rPr>
              <a:t>s</a:t>
            </a:r>
            <a:r>
              <a:rPr lang="tr-TR" b="0" i="1" dirty="0">
                <a:solidFill>
                  <a:srgbClr val="CC00CC"/>
                </a:solidFill>
              </a:rPr>
              <a:t>=</a:t>
            </a:r>
            <a:r>
              <a:rPr lang="en-US" b="0" dirty="0">
                <a:solidFill>
                  <a:srgbClr val="CC00CC"/>
                </a:solidFill>
              </a:rPr>
              <a:t> const) or </a:t>
            </a:r>
            <a:r>
              <a:rPr lang="tr-TR" b="0" dirty="0">
                <a:solidFill>
                  <a:srgbClr val="CC00CC"/>
                </a:solidFill>
              </a:rPr>
              <a:t> </a:t>
            </a:r>
          </a:p>
          <a:p>
            <a:pPr>
              <a:spcBef>
                <a:spcPct val="15000"/>
              </a:spcBef>
              <a:spcAft>
                <a:spcPct val="15000"/>
              </a:spcAft>
              <a:buFontTx/>
              <a:buChar char="•"/>
            </a:pPr>
            <a:r>
              <a:rPr lang="en-US" b="0" i="1" dirty="0">
                <a:solidFill>
                  <a:srgbClr val="CC00CC"/>
                </a:solidFill>
              </a:rPr>
              <a:t>  constant surface heat flux </a:t>
            </a:r>
            <a:r>
              <a:rPr lang="en-US" b="0" dirty="0">
                <a:solidFill>
                  <a:srgbClr val="CC00CC"/>
                </a:solidFill>
              </a:rPr>
              <a:t>(</a:t>
            </a:r>
            <a:r>
              <a:rPr lang="en-US" b="0" i="1" dirty="0" err="1">
                <a:solidFill>
                  <a:srgbClr val="CC00CC"/>
                </a:solidFill>
              </a:rPr>
              <a:t>q</a:t>
            </a:r>
            <a:r>
              <a:rPr lang="en-US" b="0" i="1" baseline="-25000" dirty="0" err="1">
                <a:solidFill>
                  <a:srgbClr val="CC00CC"/>
                </a:solidFill>
              </a:rPr>
              <a:t>s</a:t>
            </a:r>
            <a:r>
              <a:rPr lang="en-US" b="0" i="1" dirty="0">
                <a:solidFill>
                  <a:srgbClr val="CC00CC"/>
                </a:solidFill>
              </a:rPr>
              <a:t> </a:t>
            </a:r>
            <a:r>
              <a:rPr lang="tr-TR" b="0" i="1" dirty="0">
                <a:solidFill>
                  <a:srgbClr val="CC00CC"/>
                </a:solidFill>
              </a:rPr>
              <a:t>=</a:t>
            </a:r>
            <a:r>
              <a:rPr lang="en-US" b="0" dirty="0">
                <a:solidFill>
                  <a:srgbClr val="CC00CC"/>
                </a:solidFill>
              </a:rPr>
              <a:t> const).</a:t>
            </a:r>
            <a:r>
              <a:rPr lang="en-US" b="0" dirty="0"/>
              <a:t> </a:t>
            </a:r>
            <a:endParaRPr lang="tr-TR" b="0" dirty="0"/>
          </a:p>
          <a:p>
            <a:pPr>
              <a:spcBef>
                <a:spcPct val="15000"/>
              </a:spcBef>
              <a:spcAft>
                <a:spcPct val="15000"/>
              </a:spcAft>
            </a:pPr>
            <a:r>
              <a:rPr lang="tr-TR" b="0" dirty="0"/>
              <a:t>T</a:t>
            </a:r>
            <a:r>
              <a:rPr lang="en-US" b="0" dirty="0"/>
              <a:t>he </a:t>
            </a:r>
            <a:r>
              <a:rPr lang="en-US" b="1" dirty="0">
                <a:solidFill>
                  <a:srgbClr val="FF0000"/>
                </a:solidFill>
              </a:rPr>
              <a:t>constant surface</a:t>
            </a:r>
            <a:r>
              <a:rPr lang="tr-TR" b="1" dirty="0">
                <a:solidFill>
                  <a:srgbClr val="FF0000"/>
                </a:solidFill>
              </a:rPr>
              <a:t> </a:t>
            </a:r>
            <a:r>
              <a:rPr lang="en-US" b="1" dirty="0">
                <a:solidFill>
                  <a:srgbClr val="FF0000"/>
                </a:solidFill>
              </a:rPr>
              <a:t>temperature</a:t>
            </a:r>
            <a:r>
              <a:rPr lang="en-US" b="0" dirty="0"/>
              <a:t> condition is realized when a phase change process such as boiling</a:t>
            </a:r>
            <a:r>
              <a:rPr lang="tr-TR" b="0" dirty="0"/>
              <a:t> </a:t>
            </a:r>
            <a:r>
              <a:rPr lang="en-US" b="0" dirty="0"/>
              <a:t>or condensation occurs at the outer surface of a tube. </a:t>
            </a:r>
            <a:endParaRPr lang="tr-TR" b="0" dirty="0"/>
          </a:p>
          <a:p>
            <a:pPr>
              <a:spcBef>
                <a:spcPct val="15000"/>
              </a:spcBef>
              <a:spcAft>
                <a:spcPct val="15000"/>
              </a:spcAft>
            </a:pPr>
            <a:r>
              <a:rPr lang="en-US" b="0" dirty="0">
                <a:solidFill>
                  <a:srgbClr val="3333FF"/>
                </a:solidFill>
              </a:rPr>
              <a:t>The </a:t>
            </a:r>
            <a:r>
              <a:rPr lang="en-US" b="1" dirty="0">
                <a:solidFill>
                  <a:srgbClr val="FF0000"/>
                </a:solidFill>
              </a:rPr>
              <a:t>constant surface</a:t>
            </a:r>
            <a:r>
              <a:rPr lang="tr-TR" b="1" dirty="0">
                <a:solidFill>
                  <a:srgbClr val="FF0000"/>
                </a:solidFill>
              </a:rPr>
              <a:t> </a:t>
            </a:r>
            <a:r>
              <a:rPr lang="en-US" b="1" dirty="0">
                <a:solidFill>
                  <a:srgbClr val="FF0000"/>
                </a:solidFill>
              </a:rPr>
              <a:t>heat flux</a:t>
            </a:r>
            <a:r>
              <a:rPr lang="en-US" b="0" dirty="0">
                <a:solidFill>
                  <a:srgbClr val="3333FF"/>
                </a:solidFill>
              </a:rPr>
              <a:t> condition is realized when the tube is subjected to radiation or</a:t>
            </a:r>
            <a:r>
              <a:rPr lang="tr-TR" b="0" dirty="0">
                <a:solidFill>
                  <a:srgbClr val="3333FF"/>
                </a:solidFill>
              </a:rPr>
              <a:t> </a:t>
            </a:r>
            <a:r>
              <a:rPr lang="en-US" b="0" dirty="0">
                <a:solidFill>
                  <a:srgbClr val="3333FF"/>
                </a:solidFill>
              </a:rPr>
              <a:t>electric resistance heating uniformly from all directions.</a:t>
            </a:r>
            <a:endParaRPr lang="tr-TR" b="0" dirty="0">
              <a:solidFill>
                <a:srgbClr val="3333FF"/>
              </a:solidFill>
            </a:endParaRPr>
          </a:p>
          <a:p>
            <a:pPr>
              <a:spcBef>
                <a:spcPct val="15000"/>
              </a:spcBef>
              <a:spcAft>
                <a:spcPct val="15000"/>
              </a:spcAft>
            </a:pPr>
            <a:r>
              <a:rPr lang="tr-TR" b="0" dirty="0"/>
              <a:t>W</a:t>
            </a:r>
            <a:r>
              <a:rPr lang="en-US" b="0" dirty="0"/>
              <a:t>e may have either </a:t>
            </a:r>
            <a:r>
              <a:rPr lang="en-US" b="0" i="1" dirty="0"/>
              <a:t>T</a:t>
            </a:r>
            <a:r>
              <a:rPr lang="en-US" b="0" i="1" baseline="-25000" dirty="0"/>
              <a:t>s</a:t>
            </a:r>
            <a:r>
              <a:rPr lang="en-US" b="0" i="1" dirty="0"/>
              <a:t> </a:t>
            </a:r>
            <a:r>
              <a:rPr lang="tr-TR" b="0" i="1" dirty="0"/>
              <a:t>=</a:t>
            </a:r>
            <a:r>
              <a:rPr lang="en-US" b="0" dirty="0"/>
              <a:t> constant or </a:t>
            </a:r>
            <a:r>
              <a:rPr lang="tr-TR" b="0" dirty="0"/>
              <a:t> </a:t>
            </a:r>
            <a:r>
              <a:rPr lang="en-US" b="0" i="1" dirty="0" err="1" smtClean="0"/>
              <a:t>q</a:t>
            </a:r>
            <a:r>
              <a:rPr lang="en-US" b="0" i="1" baseline="-25000" dirty="0" err="1" smtClean="0"/>
              <a:t>s</a:t>
            </a:r>
            <a:r>
              <a:rPr lang="tr-TR" b="0" i="1" dirty="0" smtClean="0"/>
              <a:t> </a:t>
            </a:r>
            <a:r>
              <a:rPr lang="tr-TR" b="0" i="1" dirty="0"/>
              <a:t>=</a:t>
            </a:r>
            <a:r>
              <a:rPr lang="en-US" b="0" i="1" dirty="0"/>
              <a:t> </a:t>
            </a:r>
            <a:r>
              <a:rPr lang="en-US" b="0" dirty="0"/>
              <a:t> constant</a:t>
            </a:r>
            <a:r>
              <a:rPr lang="tr-TR" b="0" dirty="0"/>
              <a:t> </a:t>
            </a:r>
            <a:r>
              <a:rPr lang="en-US" b="0" dirty="0"/>
              <a:t>at the surface of a tube, but not both.</a:t>
            </a:r>
          </a:p>
        </p:txBody>
      </p:sp>
      <p:sp>
        <p:nvSpPr>
          <p:cNvPr id="449543" name="Rectangle 7"/>
          <p:cNvSpPr>
            <a:spLocks noChangeArrowheads="1"/>
          </p:cNvSpPr>
          <p:nvPr/>
        </p:nvSpPr>
        <p:spPr bwMode="auto">
          <a:xfrm>
            <a:off x="304800" y="5789613"/>
            <a:ext cx="4114800" cy="915987"/>
          </a:xfrm>
          <a:prstGeom prst="rect">
            <a:avLst/>
          </a:prstGeom>
          <a:noFill/>
          <a:ln w="9525">
            <a:noFill/>
            <a:miter lim="800000"/>
            <a:headEnd/>
            <a:tailEnd/>
          </a:ln>
          <a:effectLst/>
        </p:spPr>
        <p:txBody>
          <a:bodyPr>
            <a:spAutoFit/>
          </a:bodyPr>
          <a:lstStyle/>
          <a:p>
            <a:r>
              <a:rPr lang="en-US" b="0">
                <a:solidFill>
                  <a:srgbClr val="0000CC"/>
                </a:solidFill>
              </a:rPr>
              <a:t>The heat transfer to a fluid flowing in a</a:t>
            </a:r>
            <a:r>
              <a:rPr lang="tr-TR" b="0">
                <a:solidFill>
                  <a:srgbClr val="0000CC"/>
                </a:solidFill>
              </a:rPr>
              <a:t> </a:t>
            </a:r>
            <a:r>
              <a:rPr lang="en-US" b="0">
                <a:solidFill>
                  <a:srgbClr val="0000CC"/>
                </a:solidFill>
              </a:rPr>
              <a:t>tube is equal to the increase in</a:t>
            </a:r>
            <a:r>
              <a:rPr lang="tr-TR" b="0">
                <a:solidFill>
                  <a:srgbClr val="0000CC"/>
                </a:solidFill>
              </a:rPr>
              <a:t> </a:t>
            </a:r>
            <a:r>
              <a:rPr lang="en-US" b="0">
                <a:solidFill>
                  <a:srgbClr val="0000CC"/>
                </a:solidFill>
              </a:rPr>
              <a:t>the energy of the fluid.</a:t>
            </a:r>
          </a:p>
        </p:txBody>
      </p:sp>
      <p:sp>
        <p:nvSpPr>
          <p:cNvPr id="449544" name="Rectangle 8"/>
          <p:cNvSpPr>
            <a:spLocks noChangeArrowheads="1"/>
          </p:cNvSpPr>
          <p:nvPr/>
        </p:nvSpPr>
        <p:spPr bwMode="auto">
          <a:xfrm>
            <a:off x="304800" y="2605088"/>
            <a:ext cx="4032250" cy="366712"/>
          </a:xfrm>
          <a:prstGeom prst="rect">
            <a:avLst/>
          </a:prstGeom>
          <a:noFill/>
          <a:ln w="9525">
            <a:noFill/>
            <a:miter lim="800000"/>
            <a:headEnd/>
            <a:tailEnd/>
          </a:ln>
          <a:effectLst/>
        </p:spPr>
        <p:txBody>
          <a:bodyPr wrap="none">
            <a:spAutoFit/>
          </a:bodyPr>
          <a:lstStyle/>
          <a:p>
            <a:r>
              <a:rPr lang="en-US" b="0" i="1">
                <a:solidFill>
                  <a:srgbClr val="CC00CC"/>
                </a:solidFill>
              </a:rPr>
              <a:t>h</a:t>
            </a:r>
            <a:r>
              <a:rPr lang="en-US" b="0" i="1" baseline="-25000">
                <a:solidFill>
                  <a:srgbClr val="CC00CC"/>
                </a:solidFill>
              </a:rPr>
              <a:t>x</a:t>
            </a:r>
            <a:r>
              <a:rPr lang="en-US" b="0">
                <a:solidFill>
                  <a:srgbClr val="CC00CC"/>
                </a:solidFill>
              </a:rPr>
              <a:t> is the </a:t>
            </a:r>
            <a:r>
              <a:rPr lang="en-US" b="0" i="1">
                <a:solidFill>
                  <a:srgbClr val="CC00CC"/>
                </a:solidFill>
              </a:rPr>
              <a:t>local </a:t>
            </a:r>
            <a:r>
              <a:rPr lang="en-US" b="0">
                <a:solidFill>
                  <a:srgbClr val="CC00CC"/>
                </a:solidFill>
              </a:rPr>
              <a:t>heat transfer coefficient.</a:t>
            </a:r>
          </a:p>
        </p:txBody>
      </p:sp>
      <p:sp>
        <p:nvSpPr>
          <p:cNvPr id="449545" name="Rectangle 9"/>
          <p:cNvSpPr>
            <a:spLocks noChangeArrowheads="1"/>
          </p:cNvSpPr>
          <p:nvPr/>
        </p:nvSpPr>
        <p:spPr bwMode="auto">
          <a:xfrm>
            <a:off x="304800" y="1843088"/>
            <a:ext cx="1898650" cy="366712"/>
          </a:xfrm>
          <a:prstGeom prst="rect">
            <a:avLst/>
          </a:prstGeom>
          <a:noFill/>
          <a:ln w="9525">
            <a:noFill/>
            <a:miter lim="800000"/>
            <a:headEnd/>
            <a:tailEnd/>
          </a:ln>
          <a:effectLst/>
        </p:spPr>
        <p:txBody>
          <a:bodyPr wrap="none">
            <a:spAutoFit/>
          </a:bodyPr>
          <a:lstStyle/>
          <a:p>
            <a:r>
              <a:rPr lang="en-US" b="0">
                <a:solidFill>
                  <a:srgbClr val="3333FF"/>
                </a:solidFill>
              </a:rPr>
              <a:t>Surface heat flux</a:t>
            </a:r>
          </a:p>
        </p:txBody>
      </p:sp>
      <p:sp>
        <p:nvSpPr>
          <p:cNvPr id="449546" name="Rectangle 10"/>
          <p:cNvSpPr>
            <a:spLocks noChangeArrowheads="1"/>
          </p:cNvSpPr>
          <p:nvPr/>
        </p:nvSpPr>
        <p:spPr bwMode="auto">
          <a:xfrm>
            <a:off x="304800" y="914400"/>
            <a:ext cx="2266950" cy="366713"/>
          </a:xfrm>
          <a:prstGeom prst="rect">
            <a:avLst/>
          </a:prstGeom>
          <a:noFill/>
          <a:ln w="9525">
            <a:noFill/>
            <a:miter lim="800000"/>
            <a:headEnd/>
            <a:tailEnd/>
          </a:ln>
          <a:effectLst/>
        </p:spPr>
        <p:txBody>
          <a:bodyPr wrap="none">
            <a:spAutoFit/>
          </a:bodyPr>
          <a:lstStyle/>
          <a:p>
            <a:r>
              <a:rPr lang="tr-TR" b="0">
                <a:solidFill>
                  <a:srgbClr val="3333FF"/>
                </a:solidFill>
              </a:rPr>
              <a:t>Rate of </a:t>
            </a:r>
            <a:r>
              <a:rPr lang="en-US" b="0">
                <a:solidFill>
                  <a:srgbClr val="3333FF"/>
                </a:solidFill>
              </a:rPr>
              <a:t>heat transfer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68A61A1F-D89B-4FA5-91DF-DA12DDEC921D}" type="slidenum">
              <a:rPr lang="en-US"/>
              <a:pPr/>
              <a:t>2</a:t>
            </a:fld>
            <a:endParaRPr lang="en-US"/>
          </a:p>
        </p:txBody>
      </p:sp>
      <p:sp>
        <p:nvSpPr>
          <p:cNvPr id="472066" name="Slide Number Placeholder 3"/>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0F4D5BBA-0634-47C8-84AB-3A482F3EC8E0}" type="slidenum">
              <a:rPr lang="en-US" sz="1400" b="0"/>
              <a:pPr algn="r"/>
              <a:t>2</a:t>
            </a:fld>
            <a:endParaRPr lang="en-US" sz="1400" b="0"/>
          </a:p>
        </p:txBody>
      </p:sp>
      <p:sp>
        <p:nvSpPr>
          <p:cNvPr id="472067" name="Rectangle 4"/>
          <p:cNvSpPr>
            <a:spLocks noChangeArrowheads="1"/>
          </p:cNvSpPr>
          <p:nvPr/>
        </p:nvSpPr>
        <p:spPr bwMode="auto">
          <a:xfrm>
            <a:off x="495300" y="296862"/>
            <a:ext cx="8267700" cy="579438"/>
          </a:xfrm>
          <a:prstGeom prst="rect">
            <a:avLst/>
          </a:prstGeom>
          <a:solidFill>
            <a:srgbClr val="FFFF00"/>
          </a:solidFill>
          <a:ln w="9525">
            <a:noFill/>
            <a:miter lim="800000"/>
            <a:headEnd/>
            <a:tailEnd/>
          </a:ln>
        </p:spPr>
        <p:txBody>
          <a:bodyPr wrap="square">
            <a:spAutoFit/>
          </a:bodyPr>
          <a:lstStyle/>
          <a:p>
            <a:r>
              <a:rPr lang="en-US" sz="3200" dirty="0">
                <a:solidFill>
                  <a:srgbClr val="FF0000"/>
                </a:solidFill>
              </a:rPr>
              <a:t>INTRODUCTION</a:t>
            </a:r>
          </a:p>
        </p:txBody>
      </p:sp>
      <p:sp>
        <p:nvSpPr>
          <p:cNvPr id="472068" name="Rectangle 5"/>
          <p:cNvSpPr>
            <a:spLocks noChangeArrowheads="1"/>
          </p:cNvSpPr>
          <p:nvPr/>
        </p:nvSpPr>
        <p:spPr bwMode="auto">
          <a:xfrm>
            <a:off x="647700" y="1006138"/>
            <a:ext cx="7200900" cy="2215991"/>
          </a:xfrm>
          <a:prstGeom prst="rect">
            <a:avLst/>
          </a:prstGeom>
          <a:noFill/>
          <a:ln w="9525">
            <a:noFill/>
            <a:miter lim="800000"/>
            <a:headEnd/>
            <a:tailEnd/>
          </a:ln>
        </p:spPr>
        <p:txBody>
          <a:bodyPr wrap="square">
            <a:spAutoFit/>
          </a:bodyPr>
          <a:lstStyle/>
          <a:p>
            <a:pPr marL="342900" indent="-342900">
              <a:spcBef>
                <a:spcPts val="600"/>
              </a:spcBef>
              <a:spcAft>
                <a:spcPts val="600"/>
              </a:spcAft>
              <a:buClr>
                <a:srgbClr val="FF0000"/>
              </a:buClr>
              <a:buFontTx/>
              <a:buChar char="•"/>
            </a:pPr>
            <a:r>
              <a:rPr lang="en-US" b="0" dirty="0"/>
              <a:t>Liquid or gas flow through </a:t>
            </a:r>
            <a:r>
              <a:rPr lang="en-US" b="0" i="1" dirty="0">
                <a:solidFill>
                  <a:srgbClr val="CC00CC"/>
                </a:solidFill>
              </a:rPr>
              <a:t>pipes</a:t>
            </a:r>
            <a:r>
              <a:rPr lang="en-US" b="0" i="1" dirty="0"/>
              <a:t> </a:t>
            </a:r>
            <a:r>
              <a:rPr lang="en-US" b="0" dirty="0"/>
              <a:t>or </a:t>
            </a:r>
            <a:r>
              <a:rPr lang="en-US" b="0" i="1" dirty="0">
                <a:solidFill>
                  <a:srgbClr val="CC00CC"/>
                </a:solidFill>
              </a:rPr>
              <a:t>ducts</a:t>
            </a:r>
            <a:r>
              <a:rPr lang="en-US" b="0" i="1" dirty="0"/>
              <a:t> </a:t>
            </a:r>
            <a:r>
              <a:rPr lang="en-US" b="0" dirty="0"/>
              <a:t>is commonly used in heating and</a:t>
            </a:r>
            <a:r>
              <a:rPr lang="tr-TR" b="0" dirty="0"/>
              <a:t> </a:t>
            </a:r>
            <a:r>
              <a:rPr lang="en-US" b="0" dirty="0"/>
              <a:t>cooling applications and fluid distribution networks. </a:t>
            </a:r>
            <a:endParaRPr lang="tr-TR" b="0" dirty="0"/>
          </a:p>
          <a:p>
            <a:pPr marL="342900" indent="-342900">
              <a:spcBef>
                <a:spcPts val="600"/>
              </a:spcBef>
              <a:spcAft>
                <a:spcPts val="600"/>
              </a:spcAft>
              <a:buClr>
                <a:srgbClr val="FF0000"/>
              </a:buClr>
              <a:buFontTx/>
              <a:buChar char="•"/>
            </a:pPr>
            <a:r>
              <a:rPr lang="en-US" b="0" dirty="0"/>
              <a:t>The fluid in such applications</a:t>
            </a:r>
            <a:r>
              <a:rPr lang="tr-TR" b="0" dirty="0"/>
              <a:t> </a:t>
            </a:r>
            <a:r>
              <a:rPr lang="en-US" b="0" dirty="0"/>
              <a:t>is usually forced to flow by a fan or pump</a:t>
            </a:r>
            <a:r>
              <a:rPr lang="tr-TR" b="0" dirty="0"/>
              <a:t> </a:t>
            </a:r>
            <a:r>
              <a:rPr lang="en-US" b="0" dirty="0"/>
              <a:t>through a flow section</a:t>
            </a:r>
            <a:r>
              <a:rPr lang="en-US" b="0" dirty="0" smtClean="0"/>
              <a:t>.</a:t>
            </a:r>
          </a:p>
          <a:p>
            <a:pPr marL="342900" indent="-342900">
              <a:spcBef>
                <a:spcPts val="600"/>
              </a:spcBef>
              <a:spcAft>
                <a:spcPts val="600"/>
              </a:spcAft>
              <a:buClr>
                <a:srgbClr val="FF0000"/>
              </a:buClr>
            </a:pPr>
            <a:endParaRPr lang="tr-TR" dirty="0" smtClean="0"/>
          </a:p>
          <a:p>
            <a:pPr marL="342900" indent="-342900">
              <a:spcBef>
                <a:spcPts val="600"/>
              </a:spcBef>
              <a:spcAft>
                <a:spcPts val="600"/>
              </a:spcAft>
              <a:buClr>
                <a:srgbClr val="FF0000"/>
              </a:buClr>
            </a:pPr>
            <a:endParaRPr lang="tr-TR" b="0" dirty="0"/>
          </a:p>
        </p:txBody>
      </p:sp>
      <p:pic>
        <p:nvPicPr>
          <p:cNvPr id="10" name="Picture 6"/>
          <p:cNvPicPr>
            <a:picLocks noChangeAspect="1" noChangeArrowheads="1"/>
          </p:cNvPicPr>
          <p:nvPr/>
        </p:nvPicPr>
        <p:blipFill>
          <a:blip r:embed="rId2"/>
          <a:srcRect r="13270" b="42180"/>
          <a:stretch>
            <a:fillRect/>
          </a:stretch>
        </p:blipFill>
        <p:spPr bwMode="auto">
          <a:xfrm>
            <a:off x="5410200" y="2324100"/>
            <a:ext cx="3486150" cy="2324100"/>
          </a:xfrm>
          <a:prstGeom prst="rect">
            <a:avLst/>
          </a:prstGeom>
          <a:noFill/>
          <a:ln w="9525">
            <a:noFill/>
            <a:miter lim="800000"/>
            <a:headEnd/>
            <a:tailEnd/>
          </a:ln>
          <a:effectLst/>
        </p:spPr>
      </p:pic>
      <p:pic>
        <p:nvPicPr>
          <p:cNvPr id="11" name="Picture 6"/>
          <p:cNvPicPr>
            <a:picLocks noChangeAspect="1" noChangeArrowheads="1"/>
          </p:cNvPicPr>
          <p:nvPr/>
        </p:nvPicPr>
        <p:blipFill>
          <a:blip r:embed="rId2"/>
          <a:srcRect t="68246"/>
          <a:stretch>
            <a:fillRect/>
          </a:stretch>
        </p:blipFill>
        <p:spPr bwMode="auto">
          <a:xfrm>
            <a:off x="5448300" y="4724400"/>
            <a:ext cx="3162300" cy="1004143"/>
          </a:xfrm>
          <a:prstGeom prst="rect">
            <a:avLst/>
          </a:prstGeom>
          <a:noFill/>
          <a:ln w="9525">
            <a:noFill/>
            <a:miter lim="800000"/>
            <a:headEnd/>
            <a:tailEnd/>
          </a:ln>
          <a:effectLst/>
        </p:spPr>
      </p:pic>
      <p:sp>
        <p:nvSpPr>
          <p:cNvPr id="12" name="Rectangle 5"/>
          <p:cNvSpPr>
            <a:spLocks noChangeArrowheads="1"/>
          </p:cNvSpPr>
          <p:nvPr/>
        </p:nvSpPr>
        <p:spPr bwMode="auto">
          <a:xfrm>
            <a:off x="647700" y="2476500"/>
            <a:ext cx="4419600" cy="2739211"/>
          </a:xfrm>
          <a:prstGeom prst="rect">
            <a:avLst/>
          </a:prstGeom>
          <a:noFill/>
          <a:ln w="9525">
            <a:noFill/>
            <a:miter lim="800000"/>
            <a:headEnd/>
            <a:tailEnd/>
          </a:ln>
        </p:spPr>
        <p:txBody>
          <a:bodyPr wrap="square">
            <a:spAutoFit/>
          </a:bodyPr>
          <a:lstStyle/>
          <a:p>
            <a:pPr marL="342900" indent="-342900">
              <a:spcBef>
                <a:spcPts val="600"/>
              </a:spcBef>
              <a:spcAft>
                <a:spcPts val="600"/>
              </a:spcAft>
              <a:buClr>
                <a:srgbClr val="FF0000"/>
              </a:buClr>
              <a:buFontTx/>
              <a:buChar char="•"/>
            </a:pPr>
            <a:r>
              <a:rPr lang="en-US" dirty="0" smtClean="0"/>
              <a:t>The fluid velocity in a pipe changes from </a:t>
            </a:r>
            <a:r>
              <a:rPr lang="en-US" i="1" dirty="0" smtClean="0"/>
              <a:t>zero </a:t>
            </a:r>
            <a:r>
              <a:rPr lang="en-US" dirty="0" smtClean="0"/>
              <a:t>at the wall because of the </a:t>
            </a:r>
            <a:r>
              <a:rPr lang="en-US" b="1" dirty="0" smtClean="0">
                <a:solidFill>
                  <a:srgbClr val="FF0000"/>
                </a:solidFill>
              </a:rPr>
              <a:t>no</a:t>
            </a:r>
            <a:r>
              <a:rPr lang="tr-TR" b="1" dirty="0" smtClean="0">
                <a:solidFill>
                  <a:srgbClr val="FF0000"/>
                </a:solidFill>
              </a:rPr>
              <a:t>-</a:t>
            </a:r>
            <a:r>
              <a:rPr lang="en-US" b="1" dirty="0" smtClean="0">
                <a:solidFill>
                  <a:srgbClr val="FF0000"/>
                </a:solidFill>
              </a:rPr>
              <a:t>slip</a:t>
            </a:r>
            <a:r>
              <a:rPr lang="tr-TR" b="1" dirty="0" smtClean="0">
                <a:solidFill>
                  <a:srgbClr val="FF0000"/>
                </a:solidFill>
              </a:rPr>
              <a:t> </a:t>
            </a:r>
            <a:r>
              <a:rPr lang="en-US" b="1" dirty="0" smtClean="0">
                <a:solidFill>
                  <a:srgbClr val="FF0000"/>
                </a:solidFill>
              </a:rPr>
              <a:t>condition </a:t>
            </a:r>
            <a:r>
              <a:rPr lang="en-US" dirty="0" smtClean="0"/>
              <a:t>to a maximum at the pipe center. </a:t>
            </a:r>
          </a:p>
          <a:p>
            <a:pPr marL="342900" indent="-342900">
              <a:spcBef>
                <a:spcPts val="600"/>
              </a:spcBef>
              <a:spcAft>
                <a:spcPts val="600"/>
              </a:spcAft>
              <a:buClr>
                <a:srgbClr val="FF0000"/>
              </a:buClr>
              <a:buFontTx/>
              <a:buChar char="•"/>
            </a:pPr>
            <a:r>
              <a:rPr lang="en-US" dirty="0" smtClean="0"/>
              <a:t>In fluid flow, it is convenient</a:t>
            </a:r>
            <a:r>
              <a:rPr lang="tr-TR" dirty="0" smtClean="0"/>
              <a:t> </a:t>
            </a:r>
            <a:r>
              <a:rPr lang="en-US" dirty="0" smtClean="0"/>
              <a:t>to work with an </a:t>
            </a:r>
            <a:r>
              <a:rPr lang="en-US" b="1" dirty="0" smtClean="0">
                <a:solidFill>
                  <a:srgbClr val="FF0000"/>
                </a:solidFill>
              </a:rPr>
              <a:t>average</a:t>
            </a:r>
            <a:r>
              <a:rPr lang="en-US" i="1" dirty="0" smtClean="0"/>
              <a:t> </a:t>
            </a:r>
            <a:r>
              <a:rPr lang="en-US" dirty="0" smtClean="0"/>
              <a:t>velocity </a:t>
            </a:r>
            <a:r>
              <a:rPr lang="en-US" i="1" dirty="0" err="1" smtClean="0"/>
              <a:t>V</a:t>
            </a:r>
            <a:r>
              <a:rPr lang="en-US" baseline="-25000" dirty="0" err="1" smtClean="0"/>
              <a:t>avg</a:t>
            </a:r>
            <a:r>
              <a:rPr lang="en-US" dirty="0" smtClean="0"/>
              <a:t>, which remains constant in incompressible</a:t>
            </a:r>
            <a:r>
              <a:rPr lang="tr-TR" dirty="0" smtClean="0"/>
              <a:t> </a:t>
            </a:r>
            <a:r>
              <a:rPr lang="en-US" dirty="0" smtClean="0"/>
              <a:t>flow when the cross-sectional area of the pipe is constant. </a:t>
            </a:r>
            <a:endParaRPr lang="tr-TR" b="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 Energy Balance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20</a:t>
            </a:fld>
            <a:endParaRPr lang="en-US" dirty="0"/>
          </a:p>
        </p:txBody>
      </p:sp>
      <p:pic>
        <p:nvPicPr>
          <p:cNvPr id="11266" name="Picture 2"/>
          <p:cNvPicPr>
            <a:picLocks noChangeAspect="1" noChangeArrowheads="1"/>
          </p:cNvPicPr>
          <p:nvPr/>
        </p:nvPicPr>
        <p:blipFill>
          <a:blip r:embed="rId3"/>
          <a:srcRect/>
          <a:stretch>
            <a:fillRect/>
          </a:stretch>
        </p:blipFill>
        <p:spPr bwMode="auto">
          <a:xfrm>
            <a:off x="1104900" y="1181100"/>
            <a:ext cx="6057900" cy="5186558"/>
          </a:xfrm>
          <a:prstGeom prst="rect">
            <a:avLst/>
          </a:prstGeom>
          <a:noFill/>
          <a:ln w="9525">
            <a:noFill/>
            <a:miter lim="800000"/>
            <a:headEnd/>
            <a:tailEnd/>
          </a:ln>
          <a:effectLst/>
        </p:spPr>
      </p:pic>
      <p:sp>
        <p:nvSpPr>
          <p:cNvPr id="5" name="TextBox 4"/>
          <p:cNvSpPr txBox="1"/>
          <p:nvPr/>
        </p:nvSpPr>
        <p:spPr>
          <a:xfrm>
            <a:off x="6438900" y="2334280"/>
            <a:ext cx="2095500" cy="523220"/>
          </a:xfrm>
          <a:prstGeom prst="rect">
            <a:avLst/>
          </a:prstGeom>
          <a:noFill/>
        </p:spPr>
        <p:txBody>
          <a:bodyPr wrap="square" rtlCol="0">
            <a:spAutoFit/>
          </a:bodyPr>
          <a:lstStyle/>
          <a:p>
            <a:r>
              <a:rPr lang="en-US" sz="1400" i="1" dirty="0" smtClean="0">
                <a:latin typeface="Times New Roman" pitchFamily="18" charset="0"/>
                <a:cs typeface="Times New Roman" pitchFamily="18" charset="0"/>
              </a:rPr>
              <a:t>P</a:t>
            </a:r>
            <a:r>
              <a:rPr lang="en-US" sz="1400" dirty="0" smtClean="0">
                <a:latin typeface="Times New Roman" pitchFamily="18" charset="0"/>
                <a:cs typeface="Times New Roman" pitchFamily="18" charset="0"/>
              </a:rPr>
              <a:t> = surface perimeter</a:t>
            </a:r>
          </a:p>
          <a:p>
            <a:r>
              <a:rPr lang="en-US" sz="1400" dirty="0" smtClean="0">
                <a:latin typeface="Times New Roman" pitchFamily="18" charset="0"/>
                <a:cs typeface="Times New Roman" pitchFamily="18" charset="0"/>
              </a:rPr>
              <a:t>   = </a:t>
            </a:r>
            <a:r>
              <a:rPr lang="en-US" sz="1400" dirty="0" smtClean="0">
                <a:latin typeface="Times New Roman" pitchFamily="18" charset="0"/>
                <a:cs typeface="Times New Roman" pitchFamily="18" charset="0"/>
                <a:sym typeface="Symbol"/>
              </a:rPr>
              <a:t>D for a circular tube</a:t>
            </a:r>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fld id="{B6F15528-21DE-4FAA-801E-634DDDAF4B2B}" type="slidenum">
              <a:rPr lang="en-US" smtClean="0"/>
              <a:pPr/>
              <a:t>21</a:t>
            </a:fld>
            <a:endParaRPr lang="en-US" dirty="0"/>
          </a:p>
        </p:txBody>
      </p:sp>
      <p:pic>
        <p:nvPicPr>
          <p:cNvPr id="12290" name="Picture 2"/>
          <p:cNvPicPr>
            <a:picLocks noChangeAspect="1" noChangeArrowheads="1"/>
          </p:cNvPicPr>
          <p:nvPr/>
        </p:nvPicPr>
        <p:blipFill>
          <a:blip r:embed="rId3"/>
          <a:srcRect/>
          <a:stretch>
            <a:fillRect/>
          </a:stretch>
        </p:blipFill>
        <p:spPr bwMode="auto">
          <a:xfrm>
            <a:off x="723900" y="1181100"/>
            <a:ext cx="7189470" cy="4046220"/>
          </a:xfrm>
          <a:prstGeom prst="rect">
            <a:avLst/>
          </a:prstGeom>
          <a:noFill/>
          <a:ln w="9525">
            <a:noFill/>
            <a:miter lim="800000"/>
            <a:headEnd/>
            <a:tailEnd/>
          </a:ln>
          <a:effectLst/>
        </p:spPr>
      </p:pic>
      <p:pic>
        <p:nvPicPr>
          <p:cNvPr id="12291" name="Picture 3"/>
          <p:cNvPicPr>
            <a:picLocks noChangeAspect="1" noChangeArrowheads="1"/>
          </p:cNvPicPr>
          <p:nvPr/>
        </p:nvPicPr>
        <p:blipFill>
          <a:blip r:embed="rId4"/>
          <a:srcRect/>
          <a:stretch>
            <a:fillRect/>
          </a:stretch>
        </p:blipFill>
        <p:spPr bwMode="auto">
          <a:xfrm>
            <a:off x="914400" y="5334000"/>
            <a:ext cx="2160270" cy="651510"/>
          </a:xfrm>
          <a:prstGeom prst="rect">
            <a:avLst/>
          </a:prstGeom>
          <a:noFill/>
          <a:ln w="9525">
            <a:noFill/>
            <a:miter lim="800000"/>
            <a:headEnd/>
            <a:tailEnd/>
          </a:ln>
          <a:effectLst/>
        </p:spPr>
      </p:pic>
      <p:sp>
        <p:nvSpPr>
          <p:cNvPr id="8"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 Energy Balance </a:t>
            </a:r>
            <a:endParaRPr lang="en-US" sz="2400" b="1" dirty="0"/>
          </a:p>
        </p:txBody>
      </p:sp>
      <p:sp>
        <p:nvSpPr>
          <p:cNvPr id="6" name="TextBox 5"/>
          <p:cNvSpPr txBox="1"/>
          <p:nvPr/>
        </p:nvSpPr>
        <p:spPr>
          <a:xfrm>
            <a:off x="3390900" y="4457700"/>
            <a:ext cx="1866900" cy="369332"/>
          </a:xfrm>
          <a:prstGeom prst="rect">
            <a:avLst/>
          </a:prstGeom>
          <a:noFill/>
        </p:spPr>
        <p:txBody>
          <a:bodyPr wrap="square" rtlCol="0">
            <a:spAutoFit/>
          </a:bodyPr>
          <a:lstStyle/>
          <a:p>
            <a:r>
              <a:rPr lang="en-US" dirty="0" smtClean="0">
                <a:solidFill>
                  <a:srgbClr val="0000FF"/>
                </a:solidFill>
                <a:sym typeface="Wingdings" pitchFamily="2" charset="2"/>
              </a:rPr>
              <a:t> </a:t>
            </a:r>
            <a:r>
              <a:rPr lang="en-US" dirty="0" smtClean="0">
                <a:solidFill>
                  <a:srgbClr val="0000FF"/>
                </a:solidFill>
              </a:rPr>
              <a:t>Eq. (8.40)</a:t>
            </a:r>
            <a:endParaRPr lang="en-US" dirty="0">
              <a:solidFill>
                <a:srgbClr val="0000FF"/>
              </a:solidFill>
            </a:endParaRPr>
          </a:p>
        </p:txBody>
      </p:sp>
      <p:sp>
        <p:nvSpPr>
          <p:cNvPr id="7" name="TextBox 6"/>
          <p:cNvSpPr txBox="1"/>
          <p:nvPr/>
        </p:nvSpPr>
        <p:spPr>
          <a:xfrm>
            <a:off x="2971800" y="5574268"/>
            <a:ext cx="1866900" cy="369332"/>
          </a:xfrm>
          <a:prstGeom prst="rect">
            <a:avLst/>
          </a:prstGeom>
          <a:noFill/>
        </p:spPr>
        <p:txBody>
          <a:bodyPr wrap="square" rtlCol="0">
            <a:spAutoFit/>
          </a:bodyPr>
          <a:lstStyle/>
          <a:p>
            <a:r>
              <a:rPr lang="en-US" dirty="0" smtClean="0">
                <a:solidFill>
                  <a:srgbClr val="0000FF"/>
                </a:solidFill>
                <a:sym typeface="Wingdings" pitchFamily="2" charset="2"/>
              </a:rPr>
              <a:t> </a:t>
            </a:r>
            <a:r>
              <a:rPr lang="en-US" dirty="0" smtClean="0">
                <a:solidFill>
                  <a:srgbClr val="0000FF"/>
                </a:solidFill>
              </a:rPr>
              <a:t>Eq. (8.38)</a:t>
            </a:r>
            <a:endParaRPr lang="en-US" dirty="0">
              <a:solidFill>
                <a:srgbClr val="0000FF"/>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fld id="{B6F15528-21DE-4FAA-801E-634DDDAF4B2B}" type="slidenum">
              <a:rPr lang="en-US" smtClean="0"/>
              <a:pPr/>
              <a:t>22</a:t>
            </a:fld>
            <a:endParaRPr lang="en-US" dirty="0"/>
          </a:p>
        </p:txBody>
      </p:sp>
      <p:sp>
        <p:nvSpPr>
          <p:cNvPr id="5" name="TextBox 4"/>
          <p:cNvSpPr txBox="1"/>
          <p:nvPr/>
        </p:nvSpPr>
        <p:spPr>
          <a:xfrm>
            <a:off x="685800" y="1143000"/>
            <a:ext cx="7848600" cy="2616101"/>
          </a:xfrm>
          <a:prstGeom prst="rect">
            <a:avLst/>
          </a:prstGeom>
          <a:noFill/>
        </p:spPr>
        <p:txBody>
          <a:bodyPr wrap="square" rtlCol="0">
            <a:spAutoFit/>
          </a:bodyPr>
          <a:lstStyle/>
          <a:p>
            <a:r>
              <a:rPr lang="en-US" dirty="0" smtClean="0"/>
              <a:t>Problem 8.16a:</a:t>
            </a:r>
          </a:p>
          <a:p>
            <a:endParaRPr lang="en-US" dirty="0" smtClean="0"/>
          </a:p>
          <a:p>
            <a:r>
              <a:rPr lang="en-US" dirty="0" smtClean="0"/>
              <a:t>Atmospheric air enters the heated section of a circular tube at a flow rate of 0.005 kg/s and a temperature of 20</a:t>
            </a:r>
            <a:r>
              <a:rPr lang="en-US" dirty="0" smtClean="0">
                <a:sym typeface="Symbol"/>
              </a:rPr>
              <a:t>C. The tube diameter is 50 mm and fully developed conditions with h = 25 W/m</a:t>
            </a:r>
            <a:r>
              <a:rPr lang="en-US" baseline="30000" dirty="0" smtClean="0">
                <a:sym typeface="Symbol"/>
              </a:rPr>
              <a:t>2</a:t>
            </a:r>
            <a:r>
              <a:rPr lang="en-US" dirty="0" smtClean="0">
                <a:sym typeface="Symbol"/>
              </a:rPr>
              <a:t>K exist over the entire length of 3 m. For the case of uniform surface heat flux at </a:t>
            </a:r>
            <a:r>
              <a:rPr lang="en-US" dirty="0" err="1" smtClean="0">
                <a:sym typeface="Symbol"/>
              </a:rPr>
              <a:t>q”</a:t>
            </a:r>
            <a:r>
              <a:rPr lang="en-US" baseline="-25000" dirty="0" err="1" smtClean="0">
                <a:sym typeface="Symbol"/>
              </a:rPr>
              <a:t>s</a:t>
            </a:r>
            <a:r>
              <a:rPr lang="en-US" dirty="0" smtClean="0">
                <a:sym typeface="Symbol"/>
              </a:rPr>
              <a:t>= 1000 W/m</a:t>
            </a:r>
            <a:r>
              <a:rPr lang="en-US" baseline="30000" dirty="0" smtClean="0">
                <a:sym typeface="Symbol"/>
              </a:rPr>
              <a:t>2</a:t>
            </a:r>
            <a:r>
              <a:rPr lang="en-US" dirty="0" smtClean="0">
                <a:sym typeface="Symbol"/>
              </a:rPr>
              <a:t>, determine the total heat transfer rate and the mean temperature of the air leaving the tube, </a:t>
            </a:r>
            <a:r>
              <a:rPr lang="en-US" dirty="0" err="1" smtClean="0">
                <a:sym typeface="Symbol"/>
              </a:rPr>
              <a:t>T</a:t>
            </a:r>
            <a:r>
              <a:rPr lang="en-US" baseline="-25000" dirty="0" err="1" smtClean="0">
                <a:sym typeface="Symbol"/>
              </a:rPr>
              <a:t>m,o</a:t>
            </a:r>
            <a:r>
              <a:rPr lang="en-US" dirty="0" smtClean="0">
                <a:sym typeface="Symbol"/>
              </a:rPr>
              <a:t>.</a:t>
            </a:r>
            <a:r>
              <a:rPr lang="en-US" dirty="0" smtClean="0"/>
              <a:t>  What is the value of the surface temperature at the tube inlet  </a:t>
            </a:r>
            <a:r>
              <a:rPr lang="en-US" dirty="0" err="1" smtClean="0"/>
              <a:t>T</a:t>
            </a:r>
            <a:r>
              <a:rPr lang="en-US" baseline="-25000" dirty="0" err="1" smtClean="0"/>
              <a:t>s,i</a:t>
            </a:r>
            <a:r>
              <a:rPr lang="en-US" dirty="0" smtClean="0"/>
              <a:t> and outlet, </a:t>
            </a:r>
            <a:r>
              <a:rPr lang="en-US" dirty="0" err="1" smtClean="0"/>
              <a:t>T</a:t>
            </a:r>
            <a:r>
              <a:rPr lang="en-US" baseline="-25000" dirty="0" err="1" smtClean="0"/>
              <a:t>s,o</a:t>
            </a:r>
            <a:r>
              <a:rPr lang="en-US" dirty="0" smtClean="0"/>
              <a:t> ?</a:t>
            </a:r>
          </a:p>
          <a:p>
            <a:endParaRPr lang="en-US" sz="800" dirty="0" smtClean="0"/>
          </a:p>
          <a:p>
            <a:endParaRPr lang="en-US" sz="1200" dirty="0" smtClean="0"/>
          </a:p>
        </p:txBody>
      </p:sp>
      <p:sp>
        <p:nvSpPr>
          <p:cNvPr id="7"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 Energy Balance </a:t>
            </a:r>
            <a:endParaRPr lang="en-US" sz="24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fld id="{B6F15528-21DE-4FAA-801E-634DDDAF4B2B}" type="slidenum">
              <a:rPr lang="en-US" smtClean="0"/>
              <a:pPr/>
              <a:t>23</a:t>
            </a:fld>
            <a:endParaRPr lang="en-US" dirty="0"/>
          </a:p>
        </p:txBody>
      </p:sp>
      <p:pic>
        <p:nvPicPr>
          <p:cNvPr id="13314" name="Picture 2"/>
          <p:cNvPicPr>
            <a:picLocks noChangeAspect="1" noChangeArrowheads="1"/>
          </p:cNvPicPr>
          <p:nvPr/>
        </p:nvPicPr>
        <p:blipFill>
          <a:blip r:embed="rId3"/>
          <a:srcRect/>
          <a:stretch>
            <a:fillRect/>
          </a:stretch>
        </p:blipFill>
        <p:spPr bwMode="auto">
          <a:xfrm>
            <a:off x="845820" y="1135380"/>
            <a:ext cx="7383780" cy="5417820"/>
          </a:xfrm>
          <a:prstGeom prst="rect">
            <a:avLst/>
          </a:prstGeom>
          <a:noFill/>
          <a:ln w="9525">
            <a:noFill/>
            <a:miter lim="800000"/>
            <a:headEnd/>
            <a:tailEnd/>
          </a:ln>
          <a:effectLst/>
        </p:spPr>
      </p:pic>
      <p:sp>
        <p:nvSpPr>
          <p:cNvPr id="5" name="TextBox 4"/>
          <p:cNvSpPr txBox="1"/>
          <p:nvPr/>
        </p:nvSpPr>
        <p:spPr>
          <a:xfrm>
            <a:off x="5105400" y="6019800"/>
            <a:ext cx="1409700" cy="523220"/>
          </a:xfrm>
          <a:prstGeom prst="rect">
            <a:avLst/>
          </a:prstGeom>
          <a:noFill/>
        </p:spPr>
        <p:txBody>
          <a:bodyPr wrap="square" rtlCol="0">
            <a:spAutoFit/>
          </a:bodyPr>
          <a:lstStyle/>
          <a:p>
            <a:r>
              <a:rPr lang="en-US" sz="1400" dirty="0" smtClean="0">
                <a:latin typeface="Times New Roman" pitchFamily="18" charset="0"/>
                <a:cs typeface="Times New Roman" pitchFamily="18" charset="0"/>
              </a:rPr>
              <a:t>Log mean temp. difference</a:t>
            </a:r>
            <a:endParaRPr lang="en-US" sz="1400" dirty="0">
              <a:latin typeface="Times New Roman" pitchFamily="18" charset="0"/>
              <a:cs typeface="Times New Roman" pitchFamily="18" charset="0"/>
            </a:endParaRPr>
          </a:p>
        </p:txBody>
      </p:sp>
      <p:sp>
        <p:nvSpPr>
          <p:cNvPr id="7"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 Energy Balance </a:t>
            </a:r>
            <a:endParaRPr lang="en-US" sz="2400" b="1" dirty="0"/>
          </a:p>
        </p:txBody>
      </p:sp>
      <p:sp>
        <p:nvSpPr>
          <p:cNvPr id="6" name="TextBox 5"/>
          <p:cNvSpPr txBox="1"/>
          <p:nvPr/>
        </p:nvSpPr>
        <p:spPr>
          <a:xfrm>
            <a:off x="4419600" y="5715000"/>
            <a:ext cx="1866900" cy="369332"/>
          </a:xfrm>
          <a:prstGeom prst="rect">
            <a:avLst/>
          </a:prstGeom>
          <a:noFill/>
        </p:spPr>
        <p:txBody>
          <a:bodyPr wrap="square" rtlCol="0">
            <a:spAutoFit/>
          </a:bodyPr>
          <a:lstStyle/>
          <a:p>
            <a:r>
              <a:rPr lang="en-US" dirty="0" smtClean="0">
                <a:solidFill>
                  <a:srgbClr val="0000FF"/>
                </a:solidFill>
                <a:sym typeface="Wingdings" pitchFamily="2" charset="2"/>
              </a:rPr>
              <a:t> </a:t>
            </a:r>
            <a:r>
              <a:rPr lang="en-US" dirty="0" smtClean="0">
                <a:solidFill>
                  <a:srgbClr val="0000FF"/>
                </a:solidFill>
              </a:rPr>
              <a:t>Eq. (8.41b)</a:t>
            </a:r>
            <a:endParaRPr lang="en-US" dirty="0">
              <a:solidFill>
                <a:srgbClr val="0000F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fld id="{B6F15528-21DE-4FAA-801E-634DDDAF4B2B}" type="slidenum">
              <a:rPr lang="en-US" smtClean="0"/>
              <a:pPr/>
              <a:t>24</a:t>
            </a:fld>
            <a:endParaRPr lang="en-US" dirty="0"/>
          </a:p>
        </p:txBody>
      </p:sp>
      <p:pic>
        <p:nvPicPr>
          <p:cNvPr id="1026" name="Picture 2"/>
          <p:cNvPicPr>
            <a:picLocks noChangeAspect="1" noChangeArrowheads="1"/>
          </p:cNvPicPr>
          <p:nvPr/>
        </p:nvPicPr>
        <p:blipFill>
          <a:blip r:embed="rId3"/>
          <a:srcRect/>
          <a:stretch>
            <a:fillRect/>
          </a:stretch>
        </p:blipFill>
        <p:spPr bwMode="auto">
          <a:xfrm>
            <a:off x="914400" y="1143000"/>
            <a:ext cx="6591300" cy="5349753"/>
          </a:xfrm>
          <a:prstGeom prst="rect">
            <a:avLst/>
          </a:prstGeom>
          <a:noFill/>
          <a:ln w="9525">
            <a:noFill/>
            <a:miter lim="800000"/>
            <a:headEnd/>
            <a:tailEnd/>
          </a:ln>
          <a:effectLst/>
        </p:spPr>
      </p:pic>
      <p:sp>
        <p:nvSpPr>
          <p:cNvPr id="6" name="TextBox 5"/>
          <p:cNvSpPr txBox="1"/>
          <p:nvPr/>
        </p:nvSpPr>
        <p:spPr>
          <a:xfrm>
            <a:off x="6057900" y="3505200"/>
            <a:ext cx="3086100" cy="523220"/>
          </a:xfrm>
          <a:prstGeom prst="rect">
            <a:avLst/>
          </a:prstGeom>
          <a:noFill/>
        </p:spPr>
        <p:txBody>
          <a:bodyPr wrap="square" rtlCol="0">
            <a:spAutoFit/>
          </a:bodyPr>
          <a:lstStyle/>
          <a:p>
            <a:r>
              <a:rPr lang="en-US" sz="1400" i="1" dirty="0" smtClean="0">
                <a:latin typeface="Times New Roman" pitchFamily="18" charset="0"/>
                <a:cs typeface="Times New Roman" pitchFamily="18" charset="0"/>
              </a:rPr>
              <a:t>Ū</a:t>
            </a:r>
            <a:r>
              <a:rPr lang="en-US" sz="1400" dirty="0" smtClean="0">
                <a:latin typeface="Times New Roman" pitchFamily="18" charset="0"/>
                <a:cs typeface="Times New Roman" pitchFamily="18" charset="0"/>
              </a:rPr>
              <a:t> is the average overall heat transfer (defined in Section 3.3.1)</a:t>
            </a:r>
          </a:p>
        </p:txBody>
      </p:sp>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29"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048500" y="4038600"/>
            <a:ext cx="876300" cy="525780"/>
          </a:xfrm>
          <a:prstGeom prst="rect">
            <a:avLst/>
          </a:prstGeom>
          <a:noFill/>
        </p:spPr>
      </p:pic>
      <p:sp>
        <p:nvSpPr>
          <p:cNvPr id="22531" name="Rectangle 3"/>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253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32"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819900" y="4582160"/>
            <a:ext cx="1295400" cy="561340"/>
          </a:xfrm>
          <a:prstGeom prst="rect">
            <a:avLst/>
          </a:prstGeom>
          <a:noFill/>
        </p:spPr>
      </p:pic>
      <p:sp>
        <p:nvSpPr>
          <p:cNvPr id="12" name="Rectangle 11"/>
          <p:cNvSpPr/>
          <p:nvPr/>
        </p:nvSpPr>
        <p:spPr>
          <a:xfrm>
            <a:off x="5981700" y="3390900"/>
            <a:ext cx="2933700" cy="1866900"/>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 Energy Balance </a:t>
            </a:r>
            <a:endParaRPr lang="en-US" sz="2400" b="1" dirty="0"/>
          </a:p>
        </p:txBody>
      </p:sp>
      <p:sp>
        <p:nvSpPr>
          <p:cNvPr id="13" name="TextBox 12"/>
          <p:cNvSpPr txBox="1"/>
          <p:nvPr/>
        </p:nvSpPr>
        <p:spPr>
          <a:xfrm>
            <a:off x="4267200" y="4686300"/>
            <a:ext cx="1866900" cy="646331"/>
          </a:xfrm>
          <a:prstGeom prst="rect">
            <a:avLst/>
          </a:prstGeom>
          <a:noFill/>
        </p:spPr>
        <p:txBody>
          <a:bodyPr wrap="square" rtlCol="0">
            <a:spAutoFit/>
          </a:bodyPr>
          <a:lstStyle/>
          <a:p>
            <a:r>
              <a:rPr lang="en-US" dirty="0" smtClean="0">
                <a:solidFill>
                  <a:srgbClr val="0000FF"/>
                </a:solidFill>
                <a:sym typeface="Wingdings" pitchFamily="2" charset="2"/>
              </a:rPr>
              <a:t> </a:t>
            </a:r>
            <a:r>
              <a:rPr lang="en-US" dirty="0" err="1" smtClean="0">
                <a:solidFill>
                  <a:srgbClr val="0000FF"/>
                </a:solidFill>
              </a:rPr>
              <a:t>Eqs</a:t>
            </a:r>
            <a:r>
              <a:rPr lang="en-US" dirty="0" smtClean="0">
                <a:solidFill>
                  <a:srgbClr val="0000FF"/>
                </a:solidFill>
              </a:rPr>
              <a:t>. (8.45a) &amp; (8.45b)</a:t>
            </a:r>
            <a:endParaRPr lang="en-US" dirty="0">
              <a:solidFill>
                <a:srgbClr val="0000FF"/>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r>
              <a:rPr lang="en-US" sz="2400" b="1" dirty="0" smtClean="0"/>
              <a:t>Chapter 7  : Convection – Internal Flow – Energy Balance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25</a:t>
            </a:fld>
            <a:endParaRPr lang="en-US" dirty="0"/>
          </a:p>
        </p:txBody>
      </p:sp>
      <p:sp>
        <p:nvSpPr>
          <p:cNvPr id="5" name="TextBox 4"/>
          <p:cNvSpPr txBox="1"/>
          <p:nvPr/>
        </p:nvSpPr>
        <p:spPr>
          <a:xfrm>
            <a:off x="685800" y="1143000"/>
            <a:ext cx="7848600" cy="2369880"/>
          </a:xfrm>
          <a:prstGeom prst="rect">
            <a:avLst/>
          </a:prstGeom>
          <a:noFill/>
        </p:spPr>
        <p:txBody>
          <a:bodyPr wrap="square" rtlCol="0">
            <a:spAutoFit/>
          </a:bodyPr>
          <a:lstStyle/>
          <a:p>
            <a:r>
              <a:rPr lang="en-US" dirty="0" smtClean="0"/>
              <a:t>Problem 8.17b:</a:t>
            </a:r>
          </a:p>
          <a:p>
            <a:endParaRPr lang="en-US" sz="1000" dirty="0" smtClean="0"/>
          </a:p>
          <a:p>
            <a:r>
              <a:rPr lang="en-US" dirty="0" smtClean="0"/>
              <a:t>Water at 300K and a flow rate of 5 kg/s enters a black thin-walled tube, which passes through a large furnace whose walls and air are at a temperature of 700K. The diameter and length of the tube are 0.25 m and 8 m. Convection coefficient associated with water flow through the tube and air flow over the tube are 300 W/m</a:t>
            </a:r>
            <a:r>
              <a:rPr lang="en-US" baseline="30000" dirty="0" smtClean="0"/>
              <a:t>2</a:t>
            </a:r>
            <a:r>
              <a:rPr lang="en-US" dirty="0" smtClean="0"/>
              <a:t>K and 50 W/m</a:t>
            </a:r>
            <a:r>
              <a:rPr lang="en-US" baseline="30000" dirty="0" smtClean="0"/>
              <a:t>2</a:t>
            </a:r>
            <a:r>
              <a:rPr lang="en-US" dirty="0" smtClean="0"/>
              <a:t>K respectively. Determine the outlet temperature of the water.</a:t>
            </a:r>
            <a:endParaRPr lang="en-US" dirty="0" smtClean="0">
              <a:sym typeface="Symbol"/>
            </a:endParaRPr>
          </a:p>
          <a:p>
            <a:endParaRPr lang="en-US" sz="1200" dirty="0" smtClean="0"/>
          </a:p>
        </p:txBody>
      </p:sp>
      <p:pic>
        <p:nvPicPr>
          <p:cNvPr id="1026" name="Picture 2" descr="C:\Documents and Settings\amins\Desktop\SME4463-heat transfer\Incopera_heat transfer_5e\Image Gallery\Ch08\p_08_17.jpg"/>
          <p:cNvPicPr>
            <a:picLocks noChangeAspect="1" noChangeArrowheads="1"/>
          </p:cNvPicPr>
          <p:nvPr/>
        </p:nvPicPr>
        <p:blipFill>
          <a:blip r:embed="rId3"/>
          <a:srcRect/>
          <a:stretch>
            <a:fillRect/>
          </a:stretch>
        </p:blipFill>
        <p:spPr bwMode="auto">
          <a:xfrm>
            <a:off x="1028700" y="3581400"/>
            <a:ext cx="6666640" cy="24003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26</a:t>
            </a:fld>
            <a:endParaRPr lang="en-US" dirty="0"/>
          </a:p>
        </p:txBody>
      </p:sp>
      <p:pic>
        <p:nvPicPr>
          <p:cNvPr id="14338" name="Picture 2"/>
          <p:cNvPicPr>
            <a:picLocks noChangeAspect="1" noChangeArrowheads="1"/>
          </p:cNvPicPr>
          <p:nvPr/>
        </p:nvPicPr>
        <p:blipFill>
          <a:blip r:embed="rId3"/>
          <a:srcRect/>
          <a:stretch>
            <a:fillRect/>
          </a:stretch>
        </p:blipFill>
        <p:spPr bwMode="auto">
          <a:xfrm>
            <a:off x="762000" y="1181100"/>
            <a:ext cx="6606540" cy="5406390"/>
          </a:xfrm>
          <a:prstGeom prst="rect">
            <a:avLst/>
          </a:prstGeom>
          <a:noFill/>
          <a:ln w="9525">
            <a:noFill/>
            <a:miter lim="800000"/>
            <a:headEnd/>
            <a:tailEnd/>
          </a:ln>
          <a:effectLst/>
        </p:spPr>
      </p:pic>
      <p:sp>
        <p:nvSpPr>
          <p:cNvPr id="6" name="Rectangle 5"/>
          <p:cNvSpPr/>
          <p:nvPr/>
        </p:nvSpPr>
        <p:spPr>
          <a:xfrm>
            <a:off x="457200" y="1143000"/>
            <a:ext cx="1257300"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009900" y="2899946"/>
            <a:ext cx="2171700" cy="338554"/>
          </a:xfrm>
          <a:prstGeom prst="rect">
            <a:avLst/>
          </a:prstGeom>
          <a:noFill/>
        </p:spPr>
        <p:txBody>
          <a:bodyPr wrap="square" rtlCol="0">
            <a:spAutoFit/>
          </a:bodyPr>
          <a:lstStyle/>
          <a:p>
            <a:pPr algn="ctr"/>
            <a:r>
              <a:rPr lang="en-US" sz="1600" b="1" dirty="0" smtClean="0">
                <a:solidFill>
                  <a:srgbClr val="0000FF"/>
                </a:solidFill>
                <a:sym typeface="Wingdings" pitchFamily="2" charset="2"/>
              </a:rPr>
              <a:t> </a:t>
            </a:r>
            <a:r>
              <a:rPr lang="en-US" sz="1600" b="1" dirty="0" smtClean="0">
                <a:solidFill>
                  <a:srgbClr val="0000FF"/>
                </a:solidFill>
              </a:rPr>
              <a:t>Eq. (8.53)</a:t>
            </a:r>
            <a:endParaRPr lang="en-US" sz="1600" b="1" dirty="0">
              <a:solidFill>
                <a:srgbClr val="0000FF"/>
              </a:solidFill>
            </a:endParaRPr>
          </a:p>
        </p:txBody>
      </p:sp>
      <p:sp>
        <p:nvSpPr>
          <p:cNvPr id="8" name="TextBox 7"/>
          <p:cNvSpPr txBox="1"/>
          <p:nvPr/>
        </p:nvSpPr>
        <p:spPr>
          <a:xfrm>
            <a:off x="3048000" y="3661946"/>
            <a:ext cx="2171700" cy="338554"/>
          </a:xfrm>
          <a:prstGeom prst="rect">
            <a:avLst/>
          </a:prstGeom>
          <a:noFill/>
        </p:spPr>
        <p:txBody>
          <a:bodyPr wrap="square" rtlCol="0">
            <a:spAutoFit/>
          </a:bodyPr>
          <a:lstStyle/>
          <a:p>
            <a:pPr algn="ctr"/>
            <a:r>
              <a:rPr lang="en-US" sz="1600" b="1" dirty="0" smtClean="0">
                <a:solidFill>
                  <a:srgbClr val="0000FF"/>
                </a:solidFill>
                <a:sym typeface="Wingdings" pitchFamily="2" charset="2"/>
              </a:rPr>
              <a:t> </a:t>
            </a:r>
            <a:r>
              <a:rPr lang="en-US" sz="1600" b="1" dirty="0" smtClean="0">
                <a:solidFill>
                  <a:srgbClr val="0000FF"/>
                </a:solidFill>
              </a:rPr>
              <a:t>Eq. (8.55)</a:t>
            </a:r>
            <a:endParaRPr lang="en-US" sz="1600" b="1" dirty="0">
              <a:solidFill>
                <a:srgbClr val="0000FF"/>
              </a:solidFill>
            </a:endParaRPr>
          </a:p>
        </p:txBody>
      </p:sp>
      <p:sp>
        <p:nvSpPr>
          <p:cNvPr id="9" name="TextBox 8"/>
          <p:cNvSpPr txBox="1"/>
          <p:nvPr/>
        </p:nvSpPr>
        <p:spPr>
          <a:xfrm>
            <a:off x="5334000" y="4953000"/>
            <a:ext cx="2171700" cy="338554"/>
          </a:xfrm>
          <a:prstGeom prst="rect">
            <a:avLst/>
          </a:prstGeom>
          <a:noFill/>
        </p:spPr>
        <p:txBody>
          <a:bodyPr wrap="square" rtlCol="0">
            <a:spAutoFit/>
          </a:bodyPr>
          <a:lstStyle/>
          <a:p>
            <a:pPr algn="r"/>
            <a:r>
              <a:rPr lang="en-US" sz="1600" b="1" dirty="0" smtClean="0">
                <a:solidFill>
                  <a:srgbClr val="0000FF"/>
                </a:solidFill>
                <a:sym typeface="Wingdings" pitchFamily="2" charset="2"/>
              </a:rPr>
              <a:t> </a:t>
            </a:r>
            <a:r>
              <a:rPr lang="en-US" sz="1600" b="1" dirty="0" smtClean="0">
                <a:solidFill>
                  <a:srgbClr val="0000FF"/>
                </a:solidFill>
              </a:rPr>
              <a:t>Eq. (8.60)     </a:t>
            </a:r>
            <a:r>
              <a:rPr lang="en-US" sz="1600" b="1" dirty="0" smtClean="0">
                <a:solidFill>
                  <a:srgbClr val="0000FF"/>
                </a:solidFill>
                <a:sym typeface="Wingdings" pitchFamily="2" charset="2"/>
              </a:rPr>
              <a:t></a:t>
            </a:r>
            <a:endParaRPr lang="en-US" sz="1600" b="1" dirty="0">
              <a:solidFill>
                <a:srgbClr val="0000FF"/>
              </a:solidFill>
            </a:endParaRPr>
          </a:p>
        </p:txBody>
      </p:sp>
      <p:sp>
        <p:nvSpPr>
          <p:cNvPr id="10" name="TextBox 9"/>
          <p:cNvSpPr txBox="1"/>
          <p:nvPr/>
        </p:nvSpPr>
        <p:spPr>
          <a:xfrm>
            <a:off x="4343400" y="6024146"/>
            <a:ext cx="2171700" cy="338554"/>
          </a:xfrm>
          <a:prstGeom prst="rect">
            <a:avLst/>
          </a:prstGeom>
          <a:noFill/>
        </p:spPr>
        <p:txBody>
          <a:bodyPr wrap="square" rtlCol="0">
            <a:spAutoFit/>
          </a:bodyPr>
          <a:lstStyle/>
          <a:p>
            <a:pPr algn="ctr"/>
            <a:r>
              <a:rPr lang="en-US" sz="1600" b="1" dirty="0" smtClean="0">
                <a:solidFill>
                  <a:srgbClr val="0000FF"/>
                </a:solidFill>
                <a:sym typeface="Wingdings" pitchFamily="2" charset="2"/>
              </a:rPr>
              <a:t> </a:t>
            </a:r>
            <a:r>
              <a:rPr lang="en-US" sz="1600" b="1" dirty="0" smtClean="0">
                <a:solidFill>
                  <a:srgbClr val="0000FF"/>
                </a:solidFill>
              </a:rPr>
              <a:t>Eq. (8.62) </a:t>
            </a:r>
            <a:r>
              <a:rPr lang="en-US" sz="1600" b="1" dirty="0" smtClean="0">
                <a:solidFill>
                  <a:srgbClr val="0000FF"/>
                </a:solidFill>
                <a:sym typeface="Wingdings" pitchFamily="2" charset="2"/>
              </a:rPr>
              <a:t></a:t>
            </a:r>
            <a:endParaRPr lang="en-US" sz="1600" b="1" dirty="0">
              <a:solidFill>
                <a:srgbClr val="0000FF"/>
              </a:solidFill>
            </a:endParaRPr>
          </a:p>
        </p:txBody>
      </p:sp>
      <p:sp>
        <p:nvSpPr>
          <p:cNvPr id="12" name="TextBox 11"/>
          <p:cNvSpPr txBox="1"/>
          <p:nvPr/>
        </p:nvSpPr>
        <p:spPr>
          <a:xfrm>
            <a:off x="7467600" y="4942582"/>
            <a:ext cx="1562100" cy="954107"/>
          </a:xfrm>
          <a:prstGeom prst="rect">
            <a:avLst/>
          </a:prstGeom>
          <a:noFill/>
        </p:spPr>
        <p:txBody>
          <a:bodyPr wrap="square" rtlCol="0">
            <a:spAutoFit/>
          </a:bodyPr>
          <a:lstStyle/>
          <a:p>
            <a:r>
              <a:rPr lang="en-US" sz="1400" dirty="0" smtClean="0">
                <a:solidFill>
                  <a:srgbClr val="0000FF"/>
                </a:solidFill>
                <a:latin typeface="Times New Roman" pitchFamily="18" charset="0"/>
                <a:cs typeface="Times New Roman" pitchFamily="18" charset="0"/>
              </a:rPr>
              <a:t>Validity:</a:t>
            </a:r>
          </a:p>
          <a:p>
            <a:r>
              <a:rPr lang="en-US" sz="1400" dirty="0" smtClean="0">
                <a:solidFill>
                  <a:srgbClr val="0000FF"/>
                </a:solidFill>
                <a:latin typeface="Times New Roman" pitchFamily="18" charset="0"/>
                <a:cs typeface="Times New Roman" pitchFamily="18" charset="0"/>
              </a:rPr>
              <a:t>0.7 </a:t>
            </a:r>
            <a:r>
              <a:rPr lang="en-US" sz="1400" dirty="0" smtClean="0">
                <a:solidFill>
                  <a:srgbClr val="0000FF"/>
                </a:solidFill>
                <a:latin typeface="Times New Roman" pitchFamily="18" charset="0"/>
                <a:cs typeface="Times New Roman" pitchFamily="18" charset="0"/>
                <a:sym typeface="Symbol"/>
              </a:rPr>
              <a:t> Pr  160</a:t>
            </a:r>
          </a:p>
          <a:p>
            <a:r>
              <a:rPr lang="en-US" sz="1400" dirty="0" err="1" smtClean="0">
                <a:solidFill>
                  <a:srgbClr val="0000FF"/>
                </a:solidFill>
                <a:latin typeface="Times New Roman" pitchFamily="18" charset="0"/>
                <a:cs typeface="Times New Roman" pitchFamily="18" charset="0"/>
                <a:sym typeface="Symbol"/>
              </a:rPr>
              <a:t>Re</a:t>
            </a:r>
            <a:r>
              <a:rPr lang="en-US" sz="1400" baseline="-25000" dirty="0" err="1" smtClean="0">
                <a:solidFill>
                  <a:srgbClr val="0000FF"/>
                </a:solidFill>
                <a:latin typeface="Times New Roman" pitchFamily="18" charset="0"/>
                <a:cs typeface="Times New Roman" pitchFamily="18" charset="0"/>
                <a:sym typeface="Symbol"/>
              </a:rPr>
              <a:t>D</a:t>
            </a:r>
            <a:r>
              <a:rPr lang="en-US" sz="1400" dirty="0" smtClean="0">
                <a:solidFill>
                  <a:srgbClr val="0000FF"/>
                </a:solidFill>
                <a:latin typeface="Times New Roman" pitchFamily="18" charset="0"/>
                <a:cs typeface="Times New Roman" pitchFamily="18" charset="0"/>
                <a:sym typeface="Symbol"/>
              </a:rPr>
              <a:t>  10,000</a:t>
            </a:r>
          </a:p>
          <a:p>
            <a:r>
              <a:rPr lang="en-US" sz="1400" dirty="0" smtClean="0">
                <a:solidFill>
                  <a:srgbClr val="0000FF"/>
                </a:solidFill>
                <a:latin typeface="Times New Roman" pitchFamily="18" charset="0"/>
                <a:cs typeface="Times New Roman" pitchFamily="18" charset="0"/>
                <a:sym typeface="Symbol"/>
              </a:rPr>
              <a:t>L/D  10</a:t>
            </a:r>
            <a:endParaRPr lang="en-US" sz="1400" dirty="0">
              <a:solidFill>
                <a:srgbClr val="0000FF"/>
              </a:solidFill>
              <a:latin typeface="Times New Roman" pitchFamily="18" charset="0"/>
              <a:cs typeface="Times New Roman" pitchFamily="18" charset="0"/>
            </a:endParaRPr>
          </a:p>
        </p:txBody>
      </p:sp>
      <p:sp>
        <p:nvSpPr>
          <p:cNvPr id="13" name="TextBox 12"/>
          <p:cNvSpPr txBox="1"/>
          <p:nvPr/>
        </p:nvSpPr>
        <p:spPr>
          <a:xfrm>
            <a:off x="6134100" y="6019800"/>
            <a:ext cx="2247900" cy="738664"/>
          </a:xfrm>
          <a:prstGeom prst="rect">
            <a:avLst/>
          </a:prstGeom>
          <a:noFill/>
        </p:spPr>
        <p:txBody>
          <a:bodyPr wrap="square" rtlCol="0">
            <a:spAutoFit/>
          </a:bodyPr>
          <a:lstStyle/>
          <a:p>
            <a:r>
              <a:rPr lang="en-US" sz="1400" dirty="0" smtClean="0">
                <a:solidFill>
                  <a:srgbClr val="0000FF"/>
                </a:solidFill>
                <a:latin typeface="Times New Roman" pitchFamily="18" charset="0"/>
                <a:cs typeface="Times New Roman" pitchFamily="18" charset="0"/>
              </a:rPr>
              <a:t>Validity:</a:t>
            </a:r>
          </a:p>
          <a:p>
            <a:r>
              <a:rPr lang="en-US" sz="1400" dirty="0" smtClean="0">
                <a:solidFill>
                  <a:srgbClr val="0000FF"/>
                </a:solidFill>
                <a:latin typeface="Times New Roman" pitchFamily="18" charset="0"/>
                <a:cs typeface="Times New Roman" pitchFamily="18" charset="0"/>
              </a:rPr>
              <a:t>0.5 </a:t>
            </a:r>
            <a:r>
              <a:rPr lang="en-US" sz="1400" dirty="0" smtClean="0">
                <a:solidFill>
                  <a:srgbClr val="0000FF"/>
                </a:solidFill>
                <a:latin typeface="Times New Roman" pitchFamily="18" charset="0"/>
                <a:cs typeface="Times New Roman" pitchFamily="18" charset="0"/>
                <a:sym typeface="Symbol"/>
              </a:rPr>
              <a:t> Pr  2000</a:t>
            </a:r>
          </a:p>
          <a:p>
            <a:r>
              <a:rPr lang="en-US" sz="1400" dirty="0" smtClean="0">
                <a:solidFill>
                  <a:srgbClr val="0000FF"/>
                </a:solidFill>
                <a:latin typeface="Times New Roman" pitchFamily="18" charset="0"/>
                <a:cs typeface="Times New Roman" pitchFamily="18" charset="0"/>
                <a:sym typeface="Symbol"/>
              </a:rPr>
              <a:t>3000  </a:t>
            </a:r>
            <a:r>
              <a:rPr lang="en-US" sz="1400" dirty="0" err="1" smtClean="0">
                <a:solidFill>
                  <a:srgbClr val="0000FF"/>
                </a:solidFill>
                <a:latin typeface="Times New Roman" pitchFamily="18" charset="0"/>
                <a:cs typeface="Times New Roman" pitchFamily="18" charset="0"/>
                <a:sym typeface="Symbol"/>
              </a:rPr>
              <a:t>Re</a:t>
            </a:r>
            <a:r>
              <a:rPr lang="en-US" sz="1400" baseline="-25000" dirty="0" err="1" smtClean="0">
                <a:solidFill>
                  <a:srgbClr val="0000FF"/>
                </a:solidFill>
                <a:latin typeface="Times New Roman" pitchFamily="18" charset="0"/>
                <a:cs typeface="Times New Roman" pitchFamily="18" charset="0"/>
                <a:sym typeface="Symbol"/>
              </a:rPr>
              <a:t>D</a:t>
            </a:r>
            <a:r>
              <a:rPr lang="en-US" sz="1400" dirty="0" smtClean="0">
                <a:solidFill>
                  <a:srgbClr val="0000FF"/>
                </a:solidFill>
                <a:latin typeface="Times New Roman" pitchFamily="18" charset="0"/>
                <a:cs typeface="Times New Roman" pitchFamily="18" charset="0"/>
                <a:sym typeface="Symbol"/>
              </a:rPr>
              <a:t>  5x10</a:t>
            </a:r>
            <a:r>
              <a:rPr lang="en-US" sz="1400" baseline="30000" dirty="0" smtClean="0">
                <a:solidFill>
                  <a:srgbClr val="0000FF"/>
                </a:solidFill>
                <a:latin typeface="Times New Roman" pitchFamily="18" charset="0"/>
                <a:cs typeface="Times New Roman" pitchFamily="18" charset="0"/>
                <a:sym typeface="Symbol"/>
              </a:rPr>
              <a:t>6</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27</a:t>
            </a:fld>
            <a:endParaRPr lang="en-US" dirty="0"/>
          </a:p>
        </p:txBody>
      </p:sp>
      <p:pic>
        <p:nvPicPr>
          <p:cNvPr id="15362" name="Picture 2"/>
          <p:cNvPicPr>
            <a:picLocks noChangeAspect="1" noChangeArrowheads="1"/>
          </p:cNvPicPr>
          <p:nvPr/>
        </p:nvPicPr>
        <p:blipFill>
          <a:blip r:embed="rId3"/>
          <a:srcRect/>
          <a:stretch>
            <a:fillRect/>
          </a:stretch>
        </p:blipFill>
        <p:spPr bwMode="auto">
          <a:xfrm>
            <a:off x="838200" y="1143000"/>
            <a:ext cx="7120890" cy="52463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3"/>
          <p:cNvSpPr>
            <a:spLocks noGrp="1"/>
          </p:cNvSpPr>
          <p:nvPr>
            <p:ph type="sldNum" sz="quarter" idx="12"/>
          </p:nvPr>
        </p:nvSpPr>
        <p:spPr/>
        <p:txBody>
          <a:bodyPr/>
          <a:lstStyle/>
          <a:p>
            <a:fld id="{FAB3A2DC-2371-4B8E-8C45-4F376D936FDB}" type="slidenum">
              <a:rPr lang="en-US"/>
              <a:pPr/>
              <a:t>28</a:t>
            </a:fld>
            <a:endParaRPr lang="en-US"/>
          </a:p>
        </p:txBody>
      </p:sp>
      <p:sp>
        <p:nvSpPr>
          <p:cNvPr id="463874" name="Rectangle 2"/>
          <p:cNvSpPr>
            <a:spLocks noChangeArrowheads="1"/>
          </p:cNvSpPr>
          <p:nvPr/>
        </p:nvSpPr>
        <p:spPr bwMode="auto">
          <a:xfrm>
            <a:off x="228600" y="182563"/>
            <a:ext cx="8610600" cy="461665"/>
          </a:xfrm>
          <a:prstGeom prst="rect">
            <a:avLst/>
          </a:prstGeom>
          <a:noFill/>
          <a:ln w="9525">
            <a:noFill/>
            <a:miter lim="800000"/>
            <a:headEnd/>
            <a:tailEnd/>
          </a:ln>
          <a:effectLst/>
        </p:spPr>
        <p:txBody>
          <a:bodyPr>
            <a:spAutoFit/>
          </a:bodyPr>
          <a:lstStyle/>
          <a:p>
            <a:r>
              <a:rPr lang="en-US" sz="2400" dirty="0" smtClean="0">
                <a:solidFill>
                  <a:srgbClr val="0000FF"/>
                </a:solidFill>
              </a:rPr>
              <a:t>Other equations (Turbulent flow-fully developed)</a:t>
            </a:r>
            <a:endParaRPr lang="en-US" sz="2400" dirty="0">
              <a:solidFill>
                <a:srgbClr val="0000FF"/>
              </a:solidFill>
            </a:endParaRPr>
          </a:p>
        </p:txBody>
      </p:sp>
      <p:sp>
        <p:nvSpPr>
          <p:cNvPr id="463888" name="Rectangle 16"/>
          <p:cNvSpPr>
            <a:spLocks noChangeArrowheads="1"/>
          </p:cNvSpPr>
          <p:nvPr/>
        </p:nvSpPr>
        <p:spPr bwMode="auto">
          <a:xfrm>
            <a:off x="342900" y="862012"/>
            <a:ext cx="8193088" cy="1600200"/>
          </a:xfrm>
          <a:prstGeom prst="rect">
            <a:avLst/>
          </a:prstGeom>
          <a:solidFill>
            <a:srgbClr val="FFCC99"/>
          </a:solidFill>
          <a:ln w="9525">
            <a:solidFill>
              <a:schemeClr val="tx1"/>
            </a:solidFill>
            <a:miter lim="800000"/>
            <a:headEnd/>
            <a:tailEnd/>
          </a:ln>
          <a:effectLst/>
        </p:spPr>
        <p:txBody>
          <a:bodyPr wrap="none" anchor="ctr"/>
          <a:lstStyle/>
          <a:p>
            <a:endParaRPr lang="en-US"/>
          </a:p>
        </p:txBody>
      </p:sp>
      <p:sp>
        <p:nvSpPr>
          <p:cNvPr id="463885" name="Rectangle 13"/>
          <p:cNvSpPr>
            <a:spLocks noChangeArrowheads="1"/>
          </p:cNvSpPr>
          <p:nvPr/>
        </p:nvSpPr>
        <p:spPr bwMode="auto">
          <a:xfrm>
            <a:off x="342900" y="876300"/>
            <a:ext cx="8305800" cy="366712"/>
          </a:xfrm>
          <a:prstGeom prst="rect">
            <a:avLst/>
          </a:prstGeom>
          <a:noFill/>
          <a:ln w="9525">
            <a:noFill/>
            <a:miter lim="800000"/>
            <a:headEnd/>
            <a:tailEnd/>
          </a:ln>
          <a:effectLst/>
        </p:spPr>
        <p:txBody>
          <a:bodyPr>
            <a:spAutoFit/>
          </a:bodyPr>
          <a:lstStyle/>
          <a:p>
            <a:r>
              <a:rPr lang="en-US" b="0"/>
              <a:t>When the variation</a:t>
            </a:r>
            <a:r>
              <a:rPr lang="tr-TR" b="0"/>
              <a:t> </a:t>
            </a:r>
            <a:r>
              <a:rPr lang="en-US" b="0"/>
              <a:t>in properties is large due to a large temperature difference:</a:t>
            </a:r>
          </a:p>
        </p:txBody>
      </p:sp>
      <p:pic>
        <p:nvPicPr>
          <p:cNvPr id="463886" name="Picture 14"/>
          <p:cNvPicPr>
            <a:picLocks noChangeAspect="1" noChangeArrowheads="1"/>
          </p:cNvPicPr>
          <p:nvPr/>
        </p:nvPicPr>
        <p:blipFill>
          <a:blip r:embed="rId2"/>
          <a:srcRect/>
          <a:stretch>
            <a:fillRect/>
          </a:stretch>
        </p:blipFill>
        <p:spPr bwMode="auto">
          <a:xfrm>
            <a:off x="419100" y="1243012"/>
            <a:ext cx="6473825" cy="777875"/>
          </a:xfrm>
          <a:prstGeom prst="rect">
            <a:avLst/>
          </a:prstGeom>
          <a:noFill/>
          <a:ln w="9525">
            <a:noFill/>
            <a:miter lim="800000"/>
            <a:headEnd/>
            <a:tailEnd/>
          </a:ln>
          <a:effectLst/>
        </p:spPr>
      </p:pic>
      <p:sp>
        <p:nvSpPr>
          <p:cNvPr id="463887" name="Rectangle 15"/>
          <p:cNvSpPr>
            <a:spLocks noChangeArrowheads="1"/>
          </p:cNvSpPr>
          <p:nvPr/>
        </p:nvSpPr>
        <p:spPr bwMode="auto">
          <a:xfrm>
            <a:off x="342900" y="2019300"/>
            <a:ext cx="7105650" cy="366712"/>
          </a:xfrm>
          <a:prstGeom prst="rect">
            <a:avLst/>
          </a:prstGeom>
          <a:noFill/>
          <a:ln w="9525">
            <a:noFill/>
            <a:miter lim="800000"/>
            <a:headEnd/>
            <a:tailEnd/>
          </a:ln>
          <a:effectLst/>
        </p:spPr>
        <p:txBody>
          <a:bodyPr wrap="none">
            <a:spAutoFit/>
          </a:bodyPr>
          <a:lstStyle/>
          <a:p>
            <a:r>
              <a:rPr lang="tr-TR" b="0"/>
              <a:t>A</a:t>
            </a:r>
            <a:r>
              <a:rPr lang="en-US" b="0"/>
              <a:t>ll properties are evaluated at </a:t>
            </a:r>
            <a:r>
              <a:rPr lang="en-US" b="0" i="1"/>
              <a:t>T</a:t>
            </a:r>
            <a:r>
              <a:rPr lang="en-US" b="0" i="1" baseline="-25000"/>
              <a:t>b</a:t>
            </a:r>
            <a:r>
              <a:rPr lang="en-US" b="0" i="1"/>
              <a:t> </a:t>
            </a:r>
            <a:r>
              <a:rPr lang="en-US" b="0"/>
              <a:t>except </a:t>
            </a:r>
            <a:r>
              <a:rPr lang="en-US" b="0">
                <a:sym typeface="Symbol" pitchFamily="18" charset="2"/>
              </a:rPr>
              <a:t></a:t>
            </a:r>
            <a:r>
              <a:rPr lang="en-US" b="0" i="1" baseline="-25000"/>
              <a:t>s</a:t>
            </a:r>
            <a:r>
              <a:rPr lang="en-US" b="0" i="1"/>
              <a:t>, </a:t>
            </a:r>
            <a:r>
              <a:rPr lang="en-US" b="0"/>
              <a:t>which is evaluated at </a:t>
            </a:r>
            <a:r>
              <a:rPr lang="en-US" b="0" i="1"/>
              <a:t>T</a:t>
            </a:r>
            <a:r>
              <a:rPr lang="en-US" b="0" i="1" baseline="-25000"/>
              <a:t>s</a:t>
            </a:r>
            <a:r>
              <a:rPr lang="en-US" b="0"/>
              <a:t>.</a:t>
            </a:r>
          </a:p>
        </p:txBody>
      </p:sp>
      <p:pic>
        <p:nvPicPr>
          <p:cNvPr id="20" name="Picture 2"/>
          <p:cNvPicPr>
            <a:picLocks noChangeAspect="1" noChangeArrowheads="1"/>
          </p:cNvPicPr>
          <p:nvPr/>
        </p:nvPicPr>
        <p:blipFill>
          <a:blip r:embed="rId3"/>
          <a:srcRect/>
          <a:stretch>
            <a:fillRect/>
          </a:stretch>
        </p:blipFill>
        <p:spPr bwMode="auto">
          <a:xfrm>
            <a:off x="190500" y="2628900"/>
            <a:ext cx="7784926" cy="4023360"/>
          </a:xfrm>
          <a:prstGeom prst="rect">
            <a:avLst/>
          </a:prstGeom>
          <a:noFill/>
          <a:ln w="9525">
            <a:noFill/>
            <a:miter lim="800000"/>
            <a:headEnd/>
            <a:tailEnd/>
          </a:ln>
          <a:effectLst/>
        </p:spPr>
      </p:pic>
      <p:sp>
        <p:nvSpPr>
          <p:cNvPr id="21" name="TextBox 20"/>
          <p:cNvSpPr txBox="1"/>
          <p:nvPr/>
        </p:nvSpPr>
        <p:spPr>
          <a:xfrm>
            <a:off x="2819400" y="4119146"/>
            <a:ext cx="3352800" cy="338554"/>
          </a:xfrm>
          <a:prstGeom prst="rect">
            <a:avLst/>
          </a:prstGeom>
          <a:noFill/>
        </p:spPr>
        <p:txBody>
          <a:bodyPr wrap="square" rtlCol="0">
            <a:spAutoFit/>
          </a:bodyPr>
          <a:lstStyle/>
          <a:p>
            <a:pPr algn="ctr"/>
            <a:r>
              <a:rPr lang="en-US" sz="1600" b="1" dirty="0" smtClean="0">
                <a:solidFill>
                  <a:srgbClr val="0000FF"/>
                </a:solidFill>
                <a:sym typeface="Wingdings" pitchFamily="2" charset="2"/>
              </a:rPr>
              <a:t> </a:t>
            </a:r>
            <a:r>
              <a:rPr lang="en-US" sz="1600" b="1" dirty="0" smtClean="0">
                <a:solidFill>
                  <a:srgbClr val="0000FF"/>
                </a:solidFill>
              </a:rPr>
              <a:t>Eq. (8.60), (8.61) or (8.62)     </a:t>
            </a:r>
            <a:endParaRPr lang="en-US" sz="1600" b="1" dirty="0">
              <a:solidFill>
                <a:srgbClr val="0000FF"/>
              </a:solidFill>
            </a:endParaRPr>
          </a:p>
        </p:txBody>
      </p:sp>
      <p:sp>
        <p:nvSpPr>
          <p:cNvPr id="22" name="TextBox 21"/>
          <p:cNvSpPr txBox="1"/>
          <p:nvPr/>
        </p:nvSpPr>
        <p:spPr>
          <a:xfrm>
            <a:off x="6515100" y="1414046"/>
            <a:ext cx="1905000" cy="338554"/>
          </a:xfrm>
          <a:prstGeom prst="rect">
            <a:avLst/>
          </a:prstGeom>
          <a:noFill/>
        </p:spPr>
        <p:txBody>
          <a:bodyPr wrap="square" rtlCol="0">
            <a:spAutoFit/>
          </a:bodyPr>
          <a:lstStyle/>
          <a:p>
            <a:pPr algn="ctr"/>
            <a:r>
              <a:rPr lang="en-US" sz="1600" b="1" dirty="0" smtClean="0">
                <a:solidFill>
                  <a:srgbClr val="0000FF"/>
                </a:solidFill>
                <a:sym typeface="Wingdings" pitchFamily="2" charset="2"/>
              </a:rPr>
              <a:t> </a:t>
            </a:r>
            <a:r>
              <a:rPr lang="en-US" sz="1600" b="1" dirty="0" smtClean="0">
                <a:solidFill>
                  <a:srgbClr val="0000FF"/>
                </a:solidFill>
              </a:rPr>
              <a:t>Eq. (8.61)</a:t>
            </a:r>
            <a:endParaRPr lang="en-US" sz="1600" b="1" dirty="0">
              <a:solidFill>
                <a:srgbClr val="0000F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29</a:t>
            </a:fld>
            <a:endParaRPr lang="en-US" dirty="0"/>
          </a:p>
        </p:txBody>
      </p:sp>
      <p:pic>
        <p:nvPicPr>
          <p:cNvPr id="16386" name="Picture 2"/>
          <p:cNvPicPr>
            <a:picLocks noChangeAspect="1" noChangeArrowheads="1"/>
          </p:cNvPicPr>
          <p:nvPr/>
        </p:nvPicPr>
        <p:blipFill>
          <a:blip r:embed="rId3"/>
          <a:srcRect/>
          <a:stretch>
            <a:fillRect/>
          </a:stretch>
        </p:blipFill>
        <p:spPr bwMode="auto">
          <a:xfrm>
            <a:off x="1371600" y="1143000"/>
            <a:ext cx="5440680" cy="53835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a:t>
            </a:fld>
            <a:endParaRPr lang="en-US" dirty="0"/>
          </a:p>
        </p:txBody>
      </p:sp>
      <p:sp>
        <p:nvSpPr>
          <p:cNvPr id="6" name="TextBox 5"/>
          <p:cNvSpPr txBox="1"/>
          <p:nvPr/>
        </p:nvSpPr>
        <p:spPr>
          <a:xfrm>
            <a:off x="571500" y="1104900"/>
            <a:ext cx="7353300" cy="369332"/>
          </a:xfrm>
          <a:prstGeom prst="rect">
            <a:avLst/>
          </a:prstGeom>
          <a:noFill/>
        </p:spPr>
        <p:txBody>
          <a:bodyPr wrap="square" rtlCol="0">
            <a:spAutoFit/>
          </a:bodyPr>
          <a:lstStyle/>
          <a:p>
            <a:r>
              <a:rPr lang="en-US" b="1" dirty="0" smtClean="0">
                <a:solidFill>
                  <a:srgbClr val="0000FF"/>
                </a:solidFill>
              </a:rPr>
              <a:t>Flow Conditions/profile : </a:t>
            </a:r>
            <a:r>
              <a:rPr lang="en-US" b="1" u="sng" dirty="0" smtClean="0">
                <a:solidFill>
                  <a:srgbClr val="0000FF"/>
                </a:solidFill>
              </a:rPr>
              <a:t>Entrance region </a:t>
            </a:r>
            <a:r>
              <a:rPr lang="en-US" b="1" dirty="0" smtClean="0">
                <a:solidFill>
                  <a:srgbClr val="0000FF"/>
                </a:solidFill>
              </a:rPr>
              <a:t>vs. </a:t>
            </a:r>
            <a:r>
              <a:rPr lang="en-US" b="1" u="sng" dirty="0" smtClean="0">
                <a:solidFill>
                  <a:srgbClr val="0000FF"/>
                </a:solidFill>
              </a:rPr>
              <a:t>fully developed region</a:t>
            </a:r>
            <a:endParaRPr lang="en-US" b="1" u="sng" dirty="0">
              <a:solidFill>
                <a:srgbClr val="0000FF"/>
              </a:solidFill>
            </a:endParaRPr>
          </a:p>
        </p:txBody>
      </p:sp>
      <p:sp>
        <p:nvSpPr>
          <p:cNvPr id="7" name="Text Box 6"/>
          <p:cNvSpPr txBox="1">
            <a:spLocks noChangeArrowheads="1"/>
          </p:cNvSpPr>
          <p:nvPr/>
        </p:nvSpPr>
        <p:spPr bwMode="auto">
          <a:xfrm>
            <a:off x="579437" y="1485900"/>
            <a:ext cx="6926896" cy="369332"/>
          </a:xfrm>
          <a:prstGeom prst="rect">
            <a:avLst/>
          </a:prstGeom>
          <a:noFill/>
          <a:ln w="9525">
            <a:noFill/>
            <a:miter lim="800000"/>
            <a:headEnd/>
            <a:tailEnd/>
          </a:ln>
          <a:effectLst/>
        </p:spPr>
        <p:txBody>
          <a:bodyPr wrap="none">
            <a:spAutoFit/>
          </a:bodyPr>
          <a:lstStyle/>
          <a:p>
            <a:pPr eaLnBrk="1" hangingPunct="1">
              <a:buFontTx/>
              <a:buChar char="•"/>
            </a:pPr>
            <a:r>
              <a:rPr lang="en-US" dirty="0"/>
              <a:t>  Must distinguish between </a:t>
            </a:r>
            <a:r>
              <a:rPr lang="en-US" dirty="0" smtClean="0">
                <a:solidFill>
                  <a:srgbClr val="FF0000"/>
                </a:solidFill>
              </a:rPr>
              <a:t>entrance region</a:t>
            </a:r>
            <a:r>
              <a:rPr lang="en-US" dirty="0" smtClean="0"/>
              <a:t> </a:t>
            </a:r>
            <a:r>
              <a:rPr lang="en-US" dirty="0"/>
              <a:t>and </a:t>
            </a:r>
            <a:r>
              <a:rPr lang="en-US" dirty="0">
                <a:solidFill>
                  <a:srgbClr val="FF0000"/>
                </a:solidFill>
              </a:rPr>
              <a:t>fully developed </a:t>
            </a:r>
            <a:r>
              <a:rPr lang="en-US" dirty="0" smtClean="0">
                <a:solidFill>
                  <a:srgbClr val="FF0000"/>
                </a:solidFill>
              </a:rPr>
              <a:t>region</a:t>
            </a:r>
            <a:r>
              <a:rPr lang="en-US" dirty="0" smtClean="0"/>
              <a:t>.</a:t>
            </a:r>
            <a:endParaRPr lang="en-US" dirty="0"/>
          </a:p>
        </p:txBody>
      </p:sp>
      <p:sp>
        <p:nvSpPr>
          <p:cNvPr id="8" name="Text Box 7"/>
          <p:cNvSpPr txBox="1">
            <a:spLocks noChangeArrowheads="1"/>
          </p:cNvSpPr>
          <p:nvPr/>
        </p:nvSpPr>
        <p:spPr bwMode="auto">
          <a:xfrm>
            <a:off x="609600" y="1866900"/>
            <a:ext cx="4557658" cy="923330"/>
          </a:xfrm>
          <a:prstGeom prst="rect">
            <a:avLst/>
          </a:prstGeom>
          <a:noFill/>
          <a:ln w="9525">
            <a:noFill/>
            <a:miter lim="800000"/>
            <a:headEnd/>
            <a:tailEnd/>
          </a:ln>
          <a:effectLst/>
        </p:spPr>
        <p:txBody>
          <a:bodyPr wrap="none">
            <a:spAutoFit/>
          </a:bodyPr>
          <a:lstStyle/>
          <a:p>
            <a:pPr eaLnBrk="1" hangingPunct="1">
              <a:buFontTx/>
              <a:buChar char="•"/>
            </a:pPr>
            <a:r>
              <a:rPr lang="en-US" dirty="0"/>
              <a:t>  </a:t>
            </a:r>
            <a:r>
              <a:rPr lang="en-US" dirty="0" smtClean="0"/>
              <a:t>In entrance region, the effect can be due to:</a:t>
            </a:r>
          </a:p>
          <a:p>
            <a:pPr eaLnBrk="1" hangingPunct="1"/>
            <a:r>
              <a:rPr lang="en-US" dirty="0" smtClean="0"/>
              <a:t>	1. </a:t>
            </a:r>
            <a:r>
              <a:rPr lang="en-US" dirty="0" smtClean="0">
                <a:solidFill>
                  <a:srgbClr val="FF0000"/>
                </a:solidFill>
              </a:rPr>
              <a:t>Hydrodynamic </a:t>
            </a:r>
            <a:r>
              <a:rPr lang="en-US" dirty="0" smtClean="0"/>
              <a:t>(velocity variation)</a:t>
            </a:r>
          </a:p>
          <a:p>
            <a:pPr eaLnBrk="1" hangingPunct="1"/>
            <a:r>
              <a:rPr lang="en-US" dirty="0" smtClean="0"/>
              <a:t>	2. </a:t>
            </a:r>
            <a:r>
              <a:rPr lang="en-US" dirty="0" smtClean="0">
                <a:solidFill>
                  <a:srgbClr val="FF0000"/>
                </a:solidFill>
              </a:rPr>
              <a:t>Thermal </a:t>
            </a:r>
            <a:r>
              <a:rPr lang="en-US" dirty="0" smtClean="0"/>
              <a:t>(temperature variation)</a:t>
            </a:r>
            <a:endParaRPr lang="en-US" dirty="0"/>
          </a:p>
        </p:txBody>
      </p:sp>
      <p:sp>
        <p:nvSpPr>
          <p:cNvPr id="16" name="Text Box 6"/>
          <p:cNvSpPr txBox="1">
            <a:spLocks noChangeArrowheads="1"/>
          </p:cNvSpPr>
          <p:nvPr/>
        </p:nvSpPr>
        <p:spPr bwMode="auto">
          <a:xfrm>
            <a:off x="647700" y="2971800"/>
            <a:ext cx="2088196" cy="1200329"/>
          </a:xfrm>
          <a:prstGeom prst="rect">
            <a:avLst/>
          </a:prstGeom>
          <a:noFill/>
          <a:ln w="9525">
            <a:noFill/>
            <a:miter lim="800000"/>
            <a:headEnd/>
            <a:tailEnd/>
          </a:ln>
          <a:effectLst/>
        </p:spPr>
        <p:txBody>
          <a:bodyPr wrap="square">
            <a:spAutoFit/>
          </a:bodyPr>
          <a:lstStyle/>
          <a:p>
            <a:pPr eaLnBrk="1" hangingPunct="1">
              <a:buFontTx/>
              <a:buChar char="•"/>
            </a:pPr>
            <a:r>
              <a:rPr lang="en-US" dirty="0"/>
              <a:t>  </a:t>
            </a:r>
            <a:r>
              <a:rPr lang="en-US" dirty="0" smtClean="0">
                <a:solidFill>
                  <a:srgbClr val="FF0000"/>
                </a:solidFill>
              </a:rPr>
              <a:t>Hydrodynamic </a:t>
            </a:r>
            <a:r>
              <a:rPr lang="en-US" dirty="0" smtClean="0"/>
              <a:t>entrance region </a:t>
            </a:r>
            <a:r>
              <a:rPr lang="en-US" dirty="0" smtClean="0">
                <a:solidFill>
                  <a:srgbClr val="FF0000"/>
                </a:solidFill>
              </a:rPr>
              <a:t>vs.</a:t>
            </a:r>
            <a:r>
              <a:rPr lang="en-US" dirty="0" smtClean="0"/>
              <a:t> Fully developed region </a:t>
            </a:r>
            <a:endParaRPr lang="en-US" dirty="0"/>
          </a:p>
        </p:txBody>
      </p:sp>
      <p:sp>
        <p:nvSpPr>
          <p:cNvPr id="17" name="Text Box 6"/>
          <p:cNvSpPr txBox="1">
            <a:spLocks noChangeArrowheads="1"/>
          </p:cNvSpPr>
          <p:nvPr/>
        </p:nvSpPr>
        <p:spPr bwMode="auto">
          <a:xfrm>
            <a:off x="647700" y="4876800"/>
            <a:ext cx="2286000" cy="923330"/>
          </a:xfrm>
          <a:prstGeom prst="rect">
            <a:avLst/>
          </a:prstGeom>
          <a:noFill/>
          <a:ln w="9525">
            <a:noFill/>
            <a:miter lim="800000"/>
            <a:headEnd/>
            <a:tailEnd/>
          </a:ln>
          <a:effectLst/>
        </p:spPr>
        <p:txBody>
          <a:bodyPr wrap="square">
            <a:spAutoFit/>
          </a:bodyPr>
          <a:lstStyle/>
          <a:p>
            <a:pPr eaLnBrk="1" hangingPunct="1">
              <a:buFontTx/>
              <a:buChar char="•"/>
            </a:pPr>
            <a:r>
              <a:rPr lang="en-US" dirty="0"/>
              <a:t> </a:t>
            </a:r>
            <a:r>
              <a:rPr lang="en-US" dirty="0">
                <a:solidFill>
                  <a:srgbClr val="FF0000"/>
                </a:solidFill>
              </a:rPr>
              <a:t> </a:t>
            </a:r>
            <a:r>
              <a:rPr lang="en-US" dirty="0" smtClean="0">
                <a:solidFill>
                  <a:srgbClr val="FF0000"/>
                </a:solidFill>
              </a:rPr>
              <a:t>Thermal </a:t>
            </a:r>
            <a:r>
              <a:rPr lang="en-US" dirty="0" smtClean="0"/>
              <a:t>entrance region </a:t>
            </a:r>
            <a:r>
              <a:rPr lang="en-US" dirty="0" smtClean="0">
                <a:solidFill>
                  <a:srgbClr val="FF0000"/>
                </a:solidFill>
              </a:rPr>
              <a:t>vs. </a:t>
            </a:r>
            <a:r>
              <a:rPr lang="en-US" dirty="0" smtClean="0"/>
              <a:t>Fully developed region </a:t>
            </a:r>
            <a:endParaRPr lang="en-US" dirty="0"/>
          </a:p>
        </p:txBody>
      </p:sp>
      <p:pic>
        <p:nvPicPr>
          <p:cNvPr id="18" name="Picture 8" descr="Heat Transfer 573"/>
          <p:cNvPicPr>
            <a:picLocks noChangeAspect="1" noChangeArrowheads="1"/>
          </p:cNvPicPr>
          <p:nvPr/>
        </p:nvPicPr>
        <p:blipFill>
          <a:blip r:embed="rId2"/>
          <a:srcRect t="21069"/>
          <a:stretch>
            <a:fillRect/>
          </a:stretch>
        </p:blipFill>
        <p:spPr bwMode="auto">
          <a:xfrm>
            <a:off x="2696396" y="2933700"/>
            <a:ext cx="6447604" cy="1790700"/>
          </a:xfrm>
          <a:prstGeom prst="rect">
            <a:avLst/>
          </a:prstGeom>
          <a:noFill/>
        </p:spPr>
      </p:pic>
      <p:pic>
        <p:nvPicPr>
          <p:cNvPr id="19" name="Picture 10" descr="Heat Transfer 576"/>
          <p:cNvPicPr>
            <a:picLocks noChangeAspect="1" noChangeArrowheads="1"/>
          </p:cNvPicPr>
          <p:nvPr/>
        </p:nvPicPr>
        <p:blipFill>
          <a:blip r:embed="rId3"/>
          <a:srcRect t="13474" b="9053"/>
          <a:stretch>
            <a:fillRect/>
          </a:stretch>
        </p:blipFill>
        <p:spPr bwMode="auto">
          <a:xfrm>
            <a:off x="2895600" y="4774175"/>
            <a:ext cx="6172200" cy="2083825"/>
          </a:xfrm>
          <a:prstGeom prst="rect">
            <a:avLst/>
          </a:prstGeom>
          <a:noFill/>
        </p:spPr>
      </p:pic>
      <p:cxnSp>
        <p:nvCxnSpPr>
          <p:cNvPr id="21" name="Straight Connector 20"/>
          <p:cNvCxnSpPr/>
          <p:nvPr/>
        </p:nvCxnSpPr>
        <p:spPr>
          <a:xfrm>
            <a:off x="800100" y="4722812"/>
            <a:ext cx="832104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524000" y="3886200"/>
            <a:ext cx="4572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FF0000"/>
                </a:solidFill>
              </a:rPr>
              <a:t>1</a:t>
            </a:r>
            <a:endParaRPr lang="en-US" sz="2000" b="1" dirty="0">
              <a:solidFill>
                <a:srgbClr val="FF0000"/>
              </a:solidFill>
            </a:endParaRPr>
          </a:p>
        </p:txBody>
      </p:sp>
      <p:sp>
        <p:nvSpPr>
          <p:cNvPr id="23" name="Oval 22"/>
          <p:cNvSpPr/>
          <p:nvPr/>
        </p:nvSpPr>
        <p:spPr>
          <a:xfrm>
            <a:off x="1562100" y="5829300"/>
            <a:ext cx="4572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FF0000"/>
                </a:solidFill>
              </a:rPr>
              <a:t>2</a:t>
            </a:r>
            <a:endParaRPr lang="en-US" sz="2000" b="1" dirty="0">
              <a:solidFill>
                <a:srgbClr val="FF0000"/>
              </a:solidFill>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30</a:t>
            </a:fld>
            <a:endParaRPr lang="en-US" dirty="0"/>
          </a:p>
        </p:txBody>
      </p:sp>
      <p:sp>
        <p:nvSpPr>
          <p:cNvPr id="5" name="TextBox 4"/>
          <p:cNvSpPr txBox="1"/>
          <p:nvPr/>
        </p:nvSpPr>
        <p:spPr>
          <a:xfrm>
            <a:off x="685800" y="1143000"/>
            <a:ext cx="7848600" cy="2092881"/>
          </a:xfrm>
          <a:prstGeom prst="rect">
            <a:avLst/>
          </a:prstGeom>
          <a:noFill/>
        </p:spPr>
        <p:txBody>
          <a:bodyPr wrap="square" rtlCol="0">
            <a:spAutoFit/>
          </a:bodyPr>
          <a:lstStyle/>
          <a:p>
            <a:r>
              <a:rPr lang="en-US" dirty="0" smtClean="0"/>
              <a:t>Problem 8.37a:</a:t>
            </a:r>
          </a:p>
          <a:p>
            <a:endParaRPr lang="en-US" sz="1000" dirty="0" smtClean="0"/>
          </a:p>
          <a:p>
            <a:r>
              <a:rPr lang="en-US" dirty="0" smtClean="0"/>
              <a:t>Atmospheric air enters a 10m long, 150 mm diameter uninsulated heating duct at 60</a:t>
            </a:r>
            <a:r>
              <a:rPr lang="en-US" dirty="0" smtClean="0">
                <a:sym typeface="Symbol"/>
              </a:rPr>
              <a:t>C and 0.04 kg/s. The duct surface temperature is approximately constant at 15 C. What are the outlet air temperature, the heat rate and pressure drop for these conditions ?</a:t>
            </a:r>
          </a:p>
          <a:p>
            <a:r>
              <a:rPr lang="en-US" dirty="0" smtClean="0">
                <a:sym typeface="Symbol"/>
              </a:rPr>
              <a:t> </a:t>
            </a:r>
            <a:r>
              <a:rPr lang="en-US" dirty="0" smtClean="0"/>
              <a:t> </a:t>
            </a:r>
            <a:endParaRPr lang="en-US" dirty="0" smtClean="0"/>
          </a:p>
          <a:p>
            <a:endParaRPr lang="en-US" sz="12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31</a:t>
            </a:fld>
            <a:endParaRPr lang="en-US" dirty="0"/>
          </a:p>
        </p:txBody>
      </p:sp>
      <p:pic>
        <p:nvPicPr>
          <p:cNvPr id="17410" name="Picture 2"/>
          <p:cNvPicPr>
            <a:picLocks noChangeAspect="1" noChangeArrowheads="1"/>
          </p:cNvPicPr>
          <p:nvPr/>
        </p:nvPicPr>
        <p:blipFill>
          <a:blip r:embed="rId3"/>
          <a:srcRect/>
          <a:stretch>
            <a:fillRect/>
          </a:stretch>
        </p:blipFill>
        <p:spPr bwMode="auto">
          <a:xfrm>
            <a:off x="847534" y="1162050"/>
            <a:ext cx="6620066" cy="56197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32</a:t>
            </a:fld>
            <a:endParaRPr lang="en-US" dirty="0"/>
          </a:p>
        </p:txBody>
      </p:sp>
      <p:pic>
        <p:nvPicPr>
          <p:cNvPr id="5" name="Picture 2"/>
          <p:cNvPicPr>
            <a:picLocks noChangeAspect="1" noChangeArrowheads="1"/>
          </p:cNvPicPr>
          <p:nvPr/>
        </p:nvPicPr>
        <p:blipFill>
          <a:blip r:embed="rId3"/>
          <a:srcRect t="27591" b="61969"/>
          <a:stretch>
            <a:fillRect/>
          </a:stretch>
        </p:blipFill>
        <p:spPr bwMode="auto">
          <a:xfrm>
            <a:off x="800100" y="1295400"/>
            <a:ext cx="6903720" cy="533400"/>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t="38104" b="17152"/>
          <a:stretch>
            <a:fillRect/>
          </a:stretch>
        </p:blipFill>
        <p:spPr bwMode="auto">
          <a:xfrm>
            <a:off x="952500" y="3657600"/>
            <a:ext cx="6903720" cy="2286000"/>
          </a:xfrm>
          <a:prstGeom prst="rect">
            <a:avLst/>
          </a:prstGeom>
          <a:noFill/>
          <a:ln w="9525">
            <a:noFill/>
            <a:miter lim="800000"/>
            <a:headEnd/>
            <a:tailEnd/>
          </a:ln>
          <a:effectLst/>
        </p:spPr>
      </p:pic>
      <p:pic>
        <p:nvPicPr>
          <p:cNvPr id="7" name="Picture 2"/>
          <p:cNvPicPr>
            <a:picLocks noChangeAspect="1" noChangeArrowheads="1"/>
          </p:cNvPicPr>
          <p:nvPr/>
        </p:nvPicPr>
        <p:blipFill>
          <a:blip r:embed="rId3"/>
          <a:srcRect t="82028"/>
          <a:stretch>
            <a:fillRect/>
          </a:stretch>
        </p:blipFill>
        <p:spPr bwMode="auto">
          <a:xfrm>
            <a:off x="990600" y="2019300"/>
            <a:ext cx="6903720" cy="918210"/>
          </a:xfrm>
          <a:prstGeom prst="rect">
            <a:avLst/>
          </a:prstGeom>
          <a:noFill/>
          <a:ln w="9525">
            <a:noFill/>
            <a:miter lim="800000"/>
            <a:headEnd/>
            <a:tailEnd/>
          </a:ln>
          <a:effectLst/>
        </p:spPr>
      </p:pic>
      <p:sp>
        <p:nvSpPr>
          <p:cNvPr id="8" name="TextBox 7"/>
          <p:cNvSpPr txBox="1"/>
          <p:nvPr/>
        </p:nvSpPr>
        <p:spPr>
          <a:xfrm>
            <a:off x="1943100" y="2971800"/>
            <a:ext cx="6705600" cy="523220"/>
          </a:xfrm>
          <a:prstGeom prst="rect">
            <a:avLst/>
          </a:prstGeom>
          <a:noFill/>
        </p:spPr>
        <p:txBody>
          <a:bodyPr wrap="square" rtlCol="0">
            <a:spAutoFit/>
          </a:bodyPr>
          <a:lstStyle/>
          <a:p>
            <a:pPr>
              <a:buFont typeface="Arial" charset="0"/>
              <a:buChar char="•"/>
            </a:pPr>
            <a:r>
              <a:rPr lang="en-US" sz="1400" dirty="0" smtClean="0">
                <a:solidFill>
                  <a:srgbClr val="0000FF"/>
                </a:solidFill>
              </a:rPr>
              <a:t>Applicable to all situations where the velocity profile is already fully developed</a:t>
            </a:r>
          </a:p>
          <a:p>
            <a:pPr>
              <a:buFont typeface="Arial" charset="0"/>
              <a:buChar char="•"/>
            </a:pPr>
            <a:r>
              <a:rPr lang="en-US" sz="1400" dirty="0" smtClean="0">
                <a:solidFill>
                  <a:srgbClr val="0000FF"/>
                </a:solidFill>
              </a:rPr>
              <a:t> Pr </a:t>
            </a:r>
            <a:r>
              <a:rPr lang="en-US" sz="1400" dirty="0" smtClean="0">
                <a:solidFill>
                  <a:srgbClr val="0000FF"/>
                </a:solidFill>
                <a:sym typeface="Symbol"/>
              </a:rPr>
              <a:t> 5</a:t>
            </a:r>
            <a:endParaRPr lang="en-US" sz="1400" dirty="0">
              <a:solidFill>
                <a:srgbClr val="0000FF"/>
              </a:solidFill>
            </a:endParaRPr>
          </a:p>
        </p:txBody>
      </p:sp>
      <p:sp>
        <p:nvSpPr>
          <p:cNvPr id="9" name="TextBox 8"/>
          <p:cNvSpPr txBox="1"/>
          <p:nvPr/>
        </p:nvSpPr>
        <p:spPr>
          <a:xfrm>
            <a:off x="5181600" y="2328446"/>
            <a:ext cx="2171700" cy="338554"/>
          </a:xfrm>
          <a:prstGeom prst="rect">
            <a:avLst/>
          </a:prstGeom>
          <a:noFill/>
        </p:spPr>
        <p:txBody>
          <a:bodyPr wrap="square" rtlCol="0">
            <a:spAutoFit/>
          </a:bodyPr>
          <a:lstStyle/>
          <a:p>
            <a:pPr algn="ctr"/>
            <a:r>
              <a:rPr lang="en-US" sz="1600" b="1" dirty="0" smtClean="0">
                <a:solidFill>
                  <a:srgbClr val="0000FF"/>
                </a:solidFill>
                <a:sym typeface="Wingdings" pitchFamily="2" charset="2"/>
              </a:rPr>
              <a:t> </a:t>
            </a:r>
            <a:r>
              <a:rPr lang="en-US" sz="1600" b="1" dirty="0" smtClean="0">
                <a:solidFill>
                  <a:srgbClr val="0000FF"/>
                </a:solidFill>
              </a:rPr>
              <a:t>Eq. (8.56)</a:t>
            </a:r>
            <a:endParaRPr lang="en-US" sz="1600" b="1" dirty="0">
              <a:solidFill>
                <a:srgbClr val="0000FF"/>
              </a:solidFill>
            </a:endParaRPr>
          </a:p>
        </p:txBody>
      </p:sp>
      <p:sp>
        <p:nvSpPr>
          <p:cNvPr id="10" name="TextBox 9"/>
          <p:cNvSpPr txBox="1"/>
          <p:nvPr/>
        </p:nvSpPr>
        <p:spPr>
          <a:xfrm>
            <a:off x="4991100" y="4572000"/>
            <a:ext cx="2171700" cy="338554"/>
          </a:xfrm>
          <a:prstGeom prst="rect">
            <a:avLst/>
          </a:prstGeom>
          <a:noFill/>
        </p:spPr>
        <p:txBody>
          <a:bodyPr wrap="square" rtlCol="0">
            <a:spAutoFit/>
          </a:bodyPr>
          <a:lstStyle/>
          <a:p>
            <a:pPr algn="ctr"/>
            <a:r>
              <a:rPr lang="en-US" sz="1600" b="1" dirty="0" smtClean="0">
                <a:solidFill>
                  <a:srgbClr val="0000FF"/>
                </a:solidFill>
                <a:sym typeface="Wingdings" pitchFamily="2" charset="2"/>
              </a:rPr>
              <a:t> </a:t>
            </a:r>
            <a:r>
              <a:rPr lang="en-US" sz="1600" b="1" dirty="0" smtClean="0">
                <a:solidFill>
                  <a:srgbClr val="0000FF"/>
                </a:solidFill>
              </a:rPr>
              <a:t>Eq. (8.57)</a:t>
            </a:r>
            <a:endParaRPr lang="en-US" sz="1600" b="1" dirty="0">
              <a:solidFill>
                <a:srgbClr val="0000FF"/>
              </a:solidFill>
            </a:endParaRPr>
          </a:p>
        </p:txBody>
      </p:sp>
      <p:cxnSp>
        <p:nvCxnSpPr>
          <p:cNvPr id="13" name="Straight Connector 12"/>
          <p:cNvCxnSpPr/>
          <p:nvPr/>
        </p:nvCxnSpPr>
        <p:spPr>
          <a:xfrm>
            <a:off x="3390900" y="1562100"/>
            <a:ext cx="7239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7  : Convection – Internal Flow </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33</a:t>
            </a:fld>
            <a:endParaRPr lang="en-US" dirty="0"/>
          </a:p>
        </p:txBody>
      </p:sp>
      <p:sp>
        <p:nvSpPr>
          <p:cNvPr id="6" name="TextBox 5"/>
          <p:cNvSpPr txBox="1"/>
          <p:nvPr/>
        </p:nvSpPr>
        <p:spPr>
          <a:xfrm>
            <a:off x="647700" y="1219200"/>
            <a:ext cx="7848600" cy="2585323"/>
          </a:xfrm>
          <a:prstGeom prst="rect">
            <a:avLst/>
          </a:prstGeom>
          <a:noFill/>
        </p:spPr>
        <p:txBody>
          <a:bodyPr wrap="square" rtlCol="0">
            <a:spAutoFit/>
          </a:bodyPr>
          <a:lstStyle/>
          <a:p>
            <a:r>
              <a:rPr lang="en-US" dirty="0" smtClean="0"/>
              <a:t>Problem 8.22a:</a:t>
            </a:r>
          </a:p>
          <a:p>
            <a:endParaRPr lang="en-US" sz="1000" dirty="0" smtClean="0"/>
          </a:p>
          <a:p>
            <a:r>
              <a:rPr lang="en-US" dirty="0" smtClean="0"/>
              <a:t>Engine oil is heated by flowing through a circular tube of diameter 50mm and length 25m. The tube surface is maintained at 150</a:t>
            </a:r>
            <a:r>
              <a:rPr lang="en-US" dirty="0" smtClean="0">
                <a:sym typeface="Symbol"/>
              </a:rPr>
              <a:t>C. If the flow rate and inlet temperature of the oil are 0.5 kg/s and 20 C, what is the outlet temperature ? What is the total heat transfer rate for the tube ?</a:t>
            </a:r>
          </a:p>
          <a:p>
            <a:endParaRPr lang="en-US" dirty="0" smtClean="0">
              <a:sym typeface="Symbol"/>
            </a:endParaRPr>
          </a:p>
          <a:p>
            <a:pPr algn="r"/>
            <a:endParaRPr lang="en-US" sz="1400" dirty="0" smtClean="0">
              <a:sym typeface="Symbol"/>
            </a:endParaRPr>
          </a:p>
          <a:p>
            <a:r>
              <a:rPr lang="en-US" dirty="0" smtClean="0">
                <a:sym typeface="Symbol"/>
              </a:rPr>
              <a:t> </a:t>
            </a:r>
            <a:r>
              <a:rPr lang="en-US" dirty="0" smtClean="0"/>
              <a:t> </a:t>
            </a:r>
          </a:p>
          <a:p>
            <a:endParaRPr lang="en-US" sz="1200" dirty="0" smtClean="0"/>
          </a:p>
        </p:txBody>
      </p:sp>
      <p:pic>
        <p:nvPicPr>
          <p:cNvPr id="1026" name="Picture 2"/>
          <p:cNvPicPr>
            <a:picLocks noChangeAspect="1" noChangeArrowheads="1"/>
          </p:cNvPicPr>
          <p:nvPr/>
        </p:nvPicPr>
        <p:blipFill>
          <a:blip r:embed="rId3"/>
          <a:srcRect/>
          <a:stretch>
            <a:fillRect/>
          </a:stretch>
        </p:blipFill>
        <p:spPr bwMode="auto">
          <a:xfrm>
            <a:off x="1485900" y="3429000"/>
            <a:ext cx="5819775" cy="1962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0" y="-76200"/>
            <a:ext cx="1676400" cy="334963"/>
          </a:xfrm>
        </p:spPr>
        <p:txBody>
          <a:bodyPr/>
          <a:lstStyle/>
          <a:p>
            <a:pPr algn="l"/>
            <a:r>
              <a:rPr lang="en-US" sz="800"/>
              <a:t>Entrance Conditions</a:t>
            </a:r>
          </a:p>
        </p:txBody>
      </p:sp>
      <p:sp>
        <p:nvSpPr>
          <p:cNvPr id="3077" name="Text Box 5"/>
          <p:cNvSpPr txBox="1">
            <a:spLocks noChangeArrowheads="1"/>
          </p:cNvSpPr>
          <p:nvPr/>
        </p:nvSpPr>
        <p:spPr bwMode="auto">
          <a:xfrm>
            <a:off x="2895600" y="152400"/>
            <a:ext cx="3094038" cy="519113"/>
          </a:xfrm>
          <a:prstGeom prst="rect">
            <a:avLst/>
          </a:prstGeom>
          <a:noFill/>
          <a:ln w="9525">
            <a:noFill/>
            <a:miter lim="800000"/>
            <a:headEnd/>
            <a:tailEnd/>
          </a:ln>
          <a:effectLst/>
        </p:spPr>
        <p:txBody>
          <a:bodyPr wrap="none">
            <a:spAutoFit/>
          </a:bodyPr>
          <a:lstStyle/>
          <a:p>
            <a:pPr eaLnBrk="1" hangingPunct="1"/>
            <a:r>
              <a:rPr lang="en-US" sz="2800">
                <a:solidFill>
                  <a:srgbClr val="FF0000"/>
                </a:solidFill>
                <a:latin typeface="Times New Roman" pitchFamily="18" charset="0"/>
              </a:rPr>
              <a:t>Entrance Conditions</a:t>
            </a:r>
          </a:p>
        </p:txBody>
      </p:sp>
      <p:sp>
        <p:nvSpPr>
          <p:cNvPr id="3079" name="Text Box 7"/>
          <p:cNvSpPr txBox="1">
            <a:spLocks noChangeArrowheads="1"/>
          </p:cNvSpPr>
          <p:nvPr/>
        </p:nvSpPr>
        <p:spPr bwMode="auto">
          <a:xfrm>
            <a:off x="571500" y="685800"/>
            <a:ext cx="7354887" cy="369332"/>
          </a:xfrm>
          <a:prstGeom prst="rect">
            <a:avLst/>
          </a:prstGeom>
          <a:noFill/>
          <a:ln w="9525">
            <a:noFill/>
            <a:miter lim="800000"/>
            <a:headEnd/>
            <a:tailEnd/>
          </a:ln>
          <a:effectLst/>
        </p:spPr>
        <p:txBody>
          <a:bodyPr wrap="square">
            <a:spAutoFit/>
          </a:bodyPr>
          <a:lstStyle/>
          <a:p>
            <a:pPr eaLnBrk="1" hangingPunct="1">
              <a:buFontTx/>
              <a:buChar char="•"/>
            </a:pPr>
            <a:r>
              <a:rPr lang="en-US" dirty="0">
                <a:latin typeface="Times New Roman" pitchFamily="18" charset="0"/>
              </a:rPr>
              <a:t>  </a:t>
            </a:r>
            <a:r>
              <a:rPr lang="en-US" dirty="0">
                <a:solidFill>
                  <a:srgbClr val="FF0000"/>
                </a:solidFill>
                <a:latin typeface="Times New Roman" pitchFamily="18" charset="0"/>
              </a:rPr>
              <a:t>Hydrodynamic Effects</a:t>
            </a:r>
            <a:r>
              <a:rPr lang="en-US" dirty="0" smtClean="0">
                <a:latin typeface="Times New Roman" pitchFamily="18" charset="0"/>
              </a:rPr>
              <a:t>:</a:t>
            </a:r>
          </a:p>
        </p:txBody>
      </p:sp>
      <p:pic>
        <p:nvPicPr>
          <p:cNvPr id="3080" name="Picture 8" descr="Heat Transfer 573"/>
          <p:cNvPicPr>
            <a:picLocks noChangeAspect="1" noChangeArrowheads="1"/>
          </p:cNvPicPr>
          <p:nvPr/>
        </p:nvPicPr>
        <p:blipFill>
          <a:blip r:embed="rId2"/>
          <a:srcRect/>
          <a:stretch>
            <a:fillRect/>
          </a:stretch>
        </p:blipFill>
        <p:spPr bwMode="auto">
          <a:xfrm>
            <a:off x="1676400" y="1028700"/>
            <a:ext cx="6280204" cy="2209800"/>
          </a:xfrm>
          <a:prstGeom prst="rect">
            <a:avLst/>
          </a:prstGeom>
          <a:noFill/>
        </p:spPr>
      </p:pic>
      <p:sp>
        <p:nvSpPr>
          <p:cNvPr id="3081" name="Text Box 9"/>
          <p:cNvSpPr txBox="1">
            <a:spLocks noChangeArrowheads="1"/>
          </p:cNvSpPr>
          <p:nvPr/>
        </p:nvSpPr>
        <p:spPr bwMode="auto">
          <a:xfrm>
            <a:off x="762000" y="3619500"/>
            <a:ext cx="8102600" cy="366712"/>
          </a:xfrm>
          <a:prstGeom prst="rect">
            <a:avLst/>
          </a:prstGeom>
          <a:noFill/>
          <a:ln w="9525">
            <a:noFill/>
            <a:miter lim="800000"/>
            <a:headEnd/>
            <a:tailEnd/>
          </a:ln>
          <a:effectLst/>
        </p:spPr>
        <p:txBody>
          <a:bodyPr wrap="none">
            <a:spAutoFit/>
          </a:bodyPr>
          <a:lstStyle/>
          <a:p>
            <a:pPr eaLnBrk="1" hangingPunct="1">
              <a:buFont typeface="Arial" charset="0"/>
              <a:buChar char="–"/>
            </a:pPr>
            <a:r>
              <a:rPr lang="en-US" dirty="0">
                <a:latin typeface="Times New Roman" pitchFamily="18" charset="0"/>
              </a:rPr>
              <a:t>  </a:t>
            </a:r>
            <a:r>
              <a:rPr lang="en-US" dirty="0">
                <a:solidFill>
                  <a:srgbClr val="FF0000"/>
                </a:solidFill>
                <a:latin typeface="Times New Roman" pitchFamily="18" charset="0"/>
              </a:rPr>
              <a:t>Velocity boundary layer</a:t>
            </a:r>
            <a:r>
              <a:rPr lang="en-US" dirty="0">
                <a:latin typeface="Times New Roman" pitchFamily="18" charset="0"/>
              </a:rPr>
              <a:t> develops on surface of tube and thickens with increasing </a:t>
            </a:r>
            <a:r>
              <a:rPr lang="en-US" i="1" dirty="0">
                <a:latin typeface="Times New Roman" pitchFamily="18" charset="0"/>
              </a:rPr>
              <a:t>x</a:t>
            </a:r>
            <a:r>
              <a:rPr lang="en-US" dirty="0">
                <a:latin typeface="Times New Roman" pitchFamily="18" charset="0"/>
              </a:rPr>
              <a:t>.</a:t>
            </a:r>
          </a:p>
        </p:txBody>
      </p:sp>
      <p:sp>
        <p:nvSpPr>
          <p:cNvPr id="3082" name="Text Box 10"/>
          <p:cNvSpPr txBox="1">
            <a:spLocks noChangeArrowheads="1"/>
          </p:cNvSpPr>
          <p:nvPr/>
        </p:nvSpPr>
        <p:spPr bwMode="auto">
          <a:xfrm>
            <a:off x="800100" y="4052888"/>
            <a:ext cx="6711950" cy="366712"/>
          </a:xfrm>
          <a:prstGeom prst="rect">
            <a:avLst/>
          </a:prstGeom>
          <a:noFill/>
          <a:ln w="9525">
            <a:noFill/>
            <a:miter lim="800000"/>
            <a:headEnd/>
            <a:tailEnd/>
          </a:ln>
          <a:effectLst/>
        </p:spPr>
        <p:txBody>
          <a:bodyPr wrap="none">
            <a:spAutoFit/>
          </a:bodyPr>
          <a:lstStyle/>
          <a:p>
            <a:pPr eaLnBrk="1" hangingPunct="1">
              <a:buClr>
                <a:schemeClr val="tx1"/>
              </a:buClr>
              <a:buFont typeface="Arial" charset="0"/>
              <a:buChar char="–"/>
            </a:pPr>
            <a:r>
              <a:rPr lang="en-US" dirty="0">
                <a:latin typeface="Times New Roman" pitchFamily="18" charset="0"/>
              </a:rPr>
              <a:t>  </a:t>
            </a:r>
            <a:r>
              <a:rPr lang="en-US" dirty="0" err="1">
                <a:latin typeface="Times New Roman" pitchFamily="18" charset="0"/>
              </a:rPr>
              <a:t>Inviscid</a:t>
            </a:r>
            <a:r>
              <a:rPr lang="en-US" dirty="0">
                <a:latin typeface="Times New Roman" pitchFamily="18" charset="0"/>
              </a:rPr>
              <a:t> region of uniform velocity shrinks as boundary layer grows.</a:t>
            </a:r>
          </a:p>
        </p:txBody>
      </p:sp>
      <p:sp>
        <p:nvSpPr>
          <p:cNvPr id="3085" name="Text Box 13"/>
          <p:cNvSpPr txBox="1">
            <a:spLocks noChangeArrowheads="1"/>
          </p:cNvSpPr>
          <p:nvPr/>
        </p:nvSpPr>
        <p:spPr bwMode="auto">
          <a:xfrm>
            <a:off x="800100" y="4495800"/>
            <a:ext cx="7534275" cy="923330"/>
          </a:xfrm>
          <a:prstGeom prst="rect">
            <a:avLst/>
          </a:prstGeom>
          <a:noFill/>
          <a:ln w="9525">
            <a:noFill/>
            <a:miter lim="800000"/>
            <a:headEnd/>
            <a:tailEnd/>
          </a:ln>
          <a:effectLst/>
        </p:spPr>
        <p:txBody>
          <a:bodyPr wrap="square">
            <a:spAutoFit/>
          </a:bodyPr>
          <a:lstStyle/>
          <a:p>
            <a:pPr eaLnBrk="1" hangingPunct="1">
              <a:buFont typeface="Arial" charset="0"/>
              <a:buChar char="–"/>
            </a:pPr>
            <a:r>
              <a:rPr lang="en-US" dirty="0">
                <a:latin typeface="Times New Roman" pitchFamily="18" charset="0"/>
              </a:rPr>
              <a:t>  Subsequent to boundary layer merger at the centerline, the velocity profile</a:t>
            </a:r>
          </a:p>
          <a:p>
            <a:pPr eaLnBrk="1" hangingPunct="1"/>
            <a:r>
              <a:rPr lang="en-US" dirty="0">
                <a:latin typeface="Times New Roman" pitchFamily="18" charset="0"/>
              </a:rPr>
              <a:t>    becomes </a:t>
            </a:r>
            <a:r>
              <a:rPr lang="en-US" dirty="0">
                <a:solidFill>
                  <a:srgbClr val="FF0000"/>
                </a:solidFill>
                <a:latin typeface="Times New Roman" pitchFamily="18" charset="0"/>
              </a:rPr>
              <a:t>parabolic</a:t>
            </a:r>
            <a:r>
              <a:rPr lang="en-US" dirty="0">
                <a:latin typeface="Times New Roman" pitchFamily="18" charset="0"/>
              </a:rPr>
              <a:t> and invariant with </a:t>
            </a:r>
            <a:r>
              <a:rPr lang="en-US" i="1" dirty="0">
                <a:latin typeface="Times New Roman" pitchFamily="18" charset="0"/>
              </a:rPr>
              <a:t>x</a:t>
            </a:r>
            <a:r>
              <a:rPr lang="en-US" dirty="0" smtClean="0">
                <a:latin typeface="Times New Roman" pitchFamily="18" charset="0"/>
              </a:rPr>
              <a:t>. The flow is then said to be </a:t>
            </a:r>
            <a:r>
              <a:rPr lang="en-US" dirty="0" err="1" smtClean="0">
                <a:solidFill>
                  <a:srgbClr val="FF0000"/>
                </a:solidFill>
                <a:latin typeface="Times New Roman" pitchFamily="18" charset="0"/>
              </a:rPr>
              <a:t>hydrodynamically</a:t>
            </a:r>
            <a:r>
              <a:rPr lang="en-US" dirty="0" smtClean="0">
                <a:latin typeface="Times New Roman" pitchFamily="18" charset="0"/>
              </a:rPr>
              <a:t> </a:t>
            </a:r>
            <a:r>
              <a:rPr lang="en-US" dirty="0" smtClean="0">
                <a:solidFill>
                  <a:srgbClr val="FF0000"/>
                </a:solidFill>
                <a:latin typeface="Times New Roman" pitchFamily="18" charset="0"/>
              </a:rPr>
              <a:t>fully developed</a:t>
            </a:r>
            <a:r>
              <a:rPr lang="en-US" dirty="0" smtClean="0">
                <a:latin typeface="Times New Roman" pitchFamily="18" charset="0"/>
              </a:rPr>
              <a:t>.</a:t>
            </a:r>
            <a:endParaRPr lang="en-US" dirty="0">
              <a:latin typeface="Times New Roman" pitchFamily="18" charset="0"/>
            </a:endParaRPr>
          </a:p>
        </p:txBody>
      </p:sp>
      <p:sp>
        <p:nvSpPr>
          <p:cNvPr id="3086" name="Text Box 14"/>
          <p:cNvSpPr txBox="1">
            <a:spLocks noChangeArrowheads="1"/>
          </p:cNvSpPr>
          <p:nvPr/>
        </p:nvSpPr>
        <p:spPr bwMode="auto">
          <a:xfrm>
            <a:off x="1524000" y="5638800"/>
            <a:ext cx="7467600" cy="369332"/>
          </a:xfrm>
          <a:prstGeom prst="rect">
            <a:avLst/>
          </a:prstGeom>
          <a:noFill/>
          <a:ln w="9525">
            <a:noFill/>
            <a:miter lim="800000"/>
            <a:headEnd/>
            <a:tailEnd/>
          </a:ln>
          <a:effectLst/>
        </p:spPr>
        <p:txBody>
          <a:bodyPr>
            <a:spAutoFit/>
          </a:bodyPr>
          <a:lstStyle/>
          <a:p>
            <a:pPr eaLnBrk="1" hangingPunct="1"/>
            <a:r>
              <a:rPr lang="en-US" dirty="0">
                <a:latin typeface="Times New Roman" pitchFamily="18" charset="0"/>
              </a:rPr>
              <a:t>                                                                  </a:t>
            </a:r>
          </a:p>
        </p:txBody>
      </p:sp>
      <p:sp>
        <p:nvSpPr>
          <p:cNvPr id="3087" name="Text Box 15"/>
          <p:cNvSpPr txBox="1">
            <a:spLocks noChangeArrowheads="1"/>
          </p:cNvSpPr>
          <p:nvPr/>
        </p:nvSpPr>
        <p:spPr bwMode="auto">
          <a:xfrm>
            <a:off x="625475" y="5562600"/>
            <a:ext cx="7108825" cy="366712"/>
          </a:xfrm>
          <a:prstGeom prst="rect">
            <a:avLst/>
          </a:prstGeom>
          <a:noFill/>
          <a:ln w="9525">
            <a:noFill/>
            <a:miter lim="800000"/>
            <a:headEnd/>
            <a:tailEnd/>
          </a:ln>
          <a:effectLst/>
        </p:spPr>
        <p:txBody>
          <a:bodyPr wrap="none">
            <a:spAutoFit/>
          </a:bodyPr>
          <a:lstStyle/>
          <a:p>
            <a:pPr eaLnBrk="1" hangingPunct="1">
              <a:buFont typeface="Wingdings" pitchFamily="2" charset="2"/>
              <a:buChar char="§"/>
            </a:pPr>
            <a:r>
              <a:rPr lang="en-US" dirty="0">
                <a:latin typeface="Times New Roman" pitchFamily="18" charset="0"/>
              </a:rPr>
              <a:t>  How would the fully developed velocity profile differ for turbulent flow?</a:t>
            </a:r>
          </a:p>
        </p:txBody>
      </p:sp>
      <p:sp>
        <p:nvSpPr>
          <p:cNvPr id="15" name="Text Box 9"/>
          <p:cNvSpPr txBox="1">
            <a:spLocks noChangeArrowheads="1"/>
          </p:cNvSpPr>
          <p:nvPr/>
        </p:nvSpPr>
        <p:spPr bwMode="auto">
          <a:xfrm>
            <a:off x="800100" y="3173968"/>
            <a:ext cx="7772400" cy="369332"/>
          </a:xfrm>
          <a:prstGeom prst="rect">
            <a:avLst/>
          </a:prstGeom>
          <a:noFill/>
          <a:ln w="9525">
            <a:noFill/>
            <a:miter lim="800000"/>
            <a:headEnd/>
            <a:tailEnd/>
          </a:ln>
          <a:effectLst/>
        </p:spPr>
        <p:txBody>
          <a:bodyPr wrap="square">
            <a:spAutoFit/>
          </a:bodyPr>
          <a:lstStyle/>
          <a:p>
            <a:pPr>
              <a:buFontTx/>
              <a:buChar char="-"/>
            </a:pPr>
            <a:r>
              <a:rPr lang="en-US" dirty="0" smtClean="0">
                <a:latin typeface="Times New Roman" pitchFamily="18" charset="0"/>
              </a:rPr>
              <a:t> Consider laminar flow with uniform velocity profile at inlet of a </a:t>
            </a:r>
            <a:r>
              <a:rPr lang="en-US" dirty="0" smtClean="0">
                <a:solidFill>
                  <a:srgbClr val="FF0000"/>
                </a:solidFill>
                <a:latin typeface="Times New Roman" pitchFamily="18" charset="0"/>
              </a:rPr>
              <a:t>circular tube</a:t>
            </a:r>
            <a:r>
              <a:rPr lang="en-US" dirty="0" smtClean="0">
                <a:latin typeface="Times New Roman" pitchFamily="18" charset="0"/>
              </a:rPr>
              <a:t>.</a:t>
            </a:r>
            <a:endParaRPr lang="en-US" dirty="0">
              <a:latin typeface="Times New Roman" pitchFamily="18" charset="0"/>
            </a:endParaRPr>
          </a:p>
        </p:txBody>
      </p:sp>
      <p:sp>
        <p:nvSpPr>
          <p:cNvPr id="16" name="Text Box 7"/>
          <p:cNvSpPr txBox="1">
            <a:spLocks noChangeArrowheads="1"/>
          </p:cNvSpPr>
          <p:nvPr/>
        </p:nvSpPr>
        <p:spPr bwMode="auto">
          <a:xfrm>
            <a:off x="1485901" y="5905500"/>
            <a:ext cx="5753099" cy="584775"/>
          </a:xfrm>
          <a:prstGeom prst="rect">
            <a:avLst/>
          </a:prstGeom>
          <a:noFill/>
          <a:ln w="9525">
            <a:noFill/>
            <a:miter lim="800000"/>
            <a:headEnd/>
            <a:tailEnd/>
          </a:ln>
          <a:effectLst/>
        </p:spPr>
        <p:txBody>
          <a:bodyPr wrap="square">
            <a:spAutoFit/>
          </a:bodyPr>
          <a:lstStyle/>
          <a:p>
            <a:pPr eaLnBrk="1" hangingPunct="1"/>
            <a:r>
              <a:rPr lang="en-US" sz="1600" i="1" dirty="0" smtClean="0">
                <a:solidFill>
                  <a:srgbClr val="0000FF"/>
                </a:solidFill>
                <a:latin typeface="Times New Roman" pitchFamily="18" charset="0"/>
              </a:rPr>
              <a:t>-For turbulent flow, the profile is </a:t>
            </a:r>
            <a:r>
              <a:rPr lang="en-US" sz="1600" b="1" i="1" dirty="0" smtClean="0">
                <a:solidFill>
                  <a:srgbClr val="0000FF"/>
                </a:solidFill>
                <a:latin typeface="Times New Roman" pitchFamily="18" charset="0"/>
              </a:rPr>
              <a:t>flatter</a:t>
            </a:r>
            <a:r>
              <a:rPr lang="en-US" sz="1600" i="1" dirty="0" smtClean="0">
                <a:solidFill>
                  <a:srgbClr val="0000FF"/>
                </a:solidFill>
                <a:latin typeface="Times New Roman" pitchFamily="18" charset="0"/>
              </a:rPr>
              <a:t> due to turbulent mixing in radial direction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0" y="-76200"/>
            <a:ext cx="1676400" cy="334963"/>
          </a:xfrm>
        </p:spPr>
        <p:txBody>
          <a:bodyPr/>
          <a:lstStyle/>
          <a:p>
            <a:pPr algn="l"/>
            <a:r>
              <a:rPr lang="en-US" sz="800"/>
              <a:t>Entrance Conditions</a:t>
            </a:r>
          </a:p>
        </p:txBody>
      </p:sp>
      <p:sp>
        <p:nvSpPr>
          <p:cNvPr id="3077" name="Text Box 5"/>
          <p:cNvSpPr txBox="1">
            <a:spLocks noChangeArrowheads="1"/>
          </p:cNvSpPr>
          <p:nvPr/>
        </p:nvSpPr>
        <p:spPr bwMode="auto">
          <a:xfrm>
            <a:off x="2895600" y="152400"/>
            <a:ext cx="3094038" cy="519113"/>
          </a:xfrm>
          <a:prstGeom prst="rect">
            <a:avLst/>
          </a:prstGeom>
          <a:noFill/>
          <a:ln w="9525">
            <a:noFill/>
            <a:miter lim="800000"/>
            <a:headEnd/>
            <a:tailEnd/>
          </a:ln>
          <a:effectLst/>
        </p:spPr>
        <p:txBody>
          <a:bodyPr wrap="none">
            <a:spAutoFit/>
          </a:bodyPr>
          <a:lstStyle/>
          <a:p>
            <a:pPr eaLnBrk="1" hangingPunct="1"/>
            <a:r>
              <a:rPr lang="en-US" sz="2800">
                <a:solidFill>
                  <a:srgbClr val="FF0000"/>
                </a:solidFill>
                <a:latin typeface="Times New Roman" pitchFamily="18" charset="0"/>
              </a:rPr>
              <a:t>Entrance Conditions</a:t>
            </a:r>
          </a:p>
        </p:txBody>
      </p:sp>
      <p:sp>
        <p:nvSpPr>
          <p:cNvPr id="3079" name="Text Box 7"/>
          <p:cNvSpPr txBox="1">
            <a:spLocks noChangeArrowheads="1"/>
          </p:cNvSpPr>
          <p:nvPr/>
        </p:nvSpPr>
        <p:spPr bwMode="auto">
          <a:xfrm>
            <a:off x="571500" y="685800"/>
            <a:ext cx="7354887" cy="369332"/>
          </a:xfrm>
          <a:prstGeom prst="rect">
            <a:avLst/>
          </a:prstGeom>
          <a:noFill/>
          <a:ln w="9525">
            <a:noFill/>
            <a:miter lim="800000"/>
            <a:headEnd/>
            <a:tailEnd/>
          </a:ln>
          <a:effectLst/>
        </p:spPr>
        <p:txBody>
          <a:bodyPr wrap="square">
            <a:spAutoFit/>
          </a:bodyPr>
          <a:lstStyle/>
          <a:p>
            <a:pPr eaLnBrk="1" hangingPunct="1">
              <a:buFontTx/>
              <a:buChar char="•"/>
            </a:pPr>
            <a:r>
              <a:rPr lang="en-US" dirty="0">
                <a:latin typeface="Times New Roman" pitchFamily="18" charset="0"/>
              </a:rPr>
              <a:t>  </a:t>
            </a:r>
            <a:r>
              <a:rPr lang="en-US" dirty="0" smtClean="0">
                <a:solidFill>
                  <a:srgbClr val="FF0000"/>
                </a:solidFill>
                <a:latin typeface="Times New Roman" pitchFamily="18" charset="0"/>
              </a:rPr>
              <a:t>Thermal </a:t>
            </a:r>
            <a:r>
              <a:rPr lang="en-US" dirty="0">
                <a:solidFill>
                  <a:srgbClr val="FF0000"/>
                </a:solidFill>
                <a:latin typeface="Times New Roman" pitchFamily="18" charset="0"/>
              </a:rPr>
              <a:t>Effects</a:t>
            </a:r>
            <a:r>
              <a:rPr lang="en-US" dirty="0" smtClean="0">
                <a:latin typeface="Times New Roman" pitchFamily="18" charset="0"/>
              </a:rPr>
              <a:t>:</a:t>
            </a:r>
          </a:p>
        </p:txBody>
      </p:sp>
      <p:sp>
        <p:nvSpPr>
          <p:cNvPr id="3086" name="Text Box 14"/>
          <p:cNvSpPr txBox="1">
            <a:spLocks noChangeArrowheads="1"/>
          </p:cNvSpPr>
          <p:nvPr/>
        </p:nvSpPr>
        <p:spPr bwMode="auto">
          <a:xfrm>
            <a:off x="1524000" y="5638800"/>
            <a:ext cx="7467600" cy="369332"/>
          </a:xfrm>
          <a:prstGeom prst="rect">
            <a:avLst/>
          </a:prstGeom>
          <a:noFill/>
          <a:ln w="9525">
            <a:noFill/>
            <a:miter lim="800000"/>
            <a:headEnd/>
            <a:tailEnd/>
          </a:ln>
          <a:effectLst/>
        </p:spPr>
        <p:txBody>
          <a:bodyPr>
            <a:spAutoFit/>
          </a:bodyPr>
          <a:lstStyle/>
          <a:p>
            <a:pPr eaLnBrk="1" hangingPunct="1"/>
            <a:r>
              <a:rPr lang="en-US" dirty="0">
                <a:latin typeface="Times New Roman" pitchFamily="18" charset="0"/>
              </a:rPr>
              <a:t>                                                                  </a:t>
            </a:r>
          </a:p>
        </p:txBody>
      </p:sp>
      <p:sp>
        <p:nvSpPr>
          <p:cNvPr id="15" name="Text Box 9"/>
          <p:cNvSpPr txBox="1">
            <a:spLocks noChangeArrowheads="1"/>
          </p:cNvSpPr>
          <p:nvPr/>
        </p:nvSpPr>
        <p:spPr bwMode="auto">
          <a:xfrm>
            <a:off x="723900" y="3456364"/>
            <a:ext cx="7924800" cy="646331"/>
          </a:xfrm>
          <a:prstGeom prst="rect">
            <a:avLst/>
          </a:prstGeom>
          <a:noFill/>
          <a:ln w="9525">
            <a:noFill/>
            <a:miter lim="800000"/>
            <a:headEnd/>
            <a:tailEnd/>
          </a:ln>
          <a:effectLst/>
        </p:spPr>
        <p:txBody>
          <a:bodyPr wrap="square">
            <a:spAutoFit/>
          </a:bodyPr>
          <a:lstStyle/>
          <a:p>
            <a:r>
              <a:rPr lang="en-US" dirty="0" smtClean="0">
                <a:latin typeface="Times New Roman" pitchFamily="18" charset="0"/>
              </a:rPr>
              <a:t>- Assume laminar flow with uniform temperature, T(r,0) = T</a:t>
            </a:r>
            <a:r>
              <a:rPr lang="en-US" baseline="-25000" dirty="0" smtClean="0">
                <a:latin typeface="Times New Roman" pitchFamily="18" charset="0"/>
              </a:rPr>
              <a:t>i</a:t>
            </a:r>
            <a:r>
              <a:rPr lang="en-US" dirty="0" smtClean="0">
                <a:latin typeface="Times New Roman" pitchFamily="18" charset="0"/>
              </a:rPr>
              <a:t>, at inlet of circular tube with </a:t>
            </a:r>
            <a:r>
              <a:rPr lang="en-US" dirty="0" smtClean="0">
                <a:solidFill>
                  <a:srgbClr val="FF0000"/>
                </a:solidFill>
                <a:latin typeface="Times New Roman" pitchFamily="18" charset="0"/>
              </a:rPr>
              <a:t>uniform surface temperature</a:t>
            </a:r>
            <a:r>
              <a:rPr lang="en-US" dirty="0" smtClean="0">
                <a:latin typeface="Times New Roman" pitchFamily="18" charset="0"/>
              </a:rPr>
              <a:t> or </a:t>
            </a:r>
            <a:r>
              <a:rPr lang="en-US" dirty="0" smtClean="0">
                <a:solidFill>
                  <a:srgbClr val="FF0000"/>
                </a:solidFill>
                <a:latin typeface="Times New Roman" pitchFamily="18" charset="0"/>
              </a:rPr>
              <a:t>heat flux</a:t>
            </a:r>
            <a:r>
              <a:rPr lang="en-US" dirty="0" smtClean="0">
                <a:latin typeface="Times New Roman" pitchFamily="18" charset="0"/>
              </a:rPr>
              <a:t>.</a:t>
            </a:r>
          </a:p>
        </p:txBody>
      </p:sp>
      <p:pic>
        <p:nvPicPr>
          <p:cNvPr id="13" name="Picture 10" descr="Heat Transfer 576"/>
          <p:cNvPicPr>
            <a:picLocks noChangeAspect="1" noChangeArrowheads="1"/>
          </p:cNvPicPr>
          <p:nvPr/>
        </p:nvPicPr>
        <p:blipFill>
          <a:blip r:embed="rId2"/>
          <a:srcRect/>
          <a:stretch>
            <a:fillRect/>
          </a:stretch>
        </p:blipFill>
        <p:spPr bwMode="auto">
          <a:xfrm>
            <a:off x="2438400" y="838200"/>
            <a:ext cx="5857777" cy="2552700"/>
          </a:xfrm>
          <a:prstGeom prst="rect">
            <a:avLst/>
          </a:prstGeom>
          <a:noFill/>
        </p:spPr>
      </p:pic>
      <p:sp>
        <p:nvSpPr>
          <p:cNvPr id="17" name="Text Box 11"/>
          <p:cNvSpPr txBox="1">
            <a:spLocks noChangeArrowheads="1"/>
          </p:cNvSpPr>
          <p:nvPr/>
        </p:nvSpPr>
        <p:spPr bwMode="auto">
          <a:xfrm>
            <a:off x="654050" y="4167188"/>
            <a:ext cx="8089900" cy="366712"/>
          </a:xfrm>
          <a:prstGeom prst="rect">
            <a:avLst/>
          </a:prstGeom>
          <a:noFill/>
          <a:ln w="9525">
            <a:noFill/>
            <a:miter lim="800000"/>
            <a:headEnd/>
            <a:tailEnd/>
          </a:ln>
          <a:effectLst/>
        </p:spPr>
        <p:txBody>
          <a:bodyPr wrap="none">
            <a:spAutoFit/>
          </a:bodyPr>
          <a:lstStyle/>
          <a:p>
            <a:pPr eaLnBrk="1" hangingPunct="1">
              <a:buFont typeface="Arial" charset="0"/>
              <a:buChar char="–"/>
            </a:pPr>
            <a:r>
              <a:rPr lang="en-US" dirty="0">
                <a:latin typeface="Times New Roman" pitchFamily="18" charset="0"/>
              </a:rPr>
              <a:t>  </a:t>
            </a:r>
            <a:r>
              <a:rPr lang="en-US" dirty="0">
                <a:solidFill>
                  <a:srgbClr val="FF0000"/>
                </a:solidFill>
                <a:latin typeface="Times New Roman" pitchFamily="18" charset="0"/>
              </a:rPr>
              <a:t>Thermal boundary layer</a:t>
            </a:r>
            <a:r>
              <a:rPr lang="en-US" dirty="0">
                <a:latin typeface="Times New Roman" pitchFamily="18" charset="0"/>
              </a:rPr>
              <a:t> develops on surface of tube and thickens with increasing </a:t>
            </a:r>
            <a:r>
              <a:rPr lang="en-US" i="1" dirty="0">
                <a:latin typeface="Times New Roman" pitchFamily="18" charset="0"/>
              </a:rPr>
              <a:t>x</a:t>
            </a:r>
            <a:r>
              <a:rPr lang="en-US" dirty="0">
                <a:latin typeface="Times New Roman" pitchFamily="18" charset="0"/>
              </a:rPr>
              <a:t>.</a:t>
            </a:r>
          </a:p>
        </p:txBody>
      </p:sp>
      <p:sp>
        <p:nvSpPr>
          <p:cNvPr id="18" name="Text Box 12"/>
          <p:cNvSpPr txBox="1">
            <a:spLocks noChangeArrowheads="1"/>
          </p:cNvSpPr>
          <p:nvPr/>
        </p:nvSpPr>
        <p:spPr bwMode="auto">
          <a:xfrm>
            <a:off x="647700" y="4662487"/>
            <a:ext cx="4927600" cy="366713"/>
          </a:xfrm>
          <a:prstGeom prst="rect">
            <a:avLst/>
          </a:prstGeom>
          <a:noFill/>
          <a:ln w="9525">
            <a:noFill/>
            <a:miter lim="800000"/>
            <a:headEnd/>
            <a:tailEnd/>
          </a:ln>
          <a:effectLst/>
        </p:spPr>
        <p:txBody>
          <a:bodyPr wrap="none">
            <a:spAutoFit/>
          </a:bodyPr>
          <a:lstStyle/>
          <a:p>
            <a:pPr eaLnBrk="1" hangingPunct="1">
              <a:buFont typeface="Arial" charset="0"/>
              <a:buChar char="–"/>
            </a:pPr>
            <a:r>
              <a:rPr lang="en-US" dirty="0">
                <a:latin typeface="Times New Roman" pitchFamily="18" charset="0"/>
              </a:rPr>
              <a:t>  Isothermal core shrinks as boundary layer grows.</a:t>
            </a:r>
          </a:p>
        </p:txBody>
      </p:sp>
      <p:sp>
        <p:nvSpPr>
          <p:cNvPr id="22" name="Text Box 13"/>
          <p:cNvSpPr txBox="1">
            <a:spLocks noChangeArrowheads="1"/>
          </p:cNvSpPr>
          <p:nvPr/>
        </p:nvSpPr>
        <p:spPr bwMode="auto">
          <a:xfrm>
            <a:off x="647701" y="5181600"/>
            <a:ext cx="8305800" cy="923330"/>
          </a:xfrm>
          <a:prstGeom prst="rect">
            <a:avLst/>
          </a:prstGeom>
          <a:noFill/>
          <a:ln w="9525">
            <a:noFill/>
            <a:miter lim="800000"/>
            <a:headEnd/>
            <a:tailEnd/>
          </a:ln>
          <a:effectLst/>
        </p:spPr>
        <p:txBody>
          <a:bodyPr wrap="square">
            <a:spAutoFit/>
          </a:bodyPr>
          <a:lstStyle/>
          <a:p>
            <a:pPr eaLnBrk="1" hangingPunct="1">
              <a:buFont typeface="Arial" charset="0"/>
              <a:buChar char="–"/>
            </a:pPr>
            <a:r>
              <a:rPr lang="en-US" dirty="0">
                <a:latin typeface="Times New Roman" pitchFamily="18" charset="0"/>
              </a:rPr>
              <a:t>  Subsequent to boundary layer merger, </a:t>
            </a:r>
            <a:r>
              <a:rPr lang="en-US" dirty="0">
                <a:solidFill>
                  <a:srgbClr val="FF0000"/>
                </a:solidFill>
                <a:latin typeface="Times New Roman" pitchFamily="18" charset="0"/>
              </a:rPr>
              <a:t>dimensionless</a:t>
            </a:r>
            <a:r>
              <a:rPr lang="en-US" dirty="0">
                <a:latin typeface="Times New Roman" pitchFamily="18" charset="0"/>
              </a:rPr>
              <a:t> forms of the temperature</a:t>
            </a:r>
          </a:p>
          <a:p>
            <a:pPr eaLnBrk="1" hangingPunct="1"/>
            <a:r>
              <a:rPr lang="en-US" dirty="0" smtClean="0">
                <a:latin typeface="Times New Roman" pitchFamily="18" charset="0"/>
              </a:rPr>
              <a:t>    profile (for T</a:t>
            </a:r>
            <a:r>
              <a:rPr lang="en-US" baseline="-25000" dirty="0" smtClean="0">
                <a:latin typeface="Times New Roman" pitchFamily="18" charset="0"/>
              </a:rPr>
              <a:t>s</a:t>
            </a:r>
            <a:r>
              <a:rPr lang="en-US" dirty="0" smtClean="0">
                <a:latin typeface="Times New Roman" pitchFamily="18" charset="0"/>
              </a:rPr>
              <a:t> and </a:t>
            </a:r>
            <a:r>
              <a:rPr lang="en-US" dirty="0" err="1" smtClean="0">
                <a:latin typeface="Times New Roman" pitchFamily="18" charset="0"/>
              </a:rPr>
              <a:t>q</a:t>
            </a:r>
            <a:r>
              <a:rPr lang="en-US" dirty="0" err="1" smtClean="0">
                <a:latin typeface="Times New Roman" pitchFamily="18" charset="0"/>
                <a:sym typeface="Symbol"/>
              </a:rPr>
              <a:t></a:t>
            </a:r>
            <a:r>
              <a:rPr lang="en-US" baseline="-25000" dirty="0" err="1" smtClean="0">
                <a:latin typeface="Times New Roman" pitchFamily="18" charset="0"/>
                <a:sym typeface="Symbol"/>
              </a:rPr>
              <a:t>s</a:t>
            </a:r>
            <a:r>
              <a:rPr lang="en-US" dirty="0" smtClean="0">
                <a:latin typeface="Times New Roman" pitchFamily="18" charset="0"/>
                <a:sym typeface="Symbol"/>
              </a:rPr>
              <a:t>)</a:t>
            </a:r>
            <a:r>
              <a:rPr lang="en-US" dirty="0" smtClean="0">
                <a:latin typeface="Times New Roman" pitchFamily="18" charset="0"/>
              </a:rPr>
              <a:t> become independent of </a:t>
            </a:r>
            <a:r>
              <a:rPr lang="en-US" i="1" dirty="0" smtClean="0">
                <a:latin typeface="Times New Roman" pitchFamily="18" charset="0"/>
              </a:rPr>
              <a:t>x</a:t>
            </a:r>
            <a:r>
              <a:rPr lang="en-US" dirty="0" smtClean="0">
                <a:latin typeface="Times New Roman" pitchFamily="18" charset="0"/>
              </a:rPr>
              <a:t>. Conditions are then said to be </a:t>
            </a:r>
            <a:r>
              <a:rPr lang="en-US" dirty="0" smtClean="0">
                <a:solidFill>
                  <a:srgbClr val="FF0000"/>
                </a:solidFill>
                <a:latin typeface="Times New Roman" pitchFamily="18" charset="0"/>
              </a:rPr>
              <a:t>thermally fully developed</a:t>
            </a:r>
            <a:endParaRPr lang="en-US" dirty="0">
              <a:solidFill>
                <a:srgbClr val="FF0000"/>
              </a:solidFill>
              <a:latin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3"/>
          <p:cNvSpPr>
            <a:spLocks noGrp="1"/>
          </p:cNvSpPr>
          <p:nvPr>
            <p:ph type="sldNum" sz="quarter" idx="12"/>
          </p:nvPr>
        </p:nvSpPr>
        <p:spPr/>
        <p:txBody>
          <a:bodyPr/>
          <a:lstStyle/>
          <a:p>
            <a:fld id="{73FF4DCD-1287-4388-BBCD-CACBB551DCF6}" type="slidenum">
              <a:rPr lang="en-US"/>
              <a:pPr/>
              <a:t>6</a:t>
            </a:fld>
            <a:endParaRPr lang="en-US"/>
          </a:p>
        </p:txBody>
      </p:sp>
      <p:pic>
        <p:nvPicPr>
          <p:cNvPr id="445445" name="Picture 5"/>
          <p:cNvPicPr>
            <a:picLocks noChangeAspect="1" noChangeArrowheads="1"/>
          </p:cNvPicPr>
          <p:nvPr/>
        </p:nvPicPr>
        <p:blipFill>
          <a:blip r:embed="rId2"/>
          <a:srcRect/>
          <a:stretch>
            <a:fillRect/>
          </a:stretch>
        </p:blipFill>
        <p:spPr bwMode="auto">
          <a:xfrm>
            <a:off x="5095875" y="371475"/>
            <a:ext cx="3819525" cy="5648325"/>
          </a:xfrm>
          <a:prstGeom prst="rect">
            <a:avLst/>
          </a:prstGeom>
          <a:noFill/>
          <a:ln w="9525">
            <a:noFill/>
            <a:miter lim="800000"/>
            <a:headEnd/>
            <a:tailEnd/>
          </a:ln>
          <a:effectLst/>
        </p:spPr>
      </p:pic>
      <p:sp>
        <p:nvSpPr>
          <p:cNvPr id="445446" name="Rectangle 6"/>
          <p:cNvSpPr>
            <a:spLocks noChangeArrowheads="1"/>
          </p:cNvSpPr>
          <p:nvPr/>
        </p:nvSpPr>
        <p:spPr bwMode="auto">
          <a:xfrm>
            <a:off x="6172200" y="439738"/>
            <a:ext cx="2743200" cy="1465262"/>
          </a:xfrm>
          <a:prstGeom prst="rect">
            <a:avLst/>
          </a:prstGeom>
          <a:noFill/>
          <a:ln w="9525">
            <a:noFill/>
            <a:miter lim="800000"/>
            <a:headEnd/>
            <a:tailEnd/>
          </a:ln>
          <a:effectLst/>
        </p:spPr>
        <p:txBody>
          <a:bodyPr>
            <a:spAutoFit/>
          </a:bodyPr>
          <a:lstStyle/>
          <a:p>
            <a:pPr algn="r"/>
            <a:r>
              <a:rPr lang="en-US" b="0" dirty="0">
                <a:solidFill>
                  <a:srgbClr val="0000CC"/>
                </a:solidFill>
              </a:rPr>
              <a:t>Variation of the friction</a:t>
            </a:r>
            <a:r>
              <a:rPr lang="tr-TR" b="0" dirty="0">
                <a:solidFill>
                  <a:srgbClr val="0000CC"/>
                </a:solidFill>
              </a:rPr>
              <a:t> </a:t>
            </a:r>
            <a:r>
              <a:rPr lang="en-US" b="0" dirty="0">
                <a:solidFill>
                  <a:srgbClr val="0000CC"/>
                </a:solidFill>
              </a:rPr>
              <a:t>factor and the convection</a:t>
            </a:r>
            <a:r>
              <a:rPr lang="tr-TR" b="0" dirty="0">
                <a:solidFill>
                  <a:srgbClr val="0000CC"/>
                </a:solidFill>
              </a:rPr>
              <a:t> </a:t>
            </a:r>
            <a:r>
              <a:rPr lang="en-US" b="0" dirty="0">
                <a:solidFill>
                  <a:srgbClr val="0000CC"/>
                </a:solidFill>
              </a:rPr>
              <a:t>heat transfer coefficient in the flow</a:t>
            </a:r>
            <a:r>
              <a:rPr lang="tr-TR" b="0" dirty="0">
                <a:solidFill>
                  <a:srgbClr val="0000CC"/>
                </a:solidFill>
              </a:rPr>
              <a:t> </a:t>
            </a:r>
            <a:r>
              <a:rPr lang="en-US" b="0" dirty="0">
                <a:solidFill>
                  <a:srgbClr val="0000CC"/>
                </a:solidFill>
              </a:rPr>
              <a:t>direction for flow in a tube (</a:t>
            </a:r>
            <a:r>
              <a:rPr lang="en-US" b="1" dirty="0">
                <a:solidFill>
                  <a:srgbClr val="0000CC"/>
                </a:solidFill>
              </a:rPr>
              <a:t>Pr </a:t>
            </a:r>
            <a:r>
              <a:rPr lang="tr-TR" b="1" dirty="0">
                <a:solidFill>
                  <a:srgbClr val="0000CC"/>
                </a:solidFill>
              </a:rPr>
              <a:t>&gt;</a:t>
            </a:r>
            <a:r>
              <a:rPr lang="en-US" b="1" dirty="0">
                <a:solidFill>
                  <a:srgbClr val="0000CC"/>
                </a:solidFill>
              </a:rPr>
              <a:t> 1</a:t>
            </a:r>
            <a:r>
              <a:rPr lang="en-US" b="0" dirty="0">
                <a:solidFill>
                  <a:srgbClr val="0000CC"/>
                </a:solidFill>
              </a:rPr>
              <a:t>).</a:t>
            </a:r>
          </a:p>
        </p:txBody>
      </p:sp>
      <p:pic>
        <p:nvPicPr>
          <p:cNvPr id="445447" name="Picture 7"/>
          <p:cNvPicPr>
            <a:picLocks noChangeAspect="1" noChangeArrowheads="1"/>
          </p:cNvPicPr>
          <p:nvPr/>
        </p:nvPicPr>
        <p:blipFill>
          <a:blip r:embed="rId3"/>
          <a:srcRect/>
          <a:stretch>
            <a:fillRect/>
          </a:stretch>
        </p:blipFill>
        <p:spPr bwMode="auto">
          <a:xfrm>
            <a:off x="323850" y="1611312"/>
            <a:ext cx="2871788" cy="541338"/>
          </a:xfrm>
          <a:prstGeom prst="rect">
            <a:avLst/>
          </a:prstGeom>
          <a:noFill/>
          <a:ln w="9525">
            <a:noFill/>
            <a:miter lim="800000"/>
            <a:headEnd/>
            <a:tailEnd/>
          </a:ln>
          <a:effectLst/>
        </p:spPr>
      </p:pic>
      <p:pic>
        <p:nvPicPr>
          <p:cNvPr id="445448" name="Picture 8"/>
          <p:cNvPicPr>
            <a:picLocks noChangeAspect="1" noChangeArrowheads="1"/>
          </p:cNvPicPr>
          <p:nvPr/>
        </p:nvPicPr>
        <p:blipFill>
          <a:blip r:embed="rId4"/>
          <a:srcRect/>
          <a:stretch>
            <a:fillRect/>
          </a:stretch>
        </p:blipFill>
        <p:spPr bwMode="auto">
          <a:xfrm>
            <a:off x="296863" y="2508250"/>
            <a:ext cx="2303462" cy="646112"/>
          </a:xfrm>
          <a:prstGeom prst="rect">
            <a:avLst/>
          </a:prstGeom>
          <a:noFill/>
          <a:ln w="9525">
            <a:noFill/>
            <a:miter lim="800000"/>
            <a:headEnd/>
            <a:tailEnd/>
          </a:ln>
          <a:effectLst/>
        </p:spPr>
      </p:pic>
      <p:sp>
        <p:nvSpPr>
          <p:cNvPr id="445449" name="Rectangle 9"/>
          <p:cNvSpPr>
            <a:spLocks noChangeArrowheads="1"/>
          </p:cNvSpPr>
          <p:nvPr/>
        </p:nvSpPr>
        <p:spPr bwMode="auto">
          <a:xfrm>
            <a:off x="233363" y="1273175"/>
            <a:ext cx="3638550" cy="366712"/>
          </a:xfrm>
          <a:prstGeom prst="rect">
            <a:avLst/>
          </a:prstGeom>
          <a:noFill/>
          <a:ln w="9525">
            <a:noFill/>
            <a:miter lim="800000"/>
            <a:headEnd/>
            <a:tailEnd/>
          </a:ln>
          <a:effectLst/>
        </p:spPr>
        <p:txBody>
          <a:bodyPr wrap="none">
            <a:spAutoFit/>
          </a:bodyPr>
          <a:lstStyle/>
          <a:p>
            <a:r>
              <a:rPr lang="en-US" b="0" i="1">
                <a:solidFill>
                  <a:srgbClr val="3333FF"/>
                </a:solidFill>
              </a:rPr>
              <a:t>Hydrodynamically fully developed</a:t>
            </a:r>
            <a:r>
              <a:rPr lang="en-US" b="0">
                <a:solidFill>
                  <a:srgbClr val="3333FF"/>
                </a:solidFill>
              </a:rPr>
              <a:t>:</a:t>
            </a:r>
          </a:p>
        </p:txBody>
      </p:sp>
      <p:sp>
        <p:nvSpPr>
          <p:cNvPr id="445450" name="Rectangle 10"/>
          <p:cNvSpPr>
            <a:spLocks noChangeArrowheads="1"/>
          </p:cNvSpPr>
          <p:nvPr/>
        </p:nvSpPr>
        <p:spPr bwMode="auto">
          <a:xfrm>
            <a:off x="228600" y="2173287"/>
            <a:ext cx="2838450" cy="366713"/>
          </a:xfrm>
          <a:prstGeom prst="rect">
            <a:avLst/>
          </a:prstGeom>
          <a:noFill/>
          <a:ln w="9525">
            <a:noFill/>
            <a:miter lim="800000"/>
            <a:headEnd/>
            <a:tailEnd/>
          </a:ln>
          <a:effectLst/>
        </p:spPr>
        <p:txBody>
          <a:bodyPr wrap="none">
            <a:spAutoFit/>
          </a:bodyPr>
          <a:lstStyle/>
          <a:p>
            <a:r>
              <a:rPr lang="en-US" b="0" i="1">
                <a:solidFill>
                  <a:srgbClr val="3333FF"/>
                </a:solidFill>
              </a:rPr>
              <a:t>Thermally fully developed</a:t>
            </a:r>
            <a:r>
              <a:rPr lang="en-US" b="0">
                <a:solidFill>
                  <a:srgbClr val="3333FF"/>
                </a:solidFill>
              </a:rPr>
              <a:t>:</a:t>
            </a:r>
          </a:p>
        </p:txBody>
      </p:sp>
      <p:pic>
        <p:nvPicPr>
          <p:cNvPr id="445443" name="Picture 3"/>
          <p:cNvPicPr>
            <a:picLocks noChangeAspect="1" noChangeArrowheads="1"/>
          </p:cNvPicPr>
          <p:nvPr/>
        </p:nvPicPr>
        <p:blipFill>
          <a:blip r:embed="rId5"/>
          <a:srcRect/>
          <a:stretch>
            <a:fillRect/>
          </a:stretch>
        </p:blipFill>
        <p:spPr bwMode="auto">
          <a:xfrm>
            <a:off x="76200" y="3516312"/>
            <a:ext cx="5297488" cy="674688"/>
          </a:xfrm>
          <a:prstGeom prst="rect">
            <a:avLst/>
          </a:prstGeom>
          <a:noFill/>
          <a:ln w="9525">
            <a:noFill/>
            <a:miter lim="800000"/>
            <a:headEnd/>
            <a:tailEnd/>
          </a:ln>
          <a:effectLst/>
        </p:spPr>
      </p:pic>
      <p:sp>
        <p:nvSpPr>
          <p:cNvPr id="445451" name="Rectangle 11"/>
          <p:cNvSpPr>
            <a:spLocks noChangeArrowheads="1"/>
          </p:cNvSpPr>
          <p:nvPr/>
        </p:nvSpPr>
        <p:spPr bwMode="auto">
          <a:xfrm>
            <a:off x="190500" y="3201987"/>
            <a:ext cx="1962150" cy="366713"/>
          </a:xfrm>
          <a:prstGeom prst="rect">
            <a:avLst/>
          </a:prstGeom>
          <a:noFill/>
          <a:ln w="9525">
            <a:noFill/>
            <a:miter lim="800000"/>
            <a:headEnd/>
            <a:tailEnd/>
          </a:ln>
          <a:effectLst/>
        </p:spPr>
        <p:txBody>
          <a:bodyPr wrap="none">
            <a:spAutoFit/>
          </a:bodyPr>
          <a:lstStyle/>
          <a:p>
            <a:r>
              <a:rPr lang="en-US" b="0" i="1">
                <a:solidFill>
                  <a:srgbClr val="3333FF"/>
                </a:solidFill>
              </a:rPr>
              <a:t>Surface heat flux:</a:t>
            </a:r>
          </a:p>
        </p:txBody>
      </p:sp>
      <p:sp>
        <p:nvSpPr>
          <p:cNvPr id="12" name="Text Box 12"/>
          <p:cNvSpPr txBox="1">
            <a:spLocks noChangeArrowheads="1"/>
          </p:cNvSpPr>
          <p:nvPr/>
        </p:nvSpPr>
        <p:spPr bwMode="auto">
          <a:xfrm>
            <a:off x="381000" y="381000"/>
            <a:ext cx="4648200" cy="646331"/>
          </a:xfrm>
          <a:prstGeom prst="rect">
            <a:avLst/>
          </a:prstGeom>
          <a:noFill/>
          <a:ln w="9525">
            <a:noFill/>
            <a:miter lim="800000"/>
            <a:headEnd/>
            <a:tailEnd/>
          </a:ln>
          <a:effectLst/>
        </p:spPr>
        <p:txBody>
          <a:bodyPr wrap="square">
            <a:spAutoFit/>
          </a:bodyPr>
          <a:lstStyle/>
          <a:p>
            <a:pPr eaLnBrk="1" hangingPunct="1"/>
            <a:r>
              <a:rPr lang="en-US" b="1" dirty="0" smtClean="0">
                <a:solidFill>
                  <a:srgbClr val="FF0000"/>
                </a:solidFill>
                <a:sym typeface="Wingdings" pitchFamily="2" charset="2"/>
              </a:rPr>
              <a:t> </a:t>
            </a:r>
            <a:r>
              <a:rPr lang="en-US" b="1" dirty="0" smtClean="0">
                <a:solidFill>
                  <a:srgbClr val="FF0000"/>
                </a:solidFill>
              </a:rPr>
              <a:t>Why it is necessary to identify entrance region and fully developed region ? </a:t>
            </a:r>
            <a:endParaRPr lang="en-US" b="1" dirty="0">
              <a:solidFill>
                <a:srgbClr val="FF0000"/>
              </a:solidFill>
            </a:endParaRPr>
          </a:p>
        </p:txBody>
      </p:sp>
      <p:sp>
        <p:nvSpPr>
          <p:cNvPr id="13" name="Rectangle 12"/>
          <p:cNvSpPr/>
          <p:nvPr/>
        </p:nvSpPr>
        <p:spPr>
          <a:xfrm>
            <a:off x="342900" y="4524970"/>
            <a:ext cx="4572000" cy="923330"/>
          </a:xfrm>
          <a:prstGeom prst="rect">
            <a:avLst/>
          </a:prstGeom>
        </p:spPr>
        <p:txBody>
          <a:bodyPr>
            <a:spAutoFit/>
          </a:bodyPr>
          <a:lstStyle/>
          <a:p>
            <a:pPr>
              <a:spcBef>
                <a:spcPct val="10000"/>
              </a:spcBef>
              <a:spcAft>
                <a:spcPct val="10000"/>
              </a:spcAft>
            </a:pPr>
            <a:r>
              <a:rPr lang="en-US" b="1" dirty="0" smtClean="0">
                <a:solidFill>
                  <a:srgbClr val="CC00CC"/>
                </a:solidFill>
              </a:rPr>
              <a:t>*</a:t>
            </a:r>
            <a:r>
              <a:rPr lang="tr-TR" b="1" dirty="0" smtClean="0">
                <a:solidFill>
                  <a:srgbClr val="CC00CC"/>
                </a:solidFill>
              </a:rPr>
              <a:t>F</a:t>
            </a:r>
            <a:r>
              <a:rPr lang="en-US" b="1" dirty="0" err="1" smtClean="0">
                <a:solidFill>
                  <a:srgbClr val="CC00CC"/>
                </a:solidFill>
              </a:rPr>
              <a:t>ully</a:t>
            </a:r>
            <a:r>
              <a:rPr lang="en-US" b="1" dirty="0" smtClean="0">
                <a:solidFill>
                  <a:srgbClr val="CC00CC"/>
                </a:solidFill>
              </a:rPr>
              <a:t> developed flow</a:t>
            </a:r>
            <a:r>
              <a:rPr lang="tr-TR" dirty="0" smtClean="0">
                <a:solidFill>
                  <a:srgbClr val="CC00CC"/>
                </a:solidFill>
              </a:rPr>
              <a:t>:</a:t>
            </a:r>
            <a:r>
              <a:rPr lang="en-US" dirty="0" smtClean="0"/>
              <a:t> The region in which the flow is both </a:t>
            </a:r>
            <a:r>
              <a:rPr lang="en-US" dirty="0" err="1" smtClean="0"/>
              <a:t>hydrodynamically</a:t>
            </a:r>
            <a:r>
              <a:rPr lang="en-US" dirty="0" smtClean="0"/>
              <a:t> and</a:t>
            </a:r>
            <a:r>
              <a:rPr lang="tr-TR" dirty="0" smtClean="0"/>
              <a:t> </a:t>
            </a:r>
            <a:r>
              <a:rPr lang="en-US" dirty="0" smtClean="0"/>
              <a:t>thermally developed</a:t>
            </a:r>
            <a:r>
              <a:rPr lang="tr-TR" dirty="0" smtClean="0"/>
              <a:t>.</a:t>
            </a:r>
            <a:endParaRPr lang="en-US"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3"/>
          <p:cNvSpPr>
            <a:spLocks noGrp="1"/>
          </p:cNvSpPr>
          <p:nvPr>
            <p:ph type="sldNum" sz="quarter" idx="12"/>
          </p:nvPr>
        </p:nvSpPr>
        <p:spPr/>
        <p:txBody>
          <a:bodyPr/>
          <a:lstStyle/>
          <a:p>
            <a:fld id="{73FF4DCD-1287-4388-BBCD-CACBB551DCF6}" type="slidenum">
              <a:rPr lang="en-US"/>
              <a:pPr/>
              <a:t>7</a:t>
            </a:fld>
            <a:endParaRPr lang="en-US"/>
          </a:p>
        </p:txBody>
      </p:sp>
      <p:sp>
        <p:nvSpPr>
          <p:cNvPr id="445444" name="Rectangle 4"/>
          <p:cNvSpPr>
            <a:spLocks noChangeArrowheads="1"/>
          </p:cNvSpPr>
          <p:nvPr/>
        </p:nvSpPr>
        <p:spPr bwMode="auto">
          <a:xfrm>
            <a:off x="419100" y="457200"/>
            <a:ext cx="4381500" cy="4441216"/>
          </a:xfrm>
          <a:prstGeom prst="rect">
            <a:avLst/>
          </a:prstGeom>
          <a:noFill/>
          <a:ln w="9525">
            <a:noFill/>
            <a:miter lim="800000"/>
            <a:headEnd/>
            <a:tailEnd/>
          </a:ln>
          <a:effectLst/>
        </p:spPr>
        <p:txBody>
          <a:bodyPr wrap="square">
            <a:spAutoFit/>
          </a:bodyPr>
          <a:lstStyle/>
          <a:p>
            <a:pPr marL="231775" indent="-231775">
              <a:spcBef>
                <a:spcPct val="10000"/>
              </a:spcBef>
              <a:spcAft>
                <a:spcPct val="10000"/>
              </a:spcAft>
              <a:buFont typeface="Wingdings" pitchFamily="2" charset="2"/>
              <a:buChar char="§"/>
            </a:pPr>
            <a:r>
              <a:rPr lang="tr-TR" b="0" i="1" dirty="0"/>
              <a:t>I</a:t>
            </a:r>
            <a:r>
              <a:rPr lang="en-US" b="0" i="1" dirty="0"/>
              <a:t>n the</a:t>
            </a:r>
            <a:r>
              <a:rPr lang="tr-TR" b="0" i="1" dirty="0"/>
              <a:t> </a:t>
            </a:r>
            <a:r>
              <a:rPr lang="en-US" b="0" i="1" dirty="0"/>
              <a:t>thermally fully developed region of</a:t>
            </a:r>
            <a:r>
              <a:rPr lang="tr-TR" b="0" i="1" dirty="0"/>
              <a:t> </a:t>
            </a:r>
            <a:r>
              <a:rPr lang="en-US" b="0" i="1" dirty="0"/>
              <a:t>a tube, the local convection coefficient is</a:t>
            </a:r>
            <a:r>
              <a:rPr lang="tr-TR" b="0" i="1" dirty="0"/>
              <a:t> </a:t>
            </a:r>
            <a:r>
              <a:rPr lang="en-US" b="0" i="1" dirty="0"/>
              <a:t>constant </a:t>
            </a:r>
            <a:r>
              <a:rPr lang="en-US" b="0" dirty="0"/>
              <a:t>(does not vary with </a:t>
            </a:r>
            <a:r>
              <a:rPr lang="en-US" b="0" i="1" dirty="0"/>
              <a:t>x</a:t>
            </a:r>
            <a:r>
              <a:rPr lang="en-US" b="0" dirty="0" smtClean="0"/>
              <a:t>).</a:t>
            </a:r>
          </a:p>
          <a:p>
            <a:pPr marL="231775" indent="-231775">
              <a:spcBef>
                <a:spcPct val="10000"/>
              </a:spcBef>
              <a:spcAft>
                <a:spcPct val="10000"/>
              </a:spcAft>
            </a:pPr>
            <a:endParaRPr lang="tr-TR" b="0" dirty="0"/>
          </a:p>
          <a:p>
            <a:pPr marL="231775" indent="-231775">
              <a:spcBef>
                <a:spcPct val="10000"/>
              </a:spcBef>
              <a:spcAft>
                <a:spcPct val="10000"/>
              </a:spcAft>
              <a:buFont typeface="Wingdings" pitchFamily="2" charset="2"/>
              <a:buChar char="§"/>
            </a:pPr>
            <a:r>
              <a:rPr lang="en-US" b="0" dirty="0">
                <a:solidFill>
                  <a:srgbClr val="CC00CC"/>
                </a:solidFill>
              </a:rPr>
              <a:t>Therefore, both </a:t>
            </a:r>
            <a:r>
              <a:rPr lang="en-US" b="0" i="1" dirty="0">
                <a:solidFill>
                  <a:srgbClr val="CC00CC"/>
                </a:solidFill>
              </a:rPr>
              <a:t>the </a:t>
            </a:r>
            <a:r>
              <a:rPr lang="en-US" b="0" i="1" dirty="0">
                <a:solidFill>
                  <a:srgbClr val="3333FF"/>
                </a:solidFill>
              </a:rPr>
              <a:t>friction</a:t>
            </a:r>
            <a:r>
              <a:rPr lang="en-US" b="0" i="1" dirty="0">
                <a:solidFill>
                  <a:srgbClr val="CC00CC"/>
                </a:solidFill>
              </a:rPr>
              <a:t> </a:t>
            </a:r>
            <a:r>
              <a:rPr lang="en-US" b="0" dirty="0">
                <a:solidFill>
                  <a:srgbClr val="CC00CC"/>
                </a:solidFill>
              </a:rPr>
              <a:t>(</a:t>
            </a:r>
            <a:r>
              <a:rPr lang="en-US" b="0" i="1" dirty="0">
                <a:solidFill>
                  <a:srgbClr val="CC00CC"/>
                </a:solidFill>
              </a:rPr>
              <a:t>which is</a:t>
            </a:r>
            <a:r>
              <a:rPr lang="tr-TR" b="0" i="1" dirty="0">
                <a:solidFill>
                  <a:srgbClr val="CC00CC"/>
                </a:solidFill>
              </a:rPr>
              <a:t> </a:t>
            </a:r>
            <a:r>
              <a:rPr lang="en-US" b="0" i="1" dirty="0">
                <a:solidFill>
                  <a:srgbClr val="CC00CC"/>
                </a:solidFill>
              </a:rPr>
              <a:t>related</a:t>
            </a:r>
            <a:r>
              <a:rPr lang="tr-TR" b="0" i="1" dirty="0">
                <a:solidFill>
                  <a:srgbClr val="CC00CC"/>
                </a:solidFill>
              </a:rPr>
              <a:t> </a:t>
            </a:r>
            <a:r>
              <a:rPr lang="en-US" b="0" i="1" dirty="0">
                <a:solidFill>
                  <a:srgbClr val="CC00CC"/>
                </a:solidFill>
              </a:rPr>
              <a:t>to wall shear stress</a:t>
            </a:r>
            <a:r>
              <a:rPr lang="en-US" b="0" dirty="0">
                <a:solidFill>
                  <a:srgbClr val="CC00CC"/>
                </a:solidFill>
              </a:rPr>
              <a:t>) </a:t>
            </a:r>
            <a:r>
              <a:rPr lang="en-US" b="0" i="1" dirty="0">
                <a:solidFill>
                  <a:srgbClr val="CC00CC"/>
                </a:solidFill>
              </a:rPr>
              <a:t>and</a:t>
            </a:r>
            <a:r>
              <a:rPr lang="tr-TR" b="0" i="1" dirty="0">
                <a:solidFill>
                  <a:srgbClr val="CC00CC"/>
                </a:solidFill>
              </a:rPr>
              <a:t> </a:t>
            </a:r>
            <a:r>
              <a:rPr lang="en-US" b="0" i="1" dirty="0">
                <a:solidFill>
                  <a:srgbClr val="3333FF"/>
                </a:solidFill>
              </a:rPr>
              <a:t>convection coefficients</a:t>
            </a:r>
            <a:r>
              <a:rPr lang="en-US" b="0" i="1" dirty="0">
                <a:solidFill>
                  <a:srgbClr val="CC00CC"/>
                </a:solidFill>
              </a:rPr>
              <a:t> remain constant</a:t>
            </a:r>
            <a:r>
              <a:rPr lang="tr-TR" b="0" i="1" dirty="0">
                <a:solidFill>
                  <a:srgbClr val="CC00CC"/>
                </a:solidFill>
              </a:rPr>
              <a:t> </a:t>
            </a:r>
            <a:r>
              <a:rPr lang="en-US" b="0" i="1" dirty="0">
                <a:solidFill>
                  <a:srgbClr val="CC00CC"/>
                </a:solidFill>
              </a:rPr>
              <a:t>in the fully</a:t>
            </a:r>
            <a:r>
              <a:rPr lang="tr-TR" b="0" i="1" dirty="0">
                <a:solidFill>
                  <a:srgbClr val="CC00CC"/>
                </a:solidFill>
              </a:rPr>
              <a:t> </a:t>
            </a:r>
            <a:r>
              <a:rPr lang="en-US" b="0" i="1" dirty="0">
                <a:solidFill>
                  <a:srgbClr val="CC00CC"/>
                </a:solidFill>
              </a:rPr>
              <a:t>developed region of a tube</a:t>
            </a:r>
            <a:r>
              <a:rPr lang="en-US" b="0" i="1" dirty="0" smtClean="0">
                <a:solidFill>
                  <a:srgbClr val="CC00CC"/>
                </a:solidFill>
              </a:rPr>
              <a:t>.</a:t>
            </a:r>
          </a:p>
          <a:p>
            <a:pPr marL="231775" indent="-231775">
              <a:spcBef>
                <a:spcPct val="10000"/>
              </a:spcBef>
              <a:spcAft>
                <a:spcPct val="10000"/>
              </a:spcAft>
            </a:pPr>
            <a:endParaRPr lang="tr-TR" b="0" i="1" dirty="0">
              <a:solidFill>
                <a:srgbClr val="CC00CC"/>
              </a:solidFill>
            </a:endParaRPr>
          </a:p>
          <a:p>
            <a:pPr marL="231775" indent="-231775">
              <a:buFont typeface="Wingdings" pitchFamily="2" charset="2"/>
              <a:buChar char="§"/>
            </a:pPr>
            <a:r>
              <a:rPr lang="en-US" b="0" dirty="0"/>
              <a:t>The pressure drop and heat flux are </a:t>
            </a:r>
            <a:r>
              <a:rPr lang="en-US" b="0" i="1" dirty="0"/>
              <a:t>higher </a:t>
            </a:r>
            <a:r>
              <a:rPr lang="en-US" b="0" dirty="0"/>
              <a:t>in the entrance regions</a:t>
            </a:r>
            <a:r>
              <a:rPr lang="tr-TR" b="0" dirty="0"/>
              <a:t> </a:t>
            </a:r>
            <a:r>
              <a:rPr lang="en-US" b="0" dirty="0"/>
              <a:t>of a tube, and the effect of the entrance region is always to </a:t>
            </a:r>
            <a:r>
              <a:rPr lang="en-US" b="1" i="1" dirty="0">
                <a:solidFill>
                  <a:srgbClr val="3333FF"/>
                </a:solidFill>
              </a:rPr>
              <a:t>increase</a:t>
            </a:r>
            <a:r>
              <a:rPr lang="en-US" b="0" i="1" dirty="0"/>
              <a:t> </a:t>
            </a:r>
            <a:r>
              <a:rPr lang="en-US" b="0" dirty="0"/>
              <a:t>the</a:t>
            </a:r>
            <a:r>
              <a:rPr lang="tr-TR" b="0" dirty="0"/>
              <a:t> </a:t>
            </a:r>
            <a:r>
              <a:rPr lang="en-US" b="0" dirty="0"/>
              <a:t>average friction factor and heat transfer coefficient for the entire tube.</a:t>
            </a:r>
            <a:endParaRPr lang="en-US" b="0" i="1" dirty="0">
              <a:solidFill>
                <a:srgbClr val="CC00CC"/>
              </a:solidFill>
            </a:endParaRPr>
          </a:p>
        </p:txBody>
      </p:sp>
      <p:pic>
        <p:nvPicPr>
          <p:cNvPr id="445445" name="Picture 5"/>
          <p:cNvPicPr>
            <a:picLocks noChangeAspect="1" noChangeArrowheads="1"/>
          </p:cNvPicPr>
          <p:nvPr/>
        </p:nvPicPr>
        <p:blipFill>
          <a:blip r:embed="rId2"/>
          <a:srcRect/>
          <a:stretch>
            <a:fillRect/>
          </a:stretch>
        </p:blipFill>
        <p:spPr bwMode="auto">
          <a:xfrm>
            <a:off x="5095875" y="371475"/>
            <a:ext cx="3819525" cy="5648325"/>
          </a:xfrm>
          <a:prstGeom prst="rect">
            <a:avLst/>
          </a:prstGeom>
          <a:noFill/>
          <a:ln w="9525">
            <a:noFill/>
            <a:miter lim="800000"/>
            <a:headEnd/>
            <a:tailEnd/>
          </a:ln>
          <a:effectLst/>
        </p:spPr>
      </p:pic>
      <p:sp>
        <p:nvSpPr>
          <p:cNvPr id="445446" name="Rectangle 6"/>
          <p:cNvSpPr>
            <a:spLocks noChangeArrowheads="1"/>
          </p:cNvSpPr>
          <p:nvPr/>
        </p:nvSpPr>
        <p:spPr bwMode="auto">
          <a:xfrm>
            <a:off x="6172200" y="439738"/>
            <a:ext cx="2743200" cy="1465262"/>
          </a:xfrm>
          <a:prstGeom prst="rect">
            <a:avLst/>
          </a:prstGeom>
          <a:noFill/>
          <a:ln w="9525">
            <a:noFill/>
            <a:miter lim="800000"/>
            <a:headEnd/>
            <a:tailEnd/>
          </a:ln>
          <a:effectLst/>
        </p:spPr>
        <p:txBody>
          <a:bodyPr>
            <a:spAutoFit/>
          </a:bodyPr>
          <a:lstStyle/>
          <a:p>
            <a:pPr algn="r"/>
            <a:r>
              <a:rPr lang="en-US" b="0">
                <a:solidFill>
                  <a:srgbClr val="0000CC"/>
                </a:solidFill>
              </a:rPr>
              <a:t>Variation of the friction</a:t>
            </a:r>
            <a:r>
              <a:rPr lang="tr-TR" b="0">
                <a:solidFill>
                  <a:srgbClr val="0000CC"/>
                </a:solidFill>
              </a:rPr>
              <a:t> </a:t>
            </a:r>
            <a:r>
              <a:rPr lang="en-US" b="0">
                <a:solidFill>
                  <a:srgbClr val="0000CC"/>
                </a:solidFill>
              </a:rPr>
              <a:t>factor and the convection</a:t>
            </a:r>
            <a:r>
              <a:rPr lang="tr-TR" b="0">
                <a:solidFill>
                  <a:srgbClr val="0000CC"/>
                </a:solidFill>
              </a:rPr>
              <a:t> </a:t>
            </a:r>
            <a:r>
              <a:rPr lang="en-US" b="0">
                <a:solidFill>
                  <a:srgbClr val="0000CC"/>
                </a:solidFill>
              </a:rPr>
              <a:t>heat transfer coefficient in the flow</a:t>
            </a:r>
            <a:r>
              <a:rPr lang="tr-TR" b="0">
                <a:solidFill>
                  <a:srgbClr val="0000CC"/>
                </a:solidFill>
              </a:rPr>
              <a:t> </a:t>
            </a:r>
            <a:r>
              <a:rPr lang="en-US" b="0">
                <a:solidFill>
                  <a:srgbClr val="0000CC"/>
                </a:solidFill>
              </a:rPr>
              <a:t>direction for flow in a tube (Pr </a:t>
            </a:r>
            <a:r>
              <a:rPr lang="tr-TR" b="0">
                <a:solidFill>
                  <a:srgbClr val="0000CC"/>
                </a:solidFill>
              </a:rPr>
              <a:t>&gt;</a:t>
            </a:r>
            <a:r>
              <a:rPr lang="en-US" b="0">
                <a:solidFill>
                  <a:srgbClr val="0000CC"/>
                </a:solidFill>
              </a:rPr>
              <a:t> 1).</a:t>
            </a:r>
          </a:p>
        </p:txBody>
      </p:sp>
      <p:sp>
        <p:nvSpPr>
          <p:cNvPr id="12" name="Text Box 12"/>
          <p:cNvSpPr txBox="1">
            <a:spLocks noChangeArrowheads="1"/>
          </p:cNvSpPr>
          <p:nvPr/>
        </p:nvSpPr>
        <p:spPr bwMode="auto">
          <a:xfrm>
            <a:off x="419100" y="5524500"/>
            <a:ext cx="5562600" cy="646331"/>
          </a:xfrm>
          <a:prstGeom prst="rect">
            <a:avLst/>
          </a:prstGeom>
          <a:noFill/>
          <a:ln w="9525">
            <a:noFill/>
            <a:miter lim="800000"/>
            <a:headEnd/>
            <a:tailEnd/>
          </a:ln>
          <a:effectLst/>
        </p:spPr>
        <p:txBody>
          <a:bodyPr wrap="square">
            <a:spAutoFit/>
          </a:bodyPr>
          <a:lstStyle/>
          <a:p>
            <a:pPr eaLnBrk="1" hangingPunct="1"/>
            <a:r>
              <a:rPr lang="en-US" b="1" dirty="0" smtClean="0">
                <a:solidFill>
                  <a:srgbClr val="FF0000"/>
                </a:solidFill>
                <a:sym typeface="Wingdings" pitchFamily="2" charset="2"/>
              </a:rPr>
              <a:t> </a:t>
            </a:r>
            <a:r>
              <a:rPr lang="en-US" b="1" dirty="0" smtClean="0">
                <a:solidFill>
                  <a:srgbClr val="FF0000"/>
                </a:solidFill>
              </a:rPr>
              <a:t>Next step : How to calculate the length of entrance region &amp; fully developed region ? </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685800" y="1600200"/>
            <a:ext cx="7239000" cy="1938992"/>
          </a:xfrm>
          <a:prstGeom prst="rect">
            <a:avLst/>
          </a:prstGeom>
          <a:noFill/>
        </p:spPr>
        <p:txBody>
          <a:bodyPr wrap="square" rtlCol="0">
            <a:spAutoFit/>
          </a:bodyPr>
          <a:lstStyle/>
          <a:p>
            <a:pPr marL="223838" indent="-223838">
              <a:spcAft>
                <a:spcPts val="1200"/>
              </a:spcAft>
              <a:buFont typeface="Wingdings" pitchFamily="2" charset="2"/>
              <a:buChar char="§"/>
            </a:pPr>
            <a:r>
              <a:rPr lang="en-US" dirty="0" smtClean="0"/>
              <a:t>Entry Length depend on whether the flows is </a:t>
            </a:r>
            <a:r>
              <a:rPr lang="en-US" dirty="0" smtClean="0">
                <a:solidFill>
                  <a:srgbClr val="FF0000"/>
                </a:solidFill>
              </a:rPr>
              <a:t>laminar</a:t>
            </a:r>
            <a:r>
              <a:rPr lang="en-US" dirty="0" smtClean="0"/>
              <a:t> or </a:t>
            </a:r>
            <a:r>
              <a:rPr lang="en-US" dirty="0" smtClean="0">
                <a:solidFill>
                  <a:srgbClr val="FF0000"/>
                </a:solidFill>
              </a:rPr>
              <a:t>turbulent</a:t>
            </a:r>
            <a:r>
              <a:rPr lang="en-US" dirty="0" smtClean="0"/>
              <a:t>, which in turn, depend on Reynolds number.</a:t>
            </a:r>
          </a:p>
          <a:p>
            <a:pPr marL="223838" indent="-223838">
              <a:spcAft>
                <a:spcPts val="1200"/>
              </a:spcAft>
              <a:buFont typeface="Wingdings" pitchFamily="2" charset="2"/>
              <a:buChar char="§"/>
            </a:pPr>
            <a:r>
              <a:rPr lang="en-US" dirty="0" smtClean="0"/>
              <a:t>For a </a:t>
            </a:r>
            <a:r>
              <a:rPr lang="en-US" dirty="0" smtClean="0">
                <a:solidFill>
                  <a:srgbClr val="FF0000"/>
                </a:solidFill>
              </a:rPr>
              <a:t>circular tube</a:t>
            </a:r>
            <a:r>
              <a:rPr lang="en-US" dirty="0" smtClean="0"/>
              <a:t>,</a:t>
            </a:r>
          </a:p>
          <a:p>
            <a:pPr marL="223838" indent="-223838">
              <a:spcAft>
                <a:spcPts val="1200"/>
              </a:spcAft>
              <a:buFont typeface="Wingdings" pitchFamily="2" charset="2"/>
              <a:buChar char="§"/>
            </a:pPr>
            <a:endParaRPr lang="en-US" dirty="0" smtClean="0"/>
          </a:p>
          <a:p>
            <a:pPr marL="223838" indent="-223838">
              <a:spcAft>
                <a:spcPts val="1200"/>
              </a:spcAft>
              <a:buFont typeface="Wingdings" pitchFamily="2" charset="2"/>
              <a:buChar char="§"/>
            </a:pPr>
            <a:endParaRPr lang="en-US" dirty="0" smtClean="0"/>
          </a:p>
        </p:txBody>
      </p:sp>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Convection – Internal Flow </a:t>
            </a:r>
            <a:endParaRPr lang="en-US" sz="2400" b="1" dirty="0"/>
          </a:p>
        </p:txBody>
      </p:sp>
      <p:sp>
        <p:nvSpPr>
          <p:cNvPr id="11" name="Slide Number Placeholder 10"/>
          <p:cNvSpPr>
            <a:spLocks noGrp="1"/>
          </p:cNvSpPr>
          <p:nvPr>
            <p:ph type="sldNum" sz="quarter" idx="12"/>
          </p:nvPr>
        </p:nvSpPr>
        <p:spPr>
          <a:xfrm>
            <a:off x="6515100" y="6172200"/>
            <a:ext cx="2133600" cy="365125"/>
          </a:xfrm>
        </p:spPr>
        <p:txBody>
          <a:bodyPr/>
          <a:lstStyle/>
          <a:p>
            <a:fld id="{B6F15528-21DE-4FAA-801E-634DDDAF4B2B}" type="slidenum">
              <a:rPr lang="en-US" smtClean="0"/>
              <a:pPr/>
              <a:t>8</a:t>
            </a:fld>
            <a:endParaRPr lang="en-US" dirty="0"/>
          </a:p>
        </p:txBody>
      </p:sp>
      <p:sp>
        <p:nvSpPr>
          <p:cNvPr id="6" name="TextBox 5"/>
          <p:cNvSpPr txBox="1"/>
          <p:nvPr/>
        </p:nvSpPr>
        <p:spPr>
          <a:xfrm>
            <a:off x="685800" y="1219200"/>
            <a:ext cx="5410200" cy="369332"/>
          </a:xfrm>
          <a:prstGeom prst="rect">
            <a:avLst/>
          </a:prstGeom>
          <a:noFill/>
        </p:spPr>
        <p:txBody>
          <a:bodyPr wrap="square" rtlCol="0">
            <a:spAutoFit/>
          </a:bodyPr>
          <a:lstStyle/>
          <a:p>
            <a:r>
              <a:rPr lang="en-US" b="1" dirty="0" smtClean="0">
                <a:solidFill>
                  <a:srgbClr val="0000FF"/>
                </a:solidFill>
              </a:rPr>
              <a:t>Hydrodynamic Entry Length &amp; Thermal Entry Length</a:t>
            </a:r>
            <a:endParaRPr lang="en-US" b="1" dirty="0">
              <a:solidFill>
                <a:srgbClr val="0000FF"/>
              </a:solidFill>
            </a:endParaRPr>
          </a:p>
        </p:txBody>
      </p:sp>
      <p:pic>
        <p:nvPicPr>
          <p:cNvPr id="8" name="Picture 5"/>
          <p:cNvPicPr>
            <a:picLocks noChangeAspect="1" noChangeArrowheads="1"/>
          </p:cNvPicPr>
          <p:nvPr/>
        </p:nvPicPr>
        <p:blipFill>
          <a:blip r:embed="rId3"/>
          <a:srcRect/>
          <a:stretch>
            <a:fillRect/>
          </a:stretch>
        </p:blipFill>
        <p:spPr bwMode="auto">
          <a:xfrm>
            <a:off x="1600200" y="2705100"/>
            <a:ext cx="4229100" cy="704850"/>
          </a:xfrm>
          <a:prstGeom prst="rect">
            <a:avLst/>
          </a:prstGeom>
          <a:noFill/>
          <a:ln w="9525">
            <a:noFill/>
            <a:miter lim="800000"/>
            <a:headEnd/>
            <a:tailEnd/>
          </a:ln>
          <a:effectLst/>
        </p:spPr>
      </p:pic>
      <p:pic>
        <p:nvPicPr>
          <p:cNvPr id="12" name="Picture 10"/>
          <p:cNvPicPr>
            <a:picLocks noChangeAspect="1" noChangeArrowheads="1"/>
          </p:cNvPicPr>
          <p:nvPr/>
        </p:nvPicPr>
        <p:blipFill>
          <a:blip r:embed="rId4"/>
          <a:srcRect/>
          <a:stretch>
            <a:fillRect/>
          </a:stretch>
        </p:blipFill>
        <p:spPr bwMode="auto">
          <a:xfrm>
            <a:off x="4229100" y="4495800"/>
            <a:ext cx="1028700" cy="714375"/>
          </a:xfrm>
          <a:prstGeom prst="rect">
            <a:avLst/>
          </a:prstGeom>
          <a:noFill/>
          <a:ln w="9525">
            <a:noFill/>
            <a:miter lim="800000"/>
            <a:headEnd/>
            <a:tailEnd/>
          </a:ln>
          <a:effectLst/>
        </p:spPr>
      </p:pic>
      <p:pic>
        <p:nvPicPr>
          <p:cNvPr id="17" name="Picture 3"/>
          <p:cNvPicPr>
            <a:picLocks noChangeAspect="1" noChangeArrowheads="1"/>
          </p:cNvPicPr>
          <p:nvPr/>
        </p:nvPicPr>
        <p:blipFill>
          <a:blip r:embed="rId5"/>
          <a:srcRect t="77881"/>
          <a:stretch>
            <a:fillRect/>
          </a:stretch>
        </p:blipFill>
        <p:spPr bwMode="auto">
          <a:xfrm>
            <a:off x="3543300" y="5386388"/>
            <a:ext cx="2809875" cy="1471612"/>
          </a:xfrm>
          <a:prstGeom prst="rect">
            <a:avLst/>
          </a:prstGeom>
          <a:noFill/>
          <a:ln w="9525">
            <a:noFill/>
            <a:miter lim="800000"/>
            <a:headEnd/>
            <a:tailEnd/>
          </a:ln>
          <a:effectLst/>
        </p:spPr>
      </p:pic>
      <p:sp>
        <p:nvSpPr>
          <p:cNvPr id="18" name="Rectangle 17"/>
          <p:cNvSpPr/>
          <p:nvPr/>
        </p:nvSpPr>
        <p:spPr>
          <a:xfrm>
            <a:off x="723900" y="3543300"/>
            <a:ext cx="4381500" cy="1200329"/>
          </a:xfrm>
          <a:prstGeom prst="rect">
            <a:avLst/>
          </a:prstGeom>
        </p:spPr>
        <p:txBody>
          <a:bodyPr wrap="square">
            <a:spAutoFit/>
          </a:bodyPr>
          <a:lstStyle/>
          <a:p>
            <a:pPr marL="223838" indent="-223838">
              <a:spcAft>
                <a:spcPts val="1200"/>
              </a:spcAft>
              <a:buFont typeface="Wingdings" pitchFamily="2" charset="2"/>
              <a:buChar char="§"/>
            </a:pPr>
            <a:r>
              <a:rPr lang="en-US" dirty="0" smtClean="0"/>
              <a:t>For flow through </a:t>
            </a:r>
            <a:r>
              <a:rPr lang="en-US" dirty="0" smtClean="0">
                <a:solidFill>
                  <a:srgbClr val="FF0000"/>
                </a:solidFill>
              </a:rPr>
              <a:t>noncircular tubes</a:t>
            </a:r>
            <a:r>
              <a:rPr lang="en-US" dirty="0" smtClean="0"/>
              <a:t>, the Reynolds number as well as the</a:t>
            </a:r>
            <a:r>
              <a:rPr lang="tr-TR" dirty="0" smtClean="0"/>
              <a:t> </a:t>
            </a:r>
            <a:r>
              <a:rPr lang="en-US" dirty="0" err="1" smtClean="0"/>
              <a:t>Nusselt</a:t>
            </a:r>
            <a:r>
              <a:rPr lang="en-US" dirty="0" smtClean="0"/>
              <a:t> number, and the friction factor are based on the </a:t>
            </a:r>
            <a:r>
              <a:rPr lang="en-US" dirty="0" smtClean="0">
                <a:solidFill>
                  <a:srgbClr val="FF0000"/>
                </a:solidFill>
              </a:rPr>
              <a:t>hydraulic diameter,</a:t>
            </a:r>
            <a:r>
              <a:rPr lang="tr-TR" dirty="0" smtClean="0">
                <a:solidFill>
                  <a:srgbClr val="FF0000"/>
                </a:solidFill>
              </a:rPr>
              <a:t> </a:t>
            </a:r>
            <a:r>
              <a:rPr lang="en-US" i="1" dirty="0" smtClean="0">
                <a:solidFill>
                  <a:srgbClr val="FF0000"/>
                </a:solidFill>
              </a:rPr>
              <a:t>D</a:t>
            </a:r>
            <a:r>
              <a:rPr lang="en-US" i="1" baseline="-25000" dirty="0" smtClean="0">
                <a:solidFill>
                  <a:srgbClr val="FF0000"/>
                </a:solidFill>
              </a:rPr>
              <a:t>h</a:t>
            </a:r>
            <a:r>
              <a:rPr lang="en-US" i="1" dirty="0" smtClean="0">
                <a:solidFill>
                  <a:srgbClr val="FF0000"/>
                </a:solidFill>
              </a:rPr>
              <a:t> </a:t>
            </a:r>
            <a:endParaRPr lang="en-US" dirty="0">
              <a:solidFill>
                <a:srgbClr val="FF0000"/>
              </a:solidFill>
            </a:endParaRPr>
          </a:p>
        </p:txBody>
      </p:sp>
      <p:sp>
        <p:nvSpPr>
          <p:cNvPr id="19" name="Rectangle 2"/>
          <p:cNvSpPr>
            <a:spLocks noChangeArrowheads="1"/>
          </p:cNvSpPr>
          <p:nvPr/>
        </p:nvSpPr>
        <p:spPr bwMode="auto">
          <a:xfrm>
            <a:off x="152400" y="5097840"/>
            <a:ext cx="3162300" cy="1569660"/>
          </a:xfrm>
          <a:prstGeom prst="rect">
            <a:avLst/>
          </a:prstGeom>
          <a:solidFill>
            <a:srgbClr val="FFCC99"/>
          </a:solidFill>
          <a:ln w="9525">
            <a:noFill/>
            <a:miter lim="800000"/>
            <a:headEnd/>
            <a:tailEnd/>
          </a:ln>
          <a:effectLst/>
        </p:spPr>
        <p:txBody>
          <a:bodyPr wrap="square">
            <a:spAutoFit/>
          </a:bodyPr>
          <a:lstStyle/>
          <a:p>
            <a:pPr>
              <a:spcBef>
                <a:spcPct val="10000"/>
              </a:spcBef>
              <a:spcAft>
                <a:spcPct val="10000"/>
              </a:spcAft>
            </a:pPr>
            <a:r>
              <a:rPr lang="tr-TR" sz="1600" b="0" dirty="0"/>
              <a:t>T</a:t>
            </a:r>
            <a:r>
              <a:rPr lang="en-US" sz="1600" b="0" dirty="0"/>
              <a:t>he fluid properties in internal flow are usually evaluated at the </a:t>
            </a:r>
            <a:r>
              <a:rPr lang="en-US" sz="1600" b="0" i="1" dirty="0">
                <a:solidFill>
                  <a:srgbClr val="3333FF"/>
                </a:solidFill>
              </a:rPr>
              <a:t>bulk</a:t>
            </a:r>
            <a:r>
              <a:rPr lang="tr-TR" sz="1600" b="0" i="1" dirty="0">
                <a:solidFill>
                  <a:srgbClr val="3333FF"/>
                </a:solidFill>
              </a:rPr>
              <a:t> </a:t>
            </a:r>
            <a:r>
              <a:rPr lang="en-US" sz="1600" b="0" i="1" dirty="0">
                <a:solidFill>
                  <a:srgbClr val="3333FF"/>
                </a:solidFill>
              </a:rPr>
              <a:t>mean fluid temperature</a:t>
            </a:r>
            <a:r>
              <a:rPr lang="en-US" sz="1600" b="0" dirty="0"/>
              <a:t>, which is the arithmetic average of the mean temperatures</a:t>
            </a:r>
            <a:r>
              <a:rPr lang="tr-TR" sz="1600" b="0" dirty="0"/>
              <a:t> </a:t>
            </a:r>
            <a:r>
              <a:rPr lang="en-US" sz="1600" b="0" dirty="0"/>
              <a:t>at the inlet and the exit</a:t>
            </a:r>
            <a:r>
              <a:rPr lang="tr-TR" sz="1600" b="0" dirty="0"/>
              <a:t>: </a:t>
            </a:r>
            <a:r>
              <a:rPr lang="en-US" sz="1600" b="0" dirty="0"/>
              <a:t> </a:t>
            </a:r>
            <a:r>
              <a:rPr lang="en-US" sz="1600" i="1" dirty="0">
                <a:solidFill>
                  <a:srgbClr val="CC00CC"/>
                </a:solidFill>
              </a:rPr>
              <a:t>T</a:t>
            </a:r>
            <a:r>
              <a:rPr lang="en-US" sz="1600" i="1" baseline="-25000" dirty="0">
                <a:solidFill>
                  <a:srgbClr val="CC00CC"/>
                </a:solidFill>
              </a:rPr>
              <a:t>b</a:t>
            </a:r>
            <a:r>
              <a:rPr lang="en-US" sz="1600" i="1" dirty="0">
                <a:solidFill>
                  <a:srgbClr val="CC00CC"/>
                </a:solidFill>
              </a:rPr>
              <a:t> </a:t>
            </a:r>
            <a:r>
              <a:rPr lang="tr-TR" sz="1600" i="1" dirty="0">
                <a:solidFill>
                  <a:srgbClr val="CC00CC"/>
                </a:solidFill>
              </a:rPr>
              <a:t>=</a:t>
            </a:r>
            <a:r>
              <a:rPr lang="en-US" sz="1600" dirty="0">
                <a:solidFill>
                  <a:srgbClr val="CC00CC"/>
                </a:solidFill>
              </a:rPr>
              <a:t> (</a:t>
            </a:r>
            <a:r>
              <a:rPr lang="en-US" sz="1600" i="1" dirty="0">
                <a:solidFill>
                  <a:srgbClr val="CC00CC"/>
                </a:solidFill>
              </a:rPr>
              <a:t>T</a:t>
            </a:r>
            <a:r>
              <a:rPr lang="en-US" sz="1600" i="1" baseline="-25000" dirty="0">
                <a:solidFill>
                  <a:srgbClr val="CC00CC"/>
                </a:solidFill>
              </a:rPr>
              <a:t>m, </a:t>
            </a:r>
            <a:r>
              <a:rPr lang="en-US" sz="1600" i="1" baseline="-25000" dirty="0" err="1">
                <a:solidFill>
                  <a:srgbClr val="CC00CC"/>
                </a:solidFill>
              </a:rPr>
              <a:t>i</a:t>
            </a:r>
            <a:r>
              <a:rPr lang="en-US" sz="1600" i="1" dirty="0">
                <a:solidFill>
                  <a:srgbClr val="CC00CC"/>
                </a:solidFill>
              </a:rPr>
              <a:t> </a:t>
            </a:r>
            <a:r>
              <a:rPr lang="tr-TR" sz="1600" i="1" dirty="0">
                <a:solidFill>
                  <a:srgbClr val="CC00CC"/>
                </a:solidFill>
              </a:rPr>
              <a:t>+</a:t>
            </a:r>
            <a:r>
              <a:rPr lang="en-US" sz="1600" dirty="0">
                <a:solidFill>
                  <a:srgbClr val="CC00CC"/>
                </a:solidFill>
              </a:rPr>
              <a:t> </a:t>
            </a:r>
            <a:r>
              <a:rPr lang="en-US" sz="1600" i="1" dirty="0">
                <a:solidFill>
                  <a:srgbClr val="CC00CC"/>
                </a:solidFill>
              </a:rPr>
              <a:t>T</a:t>
            </a:r>
            <a:r>
              <a:rPr lang="en-US" sz="1600" i="1" baseline="-25000" dirty="0">
                <a:solidFill>
                  <a:srgbClr val="CC00CC"/>
                </a:solidFill>
              </a:rPr>
              <a:t>m, e</a:t>
            </a:r>
            <a:r>
              <a:rPr lang="en-US" sz="1600" dirty="0">
                <a:solidFill>
                  <a:srgbClr val="CC00CC"/>
                </a:solidFill>
              </a:rPr>
              <a:t>)/2</a:t>
            </a:r>
            <a:r>
              <a:rPr lang="en-US" sz="1600" b="0" dirty="0"/>
              <a:t>.</a:t>
            </a:r>
          </a:p>
        </p:txBody>
      </p:sp>
      <p:pic>
        <p:nvPicPr>
          <p:cNvPr id="16" name="Picture 3"/>
          <p:cNvPicPr>
            <a:picLocks noChangeAspect="1" noChangeArrowheads="1"/>
          </p:cNvPicPr>
          <p:nvPr/>
        </p:nvPicPr>
        <p:blipFill>
          <a:blip r:embed="rId5"/>
          <a:srcRect b="27273"/>
          <a:stretch>
            <a:fillRect/>
          </a:stretch>
        </p:blipFill>
        <p:spPr bwMode="auto">
          <a:xfrm>
            <a:off x="6286500" y="2019300"/>
            <a:ext cx="2809875" cy="4838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Convection – Internal Flow </a:t>
            </a:r>
            <a:endParaRPr lang="en-US" sz="2400" b="1" dirty="0"/>
          </a:p>
        </p:txBody>
      </p:sp>
      <p:sp>
        <p:nvSpPr>
          <p:cNvPr id="11" name="Slide Number Placeholder 10"/>
          <p:cNvSpPr>
            <a:spLocks noGrp="1"/>
          </p:cNvSpPr>
          <p:nvPr>
            <p:ph type="sldNum" sz="quarter" idx="12"/>
          </p:nvPr>
        </p:nvSpPr>
        <p:spPr>
          <a:xfrm>
            <a:off x="6515100" y="6172200"/>
            <a:ext cx="2133600" cy="365125"/>
          </a:xfrm>
        </p:spPr>
        <p:txBody>
          <a:bodyPr/>
          <a:lstStyle/>
          <a:p>
            <a:fld id="{B6F15528-21DE-4FAA-801E-634DDDAF4B2B}" type="slidenum">
              <a:rPr lang="en-US" smtClean="0"/>
              <a:pPr/>
              <a:t>9</a:t>
            </a:fld>
            <a:endParaRPr lang="en-US" dirty="0"/>
          </a:p>
        </p:txBody>
      </p:sp>
      <p:sp>
        <p:nvSpPr>
          <p:cNvPr id="14" name="Rectangle 13"/>
          <p:cNvSpPr/>
          <p:nvPr/>
        </p:nvSpPr>
        <p:spPr>
          <a:xfrm>
            <a:off x="723900" y="1181100"/>
            <a:ext cx="7734300" cy="3508653"/>
          </a:xfrm>
          <a:prstGeom prst="rect">
            <a:avLst/>
          </a:prstGeom>
        </p:spPr>
        <p:txBody>
          <a:bodyPr wrap="square">
            <a:spAutoFit/>
          </a:bodyPr>
          <a:lstStyle/>
          <a:p>
            <a:pPr marL="223838" indent="-223838">
              <a:spcAft>
                <a:spcPts val="1200"/>
              </a:spcAft>
              <a:buFont typeface="Wingdings" pitchFamily="2" charset="2"/>
              <a:buChar char="§"/>
            </a:pPr>
            <a:r>
              <a:rPr lang="en-US" dirty="0" smtClean="0"/>
              <a:t>For internal flow, </a:t>
            </a:r>
            <a:r>
              <a:rPr lang="en-US" dirty="0" smtClean="0">
                <a:solidFill>
                  <a:srgbClr val="FF0000"/>
                </a:solidFill>
              </a:rPr>
              <a:t>onset of turbulence </a:t>
            </a:r>
            <a:r>
              <a:rPr lang="en-US" dirty="0" smtClean="0"/>
              <a:t>occurs at a </a:t>
            </a:r>
            <a:r>
              <a:rPr lang="en-US" dirty="0" smtClean="0">
                <a:solidFill>
                  <a:srgbClr val="FF0000"/>
                </a:solidFill>
              </a:rPr>
              <a:t>critical Reynolds number </a:t>
            </a:r>
            <a:r>
              <a:rPr lang="en-US" dirty="0" smtClean="0"/>
              <a:t>of</a:t>
            </a:r>
          </a:p>
          <a:p>
            <a:pPr marL="223838" indent="-223838">
              <a:spcAft>
                <a:spcPts val="1200"/>
              </a:spcAft>
              <a:buFont typeface="Wingdings" pitchFamily="2" charset="2"/>
              <a:buChar char="§"/>
            </a:pPr>
            <a:endParaRPr lang="en-US" dirty="0" smtClean="0"/>
          </a:p>
          <a:p>
            <a:pPr marL="223838" indent="-223838">
              <a:spcAft>
                <a:spcPts val="1200"/>
              </a:spcAft>
            </a:pPr>
            <a:endParaRPr lang="en-US" sz="800" dirty="0" smtClean="0"/>
          </a:p>
          <a:p>
            <a:pPr marL="223838" indent="-223838">
              <a:spcAft>
                <a:spcPts val="1200"/>
              </a:spcAft>
              <a:buFont typeface="Wingdings" pitchFamily="2" charset="2"/>
              <a:buChar char="§"/>
            </a:pPr>
            <a:r>
              <a:rPr lang="en-US" dirty="0" smtClean="0">
                <a:solidFill>
                  <a:srgbClr val="FF0000"/>
                </a:solidFill>
              </a:rPr>
              <a:t>Fully turbulent conditions </a:t>
            </a:r>
            <a:r>
              <a:rPr lang="en-US" dirty="0" smtClean="0"/>
              <a:t>exist for</a:t>
            </a:r>
          </a:p>
          <a:p>
            <a:pPr marL="223838" indent="-223838">
              <a:spcAft>
                <a:spcPts val="1200"/>
              </a:spcAft>
              <a:buFont typeface="Wingdings" pitchFamily="2" charset="2"/>
              <a:buChar char="§"/>
            </a:pPr>
            <a:endParaRPr lang="en-US" dirty="0" smtClean="0"/>
          </a:p>
          <a:p>
            <a:pPr marL="223838" indent="-223838">
              <a:spcAft>
                <a:spcPts val="1200"/>
              </a:spcAft>
              <a:buFont typeface="Wingdings" pitchFamily="2" charset="2"/>
              <a:buChar char="§"/>
            </a:pPr>
            <a:endParaRPr lang="en-US" dirty="0" smtClean="0"/>
          </a:p>
          <a:p>
            <a:pPr marL="223838" indent="-223838">
              <a:spcAft>
                <a:spcPts val="1200"/>
              </a:spcAft>
              <a:buFont typeface="Wingdings" pitchFamily="2" charset="2"/>
              <a:buChar char="§"/>
            </a:pPr>
            <a:r>
              <a:rPr lang="en-US" dirty="0" smtClean="0">
                <a:solidFill>
                  <a:srgbClr val="FF0000"/>
                </a:solidFill>
              </a:rPr>
              <a:t>Hydrodynamic entry length, </a:t>
            </a:r>
            <a:r>
              <a:rPr lang="en-US" dirty="0" err="1" smtClean="0"/>
              <a:t>x</a:t>
            </a:r>
            <a:r>
              <a:rPr lang="en-US" baseline="-25000" dirty="0" err="1" smtClean="0"/>
              <a:t>fd,h</a:t>
            </a:r>
            <a:r>
              <a:rPr lang="en-US" baseline="-25000" dirty="0" smtClean="0">
                <a:solidFill>
                  <a:srgbClr val="FF0000"/>
                </a:solidFill>
              </a:rPr>
              <a:t> </a:t>
            </a:r>
            <a:r>
              <a:rPr lang="en-US" dirty="0" smtClean="0"/>
              <a:t>: </a:t>
            </a:r>
            <a:r>
              <a:rPr lang="tr-TR" dirty="0" smtClean="0"/>
              <a:t>T</a:t>
            </a:r>
            <a:r>
              <a:rPr lang="en-US" dirty="0" smtClean="0"/>
              <a:t>he</a:t>
            </a:r>
            <a:r>
              <a:rPr lang="tr-TR" dirty="0" smtClean="0"/>
              <a:t> </a:t>
            </a:r>
            <a:r>
              <a:rPr lang="en-US" dirty="0" smtClean="0"/>
              <a:t>length of the hydrodynamic entrance region</a:t>
            </a:r>
            <a:r>
              <a:rPr lang="tr-TR" dirty="0" smtClean="0"/>
              <a:t>.</a:t>
            </a:r>
            <a:endParaRPr lang="en-US" dirty="0" smtClean="0"/>
          </a:p>
          <a:p>
            <a:pPr marL="223838" indent="-223838">
              <a:spcAft>
                <a:spcPts val="1200"/>
              </a:spcAft>
              <a:buFont typeface="Wingdings" pitchFamily="2" charset="2"/>
              <a:buChar char="§"/>
            </a:pPr>
            <a:r>
              <a:rPr lang="tr-TR" dirty="0" smtClean="0">
                <a:solidFill>
                  <a:srgbClr val="FF0000"/>
                </a:solidFill>
              </a:rPr>
              <a:t>T</a:t>
            </a:r>
            <a:r>
              <a:rPr lang="en-US" dirty="0" err="1" smtClean="0">
                <a:solidFill>
                  <a:srgbClr val="FF0000"/>
                </a:solidFill>
              </a:rPr>
              <a:t>hermal</a:t>
            </a:r>
            <a:r>
              <a:rPr lang="en-US" dirty="0" smtClean="0">
                <a:solidFill>
                  <a:srgbClr val="FF0000"/>
                </a:solidFill>
              </a:rPr>
              <a:t> entry length, </a:t>
            </a:r>
            <a:r>
              <a:rPr lang="en-US" dirty="0" err="1" smtClean="0"/>
              <a:t>x</a:t>
            </a:r>
            <a:r>
              <a:rPr lang="en-US" baseline="-25000" dirty="0" err="1" smtClean="0"/>
              <a:t>fd,t</a:t>
            </a:r>
            <a:r>
              <a:rPr lang="en-US" baseline="-25000" dirty="0" smtClean="0"/>
              <a:t> </a:t>
            </a:r>
            <a:r>
              <a:rPr lang="tr-TR" dirty="0" smtClean="0"/>
              <a:t>:</a:t>
            </a:r>
            <a:r>
              <a:rPr lang="en-US" dirty="0" smtClean="0">
                <a:solidFill>
                  <a:srgbClr val="FF0000"/>
                </a:solidFill>
              </a:rPr>
              <a:t> </a:t>
            </a:r>
            <a:r>
              <a:rPr lang="tr-TR" dirty="0" smtClean="0"/>
              <a:t>T</a:t>
            </a:r>
            <a:r>
              <a:rPr lang="en-US" dirty="0" smtClean="0"/>
              <a:t>he length</a:t>
            </a:r>
            <a:r>
              <a:rPr lang="tr-TR" dirty="0" smtClean="0"/>
              <a:t> </a:t>
            </a:r>
            <a:r>
              <a:rPr lang="en-US" dirty="0" smtClean="0"/>
              <a:t>of the thermal entrance region</a:t>
            </a:r>
            <a:r>
              <a:rPr lang="tr-TR" dirty="0" smtClean="0"/>
              <a:t>.</a:t>
            </a:r>
            <a:r>
              <a:rPr lang="en-US" dirty="0" smtClean="0"/>
              <a:t> </a:t>
            </a:r>
            <a:endParaRPr lang="tr-TR" dirty="0" smtClean="0"/>
          </a:p>
        </p:txBody>
      </p:sp>
      <p:sp>
        <p:nvSpPr>
          <p:cNvPr id="16" name="TextBox 15"/>
          <p:cNvSpPr txBox="1"/>
          <p:nvPr/>
        </p:nvSpPr>
        <p:spPr>
          <a:xfrm>
            <a:off x="2286000" y="1676400"/>
            <a:ext cx="1600200" cy="369332"/>
          </a:xfrm>
          <a:prstGeom prst="rect">
            <a:avLst/>
          </a:prstGeom>
          <a:noFill/>
          <a:ln>
            <a:solidFill>
              <a:srgbClr val="FF0000"/>
            </a:solidFill>
          </a:ln>
        </p:spPr>
        <p:txBody>
          <a:bodyPr wrap="square" rtlCol="0">
            <a:spAutoFit/>
          </a:bodyPr>
          <a:lstStyle/>
          <a:p>
            <a:pPr algn="ctr"/>
            <a:r>
              <a:rPr lang="en-US" dirty="0" err="1" smtClean="0"/>
              <a:t>Re</a:t>
            </a:r>
            <a:r>
              <a:rPr lang="en-US" baseline="-25000" dirty="0" err="1" smtClean="0"/>
              <a:t>D,c</a:t>
            </a:r>
            <a:r>
              <a:rPr lang="en-US" dirty="0" smtClean="0"/>
              <a:t> </a:t>
            </a:r>
            <a:r>
              <a:rPr lang="en-US" dirty="0" smtClean="0">
                <a:sym typeface="Symbol"/>
              </a:rPr>
              <a:t> 2300</a:t>
            </a:r>
            <a:endParaRPr lang="en-US" dirty="0"/>
          </a:p>
        </p:txBody>
      </p:sp>
      <p:sp>
        <p:nvSpPr>
          <p:cNvPr id="17" name="TextBox 16"/>
          <p:cNvSpPr txBox="1"/>
          <p:nvPr/>
        </p:nvSpPr>
        <p:spPr>
          <a:xfrm>
            <a:off x="2247900" y="2819400"/>
            <a:ext cx="1600200" cy="369332"/>
          </a:xfrm>
          <a:prstGeom prst="rect">
            <a:avLst/>
          </a:prstGeom>
          <a:noFill/>
          <a:ln>
            <a:solidFill>
              <a:srgbClr val="FF0000"/>
            </a:solidFill>
          </a:ln>
        </p:spPr>
        <p:txBody>
          <a:bodyPr wrap="square" rtlCol="0">
            <a:spAutoFit/>
          </a:bodyPr>
          <a:lstStyle/>
          <a:p>
            <a:pPr algn="ctr"/>
            <a:r>
              <a:rPr lang="en-US" dirty="0" err="1" smtClean="0"/>
              <a:t>Re</a:t>
            </a:r>
            <a:r>
              <a:rPr lang="en-US" baseline="-25000" dirty="0" err="1" smtClean="0"/>
              <a:t>D,c</a:t>
            </a:r>
            <a:r>
              <a:rPr lang="en-US" dirty="0" smtClean="0"/>
              <a:t> </a:t>
            </a:r>
            <a:r>
              <a:rPr lang="en-US" dirty="0" smtClean="0">
                <a:sym typeface="Symbol"/>
              </a:rPr>
              <a:t> 10,000</a:t>
            </a:r>
            <a:endParaRPr lang="en-US" dirty="0"/>
          </a:p>
        </p:txBody>
      </p:sp>
      <p:cxnSp>
        <p:nvCxnSpPr>
          <p:cNvPr id="19" name="Straight Connector 18"/>
          <p:cNvCxnSpPr/>
          <p:nvPr/>
        </p:nvCxnSpPr>
        <p:spPr>
          <a:xfrm rot="5400000">
            <a:off x="3332559" y="5809853"/>
            <a:ext cx="2096294" cy="1588"/>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333500" y="4850368"/>
            <a:ext cx="2476500" cy="369332"/>
          </a:xfrm>
          <a:prstGeom prst="rect">
            <a:avLst/>
          </a:prstGeom>
          <a:noFill/>
        </p:spPr>
        <p:txBody>
          <a:bodyPr wrap="square" rtlCol="0">
            <a:spAutoFit/>
          </a:bodyPr>
          <a:lstStyle/>
          <a:p>
            <a:pPr algn="ctr"/>
            <a:r>
              <a:rPr lang="en-US" b="1" dirty="0" smtClean="0">
                <a:solidFill>
                  <a:srgbClr val="0000FF"/>
                </a:solidFill>
              </a:rPr>
              <a:t>Laminar flow</a:t>
            </a:r>
            <a:endParaRPr lang="en-US" b="1" dirty="0">
              <a:solidFill>
                <a:srgbClr val="0000FF"/>
              </a:solidFill>
            </a:endParaRPr>
          </a:p>
        </p:txBody>
      </p:sp>
      <p:sp>
        <p:nvSpPr>
          <p:cNvPr id="25" name="TextBox 24"/>
          <p:cNvSpPr txBox="1"/>
          <p:nvPr/>
        </p:nvSpPr>
        <p:spPr>
          <a:xfrm>
            <a:off x="5181600" y="4850368"/>
            <a:ext cx="2476500" cy="369332"/>
          </a:xfrm>
          <a:prstGeom prst="rect">
            <a:avLst/>
          </a:prstGeom>
          <a:noFill/>
        </p:spPr>
        <p:txBody>
          <a:bodyPr wrap="square" rtlCol="0">
            <a:spAutoFit/>
          </a:bodyPr>
          <a:lstStyle/>
          <a:p>
            <a:pPr algn="ctr"/>
            <a:r>
              <a:rPr lang="en-US" b="1" dirty="0" smtClean="0">
                <a:solidFill>
                  <a:srgbClr val="0000FF"/>
                </a:solidFill>
              </a:rPr>
              <a:t>Turbulent flow</a:t>
            </a:r>
            <a:endParaRPr lang="en-US" b="1" dirty="0">
              <a:solidFill>
                <a:srgbClr val="0000FF"/>
              </a:solidFill>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112" tIns="914112" rIns="914112" bIns="914112" numCol="1" anchor="ctr" anchorCtr="0" compatLnSpc="1">
            <a:prstTxWarp prst="textNoShape">
              <a:avLst/>
            </a:prstTxWarp>
            <a:spAutoFit/>
          </a:bodyPr>
          <a:lstStyle/>
          <a:p>
            <a:endParaRPr lang="en-US"/>
          </a:p>
        </p:txBody>
      </p:sp>
      <p:pic>
        <p:nvPicPr>
          <p:cNvPr id="102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685925" y="5381625"/>
            <a:ext cx="1933575" cy="371475"/>
          </a:xfrm>
          <a:prstGeom prst="rect">
            <a:avLst/>
          </a:prstGeom>
          <a:noFill/>
        </p:spPr>
      </p:pic>
      <p:sp>
        <p:nvSpPr>
          <p:cNvPr id="10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1"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638300" y="5876925"/>
            <a:ext cx="2181225" cy="371475"/>
          </a:xfrm>
          <a:prstGeom prst="rect">
            <a:avLst/>
          </a:prstGeom>
          <a:noFill/>
        </p:spPr>
      </p:pic>
      <p:sp>
        <p:nvSpPr>
          <p:cNvPr id="103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112" tIns="914112" rIns="914112" bIns="914112" numCol="1" anchor="ctr" anchorCtr="0" compatLnSpc="1">
            <a:prstTxWarp prst="textNoShape">
              <a:avLst/>
            </a:prstTxWarp>
            <a:spAutoFit/>
          </a:bodyPr>
          <a:lstStyle/>
          <a:p>
            <a:endParaRPr lang="en-US"/>
          </a:p>
        </p:txBody>
      </p:sp>
      <p:pic>
        <p:nvPicPr>
          <p:cNvPr id="1033"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848350" y="5829300"/>
            <a:ext cx="1276350" cy="371475"/>
          </a:xfrm>
          <a:prstGeom prst="rect">
            <a:avLst/>
          </a:prstGeom>
          <a:noFill/>
        </p:spPr>
      </p:pic>
      <p:sp>
        <p:nvSpPr>
          <p:cNvPr id="1037"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112" tIns="914112" rIns="914112" bIns="914112" numCol="1" anchor="ctr" anchorCtr="0" compatLnSpc="1">
            <a:prstTxWarp prst="textNoShape">
              <a:avLst/>
            </a:prstTxWarp>
            <a:spAutoFit/>
          </a:bodyPr>
          <a:lstStyle/>
          <a:p>
            <a:endParaRPr lang="en-US"/>
          </a:p>
        </p:txBody>
      </p:sp>
      <p:pic>
        <p:nvPicPr>
          <p:cNvPr id="1036" name="Picture 12"/>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791200" y="5334000"/>
            <a:ext cx="1314450" cy="371475"/>
          </a:xfrm>
          <a:prstGeom prst="rect">
            <a:avLst/>
          </a:prstGeom>
          <a:noFill/>
        </p:spPr>
      </p:pic>
      <p:sp>
        <p:nvSpPr>
          <p:cNvPr id="1038" name="Rectangle 14"/>
          <p:cNvSpPr>
            <a:spLocks noChangeArrowheads="1"/>
          </p:cNvSpPr>
          <p:nvPr/>
        </p:nvSpPr>
        <p:spPr bwMode="auto">
          <a:xfrm>
            <a:off x="0" y="8286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4797</TotalTime>
  <Words>1775</Words>
  <Application>Microsoft Office PowerPoint</Application>
  <PresentationFormat>On-screen Show (4:3)</PresentationFormat>
  <Paragraphs>219</Paragraphs>
  <Slides>33</Slides>
  <Notes>21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Chapter 8  : Convection – Internal Flow </vt:lpstr>
      <vt:lpstr>Slide 2</vt:lpstr>
      <vt:lpstr>Chapter 8  : Convection – Internal Flow </vt:lpstr>
      <vt:lpstr>Entrance Conditions</vt:lpstr>
      <vt:lpstr>Entrance Conditions</vt:lpstr>
      <vt:lpstr>Slide 6</vt:lpstr>
      <vt:lpstr>Slide 7</vt:lpstr>
      <vt:lpstr>Chapter 8  : Convection – Internal Flow </vt:lpstr>
      <vt:lpstr>Chapter 8  : Convection – Internal Flow </vt:lpstr>
      <vt:lpstr>Chapter 7  : Convection – Internal Flow </vt:lpstr>
      <vt:lpstr>Chapter 7  : Convection – Internal Flow </vt:lpstr>
      <vt:lpstr>Chapter 7  : Convection – Internal Flow </vt:lpstr>
      <vt:lpstr>Chapter 7  : Convection – Internal Flow </vt:lpstr>
      <vt:lpstr>Chapter 7  : Convection – Internal Flow </vt:lpstr>
      <vt:lpstr>Slide 15</vt:lpstr>
      <vt:lpstr>Chapter 7  : Convection – Internal Flow </vt:lpstr>
      <vt:lpstr>Chapter 7  : Convection – Internal Flow </vt:lpstr>
      <vt:lpstr>Chapter 7  : Convection – Internal Flow </vt:lpstr>
      <vt:lpstr>Slide 19</vt:lpstr>
      <vt:lpstr>Chapter 7  : Convection – Internal Flow – Energy Balance </vt:lpstr>
      <vt:lpstr>Chapter 7  : Convection – Internal Flow – Energy Balance </vt:lpstr>
      <vt:lpstr>Chapter 7  : Convection – Internal Flow – Energy Balance </vt:lpstr>
      <vt:lpstr>Chapter 7  : Convection – Internal Flow – Energy Balance </vt:lpstr>
      <vt:lpstr>Chapter 7  : Convection – Internal Flow – Energy Balance </vt:lpstr>
      <vt:lpstr>Chapter 7  : Convection – Internal Flow – Energy Balance </vt:lpstr>
      <vt:lpstr>Chapter 7  : Convection – Internal Flow </vt:lpstr>
      <vt:lpstr>Chapter 7  : Convection – Internal Flow </vt:lpstr>
      <vt:lpstr>Slide 28</vt:lpstr>
      <vt:lpstr>Chapter 7  : Convection – Internal Flow </vt:lpstr>
      <vt:lpstr>Chapter 7  : Convection – Internal Flow </vt:lpstr>
      <vt:lpstr>Chapter 7  : Convection – Internal Flow </vt:lpstr>
      <vt:lpstr>Chapter 7  : Convection – Internal Flow </vt:lpstr>
      <vt:lpstr>Chapter 7  : Convection – Internal Flow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 Introduction</dc:title>
  <dc:creator/>
  <cp:lastModifiedBy>User</cp:lastModifiedBy>
  <cp:revision>510</cp:revision>
  <dcterms:created xsi:type="dcterms:W3CDTF">2006-08-16T00:00:00Z</dcterms:created>
  <dcterms:modified xsi:type="dcterms:W3CDTF">2013-01-31T03:58:22Z</dcterms:modified>
</cp:coreProperties>
</file>