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90" r:id="rId2"/>
    <p:sldId id="292" r:id="rId3"/>
    <p:sldId id="293" r:id="rId4"/>
    <p:sldId id="294" r:id="rId5"/>
    <p:sldId id="295" r:id="rId6"/>
    <p:sldId id="296" r:id="rId7"/>
    <p:sldId id="302" r:id="rId8"/>
    <p:sldId id="300" r:id="rId9"/>
    <p:sldId id="297" r:id="rId10"/>
    <p:sldId id="291" r:id="rId11"/>
    <p:sldId id="301" r:id="rId12"/>
    <p:sldId id="303" r:id="rId1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CC00CC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366" autoAdjust="0"/>
  </p:normalViewPr>
  <p:slideViewPr>
    <p:cSldViewPr>
      <p:cViewPr>
        <p:scale>
          <a:sx n="66" d="100"/>
          <a:sy n="66" d="100"/>
        </p:scale>
        <p:origin x="-12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440B857-9928-4CF4-8866-AA5DC308E634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2EDFD29-6765-47E2-8B63-E65EB2C6C8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48FA87D-42E1-445A-8FA0-3BBD673ECCF4}" type="datetimeFigureOut">
              <a:rPr lang="en-US" smtClean="0"/>
              <a:pPr/>
              <a:t>4/6/2013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BAC2747-D786-4A86-8360-648E9D463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Cd</a:t>
            </a:r>
            <a:r>
              <a:rPr lang="en-US" dirty="0" smtClean="0"/>
              <a:t> drop at turbulent flow: turbulence moves the fluid separation point further back on the rear of the body,</a:t>
            </a:r>
            <a:r>
              <a:rPr lang="en-US" baseline="0" dirty="0" smtClean="0"/>
              <a:t> reducing the size of the wake and thus the magnitude of the pressure drag.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C2747-D786-4A86-8360-648E9D463AD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FCCE-5E3A-4EE6-9210-CCF4AD877785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83F60-96B1-4C20-97C7-C1157A6B4DBD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D9E8-DFEF-4601-BD64-3B40D56A5307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A33AC-8359-4E00-8400-8EA0F46654F2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0DA3-0350-48A1-BDEF-F224CF68C035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1F373-8670-4779-A8BA-08EBB9685563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A8D5-9649-452C-9DB8-1EC4626771D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8D81-E9C4-46A8-B45F-5C2E08AE313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E333-8F69-4802-88F7-3C8817E3B77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FFFD-D420-436F-A656-61D53586D5E9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9F3E1-59D4-4130-9682-1B5EB3C47AF4}" type="datetime1">
              <a:rPr lang="en-US" smtClean="0"/>
              <a:pPr/>
              <a:t>4/6/2013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Cylinder in cross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181100"/>
            <a:ext cx="77724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324600" y="2819400"/>
            <a:ext cx="2819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4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– upstream velocity (approaching velocity)</a:t>
            </a:r>
          </a:p>
          <a:p>
            <a:r>
              <a:rPr lang="en-US" sz="1400" i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en-US" sz="1400" i="1" baseline="-250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</a:t>
            </a:r>
            <a:r>
              <a:rPr lang="en-US" sz="14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free stream velocity (relative velocity compare to the body)</a:t>
            </a:r>
            <a:endParaRPr lang="en-US" sz="1400" dirty="0" smtClean="0">
              <a:solidFill>
                <a:srgbClr val="CC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>
              <a:solidFill>
                <a:srgbClr val="CC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Sphere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900" y="1181100"/>
            <a:ext cx="6654713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771900" y="40005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00FF"/>
                </a:solidFill>
              </a:rPr>
              <a:t>*all properties except </a:t>
            </a:r>
            <a:r>
              <a:rPr lang="en-US" i="1" dirty="0" smtClean="0">
                <a:solidFill>
                  <a:srgbClr val="0000FF"/>
                </a:solidFill>
                <a:sym typeface="Symbol"/>
              </a:rPr>
              <a:t></a:t>
            </a:r>
            <a:r>
              <a:rPr lang="en-US" i="1" baseline="-25000" dirty="0" smtClean="0">
                <a:solidFill>
                  <a:srgbClr val="0000FF"/>
                </a:solidFill>
                <a:sym typeface="Symbol"/>
              </a:rPr>
              <a:t>s</a:t>
            </a:r>
            <a:r>
              <a:rPr lang="en-US" i="1" dirty="0" smtClean="0">
                <a:solidFill>
                  <a:srgbClr val="0000FF"/>
                </a:solidFill>
                <a:sym typeface="Symbol"/>
              </a:rPr>
              <a:t> are evaluated at T</a:t>
            </a:r>
            <a:r>
              <a:rPr lang="en-US" i="1" baseline="-25000" dirty="0" smtClean="0">
                <a:solidFill>
                  <a:srgbClr val="0000FF"/>
                </a:solidFill>
                <a:sym typeface="Symbol"/>
              </a:rPr>
              <a:t></a:t>
            </a:r>
            <a:endParaRPr lang="en-US" i="1" baseline="-25000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29500" y="297316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</a:rPr>
              <a:t>  </a:t>
            </a:r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 </a:t>
            </a:r>
            <a:r>
              <a:rPr lang="en-US" b="1" dirty="0" smtClean="0">
                <a:solidFill>
                  <a:srgbClr val="006600"/>
                </a:solidFill>
              </a:rPr>
              <a:t>Eq. (7.48)</a:t>
            </a:r>
            <a:endParaRPr lang="en-US" b="1" dirty="0" smtClean="0">
              <a:solidFill>
                <a:srgbClr val="006600"/>
              </a:solidFill>
              <a:sym typeface="Symbol"/>
            </a:endParaRPr>
          </a:p>
          <a:p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3924300"/>
            <a:ext cx="20193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505200" y="4469368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*For low </a:t>
            </a:r>
            <a:r>
              <a:rPr lang="en-US" b="1" dirty="0" err="1" smtClean="0">
                <a:solidFill>
                  <a:srgbClr val="FF0000"/>
                </a:solidFill>
              </a:rPr>
              <a:t>Re</a:t>
            </a:r>
            <a:r>
              <a:rPr lang="en-US" b="1" baseline="-25000" dirty="0" err="1" smtClean="0">
                <a:solidFill>
                  <a:srgbClr val="FF0000"/>
                </a:solidFill>
              </a:rPr>
              <a:t>D</a:t>
            </a:r>
            <a:r>
              <a:rPr lang="en-US" b="1" dirty="0" smtClean="0">
                <a:solidFill>
                  <a:srgbClr val="FF0000"/>
                </a:solidFill>
              </a:rPr>
              <a:t> (</a:t>
            </a:r>
            <a:r>
              <a:rPr lang="en-US" b="1" dirty="0" err="1" smtClean="0">
                <a:solidFill>
                  <a:srgbClr val="FF0000"/>
                </a:solidFill>
              </a:rPr>
              <a:t>Re</a:t>
            </a:r>
            <a:r>
              <a:rPr lang="en-US" b="1" baseline="-25000" dirty="0" err="1" smtClean="0">
                <a:solidFill>
                  <a:srgbClr val="FF0000"/>
                </a:solidFill>
              </a:rPr>
              <a:t>D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  <a:sym typeface="Symbol"/>
              </a:rPr>
              <a:t>0.5),  </a:t>
            </a: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FF0000"/>
                </a:solidFill>
                <a:sym typeface="Symbol"/>
              </a:rPr>
              <a:t>C</a:t>
            </a:r>
            <a:r>
              <a:rPr lang="en-US" b="1" baseline="-25000" dirty="0" smtClean="0">
                <a:solidFill>
                  <a:srgbClr val="FF0000"/>
                </a:solidFill>
                <a:sym typeface="Symbol"/>
              </a:rPr>
              <a:t>D</a:t>
            </a:r>
            <a:r>
              <a:rPr lang="en-US" b="1" dirty="0" smtClean="0">
                <a:solidFill>
                  <a:srgbClr val="FF0000"/>
                </a:solidFill>
                <a:sym typeface="Symbol"/>
              </a:rPr>
              <a:t> = 24/</a:t>
            </a:r>
            <a:r>
              <a:rPr lang="en-US" b="1" dirty="0" err="1" smtClean="0">
                <a:solidFill>
                  <a:srgbClr val="FF0000"/>
                </a:solidFill>
                <a:sym typeface="Symbol"/>
              </a:rPr>
              <a:t>Re</a:t>
            </a:r>
            <a:r>
              <a:rPr lang="en-US" b="1" baseline="-25000" dirty="0" err="1" smtClean="0">
                <a:solidFill>
                  <a:srgbClr val="FF0000"/>
                </a:solidFill>
                <a:sym typeface="Symbol"/>
              </a:rPr>
              <a:t>D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Sphere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1219200"/>
            <a:ext cx="7772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Problem 7.67:</a:t>
            </a:r>
          </a:p>
          <a:p>
            <a:endParaRPr lang="en-US" dirty="0" smtClean="0"/>
          </a:p>
          <a:p>
            <a:r>
              <a:rPr lang="en-US" dirty="0" smtClean="0"/>
              <a:t>Consider a sphere with a diameter of 20 mm and a surface temperature of 60</a:t>
            </a:r>
            <a:r>
              <a:rPr lang="en-US" dirty="0" smtClean="0">
                <a:sym typeface="Symbol"/>
              </a:rPr>
              <a:t>C that is immersed in a fluid at a temperature of 30C and a velocity of 2.5 m/s. Calculate,</a:t>
            </a:r>
          </a:p>
          <a:p>
            <a:pPr marL="400050" indent="-400050">
              <a:buAutoNum type="romanLcParenR"/>
            </a:pPr>
            <a:r>
              <a:rPr lang="en-US" dirty="0" smtClean="0">
                <a:sym typeface="Symbol"/>
              </a:rPr>
              <a:t>The drag force and the heat rate when the fluid is (a) water and (b) air at atmospheric pressure</a:t>
            </a:r>
          </a:p>
          <a:p>
            <a:pPr marL="400050" indent="-400050">
              <a:buAutoNum type="romanLcParenR"/>
            </a:pPr>
            <a:r>
              <a:rPr lang="en-US" dirty="0" smtClean="0">
                <a:sym typeface="Symbol"/>
              </a:rPr>
              <a:t>Explain why the results for the two fluids are so different</a:t>
            </a:r>
          </a:p>
          <a:p>
            <a:pPr marL="400050" indent="-400050"/>
            <a:endParaRPr lang="en-US" dirty="0" smtClean="0">
              <a:sym typeface="Symbol"/>
            </a:endParaRPr>
          </a:p>
          <a:p>
            <a:pPr marL="400050" indent="-400050"/>
            <a:endParaRPr lang="en-US" dirty="0" smtClean="0">
              <a:sym typeface="Symbol"/>
            </a:endParaRPr>
          </a:p>
          <a:p>
            <a:pPr marL="400050" indent="-400050"/>
            <a:endParaRPr lang="en-US" dirty="0" smtClean="0"/>
          </a:p>
          <a:p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143000" y="5257800"/>
            <a:ext cx="655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Reason:</a:t>
            </a:r>
          </a:p>
          <a:p>
            <a:pPr marL="342900" indent="-342900">
              <a:buAutoNum type="arabicPeriod"/>
            </a:pPr>
            <a:r>
              <a:rPr lang="en-US" sz="1600" u="sng" dirty="0" smtClean="0">
                <a:solidFill>
                  <a:srgbClr val="0000FF"/>
                </a:solidFill>
              </a:rPr>
              <a:t>Larger Re</a:t>
            </a:r>
            <a:r>
              <a:rPr lang="en-US" sz="1600" dirty="0" smtClean="0">
                <a:solidFill>
                  <a:srgbClr val="0000FF"/>
                </a:solidFill>
              </a:rPr>
              <a:t> number associate with higher viscous shear and heat transfer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solidFill>
                  <a:srgbClr val="0000FF"/>
                </a:solidFill>
              </a:rPr>
              <a:t>Drag force depends upon the </a:t>
            </a:r>
            <a:r>
              <a:rPr lang="en-US" sz="1600" u="sng" dirty="0" smtClean="0">
                <a:solidFill>
                  <a:srgbClr val="0000FF"/>
                </a:solidFill>
              </a:rPr>
              <a:t>fluid density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solidFill>
                  <a:srgbClr val="0000FF"/>
                </a:solidFill>
              </a:rPr>
              <a:t>Since the </a:t>
            </a:r>
            <a:r>
              <a:rPr lang="en-US" sz="1600" i="1" u="sng" dirty="0" smtClean="0">
                <a:solidFill>
                  <a:srgbClr val="0000FF"/>
                </a:solidFill>
              </a:rPr>
              <a:t>k</a:t>
            </a:r>
            <a:r>
              <a:rPr lang="en-US" sz="1600" u="sng" dirty="0" smtClean="0">
                <a:solidFill>
                  <a:srgbClr val="0000FF"/>
                </a:solidFill>
              </a:rPr>
              <a:t> of water is nearly 20 times </a:t>
            </a:r>
            <a:r>
              <a:rPr lang="en-US" sz="1600" dirty="0" smtClean="0">
                <a:solidFill>
                  <a:srgbClr val="0000FF"/>
                </a:solidFill>
              </a:rPr>
              <a:t>than air, there is a significant difference between </a:t>
            </a:r>
            <a:r>
              <a:rPr lang="en-US" sz="1600" i="1" dirty="0" smtClean="0">
                <a:solidFill>
                  <a:srgbClr val="0000FF"/>
                </a:solidFill>
              </a:rPr>
              <a:t>h</a:t>
            </a:r>
            <a:r>
              <a:rPr lang="en-US" sz="1600" dirty="0" smtClean="0">
                <a:solidFill>
                  <a:srgbClr val="0000FF"/>
                </a:solidFill>
              </a:rPr>
              <a:t> further Q 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4140250"/>
            <a:ext cx="6972300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u="sng" dirty="0" smtClean="0">
                <a:solidFill>
                  <a:srgbClr val="C00000"/>
                </a:solidFill>
              </a:rPr>
              <a:t>Fluid	</a:t>
            </a:r>
            <a:r>
              <a:rPr lang="en-US" sz="1600" u="sng" dirty="0" err="1" smtClean="0">
                <a:solidFill>
                  <a:srgbClr val="C00000"/>
                </a:solidFill>
              </a:rPr>
              <a:t>Re</a:t>
            </a:r>
            <a:r>
              <a:rPr lang="en-US" sz="1600" u="sng" baseline="-25000" dirty="0" err="1" smtClean="0">
                <a:solidFill>
                  <a:srgbClr val="C00000"/>
                </a:solidFill>
              </a:rPr>
              <a:t>D</a:t>
            </a:r>
            <a:r>
              <a:rPr lang="en-US" sz="1600" u="sng" dirty="0" smtClean="0">
                <a:solidFill>
                  <a:srgbClr val="C00000"/>
                </a:solidFill>
              </a:rPr>
              <a:t>	C</a:t>
            </a:r>
            <a:r>
              <a:rPr lang="en-US" sz="1600" u="sng" baseline="-25000" dirty="0" smtClean="0">
                <a:solidFill>
                  <a:srgbClr val="C00000"/>
                </a:solidFill>
              </a:rPr>
              <a:t>D</a:t>
            </a:r>
            <a:r>
              <a:rPr lang="en-US" sz="1600" u="sng" dirty="0" smtClean="0">
                <a:solidFill>
                  <a:srgbClr val="C00000"/>
                </a:solidFill>
              </a:rPr>
              <a:t>	F</a:t>
            </a:r>
            <a:r>
              <a:rPr lang="en-US" sz="1600" u="sng" baseline="-25000" dirty="0" smtClean="0">
                <a:solidFill>
                  <a:srgbClr val="C00000"/>
                </a:solidFill>
              </a:rPr>
              <a:t>D</a:t>
            </a:r>
            <a:r>
              <a:rPr lang="en-US" sz="1600" u="sng" dirty="0" smtClean="0">
                <a:solidFill>
                  <a:srgbClr val="C00000"/>
                </a:solidFill>
              </a:rPr>
              <a:t>(N)	</a:t>
            </a:r>
            <a:r>
              <a:rPr lang="en-US" sz="1600" u="sng" dirty="0" err="1" smtClean="0">
                <a:solidFill>
                  <a:srgbClr val="C00000"/>
                </a:solidFill>
              </a:rPr>
              <a:t>Nu</a:t>
            </a:r>
            <a:r>
              <a:rPr lang="en-US" sz="1600" u="sng" baseline="-25000" dirty="0" err="1" smtClean="0">
                <a:solidFill>
                  <a:srgbClr val="C00000"/>
                </a:solidFill>
              </a:rPr>
              <a:t>D</a:t>
            </a:r>
            <a:r>
              <a:rPr lang="en-US" sz="1600" u="sng" dirty="0" smtClean="0">
                <a:solidFill>
                  <a:srgbClr val="C00000"/>
                </a:solidFill>
              </a:rPr>
              <a:t>	</a:t>
            </a:r>
            <a:r>
              <a:rPr lang="en-US" sz="1600" u="sng" dirty="0" err="1" smtClean="0">
                <a:solidFill>
                  <a:srgbClr val="C00000"/>
                </a:solidFill>
              </a:rPr>
              <a:t>h</a:t>
            </a:r>
            <a:r>
              <a:rPr lang="en-US" sz="1600" u="sng" baseline="-25000" dirty="0" err="1" smtClean="0">
                <a:solidFill>
                  <a:srgbClr val="C00000"/>
                </a:solidFill>
              </a:rPr>
              <a:t>D</a:t>
            </a:r>
            <a:r>
              <a:rPr lang="en-US" sz="1600" u="sng" dirty="0" smtClean="0">
                <a:solidFill>
                  <a:srgbClr val="C00000"/>
                </a:solidFill>
              </a:rPr>
              <a:t>(W/m</a:t>
            </a:r>
            <a:r>
              <a:rPr lang="en-US" sz="1600" u="sng" baseline="-25000" dirty="0" smtClean="0">
                <a:solidFill>
                  <a:srgbClr val="C00000"/>
                </a:solidFill>
              </a:rPr>
              <a:t>2</a:t>
            </a:r>
            <a:r>
              <a:rPr lang="en-US" sz="1600" u="sng" dirty="0" smtClean="0">
                <a:solidFill>
                  <a:srgbClr val="C00000"/>
                </a:solidFill>
              </a:rPr>
              <a:t>K)	          Q(W)</a:t>
            </a:r>
          </a:p>
          <a:p>
            <a:pPr>
              <a:spcAft>
                <a:spcPts val="600"/>
              </a:spcAft>
            </a:pPr>
            <a:r>
              <a:rPr lang="en-US" sz="1600" dirty="0" smtClean="0">
                <a:solidFill>
                  <a:srgbClr val="C00000"/>
                </a:solidFill>
              </a:rPr>
              <a:t>water	61980	0.5	0.489	439	13540	          510</a:t>
            </a:r>
          </a:p>
          <a:p>
            <a:pPr>
              <a:spcAft>
                <a:spcPts val="600"/>
              </a:spcAft>
            </a:pPr>
            <a:r>
              <a:rPr lang="en-US" sz="1600" dirty="0" smtClean="0">
                <a:solidFill>
                  <a:srgbClr val="C00000"/>
                </a:solidFill>
              </a:rPr>
              <a:t>Air	3088	0.4	0.000452	31.9	   42.3	          1.59</a:t>
            </a:r>
          </a:p>
          <a:p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8700" y="5067300"/>
            <a:ext cx="1714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*</a:t>
            </a:r>
            <a:r>
              <a:rPr lang="en-US" sz="2000" dirty="0" err="1" smtClean="0">
                <a:solidFill>
                  <a:srgbClr val="FF0000"/>
                </a:solidFill>
              </a:rPr>
              <a:t>A</a:t>
            </a:r>
            <a:r>
              <a:rPr lang="en-US" sz="2000" baseline="-25000" dirty="0" err="1" smtClean="0">
                <a:solidFill>
                  <a:srgbClr val="FF0000"/>
                </a:solidFill>
              </a:rPr>
              <a:t>f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sym typeface="Symbol"/>
              </a:rPr>
              <a:t> A</a:t>
            </a:r>
            <a:r>
              <a:rPr lang="en-US" sz="2000" baseline="-25000" dirty="0" smtClean="0">
                <a:solidFill>
                  <a:srgbClr val="FF0000"/>
                </a:solidFill>
                <a:sym typeface="Symbol"/>
              </a:rPr>
              <a:t>s</a:t>
            </a:r>
            <a:endParaRPr lang="en-US" sz="2000" baseline="-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Sphere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1104900"/>
            <a:ext cx="80010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Problem 7.78:</a:t>
            </a:r>
          </a:p>
          <a:p>
            <a:endParaRPr lang="en-US" sz="800" dirty="0" smtClean="0"/>
          </a:p>
          <a:p>
            <a:r>
              <a:rPr lang="en-US" dirty="0" smtClean="0"/>
              <a:t>A spherical thermocouple junction 1.0 mm in diameter is inserted in a combustion chamber to measure the temperature T</a:t>
            </a:r>
            <a:r>
              <a:rPr lang="en-US" baseline="-25000" dirty="0" smtClean="0">
                <a:sym typeface="Symbol"/>
              </a:rPr>
              <a:t></a:t>
            </a:r>
            <a:r>
              <a:rPr lang="en-US" dirty="0" smtClean="0">
                <a:sym typeface="Symbol"/>
              </a:rPr>
              <a:t> of the products of combustion. The hot gases have a velocity of 5 m/s.</a:t>
            </a:r>
            <a:r>
              <a:rPr lang="en-US" dirty="0" smtClean="0"/>
              <a:t> </a:t>
            </a:r>
            <a:endParaRPr lang="en-US" dirty="0" smtClean="0">
              <a:sym typeface="Symbol"/>
            </a:endParaRPr>
          </a:p>
          <a:p>
            <a:pPr marL="400050" indent="-400050">
              <a:buAutoNum type="romanLcParenR"/>
            </a:pPr>
            <a:r>
              <a:rPr lang="en-US" dirty="0" smtClean="0">
                <a:sym typeface="Symbol"/>
              </a:rPr>
              <a:t>If the thermocouple is at room temperature, T</a:t>
            </a:r>
            <a:r>
              <a:rPr lang="en-US" baseline="-25000" dirty="0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 when it is inserted in the chamber, estimate the time required for the temperature difference, </a:t>
            </a:r>
            <a:r>
              <a:rPr lang="en-US" dirty="0" smtClean="0"/>
              <a:t>T</a:t>
            </a:r>
            <a:r>
              <a:rPr lang="en-US" baseline="-25000" dirty="0" smtClean="0">
                <a:sym typeface="Symbol"/>
              </a:rPr>
              <a:t></a:t>
            </a:r>
            <a:r>
              <a:rPr lang="en-US" dirty="0" smtClean="0">
                <a:sym typeface="Symbol"/>
              </a:rPr>
              <a:t> - </a:t>
            </a:r>
            <a:r>
              <a:rPr lang="en-US" dirty="0" smtClean="0"/>
              <a:t>T</a:t>
            </a:r>
            <a:r>
              <a:rPr lang="en-US" baseline="-25000" dirty="0" smtClean="0">
                <a:sym typeface="Symbol"/>
              </a:rPr>
              <a:t> to</a:t>
            </a:r>
            <a:r>
              <a:rPr lang="en-US" dirty="0" smtClean="0">
                <a:sym typeface="Symbol"/>
              </a:rPr>
              <a:t> reach 2% of the initial temperature difference </a:t>
            </a:r>
            <a:r>
              <a:rPr lang="en-US" dirty="0" smtClean="0"/>
              <a:t>T</a:t>
            </a:r>
            <a:r>
              <a:rPr lang="en-US" baseline="-25000" dirty="0" smtClean="0">
                <a:sym typeface="Symbol"/>
              </a:rPr>
              <a:t></a:t>
            </a:r>
            <a:r>
              <a:rPr lang="en-US" dirty="0" smtClean="0">
                <a:sym typeface="Symbol"/>
              </a:rPr>
              <a:t> - </a:t>
            </a:r>
            <a:r>
              <a:rPr lang="en-US" dirty="0" smtClean="0"/>
              <a:t>T</a:t>
            </a:r>
            <a:r>
              <a:rPr lang="en-US" baseline="-25000" dirty="0" smtClean="0">
                <a:sym typeface="Symbol"/>
              </a:rPr>
              <a:t>i </a:t>
            </a:r>
            <a:r>
              <a:rPr lang="en-US" dirty="0" smtClean="0">
                <a:sym typeface="Symbol"/>
              </a:rPr>
              <a:t>. Neglect radiation and conduction through the leads. Properties of junction; k=100 W/</a:t>
            </a:r>
            <a:r>
              <a:rPr lang="en-US" dirty="0" err="1" smtClean="0">
                <a:sym typeface="Symbol"/>
              </a:rPr>
              <a:t>mK</a:t>
            </a:r>
            <a:r>
              <a:rPr lang="en-US" dirty="0" smtClean="0">
                <a:sym typeface="Symbol"/>
              </a:rPr>
              <a:t>, c=385 J/</a:t>
            </a:r>
            <a:r>
              <a:rPr lang="en-US" dirty="0" err="1" smtClean="0">
                <a:sym typeface="Symbol"/>
              </a:rPr>
              <a:t>kgK</a:t>
            </a:r>
            <a:r>
              <a:rPr lang="en-US" dirty="0" smtClean="0">
                <a:sym typeface="Symbol"/>
              </a:rPr>
              <a:t>, =8920 kg/m</a:t>
            </a:r>
            <a:r>
              <a:rPr lang="en-US" baseline="30000" dirty="0" smtClean="0">
                <a:sym typeface="Symbol"/>
              </a:rPr>
              <a:t>3</a:t>
            </a:r>
            <a:r>
              <a:rPr lang="en-US" dirty="0" smtClean="0">
                <a:sym typeface="Symbol"/>
              </a:rPr>
              <a:t>. Combustion gases; k = 0.05 W/</a:t>
            </a:r>
            <a:r>
              <a:rPr lang="en-US" dirty="0" err="1" smtClean="0">
                <a:sym typeface="Symbol"/>
              </a:rPr>
              <a:t>mK</a:t>
            </a:r>
            <a:r>
              <a:rPr lang="en-US" dirty="0" smtClean="0">
                <a:sym typeface="Symbol"/>
              </a:rPr>
              <a:t>,  = 50x10</a:t>
            </a:r>
            <a:r>
              <a:rPr lang="en-US" baseline="30000" dirty="0" smtClean="0">
                <a:sym typeface="Symbol"/>
              </a:rPr>
              <a:t>-6</a:t>
            </a:r>
            <a:r>
              <a:rPr lang="en-US" dirty="0" smtClean="0">
                <a:sym typeface="Symbol"/>
              </a:rPr>
              <a:t> m</a:t>
            </a:r>
            <a:r>
              <a:rPr lang="en-US" baseline="30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/s and Pr = 0.69.</a:t>
            </a:r>
            <a:endParaRPr lang="en-US" baseline="30000" dirty="0" smtClean="0">
              <a:sym typeface="Symbol"/>
            </a:endParaRPr>
          </a:p>
          <a:p>
            <a:pPr marL="400050" indent="-400050">
              <a:buAutoNum type="romanLcParenR"/>
            </a:pPr>
            <a:r>
              <a:rPr lang="en-US" dirty="0" smtClean="0">
                <a:sym typeface="Symbol"/>
              </a:rPr>
              <a:t>If the thermocouple junction has an emissivity of 0.5 and the cooled walls of the combustor are at </a:t>
            </a:r>
            <a:r>
              <a:rPr lang="en-US" dirty="0" err="1" smtClean="0">
                <a:sym typeface="Symbol"/>
              </a:rPr>
              <a:t>T</a:t>
            </a:r>
            <a:r>
              <a:rPr lang="en-US" baseline="-25000" dirty="0" err="1" smtClean="0">
                <a:sym typeface="Symbol"/>
              </a:rPr>
              <a:t>c</a:t>
            </a:r>
            <a:r>
              <a:rPr lang="en-US" dirty="0" smtClean="0">
                <a:sym typeface="Symbol"/>
              </a:rPr>
              <a:t> = 400K, what is the steady state temperature of the thermocouple junction if the combustion gases are at 1000K. Neglect conduction through the leads.</a:t>
            </a:r>
          </a:p>
          <a:p>
            <a:pPr marL="400050" indent="-400050"/>
            <a:endParaRPr lang="en-US" dirty="0" smtClean="0">
              <a:sym typeface="Symbol"/>
            </a:endParaRPr>
          </a:p>
          <a:p>
            <a:pPr marL="400050" indent="-400050"/>
            <a:endParaRPr lang="en-US" dirty="0" smtClean="0">
              <a:sym typeface="Symbol"/>
            </a:endParaRPr>
          </a:p>
          <a:p>
            <a:pPr marL="400050" indent="-400050"/>
            <a:endParaRPr lang="en-US" dirty="0" smtClean="0"/>
          </a:p>
          <a:p>
            <a:endParaRPr lang="en-US" dirty="0" smtClean="0"/>
          </a:p>
        </p:txBody>
      </p:sp>
      <p:pic>
        <p:nvPicPr>
          <p:cNvPr id="6" name="Picture 5" descr="P_07_78.jpg"/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2006600" y="5151340"/>
            <a:ext cx="4470400" cy="15923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Cylinder in cross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1143000"/>
            <a:ext cx="6696075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724400" y="60579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Re</a:t>
            </a:r>
            <a:r>
              <a:rPr lang="en-US" b="1" baseline="-25000" dirty="0" err="1" smtClean="0">
                <a:solidFill>
                  <a:srgbClr val="0000FF"/>
                </a:solidFill>
              </a:rPr>
              <a:t>cr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  <a:sym typeface="Symbol"/>
              </a:rPr>
              <a:t> 2 x 10</a:t>
            </a:r>
            <a:r>
              <a:rPr lang="en-US" b="1" baseline="30000" dirty="0" smtClean="0">
                <a:solidFill>
                  <a:srgbClr val="0000FF"/>
                </a:solidFill>
                <a:sym typeface="Symbol"/>
              </a:rPr>
              <a:t>5</a:t>
            </a:r>
            <a:endParaRPr lang="en-US" b="1" baseline="30000" dirty="0">
              <a:solidFill>
                <a:srgbClr val="0000FF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7485" y="1485900"/>
            <a:ext cx="250651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 t="15842"/>
          <a:stretch>
            <a:fillRect/>
          </a:stretch>
        </p:blipFill>
        <p:spPr bwMode="auto">
          <a:xfrm>
            <a:off x="6591300" y="5029199"/>
            <a:ext cx="2560320" cy="1151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629400" y="1497568"/>
            <a:ext cx="14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Re = 15,000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67500" y="3390900"/>
            <a:ext cx="14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Re = 30,000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Cylinder in cross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1155711"/>
            <a:ext cx="8110537" cy="570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85800" y="4785836"/>
            <a:ext cx="3581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1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400" i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frontal area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= projection area when looking from upstream</a:t>
            </a:r>
            <a:endParaRPr lang="en-US" sz="1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07_08.jpg"/>
          <p:cNvPicPr>
            <a:picLocks noChangeAspect="1"/>
          </p:cNvPicPr>
          <p:nvPr/>
        </p:nvPicPr>
        <p:blipFill>
          <a:blip r:embed="rId4" cstate="print"/>
          <a:srcRect b="13055"/>
          <a:stretch>
            <a:fillRect/>
          </a:stretch>
        </p:blipFill>
        <p:spPr>
          <a:xfrm>
            <a:off x="4114800" y="2095500"/>
            <a:ext cx="4937760" cy="28566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86600" y="5357336"/>
            <a:ext cx="213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Why does the C</a:t>
            </a:r>
            <a:r>
              <a:rPr lang="en-US" sz="1400" baseline="-25000" dirty="0" smtClean="0">
                <a:solidFill>
                  <a:srgbClr val="0000FF"/>
                </a:solidFill>
              </a:rPr>
              <a:t>D</a:t>
            </a:r>
            <a:r>
              <a:rPr lang="en-US" sz="1400" dirty="0" smtClean="0">
                <a:solidFill>
                  <a:srgbClr val="0000FF"/>
                </a:solidFill>
              </a:rPr>
              <a:t> suddenly drop when the flow becomes turbulent ?</a:t>
            </a:r>
            <a:endParaRPr lang="en-US" sz="1400" dirty="0">
              <a:solidFill>
                <a:srgbClr val="0000FF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 flipH="1" flipV="1">
            <a:off x="7997190" y="4682490"/>
            <a:ext cx="1188720" cy="2667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Cylinder in cross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300" y="1143000"/>
            <a:ext cx="739634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447800" y="3124200"/>
            <a:ext cx="1981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81000" y="3352800"/>
            <a:ext cx="3124200" cy="322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Tx/>
              <a:buChar char="•"/>
            </a:pPr>
            <a:r>
              <a:rPr lang="en-US" b="0" dirty="0"/>
              <a:t>Flows across cylinders and spheres, in general, involve </a:t>
            </a:r>
            <a:r>
              <a:rPr lang="en-US" b="0" i="1" dirty="0">
                <a:solidFill>
                  <a:srgbClr val="CC00CC"/>
                </a:solidFill>
              </a:rPr>
              <a:t>flow separation</a:t>
            </a:r>
            <a:r>
              <a:rPr lang="en-US" b="0" i="1" dirty="0"/>
              <a:t>,</a:t>
            </a:r>
            <a:r>
              <a:rPr lang="tr-TR" b="0" i="1" dirty="0"/>
              <a:t> </a:t>
            </a:r>
            <a:r>
              <a:rPr lang="en-US" b="0" dirty="0"/>
              <a:t>which is difficult to handle analytically. </a:t>
            </a:r>
            <a:endParaRPr lang="tr-TR" b="0" dirty="0"/>
          </a:p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Tx/>
              <a:buChar char="•"/>
            </a:pPr>
            <a:r>
              <a:rPr lang="tr-TR" b="0" dirty="0"/>
              <a:t>F</a:t>
            </a:r>
            <a:r>
              <a:rPr lang="en-US" b="0" dirty="0"/>
              <a:t>low across cylinders and</a:t>
            </a:r>
            <a:r>
              <a:rPr lang="tr-TR" b="0" dirty="0"/>
              <a:t> </a:t>
            </a:r>
            <a:r>
              <a:rPr lang="en-US" b="0" dirty="0"/>
              <a:t>spheres has been studied </a:t>
            </a:r>
            <a:r>
              <a:rPr lang="en-US" b="0" dirty="0" smtClean="0"/>
              <a:t>and</a:t>
            </a:r>
            <a:r>
              <a:rPr lang="tr-TR" b="0" dirty="0" smtClean="0"/>
              <a:t> </a:t>
            </a:r>
            <a:r>
              <a:rPr lang="en-US" b="0" dirty="0"/>
              <a:t>several empirical correlations have been developed for the heat transfer</a:t>
            </a:r>
            <a:r>
              <a:rPr lang="tr-TR" b="0" dirty="0"/>
              <a:t> </a:t>
            </a:r>
            <a:r>
              <a:rPr lang="en-US" b="0" dirty="0"/>
              <a:t>coefficient.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 l="14914" t="2976" r="43032" b="76190"/>
          <a:stretch>
            <a:fillRect/>
          </a:stretch>
        </p:blipFill>
        <p:spPr bwMode="auto">
          <a:xfrm>
            <a:off x="7315200" y="4762500"/>
            <a:ext cx="16383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7239000" y="3200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Arial Narrow" pitchFamily="34" charset="0"/>
              </a:rPr>
              <a:t>See Section 7.4.2</a:t>
            </a:r>
            <a:endParaRPr lang="en-US" b="1" dirty="0">
              <a:solidFill>
                <a:srgbClr val="0000FF"/>
              </a:solidFill>
              <a:latin typeface="Arial Narrow" pitchFamily="34" charset="0"/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8001000" y="2019300"/>
            <a:ext cx="381000" cy="1028700"/>
          </a:xfrm>
          <a:prstGeom prst="rightBrace">
            <a:avLst>
              <a:gd name="adj1" fmla="val 27381"/>
              <a:gd name="adj2" fmla="val 65520"/>
            </a:avLst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Cylinder in cross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71575"/>
            <a:ext cx="7562850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752600" y="2095500"/>
            <a:ext cx="30861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Hilpert</a:t>
            </a:r>
            <a:r>
              <a:rPr lang="en-US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Correlation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1409700"/>
            <a:ext cx="247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00FF"/>
                </a:solidFill>
              </a:rPr>
              <a:t>From standpoint engineering analysis, we are more interested in overall average value</a:t>
            </a:r>
            <a:endParaRPr lang="en-US" sz="1200" b="1" dirty="0">
              <a:solidFill>
                <a:srgbClr val="0000FF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10800000" flipV="1">
            <a:off x="5295900" y="1600200"/>
            <a:ext cx="838200" cy="266700"/>
          </a:xfrm>
          <a:prstGeom prst="straightConnector1">
            <a:avLst/>
          </a:prstGeom>
          <a:ln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04900" y="3543300"/>
            <a:ext cx="2476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*widely used for Pr </a:t>
            </a:r>
            <a:r>
              <a:rPr lang="en-US" sz="1600" b="1" dirty="0" smtClean="0">
                <a:solidFill>
                  <a:srgbClr val="0000FF"/>
                </a:solidFill>
                <a:sym typeface="Symbol"/>
              </a:rPr>
              <a:t> 0.7</a:t>
            </a:r>
          </a:p>
          <a:p>
            <a:endParaRPr lang="en-US" sz="1600" b="1" dirty="0">
              <a:solidFill>
                <a:srgbClr val="0000FF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676900" y="3998912"/>
            <a:ext cx="2019300" cy="1588"/>
          </a:xfrm>
          <a:prstGeom prst="line">
            <a:avLst/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43000" y="3990082"/>
            <a:ext cx="2476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*all properties are evaluated at the film temperature, </a:t>
            </a:r>
            <a:r>
              <a:rPr lang="en-US" sz="1600" b="1" dirty="0" err="1" smtClean="0">
                <a:solidFill>
                  <a:srgbClr val="0000FF"/>
                </a:solidFill>
              </a:rPr>
              <a:t>T</a:t>
            </a:r>
            <a:r>
              <a:rPr lang="en-US" sz="1600" b="1" baseline="-25000" dirty="0" err="1" smtClean="0">
                <a:solidFill>
                  <a:srgbClr val="0000FF"/>
                </a:solidFill>
              </a:rPr>
              <a:t>f</a:t>
            </a:r>
            <a:endParaRPr lang="en-US" sz="1600" b="1" baseline="-25000" dirty="0" smtClean="0">
              <a:solidFill>
                <a:srgbClr val="0000FF"/>
              </a:solidFill>
              <a:sym typeface="Symbol"/>
            </a:endParaRPr>
          </a:p>
          <a:p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86200" y="27051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</a:rPr>
              <a:t>  </a:t>
            </a:r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 </a:t>
            </a:r>
            <a:r>
              <a:rPr lang="en-US" b="1" dirty="0" smtClean="0">
                <a:solidFill>
                  <a:srgbClr val="006600"/>
                </a:solidFill>
              </a:rPr>
              <a:t>Eq. (7.44)</a:t>
            </a:r>
            <a:endParaRPr lang="en-US" b="1" dirty="0" smtClean="0">
              <a:solidFill>
                <a:srgbClr val="006600"/>
              </a:solidFill>
              <a:sym typeface="Symbol"/>
            </a:endParaRPr>
          </a:p>
          <a:p>
            <a:endParaRPr lang="en-US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Cylinder in cross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900" y="1143000"/>
            <a:ext cx="6819900" cy="568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4"/>
          <p:cNvCxnSpPr/>
          <p:nvPr/>
        </p:nvCxnSpPr>
        <p:spPr>
          <a:xfrm>
            <a:off x="6019800" y="2362200"/>
            <a:ext cx="1181100" cy="1588"/>
          </a:xfrm>
          <a:prstGeom prst="line">
            <a:avLst/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Cylinder in cross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1485900"/>
            <a:ext cx="758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other correlations for circular cylinder in cross flow: </a:t>
            </a:r>
            <a:r>
              <a:rPr lang="en-US" b="1" dirty="0" err="1" smtClean="0">
                <a:solidFill>
                  <a:srgbClr val="CC00CC"/>
                </a:solidFill>
              </a:rPr>
              <a:t>Zukauskas</a:t>
            </a:r>
            <a:r>
              <a:rPr lang="en-US" b="1" dirty="0" smtClean="0">
                <a:solidFill>
                  <a:srgbClr val="CC00CC"/>
                </a:solidFill>
              </a:rPr>
              <a:t> Correlation</a:t>
            </a:r>
            <a:endParaRPr lang="en-US" b="1" dirty="0">
              <a:solidFill>
                <a:srgbClr val="CC00CC"/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500" y="2057400"/>
            <a:ext cx="2838450" cy="74295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5000" y="3086100"/>
            <a:ext cx="483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Valid for:</a:t>
            </a:r>
          </a:p>
          <a:p>
            <a:r>
              <a:rPr lang="en-US" dirty="0" smtClean="0"/>
              <a:t>	0.7 </a:t>
            </a:r>
            <a:r>
              <a:rPr lang="en-US" dirty="0" smtClean="0">
                <a:sym typeface="Symbol"/>
              </a:rPr>
              <a:t> Pr  500 &amp; 1  </a:t>
            </a:r>
            <a:r>
              <a:rPr lang="en-US" dirty="0" err="1" smtClean="0">
                <a:sym typeface="Symbol"/>
              </a:rPr>
              <a:t>Re</a:t>
            </a:r>
            <a:r>
              <a:rPr lang="en-US" baseline="-25000" dirty="0" err="1" smtClean="0">
                <a:sym typeface="Symbol"/>
              </a:rPr>
              <a:t>D</a:t>
            </a:r>
            <a:r>
              <a:rPr lang="en-US" dirty="0" smtClean="0">
                <a:sym typeface="Symbol"/>
              </a:rPr>
              <a:t>  10</a:t>
            </a:r>
            <a:r>
              <a:rPr lang="en-US" baseline="30000" dirty="0" smtClean="0">
                <a:sym typeface="Symbol"/>
              </a:rPr>
              <a:t>6</a:t>
            </a:r>
            <a:r>
              <a:rPr lang="en-US" dirty="0" smtClean="0">
                <a:sym typeface="Symbol"/>
              </a:rPr>
              <a:t>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057400" y="3810000"/>
            <a:ext cx="2476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*If Pr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 10, n = 0.36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     Pr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 10, n = 0.37</a:t>
            </a:r>
          </a:p>
          <a:p>
            <a:endParaRPr lang="en-US" dirty="0" smtClean="0">
              <a:solidFill>
                <a:srgbClr val="0000FF"/>
              </a:solidFill>
              <a:sym typeface="Symbol"/>
            </a:endParaRPr>
          </a:p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76900" y="2209800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*all properties are evaluated at T</a:t>
            </a: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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 except </a:t>
            </a:r>
            <a:r>
              <a:rPr lang="en-US" dirty="0" err="1" smtClean="0">
                <a:solidFill>
                  <a:srgbClr val="0000FF"/>
                </a:solidFill>
                <a:sym typeface="Symbol"/>
              </a:rPr>
              <a:t>Pr</a:t>
            </a:r>
            <a:r>
              <a:rPr lang="en-US" baseline="-25000" dirty="0" err="1" smtClean="0">
                <a:solidFill>
                  <a:srgbClr val="0000FF"/>
                </a:solidFill>
                <a:sym typeface="Symbol"/>
              </a:rPr>
              <a:t>s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 which is evaluated at T</a:t>
            </a: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s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.</a:t>
            </a:r>
          </a:p>
          <a:p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988800"/>
            <a:ext cx="4086225" cy="248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4191000" y="23241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</a:rPr>
              <a:t>  </a:t>
            </a:r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 </a:t>
            </a:r>
            <a:r>
              <a:rPr lang="en-US" b="1" dirty="0" smtClean="0">
                <a:solidFill>
                  <a:srgbClr val="006600"/>
                </a:solidFill>
              </a:rPr>
              <a:t>Eq. (7.45)</a:t>
            </a:r>
            <a:endParaRPr lang="en-US" b="1" dirty="0" smtClean="0">
              <a:solidFill>
                <a:srgbClr val="006600"/>
              </a:solidFill>
              <a:sym typeface="Symbol"/>
            </a:endParaRPr>
          </a:p>
          <a:p>
            <a:endParaRPr lang="en-US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Cylinder in cross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t="31061" b="9091"/>
          <a:stretch>
            <a:fillRect/>
          </a:stretch>
        </p:blipFill>
        <p:spPr bwMode="auto">
          <a:xfrm>
            <a:off x="962025" y="2705100"/>
            <a:ext cx="75723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62100" y="5486400"/>
            <a:ext cx="3695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*recommended for </a:t>
            </a:r>
            <a:r>
              <a:rPr lang="en-US" sz="1600" b="1" dirty="0" err="1" smtClean="0">
                <a:solidFill>
                  <a:srgbClr val="0000FF"/>
                </a:solidFill>
              </a:rPr>
              <a:t>Re</a:t>
            </a:r>
            <a:r>
              <a:rPr lang="en-US" sz="1600" b="1" baseline="-25000" dirty="0" err="1" smtClean="0">
                <a:solidFill>
                  <a:srgbClr val="0000FF"/>
                </a:solidFill>
              </a:rPr>
              <a:t>D</a:t>
            </a:r>
            <a:r>
              <a:rPr lang="en-US" sz="1600" b="1" dirty="0" err="1" smtClean="0">
                <a:solidFill>
                  <a:srgbClr val="0000FF"/>
                </a:solidFill>
              </a:rPr>
              <a:t>Pr</a:t>
            </a:r>
            <a:r>
              <a:rPr lang="en-US" sz="1600" b="1" dirty="0" smtClean="0">
                <a:solidFill>
                  <a:srgbClr val="0000FF"/>
                </a:solidFill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  <a:sym typeface="Symbol"/>
              </a:rPr>
              <a:t> 0.2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485900"/>
            <a:ext cx="6286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Wingdings" pitchFamily="2" charset="2"/>
              <a:buChar char="§"/>
            </a:pPr>
            <a:r>
              <a:rPr lang="en-US" dirty="0" smtClean="0"/>
              <a:t>Another correlations for circular cylinder in cross flow: </a:t>
            </a:r>
            <a:r>
              <a:rPr lang="en-US" b="1" dirty="0" smtClean="0">
                <a:solidFill>
                  <a:srgbClr val="CC00CC"/>
                </a:solidFill>
              </a:rPr>
              <a:t>Churchill and Bernstein correlation</a:t>
            </a:r>
          </a:p>
          <a:p>
            <a:pPr marL="231775" indent="-231775">
              <a:buFont typeface="Wingdings" pitchFamily="2" charset="2"/>
              <a:buChar char="§"/>
            </a:pPr>
            <a:r>
              <a:rPr lang="en-US" dirty="0" smtClean="0"/>
              <a:t> claimed as a single comprehensive equation that covers entire range of </a:t>
            </a:r>
            <a:r>
              <a:rPr lang="en-US" dirty="0" err="1" smtClean="0"/>
              <a:t>Re</a:t>
            </a:r>
            <a:r>
              <a:rPr lang="en-US" baseline="-25000" dirty="0" err="1" smtClean="0"/>
              <a:t>D</a:t>
            </a:r>
            <a:r>
              <a:rPr lang="en-US" dirty="0" smtClean="0"/>
              <a:t> as well as Pr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62100" y="5854125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*all properties are evaluated at the film temperature , </a:t>
            </a:r>
            <a:r>
              <a:rPr lang="en-US" sz="1600" b="1" dirty="0" err="1" smtClean="0">
                <a:solidFill>
                  <a:srgbClr val="0000FF"/>
                </a:solidFill>
              </a:rPr>
              <a:t>T</a:t>
            </a:r>
            <a:r>
              <a:rPr lang="en-US" sz="1600" b="1" baseline="-25000" dirty="0" err="1" smtClean="0">
                <a:solidFill>
                  <a:srgbClr val="0000FF"/>
                </a:solidFill>
              </a:rPr>
              <a:t>f</a:t>
            </a:r>
            <a:endParaRPr lang="en-US" sz="1600" b="1" dirty="0" smtClean="0">
              <a:solidFill>
                <a:srgbClr val="0000FF"/>
              </a:solidFill>
              <a:sym typeface="Symbol"/>
            </a:endParaRPr>
          </a:p>
          <a:p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27813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</a:rPr>
              <a:t>  </a:t>
            </a:r>
            <a:r>
              <a:rPr lang="en-US" b="1" dirty="0" smtClean="0">
                <a:solidFill>
                  <a:srgbClr val="006600"/>
                </a:solidFill>
                <a:sym typeface="Wingdings" pitchFamily="2" charset="2"/>
              </a:rPr>
              <a:t>  </a:t>
            </a:r>
            <a:r>
              <a:rPr lang="en-US" b="1" dirty="0" smtClean="0">
                <a:solidFill>
                  <a:srgbClr val="006600"/>
                </a:solidFill>
              </a:rPr>
              <a:t>Eq. (7.46)</a:t>
            </a:r>
            <a:endParaRPr lang="en-US" b="1" dirty="0" smtClean="0">
              <a:solidFill>
                <a:srgbClr val="006600"/>
              </a:solidFill>
              <a:sym typeface="Symbol"/>
            </a:endParaRPr>
          </a:p>
          <a:p>
            <a:endParaRPr lang="en-US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7  : Convection – External Flow : Cylinder in cross flow 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1219200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Problem 7.42:</a:t>
            </a:r>
          </a:p>
          <a:p>
            <a:endParaRPr lang="en-US" dirty="0" smtClean="0"/>
          </a:p>
          <a:p>
            <a:r>
              <a:rPr lang="en-US" dirty="0" smtClean="0"/>
              <a:t>A circular pipe of 25 mm outside diameter is placed in an airstream at 25</a:t>
            </a:r>
            <a:r>
              <a:rPr lang="en-US" dirty="0" smtClean="0">
                <a:sym typeface="Symbol"/>
              </a:rPr>
              <a:t>C and 1 </a:t>
            </a:r>
            <a:r>
              <a:rPr lang="en-US" dirty="0" err="1" smtClean="0">
                <a:sym typeface="Symbol"/>
              </a:rPr>
              <a:t>atm</a:t>
            </a:r>
            <a:r>
              <a:rPr lang="en-US" dirty="0" smtClean="0">
                <a:sym typeface="Symbol"/>
              </a:rPr>
              <a:t> pressure. The air moves in cross flow over the pipe at 15 m/s, while the outer surface of the pipe is maintained at 100C.</a:t>
            </a:r>
          </a:p>
          <a:p>
            <a:pPr marL="400050" indent="-400050">
              <a:buAutoNum type="romanLcParenR"/>
            </a:pPr>
            <a:r>
              <a:rPr lang="en-US" dirty="0" smtClean="0">
                <a:sym typeface="Symbol"/>
              </a:rPr>
              <a:t>What is the drag force exerted on the pipe per unit length?</a:t>
            </a:r>
          </a:p>
          <a:p>
            <a:pPr marL="400050" indent="-400050">
              <a:buAutoNum type="romanLcParenR"/>
            </a:pPr>
            <a:r>
              <a:rPr lang="en-US" dirty="0" smtClean="0">
                <a:sym typeface="Symbol"/>
              </a:rPr>
              <a:t>What is the rate of heat transfer from the pipe per unit length?</a:t>
            </a:r>
          </a:p>
          <a:p>
            <a:pPr marL="400050" indent="-400050"/>
            <a:endParaRPr lang="en-US" dirty="0" smtClean="0"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4601</TotalTime>
  <Words>838</Words>
  <Application>Microsoft Office PowerPoint</Application>
  <PresentationFormat>On-screen Show (4:3)</PresentationFormat>
  <Paragraphs>84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Chapter 7  : Convection – External Flow : Cylinder in cross flow </vt:lpstr>
      <vt:lpstr>Chapter 7  : Convection – External Flow : Cylinder in cross flow </vt:lpstr>
      <vt:lpstr>Chapter 7  : Convection – External Flow : Cylinder in cross flow </vt:lpstr>
      <vt:lpstr>Chapter 7  : Convection – External Flow : Cylinder in cross flow </vt:lpstr>
      <vt:lpstr>Chapter 7  : Convection – External Flow : Cylinder in cross flow </vt:lpstr>
      <vt:lpstr>Chapter 7  : Convection – External Flow : Cylinder in cross flow </vt:lpstr>
      <vt:lpstr>Chapter 7  : Convection – External Flow : Cylinder in cross flow </vt:lpstr>
      <vt:lpstr>Chapter 7  : Convection – External Flow : Cylinder in cross flow </vt:lpstr>
      <vt:lpstr>Chapter 7  : Convection – External Flow : Cylinder in cross flow </vt:lpstr>
      <vt:lpstr>Chapter 7  : Convection – External Flow : Sphere</vt:lpstr>
      <vt:lpstr>Chapter 7  : Convection – External Flow : Sphere</vt:lpstr>
      <vt:lpstr>Chapter 7  : Convection – External Flow : Sphere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: Introduction</dc:title>
  <dc:creator/>
  <cp:lastModifiedBy>Mohsin</cp:lastModifiedBy>
  <cp:revision>514</cp:revision>
  <dcterms:created xsi:type="dcterms:W3CDTF">2006-08-16T00:00:00Z</dcterms:created>
  <dcterms:modified xsi:type="dcterms:W3CDTF">2013-04-06T05:54:17Z</dcterms:modified>
</cp:coreProperties>
</file>