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10" r:id="rId2"/>
    <p:sldId id="311" r:id="rId3"/>
    <p:sldId id="312" r:id="rId4"/>
    <p:sldId id="308" r:id="rId5"/>
    <p:sldId id="309" r:id="rId6"/>
    <p:sldId id="276" r:id="rId7"/>
    <p:sldId id="277" r:id="rId8"/>
    <p:sldId id="278" r:id="rId9"/>
    <p:sldId id="307" r:id="rId10"/>
    <p:sldId id="302" r:id="rId11"/>
    <p:sldId id="280" r:id="rId12"/>
    <p:sldId id="304" r:id="rId13"/>
    <p:sldId id="281" r:id="rId14"/>
    <p:sldId id="305" r:id="rId15"/>
    <p:sldId id="283" r:id="rId16"/>
    <p:sldId id="303" r:id="rId17"/>
    <p:sldId id="284" r:id="rId18"/>
    <p:sldId id="313" r:id="rId19"/>
    <p:sldId id="285" r:id="rId20"/>
    <p:sldId id="286" r:id="rId2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8000"/>
    <a:srgbClr val="0066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C45179-3703-434A-9939-07545595D83F}" type="slidenum">
              <a:rPr lang="en-US"/>
              <a:pPr/>
              <a:t>2</a:t>
            </a:fld>
            <a:endParaRPr lang="en-US"/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.</a:t>
            </a:r>
            <a:endParaRPr lang="en-C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B86802-C611-402A-80E6-01F7DBE48750}" type="slidenum">
              <a:rPr lang="en-US"/>
              <a:pPr/>
              <a:t>18</a:t>
            </a:fld>
            <a:endParaRPr lang="en-US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2665" y="2084824"/>
            <a:ext cx="8229600" cy="1881845"/>
          </a:xfrm>
        </p:spPr>
        <p:txBody>
          <a:bodyPr>
            <a:normAutofit/>
          </a:bodyPr>
          <a:lstStyle/>
          <a:p>
            <a:r>
              <a:rPr lang="en-US" dirty="0" smtClean="0"/>
              <a:t>Chapter 7</a:t>
            </a:r>
            <a:br>
              <a:rPr lang="en-US" dirty="0" smtClean="0"/>
            </a:br>
            <a:r>
              <a:rPr lang="en-US" dirty="0" smtClean="0"/>
              <a:t>External Convection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AFD6D-6A2E-4FB3-8A41-FF0A864E3A78}" type="slidenum">
              <a:rPr lang="en-US"/>
              <a:pPr/>
              <a:t>10</a:t>
            </a:fld>
            <a:endParaRPr lang="en-US"/>
          </a:p>
        </p:txBody>
      </p:sp>
      <p:sp>
        <p:nvSpPr>
          <p:cNvPr id="475138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5A416C9-1E20-4163-8709-932C5F88525E}" type="slidenum">
              <a:rPr lang="en-US" sz="1400" b="0"/>
              <a:pPr algn="r"/>
              <a:t>10</a:t>
            </a:fld>
            <a:endParaRPr lang="en-US" sz="1400" b="0"/>
          </a:p>
        </p:txBody>
      </p:sp>
      <p:sp>
        <p:nvSpPr>
          <p:cNvPr id="475146" name="Rectangle 12"/>
          <p:cNvSpPr>
            <a:spLocks noChangeArrowheads="1"/>
          </p:cNvSpPr>
          <p:nvPr/>
        </p:nvSpPr>
        <p:spPr bwMode="auto">
          <a:xfrm>
            <a:off x="304800" y="228600"/>
            <a:ext cx="3505200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Heat </a:t>
            </a:r>
            <a:r>
              <a:rPr lang="en-US" sz="2400" b="1" u="sng" dirty="0" smtClean="0">
                <a:solidFill>
                  <a:srgbClr val="FF0000"/>
                </a:solidFill>
              </a:rPr>
              <a:t>Transfer Convection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04800" y="914400"/>
            <a:ext cx="8458200" cy="4953000"/>
            <a:chOff x="144" y="576"/>
            <a:chExt cx="5328" cy="3120"/>
          </a:xfrm>
        </p:grpSpPr>
        <p:pic>
          <p:nvPicPr>
            <p:cNvPr id="47513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04" y="672"/>
              <a:ext cx="3168" cy="231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</p:pic>
        <p:pic>
          <p:nvPicPr>
            <p:cNvPr id="475140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4" y="1130"/>
              <a:ext cx="1296" cy="310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</p:pic>
        <p:pic>
          <p:nvPicPr>
            <p:cNvPr id="475141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04" y="1491"/>
              <a:ext cx="960" cy="477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</p:pic>
        <p:pic>
          <p:nvPicPr>
            <p:cNvPr id="47514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04" y="2746"/>
              <a:ext cx="1152" cy="470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</p:pic>
        <p:pic>
          <p:nvPicPr>
            <p:cNvPr id="475144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04" y="3330"/>
              <a:ext cx="1632" cy="366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</p:pic>
        <p:sp>
          <p:nvSpPr>
            <p:cNvPr id="475145" name="Rectangle 11"/>
            <p:cNvSpPr>
              <a:spLocks noChangeArrowheads="1"/>
            </p:cNvSpPr>
            <p:nvPr/>
          </p:nvSpPr>
          <p:spPr bwMode="auto">
            <a:xfrm>
              <a:off x="144" y="576"/>
              <a:ext cx="2064" cy="3088"/>
            </a:xfrm>
            <a:prstGeom prst="rect">
              <a:avLst/>
            </a:prstGeom>
            <a:noFill/>
            <a:ln w="571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100" b="0">
                  <a:solidFill>
                    <a:srgbClr val="3333FF"/>
                  </a:solidFill>
                </a:rPr>
                <a:t>Local and average Nusselt numbers:</a:t>
              </a: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r>
                <a:rPr lang="en-US" sz="2100" b="0">
                  <a:solidFill>
                    <a:srgbClr val="3333FF"/>
                  </a:solidFill>
                </a:rPr>
                <a:t>Average Nusselt number:</a:t>
              </a: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r>
                <a:rPr lang="en-US" sz="2100" b="0">
                  <a:solidFill>
                    <a:srgbClr val="3333FF"/>
                  </a:solidFill>
                </a:rPr>
                <a:t>Film temperature:</a:t>
              </a: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r>
                <a:rPr lang="en-US" sz="2100" b="0">
                  <a:solidFill>
                    <a:srgbClr val="3333FF"/>
                  </a:solidFill>
                </a:rPr>
                <a:t>Average friction coefficient:</a:t>
              </a: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r>
                <a:rPr lang="en-US" sz="2100" b="0">
                  <a:solidFill>
                    <a:srgbClr val="3333FF"/>
                  </a:solidFill>
                </a:rPr>
                <a:t>Average heat transfer coefficient:</a:t>
              </a:r>
            </a:p>
            <a:p>
              <a:endParaRPr lang="en-US" sz="2100" b="0">
                <a:solidFill>
                  <a:srgbClr val="3333FF"/>
                </a:solidFill>
              </a:endParaRPr>
            </a:p>
            <a:p>
              <a:r>
                <a:rPr lang="en-US" sz="2100" b="0">
                  <a:solidFill>
                    <a:srgbClr val="3333FF"/>
                  </a:solidFill>
                </a:rPr>
                <a:t>Heat transfer rate:</a:t>
              </a:r>
            </a:p>
          </p:txBody>
        </p:sp>
        <p:pic>
          <p:nvPicPr>
            <p:cNvPr id="475147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04" y="2112"/>
              <a:ext cx="1146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TextBox 12"/>
          <p:cNvSpPr txBox="1"/>
          <p:nvPr/>
        </p:nvSpPr>
        <p:spPr>
          <a:xfrm>
            <a:off x="7010400" y="7239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_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771900" y="1524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_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32385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_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733800" y="41529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_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457700" y="5062835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_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10300" y="1752600"/>
            <a:ext cx="2667000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8000"/>
                </a:solidFill>
              </a:rPr>
              <a:t>*The </a:t>
            </a:r>
            <a:r>
              <a:rPr lang="en-US" i="1" dirty="0" err="1" smtClean="0">
                <a:solidFill>
                  <a:srgbClr val="008000"/>
                </a:solidFill>
              </a:rPr>
              <a:t>overbar</a:t>
            </a:r>
            <a:r>
              <a:rPr lang="en-US" i="1" dirty="0" smtClean="0">
                <a:solidFill>
                  <a:srgbClr val="008000"/>
                </a:solidFill>
              </a:rPr>
              <a:t> indicates an average from x</a:t>
            </a:r>
            <a:r>
              <a:rPr lang="en-US" i="1" baseline="30000" dirty="0" smtClean="0">
                <a:solidFill>
                  <a:srgbClr val="008000"/>
                </a:solidFill>
                <a:sym typeface="Symbol"/>
              </a:rPr>
              <a:t></a:t>
            </a:r>
            <a:r>
              <a:rPr lang="en-US" i="1" dirty="0" smtClean="0">
                <a:solidFill>
                  <a:srgbClr val="008000"/>
                </a:solidFill>
                <a:sym typeface="Symbol"/>
              </a:rPr>
              <a:t>=0 (the boundary layer begins to develop) to the location interest.</a:t>
            </a:r>
            <a:endParaRPr lang="en-US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1143000"/>
            <a:ext cx="7534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114800"/>
            <a:ext cx="54864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638800" y="1905000"/>
            <a:ext cx="1905000" cy="3048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4114800"/>
            <a:ext cx="2247900" cy="2667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2400" y="2476500"/>
            <a:ext cx="270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Laminar flow </a:t>
            </a:r>
            <a:endParaRPr lang="en-US" sz="2400" b="1" dirty="0">
              <a:solidFill>
                <a:srgbClr val="0000FF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638800"/>
            <a:ext cx="6477000" cy="12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934200" y="1115080"/>
            <a:ext cx="2171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(Isothermal)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57800" y="26289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(7.18)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0" y="3505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(7.21)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62500" y="43815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(7.24)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53100" y="5181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(7.25)</a:t>
            </a:r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00100" y="838200"/>
            <a:ext cx="716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For small </a:t>
            </a:r>
            <a:r>
              <a:rPr lang="en-US" dirty="0" err="1" smtClean="0"/>
              <a:t>Prandtl</a:t>
            </a:r>
            <a:r>
              <a:rPr lang="en-US" dirty="0" smtClean="0"/>
              <a:t> number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       where </a:t>
            </a:r>
            <a:r>
              <a:rPr lang="en-US" i="1" dirty="0" err="1" smtClean="0"/>
              <a:t>Pe</a:t>
            </a:r>
            <a:r>
              <a:rPr lang="en-US" i="1" dirty="0" smtClean="0"/>
              <a:t> </a:t>
            </a:r>
            <a:r>
              <a:rPr lang="en-US" dirty="0" smtClean="0"/>
              <a:t>is the </a:t>
            </a:r>
            <a:r>
              <a:rPr lang="en-US" dirty="0" err="1" smtClean="0"/>
              <a:t>Peclet</a:t>
            </a:r>
            <a:r>
              <a:rPr lang="en-US" dirty="0" smtClean="0"/>
              <a:t> number and can be obtained by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333500"/>
            <a:ext cx="3390900" cy="40957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0275" y="2514600"/>
            <a:ext cx="1419225" cy="34290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3467100"/>
            <a:ext cx="7162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rgbClr val="0000FF"/>
                </a:solidFill>
              </a:rPr>
              <a:t> A single correlation for laminar over an isothermal plate, which applies all </a:t>
            </a:r>
            <a:r>
              <a:rPr lang="en-US" dirty="0" err="1" smtClean="0">
                <a:solidFill>
                  <a:srgbClr val="0000FF"/>
                </a:solidFill>
              </a:rPr>
              <a:t>Prandtl</a:t>
            </a:r>
            <a:r>
              <a:rPr lang="en-US" dirty="0" smtClean="0">
                <a:solidFill>
                  <a:srgbClr val="0000FF"/>
                </a:solidFill>
              </a:rPr>
              <a:t> number has been recommended by Churchill and </a:t>
            </a:r>
            <a:r>
              <a:rPr lang="en-US" dirty="0" err="1" smtClean="0">
                <a:solidFill>
                  <a:srgbClr val="0000FF"/>
                </a:solidFill>
              </a:rPr>
              <a:t>Ozoe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and average value can be obtained by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1700" y="4229100"/>
            <a:ext cx="5210175" cy="76200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21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47900" y="5676900"/>
            <a:ext cx="1371600" cy="35242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1200" y="13451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(7.26)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29500" y="4419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(7.27)</a:t>
            </a:r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" y="1209675"/>
            <a:ext cx="709612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543800" y="1828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(7.28)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0" y="22479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(7.30)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4700" y="41264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(7.31)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7900" y="4343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(7.33)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ight Brace 11"/>
          <p:cNvSpPr/>
          <p:nvPr/>
        </p:nvSpPr>
        <p:spPr>
          <a:xfrm rot="5400000">
            <a:off x="4171950" y="2647950"/>
            <a:ext cx="381000" cy="4076700"/>
          </a:xfrm>
          <a:prstGeom prst="rightBrace">
            <a:avLst>
              <a:gd name="adj1" fmla="val 8333"/>
              <a:gd name="adj2" fmla="val 4428"/>
            </a:avLst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867400" y="4800600"/>
            <a:ext cx="34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*when A = 871 for </a:t>
            </a:r>
            <a:r>
              <a:rPr lang="en-US" dirty="0" err="1" smtClean="0">
                <a:solidFill>
                  <a:srgbClr val="0000FF"/>
                </a:solidFill>
              </a:rPr>
              <a:t>Re</a:t>
            </a:r>
            <a:r>
              <a:rPr lang="en-US" baseline="-25000" dirty="0" err="1" smtClean="0">
                <a:solidFill>
                  <a:srgbClr val="0000FF"/>
                </a:solidFill>
              </a:rPr>
              <a:t>x,c</a:t>
            </a:r>
            <a:r>
              <a:rPr lang="en-US" dirty="0" smtClean="0">
                <a:solidFill>
                  <a:srgbClr val="0000FF"/>
                </a:solidFill>
              </a:rPr>
              <a:t> = 5 x10</a:t>
            </a:r>
            <a:r>
              <a:rPr lang="en-US" baseline="30000" dirty="0" smtClean="0">
                <a:solidFill>
                  <a:srgbClr val="0000FF"/>
                </a:solidFill>
              </a:rPr>
              <a:t>5</a:t>
            </a:r>
            <a:endParaRPr lang="en-US" baseline="300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5600700"/>
            <a:ext cx="285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*for  a completely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turbulent </a:t>
            </a:r>
            <a:r>
              <a:rPr lang="en-US" dirty="0" smtClean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Re</a:t>
            </a:r>
            <a:r>
              <a:rPr lang="en-US" baseline="-25000" dirty="0" err="1" smtClean="0">
                <a:solidFill>
                  <a:srgbClr val="0000FF"/>
                </a:solidFill>
              </a:rPr>
              <a:t>x,c</a:t>
            </a:r>
            <a:r>
              <a:rPr lang="en-US" dirty="0" smtClean="0">
                <a:solidFill>
                  <a:srgbClr val="0000FF"/>
                </a:solidFill>
              </a:rPr>
              <a:t> = 0, A = 0 </a:t>
            </a:r>
            <a:endParaRPr lang="en-US" baseline="300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0" y="390519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A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62300" y="371469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2A</a:t>
            </a:r>
            <a:endParaRPr lang="en-US" sz="2000" b="1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800" y="3886200"/>
            <a:ext cx="266700" cy="114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10A8-47A4-4F8B-8946-641C4AD17A4E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507906" name="Rectangle 2"/>
          <p:cNvSpPr>
            <a:spLocks noChangeArrowheads="1"/>
          </p:cNvSpPr>
          <p:nvPr/>
        </p:nvSpPr>
        <p:spPr bwMode="auto">
          <a:xfrm>
            <a:off x="544513" y="228600"/>
            <a:ext cx="26965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Uniform Heat Flux</a:t>
            </a:r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533400" y="685800"/>
            <a:ext cx="800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000" b="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a flat plate subjected to </a:t>
            </a:r>
            <a:r>
              <a:rPr lang="en-US" sz="2000" b="0" i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uniform heat flux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the local </a:t>
            </a:r>
            <a:r>
              <a:rPr lang="en-US" sz="2000" b="0" dirty="0" err="1">
                <a:latin typeface="Times New Roman" pitchFamily="18" charset="0"/>
                <a:cs typeface="Times New Roman" pitchFamily="18" charset="0"/>
              </a:rPr>
              <a:t>Nusselt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number is given by </a:t>
            </a:r>
          </a:p>
        </p:txBody>
      </p:sp>
      <p:sp>
        <p:nvSpPr>
          <p:cNvPr id="507908" name="Rectangle 4"/>
          <p:cNvSpPr>
            <a:spLocks noChangeArrowheads="1"/>
          </p:cNvSpPr>
          <p:nvPr/>
        </p:nvSpPr>
        <p:spPr bwMode="auto">
          <a:xfrm>
            <a:off x="533400" y="2574925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These relations give values that are 36 percent higher for laminar flow and</a:t>
            </a:r>
            <a:r>
              <a:rPr lang="tr-TR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4 percent higher for turbulent flow relative to the isothermal plate case.</a:t>
            </a:r>
          </a:p>
        </p:txBody>
      </p:sp>
      <p:sp>
        <p:nvSpPr>
          <p:cNvPr id="507909" name="Rectangle 5"/>
          <p:cNvSpPr>
            <a:spLocks noChangeArrowheads="1"/>
          </p:cNvSpPr>
          <p:nvPr/>
        </p:nvSpPr>
        <p:spPr bwMode="auto">
          <a:xfrm>
            <a:off x="533400" y="3429000"/>
            <a:ext cx="7505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If the</a:t>
            </a:r>
            <a:r>
              <a:rPr lang="en-US" sz="2000" b="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heat flux</a:t>
            </a:r>
            <a:r>
              <a:rPr lang="tr-TR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000" b="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known, </a:t>
            </a:r>
            <a:r>
              <a:rPr lang="en-US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the rate of heat transfer to or from the</a:t>
            </a:r>
            <a:r>
              <a:rPr lang="tr-TR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plate and the surface temperature at a distance </a:t>
            </a:r>
            <a:r>
              <a:rPr lang="en-US" sz="2000" b="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000" b="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are determined from</a:t>
            </a:r>
          </a:p>
        </p:txBody>
      </p:sp>
      <p:pic>
        <p:nvPicPr>
          <p:cNvPr id="50791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0" y="4267200"/>
            <a:ext cx="1317625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79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3" y="4724400"/>
            <a:ext cx="60944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7913" name="Picture 9"/>
          <p:cNvPicPr>
            <a:picLocks noChangeAspect="1" noChangeArrowheads="1"/>
          </p:cNvPicPr>
          <p:nvPr/>
        </p:nvPicPr>
        <p:blipFill>
          <a:blip r:embed="rId4" cstate="print"/>
          <a:srcRect r="27812"/>
          <a:stretch>
            <a:fillRect/>
          </a:stretch>
        </p:blipFill>
        <p:spPr bwMode="auto">
          <a:xfrm>
            <a:off x="609600" y="1447800"/>
            <a:ext cx="55626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715000" y="14859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(7.37)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9300" y="19928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(7.38)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57200" y="5524500"/>
            <a:ext cx="8001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The average </a:t>
            </a:r>
            <a:r>
              <a:rPr lang="en-US" sz="2000" b="0" dirty="0" err="1">
                <a:latin typeface="Times New Roman" pitchFamily="18" charset="0"/>
                <a:cs typeface="Times New Roman" pitchFamily="18" charset="0"/>
              </a:rPr>
              <a:t>Nusselt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number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(laminar) is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given by 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6096000"/>
            <a:ext cx="2638425" cy="419100"/>
          </a:xfrm>
          <a:prstGeom prst="rect">
            <a:avLst/>
          </a:prstGeom>
          <a:noFill/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72100" y="61457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Eq. (7.41)</a:t>
            </a:r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 descr="07_09tbl.jpg"/>
          <p:cNvPicPr>
            <a:picLocks noChangeAspect="1"/>
          </p:cNvPicPr>
          <p:nvPr/>
        </p:nvPicPr>
        <p:blipFill>
          <a:blip r:embed="rId2" cstate="print"/>
          <a:srcRect b="31606"/>
          <a:stretch>
            <a:fillRect/>
          </a:stretch>
        </p:blipFill>
        <p:spPr>
          <a:xfrm>
            <a:off x="495300" y="304800"/>
            <a:ext cx="8046720" cy="613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 descr="07_09tbl.jpg"/>
          <p:cNvPicPr>
            <a:picLocks noChangeAspect="1"/>
          </p:cNvPicPr>
          <p:nvPr/>
        </p:nvPicPr>
        <p:blipFill>
          <a:blip r:embed="rId2" cstate="print"/>
          <a:srcRect t="67383"/>
          <a:stretch>
            <a:fillRect/>
          </a:stretch>
        </p:blipFill>
        <p:spPr>
          <a:xfrm>
            <a:off x="571500" y="304800"/>
            <a:ext cx="8046720" cy="2925318"/>
          </a:xfrm>
          <a:prstGeom prst="rect">
            <a:avLst/>
          </a:prstGeom>
        </p:spPr>
      </p:pic>
      <p:pic>
        <p:nvPicPr>
          <p:cNvPr id="4" name="Picture 3" descr="07_09tbl_cont.jpg"/>
          <p:cNvPicPr>
            <a:picLocks noChangeAspect="1"/>
          </p:cNvPicPr>
          <p:nvPr/>
        </p:nvPicPr>
        <p:blipFill>
          <a:blip r:embed="rId3" cstate="print"/>
          <a:srcRect b="20715"/>
          <a:stretch>
            <a:fillRect/>
          </a:stretch>
        </p:blipFill>
        <p:spPr>
          <a:xfrm>
            <a:off x="601980" y="3162300"/>
            <a:ext cx="7955280" cy="3315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7315200" cy="540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Other Applications (7.6-7.8)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04800" y="990600"/>
            <a:ext cx="8458200" cy="3090863"/>
            <a:chOff x="192" y="624"/>
            <a:chExt cx="5328" cy="1947"/>
          </a:xfrm>
        </p:grpSpPr>
        <p:pic>
          <p:nvPicPr>
            <p:cNvPr id="12298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2" y="624"/>
              <a:ext cx="1488" cy="1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92" y="672"/>
              <a:ext cx="4223" cy="1899"/>
              <a:chOff x="192" y="672"/>
              <a:chExt cx="4223" cy="1899"/>
            </a:xfrm>
          </p:grpSpPr>
          <p:pic>
            <p:nvPicPr>
              <p:cNvPr id="12300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2" y="672"/>
                <a:ext cx="2112" cy="18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301" name="Picture 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r="17241"/>
              <a:stretch>
                <a:fillRect/>
              </a:stretch>
            </p:blipFill>
            <p:spPr bwMode="auto">
              <a:xfrm>
                <a:off x="2400" y="672"/>
                <a:ext cx="1584" cy="10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302" name="Text Box 8"/>
              <p:cNvSpPr txBox="1">
                <a:spLocks noChangeArrowheads="1"/>
              </p:cNvSpPr>
              <p:nvPr/>
            </p:nvSpPr>
            <p:spPr bwMode="auto">
              <a:xfrm>
                <a:off x="2544" y="1824"/>
                <a:ext cx="187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latin typeface="Arial" pitchFamily="34" charset="0"/>
                  </a:rPr>
                  <a:t>Flow around tube banks</a:t>
                </a:r>
                <a:r>
                  <a:rPr lang="en-US"/>
                  <a:t> </a:t>
                </a:r>
              </a:p>
            </p:txBody>
          </p:sp>
        </p:grp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65125" y="4049713"/>
            <a:ext cx="2009775" cy="2008187"/>
            <a:chOff x="230" y="2551"/>
            <a:chExt cx="1266" cy="1265"/>
          </a:xfrm>
        </p:grpSpPr>
        <p:pic>
          <p:nvPicPr>
            <p:cNvPr id="12296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0" y="2880"/>
              <a:ext cx="1256" cy="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230" y="2551"/>
              <a:ext cx="10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Arial" pitchFamily="34" charset="0"/>
                </a:rPr>
                <a:t>Packed beds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895600" y="3657600"/>
            <a:ext cx="5791200" cy="2806700"/>
            <a:chOff x="1824" y="2304"/>
            <a:chExt cx="3648" cy="1768"/>
          </a:xfrm>
        </p:grpSpPr>
        <p:pic>
          <p:nvPicPr>
            <p:cNvPr id="12294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l="1852"/>
            <a:stretch>
              <a:fillRect/>
            </a:stretch>
          </p:blipFill>
          <p:spPr bwMode="auto">
            <a:xfrm>
              <a:off x="2928" y="2304"/>
              <a:ext cx="2544" cy="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5" name="Text Box 10"/>
            <p:cNvSpPr txBox="1">
              <a:spLocks noChangeArrowheads="1"/>
            </p:cNvSpPr>
            <p:nvPr/>
          </p:nvSpPr>
          <p:spPr bwMode="auto">
            <a:xfrm>
              <a:off x="1824" y="3168"/>
              <a:ext cx="11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Arial" pitchFamily="34" charset="0"/>
                </a:rPr>
                <a:t>Impinging jets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7.1</a:t>
            </a:r>
          </a:p>
          <a:p>
            <a:endParaRPr lang="en-US" dirty="0" smtClean="0"/>
          </a:p>
          <a:p>
            <a:r>
              <a:rPr lang="en-US" sz="1600" dirty="0" smtClean="0"/>
              <a:t>Air at a pressure of 6 </a:t>
            </a:r>
            <a:r>
              <a:rPr lang="en-US" sz="1600" dirty="0" err="1" smtClean="0"/>
              <a:t>kN</a:t>
            </a:r>
            <a:r>
              <a:rPr lang="en-US" sz="1600" dirty="0" smtClean="0"/>
              <a:t>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and a temperature of 300</a:t>
            </a:r>
            <a:r>
              <a:rPr lang="en-US" sz="1600" dirty="0" smtClean="0">
                <a:sym typeface="Symbol"/>
              </a:rPr>
              <a:t>C flows with a velocity of 10 m/s over a flat plate 0.5 m long. Estimate the cooling rate per unit width of the plat needed to maintain it at a surface temperature of 27C.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Introduction</a:t>
            </a:r>
            <a:endParaRPr lang="en-CA" smtClean="0"/>
          </a:p>
        </p:txBody>
      </p:sp>
      <p:sp>
        <p:nvSpPr>
          <p:cNvPr id="1029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28600" y="1066800"/>
            <a:ext cx="8458200" cy="1066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eaLnBrk="1" hangingPunct="1">
              <a:buFontTx/>
              <a:buNone/>
            </a:pPr>
            <a:r>
              <a:rPr lang="en-US" smtClean="0"/>
              <a:t>	In Chapter 6 we obtained a non-dimensional form for the heat transfer coefficient, applicable for problems involving the formation of a boundary layer:</a:t>
            </a:r>
            <a:endParaRPr lang="en-CA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4879240" y="2392065"/>
          <a:ext cx="2571750" cy="581025"/>
        </p:xfrm>
        <a:graphic>
          <a:graphicData uri="http://schemas.openxmlformats.org/presentationml/2006/ole">
            <p:oleObj spid="_x0000_s1026" name="Equation" r:id="rId4" imgW="952200" imgH="215640" progId="Equation.3">
              <p:embed/>
            </p:oleObj>
          </a:graphicData>
        </a:graphic>
      </p:graphicFrame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193830" y="3313785"/>
            <a:ext cx="8763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</a:rPr>
              <a:t>In this chapter we will obtain convection coefficients for different flow geometries, involving external flows: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dirty="0">
                <a:latin typeface="Arial" pitchFamily="34" charset="0"/>
              </a:rPr>
              <a:t>Flat plates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dirty="0">
                <a:latin typeface="Arial" pitchFamily="34" charset="0"/>
              </a:rPr>
              <a:t>Spheres, cylinders, airfoils, blades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</a:rPr>
              <a:t>In such flows, boundary layers develop freely</a:t>
            </a:r>
          </a:p>
          <a:p>
            <a:pPr marL="342900" indent="-342900">
              <a:spcBef>
                <a:spcPct val="20000"/>
              </a:spcBef>
            </a:pPr>
            <a:endParaRPr lang="en-CA" sz="2000" dirty="0">
              <a:latin typeface="Arial" pitchFamily="34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885120" y="2392065"/>
          <a:ext cx="3352800" cy="569913"/>
        </p:xfrm>
        <a:graphic>
          <a:graphicData uri="http://schemas.openxmlformats.org/presentationml/2006/ole">
            <p:oleObj spid="_x0000_s1027" name="Equation" r:id="rId5" imgW="1117440" imgH="190440" progId="Equation.3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219200"/>
            <a:ext cx="77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00FF"/>
                </a:solidFill>
              </a:rPr>
              <a:t>Example: 7.2 (combination laminar &amp; turbulent)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Consider a hot automotive engine, which can be approximated as a 0.5m high, 0.4m wide and 0.8m long rectangular block. The bottom surface of the block is at a temperature of 100</a:t>
            </a:r>
            <a:r>
              <a:rPr lang="en-US" dirty="0" smtClean="0">
                <a:sym typeface="Symbol"/>
              </a:rPr>
              <a:t>C and has an emissivity of 0.95. The ambient air is at 20C and the road surface is at 25C. If the car travels at a velocity of 80 km/hr, determine </a:t>
            </a:r>
          </a:p>
          <a:p>
            <a:pPr marL="400050" indent="-400050" algn="just">
              <a:buAutoNum type="romanLcParenR"/>
            </a:pPr>
            <a:r>
              <a:rPr lang="en-US" dirty="0" smtClean="0">
                <a:sym typeface="Symbol"/>
              </a:rPr>
              <a:t>the total drag force and </a:t>
            </a:r>
          </a:p>
          <a:p>
            <a:pPr marL="400050" indent="-400050" algn="just">
              <a:buAutoNum type="romanLcParenR"/>
            </a:pPr>
            <a:r>
              <a:rPr lang="en-US" dirty="0" smtClean="0">
                <a:sym typeface="Symbol"/>
              </a:rPr>
              <a:t>the rate of heat transfer over the entire bottom surface of the engine block.</a:t>
            </a:r>
          </a:p>
          <a:p>
            <a:pPr algn="just"/>
            <a:r>
              <a:rPr lang="en-US" dirty="0" smtClean="0">
                <a:sym typeface="Symbol"/>
              </a:rPr>
              <a:t>Assume the flow to be turbulent over the entire surface because of the constant agitation of the engine block. </a:t>
            </a:r>
            <a:endParaRPr lang="en-US" dirty="0" smtClean="0"/>
          </a:p>
          <a:p>
            <a:pPr algn="just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z="2800" dirty="0" smtClean="0">
                <a:latin typeface="Arial" pitchFamily="34" charset="0"/>
              </a:rPr>
              <a:t>Two approaches:</a:t>
            </a:r>
          </a:p>
          <a:p>
            <a:pPr lvl="1">
              <a:buFontTx/>
              <a:buChar char="–"/>
            </a:pPr>
            <a:r>
              <a:rPr lang="en-US" dirty="0" smtClean="0">
                <a:latin typeface="Arial" pitchFamily="34" charset="0"/>
              </a:rPr>
              <a:t>Experimental or </a:t>
            </a:r>
            <a:r>
              <a:rPr lang="en-US" u="sng" dirty="0" smtClean="0">
                <a:latin typeface="Arial" pitchFamily="34" charset="0"/>
              </a:rPr>
              <a:t>empirical</a:t>
            </a:r>
            <a:r>
              <a:rPr lang="en-US" dirty="0" smtClean="0">
                <a:latin typeface="Arial" pitchFamily="34" charset="0"/>
              </a:rPr>
              <a:t>: Experimental heat transfer measurements are correlated in terms of dimensionless parameters</a:t>
            </a:r>
          </a:p>
          <a:p>
            <a:pPr lvl="1">
              <a:buFontTx/>
              <a:buChar char="–"/>
            </a:pPr>
            <a:r>
              <a:rPr lang="en-US" u="sng" dirty="0" smtClean="0">
                <a:latin typeface="Arial" pitchFamily="34" charset="0"/>
              </a:rPr>
              <a:t>Theoretical</a:t>
            </a:r>
            <a:r>
              <a:rPr lang="en-US" dirty="0" smtClean="0">
                <a:latin typeface="Arial" pitchFamily="34" charset="0"/>
              </a:rPr>
              <a:t> approach: Solution of boundary layer equations.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 descr="tbl_06_02a.jpg"/>
          <p:cNvPicPr>
            <a:picLocks noChangeAspect="1"/>
          </p:cNvPicPr>
          <p:nvPr/>
        </p:nvPicPr>
        <p:blipFill>
          <a:blip r:embed="rId2" cstate="print"/>
          <a:srcRect b="41111"/>
          <a:stretch>
            <a:fillRect/>
          </a:stretch>
        </p:blipFill>
        <p:spPr>
          <a:xfrm>
            <a:off x="685800" y="380996"/>
            <a:ext cx="7772400" cy="6268489"/>
          </a:xfrm>
          <a:prstGeom prst="rect">
            <a:avLst/>
          </a:prstGeom>
        </p:spPr>
      </p:pic>
      <p:sp>
        <p:nvSpPr>
          <p:cNvPr id="6" name="Flowchart: Process 5"/>
          <p:cNvSpPr/>
          <p:nvPr/>
        </p:nvSpPr>
        <p:spPr>
          <a:xfrm>
            <a:off x="609600" y="1333500"/>
            <a:ext cx="1333500" cy="4953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647700" y="4495800"/>
            <a:ext cx="1447800" cy="4953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609600" y="3162300"/>
            <a:ext cx="1447800" cy="7620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tbl_06_02a.jpg"/>
          <p:cNvPicPr>
            <a:picLocks noChangeAspect="1"/>
          </p:cNvPicPr>
          <p:nvPr/>
        </p:nvPicPr>
        <p:blipFill>
          <a:blip r:embed="rId2" cstate="print"/>
          <a:srcRect t="58333"/>
          <a:stretch>
            <a:fillRect/>
          </a:stretch>
        </p:blipFill>
        <p:spPr>
          <a:xfrm>
            <a:off x="914400" y="1028700"/>
            <a:ext cx="7772400" cy="4435249"/>
          </a:xfrm>
          <a:prstGeom prst="rect">
            <a:avLst/>
          </a:prstGeom>
        </p:spPr>
      </p:pic>
      <p:sp>
        <p:nvSpPr>
          <p:cNvPr id="6" name="Flowchart: Process 5"/>
          <p:cNvSpPr/>
          <p:nvPr/>
        </p:nvSpPr>
        <p:spPr>
          <a:xfrm>
            <a:off x="914400" y="3810000"/>
            <a:ext cx="1447800" cy="4953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876300" y="4953000"/>
            <a:ext cx="1447800" cy="4953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279790"/>
            <a:ext cx="84201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(Plate, Cylinder, Sphere)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589" y="1181100"/>
            <a:ext cx="7186611" cy="554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81100"/>
            <a:ext cx="65913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2171700"/>
            <a:ext cx="77152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5600700"/>
            <a:ext cx="74961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90700" y="1676400"/>
            <a:ext cx="1638300" cy="419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2866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124325"/>
            <a:ext cx="81438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025" y="5905500"/>
            <a:ext cx="76104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028700" y="6400800"/>
            <a:ext cx="217170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21380" y="6400800"/>
            <a:ext cx="256032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0600" y="6665912"/>
            <a:ext cx="164592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24400" y="6667500"/>
            <a:ext cx="164592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9600" y="1219200"/>
            <a:ext cx="6819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Approaches to determine convection coefficients, </a:t>
            </a:r>
            <a:r>
              <a:rPr lang="en-US" sz="2000" b="1" i="1" dirty="0" smtClean="0">
                <a:solidFill>
                  <a:srgbClr val="0000FF"/>
                </a:solidFill>
              </a:rPr>
              <a:t>h</a:t>
            </a:r>
            <a:endParaRPr lang="en-US" sz="2000" b="1" i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1752600"/>
            <a:ext cx="37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Experimental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Heat transfer experiment (Section 7.1)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Correlating the data in term of dimensionless number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Establish equation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6300" y="1752600"/>
            <a:ext cx="4152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smtClean="0">
                <a:solidFill>
                  <a:srgbClr val="FF0000"/>
                </a:solidFill>
              </a:rPr>
              <a:t>Analytical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Solving using boundary layer equation (Section 6.4)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Example analysis by similarity method (refer Section 7.2.1)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Step includes:</a:t>
            </a:r>
          </a:p>
          <a:p>
            <a:pPr marL="465138" indent="-233363"/>
            <a:r>
              <a:rPr lang="en-US" dirty="0" err="1" smtClean="0"/>
              <a:t>i</a:t>
            </a:r>
            <a:r>
              <a:rPr lang="en-US" dirty="0" smtClean="0"/>
              <a:t>) Obtain temperature profile T</a:t>
            </a:r>
            <a:r>
              <a:rPr lang="en-US" baseline="30000" dirty="0" smtClean="0">
                <a:sym typeface="Symbol"/>
              </a:rPr>
              <a:t>  </a:t>
            </a:r>
            <a:r>
              <a:rPr lang="en-US" dirty="0" smtClean="0">
                <a:sym typeface="Symbol"/>
              </a:rPr>
              <a:t>for a particular geometry </a:t>
            </a:r>
          </a:p>
          <a:p>
            <a:pPr marL="465138" indent="-233363"/>
            <a:r>
              <a:rPr lang="en-US" dirty="0" smtClean="0">
                <a:sym typeface="Symbol"/>
              </a:rPr>
              <a:t>ii) Evaluate local </a:t>
            </a:r>
            <a:r>
              <a:rPr lang="en-US" dirty="0" err="1" smtClean="0">
                <a:sym typeface="Symbol"/>
              </a:rPr>
              <a:t>Nusselt</a:t>
            </a:r>
            <a:r>
              <a:rPr lang="en-US" dirty="0" smtClean="0">
                <a:sym typeface="Symbol"/>
              </a:rPr>
              <a:t> number (Eq.6.31)</a:t>
            </a:r>
          </a:p>
          <a:p>
            <a:pPr marL="465138" indent="-233363"/>
            <a:r>
              <a:rPr lang="en-US" dirty="0" smtClean="0">
                <a:sym typeface="Symbol"/>
              </a:rPr>
              <a:t>iii) Evaluate local convection coefficient</a:t>
            </a:r>
          </a:p>
          <a:p>
            <a:pPr marL="465138" indent="-233363"/>
            <a:r>
              <a:rPr lang="en-US" dirty="0" smtClean="0">
                <a:sym typeface="Symbol"/>
              </a:rPr>
              <a:t>iv) Determine the average convection coefficient (Eq. 6.9)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16" name="Picture 15" descr="07_02.jpg"/>
          <p:cNvPicPr>
            <a:picLocks noChangeAspect="1"/>
          </p:cNvPicPr>
          <p:nvPr/>
        </p:nvPicPr>
        <p:blipFill>
          <a:blip r:embed="rId2" cstate="print"/>
          <a:srcRect r="50833" b="20895"/>
          <a:stretch>
            <a:fillRect/>
          </a:stretch>
        </p:blipFill>
        <p:spPr>
          <a:xfrm>
            <a:off x="91440" y="3733800"/>
            <a:ext cx="4023360" cy="2687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4047</TotalTime>
  <Words>736</Words>
  <Application>Microsoft Office PowerPoint</Application>
  <PresentationFormat>On-screen Show (4:3)</PresentationFormat>
  <Paragraphs>123</Paragraphs>
  <Slides>20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Microsoft Equation 3.0</vt:lpstr>
      <vt:lpstr>Chapter 7 External Convection</vt:lpstr>
      <vt:lpstr>Introduction</vt:lpstr>
      <vt:lpstr>Approach</vt:lpstr>
      <vt:lpstr>Slide 4</vt:lpstr>
      <vt:lpstr>Slide 5</vt:lpstr>
      <vt:lpstr>Chapter 7  : Convection – External Flow (Plate, Cylinder, Sphere) </vt:lpstr>
      <vt:lpstr>Chapter 7  : Convection – External Flow </vt:lpstr>
      <vt:lpstr>Chapter 7  : Convection – External Flow </vt:lpstr>
      <vt:lpstr>Chapter 7  : Convection – External Flow </vt:lpstr>
      <vt:lpstr>Slide 10</vt:lpstr>
      <vt:lpstr>Chapter 7  : Convection – External Flow </vt:lpstr>
      <vt:lpstr>Slide 12</vt:lpstr>
      <vt:lpstr>Chapter 7  : Convection – External Flow </vt:lpstr>
      <vt:lpstr>Slide 14</vt:lpstr>
      <vt:lpstr>Slide 15</vt:lpstr>
      <vt:lpstr>Slide 16</vt:lpstr>
      <vt:lpstr>Chapter 7  : Convection – External Flow </vt:lpstr>
      <vt:lpstr>Other Applications (7.6-7.8)</vt:lpstr>
      <vt:lpstr>Chapter 7  : Convection – External Flow </vt:lpstr>
      <vt:lpstr>Chapter 7  : Convection – External Flow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453</cp:revision>
  <dcterms:created xsi:type="dcterms:W3CDTF">2006-08-16T00:00:00Z</dcterms:created>
  <dcterms:modified xsi:type="dcterms:W3CDTF">2013-04-06T05:29:35Z</dcterms:modified>
</cp:coreProperties>
</file>