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75" r:id="rId2"/>
    <p:sldId id="302" r:id="rId3"/>
    <p:sldId id="276" r:id="rId4"/>
    <p:sldId id="277" r:id="rId5"/>
    <p:sldId id="278" r:id="rId6"/>
    <p:sldId id="315" r:id="rId7"/>
    <p:sldId id="316" r:id="rId8"/>
    <p:sldId id="314" r:id="rId9"/>
    <p:sldId id="279" r:id="rId10"/>
    <p:sldId id="280" r:id="rId11"/>
    <p:sldId id="298" r:id="rId12"/>
    <p:sldId id="299" r:id="rId13"/>
    <p:sldId id="281" r:id="rId14"/>
    <p:sldId id="317" r:id="rId15"/>
    <p:sldId id="297" r:id="rId16"/>
    <p:sldId id="295" r:id="rId17"/>
    <p:sldId id="283" r:id="rId18"/>
    <p:sldId id="285" r:id="rId19"/>
    <p:sldId id="286" r:id="rId20"/>
    <p:sldId id="284" r:id="rId21"/>
    <p:sldId id="287" r:id="rId22"/>
    <p:sldId id="296" r:id="rId23"/>
    <p:sldId id="288" r:id="rId24"/>
    <p:sldId id="318" r:id="rId25"/>
    <p:sldId id="300" r:id="rId26"/>
    <p:sldId id="301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10" Type="http://schemas.openxmlformats.org/officeDocument/2006/relationships/image" Target="../media/image68.wmf"/><Relationship Id="rId4" Type="http://schemas.openxmlformats.org/officeDocument/2006/relationships/image" Target="../media/image62.wmf"/><Relationship Id="rId9" Type="http://schemas.openxmlformats.org/officeDocument/2006/relationships/image" Target="../media/image6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440B857-9928-4CF4-8866-AA5DC308E634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EDFD29-6765-47E2-8B63-E65EB2C6C8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48FA87D-42E1-445A-8FA0-3BBD673ECCF4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BAC2747-D786-4A86-8360-648E9D463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AB1139-E1E0-41C5-8706-5278321DD7A7}" type="slidenum">
              <a:rPr lang="en-US"/>
              <a:pPr/>
              <a:t>2</a:t>
            </a:fld>
            <a:endParaRPr lang="en-US"/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0F9ED6-EE4C-4DCC-B2B9-17A6B4C4895F}" type="slidenum">
              <a:rPr lang="en-US"/>
              <a:pPr/>
              <a:t>31</a:t>
            </a:fld>
            <a:endParaRPr lang="en-US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945DB6-A0C6-4D34-A093-556AE5F118F5}" type="slidenum">
              <a:rPr lang="en-US"/>
              <a:pPr/>
              <a:t>32</a:t>
            </a:fld>
            <a:endParaRPr lang="en-US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69D91C-6443-4C77-A098-9397E16BD26A}" type="slidenum">
              <a:rPr lang="en-US"/>
              <a:pPr/>
              <a:t>33</a:t>
            </a:fld>
            <a:endParaRPr lang="en-US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5BABC8-2ECA-496B-9218-C83CCA1A0ED5}" type="slidenum">
              <a:rPr lang="en-US"/>
              <a:pPr/>
              <a:t>34</a:t>
            </a:fld>
            <a:endParaRPr lang="en-US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1F46A9-98D5-48D3-99E9-BA960507AD92}" type="slidenum">
              <a:rPr lang="en-US"/>
              <a:pPr/>
              <a:t>35</a:t>
            </a:fld>
            <a:endParaRPr lang="en-US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0C347A-9BBB-4D37-B169-39F404C58EB4}" type="slidenum">
              <a:rPr lang="en-US"/>
              <a:pPr/>
              <a:t>6</a:t>
            </a:fld>
            <a:endParaRPr lang="en-US"/>
          </a:p>
        </p:txBody>
      </p:sp>
      <p:sp>
        <p:nvSpPr>
          <p:cNvPr id="14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6CDAD2-5B44-491C-8A63-CA0759D86374}" type="slidenum">
              <a:rPr lang="en-US"/>
              <a:pPr/>
              <a:t>7</a:t>
            </a:fld>
            <a:endParaRPr lang="en-US"/>
          </a:p>
        </p:txBody>
      </p:sp>
      <p:sp>
        <p:nvSpPr>
          <p:cNvPr id="15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5747E-1C23-450B-984F-AED61FF7092A}" type="slidenum">
              <a:rPr lang="en-US"/>
              <a:pPr/>
              <a:t>14</a:t>
            </a:fld>
            <a:endParaRPr lang="en-US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7163E6-B161-405D-9E71-0AA192AEB42F}" type="slidenum">
              <a:rPr lang="en-US"/>
              <a:pPr/>
              <a:t>24</a:t>
            </a:fld>
            <a:endParaRPr lang="en-US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CD5783-0255-4D53-A446-C7362F946B75}" type="slidenum">
              <a:rPr lang="en-US"/>
              <a:pPr/>
              <a:t>27</a:t>
            </a:fld>
            <a:endParaRPr lang="en-US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A9B0B6-413C-4257-B611-8FA1B69D4050}" type="slidenum">
              <a:rPr lang="en-US"/>
              <a:pPr/>
              <a:t>28</a:t>
            </a:fld>
            <a:endParaRPr lang="en-US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F0551D-A444-4CDD-ACC4-8EAF8EFD9C96}" type="slidenum">
              <a:rPr lang="en-US"/>
              <a:pPr/>
              <a:t>29</a:t>
            </a:fld>
            <a:endParaRPr lang="en-US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00858-5E26-4B76-B9CA-472F97403434}" type="slidenum">
              <a:rPr lang="en-US"/>
              <a:pPr/>
              <a:t>30</a:t>
            </a:fld>
            <a:endParaRPr lang="en-US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FCCE-5E3A-4EE6-9210-CCF4AD877785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83F60-96B1-4C20-97C7-C1157A6B4DBD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D9E8-DFEF-4601-BD64-3B40D56A5307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33AC-8359-4E00-8400-8EA0F46654F2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0DA3-0350-48A1-BDEF-F224CF68C035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F373-8670-4779-A8BA-08EBB9685563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A8D5-9649-452C-9DB8-1EC4626771D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D81-E9C4-46A8-B45F-5C2E08AE313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333-8F69-4802-88F7-3C8817E3B77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FFFD-D420-436F-A656-61D53586D5E9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9F3E1-59D4-4130-9682-1B5EB3C47AF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oleObject" Target="../embeddings/oleObject36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30030" y="1914072"/>
            <a:ext cx="533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Convection</a:t>
            </a:r>
            <a:endParaRPr lang="en-US" sz="60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20" y="3313785"/>
            <a:ext cx="42957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0535" y="2660900"/>
            <a:ext cx="35528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b="9643"/>
          <a:stretch>
            <a:fillRect/>
          </a:stretch>
        </p:blipFill>
        <p:spPr bwMode="auto">
          <a:xfrm>
            <a:off x="4341570" y="4868190"/>
            <a:ext cx="2571750" cy="1902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9474" y="1239915"/>
            <a:ext cx="555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Velocity Boundary Layers – Physical meaning/features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7215" y="1777585"/>
            <a:ext cx="4020957" cy="211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6050" y="4312315"/>
            <a:ext cx="3374220" cy="174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77881" y="1777585"/>
            <a:ext cx="414774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/>
              <a:t> A consequence of viscous effects associated with relative motion between a fluid and a surface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/>
              <a:t>A region of the flow characterised by shear stresses and velocity gradients.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/>
              <a:t>A region between the surface and the free stream whose </a:t>
            </a:r>
            <a:r>
              <a:rPr lang="en-GB" sz="1600" dirty="0" smtClean="0">
                <a:solidFill>
                  <a:srgbClr val="FF0000"/>
                </a:solidFill>
              </a:rPr>
              <a:t>thickness, </a:t>
            </a:r>
            <a:r>
              <a:rPr lang="en-GB" sz="1600" dirty="0" smtClean="0">
                <a:solidFill>
                  <a:srgbClr val="FF0000"/>
                </a:solidFill>
                <a:sym typeface="Symbol"/>
              </a:rPr>
              <a:t> </a:t>
            </a:r>
            <a:r>
              <a:rPr lang="en-GB" sz="1600" dirty="0" smtClean="0">
                <a:sym typeface="Symbol"/>
              </a:rPr>
              <a:t>increases in the flow direction.</a:t>
            </a:r>
          </a:p>
          <a:p>
            <a:pPr marL="266700" indent="-266700">
              <a:spcAft>
                <a:spcPts val="1200"/>
              </a:spcAft>
              <a:buFont typeface="Wingdings" pitchFamily="2" charset="2"/>
              <a:buChar char="Ø"/>
            </a:pPr>
            <a:r>
              <a:rPr lang="en-GB" sz="1600" dirty="0" smtClean="0"/>
              <a:t> why does </a:t>
            </a:r>
            <a:r>
              <a:rPr lang="en-GB" sz="1600" dirty="0" smtClean="0">
                <a:sym typeface="Symbol"/>
              </a:rPr>
              <a:t> increase in the flow direction ?</a:t>
            </a:r>
          </a:p>
          <a:p>
            <a:pPr marL="266700" indent="-266700">
              <a:spcAft>
                <a:spcPts val="1800"/>
              </a:spcAft>
            </a:pPr>
            <a:r>
              <a:rPr lang="en-GB" sz="1600" dirty="0" smtClean="0">
                <a:solidFill>
                  <a:srgbClr val="C00000"/>
                </a:solidFill>
                <a:sym typeface="Symbol"/>
              </a:rPr>
              <a:t>- the viscous effects penetrate further into the free stream along the plate and  increases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>
                <a:sym typeface="Symbol"/>
              </a:rPr>
              <a:t> Manifested by a surface shear stress, </a:t>
            </a:r>
            <a:r>
              <a:rPr lang="en-GB" sz="1600" baseline="-25000" dirty="0" smtClean="0">
                <a:sym typeface="Symbol"/>
              </a:rPr>
              <a:t>s</a:t>
            </a:r>
            <a:r>
              <a:rPr lang="en-GB" sz="1600" dirty="0" smtClean="0">
                <a:sym typeface="Symbol"/>
              </a:rPr>
              <a:t> that provides a drag force, F</a:t>
            </a:r>
            <a:r>
              <a:rPr lang="en-GB" sz="1600" baseline="-25000" dirty="0" smtClean="0">
                <a:sym typeface="Symbol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>
          <a:xfrm>
            <a:off x="5954580" y="3275380"/>
            <a:ext cx="1920250" cy="652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24C2B-C862-40DB-BB48-F1284CDE71AD}" type="slidenum">
              <a:rPr lang="en-US"/>
              <a:pPr/>
              <a:t>11</a:t>
            </a:fld>
            <a:endParaRPr lang="en-US"/>
          </a:p>
        </p:txBody>
      </p:sp>
      <p:sp>
        <p:nvSpPr>
          <p:cNvPr id="505860" name="Rectangle 4"/>
          <p:cNvSpPr>
            <a:spLocks noChangeArrowheads="1"/>
          </p:cNvSpPr>
          <p:nvPr/>
        </p:nvSpPr>
        <p:spPr bwMode="auto">
          <a:xfrm>
            <a:off x="304800" y="228600"/>
            <a:ext cx="27603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Surface </a:t>
            </a:r>
            <a:r>
              <a:rPr lang="en-US" sz="2400" b="1" dirty="0">
                <a:solidFill>
                  <a:srgbClr val="FF0000"/>
                </a:solidFill>
              </a:rPr>
              <a:t>Shear Stress</a:t>
            </a:r>
          </a:p>
        </p:txBody>
      </p:sp>
      <p:pic>
        <p:nvPicPr>
          <p:cNvPr id="5058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876300"/>
            <a:ext cx="33147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5862" name="Rectangle 6"/>
          <p:cNvSpPr>
            <a:spLocks noChangeArrowheads="1"/>
          </p:cNvSpPr>
          <p:nvPr/>
        </p:nvSpPr>
        <p:spPr bwMode="auto">
          <a:xfrm>
            <a:off x="3886200" y="304800"/>
            <a:ext cx="4572000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tr-TR">
                <a:solidFill>
                  <a:srgbClr val="CC00CC"/>
                </a:solidFill>
              </a:rPr>
              <a:t>S</a:t>
            </a:r>
            <a:r>
              <a:rPr lang="en-US">
                <a:solidFill>
                  <a:srgbClr val="CC00CC"/>
                </a:solidFill>
              </a:rPr>
              <a:t>hear stress</a:t>
            </a:r>
            <a:r>
              <a:rPr lang="tr-TR">
                <a:solidFill>
                  <a:srgbClr val="CC00CC"/>
                </a:solidFill>
              </a:rPr>
              <a:t>:</a:t>
            </a:r>
            <a:r>
              <a:rPr lang="en-US"/>
              <a:t> </a:t>
            </a:r>
            <a:r>
              <a:rPr lang="en-US" b="0"/>
              <a:t>Friction force per unit area</a:t>
            </a:r>
            <a:r>
              <a:rPr lang="tr-TR" b="0"/>
              <a:t>.</a:t>
            </a:r>
            <a:r>
              <a:rPr lang="en-US" b="0"/>
              <a:t> </a:t>
            </a:r>
            <a:endParaRPr lang="tr-TR" b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tr-TR" b="0"/>
              <a:t>T</a:t>
            </a:r>
            <a:r>
              <a:rPr lang="en-US" b="0"/>
              <a:t>he shear stress for most fluids</a:t>
            </a:r>
            <a:r>
              <a:rPr lang="tr-TR" b="0"/>
              <a:t> </a:t>
            </a:r>
            <a:r>
              <a:rPr lang="en-US" b="0"/>
              <a:t>is proportional</a:t>
            </a:r>
            <a:r>
              <a:rPr lang="tr-TR" b="0"/>
              <a:t> </a:t>
            </a:r>
            <a:r>
              <a:rPr lang="en-US" b="0"/>
              <a:t>to the </a:t>
            </a:r>
            <a:r>
              <a:rPr lang="en-US" b="0" i="1">
                <a:solidFill>
                  <a:srgbClr val="3333FF"/>
                </a:solidFill>
              </a:rPr>
              <a:t>velocity gradient</a:t>
            </a:r>
            <a:r>
              <a:rPr lang="en-US" b="0"/>
              <a:t>,</a:t>
            </a:r>
            <a:r>
              <a:rPr lang="en-US" b="0" i="1"/>
              <a:t> </a:t>
            </a:r>
            <a:r>
              <a:rPr lang="en-US" b="0"/>
              <a:t>and the shear stress at the wall</a:t>
            </a:r>
            <a:r>
              <a:rPr lang="tr-TR" b="0"/>
              <a:t> </a:t>
            </a:r>
            <a:r>
              <a:rPr lang="en-US" b="0"/>
              <a:t>surface is expressed as</a:t>
            </a:r>
          </a:p>
        </p:txBody>
      </p:sp>
      <p:pic>
        <p:nvPicPr>
          <p:cNvPr id="5058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905000"/>
            <a:ext cx="27146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5866" name="Rectangle 10"/>
          <p:cNvSpPr>
            <a:spLocks noChangeArrowheads="1"/>
          </p:cNvSpPr>
          <p:nvPr/>
        </p:nvSpPr>
        <p:spPr bwMode="auto">
          <a:xfrm>
            <a:off x="3886200" y="3886200"/>
            <a:ext cx="457200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/>
              <a:t>The fluids that obey the linear relationship above are called </a:t>
            </a:r>
            <a:r>
              <a:rPr lang="en-US">
                <a:solidFill>
                  <a:srgbClr val="CC00CC"/>
                </a:solidFill>
              </a:rPr>
              <a:t>Newtonian</a:t>
            </a:r>
            <a:r>
              <a:rPr lang="tr-TR">
                <a:solidFill>
                  <a:srgbClr val="CC00CC"/>
                </a:solidFill>
              </a:rPr>
              <a:t> </a:t>
            </a:r>
            <a:r>
              <a:rPr lang="en-US">
                <a:solidFill>
                  <a:srgbClr val="CC00CC"/>
                </a:solidFill>
              </a:rPr>
              <a:t>fluids</a:t>
            </a:r>
            <a:r>
              <a:rPr lang="tr-TR" b="0"/>
              <a:t>.</a:t>
            </a:r>
            <a:endParaRPr lang="en-US" b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/>
              <a:t>Most common fluids such as water, air, gasoline, and oils are Newtonian fluids.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/>
              <a:t>Blood and liquid plastics are examples of non-Newtonian fluids. In this</a:t>
            </a:r>
            <a:r>
              <a:rPr lang="tr-TR" b="0"/>
              <a:t> </a:t>
            </a:r>
            <a:r>
              <a:rPr lang="en-US" b="0"/>
              <a:t>text we consider Newtonian fluids only.</a:t>
            </a:r>
          </a:p>
        </p:txBody>
      </p:sp>
      <p:sp>
        <p:nvSpPr>
          <p:cNvPr id="505867" name="Text Box 12"/>
          <p:cNvSpPr txBox="1">
            <a:spLocks noChangeArrowheads="1"/>
          </p:cNvSpPr>
          <p:nvPr/>
        </p:nvSpPr>
        <p:spPr bwMode="auto">
          <a:xfrm>
            <a:off x="3962400" y="2819400"/>
            <a:ext cx="3276600" cy="1033463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tr-TR" i="1">
                <a:sym typeface="Symbol" pitchFamily="18" charset="2"/>
              </a:rPr>
              <a:t></a:t>
            </a:r>
            <a:r>
              <a:rPr lang="tr-TR">
                <a:sym typeface="Symbol" pitchFamily="18" charset="2"/>
              </a:rPr>
              <a:t>  d</a:t>
            </a:r>
            <a:r>
              <a:rPr lang="tr-TR"/>
              <a:t>ynamic viscosity 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tr-TR">
                <a:solidFill>
                  <a:srgbClr val="CC00CC"/>
                </a:solidFill>
              </a:rPr>
              <a:t>kg/m</a:t>
            </a:r>
            <a:r>
              <a:rPr lang="tr-TR">
                <a:solidFill>
                  <a:srgbClr val="CC00CC"/>
                </a:solidFill>
                <a:sym typeface="Symbol" pitchFamily="18" charset="2"/>
              </a:rPr>
              <a:t></a:t>
            </a:r>
            <a:r>
              <a:rPr lang="tr-TR">
                <a:solidFill>
                  <a:srgbClr val="CC00CC"/>
                </a:solidFill>
              </a:rPr>
              <a:t>s</a:t>
            </a:r>
            <a:r>
              <a:rPr lang="tr-TR"/>
              <a:t>  or  </a:t>
            </a:r>
            <a:r>
              <a:rPr lang="tr-TR">
                <a:solidFill>
                  <a:srgbClr val="CC00CC"/>
                </a:solidFill>
              </a:rPr>
              <a:t>N</a:t>
            </a:r>
            <a:r>
              <a:rPr lang="tr-TR">
                <a:solidFill>
                  <a:srgbClr val="CC00CC"/>
                </a:solidFill>
                <a:sym typeface="Symbol" pitchFamily="18" charset="2"/>
              </a:rPr>
              <a:t></a:t>
            </a:r>
            <a:r>
              <a:rPr lang="tr-TR">
                <a:solidFill>
                  <a:srgbClr val="CC00CC"/>
                </a:solidFill>
              </a:rPr>
              <a:t>s/m</a:t>
            </a:r>
            <a:r>
              <a:rPr lang="tr-TR" baseline="30000">
                <a:solidFill>
                  <a:srgbClr val="CC00CC"/>
                </a:solidFill>
              </a:rPr>
              <a:t>2</a:t>
            </a:r>
            <a:r>
              <a:rPr lang="en-US"/>
              <a:t>, </a:t>
            </a:r>
            <a:r>
              <a:rPr lang="tr-TR"/>
              <a:t>or  </a:t>
            </a:r>
            <a:r>
              <a:rPr lang="tr-TR">
                <a:solidFill>
                  <a:srgbClr val="CC00CC"/>
                </a:solidFill>
              </a:rPr>
              <a:t>Pa</a:t>
            </a:r>
            <a:r>
              <a:rPr lang="tr-TR">
                <a:solidFill>
                  <a:srgbClr val="CC00CC"/>
                </a:solidFill>
                <a:sym typeface="Symbol" pitchFamily="18" charset="2"/>
              </a:rPr>
              <a:t>s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tr-TR">
                <a:sym typeface="Symbol" pitchFamily="18" charset="2"/>
              </a:rPr>
              <a:t>1 poise = 0.1 </a:t>
            </a:r>
            <a:r>
              <a:rPr lang="tr-TR"/>
              <a:t>Pa </a:t>
            </a:r>
            <a:r>
              <a:rPr lang="tr-TR">
                <a:sym typeface="Symbol" pitchFamily="18" charset="2"/>
              </a:rPr>
              <a:t> s </a:t>
            </a:r>
            <a:endParaRPr lang="en-US">
              <a:sym typeface="Symbol" pitchFamily="18" charset="2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r="59441" b="54604"/>
          <a:stretch>
            <a:fillRect/>
          </a:stretch>
        </p:blipFill>
        <p:spPr bwMode="auto">
          <a:xfrm>
            <a:off x="3695700" y="1600200"/>
            <a:ext cx="19723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E50D-4F9E-45CA-BBCD-35F1F12EDE91}" type="slidenum">
              <a:rPr lang="en-US"/>
              <a:pPr/>
              <a:t>12</a:t>
            </a:fld>
            <a:endParaRPr lang="en-US"/>
          </a:p>
        </p:txBody>
      </p:sp>
      <p:sp>
        <p:nvSpPr>
          <p:cNvPr id="506884" name="Rectangle 4"/>
          <p:cNvSpPr>
            <a:spLocks noChangeArrowheads="1"/>
          </p:cNvSpPr>
          <p:nvPr/>
        </p:nvSpPr>
        <p:spPr bwMode="auto">
          <a:xfrm>
            <a:off x="457200" y="1530350"/>
            <a:ext cx="7391400" cy="64135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0" dirty="0"/>
              <a:t>The viscosity of a fluid is a measure of its </a:t>
            </a:r>
            <a:r>
              <a:rPr lang="en-US" b="0" i="1" dirty="0">
                <a:solidFill>
                  <a:srgbClr val="3333FF"/>
                </a:solidFill>
              </a:rPr>
              <a:t>resistance to deformation</a:t>
            </a:r>
            <a:r>
              <a:rPr lang="en-US" b="0" dirty="0"/>
              <a:t>, and</a:t>
            </a:r>
            <a:r>
              <a:rPr lang="tr-TR" b="0" dirty="0"/>
              <a:t> </a:t>
            </a:r>
            <a:r>
              <a:rPr lang="en-US" b="0" dirty="0"/>
              <a:t>it is a strong function of temperature. </a:t>
            </a:r>
            <a:endParaRPr lang="tr-TR" b="0" dirty="0"/>
          </a:p>
        </p:txBody>
      </p:sp>
      <p:pic>
        <p:nvPicPr>
          <p:cNvPr id="506885" name="Picture 5"/>
          <p:cNvPicPr>
            <a:picLocks noChangeAspect="1" noChangeArrowheads="1"/>
          </p:cNvPicPr>
          <p:nvPr/>
        </p:nvPicPr>
        <p:blipFill>
          <a:blip r:embed="rId2" cstate="print"/>
          <a:srcRect l="67925"/>
          <a:stretch>
            <a:fillRect/>
          </a:stretch>
        </p:blipFill>
        <p:spPr bwMode="auto">
          <a:xfrm>
            <a:off x="2438400" y="2667000"/>
            <a:ext cx="8096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68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038600"/>
            <a:ext cx="2362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6887" name="Rectangle 7"/>
          <p:cNvSpPr>
            <a:spLocks noChangeArrowheads="1"/>
          </p:cNvSpPr>
          <p:nvPr/>
        </p:nvSpPr>
        <p:spPr bwMode="auto">
          <a:xfrm>
            <a:off x="3390899" y="2781299"/>
            <a:ext cx="49063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CC00CC"/>
                </a:solidFill>
              </a:rPr>
              <a:t>C</a:t>
            </a:r>
            <a:r>
              <a:rPr lang="en-US" sz="2400" i="1" baseline="-25000" dirty="0" err="1">
                <a:solidFill>
                  <a:srgbClr val="CC00CC"/>
                </a:solidFill>
              </a:rPr>
              <a:t>f</a:t>
            </a:r>
            <a:r>
              <a:rPr lang="en-US" sz="2400" i="1" dirty="0"/>
              <a:t> </a:t>
            </a:r>
            <a:r>
              <a:rPr lang="tr-TR" sz="2400" i="1" dirty="0"/>
              <a:t> </a:t>
            </a:r>
            <a:r>
              <a:rPr lang="en-US" sz="2400" b="0" dirty="0"/>
              <a:t>is the</a:t>
            </a:r>
            <a:r>
              <a:rPr lang="en-US" sz="2400" i="1" dirty="0"/>
              <a:t> </a:t>
            </a:r>
            <a:r>
              <a:rPr lang="en-US" sz="2400" b="0" dirty="0">
                <a:solidFill>
                  <a:srgbClr val="3333FF"/>
                </a:solidFill>
              </a:rPr>
              <a:t>friction coefficient</a:t>
            </a:r>
            <a:r>
              <a:rPr lang="en-US" sz="2400" b="0" dirty="0"/>
              <a:t> or </a:t>
            </a:r>
            <a:endParaRPr lang="tr-TR" sz="2400" b="0" dirty="0"/>
          </a:p>
          <a:p>
            <a:r>
              <a:rPr lang="en-US" sz="2400" b="0" dirty="0">
                <a:solidFill>
                  <a:srgbClr val="3333FF"/>
                </a:solidFill>
              </a:rPr>
              <a:t>skin friction coefficient.</a:t>
            </a:r>
            <a:endParaRPr lang="en-US" sz="2400" b="0" dirty="0"/>
          </a:p>
        </p:txBody>
      </p:sp>
      <p:sp>
        <p:nvSpPr>
          <p:cNvPr id="506888" name="Rectangle 8"/>
          <p:cNvSpPr>
            <a:spLocks noChangeArrowheads="1"/>
          </p:cNvSpPr>
          <p:nvPr/>
        </p:nvSpPr>
        <p:spPr bwMode="auto">
          <a:xfrm>
            <a:off x="457200" y="5027613"/>
            <a:ext cx="6324600" cy="91598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0"/>
              <a:t>The friction coefficient is an important parameter in heat transfer studies</a:t>
            </a:r>
            <a:r>
              <a:rPr lang="tr-TR" b="0"/>
              <a:t> </a:t>
            </a:r>
            <a:r>
              <a:rPr lang="en-US" b="0"/>
              <a:t>since it is directly related to the heat transfer coefficient and the power requirements</a:t>
            </a:r>
            <a:r>
              <a:rPr lang="tr-TR" b="0"/>
              <a:t> </a:t>
            </a:r>
            <a:r>
              <a:rPr lang="en-US" b="0"/>
              <a:t>of the pump or fan.</a:t>
            </a:r>
          </a:p>
        </p:txBody>
      </p:sp>
      <p:sp>
        <p:nvSpPr>
          <p:cNvPr id="506889" name="Rectangle 9"/>
          <p:cNvSpPr>
            <a:spLocks noChangeArrowheads="1"/>
          </p:cNvSpPr>
          <p:nvPr/>
        </p:nvSpPr>
        <p:spPr bwMode="auto">
          <a:xfrm>
            <a:off x="457200" y="2300288"/>
            <a:ext cx="21046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Surface </a:t>
            </a:r>
            <a:r>
              <a:rPr lang="en-US" dirty="0"/>
              <a:t>shear stress</a:t>
            </a:r>
            <a:r>
              <a:rPr lang="tr-TR" dirty="0"/>
              <a:t>:</a:t>
            </a:r>
            <a:endParaRPr lang="en-US" dirty="0"/>
          </a:p>
        </p:txBody>
      </p:sp>
      <p:sp>
        <p:nvSpPr>
          <p:cNvPr id="506890" name="Rectangle 10"/>
          <p:cNvSpPr>
            <a:spLocks noChangeArrowheads="1"/>
          </p:cNvSpPr>
          <p:nvPr/>
        </p:nvSpPr>
        <p:spPr bwMode="auto">
          <a:xfrm>
            <a:off x="381000" y="3657600"/>
            <a:ext cx="423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F</a:t>
            </a:r>
            <a:r>
              <a:rPr lang="en-US" dirty="0" err="1"/>
              <a:t>riction</a:t>
            </a:r>
            <a:r>
              <a:rPr lang="en-US" dirty="0"/>
              <a:t> force over the entire surface</a:t>
            </a:r>
            <a:r>
              <a:rPr lang="tr-TR" dirty="0"/>
              <a:t>:</a:t>
            </a:r>
            <a:endParaRPr lang="en-US" dirty="0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57200" y="304800"/>
            <a:ext cx="3657600" cy="1033463"/>
            <a:chOff x="336" y="192"/>
            <a:chExt cx="2304" cy="651"/>
          </a:xfrm>
        </p:grpSpPr>
        <p:sp>
          <p:nvSpPr>
            <p:cNvPr id="506891" name="Rectangle 2"/>
            <p:cNvSpPr>
              <a:spLocks noChangeArrowheads="1"/>
            </p:cNvSpPr>
            <p:nvPr/>
          </p:nvSpPr>
          <p:spPr bwMode="auto">
            <a:xfrm>
              <a:off x="336" y="192"/>
              <a:ext cx="2304" cy="65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10000"/>
                </a:spcBef>
                <a:spcAft>
                  <a:spcPct val="10000"/>
                </a:spcAft>
              </a:pPr>
              <a:r>
                <a:rPr lang="tr-TR"/>
                <a:t>K</a:t>
              </a:r>
              <a:r>
                <a:rPr lang="en-US"/>
                <a:t>inematic viscosity</a:t>
              </a:r>
              <a:r>
                <a:rPr lang="tr-TR"/>
                <a:t>,</a:t>
              </a:r>
            </a:p>
            <a:p>
              <a:pPr>
                <a:spcBef>
                  <a:spcPct val="10000"/>
                </a:spcBef>
                <a:spcAft>
                  <a:spcPct val="10000"/>
                </a:spcAft>
              </a:pPr>
              <a:r>
                <a:rPr lang="tr-TR">
                  <a:solidFill>
                    <a:srgbClr val="CC00CC"/>
                  </a:solidFill>
                </a:rPr>
                <a:t>m</a:t>
              </a:r>
              <a:r>
                <a:rPr lang="tr-TR" baseline="30000">
                  <a:solidFill>
                    <a:srgbClr val="CC00CC"/>
                  </a:solidFill>
                </a:rPr>
                <a:t>2</a:t>
              </a:r>
              <a:r>
                <a:rPr lang="tr-TR">
                  <a:solidFill>
                    <a:srgbClr val="CC00CC"/>
                  </a:solidFill>
                </a:rPr>
                <a:t>/s</a:t>
              </a:r>
              <a:r>
                <a:rPr lang="tr-TR"/>
                <a:t>  or  </a:t>
              </a:r>
              <a:r>
                <a:rPr lang="tr-TR">
                  <a:solidFill>
                    <a:srgbClr val="CC00CC"/>
                  </a:solidFill>
                </a:rPr>
                <a:t>stoke</a:t>
              </a:r>
              <a:r>
                <a:rPr lang="tr-TR">
                  <a:solidFill>
                    <a:srgbClr val="FF00FF"/>
                  </a:solidFill>
                </a:rPr>
                <a:t> </a:t>
              </a:r>
            </a:p>
            <a:p>
              <a:pPr>
                <a:spcBef>
                  <a:spcPct val="10000"/>
                </a:spcBef>
                <a:spcAft>
                  <a:spcPct val="10000"/>
                </a:spcAft>
              </a:pPr>
              <a:r>
                <a:rPr lang="tr-TR">
                  <a:sym typeface="Symbol" pitchFamily="18" charset="2"/>
                </a:rPr>
                <a:t>1 stoke = 1 cm</a:t>
              </a:r>
              <a:r>
                <a:rPr lang="tr-TR" baseline="30000">
                  <a:sym typeface="Symbol" pitchFamily="18" charset="2"/>
                </a:rPr>
                <a:t>2</a:t>
              </a:r>
              <a:r>
                <a:rPr lang="tr-TR">
                  <a:sym typeface="Symbol" pitchFamily="18" charset="2"/>
                </a:rPr>
                <a:t>/s = 0.0001 m</a:t>
              </a:r>
              <a:r>
                <a:rPr lang="tr-TR" baseline="30000">
                  <a:sym typeface="Symbol" pitchFamily="18" charset="2"/>
                </a:rPr>
                <a:t>2</a:t>
              </a:r>
              <a:r>
                <a:rPr lang="tr-TR">
                  <a:sym typeface="Symbol" pitchFamily="18" charset="2"/>
                </a:rPr>
                <a:t>/s</a:t>
              </a:r>
              <a:endParaRPr lang="tr-TR" i="1">
                <a:sym typeface="Symbol" pitchFamily="18" charset="2"/>
              </a:endParaRPr>
            </a:p>
          </p:txBody>
        </p:sp>
        <p:pic>
          <p:nvPicPr>
            <p:cNvPr id="50689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4" y="240"/>
              <a:ext cx="73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2743200"/>
            <a:ext cx="1542704" cy="6477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7881" y="1777585"/>
            <a:ext cx="48774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/>
              <a:t> A consequence of heat transfer between the surface and fluid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/>
              <a:t>A region of the flow characterised by temperature gradients and heat fluxes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/>
              <a:t>A region between the surface and the free stream whose </a:t>
            </a:r>
            <a:r>
              <a:rPr lang="en-GB" sz="1600" dirty="0" smtClean="0">
                <a:solidFill>
                  <a:srgbClr val="FF0000"/>
                </a:solidFill>
              </a:rPr>
              <a:t>thickness, </a:t>
            </a:r>
            <a:r>
              <a:rPr lang="en-GB" sz="1600" dirty="0" smtClean="0">
                <a:solidFill>
                  <a:srgbClr val="FF0000"/>
                </a:solidFill>
                <a:sym typeface="Symbol"/>
              </a:rPr>
              <a:t></a:t>
            </a:r>
            <a:r>
              <a:rPr lang="en-GB" sz="1600" baseline="-25000" dirty="0" smtClean="0">
                <a:solidFill>
                  <a:srgbClr val="FF0000"/>
                </a:solidFill>
                <a:sym typeface="Symbol"/>
              </a:rPr>
              <a:t>t</a:t>
            </a:r>
            <a:r>
              <a:rPr lang="en-GB" sz="16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GB" sz="1600" dirty="0" smtClean="0">
                <a:sym typeface="Symbol"/>
              </a:rPr>
              <a:t>increases in the flow direction.</a:t>
            </a:r>
          </a:p>
          <a:p>
            <a:pPr marL="266700" indent="-266700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600" dirty="0" smtClean="0"/>
              <a:t> why does </a:t>
            </a:r>
            <a:r>
              <a:rPr lang="en-GB" sz="1600" dirty="0" smtClean="0">
                <a:sym typeface="Symbol"/>
              </a:rPr>
              <a:t> increase in the flow direction ?</a:t>
            </a:r>
          </a:p>
          <a:p>
            <a:pPr marL="266700" indent="-266700">
              <a:spcAft>
                <a:spcPts val="1800"/>
              </a:spcAft>
            </a:pPr>
            <a:r>
              <a:rPr lang="en-GB" sz="1600" dirty="0" smtClean="0">
                <a:solidFill>
                  <a:srgbClr val="C00000"/>
                </a:solidFill>
                <a:sym typeface="Symbol"/>
              </a:rPr>
              <a:t>- the heat transfer effects penetrate further into the free stream along the plate and  increases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>
                <a:sym typeface="Symbol"/>
              </a:rPr>
              <a:t> Manifested by a surface heat fluxes, </a:t>
            </a:r>
            <a:r>
              <a:rPr lang="en-GB" sz="1600" i="1" dirty="0" err="1" smtClean="0">
                <a:sym typeface="Symbol"/>
              </a:rPr>
              <a:t>q”</a:t>
            </a:r>
            <a:r>
              <a:rPr lang="en-GB" sz="1600" i="1" baseline="-25000" dirty="0" err="1" smtClean="0">
                <a:sym typeface="Symbol"/>
              </a:rPr>
              <a:t>s</a:t>
            </a:r>
            <a:r>
              <a:rPr lang="en-GB" sz="1600" dirty="0" smtClean="0">
                <a:sym typeface="Symbol"/>
              </a:rPr>
              <a:t> and a convection heat transfer coefficient, </a:t>
            </a:r>
            <a:r>
              <a:rPr lang="en-GB" sz="1600" i="1" dirty="0" smtClean="0">
                <a:sym typeface="Symbol"/>
              </a:rPr>
              <a:t>h</a:t>
            </a:r>
          </a:p>
          <a:p>
            <a:pPr marL="266700" indent="-266700"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1600" dirty="0" smtClean="0">
                <a:sym typeface="Symbol"/>
              </a:rPr>
              <a:t>If (Ts – T) is constant, how do </a:t>
            </a:r>
            <a:r>
              <a:rPr lang="en-GB" sz="1600" i="1" dirty="0" err="1" smtClean="0">
                <a:sym typeface="Symbol"/>
              </a:rPr>
              <a:t>q”</a:t>
            </a:r>
            <a:r>
              <a:rPr lang="en-GB" sz="1600" i="1" baseline="-25000" dirty="0" err="1" smtClean="0">
                <a:sym typeface="Symbol"/>
              </a:rPr>
              <a:t>s</a:t>
            </a:r>
            <a:r>
              <a:rPr lang="en-GB" sz="1600" i="1" baseline="-25000" dirty="0" smtClean="0">
                <a:sym typeface="Symbol"/>
              </a:rPr>
              <a:t> </a:t>
            </a:r>
            <a:r>
              <a:rPr lang="en-GB" sz="1600" dirty="0" smtClean="0">
                <a:sym typeface="Symbol"/>
              </a:rPr>
              <a:t> and h vary in the flow directions 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905" y="1562100"/>
            <a:ext cx="36480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46715" y="6155755"/>
            <a:ext cx="7258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- The temperature gradient at the wall, </a:t>
            </a:r>
            <a:r>
              <a:rPr lang="en-GB" sz="1600" i="1" dirty="0" smtClean="0">
                <a:solidFill>
                  <a:srgbClr val="C00000"/>
                </a:solidFill>
              </a:rPr>
              <a:t>h</a:t>
            </a:r>
            <a:r>
              <a:rPr lang="en-GB" sz="1600" dirty="0" smtClean="0">
                <a:solidFill>
                  <a:srgbClr val="C00000"/>
                </a:solidFill>
              </a:rPr>
              <a:t> and </a:t>
            </a:r>
            <a:r>
              <a:rPr lang="en-GB" sz="1600" i="1" dirty="0" err="1" smtClean="0">
                <a:solidFill>
                  <a:srgbClr val="C00000"/>
                </a:solidFill>
                <a:sym typeface="Symbol"/>
              </a:rPr>
              <a:t>q”</a:t>
            </a:r>
            <a:r>
              <a:rPr lang="en-GB" sz="1600" i="1" baseline="-25000" dirty="0" err="1" smtClean="0">
                <a:solidFill>
                  <a:srgbClr val="C00000"/>
                </a:solidFill>
                <a:sym typeface="Symbol"/>
              </a:rPr>
              <a:t>s</a:t>
            </a:r>
            <a:r>
              <a:rPr lang="en-GB" sz="1600" i="1" baseline="-25000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en-GB" sz="1600" dirty="0" smtClean="0">
                <a:solidFill>
                  <a:srgbClr val="C00000"/>
                </a:solidFill>
                <a:sym typeface="Symbol"/>
              </a:rPr>
              <a:t> decrease with increasing x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474" y="1239915"/>
            <a:ext cx="5480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Thermal Boundary Layers – Physical meaning/features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39365" y="3429000"/>
            <a:ext cx="2419515" cy="8449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Boundary Layers - Summary</a:t>
            </a:r>
          </a:p>
        </p:txBody>
      </p:sp>
      <p:sp>
        <p:nvSpPr>
          <p:cNvPr id="1024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304800" y="1295400"/>
            <a:ext cx="8458200" cy="497557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eaLnBrk="1" hangingPunct="1">
              <a:lnSpc>
                <a:spcPct val="130000"/>
              </a:lnSpc>
            </a:pPr>
            <a:r>
              <a:rPr lang="en-US" dirty="0" smtClean="0"/>
              <a:t>Velocity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(x)) characterized by the presence of velocity gradients and shear stresses - </a:t>
            </a:r>
            <a:r>
              <a:rPr lang="en-US" i="1" dirty="0" smtClean="0">
                <a:solidFill>
                  <a:srgbClr val="FF3300"/>
                </a:solidFill>
              </a:rPr>
              <a:t>Surface friction, </a:t>
            </a:r>
            <a:r>
              <a:rPr lang="en-US" i="1" dirty="0" err="1" smtClean="0">
                <a:solidFill>
                  <a:srgbClr val="FF3300"/>
                </a:solidFill>
              </a:rPr>
              <a:t>C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f</a:t>
            </a:r>
            <a:endParaRPr lang="en-US" i="1" baseline="-25000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en-US" dirty="0" smtClean="0"/>
              <a:t>Thermal boundary layer (thickness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baseline="-25000" dirty="0" err="1" smtClean="0"/>
              <a:t>t</a:t>
            </a:r>
            <a:r>
              <a:rPr lang="en-US" dirty="0" smtClean="0"/>
              <a:t>(x))  characterized by temperature gradients – </a:t>
            </a:r>
            <a:r>
              <a:rPr lang="en-US" i="1" dirty="0" smtClean="0">
                <a:solidFill>
                  <a:srgbClr val="FF3300"/>
                </a:solidFill>
              </a:rPr>
              <a:t>Convection heat transfer coefficient, h</a:t>
            </a:r>
          </a:p>
          <a:p>
            <a:pPr eaLnBrk="1" hangingPunct="1">
              <a:lnSpc>
                <a:spcPct val="130000"/>
              </a:lnSpc>
            </a:pPr>
            <a:r>
              <a:rPr lang="en-US" dirty="0" smtClean="0"/>
              <a:t>Concentration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baseline="-25000" dirty="0" smtClean="0"/>
              <a:t>c</a:t>
            </a:r>
            <a:r>
              <a:rPr lang="en-US" dirty="0" smtClean="0"/>
              <a:t>(x)) is characterized by concentration gradients and species transfer – </a:t>
            </a:r>
            <a:r>
              <a:rPr lang="en-US" i="1" dirty="0" smtClean="0">
                <a:solidFill>
                  <a:srgbClr val="FF3300"/>
                </a:solidFill>
              </a:rPr>
              <a:t>Convection mass transfer coefficient, </a:t>
            </a:r>
            <a:r>
              <a:rPr lang="en-US" i="1" dirty="0" err="1" smtClean="0">
                <a:solidFill>
                  <a:srgbClr val="FF3300"/>
                </a:solidFill>
              </a:rPr>
              <a:t>h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m</a:t>
            </a:r>
            <a:endParaRPr lang="en-US" baseline="-25000" dirty="0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C431-ABE6-49BE-B818-48A7B07FC567}" type="slidenum">
              <a:rPr lang="en-US"/>
              <a:pPr/>
              <a:t>15</a:t>
            </a:fld>
            <a:endParaRPr lang="en-US"/>
          </a:p>
        </p:txBody>
      </p:sp>
      <p:sp>
        <p:nvSpPr>
          <p:cNvPr id="493570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C38BF43-B1D5-41A4-A5BE-B2DD2C35CE55}" type="slidenum">
              <a:rPr lang="en-US" sz="1400" b="0"/>
              <a:pPr algn="r"/>
              <a:t>15</a:t>
            </a:fld>
            <a:endParaRPr lang="en-US" sz="1400" b="0"/>
          </a:p>
        </p:txBody>
      </p:sp>
      <p:sp>
        <p:nvSpPr>
          <p:cNvPr id="493571" name="Rectangle 2"/>
          <p:cNvSpPr>
            <a:spLocks noChangeArrowheads="1"/>
          </p:cNvSpPr>
          <p:nvPr/>
        </p:nvSpPr>
        <p:spPr bwMode="auto">
          <a:xfrm>
            <a:off x="533400" y="231775"/>
            <a:ext cx="22313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</a:rPr>
              <a:t>Prandtl</a:t>
            </a:r>
            <a:r>
              <a:rPr lang="en-US" sz="2400" b="1" u="sng" dirty="0">
                <a:solidFill>
                  <a:srgbClr val="FF0000"/>
                </a:solidFill>
              </a:rPr>
              <a:t> Number</a:t>
            </a:r>
          </a:p>
        </p:txBody>
      </p:sp>
      <p:sp>
        <p:nvSpPr>
          <p:cNvPr id="493572" name="Rectangle 3"/>
          <p:cNvSpPr>
            <a:spLocks noChangeArrowheads="1"/>
          </p:cNvSpPr>
          <p:nvPr/>
        </p:nvSpPr>
        <p:spPr bwMode="auto">
          <a:xfrm>
            <a:off x="533400" y="685800"/>
            <a:ext cx="800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0" dirty="0"/>
              <a:t>The relative thickness of the velocity and the thermal boundary layers is</a:t>
            </a:r>
            <a:r>
              <a:rPr lang="tr-TR" sz="2000" b="0" dirty="0"/>
              <a:t> </a:t>
            </a:r>
            <a:r>
              <a:rPr lang="en-US" sz="2000" b="0" dirty="0"/>
              <a:t>best described by the </a:t>
            </a:r>
            <a:r>
              <a:rPr lang="en-US" sz="2000" b="0" i="1" dirty="0">
                <a:solidFill>
                  <a:srgbClr val="3333FF"/>
                </a:solidFill>
              </a:rPr>
              <a:t>dimensionless</a:t>
            </a:r>
            <a:r>
              <a:rPr lang="en-US" sz="2000" b="0" i="1" dirty="0"/>
              <a:t> </a:t>
            </a:r>
            <a:r>
              <a:rPr lang="en-US" sz="2000" b="0" dirty="0"/>
              <a:t>parameter </a:t>
            </a:r>
            <a:r>
              <a:rPr lang="en-US" sz="2000" b="0" u="sng" dirty="0" err="1">
                <a:solidFill>
                  <a:srgbClr val="CC00CC"/>
                </a:solidFill>
              </a:rPr>
              <a:t>Prandtl</a:t>
            </a:r>
            <a:r>
              <a:rPr lang="en-US" sz="2000" b="0" u="sng" dirty="0">
                <a:solidFill>
                  <a:srgbClr val="CC00CC"/>
                </a:solidFill>
              </a:rPr>
              <a:t> number</a:t>
            </a:r>
          </a:p>
        </p:txBody>
      </p:sp>
      <p:pic>
        <p:nvPicPr>
          <p:cNvPr id="49357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1447800"/>
            <a:ext cx="65500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3575" name="Rectangle 6"/>
          <p:cNvSpPr>
            <a:spLocks noChangeArrowheads="1"/>
          </p:cNvSpPr>
          <p:nvPr/>
        </p:nvSpPr>
        <p:spPr bwMode="auto">
          <a:xfrm>
            <a:off x="4800600" y="2447925"/>
            <a:ext cx="37719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0" dirty="0"/>
              <a:t>The </a:t>
            </a:r>
            <a:r>
              <a:rPr lang="en-US" b="0" dirty="0" err="1"/>
              <a:t>Prandtl</a:t>
            </a:r>
            <a:r>
              <a:rPr lang="en-US" b="0" dirty="0"/>
              <a:t> numbers of gases are about 1, which indicates that both</a:t>
            </a:r>
            <a:r>
              <a:rPr lang="tr-TR" b="0" dirty="0"/>
              <a:t> </a:t>
            </a:r>
            <a:r>
              <a:rPr lang="en-US" b="0" dirty="0"/>
              <a:t>momentum and heat dissipate through the fluid at about the same rate. </a:t>
            </a:r>
            <a:endParaRPr lang="tr-TR" b="0" dirty="0"/>
          </a:p>
          <a:p>
            <a:pPr>
              <a:spcAft>
                <a:spcPts val="1200"/>
              </a:spcAft>
            </a:pPr>
            <a:r>
              <a:rPr lang="en-US" b="0" dirty="0">
                <a:solidFill>
                  <a:srgbClr val="CC00CC"/>
                </a:solidFill>
              </a:rPr>
              <a:t>Heat</a:t>
            </a:r>
            <a:r>
              <a:rPr lang="tr-TR" b="0" dirty="0">
                <a:solidFill>
                  <a:srgbClr val="CC00CC"/>
                </a:solidFill>
              </a:rPr>
              <a:t> </a:t>
            </a:r>
            <a:r>
              <a:rPr lang="en-US" b="0" dirty="0">
                <a:solidFill>
                  <a:srgbClr val="CC00CC"/>
                </a:solidFill>
              </a:rPr>
              <a:t>diffuses very quickly in liquid metals (Pr </a:t>
            </a:r>
            <a:r>
              <a:rPr lang="tr-TR" b="0" dirty="0">
                <a:solidFill>
                  <a:srgbClr val="CC00CC"/>
                </a:solidFill>
              </a:rPr>
              <a:t>&lt;&lt;</a:t>
            </a:r>
            <a:r>
              <a:rPr lang="en-US" b="0" dirty="0">
                <a:solidFill>
                  <a:srgbClr val="CC00CC"/>
                </a:solidFill>
              </a:rPr>
              <a:t> 1) and very slowly in oils</a:t>
            </a:r>
            <a:r>
              <a:rPr lang="tr-TR" b="0" dirty="0">
                <a:solidFill>
                  <a:srgbClr val="CC00CC"/>
                </a:solidFill>
              </a:rPr>
              <a:t> </a:t>
            </a:r>
            <a:r>
              <a:rPr lang="en-US" b="0" dirty="0">
                <a:solidFill>
                  <a:srgbClr val="CC00CC"/>
                </a:solidFill>
              </a:rPr>
              <a:t>(Pr </a:t>
            </a:r>
            <a:r>
              <a:rPr lang="tr-TR" b="0" dirty="0">
                <a:solidFill>
                  <a:srgbClr val="CC00CC"/>
                </a:solidFill>
              </a:rPr>
              <a:t>&gt;&gt;</a:t>
            </a:r>
            <a:r>
              <a:rPr lang="en-US" b="0" dirty="0">
                <a:solidFill>
                  <a:srgbClr val="CC00CC"/>
                </a:solidFill>
              </a:rPr>
              <a:t> 1) relative to momentum. </a:t>
            </a:r>
            <a:endParaRPr lang="tr-TR" b="0" dirty="0">
              <a:solidFill>
                <a:srgbClr val="CC00CC"/>
              </a:solidFill>
            </a:endParaRPr>
          </a:p>
          <a:p>
            <a:pPr>
              <a:spcAft>
                <a:spcPts val="1200"/>
              </a:spcAft>
            </a:pPr>
            <a:r>
              <a:rPr lang="en-US" b="0" dirty="0"/>
              <a:t>Consequently the thermal boundary layer is</a:t>
            </a:r>
            <a:r>
              <a:rPr lang="tr-TR" b="0" dirty="0"/>
              <a:t> </a:t>
            </a:r>
            <a:r>
              <a:rPr lang="en-US" b="0" dirty="0"/>
              <a:t>much thicker for liquid metals and much thinner for oils relative to the</a:t>
            </a:r>
            <a:r>
              <a:rPr lang="tr-TR" b="0" dirty="0"/>
              <a:t> </a:t>
            </a:r>
            <a:r>
              <a:rPr lang="en-US" b="0" dirty="0"/>
              <a:t>velocity boundary layer.</a:t>
            </a:r>
          </a:p>
        </p:txBody>
      </p:sp>
      <p:pic>
        <p:nvPicPr>
          <p:cNvPr id="493576" name="Picture 8"/>
          <p:cNvPicPr>
            <a:picLocks noChangeAspect="1" noChangeArrowheads="1"/>
          </p:cNvPicPr>
          <p:nvPr/>
        </p:nvPicPr>
        <p:blipFill>
          <a:blip r:embed="rId3" cstate="print"/>
          <a:srcRect t="12155" b="2762"/>
          <a:stretch>
            <a:fillRect/>
          </a:stretch>
        </p:blipFill>
        <p:spPr bwMode="auto">
          <a:xfrm>
            <a:off x="609600" y="2857500"/>
            <a:ext cx="3981450" cy="29337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57B6-A4B1-4056-B316-830593D1D0AF}" type="slidenum">
              <a:rPr lang="en-US"/>
              <a:pPr/>
              <a:t>16</a:t>
            </a:fld>
            <a:endParaRPr lang="en-US"/>
          </a:p>
        </p:txBody>
      </p:sp>
      <p:sp>
        <p:nvSpPr>
          <p:cNvPr id="424962" name="Rectangle 2"/>
          <p:cNvSpPr>
            <a:spLocks noChangeArrowheads="1"/>
          </p:cNvSpPr>
          <p:nvPr/>
        </p:nvSpPr>
        <p:spPr bwMode="auto">
          <a:xfrm>
            <a:off x="304800" y="152400"/>
            <a:ext cx="22525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</a:rPr>
              <a:t>Nusselt</a:t>
            </a:r>
            <a:r>
              <a:rPr lang="en-US" sz="2400" b="1" u="sng" dirty="0">
                <a:solidFill>
                  <a:srgbClr val="FF0000"/>
                </a:solidFill>
              </a:rPr>
              <a:t> Number</a:t>
            </a:r>
          </a:p>
        </p:txBody>
      </p:sp>
      <p:pic>
        <p:nvPicPr>
          <p:cNvPr id="4249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8175"/>
            <a:ext cx="1317625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49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7275" y="1944688"/>
            <a:ext cx="1431925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49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8863" y="2420938"/>
            <a:ext cx="1506537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496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108200"/>
            <a:ext cx="29860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4968" name="Rectangle 8"/>
          <p:cNvSpPr>
            <a:spLocks noChangeArrowheads="1"/>
          </p:cNvSpPr>
          <p:nvPr/>
        </p:nvSpPr>
        <p:spPr bwMode="auto">
          <a:xfrm>
            <a:off x="304800" y="5789613"/>
            <a:ext cx="36576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0">
                <a:solidFill>
                  <a:srgbClr val="0000CC"/>
                </a:solidFill>
              </a:rPr>
              <a:t>Heat transfer through a fluid layer</a:t>
            </a:r>
            <a:r>
              <a:rPr lang="tr-TR" b="0">
                <a:solidFill>
                  <a:srgbClr val="0000CC"/>
                </a:solidFill>
              </a:rPr>
              <a:t> </a:t>
            </a:r>
            <a:r>
              <a:rPr lang="en-US" b="0">
                <a:solidFill>
                  <a:srgbClr val="0000CC"/>
                </a:solidFill>
              </a:rPr>
              <a:t>of thickness </a:t>
            </a:r>
            <a:r>
              <a:rPr lang="en-US" b="0" i="1">
                <a:solidFill>
                  <a:srgbClr val="0000CC"/>
                </a:solidFill>
              </a:rPr>
              <a:t>L </a:t>
            </a:r>
            <a:r>
              <a:rPr lang="en-US" b="0">
                <a:solidFill>
                  <a:srgbClr val="0000CC"/>
                </a:solidFill>
              </a:rPr>
              <a:t>and temperature</a:t>
            </a:r>
            <a:r>
              <a:rPr lang="tr-TR" b="0">
                <a:solidFill>
                  <a:srgbClr val="0000CC"/>
                </a:solidFill>
              </a:rPr>
              <a:t> </a:t>
            </a:r>
            <a:r>
              <a:rPr lang="en-US" b="0">
                <a:solidFill>
                  <a:srgbClr val="0000CC"/>
                </a:solidFill>
              </a:rPr>
              <a:t>difference </a:t>
            </a:r>
            <a:r>
              <a:rPr lang="en-US" b="0">
                <a:solidFill>
                  <a:srgbClr val="0000CC"/>
                </a:solidFill>
                <a:sym typeface="Symbol" pitchFamily="18" charset="2"/>
              </a:rPr>
              <a:t></a:t>
            </a:r>
            <a:r>
              <a:rPr lang="en-US" b="0" i="1">
                <a:solidFill>
                  <a:srgbClr val="0000CC"/>
                </a:solidFill>
              </a:rPr>
              <a:t>T.</a:t>
            </a:r>
          </a:p>
        </p:txBody>
      </p:sp>
      <p:sp>
        <p:nvSpPr>
          <p:cNvPr id="424969" name="Rectangle 9"/>
          <p:cNvSpPr>
            <a:spLocks noChangeArrowheads="1"/>
          </p:cNvSpPr>
          <p:nvPr/>
        </p:nvSpPr>
        <p:spPr bwMode="auto">
          <a:xfrm>
            <a:off x="304800" y="609600"/>
            <a:ext cx="83058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b="0" dirty="0"/>
              <a:t>In convection studies, it is common practice to </a:t>
            </a:r>
            <a:r>
              <a:rPr lang="en-US" b="0" dirty="0" err="1"/>
              <a:t>nondimensionalize</a:t>
            </a:r>
            <a:r>
              <a:rPr lang="en-US" b="0" dirty="0"/>
              <a:t> the governing equations and combine the variables, which group together into </a:t>
            </a:r>
            <a:r>
              <a:rPr lang="en-US" b="0" i="1" dirty="0"/>
              <a:t>dimensionless numbers </a:t>
            </a:r>
            <a:r>
              <a:rPr lang="en-US" b="0" dirty="0"/>
              <a:t>in order to reduce the number of total variables. 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i="1" dirty="0" err="1">
                <a:solidFill>
                  <a:srgbClr val="CC00CC"/>
                </a:solidFill>
              </a:rPr>
              <a:t>Nusselt</a:t>
            </a:r>
            <a:r>
              <a:rPr lang="en-US" i="1" dirty="0">
                <a:solidFill>
                  <a:srgbClr val="CC00CC"/>
                </a:solidFill>
              </a:rPr>
              <a:t> number:</a:t>
            </a:r>
            <a:r>
              <a:rPr lang="en-US" b="0" i="1" dirty="0"/>
              <a:t> </a:t>
            </a:r>
            <a:r>
              <a:rPr lang="en-US" b="0" i="1" dirty="0">
                <a:solidFill>
                  <a:srgbClr val="3333FF"/>
                </a:solidFill>
              </a:rPr>
              <a:t>Dimensionless convection heat transfer coefficient.</a:t>
            </a:r>
            <a:endParaRPr lang="en-US" b="0" dirty="0">
              <a:solidFill>
                <a:srgbClr val="3333FF"/>
              </a:solidFill>
            </a:endParaRPr>
          </a:p>
        </p:txBody>
      </p:sp>
      <p:sp>
        <p:nvSpPr>
          <p:cNvPr id="424970" name="Rectangle 10"/>
          <p:cNvSpPr>
            <a:spLocks noChangeArrowheads="1"/>
          </p:cNvSpPr>
          <p:nvPr/>
        </p:nvSpPr>
        <p:spPr bwMode="auto">
          <a:xfrm>
            <a:off x="304800" y="26670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>
                <a:solidFill>
                  <a:srgbClr val="3333FF"/>
                </a:solidFill>
              </a:rPr>
              <a:t>L</a:t>
            </a:r>
            <a:r>
              <a:rPr lang="en-US" i="1" baseline="-25000">
                <a:solidFill>
                  <a:srgbClr val="3333FF"/>
                </a:solidFill>
              </a:rPr>
              <a:t>c</a:t>
            </a:r>
            <a:r>
              <a:rPr lang="en-US" b="0">
                <a:solidFill>
                  <a:srgbClr val="3333FF"/>
                </a:solidFill>
              </a:rPr>
              <a:t> is the characteristic</a:t>
            </a:r>
            <a:r>
              <a:rPr lang="tr-TR" b="0">
                <a:solidFill>
                  <a:srgbClr val="3333FF"/>
                </a:solidFill>
              </a:rPr>
              <a:t> </a:t>
            </a:r>
            <a:r>
              <a:rPr lang="en-US" b="0">
                <a:solidFill>
                  <a:srgbClr val="3333FF"/>
                </a:solidFill>
              </a:rPr>
              <a:t>length.</a:t>
            </a:r>
          </a:p>
        </p:txBody>
      </p:sp>
      <p:sp>
        <p:nvSpPr>
          <p:cNvPr id="424971" name="Rectangle 11"/>
          <p:cNvSpPr>
            <a:spLocks noChangeArrowheads="1"/>
          </p:cNvSpPr>
          <p:nvPr/>
        </p:nvSpPr>
        <p:spPr bwMode="auto">
          <a:xfrm>
            <a:off x="4191000" y="3416300"/>
            <a:ext cx="4114800" cy="2984500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  <a:spcAft>
                <a:spcPct val="15000"/>
              </a:spcAft>
            </a:pPr>
            <a:r>
              <a:rPr lang="tr-TR" b="0"/>
              <a:t>T</a:t>
            </a:r>
            <a:r>
              <a:rPr lang="en-US" b="0"/>
              <a:t>he Nusselt number represents the</a:t>
            </a:r>
            <a:r>
              <a:rPr lang="tr-TR" b="0"/>
              <a:t> </a:t>
            </a:r>
            <a:r>
              <a:rPr lang="en-US" b="0"/>
              <a:t>enhancement of heat transfer through a</a:t>
            </a:r>
            <a:r>
              <a:rPr lang="tr-TR" b="0"/>
              <a:t> </a:t>
            </a:r>
            <a:r>
              <a:rPr lang="en-US" b="0"/>
              <a:t>fluid layer as a result of convection</a:t>
            </a:r>
            <a:r>
              <a:rPr lang="tr-TR" b="0"/>
              <a:t> </a:t>
            </a:r>
            <a:r>
              <a:rPr lang="en-US" b="0"/>
              <a:t>relative to conduction across the same fluid layer. </a:t>
            </a:r>
            <a:endParaRPr lang="tr-TR" b="0"/>
          </a:p>
          <a:p>
            <a:pPr>
              <a:spcBef>
                <a:spcPct val="10000"/>
              </a:spcBef>
              <a:spcAft>
                <a:spcPct val="15000"/>
              </a:spcAft>
            </a:pPr>
            <a:r>
              <a:rPr lang="en-US" b="0">
                <a:solidFill>
                  <a:srgbClr val="CC00CC"/>
                </a:solidFill>
              </a:rPr>
              <a:t>The larger the Nusselt</a:t>
            </a:r>
            <a:r>
              <a:rPr lang="tr-TR" b="0">
                <a:solidFill>
                  <a:srgbClr val="CC00CC"/>
                </a:solidFill>
              </a:rPr>
              <a:t> </a:t>
            </a:r>
            <a:r>
              <a:rPr lang="en-US" b="0">
                <a:solidFill>
                  <a:srgbClr val="CC00CC"/>
                </a:solidFill>
              </a:rPr>
              <a:t>number, the more effective the convection.</a:t>
            </a:r>
            <a:endParaRPr lang="tr-TR" b="0">
              <a:solidFill>
                <a:srgbClr val="CC00CC"/>
              </a:solidFill>
            </a:endParaRPr>
          </a:p>
          <a:p>
            <a:pPr>
              <a:spcBef>
                <a:spcPct val="10000"/>
              </a:spcBef>
              <a:spcAft>
                <a:spcPct val="15000"/>
              </a:spcAft>
            </a:pPr>
            <a:r>
              <a:rPr lang="en-US" b="0"/>
              <a:t>A Nusselt number of </a:t>
            </a:r>
            <a:r>
              <a:rPr lang="en-US" b="0">
                <a:solidFill>
                  <a:srgbClr val="3333FF"/>
                </a:solidFill>
              </a:rPr>
              <a:t>Nu </a:t>
            </a:r>
            <a:r>
              <a:rPr lang="tr-TR" b="0">
                <a:solidFill>
                  <a:srgbClr val="3333FF"/>
                </a:solidFill>
              </a:rPr>
              <a:t>=</a:t>
            </a:r>
            <a:r>
              <a:rPr lang="en-US" b="0">
                <a:solidFill>
                  <a:srgbClr val="3333FF"/>
                </a:solidFill>
              </a:rPr>
              <a:t> 1</a:t>
            </a:r>
            <a:r>
              <a:rPr lang="en-US" b="0"/>
              <a:t> for</a:t>
            </a:r>
            <a:r>
              <a:rPr lang="tr-TR" b="0"/>
              <a:t> </a:t>
            </a:r>
            <a:r>
              <a:rPr lang="en-US" b="0"/>
              <a:t>a fluid layer represents heat transfer across the layer by pure conduction.</a:t>
            </a:r>
          </a:p>
        </p:txBody>
      </p:sp>
      <p:pic>
        <p:nvPicPr>
          <p:cNvPr id="424975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133725"/>
            <a:ext cx="3554413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195" y="1393535"/>
            <a:ext cx="5773112" cy="297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7880" y="1163105"/>
            <a:ext cx="77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Boundary Layer Transition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094" y="4504340"/>
            <a:ext cx="7565785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How would you characterise conditions in the laminar region ?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</a:t>
            </a:r>
            <a:endParaRPr lang="en-GB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195" y="1393535"/>
            <a:ext cx="5773112" cy="297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7880" y="1163105"/>
            <a:ext cx="77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Boundary Layer Transition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094" y="4504340"/>
            <a:ext cx="756578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How would you characterise conditions in the laminar region ?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1. Fluid motion is highly ordered, clear indication of streamline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2. Velocity components in both x-y directions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3. For y-component, contribute significantly to the transfer of energy through the boundary layer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195" y="1393535"/>
            <a:ext cx="5773112" cy="297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7880" y="1163105"/>
            <a:ext cx="77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Boundary Layer Transition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094" y="4504340"/>
            <a:ext cx="756578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How would you characterise conditions in the laminar region ?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1. Fluid motion is highly ordered, clear indication of streamline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2. Velocity components in both x-y directions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3. For y-component, contribute significantly to the transfer of energy through the boundary layer </a:t>
            </a:r>
          </a:p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In turbulent region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Introduction to Convection</a:t>
            </a:r>
          </a:p>
        </p:txBody>
      </p:sp>
      <p:sp>
        <p:nvSpPr>
          <p:cNvPr id="1229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304800" y="1086295"/>
            <a:ext cx="8458200" cy="53382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/>
            <a:r>
              <a:rPr lang="en-US" dirty="0" smtClean="0"/>
              <a:t>Convection denotes energy transfer between a surface and a fluid moving over the surface.</a:t>
            </a:r>
          </a:p>
          <a:p>
            <a:pPr eaLnBrk="1" hangingPunct="1"/>
            <a:r>
              <a:rPr lang="en-US" dirty="0" smtClean="0"/>
              <a:t>The dominant contribution due to the bulk (or gross) motion of fluid particles.</a:t>
            </a:r>
          </a:p>
          <a:p>
            <a:pPr eaLnBrk="1" hangingPunct="1"/>
            <a:r>
              <a:rPr lang="en-US" dirty="0" smtClean="0"/>
              <a:t>In </a:t>
            </a:r>
            <a:r>
              <a:rPr lang="en-US" dirty="0" smtClean="0"/>
              <a:t>this chapter we will</a:t>
            </a:r>
          </a:p>
          <a:p>
            <a:pPr lvl="1" eaLnBrk="1" hangingPunct="1"/>
            <a:r>
              <a:rPr lang="en-US" sz="2000" dirty="0" smtClean="0"/>
              <a:t>Introduce the convection transfer equations </a:t>
            </a:r>
          </a:p>
          <a:p>
            <a:pPr lvl="1" eaLnBrk="1" hangingPunct="1"/>
            <a:r>
              <a:rPr lang="en-US" sz="2000" dirty="0" smtClean="0"/>
              <a:t>Discuss the physical mechanisms underlying convection</a:t>
            </a:r>
          </a:p>
          <a:p>
            <a:pPr lvl="1" eaLnBrk="1" hangingPunct="1"/>
            <a:r>
              <a:rPr lang="en-US" sz="2000" dirty="0" smtClean="0"/>
              <a:t>Discuss physical origins and introduce relevant dimensionless parameters that can help us to perform convection transfer calculations in subsequent chapters.</a:t>
            </a:r>
          </a:p>
          <a:p>
            <a:pPr eaLnBrk="1" hangingPunct="1"/>
            <a:r>
              <a:rPr lang="en-US" i="1" dirty="0" smtClean="0"/>
              <a:t>Note </a:t>
            </a:r>
            <a:r>
              <a:rPr lang="en-US" i="1" dirty="0" smtClean="0"/>
              <a:t>similarities between heat, mass and momentum transfer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195" y="1393535"/>
            <a:ext cx="5773112" cy="297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7880" y="1163105"/>
            <a:ext cx="77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Boundary Layer Transition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094" y="4504340"/>
            <a:ext cx="756578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In turbulent region?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1. Fluid motion is highly irregular, characterised by velocity fluctuation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2. Fluctuations enhance the transfer of energy, and hence increase surface friction as well as convection heat transfer rate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3. Due to fluid mixing (by fluctuations), turbulent boundary layer thicknesses are larger and boundary layer profiles ( v &amp; T) are flatter than laminar.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195" y="1393535"/>
            <a:ext cx="5773112" cy="2975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7880" y="1163105"/>
            <a:ext cx="77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Boundary Layer Transition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094" y="4567416"/>
            <a:ext cx="756578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What conditions are associated with transition from laminar to turbulent flow ?</a:t>
            </a:r>
          </a:p>
          <a:p>
            <a:pPr marL="266700" indent="-266700">
              <a:spcAft>
                <a:spcPts val="600"/>
              </a:spcAft>
            </a:pPr>
            <a:r>
              <a:rPr lang="en-GB" sz="1600" dirty="0" smtClean="0">
                <a:solidFill>
                  <a:srgbClr val="C00000"/>
                </a:solidFill>
              </a:rPr>
              <a:t>	at leading edge of laminar flow, </a:t>
            </a:r>
            <a:r>
              <a:rPr lang="en-GB" sz="1600" u="sng" dirty="0" smtClean="0">
                <a:solidFill>
                  <a:srgbClr val="C00000"/>
                </a:solidFill>
              </a:rPr>
              <a:t>small disturbances are amplified </a:t>
            </a:r>
            <a:r>
              <a:rPr lang="en-GB" sz="1600" dirty="0" smtClean="0">
                <a:solidFill>
                  <a:srgbClr val="C00000"/>
                </a:solidFill>
              </a:rPr>
              <a:t>and transition to turbulent flow begins</a:t>
            </a:r>
          </a:p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/>
              <a:t>In transition region </a:t>
            </a:r>
            <a:r>
              <a:rPr lang="en-US" sz="1600" dirty="0" smtClean="0">
                <a:sym typeface="Wingdings" pitchFamily="2" charset="2"/>
              </a:rPr>
              <a:t></a:t>
            </a:r>
            <a:r>
              <a:rPr lang="en-US" sz="1600" dirty="0" smtClean="0"/>
              <a:t> the flow fluctuates</a:t>
            </a:r>
            <a:r>
              <a:rPr lang="tr-TR" sz="1600" dirty="0" smtClean="0"/>
              <a:t> </a:t>
            </a:r>
            <a:r>
              <a:rPr lang="en-US" sz="1600" dirty="0" smtClean="0"/>
              <a:t>between laminar and turbulent flows</a:t>
            </a:r>
            <a:r>
              <a:rPr lang="tr-TR" sz="1600" dirty="0" smtClean="0"/>
              <a:t>.</a:t>
            </a:r>
            <a:endParaRPr lang="en-US" sz="1600" dirty="0" smtClean="0"/>
          </a:p>
          <a:p>
            <a:pPr marL="266700" indent="-2667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/>
              <a:t>How to classify these type of flows ?</a:t>
            </a:r>
            <a:endParaRPr lang="en-GB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8632-F847-49D1-9056-5B870AD31CB3}" type="slidenum">
              <a:rPr lang="en-US"/>
              <a:pPr/>
              <a:t>22</a:t>
            </a:fld>
            <a:endParaRPr lang="en-US"/>
          </a:p>
        </p:txBody>
      </p:sp>
      <p:sp>
        <p:nvSpPr>
          <p:cNvPr id="4956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0DA6FAF-5570-4511-BDFF-C86EBD419AE7}" type="slidenum">
              <a:rPr lang="en-US" sz="1400" b="0"/>
              <a:pPr algn="r"/>
              <a:t>22</a:t>
            </a:fld>
            <a:endParaRPr lang="en-US" sz="1400" b="0"/>
          </a:p>
        </p:txBody>
      </p:sp>
      <p:sp>
        <p:nvSpPr>
          <p:cNvPr id="495619" name="Rectangle 2"/>
          <p:cNvSpPr>
            <a:spLocks noChangeArrowheads="1"/>
          </p:cNvSpPr>
          <p:nvPr/>
        </p:nvSpPr>
        <p:spPr bwMode="auto">
          <a:xfrm>
            <a:off x="381000" y="152400"/>
            <a:ext cx="24615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Reynolds Number</a:t>
            </a:r>
          </a:p>
        </p:txBody>
      </p:sp>
      <p:sp>
        <p:nvSpPr>
          <p:cNvPr id="495620" name="Rectangle 3"/>
          <p:cNvSpPr>
            <a:spLocks noChangeArrowheads="1"/>
          </p:cNvSpPr>
          <p:nvPr/>
        </p:nvSpPr>
        <p:spPr bwMode="auto">
          <a:xfrm>
            <a:off x="381000" y="609600"/>
            <a:ext cx="4267200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 dirty="0"/>
              <a:t>The transition from laminar to turbulent flow depends on the </a:t>
            </a:r>
            <a:r>
              <a:rPr lang="en-US" b="0" i="1" dirty="0">
                <a:solidFill>
                  <a:srgbClr val="3333FF"/>
                </a:solidFill>
              </a:rPr>
              <a:t>geometry</a:t>
            </a:r>
            <a:r>
              <a:rPr lang="en-US" b="0" dirty="0">
                <a:solidFill>
                  <a:srgbClr val="3333FF"/>
                </a:solidFill>
              </a:rPr>
              <a:t>,</a:t>
            </a:r>
            <a:r>
              <a:rPr lang="tr-TR" b="0" dirty="0">
                <a:solidFill>
                  <a:srgbClr val="3333FF"/>
                </a:solidFill>
              </a:rPr>
              <a:t> </a:t>
            </a:r>
            <a:r>
              <a:rPr lang="en-US" b="0" i="1" dirty="0">
                <a:solidFill>
                  <a:srgbClr val="3333FF"/>
                </a:solidFill>
              </a:rPr>
              <a:t>surface</a:t>
            </a:r>
            <a:r>
              <a:rPr lang="tr-TR" b="0" i="1" dirty="0">
                <a:solidFill>
                  <a:srgbClr val="3333FF"/>
                </a:solidFill>
              </a:rPr>
              <a:t> </a:t>
            </a:r>
            <a:r>
              <a:rPr lang="en-US" b="0" i="1" dirty="0">
                <a:solidFill>
                  <a:srgbClr val="3333FF"/>
                </a:solidFill>
              </a:rPr>
              <a:t>roughness</a:t>
            </a:r>
            <a:r>
              <a:rPr lang="en-US" b="0" dirty="0">
                <a:solidFill>
                  <a:srgbClr val="3333FF"/>
                </a:solidFill>
              </a:rPr>
              <a:t>, </a:t>
            </a:r>
            <a:r>
              <a:rPr lang="en-US" b="0" i="1" dirty="0">
                <a:solidFill>
                  <a:srgbClr val="3333FF"/>
                </a:solidFill>
              </a:rPr>
              <a:t>flow velocity</a:t>
            </a:r>
            <a:r>
              <a:rPr lang="en-US" b="0" dirty="0">
                <a:solidFill>
                  <a:srgbClr val="3333FF"/>
                </a:solidFill>
              </a:rPr>
              <a:t>, </a:t>
            </a:r>
            <a:r>
              <a:rPr lang="en-US" b="0" i="1" dirty="0">
                <a:solidFill>
                  <a:srgbClr val="3333FF"/>
                </a:solidFill>
              </a:rPr>
              <a:t>surface temperature</a:t>
            </a:r>
            <a:r>
              <a:rPr lang="en-US" b="0" dirty="0">
                <a:solidFill>
                  <a:srgbClr val="3333FF"/>
                </a:solidFill>
              </a:rPr>
              <a:t>, </a:t>
            </a:r>
            <a:r>
              <a:rPr lang="en-US" b="0" dirty="0"/>
              <a:t>and</a:t>
            </a:r>
            <a:r>
              <a:rPr lang="en-US" b="0" dirty="0">
                <a:solidFill>
                  <a:srgbClr val="3333FF"/>
                </a:solidFill>
              </a:rPr>
              <a:t> </a:t>
            </a:r>
            <a:r>
              <a:rPr lang="en-US" b="0" i="1" dirty="0">
                <a:solidFill>
                  <a:srgbClr val="3333FF"/>
                </a:solidFill>
              </a:rPr>
              <a:t>type of fluid</a:t>
            </a:r>
            <a:r>
              <a:rPr lang="tr-TR" b="0" dirty="0">
                <a:solidFill>
                  <a:schemeClr val="hlink"/>
                </a:solidFill>
              </a:rPr>
              <a:t>.</a:t>
            </a:r>
            <a:r>
              <a:rPr lang="tr-TR" b="0" dirty="0"/>
              <a:t> 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tr-TR" b="0" dirty="0"/>
              <a:t>T</a:t>
            </a:r>
            <a:r>
              <a:rPr lang="en-US" b="0" dirty="0"/>
              <a:t>he flow regime depends mainly on the ratio of </a:t>
            </a:r>
            <a:r>
              <a:rPr lang="en-US" b="0" i="1" dirty="0">
                <a:solidFill>
                  <a:srgbClr val="3333FF"/>
                </a:solidFill>
              </a:rPr>
              <a:t>inertial</a:t>
            </a:r>
            <a:r>
              <a:rPr lang="tr-TR" b="0" i="1" dirty="0">
                <a:solidFill>
                  <a:srgbClr val="3333FF"/>
                </a:solidFill>
              </a:rPr>
              <a:t> </a:t>
            </a:r>
            <a:r>
              <a:rPr lang="en-US" b="0" i="1" dirty="0">
                <a:solidFill>
                  <a:srgbClr val="3333FF"/>
                </a:solidFill>
              </a:rPr>
              <a:t>forces</a:t>
            </a:r>
            <a:r>
              <a:rPr lang="en-US" b="0" i="1" dirty="0"/>
              <a:t> </a:t>
            </a:r>
            <a:r>
              <a:rPr lang="en-US" b="0" dirty="0"/>
              <a:t>to </a:t>
            </a:r>
            <a:r>
              <a:rPr lang="en-US" b="0" i="1" dirty="0">
                <a:solidFill>
                  <a:srgbClr val="3333FF"/>
                </a:solidFill>
              </a:rPr>
              <a:t>viscous forces</a:t>
            </a:r>
            <a:r>
              <a:rPr lang="tr-TR" b="0" i="1" dirty="0"/>
              <a:t> </a:t>
            </a:r>
            <a:r>
              <a:rPr lang="tr-TR" b="0" dirty="0"/>
              <a:t>(</a:t>
            </a:r>
            <a:r>
              <a:rPr lang="en-US" dirty="0">
                <a:solidFill>
                  <a:srgbClr val="CC00CC"/>
                </a:solidFill>
              </a:rPr>
              <a:t>Reynolds number</a:t>
            </a:r>
            <a:r>
              <a:rPr lang="tr-TR" b="0" dirty="0"/>
              <a:t>).</a:t>
            </a:r>
            <a:endParaRPr lang="en-US" b="0" dirty="0"/>
          </a:p>
        </p:txBody>
      </p:sp>
      <p:sp>
        <p:nvSpPr>
          <p:cNvPr id="495624" name="Rectangle 7"/>
          <p:cNvSpPr>
            <a:spLocks noChangeArrowheads="1"/>
          </p:cNvSpPr>
          <p:nvPr/>
        </p:nvSpPr>
        <p:spPr bwMode="auto">
          <a:xfrm>
            <a:off x="4800600" y="3587750"/>
            <a:ext cx="3886200" cy="235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tr-TR" dirty="0">
                <a:solidFill>
                  <a:srgbClr val="CC00CC"/>
                </a:solidFill>
              </a:rPr>
              <a:t>C</a:t>
            </a:r>
            <a:r>
              <a:rPr lang="en-US" dirty="0" err="1">
                <a:solidFill>
                  <a:srgbClr val="CC00CC"/>
                </a:solidFill>
              </a:rPr>
              <a:t>ritical</a:t>
            </a:r>
            <a:r>
              <a:rPr lang="en-US" dirty="0">
                <a:solidFill>
                  <a:srgbClr val="CC00CC"/>
                </a:solidFill>
              </a:rPr>
              <a:t> Reynolds number</a:t>
            </a:r>
            <a:r>
              <a:rPr lang="tr-TR" dirty="0">
                <a:solidFill>
                  <a:srgbClr val="CC00CC"/>
                </a:solidFill>
              </a:rPr>
              <a:t>, </a:t>
            </a:r>
            <a:r>
              <a:rPr lang="tr-TR" dirty="0" smtClean="0">
                <a:solidFill>
                  <a:srgbClr val="CC00CC"/>
                </a:solidFill>
              </a:rPr>
              <a:t>Re</a:t>
            </a:r>
            <a:r>
              <a:rPr lang="en-US" baseline="-25000" dirty="0" err="1" smtClean="0">
                <a:solidFill>
                  <a:srgbClr val="CC00CC"/>
                </a:solidFill>
              </a:rPr>
              <a:t>x,c</a:t>
            </a:r>
            <a:r>
              <a:rPr lang="tr-TR" dirty="0" smtClean="0">
                <a:solidFill>
                  <a:srgbClr val="CC00CC"/>
                </a:solidFill>
              </a:rPr>
              <a:t>: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b="0" dirty="0"/>
              <a:t>The Reynolds number at which the flow becomes turbulent</a:t>
            </a:r>
            <a:r>
              <a:rPr lang="tr-TR" b="0" dirty="0"/>
              <a:t>.</a:t>
            </a:r>
            <a:r>
              <a:rPr lang="en-US" b="0" dirty="0"/>
              <a:t> </a:t>
            </a:r>
            <a:endParaRPr lang="tr-TR" b="0" dirty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 dirty="0"/>
              <a:t>The value of the critical Reynolds number</a:t>
            </a:r>
            <a:r>
              <a:rPr lang="tr-TR" b="0" dirty="0"/>
              <a:t> </a:t>
            </a:r>
            <a:r>
              <a:rPr lang="en-US" b="0" dirty="0"/>
              <a:t>is different for different geometries and flow conditions</a:t>
            </a:r>
            <a:r>
              <a:rPr lang="en-US" b="0" dirty="0" smtClean="0"/>
              <a:t>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n-US" sz="800" dirty="0" smtClean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 dirty="0" err="1" smtClean="0"/>
              <a:t>i.e</a:t>
            </a:r>
            <a:r>
              <a:rPr lang="en-US" b="0" dirty="0" smtClean="0"/>
              <a:t> for flow over a flat plate:</a:t>
            </a:r>
            <a:endParaRPr lang="en-US" b="0" dirty="0"/>
          </a:p>
        </p:txBody>
      </p:sp>
      <p:sp>
        <p:nvSpPr>
          <p:cNvPr id="495625" name="Rectangle 8"/>
          <p:cNvSpPr>
            <a:spLocks noChangeArrowheads="1"/>
          </p:cNvSpPr>
          <p:nvPr/>
        </p:nvSpPr>
        <p:spPr bwMode="auto">
          <a:xfrm>
            <a:off x="4724400" y="239713"/>
            <a:ext cx="4267200" cy="3176587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b="0">
                <a:solidFill>
                  <a:srgbClr val="CC00CC"/>
                </a:solidFill>
              </a:rPr>
              <a:t>At large Reynolds numbers</a:t>
            </a:r>
            <a:r>
              <a:rPr lang="en-US" b="0"/>
              <a:t>, the inertial forces, which are proportional to</a:t>
            </a:r>
            <a:r>
              <a:rPr lang="tr-TR" b="0"/>
              <a:t> </a:t>
            </a:r>
            <a:r>
              <a:rPr lang="en-US" b="0"/>
              <a:t>the fluid density and the square of the fluid velocity, are large relative to the</a:t>
            </a:r>
            <a:r>
              <a:rPr lang="tr-TR" b="0"/>
              <a:t> </a:t>
            </a:r>
            <a:r>
              <a:rPr lang="en-US" b="0"/>
              <a:t>viscous forces, and thus the viscous forces cannot prevent the random and</a:t>
            </a:r>
            <a:r>
              <a:rPr lang="tr-TR" b="0"/>
              <a:t> </a:t>
            </a:r>
            <a:r>
              <a:rPr lang="en-US" b="0"/>
              <a:t>rapid fluctuations of the fluid</a:t>
            </a:r>
            <a:r>
              <a:rPr lang="tr-TR" b="0"/>
              <a:t> (</a:t>
            </a:r>
            <a:r>
              <a:rPr lang="tr-TR"/>
              <a:t>turbulent</a:t>
            </a:r>
            <a:r>
              <a:rPr lang="tr-TR" b="0"/>
              <a:t>).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b="0">
                <a:solidFill>
                  <a:srgbClr val="CC00CC"/>
                </a:solidFill>
              </a:rPr>
              <a:t>At small or moderate Reynolds</a:t>
            </a:r>
            <a:r>
              <a:rPr lang="tr-TR" b="0">
                <a:solidFill>
                  <a:srgbClr val="CC00CC"/>
                </a:solidFill>
              </a:rPr>
              <a:t> </a:t>
            </a:r>
            <a:r>
              <a:rPr lang="en-US" b="0">
                <a:solidFill>
                  <a:srgbClr val="CC00CC"/>
                </a:solidFill>
              </a:rPr>
              <a:t>numbers</a:t>
            </a:r>
            <a:r>
              <a:rPr lang="en-US" b="0"/>
              <a:t>,</a:t>
            </a:r>
            <a:r>
              <a:rPr lang="tr-TR" b="0"/>
              <a:t> </a:t>
            </a:r>
            <a:r>
              <a:rPr lang="en-US" b="0"/>
              <a:t>the viscous forces are large enough to suppress these fluctuations</a:t>
            </a:r>
            <a:r>
              <a:rPr lang="tr-TR" b="0"/>
              <a:t> </a:t>
            </a:r>
            <a:r>
              <a:rPr lang="en-US" b="0"/>
              <a:t>and to keep the fluid “in line”</a:t>
            </a:r>
            <a:r>
              <a:rPr lang="tr-TR" b="0"/>
              <a:t> (</a:t>
            </a:r>
            <a:r>
              <a:rPr lang="tr-TR"/>
              <a:t>laminar</a:t>
            </a:r>
            <a:r>
              <a:rPr lang="tr-TR" b="0"/>
              <a:t>).</a:t>
            </a:r>
            <a:endParaRPr lang="en-US" b="0"/>
          </a:p>
        </p:txBody>
      </p:sp>
      <p:pic>
        <p:nvPicPr>
          <p:cNvPr id="49562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943350"/>
            <a:ext cx="39814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" y="2933700"/>
            <a:ext cx="4057650" cy="6096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8700" y="5943600"/>
            <a:ext cx="3557367" cy="640080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0030" y="1355130"/>
            <a:ext cx="4992650" cy="257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7880" y="1163105"/>
            <a:ext cx="771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Boundary Layer Transition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9295" y="4465935"/>
            <a:ext cx="3763690" cy="230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85120" y="4088976"/>
            <a:ext cx="7604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- Effect of transition on boundary layer thickness and local convection coefficient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Boundary Layer Approximations</a:t>
            </a:r>
            <a:endParaRPr lang="en-CA" smtClean="0"/>
          </a:p>
        </p:txBody>
      </p:sp>
      <p:sp>
        <p:nvSpPr>
          <p:cNvPr id="615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304800" y="1066800"/>
            <a:ext cx="8458200" cy="2286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en-US" dirty="0" smtClean="0"/>
              <a:t>Need to determine the heat transfer coefficient, h</a:t>
            </a:r>
          </a:p>
          <a:p>
            <a:pPr eaLnBrk="1" hangingPunct="1"/>
            <a:r>
              <a:rPr lang="en-US" dirty="0" smtClean="0"/>
              <a:t>In general, h=f (k, c</a:t>
            </a:r>
            <a:r>
              <a:rPr lang="en-US" baseline="-25000" dirty="0" smtClean="0"/>
              <a:t>p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, V, L)</a:t>
            </a:r>
          </a:p>
          <a:p>
            <a:pPr eaLnBrk="1" hangingPunct="1"/>
            <a:r>
              <a:rPr lang="en-US" dirty="0" smtClean="0"/>
              <a:t>We can apply the Buckingham pi theorem, or obtain exact solutions by applying the continuity, momentum and energy equations for the boundary layer.</a:t>
            </a:r>
          </a:p>
          <a:p>
            <a:pPr eaLnBrk="1" hangingPunct="1"/>
            <a:r>
              <a:rPr lang="en-US" dirty="0" smtClean="0"/>
              <a:t>In terms of dimensionless groups:</a:t>
            </a:r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CA" dirty="0" smtClean="0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5410200" y="3200400"/>
          <a:ext cx="2400300" cy="581025"/>
        </p:xfrm>
        <a:graphic>
          <a:graphicData uri="http://schemas.openxmlformats.org/presentationml/2006/ole">
            <p:oleObj spid="_x0000_s14338" name="Equation" r:id="rId4" imgW="888840" imgH="215640" progId="Equation.3">
              <p:embed/>
            </p:oleObj>
          </a:graphicData>
        </a:graphic>
      </p:graphicFrame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0" y="40386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where:</a:t>
            </a:r>
          </a:p>
        </p:txBody>
      </p:sp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1219200" y="3886200"/>
          <a:ext cx="2205038" cy="2360613"/>
        </p:xfrm>
        <a:graphic>
          <a:graphicData uri="http://schemas.openxmlformats.org/presentationml/2006/ole">
            <p:oleObj spid="_x0000_s14339" name="Equation" r:id="rId5" imgW="1066680" imgH="1143000" progId="Equation.3">
              <p:embed/>
            </p:oleObj>
          </a:graphicData>
        </a:graphic>
      </p:graphicFrame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3581400" y="3886200"/>
            <a:ext cx="5410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	Local and average Nusselt numbers </a:t>
            </a:r>
            <a:r>
              <a:rPr lang="en-US" sz="1800">
                <a:latin typeface="Arial" pitchFamily="34" charset="0"/>
              </a:rPr>
              <a:t>(based on local and average heat transfer coefficients)</a:t>
            </a:r>
          </a:p>
        </p:txBody>
      </p: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3962400" y="4724400"/>
            <a:ext cx="2895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Prandtl number</a:t>
            </a:r>
          </a:p>
        </p:txBody>
      </p:sp>
      <p:sp>
        <p:nvSpPr>
          <p:cNvPr id="6154" name="Rectangle 9"/>
          <p:cNvSpPr>
            <a:spLocks noChangeArrowheads="1"/>
          </p:cNvSpPr>
          <p:nvPr/>
        </p:nvSpPr>
        <p:spPr bwMode="auto">
          <a:xfrm>
            <a:off x="3962400" y="5334000"/>
            <a:ext cx="457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Reynolds number 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(defined at distance x)</a:t>
            </a:r>
          </a:p>
        </p:txBody>
      </p:sp>
      <p:graphicFrame>
        <p:nvGraphicFramePr>
          <p:cNvPr id="6148" name="Object 10"/>
          <p:cNvGraphicFramePr>
            <a:graphicFrameLocks noChangeAspect="1"/>
          </p:cNvGraphicFramePr>
          <p:nvPr/>
        </p:nvGraphicFramePr>
        <p:xfrm>
          <a:off x="835025" y="3233738"/>
          <a:ext cx="3017838" cy="512762"/>
        </p:xfrm>
        <a:graphic>
          <a:graphicData uri="http://schemas.openxmlformats.org/presentationml/2006/ole">
            <p:oleObj spid="_x0000_s14340" name="Equation" r:id="rId6" imgW="1117440" imgH="190440" progId="Equation.3">
              <p:embed/>
            </p:oleObj>
          </a:graphicData>
        </a:graphic>
      </p:graphicFrame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3962400" y="3276600"/>
            <a:ext cx="129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(x*=x/L)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20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4" descr="tbl_06_02a.jpg"/>
          <p:cNvPicPr>
            <a:picLocks noChangeAspect="1"/>
          </p:cNvPicPr>
          <p:nvPr/>
        </p:nvPicPr>
        <p:blipFill>
          <a:blip r:embed="rId2" cstate="print"/>
          <a:srcRect b="41111"/>
          <a:stretch>
            <a:fillRect/>
          </a:stretch>
        </p:blipFill>
        <p:spPr>
          <a:xfrm>
            <a:off x="685800" y="380996"/>
            <a:ext cx="7772400" cy="6268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 descr="tbl_06_02a.jpg"/>
          <p:cNvPicPr>
            <a:picLocks noChangeAspect="1"/>
          </p:cNvPicPr>
          <p:nvPr/>
        </p:nvPicPr>
        <p:blipFill>
          <a:blip r:embed="rId2" cstate="print"/>
          <a:srcRect t="58333"/>
          <a:stretch>
            <a:fillRect/>
          </a:stretch>
        </p:blipFill>
        <p:spPr>
          <a:xfrm>
            <a:off x="914400" y="1028700"/>
            <a:ext cx="7772400" cy="44352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The Convection Transfer Equations</a:t>
            </a:r>
          </a:p>
        </p:txBody>
      </p:sp>
      <p:sp>
        <p:nvSpPr>
          <p:cNvPr id="13315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28600" y="1676400"/>
            <a:ext cx="8458200" cy="474819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dirty="0" smtClean="0"/>
              <a:t>Motion of a fluid is governed by the fundamental laws of nature: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 smtClean="0"/>
              <a:t>Conservation of mass, energy and chemical species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 smtClean="0"/>
              <a:t>Newton’s second law of motion.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 smtClean="0"/>
              <a:t>Need to express conservation of energy by taking also into account the bulk motion of the fluid.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6"/>
          <p:cNvSpPr>
            <a:spLocks noChangeArrowheads="1"/>
          </p:cNvSpPr>
          <p:nvPr>
            <p:ph type="title"/>
          </p:nvPr>
        </p:nvSpPr>
        <p:spPr bwMode="auto">
          <a:xfrm>
            <a:off x="238125" y="152400"/>
            <a:ext cx="8736013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/>
              <a:t>Reminder: Conservation of Mass</a:t>
            </a:r>
          </a:p>
        </p:txBody>
      </p:sp>
      <p:sp>
        <p:nvSpPr>
          <p:cNvPr id="1029" name="Text Box 1039"/>
          <p:cNvSpPr txBox="1">
            <a:spLocks noChangeArrowheads="1"/>
          </p:cNvSpPr>
          <p:nvPr/>
        </p:nvSpPr>
        <p:spPr bwMode="auto">
          <a:xfrm>
            <a:off x="782638" y="5043488"/>
            <a:ext cx="173672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pitchFamily="34" charset="0"/>
              </a:rPr>
              <a:t>All mass flow rates in</a:t>
            </a:r>
          </a:p>
        </p:txBody>
      </p:sp>
      <p:sp>
        <p:nvSpPr>
          <p:cNvPr id="1030" name="Text Box 1040"/>
          <p:cNvSpPr txBox="1">
            <a:spLocks noChangeArrowheads="1"/>
          </p:cNvSpPr>
          <p:nvPr/>
        </p:nvSpPr>
        <p:spPr bwMode="auto">
          <a:xfrm>
            <a:off x="3162300" y="5043488"/>
            <a:ext cx="173672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pitchFamily="34" charset="0"/>
              </a:rPr>
              <a:t>All mass flow rates out</a:t>
            </a:r>
          </a:p>
        </p:txBody>
      </p:sp>
      <p:sp>
        <p:nvSpPr>
          <p:cNvPr id="1031" name="Text Box 1041"/>
          <p:cNvSpPr txBox="1">
            <a:spLocks noChangeArrowheads="1"/>
          </p:cNvSpPr>
          <p:nvPr/>
        </p:nvSpPr>
        <p:spPr bwMode="auto">
          <a:xfrm>
            <a:off x="5919788" y="5043488"/>
            <a:ext cx="220027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" pitchFamily="34" charset="0"/>
              </a:rPr>
              <a:t>Rate of accumulation </a:t>
            </a:r>
          </a:p>
        </p:txBody>
      </p:sp>
      <p:sp>
        <p:nvSpPr>
          <p:cNvPr id="1032" name="Text Box 1042"/>
          <p:cNvSpPr txBox="1">
            <a:spLocks noChangeArrowheads="1"/>
          </p:cNvSpPr>
          <p:nvPr/>
        </p:nvSpPr>
        <p:spPr bwMode="auto">
          <a:xfrm>
            <a:off x="2722563" y="5124450"/>
            <a:ext cx="3032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-</a:t>
            </a:r>
          </a:p>
        </p:txBody>
      </p:sp>
      <p:sp>
        <p:nvSpPr>
          <p:cNvPr id="1033" name="Text Box 1043"/>
          <p:cNvSpPr txBox="1">
            <a:spLocks noChangeArrowheads="1"/>
          </p:cNvSpPr>
          <p:nvPr/>
        </p:nvSpPr>
        <p:spPr bwMode="auto">
          <a:xfrm>
            <a:off x="5192713" y="5176838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1034" name="Text Box 1044"/>
          <p:cNvSpPr txBox="1">
            <a:spLocks noChangeArrowheads="1"/>
          </p:cNvSpPr>
          <p:nvPr/>
        </p:nvSpPr>
        <p:spPr bwMode="auto">
          <a:xfrm>
            <a:off x="287338" y="4451350"/>
            <a:ext cx="191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Mass balance:</a:t>
            </a:r>
          </a:p>
        </p:txBody>
      </p:sp>
      <p:grpSp>
        <p:nvGrpSpPr>
          <p:cNvPr id="2" name="Group 1055"/>
          <p:cNvGrpSpPr>
            <a:grpSpLocks/>
          </p:cNvGrpSpPr>
          <p:nvPr/>
        </p:nvGrpSpPr>
        <p:grpSpPr bwMode="auto">
          <a:xfrm>
            <a:off x="533400" y="958850"/>
            <a:ext cx="8172450" cy="3733800"/>
            <a:chOff x="299" y="576"/>
            <a:chExt cx="5148" cy="2352"/>
          </a:xfrm>
        </p:grpSpPr>
        <p:sp>
          <p:nvSpPr>
            <p:cNvPr id="1036" name="AutoShape 1027"/>
            <p:cNvSpPr>
              <a:spLocks noChangeArrowheads="1"/>
            </p:cNvSpPr>
            <p:nvPr/>
          </p:nvSpPr>
          <p:spPr bwMode="auto">
            <a:xfrm>
              <a:off x="1902" y="1265"/>
              <a:ext cx="1075" cy="1033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" name="Line 1028"/>
            <p:cNvSpPr>
              <a:spLocks noChangeShapeType="1"/>
            </p:cNvSpPr>
            <p:nvPr/>
          </p:nvSpPr>
          <p:spPr bwMode="auto">
            <a:xfrm flipV="1">
              <a:off x="2160" y="2056"/>
              <a:ext cx="15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8" name="Line 1029"/>
            <p:cNvSpPr>
              <a:spLocks noChangeShapeType="1"/>
            </p:cNvSpPr>
            <p:nvPr/>
          </p:nvSpPr>
          <p:spPr bwMode="auto">
            <a:xfrm flipH="1">
              <a:off x="1455" y="2065"/>
              <a:ext cx="687" cy="6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39" name="Line 1030"/>
            <p:cNvSpPr>
              <a:spLocks noChangeShapeType="1"/>
            </p:cNvSpPr>
            <p:nvPr/>
          </p:nvSpPr>
          <p:spPr bwMode="auto">
            <a:xfrm flipV="1">
              <a:off x="2168" y="751"/>
              <a:ext cx="0" cy="12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0" name="Text Box 1031"/>
            <p:cNvSpPr txBox="1">
              <a:spLocks noChangeArrowheads="1"/>
            </p:cNvSpPr>
            <p:nvPr/>
          </p:nvSpPr>
          <p:spPr bwMode="auto">
            <a:xfrm>
              <a:off x="1536" y="2640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z</a:t>
              </a:r>
            </a:p>
          </p:txBody>
        </p:sp>
        <p:sp>
          <p:nvSpPr>
            <p:cNvPr id="1041" name="Text Box 1032"/>
            <p:cNvSpPr txBox="1">
              <a:spLocks noChangeArrowheads="1"/>
            </p:cNvSpPr>
            <p:nvPr/>
          </p:nvSpPr>
          <p:spPr bwMode="auto">
            <a:xfrm>
              <a:off x="2208" y="67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</a:p>
          </p:txBody>
        </p:sp>
        <p:sp>
          <p:nvSpPr>
            <p:cNvPr id="1042" name="Text Box 1033"/>
            <p:cNvSpPr txBox="1">
              <a:spLocks noChangeArrowheads="1"/>
            </p:cNvSpPr>
            <p:nvPr/>
          </p:nvSpPr>
          <p:spPr bwMode="auto">
            <a:xfrm>
              <a:off x="3572" y="2059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x</a:t>
              </a:r>
            </a:p>
          </p:txBody>
        </p:sp>
        <p:sp>
          <p:nvSpPr>
            <p:cNvPr id="1043" name="Line 1034"/>
            <p:cNvSpPr>
              <a:spLocks noChangeShapeType="1"/>
            </p:cNvSpPr>
            <p:nvPr/>
          </p:nvSpPr>
          <p:spPr bwMode="auto">
            <a:xfrm>
              <a:off x="2862" y="1793"/>
              <a:ext cx="528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" name="Line 1035"/>
            <p:cNvSpPr>
              <a:spLocks noChangeShapeType="1"/>
            </p:cNvSpPr>
            <p:nvPr/>
          </p:nvSpPr>
          <p:spPr bwMode="auto">
            <a:xfrm>
              <a:off x="1422" y="1793"/>
              <a:ext cx="57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5" name="Line 1036"/>
            <p:cNvSpPr>
              <a:spLocks noChangeShapeType="1"/>
            </p:cNvSpPr>
            <p:nvPr/>
          </p:nvSpPr>
          <p:spPr bwMode="auto">
            <a:xfrm flipV="1">
              <a:off x="2441" y="997"/>
              <a:ext cx="0" cy="40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6" name="Line 1037"/>
            <p:cNvSpPr>
              <a:spLocks noChangeShapeType="1"/>
            </p:cNvSpPr>
            <p:nvPr/>
          </p:nvSpPr>
          <p:spPr bwMode="auto">
            <a:xfrm flipV="1">
              <a:off x="2441" y="2209"/>
              <a:ext cx="0" cy="43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1026" name="Object 1038"/>
            <p:cNvGraphicFramePr>
              <a:graphicFrameLocks noChangeAspect="1"/>
            </p:cNvGraphicFramePr>
            <p:nvPr/>
          </p:nvGraphicFramePr>
          <p:xfrm>
            <a:off x="299" y="1673"/>
            <a:ext cx="1050" cy="242"/>
          </p:xfrm>
          <a:graphic>
            <a:graphicData uri="http://schemas.openxmlformats.org/presentationml/2006/ole">
              <p:oleObj spid="_x0000_s1026" name="Equation" r:id="rId4" imgW="888840" imgH="203040" progId="Equation.3">
                <p:embed/>
              </p:oleObj>
            </a:graphicData>
          </a:graphic>
        </p:graphicFrame>
        <p:graphicFrame>
          <p:nvGraphicFramePr>
            <p:cNvPr id="1027" name="Object 1045"/>
            <p:cNvGraphicFramePr>
              <a:graphicFrameLocks noChangeAspect="1"/>
            </p:cNvGraphicFramePr>
            <p:nvPr/>
          </p:nvGraphicFramePr>
          <p:xfrm>
            <a:off x="3552" y="1584"/>
            <a:ext cx="1672" cy="364"/>
          </p:xfrm>
          <a:graphic>
            <a:graphicData uri="http://schemas.openxmlformats.org/presentationml/2006/ole">
              <p:oleObj spid="_x0000_s1027" name="Equation" r:id="rId5" imgW="1549080" imgH="355320" progId="Equation.3">
                <p:embed/>
              </p:oleObj>
            </a:graphicData>
          </a:graphic>
        </p:graphicFrame>
        <p:sp>
          <p:nvSpPr>
            <p:cNvPr id="1047" name="Line 1046"/>
            <p:cNvSpPr>
              <a:spLocks noChangeShapeType="1"/>
            </p:cNvSpPr>
            <p:nvPr/>
          </p:nvSpPr>
          <p:spPr bwMode="auto">
            <a:xfrm>
              <a:off x="4656" y="1104"/>
              <a:ext cx="47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8" name="Line 1047"/>
            <p:cNvSpPr>
              <a:spLocks noChangeShapeType="1"/>
            </p:cNvSpPr>
            <p:nvPr/>
          </p:nvSpPr>
          <p:spPr bwMode="auto">
            <a:xfrm flipV="1">
              <a:off x="4656" y="622"/>
              <a:ext cx="0" cy="4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9" name="Line 1048"/>
            <p:cNvSpPr>
              <a:spLocks noChangeShapeType="1"/>
            </p:cNvSpPr>
            <p:nvPr/>
          </p:nvSpPr>
          <p:spPr bwMode="auto">
            <a:xfrm flipH="1">
              <a:off x="4364" y="1104"/>
              <a:ext cx="292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50" name="Text Box 1049"/>
            <p:cNvSpPr txBox="1">
              <a:spLocks noChangeArrowheads="1"/>
            </p:cNvSpPr>
            <p:nvPr/>
          </p:nvSpPr>
          <p:spPr bwMode="auto">
            <a:xfrm>
              <a:off x="5109" y="915"/>
              <a:ext cx="33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/>
                <a:t>u</a:t>
              </a:r>
              <a:endParaRPr lang="en-US" sz="1800" baseline="-25000"/>
            </a:p>
          </p:txBody>
        </p:sp>
        <p:sp>
          <p:nvSpPr>
            <p:cNvPr id="1051" name="Text Box 1050"/>
            <p:cNvSpPr txBox="1">
              <a:spLocks noChangeArrowheads="1"/>
            </p:cNvSpPr>
            <p:nvPr/>
          </p:nvSpPr>
          <p:spPr bwMode="auto">
            <a:xfrm>
              <a:off x="4464" y="1344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/>
                <a:t>w</a:t>
              </a:r>
              <a:endParaRPr lang="en-US" sz="1800" baseline="-25000"/>
            </a:p>
          </p:txBody>
        </p:sp>
        <p:sp>
          <p:nvSpPr>
            <p:cNvPr id="1052" name="Text Box 1051"/>
            <p:cNvSpPr txBox="1">
              <a:spLocks noChangeArrowheads="1"/>
            </p:cNvSpPr>
            <p:nvPr/>
          </p:nvSpPr>
          <p:spPr bwMode="auto">
            <a:xfrm>
              <a:off x="4656" y="576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Symbol" pitchFamily="18" charset="2"/>
                </a:rPr>
                <a:t>u</a:t>
              </a:r>
              <a:endParaRPr lang="en-US" sz="1800" baseline="-25000">
                <a:latin typeface="Symbol" pitchFamily="18" charset="2"/>
              </a:endParaRPr>
            </a:p>
          </p:txBody>
        </p:sp>
        <p:sp>
          <p:nvSpPr>
            <p:cNvPr id="1053" name="Line 1053"/>
            <p:cNvSpPr>
              <a:spLocks noChangeShapeType="1"/>
            </p:cNvSpPr>
            <p:nvPr/>
          </p:nvSpPr>
          <p:spPr bwMode="auto">
            <a:xfrm flipH="1">
              <a:off x="1920" y="1872"/>
              <a:ext cx="384" cy="33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54" name="Line 1054"/>
            <p:cNvSpPr>
              <a:spLocks noChangeShapeType="1"/>
            </p:cNvSpPr>
            <p:nvPr/>
          </p:nvSpPr>
          <p:spPr bwMode="auto">
            <a:xfrm flipH="1">
              <a:off x="2784" y="1200"/>
              <a:ext cx="384" cy="33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Differential Continuity Equation</a:t>
            </a:r>
          </a:p>
        </p:txBody>
      </p:sp>
      <p:sp>
        <p:nvSpPr>
          <p:cNvPr id="2054" name="Rectangle 3"/>
          <p:cNvSpPr>
            <a:spLocks noChangeArrowheads="1"/>
          </p:cNvSpPr>
          <p:nvPr/>
        </p:nvSpPr>
        <p:spPr bwMode="auto">
          <a:xfrm>
            <a:off x="250825" y="2538413"/>
            <a:ext cx="3432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>
                <a:latin typeface="Arial" pitchFamily="34" charset="0"/>
              </a:rPr>
              <a:t>For steady-state conditions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143000" y="3316288"/>
          <a:ext cx="4803775" cy="977900"/>
        </p:xfrm>
        <a:graphic>
          <a:graphicData uri="http://schemas.openxmlformats.org/presentationml/2006/ole">
            <p:oleObj spid="_x0000_s2050" name="Equation" r:id="rId4" imgW="1460160" imgH="380880" progId="Equation.3">
              <p:embed/>
            </p:oleObj>
          </a:graphicData>
        </a:graphic>
      </p:graphicFrame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363538" y="4600575"/>
            <a:ext cx="3195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>
                <a:latin typeface="Arial" pitchFamily="34" charset="0"/>
              </a:rPr>
              <a:t>For incompressible fluids</a:t>
            </a:r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1524000" y="5181600"/>
          <a:ext cx="3146425" cy="954088"/>
        </p:xfrm>
        <a:graphic>
          <a:graphicData uri="http://schemas.openxmlformats.org/presentationml/2006/ole">
            <p:oleObj spid="_x0000_s2051" name="Equation" r:id="rId5" imgW="977760" imgH="380880" progId="Equation.3">
              <p:embed/>
            </p:oleObj>
          </a:graphicData>
        </a:graphic>
      </p:graphicFrame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1295400" y="1347788"/>
          <a:ext cx="4725988" cy="930275"/>
        </p:xfrm>
        <a:graphic>
          <a:graphicData uri="http://schemas.openxmlformats.org/presentationml/2006/ole">
            <p:oleObj spid="_x0000_s2052" name="Equation" r:id="rId6" imgW="1739880" imgH="380880" progId="Equation.3">
              <p:embed/>
            </p:oleObj>
          </a:graphicData>
        </a:graphic>
      </p:graphicFrame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7481888" y="1474788"/>
            <a:ext cx="903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(7.1a)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7456488" y="3605213"/>
            <a:ext cx="92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(7.1b)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7472363" y="5286375"/>
            <a:ext cx="903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(7.1c)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15990"/>
            <a:ext cx="7764495" cy="456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93095" y="1278320"/>
            <a:ext cx="445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Introduction – Convection heat transfer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255588" y="190500"/>
            <a:ext cx="87630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/>
              <a:t>Reminder: Conservation of Momentum</a:t>
            </a:r>
          </a:p>
        </p:txBody>
      </p:sp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261938" y="1003300"/>
            <a:ext cx="1477962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Rate of momentum in</a:t>
            </a:r>
          </a:p>
        </p:txBody>
      </p:sp>
      <p:sp>
        <p:nvSpPr>
          <p:cNvPr id="3078" name="Text Box 4"/>
          <p:cNvSpPr txBox="1">
            <a:spLocks noChangeArrowheads="1"/>
          </p:cNvSpPr>
          <p:nvPr/>
        </p:nvSpPr>
        <p:spPr bwMode="auto">
          <a:xfrm>
            <a:off x="2178050" y="990600"/>
            <a:ext cx="150495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Rate of momentum out</a:t>
            </a:r>
          </a:p>
        </p:txBody>
      </p:sp>
      <p:sp>
        <p:nvSpPr>
          <p:cNvPr id="3079" name="Text Box 5"/>
          <p:cNvSpPr txBox="1">
            <a:spLocks noChangeArrowheads="1"/>
          </p:cNvSpPr>
          <p:nvPr/>
        </p:nvSpPr>
        <p:spPr bwMode="auto">
          <a:xfrm>
            <a:off x="6340475" y="976313"/>
            <a:ext cx="1639888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Rate of accumulation of momentum </a:t>
            </a:r>
          </a:p>
        </p:txBody>
      </p:sp>
      <p:sp>
        <p:nvSpPr>
          <p:cNvPr id="3080" name="Text Box 6"/>
          <p:cNvSpPr txBox="1">
            <a:spLocks noChangeArrowheads="1"/>
          </p:cNvSpPr>
          <p:nvPr/>
        </p:nvSpPr>
        <p:spPr bwMode="auto">
          <a:xfrm>
            <a:off x="1806575" y="1262063"/>
            <a:ext cx="3032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-</a:t>
            </a:r>
          </a:p>
        </p:txBody>
      </p:sp>
      <p:sp>
        <p:nvSpPr>
          <p:cNvPr id="3081" name="Text Box 7"/>
          <p:cNvSpPr txBox="1">
            <a:spLocks noChangeArrowheads="1"/>
          </p:cNvSpPr>
          <p:nvPr/>
        </p:nvSpPr>
        <p:spPr bwMode="auto">
          <a:xfrm>
            <a:off x="3771900" y="1276350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+</a:t>
            </a:r>
          </a:p>
        </p:txBody>
      </p:sp>
      <p:sp>
        <p:nvSpPr>
          <p:cNvPr id="3082" name="Text Box 8"/>
          <p:cNvSpPr txBox="1">
            <a:spLocks noChangeArrowheads="1"/>
          </p:cNvSpPr>
          <p:nvPr/>
        </p:nvSpPr>
        <p:spPr bwMode="auto">
          <a:xfrm>
            <a:off x="5859463" y="1262063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3083" name="Text Box 9"/>
          <p:cNvSpPr txBox="1">
            <a:spLocks noChangeArrowheads="1"/>
          </p:cNvSpPr>
          <p:nvPr/>
        </p:nvSpPr>
        <p:spPr bwMode="auto">
          <a:xfrm>
            <a:off x="4175125" y="979488"/>
            <a:ext cx="161290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Sum of forces acting on system</a:t>
            </a:r>
          </a:p>
        </p:txBody>
      </p:sp>
      <p:sp>
        <p:nvSpPr>
          <p:cNvPr id="3084" name="Rectangle 26"/>
          <p:cNvSpPr>
            <a:spLocks noChangeArrowheads="1"/>
          </p:cNvSpPr>
          <p:nvPr/>
        </p:nvSpPr>
        <p:spPr bwMode="auto">
          <a:xfrm>
            <a:off x="287338" y="2063750"/>
            <a:ext cx="678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en-US" sz="2000" b="1" u="sng">
                <a:solidFill>
                  <a:schemeClr val="accent2"/>
                </a:solidFill>
                <a:latin typeface="Arial" pitchFamily="34" charset="0"/>
              </a:rPr>
              <a:t>Estimation of net rate of momentum out of element</a:t>
            </a:r>
          </a:p>
        </p:txBody>
      </p:sp>
      <p:sp>
        <p:nvSpPr>
          <p:cNvPr id="3085" name="Text Box 28"/>
          <p:cNvSpPr txBox="1">
            <a:spLocks noChangeArrowheads="1"/>
          </p:cNvSpPr>
          <p:nvPr/>
        </p:nvSpPr>
        <p:spPr bwMode="auto">
          <a:xfrm>
            <a:off x="8232775" y="6389688"/>
            <a:ext cx="53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7.15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04813" y="2514600"/>
            <a:ext cx="8031162" cy="3352800"/>
            <a:chOff x="255" y="1584"/>
            <a:chExt cx="5059" cy="2112"/>
          </a:xfrm>
        </p:grpSpPr>
        <p:sp>
          <p:nvSpPr>
            <p:cNvPr id="3087" name="AutoShape 11"/>
            <p:cNvSpPr>
              <a:spLocks noChangeArrowheads="1"/>
            </p:cNvSpPr>
            <p:nvPr/>
          </p:nvSpPr>
          <p:spPr bwMode="auto">
            <a:xfrm>
              <a:off x="2016" y="2160"/>
              <a:ext cx="1034" cy="977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Line 12"/>
            <p:cNvSpPr>
              <a:spLocks noChangeShapeType="1"/>
            </p:cNvSpPr>
            <p:nvPr/>
          </p:nvSpPr>
          <p:spPr bwMode="auto">
            <a:xfrm flipV="1">
              <a:off x="2264" y="2908"/>
              <a:ext cx="1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89" name="Line 13"/>
            <p:cNvSpPr>
              <a:spLocks noChangeShapeType="1"/>
            </p:cNvSpPr>
            <p:nvPr/>
          </p:nvSpPr>
          <p:spPr bwMode="auto">
            <a:xfrm flipH="1">
              <a:off x="1586" y="2917"/>
              <a:ext cx="661" cy="5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0" name="Line 14"/>
            <p:cNvSpPr>
              <a:spLocks noChangeShapeType="1"/>
            </p:cNvSpPr>
            <p:nvPr/>
          </p:nvSpPr>
          <p:spPr bwMode="auto">
            <a:xfrm flipV="1">
              <a:off x="2272" y="1674"/>
              <a:ext cx="0" cy="1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1" name="Text Box 15"/>
            <p:cNvSpPr txBox="1">
              <a:spLocks noChangeArrowheads="1"/>
            </p:cNvSpPr>
            <p:nvPr/>
          </p:nvSpPr>
          <p:spPr bwMode="auto">
            <a:xfrm>
              <a:off x="1680" y="3408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z</a:t>
              </a:r>
            </a:p>
          </p:txBody>
        </p:sp>
        <p:sp>
          <p:nvSpPr>
            <p:cNvPr id="3092" name="Text Box 16"/>
            <p:cNvSpPr txBox="1">
              <a:spLocks noChangeArrowheads="1"/>
            </p:cNvSpPr>
            <p:nvPr/>
          </p:nvSpPr>
          <p:spPr bwMode="auto">
            <a:xfrm>
              <a:off x="2304" y="158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</a:p>
          </p:txBody>
        </p:sp>
        <p:sp>
          <p:nvSpPr>
            <p:cNvPr id="3093" name="Text Box 17"/>
            <p:cNvSpPr txBox="1">
              <a:spLocks noChangeArrowheads="1"/>
            </p:cNvSpPr>
            <p:nvPr/>
          </p:nvSpPr>
          <p:spPr bwMode="auto">
            <a:xfrm>
              <a:off x="3623" y="2911"/>
              <a:ext cx="21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x</a:t>
              </a:r>
            </a:p>
          </p:txBody>
        </p:sp>
        <p:sp>
          <p:nvSpPr>
            <p:cNvPr id="3094" name="Line 18"/>
            <p:cNvSpPr>
              <a:spLocks noChangeShapeType="1"/>
            </p:cNvSpPr>
            <p:nvPr/>
          </p:nvSpPr>
          <p:spPr bwMode="auto">
            <a:xfrm>
              <a:off x="2939" y="2659"/>
              <a:ext cx="508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5" name="Line 19"/>
            <p:cNvSpPr>
              <a:spLocks noChangeShapeType="1"/>
            </p:cNvSpPr>
            <p:nvPr/>
          </p:nvSpPr>
          <p:spPr bwMode="auto">
            <a:xfrm>
              <a:off x="1554" y="2659"/>
              <a:ext cx="55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6" name="Line 20"/>
            <p:cNvSpPr>
              <a:spLocks noChangeShapeType="1"/>
            </p:cNvSpPr>
            <p:nvPr/>
          </p:nvSpPr>
          <p:spPr bwMode="auto">
            <a:xfrm flipV="1">
              <a:off x="2534" y="1907"/>
              <a:ext cx="0" cy="38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7" name="Line 21"/>
            <p:cNvSpPr>
              <a:spLocks noChangeShapeType="1"/>
            </p:cNvSpPr>
            <p:nvPr/>
          </p:nvSpPr>
          <p:spPr bwMode="auto">
            <a:xfrm flipV="1">
              <a:off x="2534" y="3053"/>
              <a:ext cx="0" cy="41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3074" name="Object 22"/>
            <p:cNvGraphicFramePr>
              <a:graphicFrameLocks noChangeAspect="1"/>
            </p:cNvGraphicFramePr>
            <p:nvPr/>
          </p:nvGraphicFramePr>
          <p:xfrm>
            <a:off x="255" y="2522"/>
            <a:ext cx="1122" cy="261"/>
          </p:xfrm>
          <a:graphic>
            <a:graphicData uri="http://schemas.openxmlformats.org/presentationml/2006/ole">
              <p:oleObj spid="_x0000_s3074" name="Equation" r:id="rId4" imgW="812520" imgH="190440" progId="Equation.3">
                <p:embed/>
              </p:oleObj>
            </a:graphicData>
          </a:graphic>
        </p:graphicFrame>
        <p:graphicFrame>
          <p:nvGraphicFramePr>
            <p:cNvPr id="3075" name="Object 29"/>
            <p:cNvGraphicFramePr>
              <a:graphicFrameLocks noChangeAspect="1"/>
            </p:cNvGraphicFramePr>
            <p:nvPr/>
          </p:nvGraphicFramePr>
          <p:xfrm>
            <a:off x="3456" y="2400"/>
            <a:ext cx="1858" cy="540"/>
          </p:xfrm>
          <a:graphic>
            <a:graphicData uri="http://schemas.openxmlformats.org/presentationml/2006/ole">
              <p:oleObj spid="_x0000_s3075" name="Equation" r:id="rId5" imgW="1346040" imgH="393480" progId="Equation.3">
                <p:embed/>
              </p:oleObj>
            </a:graphicData>
          </a:graphic>
        </p:graphicFrame>
        <p:sp>
          <p:nvSpPr>
            <p:cNvPr id="3098" name="Line 30"/>
            <p:cNvSpPr>
              <a:spLocks noChangeShapeType="1"/>
            </p:cNvSpPr>
            <p:nvPr/>
          </p:nvSpPr>
          <p:spPr bwMode="auto">
            <a:xfrm flipH="1">
              <a:off x="2064" y="2736"/>
              <a:ext cx="384" cy="33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99" name="Line 31"/>
            <p:cNvSpPr>
              <a:spLocks noChangeShapeType="1"/>
            </p:cNvSpPr>
            <p:nvPr/>
          </p:nvSpPr>
          <p:spPr bwMode="auto">
            <a:xfrm flipH="1">
              <a:off x="2928" y="2064"/>
              <a:ext cx="384" cy="33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96850" y="152400"/>
            <a:ext cx="87630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/>
              <a:t>Reminder: Conservation of Momentum</a:t>
            </a:r>
            <a:endParaRPr lang="en-CA" sz="3200" smtClean="0"/>
          </a:p>
        </p:txBody>
      </p:sp>
      <p:sp>
        <p:nvSpPr>
          <p:cNvPr id="4107" name="Rectangle 4"/>
          <p:cNvSpPr>
            <a:spLocks noChangeArrowheads="1"/>
          </p:cNvSpPr>
          <p:nvPr/>
        </p:nvSpPr>
        <p:spPr bwMode="auto">
          <a:xfrm>
            <a:off x="3175" y="1060450"/>
            <a:ext cx="9140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AutoNum type="arabicPeriod" startAt="2"/>
            </a:pPr>
            <a:r>
              <a:rPr lang="en-US" sz="2000" b="1" u="sng">
                <a:solidFill>
                  <a:schemeClr val="accent2"/>
                </a:solidFill>
                <a:latin typeface="Arial" pitchFamily="34" charset="0"/>
              </a:rPr>
              <a:t>Estimation of forces acting on the element: Pressure, gravity, stresses</a:t>
            </a:r>
          </a:p>
        </p:txBody>
      </p:sp>
      <p:sp>
        <p:nvSpPr>
          <p:cNvPr id="4108" name="Rectangle 35"/>
          <p:cNvSpPr>
            <a:spLocks noChangeArrowheads="1"/>
          </p:cNvSpPr>
          <p:nvPr/>
        </p:nvSpPr>
        <p:spPr bwMode="auto">
          <a:xfrm>
            <a:off x="304800" y="5562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000" b="1">
                <a:latin typeface="Arial" pitchFamily="34" charset="0"/>
              </a:rPr>
              <a:t>Stresses are related to deformation rates (velocity gradients), through Newton’s law.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2022475" y="1565275"/>
            <a:ext cx="5597525" cy="3943350"/>
            <a:chOff x="1274" y="986"/>
            <a:chExt cx="3526" cy="2484"/>
          </a:xfrm>
        </p:grpSpPr>
        <p:sp>
          <p:nvSpPr>
            <p:cNvPr id="4110" name="AutoShape 5"/>
            <p:cNvSpPr>
              <a:spLocks noChangeArrowheads="1"/>
            </p:cNvSpPr>
            <p:nvPr/>
          </p:nvSpPr>
          <p:spPr bwMode="auto">
            <a:xfrm>
              <a:off x="2016" y="1824"/>
              <a:ext cx="1075" cy="1033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Line 6"/>
            <p:cNvSpPr>
              <a:spLocks noChangeShapeType="1"/>
            </p:cNvSpPr>
            <p:nvPr/>
          </p:nvSpPr>
          <p:spPr bwMode="auto">
            <a:xfrm flipV="1">
              <a:off x="2274" y="2615"/>
              <a:ext cx="15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12" name="Line 7"/>
            <p:cNvSpPr>
              <a:spLocks noChangeShapeType="1"/>
            </p:cNvSpPr>
            <p:nvPr/>
          </p:nvSpPr>
          <p:spPr bwMode="auto">
            <a:xfrm flipH="1">
              <a:off x="1569" y="2624"/>
              <a:ext cx="687" cy="6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13" name="Line 8"/>
            <p:cNvSpPr>
              <a:spLocks noChangeShapeType="1"/>
            </p:cNvSpPr>
            <p:nvPr/>
          </p:nvSpPr>
          <p:spPr bwMode="auto">
            <a:xfrm flipH="1" flipV="1">
              <a:off x="2281" y="1056"/>
              <a:ext cx="1" cy="15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14" name="Text Box 9"/>
            <p:cNvSpPr txBox="1">
              <a:spLocks noChangeArrowheads="1"/>
            </p:cNvSpPr>
            <p:nvPr/>
          </p:nvSpPr>
          <p:spPr bwMode="auto">
            <a:xfrm>
              <a:off x="2304" y="986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</a:p>
          </p:txBody>
        </p:sp>
        <p:sp>
          <p:nvSpPr>
            <p:cNvPr id="4115" name="Text Box 10"/>
            <p:cNvSpPr txBox="1">
              <a:spLocks noChangeArrowheads="1"/>
            </p:cNvSpPr>
            <p:nvPr/>
          </p:nvSpPr>
          <p:spPr bwMode="auto">
            <a:xfrm>
              <a:off x="3721" y="2550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x</a:t>
              </a:r>
            </a:p>
          </p:txBody>
        </p:sp>
        <p:sp>
          <p:nvSpPr>
            <p:cNvPr id="4116" name="Text Box 13"/>
            <p:cNvSpPr txBox="1">
              <a:spLocks noChangeArrowheads="1"/>
            </p:cNvSpPr>
            <p:nvPr/>
          </p:nvSpPr>
          <p:spPr bwMode="auto">
            <a:xfrm>
              <a:off x="1658" y="3182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z</a:t>
              </a:r>
            </a:p>
          </p:txBody>
        </p:sp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1274" y="2222"/>
              <a:ext cx="3291" cy="461"/>
              <a:chOff x="1274" y="2222"/>
              <a:chExt cx="3291" cy="461"/>
            </a:xfrm>
          </p:grpSpPr>
          <p:sp>
            <p:nvSpPr>
              <p:cNvPr id="4128" name="Line 11"/>
              <p:cNvSpPr>
                <a:spLocks noChangeShapeType="1"/>
              </p:cNvSpPr>
              <p:nvPr/>
            </p:nvSpPr>
            <p:spPr bwMode="auto">
              <a:xfrm>
                <a:off x="2976" y="2352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129" name="Line 14"/>
              <p:cNvSpPr>
                <a:spLocks noChangeShapeType="1"/>
              </p:cNvSpPr>
              <p:nvPr/>
            </p:nvSpPr>
            <p:spPr bwMode="auto">
              <a:xfrm flipH="1">
                <a:off x="1636" y="2364"/>
                <a:ext cx="473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graphicFrame>
            <p:nvGraphicFramePr>
              <p:cNvPr id="4104" name="Object 17"/>
              <p:cNvGraphicFramePr>
                <a:graphicFrameLocks noChangeAspect="1"/>
              </p:cNvGraphicFramePr>
              <p:nvPr/>
            </p:nvGraphicFramePr>
            <p:xfrm>
              <a:off x="3552" y="2256"/>
              <a:ext cx="1013" cy="427"/>
            </p:xfrm>
            <a:graphic>
              <a:graphicData uri="http://schemas.openxmlformats.org/presentationml/2006/ole">
                <p:oleObj spid="_x0000_s4104" name="Equation" r:id="rId4" imgW="749160" imgH="355320" progId="Equation.3">
                  <p:embed/>
                </p:oleObj>
              </a:graphicData>
            </a:graphic>
          </p:graphicFrame>
          <p:graphicFrame>
            <p:nvGraphicFramePr>
              <p:cNvPr id="4105" name="Object 18"/>
              <p:cNvGraphicFramePr>
                <a:graphicFrameLocks noChangeAspect="1"/>
              </p:cNvGraphicFramePr>
              <p:nvPr/>
            </p:nvGraphicFramePr>
            <p:xfrm>
              <a:off x="1274" y="2222"/>
              <a:ext cx="328" cy="257"/>
            </p:xfrm>
            <a:graphic>
              <a:graphicData uri="http://schemas.openxmlformats.org/presentationml/2006/ole">
                <p:oleObj spid="_x0000_s4105" name="Equation" r:id="rId5" imgW="215640" imgH="190440" progId="Equation.3">
                  <p:embed/>
                </p:oleObj>
              </a:graphicData>
            </a:graphic>
          </p:graphicFrame>
        </p:grpSp>
        <p:grpSp>
          <p:nvGrpSpPr>
            <p:cNvPr id="4" name="Group 40"/>
            <p:cNvGrpSpPr>
              <a:grpSpLocks/>
            </p:cNvGrpSpPr>
            <p:nvPr/>
          </p:nvGrpSpPr>
          <p:grpSpPr bwMode="auto">
            <a:xfrm>
              <a:off x="2138" y="1598"/>
              <a:ext cx="1680" cy="1580"/>
              <a:chOff x="2138" y="1598"/>
              <a:chExt cx="1680" cy="1580"/>
            </a:xfrm>
          </p:grpSpPr>
          <p:sp>
            <p:nvSpPr>
              <p:cNvPr id="4126" name="Line 12"/>
              <p:cNvSpPr>
                <a:spLocks noChangeShapeType="1"/>
              </p:cNvSpPr>
              <p:nvPr/>
            </p:nvSpPr>
            <p:spPr bwMode="auto">
              <a:xfrm>
                <a:off x="2522" y="1934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127" name="Line 16"/>
              <p:cNvSpPr>
                <a:spLocks noChangeShapeType="1"/>
              </p:cNvSpPr>
              <p:nvPr/>
            </p:nvSpPr>
            <p:spPr bwMode="auto">
              <a:xfrm flipH="1">
                <a:off x="2186" y="2750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prstDash val="dash"/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graphicFrame>
            <p:nvGraphicFramePr>
              <p:cNvPr id="4102" name="Object 21"/>
              <p:cNvGraphicFramePr>
                <a:graphicFrameLocks noChangeAspect="1"/>
              </p:cNvGraphicFramePr>
              <p:nvPr/>
            </p:nvGraphicFramePr>
            <p:xfrm>
              <a:off x="2138" y="2846"/>
              <a:ext cx="351" cy="332"/>
            </p:xfrm>
            <a:graphic>
              <a:graphicData uri="http://schemas.openxmlformats.org/presentationml/2006/ole">
                <p:oleObj spid="_x0000_s4102" name="Equation" r:id="rId6" imgW="203040" imgH="215640" progId="Equation.3">
                  <p:embed/>
                </p:oleObj>
              </a:graphicData>
            </a:graphic>
          </p:graphicFrame>
          <p:graphicFrame>
            <p:nvGraphicFramePr>
              <p:cNvPr id="4103" name="Object 26"/>
              <p:cNvGraphicFramePr>
                <a:graphicFrameLocks noChangeAspect="1"/>
              </p:cNvGraphicFramePr>
              <p:nvPr/>
            </p:nvGraphicFramePr>
            <p:xfrm>
              <a:off x="2810" y="1598"/>
              <a:ext cx="1008" cy="485"/>
            </p:xfrm>
            <a:graphic>
              <a:graphicData uri="http://schemas.openxmlformats.org/presentationml/2006/ole">
                <p:oleObj spid="_x0000_s4103" name="Equation" r:id="rId7" imgW="723600" imgH="393480" progId="Equation.3">
                  <p:embed/>
                </p:oleObj>
              </a:graphicData>
            </a:graphic>
          </p:graphicFrame>
        </p:grpSp>
        <p:grpSp>
          <p:nvGrpSpPr>
            <p:cNvPr id="5" name="Group 38"/>
            <p:cNvGrpSpPr>
              <a:grpSpLocks/>
            </p:cNvGrpSpPr>
            <p:nvPr/>
          </p:nvGrpSpPr>
          <p:grpSpPr bwMode="auto">
            <a:xfrm>
              <a:off x="2259" y="1227"/>
              <a:ext cx="1047" cy="2007"/>
              <a:chOff x="2259" y="1227"/>
              <a:chExt cx="1047" cy="2007"/>
            </a:xfrm>
          </p:grpSpPr>
          <p:sp>
            <p:nvSpPr>
              <p:cNvPr id="4124" name="Line 29"/>
              <p:cNvSpPr>
                <a:spLocks noChangeShapeType="1"/>
              </p:cNvSpPr>
              <p:nvPr/>
            </p:nvSpPr>
            <p:spPr bwMode="auto">
              <a:xfrm flipV="1">
                <a:off x="2522" y="1598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graphicFrame>
            <p:nvGraphicFramePr>
              <p:cNvPr id="4100" name="Object 30"/>
              <p:cNvGraphicFramePr>
                <a:graphicFrameLocks noChangeAspect="1"/>
              </p:cNvGraphicFramePr>
              <p:nvPr/>
            </p:nvGraphicFramePr>
            <p:xfrm>
              <a:off x="2259" y="1227"/>
              <a:ext cx="1047" cy="473"/>
            </p:xfrm>
            <a:graphic>
              <a:graphicData uri="http://schemas.openxmlformats.org/presentationml/2006/ole">
                <p:oleObj spid="_x0000_s4100" name="Equation" r:id="rId8" imgW="774360" imgH="393480" progId="Equation.3">
                  <p:embed/>
                </p:oleObj>
              </a:graphicData>
            </a:graphic>
          </p:graphicFrame>
          <p:sp>
            <p:nvSpPr>
              <p:cNvPr id="4125" name="Line 33"/>
              <p:cNvSpPr>
                <a:spLocks noChangeShapeType="1"/>
              </p:cNvSpPr>
              <p:nvPr/>
            </p:nvSpPr>
            <p:spPr bwMode="auto">
              <a:xfrm>
                <a:off x="2522" y="2750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graphicFrame>
            <p:nvGraphicFramePr>
              <p:cNvPr id="4101" name="Object 34"/>
              <p:cNvGraphicFramePr>
                <a:graphicFrameLocks noChangeAspect="1"/>
              </p:cNvGraphicFramePr>
              <p:nvPr/>
            </p:nvGraphicFramePr>
            <p:xfrm>
              <a:off x="2570" y="2942"/>
              <a:ext cx="348" cy="292"/>
            </p:xfrm>
            <a:graphic>
              <a:graphicData uri="http://schemas.openxmlformats.org/presentationml/2006/ole">
                <p:oleObj spid="_x0000_s4101" name="Equation" r:id="rId9" imgW="228600" imgH="215640" progId="Equation.3">
                  <p:embed/>
                </p:oleObj>
              </a:graphicData>
            </a:graphic>
          </p:graphicFrame>
        </p:grpSp>
        <p:grpSp>
          <p:nvGrpSpPr>
            <p:cNvPr id="6" name="Group 39"/>
            <p:cNvGrpSpPr>
              <a:grpSpLocks/>
            </p:cNvGrpSpPr>
            <p:nvPr/>
          </p:nvGrpSpPr>
          <p:grpSpPr bwMode="auto">
            <a:xfrm>
              <a:off x="1754" y="1824"/>
              <a:ext cx="3046" cy="1070"/>
              <a:chOff x="1754" y="1824"/>
              <a:chExt cx="3046" cy="1070"/>
            </a:xfrm>
          </p:grpSpPr>
          <p:sp>
            <p:nvSpPr>
              <p:cNvPr id="4121" name="Line 27"/>
              <p:cNvSpPr>
                <a:spLocks noChangeShapeType="1"/>
              </p:cNvSpPr>
              <p:nvPr/>
            </p:nvSpPr>
            <p:spPr bwMode="auto">
              <a:xfrm>
                <a:off x="2090" y="2366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graphicFrame>
            <p:nvGraphicFramePr>
              <p:cNvPr id="4098" name="Object 28"/>
              <p:cNvGraphicFramePr>
                <a:graphicFrameLocks noChangeAspect="1"/>
              </p:cNvGraphicFramePr>
              <p:nvPr/>
            </p:nvGraphicFramePr>
            <p:xfrm>
              <a:off x="1754" y="2558"/>
              <a:ext cx="316" cy="336"/>
            </p:xfrm>
            <a:graphic>
              <a:graphicData uri="http://schemas.openxmlformats.org/presentationml/2006/ole">
                <p:oleObj spid="_x0000_s4098" name="Equation" r:id="rId10" imgW="203040" imgH="215640" progId="Equation.3">
                  <p:embed/>
                </p:oleObj>
              </a:graphicData>
            </a:graphic>
          </p:graphicFrame>
          <p:sp>
            <p:nvSpPr>
              <p:cNvPr id="4122" name="Line 31"/>
              <p:cNvSpPr>
                <a:spLocks noChangeShapeType="1"/>
              </p:cNvSpPr>
              <p:nvPr/>
            </p:nvSpPr>
            <p:spPr bwMode="auto">
              <a:xfrm flipV="1">
                <a:off x="2954" y="2126"/>
                <a:ext cx="0" cy="24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graphicFrame>
            <p:nvGraphicFramePr>
              <p:cNvPr id="4099" name="Object 32"/>
              <p:cNvGraphicFramePr>
                <a:graphicFrameLocks noChangeAspect="1"/>
              </p:cNvGraphicFramePr>
              <p:nvPr/>
            </p:nvGraphicFramePr>
            <p:xfrm>
              <a:off x="3936" y="1824"/>
              <a:ext cx="864" cy="437"/>
            </p:xfrm>
            <a:graphic>
              <a:graphicData uri="http://schemas.openxmlformats.org/presentationml/2006/ole">
                <p:oleObj spid="_x0000_s4099" name="Equation" r:id="rId11" imgW="711000" imgH="368280" progId="Equation.3">
                  <p:embed/>
                </p:oleObj>
              </a:graphicData>
            </a:graphic>
          </p:graphicFrame>
          <p:sp>
            <p:nvSpPr>
              <p:cNvPr id="4123" name="Line 36"/>
              <p:cNvSpPr>
                <a:spLocks noChangeShapeType="1"/>
              </p:cNvSpPr>
              <p:nvPr/>
            </p:nvSpPr>
            <p:spPr bwMode="auto">
              <a:xfrm flipH="1">
                <a:off x="3024" y="2064"/>
                <a:ext cx="768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69863" y="152400"/>
            <a:ext cx="8789987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/>
              <a:t>Differential Momentum Balance </a:t>
            </a:r>
            <a:br>
              <a:rPr lang="en-US" sz="2400" smtClean="0"/>
            </a:br>
            <a:r>
              <a:rPr lang="en-US" sz="2400" smtClean="0"/>
              <a:t>(Navier-Stokes Equations)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381000" y="1555750"/>
          <a:ext cx="7226300" cy="922338"/>
        </p:xfrm>
        <a:graphic>
          <a:graphicData uri="http://schemas.openxmlformats.org/presentationml/2006/ole">
            <p:oleObj spid="_x0000_s5122" name="Equation" r:id="rId4" imgW="3365280" imgH="444240" progId="Equation.3">
              <p:embed/>
            </p:oleObj>
          </a:graphicData>
        </a:graphic>
      </p:graphicFrame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379413" y="1090613"/>
            <a:ext cx="2309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ct val="140000"/>
              <a:buFont typeface="Symbol" pitchFamily="18" charset="2"/>
              <a:buChar char="\"/>
            </a:pPr>
            <a:r>
              <a:rPr lang="en-US" sz="2000">
                <a:latin typeface="Arial" pitchFamily="34" charset="0"/>
              </a:rPr>
              <a:t> </a:t>
            </a:r>
            <a:r>
              <a:rPr lang="en-US" sz="2000" b="1">
                <a:solidFill>
                  <a:schemeClr val="accent2"/>
                </a:solidFill>
                <a:latin typeface="Arial" pitchFamily="34" charset="0"/>
              </a:rPr>
              <a:t>x-component :</a:t>
            </a:r>
          </a:p>
        </p:txBody>
      </p:sp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381000" y="3124200"/>
          <a:ext cx="7239000" cy="892175"/>
        </p:xfrm>
        <a:graphic>
          <a:graphicData uri="http://schemas.openxmlformats.org/presentationml/2006/ole">
            <p:oleObj spid="_x0000_s5123" name="Equation" r:id="rId5" imgW="3390840" imgH="444240" progId="Equation.3">
              <p:embed/>
            </p:oleObj>
          </a:graphicData>
        </a:graphic>
      </p:graphicFrame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434975" y="2649538"/>
            <a:ext cx="2309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ct val="140000"/>
              <a:buFont typeface="Symbol" pitchFamily="18" charset="2"/>
              <a:buChar char="\"/>
            </a:pPr>
            <a:r>
              <a:rPr lang="en-US" sz="2000">
                <a:latin typeface="Arial" pitchFamily="34" charset="0"/>
              </a:rPr>
              <a:t> </a:t>
            </a:r>
            <a:r>
              <a:rPr lang="en-US" sz="2000" b="1">
                <a:solidFill>
                  <a:schemeClr val="accent2"/>
                </a:solidFill>
                <a:latin typeface="Arial" pitchFamily="34" charset="0"/>
              </a:rPr>
              <a:t>y-component :</a:t>
            </a:r>
          </a:p>
        </p:txBody>
      </p:sp>
      <p:graphicFrame>
        <p:nvGraphicFramePr>
          <p:cNvPr id="5124" name="Object 7"/>
          <p:cNvGraphicFramePr>
            <a:graphicFrameLocks noChangeAspect="1"/>
          </p:cNvGraphicFramePr>
          <p:nvPr/>
        </p:nvGraphicFramePr>
        <p:xfrm>
          <a:off x="381000" y="4864100"/>
          <a:ext cx="7265988" cy="898525"/>
        </p:xfrm>
        <a:graphic>
          <a:graphicData uri="http://schemas.openxmlformats.org/presentationml/2006/ole">
            <p:oleObj spid="_x0000_s5124" name="Equation" r:id="rId6" imgW="3466800" imgH="444240" progId="Equation.3">
              <p:embed/>
            </p:oleObj>
          </a:graphicData>
        </a:graphic>
      </p:graphicFrame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38150" y="4283075"/>
            <a:ext cx="2295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ct val="140000"/>
              <a:buFont typeface="Symbol" pitchFamily="18" charset="2"/>
              <a:buChar char="\"/>
            </a:pPr>
            <a:r>
              <a:rPr lang="en-US" sz="2000">
                <a:latin typeface="Arial" pitchFamily="34" charset="0"/>
              </a:rPr>
              <a:t> </a:t>
            </a:r>
            <a:r>
              <a:rPr lang="en-US" sz="2000" b="1">
                <a:solidFill>
                  <a:schemeClr val="accent2"/>
                </a:solidFill>
                <a:latin typeface="Arial" pitchFamily="34" charset="0"/>
              </a:rPr>
              <a:t>z-component :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7772400" y="1752600"/>
            <a:ext cx="782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(7.2a)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7924800" y="3352800"/>
            <a:ext cx="796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(7.2b)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7924800" y="5105400"/>
            <a:ext cx="782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(7.2c)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ChangeArrowheads="1"/>
          </p:cNvSpPr>
          <p:nvPr>
            <p:ph type="title"/>
          </p:nvPr>
        </p:nvSpPr>
        <p:spPr bwMode="auto">
          <a:xfrm>
            <a:off x="238125" y="152400"/>
            <a:ext cx="8736013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/>
              <a:t>Conservation of Energy</a:t>
            </a:r>
          </a:p>
        </p:txBody>
      </p:sp>
      <p:sp>
        <p:nvSpPr>
          <p:cNvPr id="6148" name="Text Box 13"/>
          <p:cNvSpPr txBox="1">
            <a:spLocks noChangeArrowheads="1"/>
          </p:cNvSpPr>
          <p:nvPr/>
        </p:nvSpPr>
        <p:spPr bwMode="auto">
          <a:xfrm>
            <a:off x="304800" y="1219200"/>
            <a:ext cx="393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Energy Conservation Equation</a:t>
            </a:r>
          </a:p>
        </p:txBody>
      </p:sp>
      <p:graphicFrame>
        <p:nvGraphicFramePr>
          <p:cNvPr id="6146" name="Object 0"/>
          <p:cNvGraphicFramePr>
            <a:graphicFrameLocks noChangeAspect="1"/>
          </p:cNvGraphicFramePr>
          <p:nvPr/>
        </p:nvGraphicFramePr>
        <p:xfrm>
          <a:off x="4648200" y="1066800"/>
          <a:ext cx="3581400" cy="809625"/>
        </p:xfrm>
        <a:graphic>
          <a:graphicData uri="http://schemas.openxmlformats.org/presentationml/2006/ole">
            <p:oleObj spid="_x0000_s6146" name="Equation" r:id="rId4" imgW="1460160" imgH="330120" progId="Equation.3">
              <p:embed/>
            </p:oleObj>
          </a:graphicData>
        </a:graphic>
      </p:graphicFrame>
      <p:sp>
        <p:nvSpPr>
          <p:cNvPr id="6149" name="Text Box 34"/>
          <p:cNvSpPr txBox="1">
            <a:spLocks noChangeArrowheads="1"/>
          </p:cNvSpPr>
          <p:nvPr/>
        </p:nvSpPr>
        <p:spPr bwMode="auto">
          <a:xfrm>
            <a:off x="8375650" y="1216025"/>
            <a:ext cx="768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(2.1)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304800" y="1828800"/>
            <a:ext cx="4603750" cy="3508375"/>
            <a:chOff x="397" y="1135"/>
            <a:chExt cx="2900" cy="2210"/>
          </a:xfrm>
        </p:grpSpPr>
        <p:sp>
          <p:nvSpPr>
            <p:cNvPr id="6152" name="Line 7"/>
            <p:cNvSpPr>
              <a:spLocks noChangeShapeType="1"/>
            </p:cNvSpPr>
            <p:nvPr/>
          </p:nvSpPr>
          <p:spPr bwMode="auto">
            <a:xfrm flipV="1">
              <a:off x="1422" y="2552"/>
              <a:ext cx="15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53" name="Line 8"/>
            <p:cNvSpPr>
              <a:spLocks noChangeShapeType="1"/>
            </p:cNvSpPr>
            <p:nvPr/>
          </p:nvSpPr>
          <p:spPr bwMode="auto">
            <a:xfrm flipH="1">
              <a:off x="717" y="2561"/>
              <a:ext cx="687" cy="6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54" name="Line 9"/>
            <p:cNvSpPr>
              <a:spLocks noChangeShapeType="1"/>
            </p:cNvSpPr>
            <p:nvPr/>
          </p:nvSpPr>
          <p:spPr bwMode="auto">
            <a:xfrm flipV="1">
              <a:off x="1430" y="1247"/>
              <a:ext cx="0" cy="12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55" name="Text Box 10"/>
            <p:cNvSpPr txBox="1">
              <a:spLocks noChangeArrowheads="1"/>
            </p:cNvSpPr>
            <p:nvPr/>
          </p:nvSpPr>
          <p:spPr bwMode="auto">
            <a:xfrm>
              <a:off x="1443" y="1135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z</a:t>
              </a:r>
            </a:p>
          </p:txBody>
        </p:sp>
        <p:sp>
          <p:nvSpPr>
            <p:cNvPr id="6156" name="Text Box 11"/>
            <p:cNvSpPr txBox="1">
              <a:spLocks noChangeArrowheads="1"/>
            </p:cNvSpPr>
            <p:nvPr/>
          </p:nvSpPr>
          <p:spPr bwMode="auto">
            <a:xfrm>
              <a:off x="780" y="3057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</a:p>
          </p:txBody>
        </p:sp>
        <p:sp>
          <p:nvSpPr>
            <p:cNvPr id="6157" name="Text Box 12"/>
            <p:cNvSpPr txBox="1">
              <a:spLocks noChangeArrowheads="1"/>
            </p:cNvSpPr>
            <p:nvPr/>
          </p:nvSpPr>
          <p:spPr bwMode="auto">
            <a:xfrm>
              <a:off x="2834" y="2555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x</a:t>
              </a:r>
            </a:p>
          </p:txBody>
        </p:sp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2124" y="2099"/>
              <a:ext cx="1173" cy="288"/>
              <a:chOff x="2124" y="2099"/>
              <a:chExt cx="1173" cy="288"/>
            </a:xfrm>
          </p:grpSpPr>
          <p:sp>
            <p:nvSpPr>
              <p:cNvPr id="6172" name="Line 22"/>
              <p:cNvSpPr>
                <a:spLocks noChangeShapeType="1"/>
              </p:cNvSpPr>
              <p:nvPr/>
            </p:nvSpPr>
            <p:spPr bwMode="auto">
              <a:xfrm>
                <a:off x="2124" y="2289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173" name="Text Box 23"/>
              <p:cNvSpPr txBox="1">
                <a:spLocks noChangeArrowheads="1"/>
              </p:cNvSpPr>
              <p:nvPr/>
            </p:nvSpPr>
            <p:spPr bwMode="auto">
              <a:xfrm>
                <a:off x="2685" y="2099"/>
                <a:ext cx="6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solidFill>
                      <a:srgbClr val="FF3300"/>
                    </a:solidFill>
                  </a:rPr>
                  <a:t>q</a:t>
                </a:r>
                <a:r>
                  <a:rPr lang="en-US" baseline="-25000">
                    <a:solidFill>
                      <a:srgbClr val="FF3300"/>
                    </a:solidFill>
                  </a:rPr>
                  <a:t>x+dx</a:t>
                </a:r>
                <a:endParaRPr lang="en-US">
                  <a:solidFill>
                    <a:srgbClr val="FF3300"/>
                  </a:solidFill>
                </a:endParaRPr>
              </a:p>
            </p:txBody>
          </p:sp>
        </p:grpSp>
        <p:sp>
          <p:nvSpPr>
            <p:cNvPr id="6159" name="AutoShape 35"/>
            <p:cNvSpPr>
              <a:spLocks noChangeArrowheads="1"/>
            </p:cNvSpPr>
            <p:nvPr/>
          </p:nvSpPr>
          <p:spPr bwMode="auto">
            <a:xfrm>
              <a:off x="1164" y="1761"/>
              <a:ext cx="1075" cy="1033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6"/>
            <p:cNvGrpSpPr>
              <a:grpSpLocks/>
            </p:cNvGrpSpPr>
            <p:nvPr/>
          </p:nvGrpSpPr>
          <p:grpSpPr bwMode="auto">
            <a:xfrm>
              <a:off x="397" y="1892"/>
              <a:ext cx="863" cy="397"/>
              <a:chOff x="397" y="1892"/>
              <a:chExt cx="863" cy="397"/>
            </a:xfrm>
          </p:grpSpPr>
          <p:sp>
            <p:nvSpPr>
              <p:cNvPr id="6170" name="Text Box 37"/>
              <p:cNvSpPr txBox="1">
                <a:spLocks noChangeArrowheads="1"/>
              </p:cNvSpPr>
              <p:nvPr/>
            </p:nvSpPr>
            <p:spPr bwMode="auto">
              <a:xfrm>
                <a:off x="397" y="1892"/>
                <a:ext cx="31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solidFill>
                      <a:srgbClr val="FF3300"/>
                    </a:solidFill>
                  </a:rPr>
                  <a:t>q</a:t>
                </a:r>
                <a:r>
                  <a:rPr lang="en-US" baseline="-25000">
                    <a:solidFill>
                      <a:srgbClr val="FF3300"/>
                    </a:solidFill>
                  </a:rPr>
                  <a:t>x</a:t>
                </a:r>
                <a:endParaRPr lang="en-US">
                  <a:solidFill>
                    <a:srgbClr val="FF3300"/>
                  </a:solidFill>
                </a:endParaRPr>
              </a:p>
            </p:txBody>
          </p:sp>
          <p:sp>
            <p:nvSpPr>
              <p:cNvPr id="6171" name="Line 38"/>
              <p:cNvSpPr>
                <a:spLocks noChangeShapeType="1"/>
              </p:cNvSpPr>
              <p:nvPr/>
            </p:nvSpPr>
            <p:spPr bwMode="auto">
              <a:xfrm>
                <a:off x="684" y="2289"/>
                <a:ext cx="576" cy="0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5" name="Group 39"/>
            <p:cNvGrpSpPr>
              <a:grpSpLocks/>
            </p:cNvGrpSpPr>
            <p:nvPr/>
          </p:nvGrpSpPr>
          <p:grpSpPr bwMode="auto">
            <a:xfrm>
              <a:off x="429" y="1268"/>
              <a:ext cx="2586" cy="2048"/>
              <a:chOff x="429" y="1268"/>
              <a:chExt cx="2586" cy="2048"/>
            </a:xfrm>
          </p:grpSpPr>
          <p:sp>
            <p:nvSpPr>
              <p:cNvPr id="6162" name="Line 40"/>
              <p:cNvSpPr>
                <a:spLocks noChangeShapeType="1"/>
              </p:cNvSpPr>
              <p:nvPr/>
            </p:nvSpPr>
            <p:spPr bwMode="auto">
              <a:xfrm flipV="1">
                <a:off x="1703" y="1493"/>
                <a:ext cx="0" cy="404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163" name="Line 41"/>
              <p:cNvSpPr>
                <a:spLocks noChangeShapeType="1"/>
              </p:cNvSpPr>
              <p:nvPr/>
            </p:nvSpPr>
            <p:spPr bwMode="auto">
              <a:xfrm flipV="1">
                <a:off x="1703" y="2705"/>
                <a:ext cx="0" cy="439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164" name="Text Box 42"/>
              <p:cNvSpPr txBox="1">
                <a:spLocks noChangeArrowheads="1"/>
              </p:cNvSpPr>
              <p:nvPr/>
            </p:nvSpPr>
            <p:spPr bwMode="auto">
              <a:xfrm>
                <a:off x="1756" y="3028"/>
                <a:ext cx="31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solidFill>
                      <a:srgbClr val="FF3300"/>
                    </a:solidFill>
                  </a:rPr>
                  <a:t>q</a:t>
                </a:r>
                <a:r>
                  <a:rPr lang="en-US" baseline="-25000">
                    <a:solidFill>
                      <a:srgbClr val="FF3300"/>
                    </a:solidFill>
                  </a:rPr>
                  <a:t>z</a:t>
                </a:r>
                <a:endParaRPr lang="en-US">
                  <a:solidFill>
                    <a:srgbClr val="FF3300"/>
                  </a:solidFill>
                </a:endParaRPr>
              </a:p>
            </p:txBody>
          </p:sp>
          <p:sp>
            <p:nvSpPr>
              <p:cNvPr id="6165" name="Text Box 43"/>
              <p:cNvSpPr txBox="1">
                <a:spLocks noChangeArrowheads="1"/>
              </p:cNvSpPr>
              <p:nvPr/>
            </p:nvSpPr>
            <p:spPr bwMode="auto">
              <a:xfrm>
                <a:off x="1766" y="1268"/>
                <a:ext cx="6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solidFill>
                      <a:srgbClr val="FF3300"/>
                    </a:solidFill>
                  </a:rPr>
                  <a:t>q</a:t>
                </a:r>
                <a:r>
                  <a:rPr lang="en-US" baseline="-25000">
                    <a:solidFill>
                      <a:srgbClr val="FF3300"/>
                    </a:solidFill>
                  </a:rPr>
                  <a:t>z+dz</a:t>
                </a:r>
                <a:endParaRPr lang="en-US">
                  <a:solidFill>
                    <a:srgbClr val="FF3300"/>
                  </a:solidFill>
                </a:endParaRPr>
              </a:p>
            </p:txBody>
          </p:sp>
          <p:sp>
            <p:nvSpPr>
              <p:cNvPr id="6166" name="Text Box 44"/>
              <p:cNvSpPr txBox="1">
                <a:spLocks noChangeArrowheads="1"/>
              </p:cNvSpPr>
              <p:nvPr/>
            </p:nvSpPr>
            <p:spPr bwMode="auto">
              <a:xfrm>
                <a:off x="429" y="2564"/>
                <a:ext cx="61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solidFill>
                      <a:srgbClr val="FF3300"/>
                    </a:solidFill>
                  </a:rPr>
                  <a:t>q</a:t>
                </a:r>
                <a:r>
                  <a:rPr lang="en-US" baseline="-25000">
                    <a:solidFill>
                      <a:srgbClr val="FF3300"/>
                    </a:solidFill>
                  </a:rPr>
                  <a:t>y+dy</a:t>
                </a:r>
                <a:endParaRPr lang="en-US">
                  <a:solidFill>
                    <a:srgbClr val="FF3300"/>
                  </a:solidFill>
                </a:endParaRPr>
              </a:p>
            </p:txBody>
          </p:sp>
          <p:sp>
            <p:nvSpPr>
              <p:cNvPr id="6167" name="Line 45"/>
              <p:cNvSpPr>
                <a:spLocks noChangeShapeType="1"/>
              </p:cNvSpPr>
              <p:nvPr/>
            </p:nvSpPr>
            <p:spPr bwMode="auto">
              <a:xfrm flipH="1">
                <a:off x="1796" y="1581"/>
                <a:ext cx="619" cy="585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prstDash val="dash"/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168" name="Text Box 46"/>
              <p:cNvSpPr txBox="1">
                <a:spLocks noChangeArrowheads="1"/>
              </p:cNvSpPr>
              <p:nvPr/>
            </p:nvSpPr>
            <p:spPr bwMode="auto">
              <a:xfrm>
                <a:off x="2472" y="1319"/>
                <a:ext cx="54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solidFill>
                      <a:srgbClr val="FF3300"/>
                    </a:solidFill>
                  </a:rPr>
                  <a:t>q</a:t>
                </a:r>
                <a:r>
                  <a:rPr lang="en-US" baseline="-25000">
                    <a:solidFill>
                      <a:srgbClr val="FF3300"/>
                    </a:solidFill>
                  </a:rPr>
                  <a:t>y</a:t>
                </a:r>
                <a:endParaRPr lang="en-US">
                  <a:solidFill>
                    <a:srgbClr val="FF3300"/>
                  </a:solidFill>
                </a:endParaRPr>
              </a:p>
            </p:txBody>
          </p:sp>
          <p:sp>
            <p:nvSpPr>
              <p:cNvPr id="6169" name="Line 47"/>
              <p:cNvSpPr>
                <a:spLocks noChangeShapeType="1"/>
              </p:cNvSpPr>
              <p:nvPr/>
            </p:nvSpPr>
            <p:spPr bwMode="auto">
              <a:xfrm flipH="1">
                <a:off x="919" y="2321"/>
                <a:ext cx="654" cy="57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6151" name="Rectangle 48"/>
          <p:cNvSpPr>
            <a:spLocks noChangeArrowheads="1"/>
          </p:cNvSpPr>
          <p:nvPr/>
        </p:nvSpPr>
        <p:spPr bwMode="auto">
          <a:xfrm>
            <a:off x="5029200" y="2286000"/>
            <a:ext cx="41148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000">
                <a:latin typeface="Arial" pitchFamily="34" charset="0"/>
              </a:rPr>
              <a:t>Reminder:</a:t>
            </a:r>
          </a:p>
          <a:p>
            <a:pPr>
              <a:buFont typeface="Wingdings" pitchFamily="2" charset="2"/>
              <a:buNone/>
            </a:pPr>
            <a:r>
              <a:rPr lang="en-US" sz="2000">
                <a:latin typeface="Arial" pitchFamily="34" charset="0"/>
              </a:rPr>
              <a:t>Previously we considered only heat transfer due to conduction and derived the “heat equation”</a:t>
            </a:r>
          </a:p>
          <a:p>
            <a:pPr>
              <a:buFont typeface="Wingdings" pitchFamily="2" charset="2"/>
              <a:buNone/>
            </a:pPr>
            <a:endParaRPr lang="en-US" sz="20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0" name="Rectangle 1026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/>
              <a:t>Conservation of Energy</a:t>
            </a:r>
            <a:endParaRPr lang="en-CA" sz="3200" smtClean="0"/>
          </a:p>
        </p:txBody>
      </p:sp>
      <p:grpSp>
        <p:nvGrpSpPr>
          <p:cNvPr id="2" name="Group 1055"/>
          <p:cNvGrpSpPr>
            <a:grpSpLocks/>
          </p:cNvGrpSpPr>
          <p:nvPr/>
        </p:nvGrpSpPr>
        <p:grpSpPr bwMode="auto">
          <a:xfrm>
            <a:off x="1981200" y="1905000"/>
            <a:ext cx="6478588" cy="4287838"/>
            <a:chOff x="1248" y="1200"/>
            <a:chExt cx="4081" cy="2701"/>
          </a:xfrm>
        </p:grpSpPr>
        <p:sp>
          <p:nvSpPr>
            <p:cNvPr id="7183" name="Rectangle 1028"/>
            <p:cNvSpPr>
              <a:spLocks noChangeArrowheads="1"/>
            </p:cNvSpPr>
            <p:nvPr/>
          </p:nvSpPr>
          <p:spPr bwMode="auto">
            <a:xfrm>
              <a:off x="3072" y="1968"/>
              <a:ext cx="1152" cy="11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170" name="Object 1024"/>
            <p:cNvGraphicFramePr>
              <a:graphicFrameLocks noChangeAspect="1"/>
            </p:cNvGraphicFramePr>
            <p:nvPr/>
          </p:nvGraphicFramePr>
          <p:xfrm>
            <a:off x="3552" y="2352"/>
            <a:ext cx="249" cy="316"/>
          </p:xfrm>
          <a:graphic>
            <a:graphicData uri="http://schemas.openxmlformats.org/presentationml/2006/ole">
              <p:oleObj spid="_x0000_s7170" name="Equation" r:id="rId4" imgW="190440" imgH="241200" progId="Equation.3">
                <p:embed/>
              </p:oleObj>
            </a:graphicData>
          </a:graphic>
        </p:graphicFrame>
        <p:graphicFrame>
          <p:nvGraphicFramePr>
            <p:cNvPr id="7171" name="Object 1025"/>
            <p:cNvGraphicFramePr>
              <a:graphicFrameLocks noChangeAspect="1"/>
            </p:cNvGraphicFramePr>
            <p:nvPr/>
          </p:nvGraphicFramePr>
          <p:xfrm>
            <a:off x="2352" y="2928"/>
            <a:ext cx="218" cy="252"/>
          </p:xfrm>
          <a:graphic>
            <a:graphicData uri="http://schemas.openxmlformats.org/presentationml/2006/ole">
              <p:oleObj spid="_x0000_s7171" name="Equation" r:id="rId5" imgW="164880" imgH="190440" progId="Equation.3">
                <p:embed/>
              </p:oleObj>
            </a:graphicData>
          </a:graphic>
        </p:graphicFrame>
        <p:sp>
          <p:nvSpPr>
            <p:cNvPr id="7184" name="AutoShape 1032"/>
            <p:cNvSpPr>
              <a:spLocks noChangeArrowheads="1"/>
            </p:cNvSpPr>
            <p:nvPr/>
          </p:nvSpPr>
          <p:spPr bwMode="auto">
            <a:xfrm rot="-1444530">
              <a:off x="2567" y="2813"/>
              <a:ext cx="768" cy="96"/>
            </a:xfrm>
            <a:prstGeom prst="rightArrow">
              <a:avLst>
                <a:gd name="adj1" fmla="val 50000"/>
                <a:gd name="adj2" fmla="val 20000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Line 1033"/>
            <p:cNvSpPr>
              <a:spLocks noChangeShapeType="1"/>
            </p:cNvSpPr>
            <p:nvPr/>
          </p:nvSpPr>
          <p:spPr bwMode="auto">
            <a:xfrm>
              <a:off x="2544" y="2352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86" name="Line 1034"/>
            <p:cNvSpPr>
              <a:spLocks noChangeShapeType="1"/>
            </p:cNvSpPr>
            <p:nvPr/>
          </p:nvSpPr>
          <p:spPr bwMode="auto">
            <a:xfrm>
              <a:off x="2592" y="2688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87" name="Line 1035"/>
            <p:cNvSpPr>
              <a:spLocks noChangeShapeType="1"/>
            </p:cNvSpPr>
            <p:nvPr/>
          </p:nvSpPr>
          <p:spPr bwMode="auto">
            <a:xfrm>
              <a:off x="4224" y="2352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88" name="Line 1036"/>
            <p:cNvSpPr>
              <a:spLocks noChangeShapeType="1"/>
            </p:cNvSpPr>
            <p:nvPr/>
          </p:nvSpPr>
          <p:spPr bwMode="auto">
            <a:xfrm>
              <a:off x="4224" y="2688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89" name="Line 1037"/>
            <p:cNvSpPr>
              <a:spLocks noChangeShapeType="1"/>
            </p:cNvSpPr>
            <p:nvPr/>
          </p:nvSpPr>
          <p:spPr bwMode="auto">
            <a:xfrm rot="5400000" flipH="1" flipV="1">
              <a:off x="3648" y="3360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90" name="Line 1038"/>
            <p:cNvSpPr>
              <a:spLocks noChangeShapeType="1"/>
            </p:cNvSpPr>
            <p:nvPr/>
          </p:nvSpPr>
          <p:spPr bwMode="auto">
            <a:xfrm rot="5400000" flipH="1" flipV="1">
              <a:off x="3216" y="3360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91" name="Line 1039"/>
            <p:cNvSpPr>
              <a:spLocks noChangeShapeType="1"/>
            </p:cNvSpPr>
            <p:nvPr/>
          </p:nvSpPr>
          <p:spPr bwMode="auto">
            <a:xfrm rot="5400000" flipH="1" flipV="1">
              <a:off x="3648" y="1728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92" name="Line 1040"/>
            <p:cNvSpPr>
              <a:spLocks noChangeShapeType="1"/>
            </p:cNvSpPr>
            <p:nvPr/>
          </p:nvSpPr>
          <p:spPr bwMode="auto">
            <a:xfrm rot="5400000" flipH="1" flipV="1">
              <a:off x="3168" y="1728"/>
              <a:ext cx="48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93" name="Line 1041"/>
            <p:cNvSpPr>
              <a:spLocks noChangeShapeType="1"/>
            </p:cNvSpPr>
            <p:nvPr/>
          </p:nvSpPr>
          <p:spPr bwMode="auto">
            <a:xfrm flipV="1">
              <a:off x="1248" y="331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94" name="Line 1042"/>
            <p:cNvSpPr>
              <a:spLocks noChangeShapeType="1"/>
            </p:cNvSpPr>
            <p:nvPr/>
          </p:nvSpPr>
          <p:spPr bwMode="auto">
            <a:xfrm>
              <a:off x="1248" y="360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195" name="Text Box 1043"/>
            <p:cNvSpPr txBox="1">
              <a:spLocks noChangeArrowheads="1"/>
            </p:cNvSpPr>
            <p:nvPr/>
          </p:nvSpPr>
          <p:spPr bwMode="auto">
            <a:xfrm>
              <a:off x="1536" y="3504"/>
              <a:ext cx="20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x</a:t>
              </a:r>
              <a:endParaRPr lang="en-CA"/>
            </a:p>
          </p:txBody>
        </p:sp>
        <p:sp>
          <p:nvSpPr>
            <p:cNvPr id="7196" name="Text Box 1044"/>
            <p:cNvSpPr txBox="1">
              <a:spLocks noChangeArrowheads="1"/>
            </p:cNvSpPr>
            <p:nvPr/>
          </p:nvSpPr>
          <p:spPr bwMode="auto">
            <a:xfrm>
              <a:off x="1248" y="307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  <a:endParaRPr lang="en-CA"/>
            </a:p>
          </p:txBody>
        </p:sp>
        <p:graphicFrame>
          <p:nvGraphicFramePr>
            <p:cNvPr id="7172" name="Object 1026"/>
            <p:cNvGraphicFramePr>
              <a:graphicFrameLocks noChangeAspect="1"/>
            </p:cNvGraphicFramePr>
            <p:nvPr/>
          </p:nvGraphicFramePr>
          <p:xfrm>
            <a:off x="2832" y="1200"/>
            <a:ext cx="680" cy="301"/>
          </p:xfrm>
          <a:graphic>
            <a:graphicData uri="http://schemas.openxmlformats.org/presentationml/2006/ole">
              <p:oleObj spid="_x0000_s7172" name="Equation" r:id="rId6" imgW="545760" imgH="241200" progId="Equation.3">
                <p:embed/>
              </p:oleObj>
            </a:graphicData>
          </a:graphic>
        </p:graphicFrame>
        <p:graphicFrame>
          <p:nvGraphicFramePr>
            <p:cNvPr id="7173" name="Object 1027"/>
            <p:cNvGraphicFramePr>
              <a:graphicFrameLocks noChangeAspect="1"/>
            </p:cNvGraphicFramePr>
            <p:nvPr/>
          </p:nvGraphicFramePr>
          <p:xfrm>
            <a:off x="3072" y="3600"/>
            <a:ext cx="490" cy="301"/>
          </p:xfrm>
          <a:graphic>
            <a:graphicData uri="http://schemas.openxmlformats.org/presentationml/2006/ole">
              <p:oleObj spid="_x0000_s7173" name="Equation" r:id="rId7" imgW="393480" imgH="241200" progId="Equation.3">
                <p:embed/>
              </p:oleObj>
            </a:graphicData>
          </a:graphic>
        </p:graphicFrame>
        <p:graphicFrame>
          <p:nvGraphicFramePr>
            <p:cNvPr id="7174" name="Object 1028"/>
            <p:cNvGraphicFramePr>
              <a:graphicFrameLocks noChangeAspect="1"/>
            </p:cNvGraphicFramePr>
            <p:nvPr/>
          </p:nvGraphicFramePr>
          <p:xfrm>
            <a:off x="2016" y="2119"/>
            <a:ext cx="490" cy="286"/>
          </p:xfrm>
          <a:graphic>
            <a:graphicData uri="http://schemas.openxmlformats.org/presentationml/2006/ole">
              <p:oleObj spid="_x0000_s7174" name="Equation" r:id="rId8" imgW="393480" imgH="228600" progId="Equation.3">
                <p:embed/>
              </p:oleObj>
            </a:graphicData>
          </a:graphic>
        </p:graphicFrame>
        <p:graphicFrame>
          <p:nvGraphicFramePr>
            <p:cNvPr id="7175" name="Object 1029"/>
            <p:cNvGraphicFramePr>
              <a:graphicFrameLocks noChangeAspect="1"/>
            </p:cNvGraphicFramePr>
            <p:nvPr/>
          </p:nvGraphicFramePr>
          <p:xfrm>
            <a:off x="4666" y="2160"/>
            <a:ext cx="663" cy="286"/>
          </p:xfrm>
          <a:graphic>
            <a:graphicData uri="http://schemas.openxmlformats.org/presentationml/2006/ole">
              <p:oleObj spid="_x0000_s7175" name="Equation" r:id="rId9" imgW="533160" imgH="228600" progId="Equation.3">
                <p:embed/>
              </p:oleObj>
            </a:graphicData>
          </a:graphic>
        </p:graphicFrame>
        <p:graphicFrame>
          <p:nvGraphicFramePr>
            <p:cNvPr id="7176" name="Object 1030"/>
            <p:cNvGraphicFramePr>
              <a:graphicFrameLocks noChangeAspect="1"/>
            </p:cNvGraphicFramePr>
            <p:nvPr/>
          </p:nvGraphicFramePr>
          <p:xfrm>
            <a:off x="2016" y="2496"/>
            <a:ext cx="426" cy="286"/>
          </p:xfrm>
          <a:graphic>
            <a:graphicData uri="http://schemas.openxmlformats.org/presentationml/2006/ole">
              <p:oleObj spid="_x0000_s7176" name="Equation" r:id="rId10" imgW="342720" imgH="228600" progId="Equation.3">
                <p:embed/>
              </p:oleObj>
            </a:graphicData>
          </a:graphic>
        </p:graphicFrame>
        <p:graphicFrame>
          <p:nvGraphicFramePr>
            <p:cNvPr id="7177" name="Object 1031"/>
            <p:cNvGraphicFramePr>
              <a:graphicFrameLocks noChangeAspect="1"/>
            </p:cNvGraphicFramePr>
            <p:nvPr/>
          </p:nvGraphicFramePr>
          <p:xfrm>
            <a:off x="4666" y="2544"/>
            <a:ext cx="599" cy="286"/>
          </p:xfrm>
          <a:graphic>
            <a:graphicData uri="http://schemas.openxmlformats.org/presentationml/2006/ole">
              <p:oleObj spid="_x0000_s7177" name="Equation" r:id="rId11" imgW="482400" imgH="228600" progId="Equation.3">
                <p:embed/>
              </p:oleObj>
            </a:graphicData>
          </a:graphic>
        </p:graphicFrame>
        <p:graphicFrame>
          <p:nvGraphicFramePr>
            <p:cNvPr id="7178" name="Object 1032"/>
            <p:cNvGraphicFramePr>
              <a:graphicFrameLocks noChangeAspect="1"/>
            </p:cNvGraphicFramePr>
            <p:nvPr/>
          </p:nvGraphicFramePr>
          <p:xfrm>
            <a:off x="3792" y="3600"/>
            <a:ext cx="426" cy="301"/>
          </p:xfrm>
          <a:graphic>
            <a:graphicData uri="http://schemas.openxmlformats.org/presentationml/2006/ole">
              <p:oleObj spid="_x0000_s7178" name="Equation" r:id="rId12" imgW="342720" imgH="241200" progId="Equation.3">
                <p:embed/>
              </p:oleObj>
            </a:graphicData>
          </a:graphic>
        </p:graphicFrame>
        <p:graphicFrame>
          <p:nvGraphicFramePr>
            <p:cNvPr id="7179" name="Object 1033"/>
            <p:cNvGraphicFramePr>
              <a:graphicFrameLocks noChangeAspect="1"/>
            </p:cNvGraphicFramePr>
            <p:nvPr/>
          </p:nvGraphicFramePr>
          <p:xfrm>
            <a:off x="3792" y="1200"/>
            <a:ext cx="615" cy="301"/>
          </p:xfrm>
          <a:graphic>
            <a:graphicData uri="http://schemas.openxmlformats.org/presentationml/2006/ole">
              <p:oleObj spid="_x0000_s7179" name="Equation" r:id="rId13" imgW="495000" imgH="241200" progId="Equation.3">
                <p:embed/>
              </p:oleObj>
            </a:graphicData>
          </a:graphic>
        </p:graphicFrame>
      </p:grpSp>
      <p:sp>
        <p:nvSpPr>
          <p:cNvPr id="7182" name="Rectangle 1054"/>
          <p:cNvSpPr>
            <a:spLocks noChangeArrowheads="1"/>
          </p:cNvSpPr>
          <p:nvPr/>
        </p:nvSpPr>
        <p:spPr bwMode="auto">
          <a:xfrm>
            <a:off x="228600" y="1219200"/>
            <a:ext cx="8915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>
                <a:latin typeface="Arial" pitchFamily="34" charset="0"/>
              </a:rPr>
              <a:t>Must consider that energy is also transferred due to bulk fluid motion </a:t>
            </a:r>
            <a:r>
              <a:rPr lang="en-US" sz="2000" i="1" u="sng">
                <a:latin typeface="Arial" pitchFamily="34" charset="0"/>
              </a:rPr>
              <a:t>(advection)</a:t>
            </a:r>
          </a:p>
          <a:p>
            <a:pPr>
              <a:buFont typeface="Symbol" pitchFamily="18" charset="2"/>
              <a:buChar char="-"/>
            </a:pPr>
            <a:r>
              <a:rPr lang="en-US" sz="2000">
                <a:latin typeface="Arial" pitchFamily="34" charset="0"/>
              </a:rPr>
              <a:t>Kinetic and potential energy</a:t>
            </a:r>
          </a:p>
          <a:p>
            <a:pPr>
              <a:buFont typeface="Symbol" pitchFamily="18" charset="2"/>
              <a:buChar char="-"/>
            </a:pPr>
            <a:r>
              <a:rPr lang="en-US" sz="2000">
                <a:latin typeface="Arial" pitchFamily="34" charset="0"/>
              </a:rPr>
              <a:t>Work due to pressure forces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026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Thermal Energy Equation</a:t>
            </a:r>
            <a:endParaRPr lang="en-CA" smtClean="0"/>
          </a:p>
        </p:txBody>
      </p:sp>
      <p:sp>
        <p:nvSpPr>
          <p:cNvPr id="8197" name="Rectangle 1027"/>
          <p:cNvSpPr>
            <a:spLocks noChangeArrowheads="1"/>
          </p:cNvSpPr>
          <p:nvPr>
            <p:ph type="body" idx="1"/>
          </p:nvPr>
        </p:nvSpPr>
        <p:spPr bwMode="auto">
          <a:xfrm>
            <a:off x="304800" y="1090613"/>
            <a:ext cx="84582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n-US" smtClean="0"/>
              <a:t>	For steady-state, two dimensional flow of an incompressible fluid with constant properties:</a:t>
            </a:r>
            <a:endParaRPr lang="en-CA" smtClean="0"/>
          </a:p>
        </p:txBody>
      </p:sp>
      <p:graphicFrame>
        <p:nvGraphicFramePr>
          <p:cNvPr id="8194" name="Object 1028"/>
          <p:cNvGraphicFramePr>
            <a:graphicFrameLocks noChangeAspect="1"/>
          </p:cNvGraphicFramePr>
          <p:nvPr/>
        </p:nvGraphicFramePr>
        <p:xfrm>
          <a:off x="258763" y="1943100"/>
          <a:ext cx="7437437" cy="1057275"/>
        </p:xfrm>
        <a:graphic>
          <a:graphicData uri="http://schemas.openxmlformats.org/presentationml/2006/ole">
            <p:oleObj spid="_x0000_s8194" name="Equation" r:id="rId4" imgW="3124080" imgH="444240" progId="Equation.3">
              <p:embed/>
            </p:oleObj>
          </a:graphicData>
        </a:graphic>
      </p:graphicFrame>
      <p:sp>
        <p:nvSpPr>
          <p:cNvPr id="8198" name="Rectangle 1029"/>
          <p:cNvSpPr>
            <a:spLocks noChangeArrowheads="1"/>
          </p:cNvSpPr>
          <p:nvPr/>
        </p:nvSpPr>
        <p:spPr bwMode="auto">
          <a:xfrm>
            <a:off x="381000" y="4572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where</a:t>
            </a:r>
            <a:endParaRPr lang="en-CA" sz="2000">
              <a:latin typeface="Arial" pitchFamily="34" charset="0"/>
            </a:endParaRPr>
          </a:p>
        </p:txBody>
      </p:sp>
      <p:graphicFrame>
        <p:nvGraphicFramePr>
          <p:cNvPr id="8195" name="Object 1030"/>
          <p:cNvGraphicFramePr>
            <a:graphicFrameLocks noChangeAspect="1"/>
          </p:cNvGraphicFramePr>
          <p:nvPr/>
        </p:nvGraphicFramePr>
        <p:xfrm>
          <a:off x="1371600" y="4251325"/>
          <a:ext cx="5886450" cy="1020763"/>
        </p:xfrm>
        <a:graphic>
          <a:graphicData uri="http://schemas.openxmlformats.org/presentationml/2006/ole">
            <p:oleObj spid="_x0000_s8195" name="Equation" r:id="rId5" imgW="2997000" imgH="520560" progId="Equation.3">
              <p:embed/>
            </p:oleObj>
          </a:graphicData>
        </a:graphic>
      </p:graphicFrame>
      <p:grpSp>
        <p:nvGrpSpPr>
          <p:cNvPr id="2" name="Group 1043"/>
          <p:cNvGrpSpPr>
            <a:grpSpLocks/>
          </p:cNvGrpSpPr>
          <p:nvPr/>
        </p:nvGrpSpPr>
        <p:grpSpPr bwMode="auto">
          <a:xfrm>
            <a:off x="446088" y="2971800"/>
            <a:ext cx="3343275" cy="1022350"/>
            <a:chOff x="281" y="1872"/>
            <a:chExt cx="2106" cy="644"/>
          </a:xfrm>
        </p:grpSpPr>
        <p:sp>
          <p:nvSpPr>
            <p:cNvPr id="8209" name="AutoShape 1031"/>
            <p:cNvSpPr>
              <a:spLocks/>
            </p:cNvSpPr>
            <p:nvPr/>
          </p:nvSpPr>
          <p:spPr bwMode="auto">
            <a:xfrm rot="-5400000">
              <a:off x="1133" y="1020"/>
              <a:ext cx="248" cy="1952"/>
            </a:xfrm>
            <a:prstGeom prst="leftBrace">
              <a:avLst>
                <a:gd name="adj1" fmla="val 65591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Text Box 1032"/>
            <p:cNvSpPr txBox="1">
              <a:spLocks noChangeArrowheads="1"/>
            </p:cNvSpPr>
            <p:nvPr/>
          </p:nvSpPr>
          <p:spPr bwMode="auto">
            <a:xfrm>
              <a:off x="384" y="2112"/>
              <a:ext cx="200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Net outflow of heat due to bulk fluid motion (advection)</a:t>
              </a:r>
            </a:p>
          </p:txBody>
        </p:sp>
      </p:grpSp>
      <p:grpSp>
        <p:nvGrpSpPr>
          <p:cNvPr id="3" name="Group 1041"/>
          <p:cNvGrpSpPr>
            <a:grpSpLocks/>
          </p:cNvGrpSpPr>
          <p:nvPr/>
        </p:nvGrpSpPr>
        <p:grpSpPr bwMode="auto">
          <a:xfrm>
            <a:off x="3968750" y="3033713"/>
            <a:ext cx="2813050" cy="950912"/>
            <a:chOff x="2640" y="1920"/>
            <a:chExt cx="1488" cy="590"/>
          </a:xfrm>
        </p:grpSpPr>
        <p:sp>
          <p:nvSpPr>
            <p:cNvPr id="8207" name="AutoShape 1033"/>
            <p:cNvSpPr>
              <a:spLocks/>
            </p:cNvSpPr>
            <p:nvPr/>
          </p:nvSpPr>
          <p:spPr bwMode="auto">
            <a:xfrm rot="-5400000">
              <a:off x="3188" y="1372"/>
              <a:ext cx="248" cy="1344"/>
            </a:xfrm>
            <a:prstGeom prst="leftBrace">
              <a:avLst>
                <a:gd name="adj1" fmla="val 45161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Text Box 1034"/>
            <p:cNvSpPr txBox="1">
              <a:spLocks noChangeArrowheads="1"/>
            </p:cNvSpPr>
            <p:nvPr/>
          </p:nvSpPr>
          <p:spPr bwMode="auto">
            <a:xfrm>
              <a:off x="2640" y="2112"/>
              <a:ext cx="148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Net inflow of heat due to conduction</a:t>
              </a:r>
            </a:p>
          </p:txBody>
        </p:sp>
      </p:grpSp>
      <p:grpSp>
        <p:nvGrpSpPr>
          <p:cNvPr id="4" name="Group 1042"/>
          <p:cNvGrpSpPr>
            <a:grpSpLocks/>
          </p:cNvGrpSpPr>
          <p:nvPr/>
        </p:nvGrpSpPr>
        <p:grpSpPr bwMode="auto">
          <a:xfrm>
            <a:off x="7239000" y="2819400"/>
            <a:ext cx="1752600" cy="1373188"/>
            <a:chOff x="4560" y="1776"/>
            <a:chExt cx="1104" cy="865"/>
          </a:xfrm>
        </p:grpSpPr>
        <p:sp>
          <p:nvSpPr>
            <p:cNvPr id="8205" name="Text Box 1035"/>
            <p:cNvSpPr txBox="1">
              <a:spLocks noChangeArrowheads="1"/>
            </p:cNvSpPr>
            <p:nvPr/>
          </p:nvSpPr>
          <p:spPr bwMode="auto">
            <a:xfrm>
              <a:off x="4560" y="2064"/>
              <a:ext cx="110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rate of energy generation per unit volume</a:t>
              </a:r>
            </a:p>
          </p:txBody>
        </p:sp>
        <p:sp>
          <p:nvSpPr>
            <p:cNvPr id="8206" name="AutoShape 1036"/>
            <p:cNvSpPr>
              <a:spLocks/>
            </p:cNvSpPr>
            <p:nvPr/>
          </p:nvSpPr>
          <p:spPr bwMode="auto">
            <a:xfrm rot="-5400000">
              <a:off x="4752" y="1728"/>
              <a:ext cx="96" cy="192"/>
            </a:xfrm>
            <a:prstGeom prst="leftBrace">
              <a:avLst>
                <a:gd name="adj1" fmla="val 16667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2" name="Rectangle 1037"/>
          <p:cNvSpPr>
            <a:spLocks noChangeArrowheads="1"/>
          </p:cNvSpPr>
          <p:nvPr/>
        </p:nvSpPr>
        <p:spPr bwMode="auto">
          <a:xfrm>
            <a:off x="228600" y="5334000"/>
            <a:ext cx="845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pitchFamily="34" charset="0"/>
              </a:rPr>
              <a:t>	represents the </a:t>
            </a:r>
            <a:r>
              <a:rPr lang="en-US" sz="2000" b="1" u="sng">
                <a:latin typeface="Arial" pitchFamily="34" charset="0"/>
              </a:rPr>
              <a:t>viscous dissipation</a:t>
            </a:r>
            <a:r>
              <a:rPr lang="en-US" sz="2000">
                <a:latin typeface="Arial" pitchFamily="34" charset="0"/>
              </a:rPr>
              <a:t>: </a:t>
            </a:r>
            <a:r>
              <a:rPr lang="en-US" sz="2000" i="1">
                <a:solidFill>
                  <a:schemeClr val="accent2"/>
                </a:solidFill>
                <a:latin typeface="Arial" pitchFamily="34" charset="0"/>
              </a:rPr>
              <a:t>Net rate at which mechanical work is irreversibly converted to thermal energy, due to viscous effects in the fluid</a:t>
            </a:r>
            <a:endParaRPr lang="en-CA" sz="2000" i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8203" name="Text Box 1038"/>
          <p:cNvSpPr txBox="1">
            <a:spLocks noChangeArrowheads="1"/>
          </p:cNvSpPr>
          <p:nvPr/>
        </p:nvSpPr>
        <p:spPr bwMode="auto">
          <a:xfrm>
            <a:off x="7985125" y="2251075"/>
            <a:ext cx="768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(7.3)</a:t>
            </a:r>
            <a:endParaRPr lang="en-CA"/>
          </a:p>
        </p:txBody>
      </p:sp>
      <p:sp>
        <p:nvSpPr>
          <p:cNvPr id="8204" name="Text Box 1039"/>
          <p:cNvSpPr txBox="1">
            <a:spLocks noChangeArrowheads="1"/>
          </p:cNvSpPr>
          <p:nvPr/>
        </p:nvSpPr>
        <p:spPr bwMode="auto">
          <a:xfrm>
            <a:off x="8001000" y="4495800"/>
            <a:ext cx="768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(7.4)</a:t>
            </a:r>
            <a:endParaRPr lang="en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3095" y="1278320"/>
            <a:ext cx="445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6.1  Introduction – Convection heat transfer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8740" y="1739180"/>
            <a:ext cx="741216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 smtClean="0">
                <a:solidFill>
                  <a:srgbClr val="C00000"/>
                </a:solidFill>
              </a:rPr>
              <a:t>Forced convection: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en-GB" dirty="0" smtClean="0"/>
              <a:t>is achieved by subjecting the fluid to a pressure gradient (e.g., by a fan or pump), thereby forcing motion to occur according to the laws of fluid mechanics.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en-GB" dirty="0" smtClean="0"/>
              <a:t> Convection heat transfer rate is calculated from </a:t>
            </a:r>
            <a:r>
              <a:rPr lang="en-GB" u="sng" dirty="0" smtClean="0"/>
              <a:t>Newton’s Law of Cooling</a:t>
            </a:r>
          </a:p>
          <a:p>
            <a:pPr>
              <a:spcAft>
                <a:spcPts val="1200"/>
              </a:spcAft>
              <a:buFontTx/>
              <a:buChar char="-"/>
            </a:pPr>
            <a:endParaRPr lang="en-GB" dirty="0" smtClean="0"/>
          </a:p>
          <a:p>
            <a:pPr>
              <a:spcAft>
                <a:spcPts val="1200"/>
              </a:spcAft>
            </a:pPr>
            <a:endParaRPr lang="en-GB" dirty="0" smtClean="0"/>
          </a:p>
          <a:p>
            <a:pPr>
              <a:spcAft>
                <a:spcPts val="1200"/>
              </a:spcAft>
            </a:pPr>
            <a:endParaRPr lang="en-GB" dirty="0" smtClean="0"/>
          </a:p>
          <a:p>
            <a:pPr>
              <a:spcAft>
                <a:spcPts val="1200"/>
              </a:spcAft>
            </a:pPr>
            <a:endParaRPr lang="en-GB" dirty="0" smtClean="0"/>
          </a:p>
          <a:p>
            <a:pPr>
              <a:spcAft>
                <a:spcPts val="1200"/>
              </a:spcAft>
            </a:pPr>
            <a:r>
              <a:rPr lang="en-GB" dirty="0" smtClean="0"/>
              <a:t>where h is called the convective heat transfer coefficient and has units of W/m</a:t>
            </a:r>
            <a:r>
              <a:rPr lang="en-GB" baseline="30000" dirty="0" smtClean="0"/>
              <a:t>2</a:t>
            </a:r>
            <a:r>
              <a:rPr lang="en-GB" dirty="0" smtClean="0"/>
              <a:t>K</a:t>
            </a:r>
          </a:p>
          <a:p>
            <a:pPr>
              <a:spcAft>
                <a:spcPts val="1200"/>
              </a:spcAft>
            </a:pPr>
            <a:r>
              <a:rPr lang="en-GB" dirty="0" smtClean="0">
                <a:solidFill>
                  <a:srgbClr val="FF0000"/>
                </a:solidFill>
              </a:rPr>
              <a:t>How about natural or free convection ?</a:t>
            </a:r>
          </a:p>
          <a:p>
            <a:pPr>
              <a:spcAft>
                <a:spcPts val="1200"/>
              </a:spcAft>
              <a:buFontTx/>
              <a:buChar char="-"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6410" y="3736240"/>
            <a:ext cx="2726755" cy="1324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4455" y="3582620"/>
            <a:ext cx="2841970" cy="155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4580" y="5118820"/>
            <a:ext cx="2419515" cy="132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3095" y="1181100"/>
            <a:ext cx="445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Introduction – Convection heat transfer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" y="1481465"/>
            <a:ext cx="7620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dirty="0" smtClean="0"/>
              <a:t> </a:t>
            </a:r>
            <a:r>
              <a:rPr lang="en-GB" sz="2400" dirty="0" smtClean="0"/>
              <a:t>Typical values of </a:t>
            </a:r>
            <a:r>
              <a:rPr lang="en-GB" sz="2400" i="1" dirty="0" smtClean="0"/>
              <a:t>h</a:t>
            </a:r>
            <a:r>
              <a:rPr lang="en-GB" sz="2400" dirty="0" smtClean="0"/>
              <a:t> are: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	Natural convection of air		= 5 W/m</a:t>
            </a:r>
            <a:r>
              <a:rPr lang="en-GB" sz="2400" baseline="30000" dirty="0" smtClean="0"/>
              <a:t>2</a:t>
            </a:r>
            <a:r>
              <a:rPr lang="en-GB" sz="2400" dirty="0" smtClean="0"/>
              <a:t>K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	Natural convection of water around a pipe	= 570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	Forced conv. of air over plate at 30 m/s	= 80</a:t>
            </a:r>
          </a:p>
          <a:p>
            <a:pPr>
              <a:spcAft>
                <a:spcPts val="600"/>
              </a:spcAft>
            </a:pPr>
            <a:r>
              <a:rPr lang="en-GB" sz="2400" dirty="0" smtClean="0"/>
              <a:t>	Water at 2 m/s over plate, </a:t>
            </a:r>
            <a:r>
              <a:rPr lang="en-GB" sz="2400" dirty="0" smtClean="0">
                <a:sym typeface="Symbol"/>
              </a:rPr>
              <a:t>T=15K	= 590</a:t>
            </a:r>
          </a:p>
          <a:p>
            <a:pPr>
              <a:spcAft>
                <a:spcPts val="600"/>
              </a:spcAft>
            </a:pPr>
            <a:r>
              <a:rPr lang="en-GB" sz="2400" dirty="0" smtClean="0">
                <a:sym typeface="Symbol"/>
              </a:rPr>
              <a:t>	Liquid sodium at 5m/s in 1.3cm pipe	= 75,000 at 370C</a:t>
            </a:r>
            <a:endParaRPr lang="en-GB" sz="2400" dirty="0" smtClean="0"/>
          </a:p>
          <a:p>
            <a:pPr>
              <a:spcAft>
                <a:spcPts val="1800"/>
              </a:spcAft>
              <a:buFont typeface="Wingdings" pitchFamily="2" charset="2"/>
              <a:buChar char="§"/>
            </a:pPr>
            <a:r>
              <a:rPr lang="en-GB" sz="2400" dirty="0" smtClean="0"/>
              <a:t> The heat transfer coefficient contains all the parameters which influence convection heat </a:t>
            </a:r>
            <a:r>
              <a:rPr lang="en-GB" sz="2400" dirty="0" smtClean="0"/>
              <a:t>transfer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Heat Transfer Coefficient</a:t>
            </a:r>
          </a:p>
        </p:txBody>
      </p:sp>
      <p:sp>
        <p:nvSpPr>
          <p:cNvPr id="103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381000" y="1066800"/>
            <a:ext cx="84582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eaLnBrk="1" hangingPunct="1">
              <a:buFontTx/>
              <a:buNone/>
            </a:pPr>
            <a:r>
              <a:rPr lang="en-US" dirty="0" smtClean="0"/>
              <a:t>	Recall Newton’s law of cooling for heat transfer between a surface of arbitrary shape, area A</a:t>
            </a:r>
            <a:r>
              <a:rPr lang="en-US" baseline="-25000" dirty="0" smtClean="0"/>
              <a:t>s</a:t>
            </a:r>
            <a:r>
              <a:rPr lang="en-US" dirty="0" smtClean="0"/>
              <a:t> and temperature T</a:t>
            </a:r>
            <a:r>
              <a:rPr lang="en-US" baseline="-25000" dirty="0" smtClean="0"/>
              <a:t>s</a:t>
            </a:r>
            <a:r>
              <a:rPr lang="en-US" dirty="0" smtClean="0"/>
              <a:t> and a fluid: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295400" y="1981200"/>
          <a:ext cx="2241550" cy="517525"/>
        </p:xfrm>
        <a:graphic>
          <a:graphicData uri="http://schemas.openxmlformats.org/presentationml/2006/ole">
            <p:oleObj spid="_x0000_s11266" name="Equation" r:id="rId4" imgW="825480" imgH="190440" progId="Equation.3">
              <p:embed/>
            </p:oleObj>
          </a:graphicData>
        </a:graphic>
      </p:graphicFrame>
      <p:pic>
        <p:nvPicPr>
          <p:cNvPr id="1031" name="Picture 6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1995488"/>
            <a:ext cx="2895600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304800" y="2590800"/>
            <a:ext cx="4724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>
                <a:latin typeface="Arial" pitchFamily="34" charset="0"/>
              </a:rPr>
              <a:t>Generally flow conditions will vary along the surface, so q</a:t>
            </a:r>
            <a:r>
              <a:rPr lang="en-US" sz="2000">
                <a:latin typeface="Courier New" pitchFamily="49" charset="0"/>
              </a:rPr>
              <a:t>”</a:t>
            </a:r>
            <a:r>
              <a:rPr lang="en-US" sz="2000">
                <a:latin typeface="Arial" pitchFamily="34" charset="0"/>
              </a:rPr>
              <a:t> is a </a:t>
            </a:r>
            <a:r>
              <a:rPr lang="en-US" sz="2000" i="1" u="sng">
                <a:latin typeface="Arial" pitchFamily="34" charset="0"/>
              </a:rPr>
              <a:t>local</a:t>
            </a:r>
            <a:r>
              <a:rPr lang="en-US" sz="2000">
                <a:latin typeface="Arial" pitchFamily="34" charset="0"/>
              </a:rPr>
              <a:t> heat flux and h a </a:t>
            </a:r>
            <a:r>
              <a:rPr lang="en-US" sz="2000" i="1" u="sng">
                <a:latin typeface="Arial" pitchFamily="34" charset="0"/>
              </a:rPr>
              <a:t>local </a:t>
            </a:r>
            <a:r>
              <a:rPr lang="en-US" sz="2000">
                <a:latin typeface="Arial" pitchFamily="34" charset="0"/>
              </a:rPr>
              <a:t>convection coefficient.</a:t>
            </a:r>
          </a:p>
        </p:txBody>
      </p:sp>
      <p:sp>
        <p:nvSpPr>
          <p:cNvPr id="1033" name="Rectangle 8"/>
          <p:cNvSpPr>
            <a:spLocks noChangeArrowheads="1"/>
          </p:cNvSpPr>
          <p:nvPr/>
        </p:nvSpPr>
        <p:spPr bwMode="auto">
          <a:xfrm>
            <a:off x="228600" y="3962400"/>
            <a:ext cx="472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</a:rPr>
              <a:t>The total heat transfer rate is</a:t>
            </a:r>
          </a:p>
        </p:txBody>
      </p:sp>
      <p:graphicFrame>
        <p:nvGraphicFramePr>
          <p:cNvPr id="1027" name="Object 9"/>
          <p:cNvGraphicFramePr>
            <a:graphicFrameLocks noChangeAspect="1"/>
          </p:cNvGraphicFramePr>
          <p:nvPr/>
        </p:nvGraphicFramePr>
        <p:xfrm>
          <a:off x="457200" y="4419600"/>
          <a:ext cx="6477000" cy="820738"/>
        </p:xfrm>
        <a:graphic>
          <a:graphicData uri="http://schemas.openxmlformats.org/presentationml/2006/ole">
            <p:oleObj spid="_x0000_s11267" name="Equation" r:id="rId6" imgW="2603160" imgH="330120" progId="Equation.3">
              <p:embed/>
            </p:oleObj>
          </a:graphicData>
        </a:graphic>
      </p:graphicFrame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04800" y="54864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Arial" pitchFamily="34" charset="0"/>
              </a:rPr>
              <a:t>where</a:t>
            </a:r>
          </a:p>
        </p:txBody>
      </p:sp>
      <p:graphicFrame>
        <p:nvGraphicFramePr>
          <p:cNvPr id="1028" name="Object 11"/>
          <p:cNvGraphicFramePr>
            <a:graphicFrameLocks noChangeAspect="1"/>
          </p:cNvGraphicFramePr>
          <p:nvPr/>
        </p:nvGraphicFramePr>
        <p:xfrm>
          <a:off x="1371600" y="5334000"/>
          <a:ext cx="2286000" cy="908050"/>
        </p:xfrm>
        <a:graphic>
          <a:graphicData uri="http://schemas.openxmlformats.org/presentationml/2006/ole">
            <p:oleObj spid="_x0000_s11268" name="Equation" r:id="rId7" imgW="927000" imgH="368280" progId="Equation.3">
              <p:embed/>
            </p:oleObj>
          </a:graphicData>
        </a:graphic>
      </p:graphicFrame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3962400" y="5486400"/>
            <a:ext cx="4495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n-US" sz="2000" i="1">
                <a:latin typeface="Arial" pitchFamily="34" charset="0"/>
              </a:rPr>
              <a:t>is the average heat transfer coefficient</a:t>
            </a:r>
          </a:p>
        </p:txBody>
      </p:sp>
      <p:sp>
        <p:nvSpPr>
          <p:cNvPr id="1036" name="Text Box 13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Heat Transfer Coefficient</a:t>
            </a:r>
          </a:p>
        </p:txBody>
      </p:sp>
      <p:sp>
        <p:nvSpPr>
          <p:cNvPr id="2052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304800" y="1295400"/>
            <a:ext cx="37338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eaLnBrk="1" hangingPunct="1"/>
            <a:r>
              <a:rPr lang="en-US" smtClean="0"/>
              <a:t>For flow over a flat plate: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2209800"/>
            <a:ext cx="4419600" cy="312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7"/>
          <p:cNvGraphicFramePr>
            <a:graphicFrameLocks noChangeAspect="1"/>
          </p:cNvGraphicFramePr>
          <p:nvPr/>
        </p:nvGraphicFramePr>
        <p:xfrm>
          <a:off x="3886200" y="1447800"/>
          <a:ext cx="1690688" cy="846138"/>
        </p:xfrm>
        <a:graphic>
          <a:graphicData uri="http://schemas.openxmlformats.org/presentationml/2006/ole">
            <p:oleObj spid="_x0000_s12290" name="Equation" r:id="rId5" imgW="685800" imgH="342720" progId="Equation.3">
              <p:embed/>
            </p:oleObj>
          </a:graphicData>
        </a:graphic>
      </p:graphicFrame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457200" y="58674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>
                <a:solidFill>
                  <a:srgbClr val="FF3300"/>
                </a:solidFill>
                <a:latin typeface="Arial" pitchFamily="34" charset="0"/>
              </a:rPr>
              <a:t>How can we estimate heat transfer coefficient?</a:t>
            </a:r>
          </a:p>
        </p:txBody>
      </p:sp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8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Central Question for Convection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§"/>
            </a:pPr>
            <a:r>
              <a:rPr lang="en-GB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onvection</a:t>
            </a:r>
            <a:r>
              <a:rPr lang="en-US" dirty="0" smtClean="0"/>
              <a:t> heat transfer strongly depends on </a:t>
            </a:r>
            <a:endParaRPr lang="en-US" dirty="0" smtClean="0"/>
          </a:p>
          <a:p>
            <a:pPr lvl="1">
              <a:spcAft>
                <a:spcPts val="1800"/>
              </a:spcAft>
              <a:buFont typeface="Wingdings" pitchFamily="2" charset="2"/>
              <a:buChar char="§"/>
            </a:pPr>
            <a:r>
              <a:rPr lang="en-US" dirty="0" smtClean="0"/>
              <a:t>Fluid properties - </a:t>
            </a:r>
            <a:r>
              <a:rPr lang="en-US" i="1" dirty="0" smtClean="0">
                <a:solidFill>
                  <a:srgbClr val="CC00CC"/>
                </a:solidFill>
              </a:rPr>
              <a:t>dynamic viscosity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CC00CC"/>
                </a:solidFill>
              </a:rPr>
              <a:t>thermal conductivity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density</a:t>
            </a:r>
            <a:r>
              <a:rPr lang="en-US" dirty="0" smtClean="0"/>
              <a:t>, and</a:t>
            </a:r>
            <a:r>
              <a:rPr lang="tr-TR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specific </a:t>
            </a:r>
            <a:r>
              <a:rPr lang="en-US" i="1" dirty="0" smtClean="0">
                <a:solidFill>
                  <a:srgbClr val="CC00CC"/>
                </a:solidFill>
              </a:rPr>
              <a:t>heat</a:t>
            </a:r>
          </a:p>
          <a:p>
            <a:pPr lvl="1">
              <a:spcAft>
                <a:spcPts val="1800"/>
              </a:spcAft>
              <a:buFont typeface="Wingdings" pitchFamily="2" charset="2"/>
              <a:buChar char="§"/>
            </a:pPr>
            <a:r>
              <a:rPr lang="en-US" dirty="0" smtClean="0"/>
              <a:t>Flow conditions - 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fluid velocity, laminar, turbulence</a:t>
            </a:r>
            <a:r>
              <a:rPr lang="en-US" dirty="0" smtClean="0"/>
              <a:t>. </a:t>
            </a:r>
          </a:p>
          <a:p>
            <a:pPr lvl="1">
              <a:spcAft>
                <a:spcPts val="1800"/>
              </a:spcAft>
              <a:buFont typeface="Wingdings" pitchFamily="2" charset="2"/>
              <a:buChar char="§"/>
            </a:pPr>
            <a:r>
              <a:rPr lang="en-US" dirty="0" smtClean="0"/>
              <a:t>Surface geometry –  </a:t>
            </a:r>
            <a:r>
              <a:rPr lang="en-US" i="1" dirty="0" smtClean="0">
                <a:solidFill>
                  <a:srgbClr val="CC00CC"/>
                </a:solidFill>
              </a:rPr>
              <a:t>geometry, surface roughness</a:t>
            </a:r>
            <a:r>
              <a:rPr lang="en-US" i="1" dirty="0" smtClean="0"/>
              <a:t>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solid </a:t>
            </a:r>
            <a:r>
              <a:rPr lang="en-US" dirty="0" smtClean="0"/>
              <a:t>surface.</a:t>
            </a:r>
            <a:endParaRPr lang="en-GB" dirty="0" smtClean="0"/>
          </a:p>
          <a:p>
            <a:pPr>
              <a:spcAft>
                <a:spcPts val="1800"/>
              </a:spcAft>
              <a:buFont typeface="Wingdings" pitchFamily="2" charset="2"/>
              <a:buChar char="§"/>
            </a:pPr>
            <a:r>
              <a:rPr lang="en-GB" dirty="0" smtClean="0"/>
              <a:t>In fact, the question of convection heat transfer comes down to </a:t>
            </a:r>
            <a:r>
              <a:rPr lang="en-GB" u="sng" dirty="0" smtClean="0"/>
              <a:t>determining </a:t>
            </a:r>
            <a:r>
              <a:rPr lang="en-GB" u="sng" dirty="0" smtClean="0"/>
              <a:t>the </a:t>
            </a:r>
            <a:r>
              <a:rPr lang="en-GB" u="sng" dirty="0" smtClean="0"/>
              <a:t>heat </a:t>
            </a:r>
            <a:r>
              <a:rPr lang="en-GB" u="sng" dirty="0" smtClean="0"/>
              <a:t>transfer </a:t>
            </a:r>
            <a:r>
              <a:rPr lang="en-GB" u="sng" dirty="0" smtClean="0"/>
              <a:t>coefficient, </a:t>
            </a:r>
            <a:r>
              <a:rPr lang="en-GB" i="1" u="sng" dirty="0" smtClean="0"/>
              <a:t>h</a:t>
            </a:r>
            <a:r>
              <a:rPr lang="en-GB" dirty="0" smtClean="0"/>
              <a:t>.</a:t>
            </a:r>
            <a:endParaRPr lang="en-GB" dirty="0" smtClean="0"/>
          </a:p>
          <a:p>
            <a:pPr>
              <a:spcAft>
                <a:spcPts val="1800"/>
              </a:spcAft>
              <a:buFont typeface="Wingdings" pitchFamily="2" charset="2"/>
              <a:buChar char="§"/>
            </a:pPr>
            <a:r>
              <a:rPr lang="en-GB" dirty="0" smtClean="0"/>
              <a:t>This  MAINLY depends on the </a:t>
            </a:r>
            <a:r>
              <a:rPr lang="en-GB" b="1" dirty="0" smtClean="0">
                <a:solidFill>
                  <a:srgbClr val="FF0000"/>
                </a:solidFill>
              </a:rPr>
              <a:t>velocity</a:t>
            </a:r>
            <a:r>
              <a:rPr lang="en-GB" dirty="0" smtClean="0"/>
              <a:t> and </a:t>
            </a:r>
            <a:r>
              <a:rPr lang="en-GB" b="1" dirty="0" smtClean="0">
                <a:solidFill>
                  <a:srgbClr val="FF0000"/>
                </a:solidFill>
              </a:rPr>
              <a:t>thermal boundary layers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6  : Introduction to Conduction – Flow &amp; Thermal Considerations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1113" y="3427940"/>
            <a:ext cx="7901082" cy="322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16285" y="1278320"/>
            <a:ext cx="468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What is Velocity &amp; Thermal Boundary Layers ?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4" name="Arc 13"/>
          <p:cNvSpPr/>
          <p:nvPr/>
        </p:nvSpPr>
        <p:spPr>
          <a:xfrm rot="17026008" flipV="1">
            <a:off x="3029333" y="3229466"/>
            <a:ext cx="921720" cy="998530"/>
          </a:xfrm>
          <a:prstGeom prst="arc">
            <a:avLst>
              <a:gd name="adj1" fmla="val 17661979"/>
              <a:gd name="adj2" fmla="val 0"/>
            </a:avLst>
          </a:prstGeom>
          <a:noFill/>
          <a:ln w="762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" y="1714500"/>
            <a:ext cx="2428875" cy="17811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3419</TotalTime>
  <Words>1823</Words>
  <Application>Microsoft Office PowerPoint</Application>
  <PresentationFormat>On-screen Show (4:3)</PresentationFormat>
  <Paragraphs>274</Paragraphs>
  <Slides>35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Microsoft Equation 3.0</vt:lpstr>
      <vt:lpstr>Slide 1</vt:lpstr>
      <vt:lpstr>Introduction to Convection</vt:lpstr>
      <vt:lpstr>Chapter 6  : Introduction to Conduction – Flow &amp; Thermal Considerations</vt:lpstr>
      <vt:lpstr>Chapter 6  : Introduction to Conduction – Flow &amp; Thermal Considerations</vt:lpstr>
      <vt:lpstr>Chapter 6  : Introduction to Conduction – Flow &amp; Thermal Considerations</vt:lpstr>
      <vt:lpstr>Heat Transfer Coefficient</vt:lpstr>
      <vt:lpstr>Heat Transfer Coefficient</vt:lpstr>
      <vt:lpstr>The Central Question for Convection</vt:lpstr>
      <vt:lpstr>Chapter 6  : Introduction to Conduction – Flow &amp; Thermal Considerations</vt:lpstr>
      <vt:lpstr>Chapter 6  : Introduction to Conduction – Flow &amp; Thermal Considerations</vt:lpstr>
      <vt:lpstr>Slide 11</vt:lpstr>
      <vt:lpstr>Slide 12</vt:lpstr>
      <vt:lpstr>Chapter 6  : Introduction to Conduction – Flow &amp; Thermal Considerations</vt:lpstr>
      <vt:lpstr>Boundary Layers - Summary</vt:lpstr>
      <vt:lpstr>Slide 15</vt:lpstr>
      <vt:lpstr>Slide 16</vt:lpstr>
      <vt:lpstr>Chapter 6  : Introduction to Conduction – Flow &amp; Thermal Considerations</vt:lpstr>
      <vt:lpstr>Chapter 6  : Introduction to Conduction – Flow &amp; Thermal Considerations</vt:lpstr>
      <vt:lpstr>Chapter 6  : Introduction to Conduction – Flow &amp; Thermal Considerations</vt:lpstr>
      <vt:lpstr>Chapter 6  : Introduction to Conduction – Flow &amp; Thermal Considerations</vt:lpstr>
      <vt:lpstr>Chapter 6  : Introduction to Conduction – Flow &amp; Thermal Considerations</vt:lpstr>
      <vt:lpstr>Slide 22</vt:lpstr>
      <vt:lpstr>Chapter 6  : Introduction to Conduction – Flow &amp; Thermal Considerations</vt:lpstr>
      <vt:lpstr>Boundary Layer Approximations</vt:lpstr>
      <vt:lpstr>Slide 25</vt:lpstr>
      <vt:lpstr>Slide 26</vt:lpstr>
      <vt:lpstr>The Convection Transfer Equations</vt:lpstr>
      <vt:lpstr>Reminder: Conservation of Mass</vt:lpstr>
      <vt:lpstr>Differential Continuity Equation</vt:lpstr>
      <vt:lpstr>Reminder: Conservation of Momentum</vt:lpstr>
      <vt:lpstr>Reminder: Conservation of Momentum</vt:lpstr>
      <vt:lpstr>Differential Momentum Balance  (Navier-Stokes Equations)</vt:lpstr>
      <vt:lpstr>Conservation of Energy</vt:lpstr>
      <vt:lpstr>Conservation of Energy</vt:lpstr>
      <vt:lpstr>Thermal Energy Equation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: Introduction</dc:title>
  <dc:creator/>
  <cp:lastModifiedBy>Mohsin</cp:lastModifiedBy>
  <cp:revision>393</cp:revision>
  <dcterms:created xsi:type="dcterms:W3CDTF">2006-08-16T00:00:00Z</dcterms:created>
  <dcterms:modified xsi:type="dcterms:W3CDTF">2013-04-06T05:11:17Z</dcterms:modified>
</cp:coreProperties>
</file>