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308" r:id="rId2"/>
    <p:sldId id="292" r:id="rId3"/>
    <p:sldId id="297" r:id="rId4"/>
    <p:sldId id="298" r:id="rId5"/>
    <p:sldId id="310" r:id="rId6"/>
    <p:sldId id="311" r:id="rId7"/>
    <p:sldId id="312" r:id="rId8"/>
    <p:sldId id="293" r:id="rId9"/>
    <p:sldId id="294" r:id="rId10"/>
    <p:sldId id="295" r:id="rId11"/>
    <p:sldId id="296" r:id="rId12"/>
    <p:sldId id="318" r:id="rId13"/>
    <p:sldId id="299" r:id="rId14"/>
    <p:sldId id="300" r:id="rId15"/>
    <p:sldId id="319" r:id="rId16"/>
    <p:sldId id="317" r:id="rId17"/>
    <p:sldId id="301" r:id="rId18"/>
    <p:sldId id="302" r:id="rId19"/>
    <p:sldId id="303" r:id="rId20"/>
    <p:sldId id="316" r:id="rId21"/>
    <p:sldId id="276" r:id="rId22"/>
    <p:sldId id="277" r:id="rId23"/>
    <p:sldId id="278" r:id="rId24"/>
    <p:sldId id="279" r:id="rId25"/>
    <p:sldId id="320" r:id="rId26"/>
    <p:sldId id="321" r:id="rId27"/>
    <p:sldId id="322" r:id="rId28"/>
    <p:sldId id="323" r:id="rId29"/>
    <p:sldId id="280" r:id="rId30"/>
    <p:sldId id="281" r:id="rId31"/>
    <p:sldId id="324" r:id="rId32"/>
    <p:sldId id="325" r:id="rId33"/>
    <p:sldId id="282" r:id="rId34"/>
    <p:sldId id="283" r:id="rId35"/>
    <p:sldId id="329" r:id="rId36"/>
    <p:sldId id="284" r:id="rId37"/>
    <p:sldId id="285" r:id="rId38"/>
    <p:sldId id="333" r:id="rId39"/>
    <p:sldId id="334" r:id="rId40"/>
    <p:sldId id="335" r:id="rId41"/>
    <p:sldId id="326" r:id="rId42"/>
    <p:sldId id="330" r:id="rId43"/>
    <p:sldId id="331" r:id="rId44"/>
    <p:sldId id="332" r:id="rId45"/>
    <p:sldId id="327" r:id="rId46"/>
    <p:sldId id="328" r:id="rId47"/>
    <p:sldId id="289" r:id="rId48"/>
    <p:sldId id="287" r:id="rId49"/>
    <p:sldId id="290" r:id="rId50"/>
    <p:sldId id="306" r:id="rId51"/>
    <p:sldId id="288" r:id="rId52"/>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00FF"/>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53" autoAdjust="0"/>
    <p:restoredTop sz="94660"/>
  </p:normalViewPr>
  <p:slideViewPr>
    <p:cSldViewPr>
      <p:cViewPr>
        <p:scale>
          <a:sx n="70" d="100"/>
          <a:sy n="70" d="100"/>
        </p:scale>
        <p:origin x="-1284" y="-78"/>
      </p:cViewPr>
      <p:guideLst>
        <p:guide orient="horz" pos="2160"/>
        <p:guide pos="2880"/>
      </p:guideLst>
    </p:cSldViewPr>
  </p:slideViewPr>
  <p:notesTextViewPr>
    <p:cViewPr>
      <p:scale>
        <a:sx n="100" d="100"/>
        <a:sy n="100" d="100"/>
      </p:scale>
      <p:origin x="0" y="0"/>
    </p:cViewPr>
  </p:notesTextViewPr>
  <p:gridSpacing cx="39327138" cy="3932713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7" Type="http://schemas.openxmlformats.org/officeDocument/2006/relationships/image" Target="../media/image14.wmf"/><Relationship Id="rId2" Type="http://schemas.openxmlformats.org/officeDocument/2006/relationships/image" Target="../media/image9.wmf"/><Relationship Id="rId1" Type="http://schemas.openxmlformats.org/officeDocument/2006/relationships/image" Target="../media/image8.wmf"/><Relationship Id="rId6" Type="http://schemas.openxmlformats.org/officeDocument/2006/relationships/image" Target="../media/image13.wmf"/><Relationship Id="rId5" Type="http://schemas.openxmlformats.org/officeDocument/2006/relationships/image" Target="../media/image12.wmf"/><Relationship Id="rId4"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image" Target="../media/image35.wmf"/><Relationship Id="rId1" Type="http://schemas.openxmlformats.org/officeDocument/2006/relationships/image" Target="../media/image3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021294" y="0"/>
            <a:ext cx="3076363" cy="511731"/>
          </a:xfrm>
          <a:prstGeom prst="rect">
            <a:avLst/>
          </a:prstGeom>
        </p:spPr>
        <p:txBody>
          <a:bodyPr vert="horz" lIns="96661" tIns="48331" rIns="96661" bIns="48331" rtlCol="0"/>
          <a:lstStyle>
            <a:lvl1pPr algn="r">
              <a:defRPr sz="1300"/>
            </a:lvl1pPr>
          </a:lstStyle>
          <a:p>
            <a:fld id="{6440B857-9928-4CF4-8866-AA5DC308E634}" type="datetimeFigureOut">
              <a:rPr lang="en-US" smtClean="0"/>
              <a:pPr/>
              <a:t>4/4/2013</a:t>
            </a:fld>
            <a:endParaRPr lang="en-US"/>
          </a:p>
        </p:txBody>
      </p:sp>
      <p:sp>
        <p:nvSpPr>
          <p:cNvPr id="4" name="Footer Placeholder 3"/>
          <p:cNvSpPr>
            <a:spLocks noGrp="1"/>
          </p:cNvSpPr>
          <p:nvPr>
            <p:ph type="ftr" sz="quarter" idx="2"/>
          </p:nvPr>
        </p:nvSpPr>
        <p:spPr>
          <a:xfrm>
            <a:off x="0" y="9721106"/>
            <a:ext cx="3076363" cy="511731"/>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6661" tIns="48331" rIns="96661" bIns="48331" rtlCol="0" anchor="b"/>
          <a:lstStyle>
            <a:lvl1pPr algn="r">
              <a:defRPr sz="1300"/>
            </a:lvl1pPr>
          </a:lstStyle>
          <a:p>
            <a:fld id="{42EDFD29-6765-47E2-8B63-E65EB2C6C81C}"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6661" tIns="48331" rIns="96661" bIns="48331" rtlCol="0"/>
          <a:lstStyle>
            <a:lvl1pPr algn="r">
              <a:defRPr sz="1300"/>
            </a:lvl1pPr>
          </a:lstStyle>
          <a:p>
            <a:fld id="{A48FA87D-42E1-445A-8FA0-3BBD673ECCF4}" type="datetimeFigureOut">
              <a:rPr lang="en-US" smtClean="0"/>
              <a:pPr/>
              <a:t>4/4/2013</a:t>
            </a:fld>
            <a:endParaRPr lang="en-US"/>
          </a:p>
        </p:txBody>
      </p:sp>
      <p:sp>
        <p:nvSpPr>
          <p:cNvPr id="4" name="Slide Image Placeholder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6661" tIns="48331" rIns="96661" bIns="4833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106"/>
            <a:ext cx="3076363" cy="511731"/>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6661" tIns="48331" rIns="96661" bIns="48331" rtlCol="0" anchor="b"/>
          <a:lstStyle>
            <a:lvl1pPr algn="r">
              <a:defRPr sz="1300"/>
            </a:lvl1pPr>
          </a:lstStyle>
          <a:p>
            <a:fld id="{CBAC2747-D786-4A86-8360-648E9D463AD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31"/>
          <p:cNvSpPr>
            <a:spLocks noGrp="1" noChangeArrowheads="1"/>
          </p:cNvSpPr>
          <p:nvPr>
            <p:ph type="sldNum" sz="quarter" idx="5"/>
          </p:nvPr>
        </p:nvSpPr>
        <p:spPr>
          <a:noFill/>
        </p:spPr>
        <p:txBody>
          <a:bodyPr/>
          <a:lstStyle/>
          <a:p>
            <a:fld id="{C53A2653-ACA5-487B-9394-F1753332C1A5}" type="slidenum">
              <a:rPr lang="en-US"/>
              <a:pPr/>
              <a:t>5</a:t>
            </a:fld>
            <a:endParaRPr 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31"/>
          <p:cNvSpPr>
            <a:spLocks noGrp="1" noChangeArrowheads="1"/>
          </p:cNvSpPr>
          <p:nvPr>
            <p:ph type="sldNum" sz="quarter" idx="5"/>
          </p:nvPr>
        </p:nvSpPr>
        <p:spPr>
          <a:noFill/>
        </p:spPr>
        <p:txBody>
          <a:bodyPr/>
          <a:lstStyle/>
          <a:p>
            <a:fld id="{66B99930-134D-4FAB-8F5F-57922FAC4D64}" type="slidenum">
              <a:rPr lang="en-US"/>
              <a:pPr/>
              <a:t>6</a:t>
            </a:fld>
            <a:endParaRPr 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31"/>
          <p:cNvSpPr>
            <a:spLocks noGrp="1" noChangeArrowheads="1"/>
          </p:cNvSpPr>
          <p:nvPr>
            <p:ph type="sldNum" sz="quarter" idx="5"/>
          </p:nvPr>
        </p:nvSpPr>
        <p:spPr>
          <a:noFill/>
        </p:spPr>
        <p:txBody>
          <a:bodyPr/>
          <a:lstStyle/>
          <a:p>
            <a:fld id="{6B5CE9E9-2573-4B3F-B69B-E4509EC950A2}" type="slidenum">
              <a:rPr lang="en-US"/>
              <a:pPr/>
              <a:t>7</a:t>
            </a:fld>
            <a:endParaRPr 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31"/>
          <p:cNvSpPr>
            <a:spLocks noGrp="1" noChangeArrowheads="1"/>
          </p:cNvSpPr>
          <p:nvPr>
            <p:ph type="sldNum" sz="quarter" idx="5"/>
          </p:nvPr>
        </p:nvSpPr>
        <p:spPr>
          <a:noFill/>
        </p:spPr>
        <p:txBody>
          <a:bodyPr/>
          <a:lstStyle/>
          <a:p>
            <a:fld id="{7B8066F3-B73E-451C-9217-CFCDC0841E27}" type="slidenum">
              <a:rPr lang="en-US"/>
              <a:pPr/>
              <a:t>12</a:t>
            </a:fld>
            <a:endParaRPr lang="en-US"/>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031"/>
          <p:cNvSpPr>
            <a:spLocks noGrp="1" noChangeArrowheads="1"/>
          </p:cNvSpPr>
          <p:nvPr>
            <p:ph type="sldNum" sz="quarter" idx="5"/>
          </p:nvPr>
        </p:nvSpPr>
        <p:spPr>
          <a:noFill/>
        </p:spPr>
        <p:txBody>
          <a:bodyPr/>
          <a:lstStyle/>
          <a:p>
            <a:fld id="{BD14B205-4D4D-423D-AACE-591C443AD19F}" type="slidenum">
              <a:rPr lang="en-US"/>
              <a:pPr/>
              <a:t>15</a:t>
            </a:fld>
            <a:endParaRPr 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31"/>
          <p:cNvSpPr>
            <a:spLocks noGrp="1" noChangeArrowheads="1"/>
          </p:cNvSpPr>
          <p:nvPr>
            <p:ph type="sldNum" sz="quarter" idx="5"/>
          </p:nvPr>
        </p:nvSpPr>
        <p:spPr>
          <a:noFill/>
        </p:spPr>
        <p:txBody>
          <a:bodyPr/>
          <a:lstStyle/>
          <a:p>
            <a:fld id="{545B4C06-9630-4161-BC3A-15A6456A8CEC}" type="slidenum">
              <a:rPr lang="en-US"/>
              <a:pPr/>
              <a:t>16</a:t>
            </a:fld>
            <a:endParaRPr 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031"/>
          <p:cNvSpPr>
            <a:spLocks noGrp="1" noChangeArrowheads="1"/>
          </p:cNvSpPr>
          <p:nvPr>
            <p:ph type="sldNum" sz="quarter" idx="5"/>
          </p:nvPr>
        </p:nvSpPr>
        <p:spPr>
          <a:noFill/>
        </p:spPr>
        <p:txBody>
          <a:bodyPr/>
          <a:lstStyle/>
          <a:p>
            <a:fld id="{BCC8FA54-A7B3-4BD7-B11A-130EAC0B3868}" type="slidenum">
              <a:rPr lang="en-US"/>
              <a:pPr/>
              <a:t>20</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CA"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04801"/>
            <a:ext cx="7772400" cy="990600"/>
          </a:xfrm>
        </p:spPr>
        <p:txBody>
          <a:bodyPr>
            <a:normAutofit/>
          </a:bodyPr>
          <a:lstStyle>
            <a:lvl1pPr algn="l">
              <a:defRPr sz="2800"/>
            </a:lvl1pPr>
          </a:lstStyle>
          <a:p>
            <a:r>
              <a:rPr lang="en-US" smtClean="0"/>
              <a:t>Click to edit Master title style</a:t>
            </a:r>
            <a:endParaRPr lang="en-US"/>
          </a:p>
        </p:txBody>
      </p:sp>
      <p:sp>
        <p:nvSpPr>
          <p:cNvPr id="4" name="Date Placeholder 3"/>
          <p:cNvSpPr>
            <a:spLocks noGrp="1"/>
          </p:cNvSpPr>
          <p:nvPr>
            <p:ph type="dt" sz="half" idx="10"/>
          </p:nvPr>
        </p:nvSpPr>
        <p:spPr/>
        <p:txBody>
          <a:bodyPr/>
          <a:lstStyle/>
          <a:p>
            <a:fld id="{08B8D579-E741-40F1-AEF5-BBDED30AF839}" type="datetime1">
              <a:rPr lang="en-US" smtClean="0"/>
              <a:pPr/>
              <a:t>4/4/2013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8" name="Straight Connector 7"/>
          <p:cNvCxnSpPr/>
          <p:nvPr userDrawn="1"/>
        </p:nvCxnSpPr>
        <p:spPr>
          <a:xfrm>
            <a:off x="685800" y="1066800"/>
            <a:ext cx="7772400" cy="1588"/>
          </a:xfrm>
          <a:prstGeom prst="line">
            <a:avLst/>
          </a:prstGeom>
          <a:ln w="57150">
            <a:tailEnd w="sm" len="sm"/>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50FCCE-5E3A-4EE6-9210-CCF4AD877785}" type="datetime1">
              <a:rPr lang="en-US" smtClean="0"/>
              <a:pPr/>
              <a:t>4/4/2013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483F60-96B1-4C20-97C7-C1157A6B4DBD}" type="datetime1">
              <a:rPr lang="en-US" smtClean="0"/>
              <a:pPr/>
              <a:t>4/4/2013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FFCD9E8-DFEF-4601-BD64-3B40D56A5307}" type="datetime1">
              <a:rPr lang="en-US" smtClean="0"/>
              <a:pPr/>
              <a:t>4/4/2013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9A33AC-8359-4E00-8400-8EA0F46654F2}" type="datetime1">
              <a:rPr lang="en-US" smtClean="0"/>
              <a:pPr/>
              <a:t>4/4/2013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FD20DA3-0350-48A1-BDEF-F224CF68C035}" type="datetime1">
              <a:rPr lang="en-US" smtClean="0"/>
              <a:pPr/>
              <a:t>4/4/2013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301F373-8670-4779-A8BA-08EBB9685563}" type="datetime1">
              <a:rPr lang="en-US" smtClean="0"/>
              <a:pPr/>
              <a:t>4/4/2013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F8A8D5-9649-452C-9DB8-1EC4626771D4}" type="datetime1">
              <a:rPr lang="en-US" smtClean="0"/>
              <a:pPr/>
              <a:t>4/4/2013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DA8D81-E9C4-46A8-B45F-5C2E08AE3134}" type="datetime1">
              <a:rPr lang="en-US" smtClean="0"/>
              <a:pPr/>
              <a:t>4/4/2013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58E333-8F69-4802-88F7-3C8817E3B774}" type="datetime1">
              <a:rPr lang="en-US" smtClean="0"/>
              <a:pPr/>
              <a:t>4/4/2013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92FFFD-D420-436F-A656-61D53586D5E9}" type="datetime1">
              <a:rPr lang="en-US" smtClean="0"/>
              <a:pPr/>
              <a:t>4/4/2013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9F3E1-59D4-4130-9682-1B5EB3C47AF4}" type="datetime1">
              <a:rPr lang="en-US" smtClean="0"/>
              <a:pPr/>
              <a:t>4/4/2013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oleObject" Target="../embeddings/oleObject10.bin"/></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oleObject" Target="../embeddings/oleObject12.bin"/><Relationship Id="rId4" Type="http://schemas.openxmlformats.org/officeDocument/2006/relationships/oleObject" Target="../embeddings/oleObject11.bin"/></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52.wmf"/><Relationship Id="rId13" Type="http://schemas.openxmlformats.org/officeDocument/2006/relationships/image" Target="../media/image57.wmf"/><Relationship Id="rId3" Type="http://schemas.openxmlformats.org/officeDocument/2006/relationships/image" Target="../media/image47.png"/><Relationship Id="rId7" Type="http://schemas.openxmlformats.org/officeDocument/2006/relationships/image" Target="../media/image51.wmf"/><Relationship Id="rId12" Type="http://schemas.openxmlformats.org/officeDocument/2006/relationships/image" Target="../media/image56.wmf"/><Relationship Id="rId2" Type="http://schemas.openxmlformats.org/officeDocument/2006/relationships/image" Target="../media/image46.wmf"/><Relationship Id="rId1" Type="http://schemas.openxmlformats.org/officeDocument/2006/relationships/slideLayout" Target="../slideLayouts/slideLayout7.xml"/><Relationship Id="rId6" Type="http://schemas.openxmlformats.org/officeDocument/2006/relationships/image" Target="../media/image50.wmf"/><Relationship Id="rId11" Type="http://schemas.openxmlformats.org/officeDocument/2006/relationships/image" Target="../media/image55.wmf"/><Relationship Id="rId5" Type="http://schemas.openxmlformats.org/officeDocument/2006/relationships/image" Target="../media/image49.wmf"/><Relationship Id="rId10" Type="http://schemas.openxmlformats.org/officeDocument/2006/relationships/image" Target="../media/image54.wmf"/><Relationship Id="rId4" Type="http://schemas.openxmlformats.org/officeDocument/2006/relationships/image" Target="../media/image48.wmf"/><Relationship Id="rId9" Type="http://schemas.openxmlformats.org/officeDocument/2006/relationships/image" Target="../media/image53.wmf"/><Relationship Id="rId14" Type="http://schemas.openxmlformats.org/officeDocument/2006/relationships/image" Target="../media/image58.wmf"/></Relationships>
</file>

<file path=ppt/slides/_rels/slide2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2.pn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s>
</file>

<file path=ppt/slides/_rels/slide2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7.wmf"/><Relationship Id="rId2" Type="http://schemas.openxmlformats.org/officeDocument/2006/relationships/image" Target="../media/image76.w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9.wmf"/><Relationship Id="rId2" Type="http://schemas.openxmlformats.org/officeDocument/2006/relationships/image" Target="../media/image88.png"/><Relationship Id="rId1" Type="http://schemas.openxmlformats.org/officeDocument/2006/relationships/slideLayout" Target="../slideLayouts/slideLayout7.xml"/><Relationship Id="rId4" Type="http://schemas.openxmlformats.org/officeDocument/2006/relationships/image" Target="../media/image90.wmf"/></Relationships>
</file>

<file path=ppt/slides/_rels/slide42.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5.wmf"/><Relationship Id="rId7" Type="http://schemas.openxmlformats.org/officeDocument/2006/relationships/image" Target="../media/image99.png"/><Relationship Id="rId2" Type="http://schemas.openxmlformats.org/officeDocument/2006/relationships/image" Target="../media/image94.wmf"/><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wmf"/><Relationship Id="rId4" Type="http://schemas.openxmlformats.org/officeDocument/2006/relationships/image" Target="../media/image96.wmf"/></Relationships>
</file>

<file path=ppt/slides/_rels/slide46.xml.rels><?xml version="1.0" encoding="UTF-8" standalone="yes"?>
<Relationships xmlns="http://schemas.openxmlformats.org/package/2006/relationships"><Relationship Id="rId3" Type="http://schemas.openxmlformats.org/officeDocument/2006/relationships/image" Target="../media/image101.wmf"/><Relationship Id="rId2" Type="http://schemas.openxmlformats.org/officeDocument/2006/relationships/image" Target="../media/image100.w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xml"/><Relationship Id="rId5" Type="http://schemas.openxmlformats.org/officeDocument/2006/relationships/image" Target="../media/image107.png"/><Relationship Id="rId4" Type="http://schemas.openxmlformats.org/officeDocument/2006/relationships/image" Target="../media/image10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notesSlide" Target="../notesSlides/notesSlide2.xml"/><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10" Type="http://schemas.openxmlformats.org/officeDocument/2006/relationships/oleObject" Target="../embeddings/oleObject8.bin"/><Relationship Id="rId4" Type="http://schemas.openxmlformats.org/officeDocument/2006/relationships/oleObject" Target="../embeddings/oleObject2.bin"/><Relationship Id="rId9"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oleObject" Target="../embeddings/oleObject9.bin"/><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a:t>
            </a:fld>
            <a:endParaRPr lang="en-US" dirty="0"/>
          </a:p>
        </p:txBody>
      </p:sp>
      <p:sp>
        <p:nvSpPr>
          <p:cNvPr id="6" name="Rectangle 3"/>
          <p:cNvSpPr txBox="1">
            <a:spLocks noChangeArrowheads="1"/>
          </p:cNvSpPr>
          <p:nvPr/>
        </p:nvSpPr>
        <p:spPr bwMode="auto">
          <a:xfrm>
            <a:off x="304800" y="1295400"/>
            <a:ext cx="8458200" cy="4800600"/>
          </a:xfrm>
          <a:prstGeom prst="rect">
            <a:avLst/>
          </a:prstGeom>
          <a:noFill/>
          <a:ln>
            <a:miter lim="800000"/>
            <a:headEnd/>
            <a:tailEnd/>
          </a:ln>
        </p:spPr>
        <p:txBody>
          <a:bodyPr vert="horz" wrap="square" lIns="91440" tIns="45720" rIns="91440" bIns="45720" numCol="1" anchor="t" anchorCtr="0" compatLnSpc="1">
            <a:prstTxWarp prst="textNoShape">
              <a:avLst/>
            </a:prstTxWarp>
            <a:normAutofit fontScale="70000" lnSpcReduction="2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Many heat transfer problems are time dependent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Changes in operating conditions in a system cause temperature variation with time, as well as location within a solid, until a new steady state (thermal equilibrium) is obtained.</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smtClean="0">
              <a:ln>
                <a:noFill/>
              </a:ln>
              <a:solidFill>
                <a:schemeClr val="tx1"/>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In this chapter we will develop procedures for determining the time dependence of the temperature distribution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Real problems may include finite and semi-infinite solids, or complex geometries, as well as two and three dimensional conduction</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Solution techniques involve </a:t>
            </a:r>
            <a:r>
              <a:rPr kumimoji="0" lang="en-US" sz="3200" b="0" i="0" u="none" strike="noStrike" kern="1200" cap="none" spc="0" normalizeH="0" baseline="0" noProof="0" dirty="0" smtClean="0">
                <a:ln>
                  <a:noFill/>
                </a:ln>
                <a:solidFill>
                  <a:srgbClr val="FF0000"/>
                </a:solidFill>
                <a:effectLst/>
                <a:uLnTx/>
                <a:uFillTx/>
                <a:latin typeface="+mn-lt"/>
                <a:ea typeface="+mn-ea"/>
                <a:cs typeface="+mn-cs"/>
              </a:rPr>
              <a:t>the lumped capacitance method</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exact and approximate solutions, and finite difference methods.</a:t>
            </a:r>
          </a:p>
          <a:p>
            <a:pPr marL="342900" marR="0" lvl="0" indent="-342900" algn="l" defTabSz="914400" rtl="0" eaLnBrk="1" fontAlgn="auto" latinLnBrk="0" hangingPunct="1">
              <a:lnSpc>
                <a:spcPct val="100000"/>
              </a:lnSpc>
              <a:spcBef>
                <a:spcPct val="20000"/>
              </a:spcBef>
              <a:spcAft>
                <a:spcPts val="0"/>
              </a:spcAft>
              <a:buClrTx/>
              <a:buSzTx/>
              <a:buFont typeface="Wingdings" pitchFamily="2" charset="2"/>
              <a:buChar char="Ø"/>
              <a:tabLst/>
              <a:defRPr/>
            </a:pPr>
            <a:r>
              <a:rPr kumimoji="0" lang="en-US" sz="3200" b="0" i="0" u="none" strike="noStrike" kern="1200" cap="none" spc="0" normalizeH="0" baseline="0" noProof="0" dirty="0" smtClean="0">
                <a:ln>
                  <a:noFill/>
                </a:ln>
                <a:solidFill>
                  <a:schemeClr val="tx1"/>
                </a:solidFill>
                <a:effectLst/>
                <a:uLnTx/>
                <a:uFillTx/>
                <a:latin typeface="+mn-lt"/>
                <a:ea typeface="+mn-ea"/>
                <a:cs typeface="+mn-cs"/>
              </a:rPr>
              <a:t>We will focus on the Lumped Capacitance Method, which can be used for solids within which </a:t>
            </a:r>
            <a:r>
              <a:rPr kumimoji="0" lang="en-US" sz="3200" b="0" i="1" u="none" strike="noStrike" kern="1200" cap="none" spc="0" normalizeH="0" baseline="0" noProof="0" dirty="0" smtClean="0">
                <a:ln>
                  <a:noFill/>
                </a:ln>
                <a:solidFill>
                  <a:schemeClr val="accent2"/>
                </a:solidFill>
                <a:effectLst/>
                <a:uLnTx/>
                <a:uFillTx/>
                <a:latin typeface="+mn-lt"/>
                <a:ea typeface="+mn-ea"/>
                <a:cs typeface="+mn-cs"/>
              </a:rPr>
              <a:t>temperature gradients are negligible</a:t>
            </a:r>
            <a:r>
              <a:rPr kumimoji="0" lang="en-US" sz="3200" b="0" i="0" u="none" strike="noStrike" kern="1200" cap="none" spc="0" normalizeH="0" baseline="0" noProof="0" dirty="0" smtClean="0">
                <a:ln>
                  <a:noFill/>
                </a:ln>
                <a:solidFill>
                  <a:schemeClr val="tx1"/>
                </a:solidFill>
                <a:effectLst/>
                <a:uLnTx/>
                <a:uFillTx/>
                <a:latin typeface="+mn-lt"/>
                <a:ea typeface="+mn-ea"/>
                <a:cs typeface="+mn-cs"/>
              </a:rPr>
              <a:t> (Sections 5.1-5.2)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10</a:t>
            </a:fld>
            <a:endParaRPr lang="en-US" dirty="0"/>
          </a:p>
        </p:txBody>
      </p:sp>
      <p:sp>
        <p:nvSpPr>
          <p:cNvPr id="5" name="TextBox 4"/>
          <p:cNvSpPr txBox="1"/>
          <p:nvPr/>
        </p:nvSpPr>
        <p:spPr>
          <a:xfrm>
            <a:off x="609600" y="1143000"/>
            <a:ext cx="7734300" cy="369332"/>
          </a:xfrm>
          <a:prstGeom prst="rect">
            <a:avLst/>
          </a:prstGeom>
          <a:noFill/>
        </p:spPr>
        <p:txBody>
          <a:bodyPr wrap="square" rtlCol="0">
            <a:spAutoFit/>
          </a:bodyPr>
          <a:lstStyle/>
          <a:p>
            <a:pPr marL="347663" indent="-347663">
              <a:spcAft>
                <a:spcPts val="1200"/>
              </a:spcAft>
              <a:buFont typeface="Wingdings" pitchFamily="2" charset="2"/>
              <a:buChar char="§"/>
            </a:pPr>
            <a:r>
              <a:rPr lang="en-US" dirty="0" smtClean="0">
                <a:latin typeface="Times New Roman" pitchFamily="18" charset="0"/>
                <a:cs typeface="Times New Roman" pitchFamily="18" charset="0"/>
              </a:rPr>
              <a:t>The thermal time constant is defined as:  </a:t>
            </a:r>
            <a:endParaRPr lang="en-US" b="1" dirty="0">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2" cstate="print"/>
          <a:srcRect/>
          <a:stretch>
            <a:fillRect/>
          </a:stretch>
        </p:blipFill>
        <p:spPr bwMode="auto">
          <a:xfrm>
            <a:off x="2247900" y="1485900"/>
            <a:ext cx="5524500" cy="1945539"/>
          </a:xfrm>
          <a:prstGeom prst="rect">
            <a:avLst/>
          </a:prstGeom>
          <a:noFill/>
          <a:ln w="9525">
            <a:noFill/>
            <a:miter lim="800000"/>
            <a:headEnd/>
            <a:tailEnd/>
          </a:ln>
          <a:effectLst/>
        </p:spPr>
      </p:pic>
      <p:pic>
        <p:nvPicPr>
          <p:cNvPr id="7172" name="Picture 4"/>
          <p:cNvPicPr>
            <a:picLocks noChangeAspect="1" noChangeArrowheads="1"/>
          </p:cNvPicPr>
          <p:nvPr/>
        </p:nvPicPr>
        <p:blipFill>
          <a:blip r:embed="rId3" cstate="print"/>
          <a:srcRect/>
          <a:stretch>
            <a:fillRect/>
          </a:stretch>
        </p:blipFill>
        <p:spPr bwMode="auto">
          <a:xfrm>
            <a:off x="114300" y="4076700"/>
            <a:ext cx="5271861" cy="2809875"/>
          </a:xfrm>
          <a:prstGeom prst="rect">
            <a:avLst/>
          </a:prstGeom>
          <a:noFill/>
          <a:ln w="9525">
            <a:noFill/>
            <a:miter lim="800000"/>
            <a:headEnd/>
            <a:tailEnd/>
          </a:ln>
          <a:effectLst/>
        </p:spPr>
      </p:pic>
      <p:pic>
        <p:nvPicPr>
          <p:cNvPr id="7173" name="Picture 5"/>
          <p:cNvPicPr>
            <a:picLocks noChangeAspect="1" noChangeArrowheads="1"/>
          </p:cNvPicPr>
          <p:nvPr/>
        </p:nvPicPr>
        <p:blipFill>
          <a:blip r:embed="rId4" cstate="print"/>
          <a:srcRect/>
          <a:stretch>
            <a:fillRect/>
          </a:stretch>
        </p:blipFill>
        <p:spPr bwMode="auto">
          <a:xfrm>
            <a:off x="4762500" y="3629025"/>
            <a:ext cx="4354977" cy="3228975"/>
          </a:xfrm>
          <a:prstGeom prst="rect">
            <a:avLst/>
          </a:prstGeom>
          <a:noFill/>
          <a:ln w="9525">
            <a:noFill/>
            <a:miter lim="800000"/>
            <a:headEnd/>
            <a:tailEnd/>
          </a:ln>
          <a:effectLst/>
        </p:spPr>
      </p:pic>
      <p:sp>
        <p:nvSpPr>
          <p:cNvPr id="6" name="TextBox 5"/>
          <p:cNvSpPr txBox="1"/>
          <p:nvPr/>
        </p:nvSpPr>
        <p:spPr>
          <a:xfrm>
            <a:off x="1409700" y="3619500"/>
            <a:ext cx="3848100" cy="830997"/>
          </a:xfrm>
          <a:prstGeom prst="rect">
            <a:avLst/>
          </a:prstGeom>
          <a:noFill/>
          <a:ln>
            <a:noFill/>
          </a:ln>
        </p:spPr>
        <p:txBody>
          <a:bodyPr wrap="square" rtlCol="0">
            <a:spAutoFit/>
          </a:bodyPr>
          <a:lstStyle/>
          <a:p>
            <a:r>
              <a:rPr lang="en-US" sz="1600" dirty="0" smtClean="0">
                <a:solidFill>
                  <a:srgbClr val="0000FF"/>
                </a:solidFill>
              </a:rPr>
              <a:t>* Any increase in </a:t>
            </a:r>
            <a:r>
              <a:rPr lang="en-US" sz="1600" dirty="0" err="1" smtClean="0">
                <a:solidFill>
                  <a:srgbClr val="0000FF"/>
                </a:solidFill>
              </a:rPr>
              <a:t>R</a:t>
            </a:r>
            <a:r>
              <a:rPr lang="en-US" sz="1600" baseline="-25000" dirty="0" err="1" smtClean="0">
                <a:solidFill>
                  <a:srgbClr val="0000FF"/>
                </a:solidFill>
              </a:rPr>
              <a:t>t</a:t>
            </a:r>
            <a:r>
              <a:rPr lang="en-US" sz="1600" dirty="0" smtClean="0">
                <a:solidFill>
                  <a:srgbClr val="0000FF"/>
                </a:solidFill>
              </a:rPr>
              <a:t> or C</a:t>
            </a:r>
            <a:r>
              <a:rPr lang="en-US" sz="1600" baseline="-25000" dirty="0" smtClean="0">
                <a:solidFill>
                  <a:srgbClr val="0000FF"/>
                </a:solidFill>
              </a:rPr>
              <a:t>t</a:t>
            </a:r>
            <a:r>
              <a:rPr lang="en-US" sz="1600" dirty="0" smtClean="0">
                <a:solidFill>
                  <a:srgbClr val="0000FF"/>
                </a:solidFill>
              </a:rPr>
              <a:t> will cause a solid to respond </a:t>
            </a:r>
            <a:r>
              <a:rPr lang="en-US" sz="1600" u="sng" dirty="0" smtClean="0">
                <a:solidFill>
                  <a:srgbClr val="0000FF"/>
                </a:solidFill>
              </a:rPr>
              <a:t>more slowly </a:t>
            </a:r>
            <a:r>
              <a:rPr lang="en-US" sz="1600" dirty="0" smtClean="0">
                <a:solidFill>
                  <a:srgbClr val="0000FF"/>
                </a:solidFill>
              </a:rPr>
              <a:t>and will increase the time required to reach thermal equilibrium.</a:t>
            </a:r>
            <a:endParaRPr lang="en-US" sz="1600" dirty="0">
              <a:solidFill>
                <a:srgbClr val="0000FF"/>
              </a:solidFill>
            </a:endParaRPr>
          </a:p>
        </p:txBody>
      </p:sp>
      <p:sp>
        <p:nvSpPr>
          <p:cNvPr id="10" name="TextBox 9"/>
          <p:cNvSpPr txBox="1"/>
          <p:nvPr/>
        </p:nvSpPr>
        <p:spPr>
          <a:xfrm>
            <a:off x="5219700" y="1649968"/>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(5.7)</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11</a:t>
            </a:fld>
            <a:endParaRPr lang="en-US" dirty="0"/>
          </a:p>
        </p:txBody>
      </p:sp>
      <p:sp>
        <p:nvSpPr>
          <p:cNvPr id="5" name="TextBox 4"/>
          <p:cNvSpPr txBox="1"/>
          <p:nvPr/>
        </p:nvSpPr>
        <p:spPr>
          <a:xfrm>
            <a:off x="685800" y="1192768"/>
            <a:ext cx="6858000" cy="369332"/>
          </a:xfrm>
          <a:prstGeom prst="rect">
            <a:avLst/>
          </a:prstGeom>
          <a:noFill/>
        </p:spPr>
        <p:txBody>
          <a:bodyPr wrap="square" rtlCol="0">
            <a:spAutoFit/>
          </a:bodyPr>
          <a:lstStyle/>
          <a:p>
            <a:pPr marL="347663" indent="-347663">
              <a:spcAft>
                <a:spcPts val="1200"/>
              </a:spcAft>
              <a:buFont typeface="Wingdings" pitchFamily="2" charset="2"/>
              <a:buChar char="§"/>
            </a:pPr>
            <a:r>
              <a:rPr lang="en-US" dirty="0" smtClean="0">
                <a:cs typeface="Times New Roman" pitchFamily="18" charset="0"/>
              </a:rPr>
              <a:t>To calculate the total energy transfer, Q during transient process</a:t>
            </a:r>
            <a:endParaRPr lang="en-US" b="1" dirty="0">
              <a:cs typeface="Times New Roman" pitchFamily="18" charset="0"/>
            </a:endParaRPr>
          </a:p>
        </p:txBody>
      </p:sp>
      <p:pic>
        <p:nvPicPr>
          <p:cNvPr id="8196" name="Picture 4"/>
          <p:cNvPicPr>
            <a:picLocks noChangeAspect="1" noChangeArrowheads="1"/>
          </p:cNvPicPr>
          <p:nvPr/>
        </p:nvPicPr>
        <p:blipFill>
          <a:blip r:embed="rId2" cstate="print"/>
          <a:srcRect/>
          <a:stretch>
            <a:fillRect/>
          </a:stretch>
        </p:blipFill>
        <p:spPr bwMode="auto">
          <a:xfrm>
            <a:off x="2400300" y="1562100"/>
            <a:ext cx="3143250" cy="904875"/>
          </a:xfrm>
          <a:prstGeom prst="rect">
            <a:avLst/>
          </a:prstGeom>
          <a:noFill/>
          <a:ln w="9525">
            <a:noFill/>
            <a:miter lim="800000"/>
            <a:headEnd/>
            <a:tailEnd/>
          </a:ln>
          <a:effectLst/>
        </p:spPr>
      </p:pic>
      <p:sp>
        <p:nvSpPr>
          <p:cNvPr id="8" name="TextBox 7"/>
          <p:cNvSpPr txBox="1"/>
          <p:nvPr/>
        </p:nvSpPr>
        <p:spPr>
          <a:xfrm>
            <a:off x="723900" y="2526268"/>
            <a:ext cx="6858000" cy="1661993"/>
          </a:xfrm>
          <a:prstGeom prst="rect">
            <a:avLst/>
          </a:prstGeom>
          <a:noFill/>
        </p:spPr>
        <p:txBody>
          <a:bodyPr wrap="square" rtlCol="0">
            <a:spAutoFit/>
          </a:bodyPr>
          <a:lstStyle/>
          <a:p>
            <a:pPr marL="347663" indent="-347663">
              <a:spcAft>
                <a:spcPts val="1200"/>
              </a:spcAft>
              <a:buFont typeface="Wingdings" pitchFamily="2" charset="2"/>
              <a:buChar char="§"/>
            </a:pPr>
            <a:r>
              <a:rPr lang="en-US" dirty="0" smtClean="0">
                <a:cs typeface="Times New Roman" pitchFamily="18" charset="0"/>
              </a:rPr>
              <a:t>Substituting with this term,</a:t>
            </a:r>
          </a:p>
          <a:p>
            <a:pPr marL="347663" indent="-347663">
              <a:spcAft>
                <a:spcPts val="1200"/>
              </a:spcAft>
            </a:pPr>
            <a:endParaRPr lang="en-US" b="1" dirty="0" smtClean="0">
              <a:cs typeface="Times New Roman" pitchFamily="18" charset="0"/>
            </a:endParaRPr>
          </a:p>
          <a:p>
            <a:pPr marL="347663" indent="-347663">
              <a:spcAft>
                <a:spcPts val="1200"/>
              </a:spcAft>
            </a:pPr>
            <a:endParaRPr lang="en-US" b="1" dirty="0" smtClean="0">
              <a:cs typeface="Times New Roman" pitchFamily="18" charset="0"/>
            </a:endParaRPr>
          </a:p>
          <a:p>
            <a:pPr marL="347663" indent="-347663">
              <a:spcAft>
                <a:spcPts val="1200"/>
              </a:spcAft>
            </a:pPr>
            <a:r>
              <a:rPr lang="en-US" dirty="0" smtClean="0">
                <a:cs typeface="Times New Roman" pitchFamily="18" charset="0"/>
              </a:rPr>
              <a:t>	we obtain</a:t>
            </a:r>
            <a:endParaRPr lang="en-US" dirty="0">
              <a:cs typeface="Times New Roman" pitchFamily="18" charset="0"/>
            </a:endParaRPr>
          </a:p>
        </p:txBody>
      </p:sp>
      <p:sp>
        <p:nvSpPr>
          <p:cNvPr id="8200"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8199" name="Picture 7"/>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828800" y="2971800"/>
            <a:ext cx="4800600" cy="676275"/>
          </a:xfrm>
          <a:prstGeom prst="rect">
            <a:avLst/>
          </a:prstGeom>
          <a:noFill/>
        </p:spPr>
      </p:pic>
      <p:sp>
        <p:nvSpPr>
          <p:cNvPr id="8201" name="Rectangle 9"/>
          <p:cNvSpPr>
            <a:spLocks noChangeArrowheads="1"/>
          </p:cNvSpPr>
          <p:nvPr/>
        </p:nvSpPr>
        <p:spPr bwMode="auto">
          <a:xfrm>
            <a:off x="0" y="113347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8202" name="Picture 10"/>
          <p:cNvPicPr>
            <a:picLocks noChangeAspect="1" noChangeArrowheads="1"/>
          </p:cNvPicPr>
          <p:nvPr/>
        </p:nvPicPr>
        <p:blipFill>
          <a:blip r:embed="rId4" cstate="print"/>
          <a:srcRect t="6612"/>
          <a:stretch>
            <a:fillRect/>
          </a:stretch>
        </p:blipFill>
        <p:spPr bwMode="auto">
          <a:xfrm>
            <a:off x="2209800" y="4114800"/>
            <a:ext cx="3924300" cy="1076325"/>
          </a:xfrm>
          <a:prstGeom prst="rect">
            <a:avLst/>
          </a:prstGeom>
          <a:noFill/>
          <a:ln w="9525">
            <a:noFill/>
            <a:miter lim="800000"/>
            <a:headEnd/>
            <a:tailEnd/>
          </a:ln>
          <a:effectLst/>
        </p:spPr>
      </p:pic>
      <p:sp>
        <p:nvSpPr>
          <p:cNvPr id="15" name="TextBox 14"/>
          <p:cNvSpPr txBox="1"/>
          <p:nvPr/>
        </p:nvSpPr>
        <p:spPr>
          <a:xfrm>
            <a:off x="6210300" y="4495800"/>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(5.8a)</a:t>
            </a:r>
            <a:endParaRPr lang="en-US" dirty="0">
              <a:solidFill>
                <a:srgbClr val="FF0000"/>
              </a:solidFill>
            </a:endParaRPr>
          </a:p>
        </p:txBody>
      </p:sp>
      <p:sp>
        <p:nvSpPr>
          <p:cNvPr id="8204"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205" name="Rectangle 13"/>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pic>
        <p:nvPicPr>
          <p:cNvPr id="8206" name="Picture 14"/>
          <p:cNvPicPr>
            <a:picLocks noChangeAspect="1" noChangeArrowheads="1"/>
          </p:cNvPicPr>
          <p:nvPr/>
        </p:nvPicPr>
        <p:blipFill>
          <a:blip r:embed="rId5" cstate="print"/>
          <a:srcRect t="54444" b="-5556"/>
          <a:stretch>
            <a:fillRect/>
          </a:stretch>
        </p:blipFill>
        <p:spPr bwMode="auto">
          <a:xfrm>
            <a:off x="731520" y="5905500"/>
            <a:ext cx="7498080" cy="837165"/>
          </a:xfrm>
          <a:prstGeom prst="rect">
            <a:avLst/>
          </a:prstGeom>
          <a:noFill/>
          <a:ln w="9525">
            <a:noFill/>
            <a:miter lim="800000"/>
            <a:headEnd/>
            <a:tailEnd/>
          </a:ln>
          <a:effectLst/>
        </p:spPr>
      </p:pic>
      <p:sp>
        <p:nvSpPr>
          <p:cNvPr id="22" name="TextBox 21"/>
          <p:cNvSpPr txBox="1"/>
          <p:nvPr/>
        </p:nvSpPr>
        <p:spPr>
          <a:xfrm>
            <a:off x="762000" y="5295900"/>
            <a:ext cx="6858000" cy="646331"/>
          </a:xfrm>
          <a:prstGeom prst="rect">
            <a:avLst/>
          </a:prstGeom>
          <a:noFill/>
        </p:spPr>
        <p:txBody>
          <a:bodyPr wrap="square" rtlCol="0">
            <a:spAutoFit/>
          </a:bodyPr>
          <a:lstStyle/>
          <a:p>
            <a:pPr marL="347663" indent="-347663">
              <a:spcAft>
                <a:spcPts val="1200"/>
              </a:spcAft>
              <a:buFont typeface="Wingdings" pitchFamily="2" charset="2"/>
              <a:buChar char="§"/>
            </a:pPr>
            <a:r>
              <a:rPr lang="en-US" dirty="0" smtClean="0">
                <a:cs typeface="Times New Roman" pitchFamily="18" charset="0"/>
              </a:rPr>
              <a:t>For the previous case, the total change in thermal energy storage due to complete transient process (from T</a:t>
            </a:r>
            <a:r>
              <a:rPr lang="en-US" baseline="-25000" dirty="0" smtClean="0">
                <a:cs typeface="Times New Roman" pitchFamily="18" charset="0"/>
              </a:rPr>
              <a:t>i</a:t>
            </a:r>
            <a:r>
              <a:rPr lang="en-US" dirty="0" smtClean="0">
                <a:cs typeface="Times New Roman" pitchFamily="18" charset="0"/>
              </a:rPr>
              <a:t> to T</a:t>
            </a:r>
            <a:r>
              <a:rPr lang="en-US" baseline="-25000" dirty="0" smtClean="0">
                <a:cs typeface="Times New Roman" pitchFamily="18" charset="0"/>
                <a:sym typeface="Symbol"/>
              </a:rPr>
              <a:t></a:t>
            </a:r>
            <a:r>
              <a:rPr lang="en-US" dirty="0" smtClean="0">
                <a:cs typeface="Times New Roman" pitchFamily="18" charset="0"/>
                <a:sym typeface="Symbol"/>
              </a:rPr>
              <a:t>) is simply:</a:t>
            </a:r>
            <a:endParaRPr lang="en-US" b="1" dirty="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bwMode="auto">
          <a:xfrm>
            <a:off x="26988" y="301625"/>
            <a:ext cx="8974137"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3200" smtClean="0"/>
              <a:t>Validity of Lumped Capacitance Method</a:t>
            </a:r>
          </a:p>
        </p:txBody>
      </p:sp>
      <p:sp>
        <p:nvSpPr>
          <p:cNvPr id="5124" name="Rectangle 3"/>
          <p:cNvSpPr>
            <a:spLocks noGrp="1" noChangeArrowheads="1"/>
          </p:cNvSpPr>
          <p:nvPr>
            <p:ph type="body" idx="1"/>
          </p:nvPr>
        </p:nvSpPr>
        <p:spPr bwMode="auto">
          <a:xfrm>
            <a:off x="292100" y="1200150"/>
            <a:ext cx="8458200" cy="1389063"/>
          </a:xfrm>
          <a:noFill/>
          <a:ln>
            <a:miter lim="800000"/>
            <a:headEnd/>
            <a:tailEnd/>
          </a:ln>
        </p:spPr>
        <p:txBody>
          <a:bodyPr vert="horz" wrap="square" lIns="91440" tIns="45720" rIns="91440" bIns="45720" numCol="1" anchor="t" anchorCtr="0" compatLnSpc="1">
            <a:prstTxWarp prst="textNoShape">
              <a:avLst/>
            </a:prstTxWarp>
            <a:normAutofit fontScale="77500" lnSpcReduction="20000"/>
          </a:bodyPr>
          <a:lstStyle/>
          <a:p>
            <a:pPr eaLnBrk="1" hangingPunct="1">
              <a:buFont typeface="Wingdings" pitchFamily="2" charset="2"/>
              <a:buChar char="Ø"/>
            </a:pPr>
            <a:r>
              <a:rPr lang="en-US" smtClean="0"/>
              <a:t>Need a suitable criterion to determine validity of method. Must relate relative magnitudes of temperature drop in the solid to the temperature difference between surface and fluid.</a:t>
            </a:r>
          </a:p>
        </p:txBody>
      </p:sp>
      <p:graphicFrame>
        <p:nvGraphicFramePr>
          <p:cNvPr id="5122" name="Object 5"/>
          <p:cNvGraphicFramePr>
            <a:graphicFrameLocks noChangeAspect="1"/>
          </p:cNvGraphicFramePr>
          <p:nvPr/>
        </p:nvGraphicFramePr>
        <p:xfrm>
          <a:off x="1306513" y="2400300"/>
          <a:ext cx="6423025" cy="998538"/>
        </p:xfrm>
        <a:graphic>
          <a:graphicData uri="http://schemas.openxmlformats.org/presentationml/2006/ole">
            <p:oleObj spid="_x0000_s29698" name="Equation" r:id="rId4" imgW="2857320" imgH="444240" progId="Equation.3">
              <p:embed/>
            </p:oleObj>
          </a:graphicData>
        </a:graphic>
      </p:graphicFrame>
      <p:sp>
        <p:nvSpPr>
          <p:cNvPr id="5125" name="Rectangle 7"/>
          <p:cNvSpPr>
            <a:spLocks noChangeArrowheads="1"/>
          </p:cNvSpPr>
          <p:nvPr/>
        </p:nvSpPr>
        <p:spPr bwMode="auto">
          <a:xfrm>
            <a:off x="252413" y="4252913"/>
            <a:ext cx="8458200" cy="1047750"/>
          </a:xfrm>
          <a:prstGeom prst="rect">
            <a:avLst/>
          </a:prstGeom>
          <a:noFill/>
          <a:ln w="9525">
            <a:noFill/>
            <a:miter lim="800000"/>
            <a:headEnd/>
            <a:tailEnd/>
          </a:ln>
        </p:spPr>
        <p:txBody>
          <a:bodyPr/>
          <a:lstStyle/>
          <a:p>
            <a:pPr marL="342900" indent="-342900">
              <a:spcBef>
                <a:spcPct val="20000"/>
              </a:spcBef>
            </a:pPr>
            <a:r>
              <a:rPr lang="en-US" sz="2000">
                <a:solidFill>
                  <a:schemeClr val="accent2"/>
                </a:solidFill>
                <a:latin typeface="Arial" pitchFamily="34" charset="0"/>
              </a:rPr>
              <a:t>     </a:t>
            </a:r>
            <a:r>
              <a:rPr lang="en-US" sz="2000" b="1">
                <a:solidFill>
                  <a:schemeClr val="accent2"/>
                </a:solidFill>
                <a:latin typeface="Arial" pitchFamily="34" charset="0"/>
              </a:rPr>
              <a:t>What should be the relative magnitude of </a:t>
            </a:r>
            <a:r>
              <a:rPr lang="en-US" sz="2000" b="1">
                <a:solidFill>
                  <a:schemeClr val="accent2"/>
                </a:solidFill>
                <a:latin typeface="Symbol" pitchFamily="18" charset="2"/>
              </a:rPr>
              <a:t>D</a:t>
            </a:r>
            <a:r>
              <a:rPr lang="en-US" sz="2000" b="1">
                <a:solidFill>
                  <a:schemeClr val="accent2"/>
                </a:solidFill>
                <a:latin typeface="Arial" pitchFamily="34" charset="0"/>
              </a:rPr>
              <a:t>T solid versus </a:t>
            </a:r>
            <a:r>
              <a:rPr lang="en-US" sz="2000" b="1">
                <a:solidFill>
                  <a:schemeClr val="accent2"/>
                </a:solidFill>
                <a:latin typeface="Symbol" pitchFamily="18" charset="2"/>
              </a:rPr>
              <a:t>D</a:t>
            </a:r>
            <a:r>
              <a:rPr lang="en-US" sz="2000" b="1">
                <a:solidFill>
                  <a:schemeClr val="accent2"/>
                </a:solidFill>
                <a:latin typeface="Arial" pitchFamily="34" charset="0"/>
              </a:rPr>
              <a:t>T solid/liquid for the lumped capacitance method to be valid?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13</a:t>
            </a:fld>
            <a:endParaRPr lang="en-US" dirty="0"/>
          </a:p>
        </p:txBody>
      </p:sp>
      <p:sp>
        <p:nvSpPr>
          <p:cNvPr id="5" name="TextBox 4"/>
          <p:cNvSpPr txBox="1"/>
          <p:nvPr/>
        </p:nvSpPr>
        <p:spPr>
          <a:xfrm>
            <a:off x="533400" y="1123890"/>
            <a:ext cx="8343900" cy="400110"/>
          </a:xfrm>
          <a:prstGeom prst="rect">
            <a:avLst/>
          </a:prstGeom>
          <a:noFill/>
        </p:spPr>
        <p:txBody>
          <a:bodyPr wrap="square" rtlCol="0">
            <a:spAutoFit/>
          </a:bodyPr>
          <a:lstStyle/>
          <a:p>
            <a:pPr>
              <a:spcAft>
                <a:spcPts val="1200"/>
              </a:spcAft>
            </a:pPr>
            <a:r>
              <a:rPr lang="en-US" sz="2000" b="1" dirty="0" smtClean="0">
                <a:solidFill>
                  <a:srgbClr val="0000FF"/>
                </a:solidFill>
              </a:rPr>
              <a:t>5.2 Validity of the Lumped Capacitance Method</a:t>
            </a:r>
          </a:p>
        </p:txBody>
      </p:sp>
      <p:pic>
        <p:nvPicPr>
          <p:cNvPr id="10241" name="Picture 1"/>
          <p:cNvPicPr>
            <a:picLocks noChangeAspect="1" noChangeArrowheads="1"/>
          </p:cNvPicPr>
          <p:nvPr/>
        </p:nvPicPr>
        <p:blipFill>
          <a:blip r:embed="rId2" cstate="print"/>
          <a:srcRect/>
          <a:stretch>
            <a:fillRect/>
          </a:stretch>
        </p:blipFill>
        <p:spPr bwMode="auto">
          <a:xfrm>
            <a:off x="914400" y="1562100"/>
            <a:ext cx="6657975" cy="2857500"/>
          </a:xfrm>
          <a:prstGeom prst="rect">
            <a:avLst/>
          </a:prstGeom>
          <a:noFill/>
          <a:ln w="9525">
            <a:noFill/>
            <a:miter lim="800000"/>
            <a:headEnd/>
            <a:tailEnd/>
          </a:ln>
          <a:effectLst/>
        </p:spPr>
      </p:pic>
      <p:pic>
        <p:nvPicPr>
          <p:cNvPr id="10242" name="Picture 2"/>
          <p:cNvPicPr>
            <a:picLocks noChangeAspect="1" noChangeArrowheads="1"/>
          </p:cNvPicPr>
          <p:nvPr/>
        </p:nvPicPr>
        <p:blipFill>
          <a:blip r:embed="rId3" cstate="print"/>
          <a:srcRect/>
          <a:stretch>
            <a:fillRect/>
          </a:stretch>
        </p:blipFill>
        <p:spPr bwMode="auto">
          <a:xfrm>
            <a:off x="1307575" y="4504340"/>
            <a:ext cx="7410450" cy="2171700"/>
          </a:xfrm>
          <a:prstGeom prst="rect">
            <a:avLst/>
          </a:prstGeom>
          <a:noFill/>
          <a:ln w="9525">
            <a:noFill/>
            <a:miter lim="800000"/>
            <a:headEnd/>
            <a:tailEnd/>
          </a:ln>
          <a:effectLst/>
        </p:spPr>
      </p:pic>
      <p:sp>
        <p:nvSpPr>
          <p:cNvPr id="8" name="Rectangle 7"/>
          <p:cNvSpPr/>
          <p:nvPr/>
        </p:nvSpPr>
        <p:spPr>
          <a:xfrm>
            <a:off x="2590800" y="2324100"/>
            <a:ext cx="914400" cy="6400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4"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43" name="Picture 3"/>
          <p:cNvPicPr>
            <a:picLocks noChangeAspect="1" noChangeArrowheads="1"/>
          </p:cNvPicPr>
          <p:nvPr/>
        </p:nvPicPr>
        <p:blipFill>
          <a:blip r:embed="rId4" cstate="print">
            <a:clrChange>
              <a:clrFrom>
                <a:srgbClr val="FFFFFF"/>
              </a:clrFrom>
              <a:clrTo>
                <a:srgbClr val="FFFFFF">
                  <a:alpha val="0"/>
                </a:srgbClr>
              </a:clrTo>
            </a:clrChange>
          </a:blip>
          <a:srcRect l="46667" t="11111"/>
          <a:stretch>
            <a:fillRect/>
          </a:stretch>
        </p:blipFill>
        <p:spPr bwMode="auto">
          <a:xfrm>
            <a:off x="5297424" y="3802380"/>
            <a:ext cx="493776" cy="246888"/>
          </a:xfrm>
          <a:prstGeom prst="rect">
            <a:avLst/>
          </a:prstGeom>
          <a:solidFill>
            <a:schemeClr val="bg1"/>
          </a:solidFill>
        </p:spPr>
      </p:pic>
      <p:sp>
        <p:nvSpPr>
          <p:cNvPr id="10245" name="Rectangle 5"/>
          <p:cNvSpPr>
            <a:spLocks noChangeArrowheads="1"/>
          </p:cNvSpPr>
          <p:nvPr/>
        </p:nvSpPr>
        <p:spPr bwMode="auto">
          <a:xfrm>
            <a:off x="0" y="8001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cxnSp>
        <p:nvCxnSpPr>
          <p:cNvPr id="13" name="Straight Connector 12"/>
          <p:cNvCxnSpPr/>
          <p:nvPr/>
        </p:nvCxnSpPr>
        <p:spPr>
          <a:xfrm>
            <a:off x="6438900" y="6627812"/>
            <a:ext cx="22860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145135" y="5310845"/>
            <a:ext cx="1228960" cy="537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14</a:t>
            </a:fld>
            <a:endParaRPr lang="en-US" dirty="0"/>
          </a:p>
        </p:txBody>
      </p:sp>
      <p:sp>
        <p:nvSpPr>
          <p:cNvPr id="4" name="TextBox 3"/>
          <p:cNvSpPr txBox="1"/>
          <p:nvPr/>
        </p:nvSpPr>
        <p:spPr>
          <a:xfrm>
            <a:off x="685800" y="1192768"/>
            <a:ext cx="6858000" cy="369332"/>
          </a:xfrm>
          <a:prstGeom prst="rect">
            <a:avLst/>
          </a:prstGeom>
          <a:noFill/>
        </p:spPr>
        <p:txBody>
          <a:bodyPr wrap="square" rtlCol="0">
            <a:spAutoFit/>
          </a:bodyPr>
          <a:lstStyle/>
          <a:p>
            <a:pPr marL="347663" indent="-347663">
              <a:spcAft>
                <a:spcPts val="1200"/>
              </a:spcAft>
              <a:buFont typeface="Wingdings" pitchFamily="2" charset="2"/>
              <a:buChar char="§"/>
            </a:pPr>
            <a:r>
              <a:rPr lang="en-US" dirty="0" smtClean="0">
                <a:cs typeface="Times New Roman" pitchFamily="18" charset="0"/>
              </a:rPr>
              <a:t>Using definition of </a:t>
            </a:r>
            <a:r>
              <a:rPr lang="en-US" dirty="0" err="1" smtClean="0">
                <a:cs typeface="Times New Roman" pitchFamily="18" charset="0"/>
              </a:rPr>
              <a:t>Biot</a:t>
            </a:r>
            <a:r>
              <a:rPr lang="en-US" dirty="0" smtClean="0">
                <a:cs typeface="Times New Roman" pitchFamily="18" charset="0"/>
              </a:rPr>
              <a:t> Number, </a:t>
            </a:r>
            <a:endParaRPr lang="en-US" b="1" dirty="0">
              <a:cs typeface="Times New Roman" pitchFamily="18" charset="0"/>
            </a:endParaRPr>
          </a:p>
        </p:txBody>
      </p:sp>
      <p:sp>
        <p:nvSpPr>
          <p:cNvPr id="1638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8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33600" y="1714500"/>
            <a:ext cx="971550" cy="619125"/>
          </a:xfrm>
          <a:prstGeom prst="rect">
            <a:avLst/>
          </a:prstGeom>
          <a:noFill/>
        </p:spPr>
      </p:pic>
      <p:sp>
        <p:nvSpPr>
          <p:cNvPr id="16387" name="Rectangle 3"/>
          <p:cNvSpPr>
            <a:spLocks noChangeArrowheads="1"/>
          </p:cNvSpPr>
          <p:nvPr/>
        </p:nvSpPr>
        <p:spPr bwMode="auto">
          <a:xfrm>
            <a:off x="0" y="10763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8" name="TextBox 7"/>
          <p:cNvSpPr txBox="1"/>
          <p:nvPr/>
        </p:nvSpPr>
        <p:spPr>
          <a:xfrm>
            <a:off x="685800" y="2476500"/>
            <a:ext cx="6858000" cy="369332"/>
          </a:xfrm>
          <a:prstGeom prst="rect">
            <a:avLst/>
          </a:prstGeom>
          <a:noFill/>
        </p:spPr>
        <p:txBody>
          <a:bodyPr wrap="square" rtlCol="0">
            <a:spAutoFit/>
          </a:bodyPr>
          <a:lstStyle/>
          <a:p>
            <a:pPr marL="347663" indent="-347663">
              <a:spcAft>
                <a:spcPts val="1200"/>
              </a:spcAft>
            </a:pPr>
            <a:r>
              <a:rPr lang="en-US" dirty="0" smtClean="0">
                <a:cs typeface="Times New Roman" pitchFamily="18" charset="0"/>
              </a:rPr>
              <a:t>	equation 5.5 (in textbook) can be simplified to</a:t>
            </a:r>
            <a:endParaRPr lang="en-US" b="1" dirty="0">
              <a:cs typeface="Times New Roman" pitchFamily="18" charset="0"/>
            </a:endParaRPr>
          </a:p>
        </p:txBody>
      </p:sp>
      <p:sp>
        <p:nvSpPr>
          <p:cNvPr id="1638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6388" name="Picture 4"/>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790700" y="3009900"/>
            <a:ext cx="4762500" cy="685800"/>
          </a:xfrm>
          <a:prstGeom prst="rect">
            <a:avLst/>
          </a:prstGeom>
          <a:noFill/>
        </p:spPr>
      </p:pic>
      <p:sp>
        <p:nvSpPr>
          <p:cNvPr id="16390" name="Rectangle 6"/>
          <p:cNvSpPr>
            <a:spLocks noChangeArrowheads="1"/>
          </p:cNvSpPr>
          <p:nvPr/>
        </p:nvSpPr>
        <p:spPr bwMode="auto">
          <a:xfrm>
            <a:off x="0" y="11430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2" name="TextBox 11"/>
          <p:cNvSpPr txBox="1"/>
          <p:nvPr/>
        </p:nvSpPr>
        <p:spPr>
          <a:xfrm>
            <a:off x="1409700" y="3886200"/>
            <a:ext cx="6438900" cy="923330"/>
          </a:xfrm>
          <a:prstGeom prst="rect">
            <a:avLst/>
          </a:prstGeom>
          <a:noFill/>
        </p:spPr>
        <p:txBody>
          <a:bodyPr wrap="square" rtlCol="0">
            <a:spAutoFit/>
          </a:bodyPr>
          <a:lstStyle/>
          <a:p>
            <a:r>
              <a:rPr lang="en-US" dirty="0" smtClean="0">
                <a:solidFill>
                  <a:srgbClr val="CC00CC"/>
                </a:solidFill>
              </a:rPr>
              <a:t>*where </a:t>
            </a:r>
            <a:r>
              <a:rPr lang="en-US" i="1" dirty="0" err="1" smtClean="0">
                <a:solidFill>
                  <a:srgbClr val="CC00CC"/>
                </a:solidFill>
              </a:rPr>
              <a:t>Fo</a:t>
            </a:r>
            <a:r>
              <a:rPr lang="en-US" dirty="0" smtClean="0">
                <a:solidFill>
                  <a:srgbClr val="CC00CC"/>
                </a:solidFill>
              </a:rPr>
              <a:t> is known as Fourier number which is frequently used as a </a:t>
            </a:r>
            <a:r>
              <a:rPr lang="en-US" dirty="0" err="1" smtClean="0">
                <a:solidFill>
                  <a:srgbClr val="CC00CC"/>
                </a:solidFill>
              </a:rPr>
              <a:t>nondimensional</a:t>
            </a:r>
            <a:r>
              <a:rPr lang="en-US" dirty="0" smtClean="0">
                <a:solidFill>
                  <a:srgbClr val="CC00CC"/>
                </a:solidFill>
              </a:rPr>
              <a:t> time parameter for </a:t>
            </a:r>
            <a:r>
              <a:rPr lang="en-US" dirty="0" err="1" smtClean="0">
                <a:solidFill>
                  <a:srgbClr val="CC00CC"/>
                </a:solidFill>
              </a:rPr>
              <a:t>characterising</a:t>
            </a:r>
            <a:r>
              <a:rPr lang="en-US" dirty="0" smtClean="0">
                <a:solidFill>
                  <a:srgbClr val="CC00CC"/>
                </a:solidFill>
              </a:rPr>
              <a:t> transient conduction problem.</a:t>
            </a:r>
            <a:endParaRPr lang="en-US" dirty="0">
              <a:solidFill>
                <a:srgbClr val="CC00CC"/>
              </a:solidFill>
            </a:endParaRPr>
          </a:p>
        </p:txBody>
      </p:sp>
      <p:sp>
        <p:nvSpPr>
          <p:cNvPr id="16392" name="Rectangle 8"/>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112" tIns="914112" rIns="914112" bIns="914112" numCol="1" anchor="ctr" anchorCtr="0" compatLnSpc="1">
            <a:prstTxWarp prst="textNoShape">
              <a:avLst/>
            </a:prstTxWarp>
            <a:spAutoFit/>
          </a:bodyPr>
          <a:lstStyle/>
          <a:p>
            <a:endParaRPr lang="en-US"/>
          </a:p>
        </p:txBody>
      </p:sp>
      <p:pic>
        <p:nvPicPr>
          <p:cNvPr id="16391" name="Picture 7"/>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2476500" y="5105400"/>
            <a:ext cx="3228975" cy="666750"/>
          </a:xfrm>
          <a:prstGeom prst="rect">
            <a:avLst/>
          </a:prstGeom>
          <a:noFill/>
        </p:spPr>
      </p:pic>
      <p:sp>
        <p:nvSpPr>
          <p:cNvPr id="16393" name="Rectangle 9"/>
          <p:cNvSpPr>
            <a:spLocks noChangeArrowheads="1"/>
          </p:cNvSpPr>
          <p:nvPr/>
        </p:nvSpPr>
        <p:spPr bwMode="auto">
          <a:xfrm>
            <a:off x="0" y="11239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a:t>
            </a:r>
            <a:endParaRPr kumimoji="0" lang="en-US" sz="1800" b="0" i="0" u="none" strike="noStrike" cap="none" normalizeH="0" baseline="0" smtClean="0">
              <a:ln>
                <a:noFill/>
              </a:ln>
              <a:solidFill>
                <a:schemeClr val="tx1"/>
              </a:solidFill>
              <a:effectLst/>
              <a:latin typeface="Arial" pitchFamily="34" charset="0"/>
            </a:endParaRPr>
          </a:p>
        </p:txBody>
      </p:sp>
      <p:sp>
        <p:nvSpPr>
          <p:cNvPr id="16" name="TextBox 15"/>
          <p:cNvSpPr txBox="1"/>
          <p:nvPr/>
        </p:nvSpPr>
        <p:spPr>
          <a:xfrm>
            <a:off x="6591300" y="3124200"/>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(5.11)</a:t>
            </a:r>
            <a:endParaRPr lang="en-US" dirty="0">
              <a:solidFill>
                <a:srgbClr val="FF0000"/>
              </a:solidFill>
            </a:endParaRPr>
          </a:p>
        </p:txBody>
      </p:sp>
      <p:sp>
        <p:nvSpPr>
          <p:cNvPr id="17" name="TextBox 16"/>
          <p:cNvSpPr txBox="1"/>
          <p:nvPr/>
        </p:nvSpPr>
        <p:spPr>
          <a:xfrm>
            <a:off x="6286500" y="5257800"/>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(5.13)</a:t>
            </a:r>
            <a:endParaRPr lang="en-US" dirty="0">
              <a:solidFill>
                <a:srgbClr val="FF0000"/>
              </a:solidFill>
            </a:endParaRPr>
          </a:p>
        </p:txBody>
      </p:sp>
      <p:sp>
        <p:nvSpPr>
          <p:cNvPr id="18" name="Oval 17"/>
          <p:cNvSpPr/>
          <p:nvPr/>
        </p:nvSpPr>
        <p:spPr>
          <a:xfrm>
            <a:off x="4686300" y="2857500"/>
            <a:ext cx="495300" cy="838200"/>
          </a:xfrm>
          <a:prstGeom prst="ellipse">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81600" y="2933700"/>
            <a:ext cx="419100" cy="723900"/>
          </a:xfrm>
          <a:prstGeom prst="ellipse">
            <a:avLst/>
          </a:prstGeom>
          <a:noFill/>
          <a:ln w="127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20"/>
          <p:cNvSpPr/>
          <p:nvPr/>
        </p:nvSpPr>
        <p:spPr>
          <a:xfrm>
            <a:off x="5037221" y="2654968"/>
            <a:ext cx="930442" cy="505327"/>
          </a:xfrm>
          <a:custGeom>
            <a:avLst/>
            <a:gdLst>
              <a:gd name="connsiteX0" fmla="*/ 0 w 930442"/>
              <a:gd name="connsiteY0" fmla="*/ 200527 h 505327"/>
              <a:gd name="connsiteX1" fmla="*/ 497305 w 930442"/>
              <a:gd name="connsiteY1" fmla="*/ 8021 h 505327"/>
              <a:gd name="connsiteX2" fmla="*/ 850232 w 930442"/>
              <a:gd name="connsiteY2" fmla="*/ 248653 h 505327"/>
              <a:gd name="connsiteX3" fmla="*/ 930442 w 930442"/>
              <a:gd name="connsiteY3" fmla="*/ 505327 h 505327"/>
            </a:gdLst>
            <a:ahLst/>
            <a:cxnLst>
              <a:cxn ang="0">
                <a:pos x="connsiteX0" y="connsiteY0"/>
              </a:cxn>
              <a:cxn ang="0">
                <a:pos x="connsiteX1" y="connsiteY1"/>
              </a:cxn>
              <a:cxn ang="0">
                <a:pos x="connsiteX2" y="connsiteY2"/>
              </a:cxn>
              <a:cxn ang="0">
                <a:pos x="connsiteX3" y="connsiteY3"/>
              </a:cxn>
            </a:cxnLst>
            <a:rect l="l" t="t" r="r" b="b"/>
            <a:pathLst>
              <a:path w="930442" h="505327">
                <a:moveTo>
                  <a:pt x="0" y="200527"/>
                </a:moveTo>
                <a:cubicBezTo>
                  <a:pt x="177800" y="100263"/>
                  <a:pt x="355600" y="0"/>
                  <a:pt x="497305" y="8021"/>
                </a:cubicBezTo>
                <a:cubicBezTo>
                  <a:pt x="639010" y="16042"/>
                  <a:pt x="778042" y="165769"/>
                  <a:pt x="850232" y="248653"/>
                </a:cubicBezTo>
                <a:cubicBezTo>
                  <a:pt x="922422" y="331537"/>
                  <a:pt x="926432" y="418432"/>
                  <a:pt x="930442" y="505327"/>
                </a:cubicBez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Freeform 21"/>
          <p:cNvSpPr/>
          <p:nvPr/>
        </p:nvSpPr>
        <p:spPr>
          <a:xfrm flipV="1">
            <a:off x="5432258" y="3390900"/>
            <a:ext cx="968542" cy="419099"/>
          </a:xfrm>
          <a:custGeom>
            <a:avLst/>
            <a:gdLst>
              <a:gd name="connsiteX0" fmla="*/ 0 w 930442"/>
              <a:gd name="connsiteY0" fmla="*/ 200527 h 505327"/>
              <a:gd name="connsiteX1" fmla="*/ 497305 w 930442"/>
              <a:gd name="connsiteY1" fmla="*/ 8021 h 505327"/>
              <a:gd name="connsiteX2" fmla="*/ 850232 w 930442"/>
              <a:gd name="connsiteY2" fmla="*/ 248653 h 505327"/>
              <a:gd name="connsiteX3" fmla="*/ 930442 w 930442"/>
              <a:gd name="connsiteY3" fmla="*/ 505327 h 505327"/>
            </a:gdLst>
            <a:ahLst/>
            <a:cxnLst>
              <a:cxn ang="0">
                <a:pos x="connsiteX0" y="connsiteY0"/>
              </a:cxn>
              <a:cxn ang="0">
                <a:pos x="connsiteX1" y="connsiteY1"/>
              </a:cxn>
              <a:cxn ang="0">
                <a:pos x="connsiteX2" y="connsiteY2"/>
              </a:cxn>
              <a:cxn ang="0">
                <a:pos x="connsiteX3" y="connsiteY3"/>
              </a:cxn>
            </a:cxnLst>
            <a:rect l="l" t="t" r="r" b="b"/>
            <a:pathLst>
              <a:path w="930442" h="505327">
                <a:moveTo>
                  <a:pt x="0" y="200527"/>
                </a:moveTo>
                <a:cubicBezTo>
                  <a:pt x="177800" y="100263"/>
                  <a:pt x="355600" y="0"/>
                  <a:pt x="497305" y="8021"/>
                </a:cubicBezTo>
                <a:cubicBezTo>
                  <a:pt x="639010" y="16042"/>
                  <a:pt x="778042" y="165769"/>
                  <a:pt x="850232" y="248653"/>
                </a:cubicBezTo>
                <a:cubicBezTo>
                  <a:pt x="922422" y="331537"/>
                  <a:pt x="926432" y="418432"/>
                  <a:pt x="930442" y="505327"/>
                </a:cubicBezTo>
              </a:path>
            </a:pathLst>
          </a:custGeom>
          <a:ln>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Biot and Fourier Numbers</a:t>
            </a:r>
          </a:p>
        </p:txBody>
      </p:sp>
      <p:sp>
        <p:nvSpPr>
          <p:cNvPr id="6150" name="Rectangle 3"/>
          <p:cNvSpPr>
            <a:spLocks noGrp="1" noChangeArrowheads="1"/>
          </p:cNvSpPr>
          <p:nvPr>
            <p:ph type="body" idx="1"/>
          </p:nvPr>
        </p:nvSpPr>
        <p:spPr bwMode="auto">
          <a:xfrm>
            <a:off x="304800" y="1295400"/>
            <a:ext cx="8458200" cy="706438"/>
          </a:xfrm>
          <a:noFill/>
          <a:ln>
            <a:miter lim="800000"/>
            <a:headEnd/>
            <a:tailEnd/>
          </a:ln>
        </p:spPr>
        <p:txBody>
          <a:bodyPr vert="horz" wrap="square" lIns="91440" tIns="45720" rIns="91440" bIns="45720" numCol="1" anchor="t" anchorCtr="0" compatLnSpc="1">
            <a:prstTxWarp prst="textNoShape">
              <a:avLst/>
            </a:prstTxWarp>
          </a:bodyPr>
          <a:lstStyle/>
          <a:p>
            <a:pPr eaLnBrk="1" hangingPunct="1">
              <a:buFont typeface="Wingdings" pitchFamily="2" charset="2"/>
              <a:buChar char="Ø"/>
            </a:pPr>
            <a:r>
              <a:rPr lang="en-US" smtClean="0"/>
              <a:t>The lumped capacitance method is valid when</a:t>
            </a:r>
          </a:p>
        </p:txBody>
      </p:sp>
      <p:graphicFrame>
        <p:nvGraphicFramePr>
          <p:cNvPr id="6146" name="Object 4"/>
          <p:cNvGraphicFramePr>
            <a:graphicFrameLocks noChangeAspect="1"/>
          </p:cNvGraphicFramePr>
          <p:nvPr/>
        </p:nvGraphicFramePr>
        <p:xfrm>
          <a:off x="1108075" y="1749425"/>
          <a:ext cx="1836738" cy="769938"/>
        </p:xfrm>
        <a:graphic>
          <a:graphicData uri="http://schemas.openxmlformats.org/presentationml/2006/ole">
            <p:oleObj spid="_x0000_s30722" name="Equation" r:id="rId4" imgW="787320" imgH="330120" progId="Equation.3">
              <p:embed/>
            </p:oleObj>
          </a:graphicData>
        </a:graphic>
      </p:graphicFrame>
      <p:sp>
        <p:nvSpPr>
          <p:cNvPr id="6151" name="Rectangle 5"/>
          <p:cNvSpPr>
            <a:spLocks noChangeArrowheads="1"/>
          </p:cNvSpPr>
          <p:nvPr/>
        </p:nvSpPr>
        <p:spPr bwMode="auto">
          <a:xfrm>
            <a:off x="3322638" y="1816100"/>
            <a:ext cx="4718050" cy="993775"/>
          </a:xfrm>
          <a:prstGeom prst="rect">
            <a:avLst/>
          </a:prstGeom>
          <a:noFill/>
          <a:ln w="9525">
            <a:noFill/>
            <a:miter lim="800000"/>
            <a:headEnd/>
            <a:tailEnd/>
          </a:ln>
        </p:spPr>
        <p:txBody>
          <a:bodyPr/>
          <a:lstStyle/>
          <a:p>
            <a:pPr>
              <a:spcBef>
                <a:spcPct val="20000"/>
              </a:spcBef>
            </a:pPr>
            <a:r>
              <a:rPr lang="en-US" sz="2000">
                <a:latin typeface="Arial" pitchFamily="34" charset="0"/>
              </a:rPr>
              <a:t>where the characteristic length: L</a:t>
            </a:r>
            <a:r>
              <a:rPr lang="en-US" sz="2000" baseline="-25000">
                <a:latin typeface="Arial" pitchFamily="34" charset="0"/>
              </a:rPr>
              <a:t>c</a:t>
            </a:r>
            <a:r>
              <a:rPr lang="en-US" sz="2000">
                <a:latin typeface="Arial" pitchFamily="34" charset="0"/>
              </a:rPr>
              <a:t>=V/A</a:t>
            </a:r>
            <a:r>
              <a:rPr lang="en-US" sz="2000" baseline="-25000">
                <a:latin typeface="Arial" pitchFamily="34" charset="0"/>
              </a:rPr>
              <a:t>s</a:t>
            </a:r>
            <a:r>
              <a:rPr lang="en-US" sz="2000">
                <a:latin typeface="Arial" pitchFamily="34" charset="0"/>
              </a:rPr>
              <a:t>=Volume of solid/surface area</a:t>
            </a:r>
            <a:endParaRPr lang="en-US" sz="2000" baseline="-25000">
              <a:latin typeface="Arial" pitchFamily="34" charset="0"/>
            </a:endParaRPr>
          </a:p>
        </p:txBody>
      </p:sp>
      <p:sp>
        <p:nvSpPr>
          <p:cNvPr id="6152" name="Rectangle 7"/>
          <p:cNvSpPr>
            <a:spLocks noChangeArrowheads="1"/>
          </p:cNvSpPr>
          <p:nvPr/>
        </p:nvSpPr>
        <p:spPr bwMode="auto">
          <a:xfrm>
            <a:off x="333375" y="2840038"/>
            <a:ext cx="8458200" cy="706437"/>
          </a:xfrm>
          <a:prstGeom prst="rect">
            <a:avLst/>
          </a:prstGeom>
          <a:noFill/>
          <a:ln w="9525">
            <a:noFill/>
            <a:miter lim="800000"/>
            <a:headEnd/>
            <a:tailEnd/>
          </a:ln>
        </p:spPr>
        <p:txBody>
          <a:bodyPr/>
          <a:lstStyle/>
          <a:p>
            <a:pPr marL="342900" indent="-342900">
              <a:spcBef>
                <a:spcPct val="20000"/>
              </a:spcBef>
              <a:buFont typeface="Wingdings" pitchFamily="2" charset="2"/>
              <a:buNone/>
            </a:pPr>
            <a:r>
              <a:rPr lang="en-US" sz="2000">
                <a:latin typeface="Arial" pitchFamily="34" charset="0"/>
              </a:rPr>
              <a:t>We can also define a “dimensionless time”, the Fourier number:</a:t>
            </a:r>
          </a:p>
        </p:txBody>
      </p:sp>
      <p:graphicFrame>
        <p:nvGraphicFramePr>
          <p:cNvPr id="6147" name="Object 8"/>
          <p:cNvGraphicFramePr>
            <a:graphicFrameLocks noChangeAspect="1"/>
          </p:cNvGraphicFramePr>
          <p:nvPr/>
        </p:nvGraphicFramePr>
        <p:xfrm>
          <a:off x="3457575" y="3511550"/>
          <a:ext cx="1281113" cy="1038225"/>
        </p:xfrm>
        <a:graphic>
          <a:graphicData uri="http://schemas.openxmlformats.org/presentationml/2006/ole">
            <p:oleObj spid="_x0000_s30723" name="Equation" r:id="rId5" imgW="469800" imgH="380880" progId="Equation.3">
              <p:embed/>
            </p:oleObj>
          </a:graphicData>
        </a:graphic>
      </p:graphicFrame>
      <p:sp>
        <p:nvSpPr>
          <p:cNvPr id="6153" name="Rectangle 9"/>
          <p:cNvSpPr>
            <a:spLocks noChangeArrowheads="1"/>
          </p:cNvSpPr>
          <p:nvPr/>
        </p:nvSpPr>
        <p:spPr bwMode="auto">
          <a:xfrm>
            <a:off x="349250" y="4724400"/>
            <a:ext cx="3776663" cy="473075"/>
          </a:xfrm>
          <a:prstGeom prst="rect">
            <a:avLst/>
          </a:prstGeom>
          <a:noFill/>
          <a:ln w="9525">
            <a:noFill/>
            <a:miter lim="800000"/>
            <a:headEnd/>
            <a:tailEnd/>
          </a:ln>
        </p:spPr>
        <p:txBody>
          <a:bodyPr/>
          <a:lstStyle/>
          <a:p>
            <a:pPr marL="342900" indent="-342900">
              <a:spcBef>
                <a:spcPct val="20000"/>
              </a:spcBef>
              <a:buFont typeface="Wingdings" pitchFamily="2" charset="2"/>
              <a:buNone/>
            </a:pPr>
            <a:r>
              <a:rPr lang="en-US" sz="2000">
                <a:latin typeface="Arial" pitchFamily="34" charset="0"/>
              </a:rPr>
              <a:t>Eq. (5.2) becomes:</a:t>
            </a:r>
          </a:p>
        </p:txBody>
      </p:sp>
      <p:graphicFrame>
        <p:nvGraphicFramePr>
          <p:cNvPr id="6148" name="Object 10"/>
          <p:cNvGraphicFramePr>
            <a:graphicFrameLocks noChangeAspect="1"/>
          </p:cNvGraphicFramePr>
          <p:nvPr/>
        </p:nvGraphicFramePr>
        <p:xfrm>
          <a:off x="2471738" y="5294313"/>
          <a:ext cx="3352800" cy="831850"/>
        </p:xfrm>
        <a:graphic>
          <a:graphicData uri="http://schemas.openxmlformats.org/presentationml/2006/ole">
            <p:oleObj spid="_x0000_s30724" name="Equation" r:id="rId6" imgW="1485720" imgH="368280" progId="Equation.3">
              <p:embed/>
            </p:oleObj>
          </a:graphicData>
        </a:graphic>
      </p:graphicFrame>
      <p:sp>
        <p:nvSpPr>
          <p:cNvPr id="6154" name="Text Box 11"/>
          <p:cNvSpPr txBox="1">
            <a:spLocks noChangeArrowheads="1"/>
          </p:cNvSpPr>
          <p:nvPr/>
        </p:nvSpPr>
        <p:spPr bwMode="auto">
          <a:xfrm>
            <a:off x="7283450" y="5386388"/>
            <a:ext cx="704850" cy="396875"/>
          </a:xfrm>
          <a:prstGeom prst="rect">
            <a:avLst/>
          </a:prstGeom>
          <a:noFill/>
          <a:ln w="9525">
            <a:noFill/>
            <a:miter lim="800000"/>
            <a:headEnd/>
            <a:tailEnd/>
          </a:ln>
        </p:spPr>
        <p:txBody>
          <a:bodyPr wrap="none">
            <a:spAutoFit/>
          </a:bodyPr>
          <a:lstStyle/>
          <a:p>
            <a:r>
              <a:rPr lang="en-US" sz="2000">
                <a:latin typeface="Arial" pitchFamily="34" charset="0"/>
              </a:rPr>
              <a:t>(5.4)</a:t>
            </a:r>
          </a:p>
        </p:txBody>
      </p:sp>
      <p:sp>
        <p:nvSpPr>
          <p:cNvPr id="11" name="Rectangle 10"/>
          <p:cNvSpPr/>
          <p:nvPr/>
        </p:nvSpPr>
        <p:spPr>
          <a:xfrm>
            <a:off x="961930" y="1739180"/>
            <a:ext cx="2112275" cy="88331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Example</a:t>
            </a:r>
          </a:p>
        </p:txBody>
      </p:sp>
      <p:sp>
        <p:nvSpPr>
          <p:cNvPr id="11267" name="Rectangle 3"/>
          <p:cNvSpPr>
            <a:spLocks noGrp="1" noChangeArrowheads="1"/>
          </p:cNvSpPr>
          <p:nvPr>
            <p:ph type="body" idx="1"/>
          </p:nvPr>
        </p:nvSpPr>
        <p:spPr bwMode="auto">
          <a:xfrm>
            <a:off x="317500" y="1077913"/>
            <a:ext cx="8458200" cy="3230562"/>
          </a:xfrm>
          <a:noFill/>
          <a:ln>
            <a:miter lim="800000"/>
            <a:headEnd/>
            <a:tailEnd/>
          </a:ln>
        </p:spPr>
        <p:txBody>
          <a:bodyPr vert="horz" wrap="square" lIns="91440" tIns="45720" rIns="91440" bIns="45720" numCol="1" anchor="t" anchorCtr="0" compatLnSpc="1">
            <a:prstTxWarp prst="textNoShape">
              <a:avLst/>
            </a:prstTxWarp>
            <a:normAutofit fontScale="77500" lnSpcReduction="20000"/>
          </a:bodyPr>
          <a:lstStyle/>
          <a:p>
            <a:pPr eaLnBrk="1" hangingPunct="1">
              <a:buFontTx/>
              <a:buNone/>
            </a:pPr>
            <a:r>
              <a:rPr lang="en-US" smtClean="0"/>
              <a:t>	The heat transfer coefficient for air flowing over a sphere is to be determined by observing the temperature-time history of a sphere fabricated from pure copper. The sphere, which is 12.7 mm in diameter, is at 66°C before it is inserted into an air stream having a temperature of 27°C. A thermocouple on the outer surface of the sphere indicates 55°C, 69 s after the sphere is inserted in the air stream. </a:t>
            </a:r>
          </a:p>
          <a:p>
            <a:pPr eaLnBrk="1" hangingPunct="1">
              <a:buFont typeface="Wingdings" pitchFamily="2" charset="2"/>
              <a:buChar char="Ø"/>
            </a:pPr>
            <a:r>
              <a:rPr lang="en-US" smtClean="0"/>
              <a:t>Calculate the heat transfer coefficient, assuming that the sphere behaves as a spacewise isothermal object. Is your assumption reasonable?</a:t>
            </a:r>
          </a:p>
        </p:txBody>
      </p:sp>
      <p:pic>
        <p:nvPicPr>
          <p:cNvPr id="11268" name="Picture 5"/>
          <p:cNvPicPr preferRelativeResize="0">
            <a:picLocks noChangeAspect="1" noChangeArrowheads="1"/>
          </p:cNvPicPr>
          <p:nvPr/>
        </p:nvPicPr>
        <p:blipFill>
          <a:blip r:embed="rId3" cstate="print"/>
          <a:srcRect/>
          <a:stretch>
            <a:fillRect/>
          </a:stretch>
        </p:blipFill>
        <p:spPr bwMode="auto">
          <a:xfrm>
            <a:off x="1698625" y="4311650"/>
            <a:ext cx="5584825" cy="1897063"/>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17</a:t>
            </a:fld>
            <a:endParaRPr lang="en-US"/>
          </a:p>
        </p:txBody>
      </p:sp>
      <p:sp>
        <p:nvSpPr>
          <p:cNvPr id="5" name="TextBox 4"/>
          <p:cNvSpPr txBox="1"/>
          <p:nvPr/>
        </p:nvSpPr>
        <p:spPr>
          <a:xfrm>
            <a:off x="419100" y="533400"/>
            <a:ext cx="8382000" cy="2862322"/>
          </a:xfrm>
          <a:prstGeom prst="rect">
            <a:avLst/>
          </a:prstGeom>
          <a:noFill/>
        </p:spPr>
        <p:txBody>
          <a:bodyPr wrap="square" rtlCol="0">
            <a:spAutoFit/>
          </a:bodyPr>
          <a:lstStyle/>
          <a:p>
            <a:pPr algn="just"/>
            <a:r>
              <a:rPr lang="en-US" b="1" dirty="0" smtClean="0"/>
              <a:t>Example 5.1:</a:t>
            </a:r>
          </a:p>
          <a:p>
            <a:pPr algn="just"/>
            <a:endParaRPr lang="en-US" b="1" dirty="0" smtClean="0"/>
          </a:p>
          <a:p>
            <a:pPr algn="just"/>
            <a:r>
              <a:rPr lang="en-US" dirty="0" smtClean="0"/>
              <a:t>The temperature of a gas stream is to be measured by a thermocouple whose junction can be approximated as a sphere. The properties of the junction are k = 20 W/</a:t>
            </a:r>
            <a:r>
              <a:rPr lang="en-US" dirty="0" err="1" smtClean="0"/>
              <a:t>mK</a:t>
            </a:r>
            <a:r>
              <a:rPr lang="en-US" dirty="0" smtClean="0"/>
              <a:t>, </a:t>
            </a:r>
            <a:r>
              <a:rPr lang="en-US" dirty="0" smtClean="0">
                <a:sym typeface="Symbol"/>
              </a:rPr>
              <a:t> = 8500 kg/m</a:t>
            </a:r>
            <a:r>
              <a:rPr lang="en-US" baseline="30000" dirty="0" smtClean="0">
                <a:sym typeface="Symbol"/>
              </a:rPr>
              <a:t>3</a:t>
            </a:r>
            <a:r>
              <a:rPr lang="en-US" dirty="0" smtClean="0">
                <a:sym typeface="Symbol"/>
              </a:rPr>
              <a:t>, c</a:t>
            </a:r>
            <a:r>
              <a:rPr lang="en-US" baseline="-25000" dirty="0" smtClean="0">
                <a:sym typeface="Symbol"/>
              </a:rPr>
              <a:t>p</a:t>
            </a:r>
            <a:r>
              <a:rPr lang="en-US" dirty="0" smtClean="0">
                <a:sym typeface="Symbol"/>
              </a:rPr>
              <a:t> = 400 J/</a:t>
            </a:r>
            <a:r>
              <a:rPr lang="en-US" dirty="0" err="1" smtClean="0">
                <a:sym typeface="Symbol"/>
              </a:rPr>
              <a:t>kgK</a:t>
            </a:r>
            <a:r>
              <a:rPr lang="en-US" dirty="0" smtClean="0">
                <a:sym typeface="Symbol"/>
              </a:rPr>
              <a:t> and convection coefficient between the junction and the gas is h = 400 W/m</a:t>
            </a:r>
            <a:r>
              <a:rPr lang="en-US" baseline="30000" dirty="0" smtClean="0">
                <a:sym typeface="Symbol"/>
              </a:rPr>
              <a:t>2</a:t>
            </a:r>
            <a:r>
              <a:rPr lang="en-US" dirty="0" smtClean="0">
                <a:sym typeface="Symbol"/>
              </a:rPr>
              <a:t>K. Determine the junction diameter needed for the thermocouple to have a time constant of 1 second.</a:t>
            </a:r>
            <a:endParaRPr lang="en-US" dirty="0" smtClean="0"/>
          </a:p>
          <a:p>
            <a:pPr algn="just"/>
            <a:endParaRPr lang="en-US" dirty="0" smtClean="0"/>
          </a:p>
          <a:p>
            <a:pPr algn="just"/>
            <a:r>
              <a:rPr lang="en-US" dirty="0" smtClean="0"/>
              <a:t>If the junction is at 25</a:t>
            </a:r>
            <a:r>
              <a:rPr lang="en-US" dirty="0" smtClean="0">
                <a:sym typeface="Symbol"/>
              </a:rPr>
              <a:t>C and is placed in a gas stream that is at 200C, how long will it take for the junction to reach 199C.</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pic>
        <p:nvPicPr>
          <p:cNvPr id="40962" name="Picture 2"/>
          <p:cNvPicPr>
            <a:picLocks noChangeAspect="1" noChangeArrowheads="1"/>
          </p:cNvPicPr>
          <p:nvPr/>
        </p:nvPicPr>
        <p:blipFill>
          <a:blip r:embed="rId2" cstate="print"/>
          <a:srcRect/>
          <a:stretch>
            <a:fillRect/>
          </a:stretch>
        </p:blipFill>
        <p:spPr bwMode="auto">
          <a:xfrm>
            <a:off x="163795" y="782621"/>
            <a:ext cx="3836705" cy="2989279"/>
          </a:xfrm>
          <a:prstGeom prst="rect">
            <a:avLst/>
          </a:prstGeom>
          <a:noFill/>
          <a:ln w="9525">
            <a:noFill/>
            <a:miter lim="800000"/>
            <a:headEnd/>
            <a:tailEnd/>
          </a:ln>
          <a:effectLst/>
        </p:spPr>
      </p:pic>
      <p:pic>
        <p:nvPicPr>
          <p:cNvPr id="40963" name="Picture 3"/>
          <p:cNvPicPr>
            <a:picLocks noChangeAspect="1" noChangeArrowheads="1"/>
          </p:cNvPicPr>
          <p:nvPr/>
        </p:nvPicPr>
        <p:blipFill>
          <a:blip r:embed="rId3" cstate="print"/>
          <a:srcRect/>
          <a:stretch>
            <a:fillRect/>
          </a:stretch>
        </p:blipFill>
        <p:spPr bwMode="auto">
          <a:xfrm>
            <a:off x="4191000" y="1333500"/>
            <a:ext cx="4762500" cy="3460749"/>
          </a:xfrm>
          <a:prstGeom prst="rect">
            <a:avLst/>
          </a:prstGeom>
          <a:noFill/>
          <a:ln w="9525">
            <a:noFill/>
            <a:miter lim="800000"/>
            <a:headEnd/>
            <a:tailEnd/>
          </a:ln>
          <a:effectLst/>
        </p:spPr>
      </p:pic>
      <p:pic>
        <p:nvPicPr>
          <p:cNvPr id="40964" name="Picture 4"/>
          <p:cNvPicPr>
            <a:picLocks noChangeAspect="1" noChangeArrowheads="1"/>
          </p:cNvPicPr>
          <p:nvPr/>
        </p:nvPicPr>
        <p:blipFill>
          <a:blip r:embed="rId4" cstate="print"/>
          <a:srcRect/>
          <a:stretch>
            <a:fillRect/>
          </a:stretch>
        </p:blipFill>
        <p:spPr bwMode="auto">
          <a:xfrm>
            <a:off x="152400" y="4953000"/>
            <a:ext cx="4048125" cy="176866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19</a:t>
            </a:fld>
            <a:endParaRPr lang="en-US"/>
          </a:p>
        </p:txBody>
      </p:sp>
      <p:sp>
        <p:nvSpPr>
          <p:cNvPr id="5" name="TextBox 4"/>
          <p:cNvSpPr txBox="1"/>
          <p:nvPr/>
        </p:nvSpPr>
        <p:spPr>
          <a:xfrm>
            <a:off x="419100" y="533400"/>
            <a:ext cx="8382000" cy="3139321"/>
          </a:xfrm>
          <a:prstGeom prst="rect">
            <a:avLst/>
          </a:prstGeom>
          <a:noFill/>
        </p:spPr>
        <p:txBody>
          <a:bodyPr wrap="square" rtlCol="0">
            <a:spAutoFit/>
          </a:bodyPr>
          <a:lstStyle/>
          <a:p>
            <a:pPr algn="just"/>
            <a:r>
              <a:rPr lang="en-US" b="1" dirty="0" smtClean="0"/>
              <a:t>Problem 5.12:</a:t>
            </a:r>
          </a:p>
          <a:p>
            <a:pPr algn="just"/>
            <a:endParaRPr lang="en-US" b="1" dirty="0" smtClean="0"/>
          </a:p>
          <a:p>
            <a:pPr algn="just"/>
            <a:r>
              <a:rPr lang="en-US" dirty="0" smtClean="0"/>
              <a:t>Thermal energy storage  systems commonly involve a packed bed of solid spheres, through which a hot gas flows if the system is being charged, or a cold gas if it is being discharged.</a:t>
            </a:r>
          </a:p>
          <a:p>
            <a:pPr algn="just"/>
            <a:r>
              <a:rPr lang="en-US" dirty="0" smtClean="0"/>
              <a:t>Consider a packed bed of 75mm diameter </a:t>
            </a:r>
            <a:r>
              <a:rPr lang="en-US" dirty="0" err="1" smtClean="0"/>
              <a:t>aluminium</a:t>
            </a:r>
            <a:r>
              <a:rPr lang="en-US" dirty="0" smtClean="0"/>
              <a:t> spheres (k = 240 W/</a:t>
            </a:r>
            <a:r>
              <a:rPr lang="en-US" dirty="0" err="1" smtClean="0"/>
              <a:t>mK</a:t>
            </a:r>
            <a:r>
              <a:rPr lang="en-US" dirty="0" smtClean="0"/>
              <a:t>, </a:t>
            </a:r>
            <a:r>
              <a:rPr lang="en-US" dirty="0" smtClean="0">
                <a:sym typeface="Symbol"/>
              </a:rPr>
              <a:t> = 2700 kg/m</a:t>
            </a:r>
            <a:r>
              <a:rPr lang="en-US" baseline="30000" dirty="0" smtClean="0">
                <a:sym typeface="Symbol"/>
              </a:rPr>
              <a:t>3</a:t>
            </a:r>
            <a:r>
              <a:rPr lang="en-US" dirty="0" smtClean="0">
                <a:sym typeface="Symbol"/>
              </a:rPr>
              <a:t>, c</a:t>
            </a:r>
            <a:r>
              <a:rPr lang="en-US" baseline="-25000" dirty="0" smtClean="0">
                <a:sym typeface="Symbol"/>
              </a:rPr>
              <a:t>p</a:t>
            </a:r>
            <a:r>
              <a:rPr lang="en-US" dirty="0" smtClean="0">
                <a:sym typeface="Symbol"/>
              </a:rPr>
              <a:t> = 950 J/</a:t>
            </a:r>
            <a:r>
              <a:rPr lang="en-US" dirty="0" err="1" smtClean="0">
                <a:sym typeface="Symbol"/>
              </a:rPr>
              <a:t>kgK</a:t>
            </a:r>
            <a:r>
              <a:rPr lang="en-US" dirty="0" smtClean="0">
                <a:sym typeface="Symbol"/>
              </a:rPr>
              <a:t>) and a charging process for which gas </a:t>
            </a:r>
            <a:r>
              <a:rPr lang="en-US" dirty="0" err="1" smtClean="0">
                <a:sym typeface="Symbol"/>
              </a:rPr>
              <a:t>eneters</a:t>
            </a:r>
            <a:r>
              <a:rPr lang="en-US" dirty="0" smtClean="0">
                <a:sym typeface="Symbol"/>
              </a:rPr>
              <a:t> the storage unit at a temperature of 300C. If the initial temperature of the spheres is 25C and convection coefficient is 75 W/m2K, how long does it take to accumulate 90% of the maximum possible thermal energy ? What is the corresponding temperature at the centre of the sphere ? Is there any advantage to using copper instead of </a:t>
            </a:r>
            <a:r>
              <a:rPr lang="en-US" dirty="0" err="1" smtClean="0">
                <a:sym typeface="Symbol"/>
              </a:rPr>
              <a:t>aluminium</a:t>
            </a:r>
            <a:r>
              <a:rPr lang="en-US" dirty="0" smtClean="0">
                <a:sym typeface="Symbol"/>
              </a:rPr>
              <a:t> ? </a:t>
            </a:r>
            <a:r>
              <a:rPr lang="en-US" dirty="0"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a:t>
            </a:fld>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752475" y="1371600"/>
            <a:ext cx="7553325" cy="13335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143000" y="2857500"/>
            <a:ext cx="1674594" cy="39243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cstate="print"/>
          <a:srcRect/>
          <a:stretch>
            <a:fillRect/>
          </a:stretch>
        </p:blipFill>
        <p:spPr bwMode="auto">
          <a:xfrm>
            <a:off x="3189727" y="2933700"/>
            <a:ext cx="5420873" cy="3200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Other transient problems</a:t>
            </a:r>
          </a:p>
        </p:txBody>
      </p:sp>
      <p:sp>
        <p:nvSpPr>
          <p:cNvPr id="12291" name="Rectangle 3"/>
          <p:cNvSpPr>
            <a:spLocks noGrp="1" noChangeArrowheads="1"/>
          </p:cNvSpPr>
          <p:nvPr>
            <p:ph type="body" idx="1"/>
          </p:nvPr>
        </p:nvSpPr>
        <p:spPr bwMode="auto">
          <a:xfrm>
            <a:off x="304800" y="1295400"/>
            <a:ext cx="8458200" cy="4800600"/>
          </a:xfr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eaLnBrk="1" hangingPunct="1"/>
            <a:r>
              <a:rPr lang="en-US" smtClean="0"/>
              <a:t>When the lumped capacitance analysis is not valid, we must solve the partial differential equations analytically or numerically</a:t>
            </a:r>
          </a:p>
          <a:p>
            <a:pPr eaLnBrk="1" hangingPunct="1"/>
            <a:r>
              <a:rPr lang="en-US" smtClean="0"/>
              <a:t>Exact and approximate solutions may be used</a:t>
            </a:r>
          </a:p>
          <a:p>
            <a:pPr eaLnBrk="1" hangingPunct="1"/>
            <a:r>
              <a:rPr lang="en-US" smtClean="0"/>
              <a:t>Tabulated values of coefficients used in the solutions of these equations are available</a:t>
            </a:r>
          </a:p>
          <a:p>
            <a:pPr eaLnBrk="1" hangingPunct="1"/>
            <a:r>
              <a:rPr lang="en-US" smtClean="0"/>
              <a:t>Transient temperature distributions for commonly encountered problems involving semi-infinite solids can be found in the literature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l="2856" r="3518"/>
          <a:stretch>
            <a:fillRect/>
          </a:stretch>
        </p:blipFill>
        <p:spPr bwMode="auto">
          <a:xfrm>
            <a:off x="616285" y="1124700"/>
            <a:ext cx="7450570" cy="5622400"/>
          </a:xfrm>
          <a:prstGeom prst="rect">
            <a:avLst/>
          </a:prstGeom>
          <a:noFill/>
          <a:ln w="9525">
            <a:noFill/>
            <a:miter lim="800000"/>
            <a:headEnd/>
            <a:tailEnd/>
          </a:ln>
        </p:spPr>
      </p:pic>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22</a:t>
            </a:fld>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1154779" y="1662370"/>
            <a:ext cx="6758456" cy="499212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501071" y="1124700"/>
            <a:ext cx="4109334" cy="493120"/>
          </a:xfrm>
          <a:prstGeom prst="rect">
            <a:avLst/>
          </a:prstGeom>
          <a:noFill/>
          <a:ln w="9525">
            <a:noFill/>
            <a:miter lim="800000"/>
            <a:headEnd/>
            <a:tailEnd/>
          </a:ln>
        </p:spPr>
      </p:pic>
      <p:sp>
        <p:nvSpPr>
          <p:cNvPr id="6" name="Rectangle 5"/>
          <p:cNvSpPr/>
          <p:nvPr/>
        </p:nvSpPr>
        <p:spPr>
          <a:xfrm>
            <a:off x="4191000" y="2324100"/>
            <a:ext cx="1066800"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819900" y="1981200"/>
            <a:ext cx="1066800" cy="2667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23</a:t>
            </a:fld>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539475" y="1264904"/>
            <a:ext cx="8066855" cy="51212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24</a:t>
            </a:fld>
            <a:endParaRPr lang="en-US" dirty="0"/>
          </a:p>
        </p:txBody>
      </p:sp>
      <p:sp>
        <p:nvSpPr>
          <p:cNvPr id="5" name="TextBox 4"/>
          <p:cNvSpPr txBox="1"/>
          <p:nvPr/>
        </p:nvSpPr>
        <p:spPr>
          <a:xfrm>
            <a:off x="616285" y="1124700"/>
            <a:ext cx="7757810" cy="646331"/>
          </a:xfrm>
          <a:prstGeom prst="rect">
            <a:avLst/>
          </a:prstGeom>
          <a:noFill/>
        </p:spPr>
        <p:txBody>
          <a:bodyPr wrap="square" rtlCol="0">
            <a:spAutoFit/>
          </a:bodyPr>
          <a:lstStyle/>
          <a:p>
            <a:r>
              <a:rPr lang="en-GB" b="1" dirty="0" smtClean="0">
                <a:solidFill>
                  <a:srgbClr val="0000FF"/>
                </a:solidFill>
              </a:rPr>
              <a:t>Spatial Effects - Solution to the Heat Equation for a </a:t>
            </a:r>
            <a:r>
              <a:rPr lang="en-GB" b="1" u="sng" dirty="0" smtClean="0">
                <a:solidFill>
                  <a:srgbClr val="0000FF"/>
                </a:solidFill>
              </a:rPr>
              <a:t>plane wall</a:t>
            </a:r>
            <a:r>
              <a:rPr lang="en-GB" b="1" dirty="0" smtClean="0">
                <a:solidFill>
                  <a:srgbClr val="0000FF"/>
                </a:solidFill>
              </a:rPr>
              <a:t> with symmetrical convection conditions</a:t>
            </a:r>
            <a:endParaRPr lang="en-US" b="1" dirty="0">
              <a:solidFill>
                <a:srgbClr val="0000FF"/>
              </a:solidFill>
            </a:endParaRPr>
          </a:p>
        </p:txBody>
      </p:sp>
      <p:pic>
        <p:nvPicPr>
          <p:cNvPr id="4098" name="Picture 2"/>
          <p:cNvPicPr>
            <a:picLocks noChangeAspect="1" noChangeArrowheads="1"/>
          </p:cNvPicPr>
          <p:nvPr/>
        </p:nvPicPr>
        <p:blipFill>
          <a:blip r:embed="rId2" cstate="print"/>
          <a:srcRect/>
          <a:stretch>
            <a:fillRect/>
          </a:stretch>
        </p:blipFill>
        <p:spPr bwMode="auto">
          <a:xfrm>
            <a:off x="885120" y="1739180"/>
            <a:ext cx="6930898" cy="50101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3"/>
          <p:cNvSpPr>
            <a:spLocks noGrp="1"/>
          </p:cNvSpPr>
          <p:nvPr>
            <p:ph type="sldNum" sz="quarter" idx="12"/>
          </p:nvPr>
        </p:nvSpPr>
        <p:spPr/>
        <p:txBody>
          <a:bodyPr/>
          <a:lstStyle/>
          <a:p>
            <a:fld id="{4B10FC17-346B-472E-9C74-08139A8CEFA0}" type="slidenum">
              <a:rPr lang="en-US"/>
              <a:pPr/>
              <a:t>25</a:t>
            </a:fld>
            <a:endParaRPr lang="en-US"/>
          </a:p>
        </p:txBody>
      </p:sp>
      <p:sp>
        <p:nvSpPr>
          <p:cNvPr id="393218" name="Rectangle 2"/>
          <p:cNvSpPr>
            <a:spLocks noChangeArrowheads="1"/>
          </p:cNvSpPr>
          <p:nvPr/>
        </p:nvSpPr>
        <p:spPr bwMode="auto">
          <a:xfrm>
            <a:off x="228600" y="168275"/>
            <a:ext cx="7391400" cy="822325"/>
          </a:xfrm>
          <a:prstGeom prst="rect">
            <a:avLst/>
          </a:prstGeom>
          <a:noFill/>
          <a:ln w="9525">
            <a:noFill/>
            <a:miter lim="800000"/>
            <a:headEnd/>
            <a:tailEnd/>
          </a:ln>
          <a:effectLst/>
        </p:spPr>
        <p:txBody>
          <a:bodyPr>
            <a:spAutoFit/>
          </a:bodyPr>
          <a:lstStyle/>
          <a:p>
            <a:r>
              <a:rPr lang="en-US" sz="2400">
                <a:solidFill>
                  <a:srgbClr val="FF0000"/>
                </a:solidFill>
              </a:rPr>
              <a:t>Nondimensionalized One-Dimensional Transient</a:t>
            </a:r>
            <a:r>
              <a:rPr lang="tr-TR" sz="2400">
                <a:solidFill>
                  <a:srgbClr val="FF0000"/>
                </a:solidFill>
              </a:rPr>
              <a:t> </a:t>
            </a:r>
            <a:r>
              <a:rPr lang="en-US" sz="2400">
                <a:solidFill>
                  <a:srgbClr val="FF0000"/>
                </a:solidFill>
              </a:rPr>
              <a:t>Conduction Problem</a:t>
            </a:r>
          </a:p>
        </p:txBody>
      </p:sp>
      <p:pic>
        <p:nvPicPr>
          <p:cNvPr id="393219" name="Picture 3"/>
          <p:cNvPicPr>
            <a:picLocks noChangeAspect="1" noChangeArrowheads="1"/>
          </p:cNvPicPr>
          <p:nvPr/>
        </p:nvPicPr>
        <p:blipFill>
          <a:blip r:embed="rId2" cstate="print"/>
          <a:srcRect/>
          <a:stretch>
            <a:fillRect/>
          </a:stretch>
        </p:blipFill>
        <p:spPr bwMode="auto">
          <a:xfrm>
            <a:off x="304800" y="1143000"/>
            <a:ext cx="2379663" cy="3673475"/>
          </a:xfrm>
          <a:prstGeom prst="rect">
            <a:avLst/>
          </a:prstGeom>
          <a:noFill/>
          <a:ln w="9525">
            <a:noFill/>
            <a:miter lim="800000"/>
            <a:headEnd/>
            <a:tailEnd/>
          </a:ln>
          <a:effectLst/>
        </p:spPr>
      </p:pic>
      <p:pic>
        <p:nvPicPr>
          <p:cNvPr id="393220" name="Picture 4"/>
          <p:cNvPicPr>
            <a:picLocks noChangeAspect="1" noChangeArrowheads="1"/>
          </p:cNvPicPr>
          <p:nvPr/>
        </p:nvPicPr>
        <p:blipFill>
          <a:blip r:embed="rId3" cstate="print"/>
          <a:srcRect/>
          <a:stretch>
            <a:fillRect/>
          </a:stretch>
        </p:blipFill>
        <p:spPr bwMode="auto">
          <a:xfrm>
            <a:off x="2971800" y="1143000"/>
            <a:ext cx="3363913" cy="665163"/>
          </a:xfrm>
          <a:prstGeom prst="rect">
            <a:avLst/>
          </a:prstGeom>
          <a:noFill/>
          <a:ln w="9525">
            <a:noFill/>
            <a:miter lim="800000"/>
            <a:headEnd/>
            <a:tailEnd/>
          </a:ln>
          <a:effectLst/>
        </p:spPr>
      </p:pic>
      <p:pic>
        <p:nvPicPr>
          <p:cNvPr id="393221" name="Picture 5"/>
          <p:cNvPicPr>
            <a:picLocks noChangeAspect="1" noChangeArrowheads="1"/>
          </p:cNvPicPr>
          <p:nvPr/>
        </p:nvPicPr>
        <p:blipFill>
          <a:blip r:embed="rId4" cstate="print"/>
          <a:srcRect l="30797" b="-11053"/>
          <a:stretch>
            <a:fillRect/>
          </a:stretch>
        </p:blipFill>
        <p:spPr bwMode="auto">
          <a:xfrm>
            <a:off x="2971800" y="2286000"/>
            <a:ext cx="4794250" cy="685800"/>
          </a:xfrm>
          <a:prstGeom prst="rect">
            <a:avLst/>
          </a:prstGeom>
          <a:noFill/>
          <a:ln w="9525">
            <a:noFill/>
            <a:miter lim="800000"/>
            <a:headEnd/>
            <a:tailEnd/>
          </a:ln>
          <a:effectLst/>
        </p:spPr>
      </p:pic>
      <p:pic>
        <p:nvPicPr>
          <p:cNvPr id="393222" name="Picture 6"/>
          <p:cNvPicPr>
            <a:picLocks noChangeAspect="1" noChangeArrowheads="1"/>
          </p:cNvPicPr>
          <p:nvPr/>
        </p:nvPicPr>
        <p:blipFill>
          <a:blip r:embed="rId5" cstate="print"/>
          <a:srcRect/>
          <a:stretch>
            <a:fillRect/>
          </a:stretch>
        </p:blipFill>
        <p:spPr bwMode="auto">
          <a:xfrm>
            <a:off x="2971800" y="1905000"/>
            <a:ext cx="2038350" cy="350838"/>
          </a:xfrm>
          <a:prstGeom prst="rect">
            <a:avLst/>
          </a:prstGeom>
          <a:noFill/>
          <a:ln w="9525">
            <a:noFill/>
            <a:miter lim="800000"/>
            <a:headEnd/>
            <a:tailEnd/>
          </a:ln>
          <a:effectLst/>
        </p:spPr>
      </p:pic>
      <p:pic>
        <p:nvPicPr>
          <p:cNvPr id="393223" name="Picture 7"/>
          <p:cNvPicPr>
            <a:picLocks noChangeAspect="1" noChangeArrowheads="1"/>
          </p:cNvPicPr>
          <p:nvPr/>
        </p:nvPicPr>
        <p:blipFill>
          <a:blip r:embed="rId6" cstate="print"/>
          <a:srcRect/>
          <a:stretch>
            <a:fillRect/>
          </a:stretch>
        </p:blipFill>
        <p:spPr bwMode="auto">
          <a:xfrm>
            <a:off x="2971800" y="3048000"/>
            <a:ext cx="3363913" cy="350838"/>
          </a:xfrm>
          <a:prstGeom prst="rect">
            <a:avLst/>
          </a:prstGeom>
          <a:noFill/>
          <a:ln w="9525">
            <a:noFill/>
            <a:miter lim="800000"/>
            <a:headEnd/>
            <a:tailEnd/>
          </a:ln>
          <a:effectLst/>
        </p:spPr>
      </p:pic>
      <p:pic>
        <p:nvPicPr>
          <p:cNvPr id="393224" name="Picture 8"/>
          <p:cNvPicPr>
            <a:picLocks noChangeAspect="1" noChangeArrowheads="1"/>
          </p:cNvPicPr>
          <p:nvPr/>
        </p:nvPicPr>
        <p:blipFill>
          <a:blip r:embed="rId7" cstate="print"/>
          <a:srcRect/>
          <a:stretch>
            <a:fillRect/>
          </a:stretch>
        </p:blipFill>
        <p:spPr bwMode="auto">
          <a:xfrm>
            <a:off x="2971800" y="3505200"/>
            <a:ext cx="1090613" cy="341313"/>
          </a:xfrm>
          <a:prstGeom prst="rect">
            <a:avLst/>
          </a:prstGeom>
          <a:noFill/>
          <a:ln w="9525">
            <a:noFill/>
            <a:miter lim="800000"/>
            <a:headEnd/>
            <a:tailEnd/>
          </a:ln>
          <a:effectLst/>
        </p:spPr>
      </p:pic>
      <p:pic>
        <p:nvPicPr>
          <p:cNvPr id="393225" name="Picture 9"/>
          <p:cNvPicPr>
            <a:picLocks noChangeAspect="1" noChangeArrowheads="1"/>
          </p:cNvPicPr>
          <p:nvPr/>
        </p:nvPicPr>
        <p:blipFill>
          <a:blip r:embed="rId8" cstate="print"/>
          <a:srcRect/>
          <a:stretch>
            <a:fillRect/>
          </a:stretch>
        </p:blipFill>
        <p:spPr bwMode="auto">
          <a:xfrm>
            <a:off x="4114800" y="3581400"/>
            <a:ext cx="1014413" cy="265113"/>
          </a:xfrm>
          <a:prstGeom prst="rect">
            <a:avLst/>
          </a:prstGeom>
          <a:noFill/>
          <a:ln w="9525">
            <a:noFill/>
            <a:miter lim="800000"/>
            <a:headEnd/>
            <a:tailEnd/>
          </a:ln>
          <a:effectLst/>
        </p:spPr>
      </p:pic>
      <p:grpSp>
        <p:nvGrpSpPr>
          <p:cNvPr id="2" name="Group 12"/>
          <p:cNvGrpSpPr>
            <a:grpSpLocks/>
          </p:cNvGrpSpPr>
          <p:nvPr/>
        </p:nvGrpSpPr>
        <p:grpSpPr bwMode="auto">
          <a:xfrm>
            <a:off x="5257800" y="3581400"/>
            <a:ext cx="3544888" cy="293688"/>
            <a:chOff x="3369" y="2263"/>
            <a:chExt cx="2233" cy="185"/>
          </a:xfrm>
        </p:grpSpPr>
        <p:pic>
          <p:nvPicPr>
            <p:cNvPr id="393226" name="Picture 10"/>
            <p:cNvPicPr>
              <a:picLocks noChangeAspect="1" noChangeArrowheads="1"/>
            </p:cNvPicPr>
            <p:nvPr/>
          </p:nvPicPr>
          <p:blipFill>
            <a:blip r:embed="rId9" cstate="print"/>
            <a:srcRect/>
            <a:stretch>
              <a:fillRect/>
            </a:stretch>
          </p:blipFill>
          <p:spPr bwMode="auto">
            <a:xfrm>
              <a:off x="3369" y="2275"/>
              <a:ext cx="663" cy="173"/>
            </a:xfrm>
            <a:prstGeom prst="rect">
              <a:avLst/>
            </a:prstGeom>
            <a:noFill/>
            <a:ln w="9525">
              <a:noFill/>
              <a:miter lim="800000"/>
              <a:headEnd/>
              <a:tailEnd/>
            </a:ln>
            <a:effectLst/>
          </p:spPr>
        </p:pic>
        <p:pic>
          <p:nvPicPr>
            <p:cNvPr id="393227" name="Picture 11"/>
            <p:cNvPicPr>
              <a:picLocks noChangeAspect="1" noChangeArrowheads="1"/>
            </p:cNvPicPr>
            <p:nvPr/>
          </p:nvPicPr>
          <p:blipFill>
            <a:blip r:embed="rId10" cstate="print"/>
            <a:srcRect/>
            <a:stretch>
              <a:fillRect/>
            </a:stretch>
          </p:blipFill>
          <p:spPr bwMode="auto">
            <a:xfrm>
              <a:off x="3984" y="2263"/>
              <a:ext cx="1618" cy="185"/>
            </a:xfrm>
            <a:prstGeom prst="rect">
              <a:avLst/>
            </a:prstGeom>
            <a:noFill/>
            <a:ln w="9525">
              <a:noFill/>
              <a:miter lim="800000"/>
              <a:headEnd/>
              <a:tailEnd/>
            </a:ln>
            <a:effectLst/>
          </p:spPr>
        </p:pic>
      </p:grpSp>
      <p:pic>
        <p:nvPicPr>
          <p:cNvPr id="393229" name="Picture 13"/>
          <p:cNvPicPr>
            <a:picLocks noChangeAspect="1" noChangeArrowheads="1"/>
          </p:cNvPicPr>
          <p:nvPr/>
        </p:nvPicPr>
        <p:blipFill>
          <a:blip r:embed="rId11" cstate="print"/>
          <a:srcRect/>
          <a:stretch>
            <a:fillRect/>
          </a:stretch>
        </p:blipFill>
        <p:spPr bwMode="auto">
          <a:xfrm>
            <a:off x="2971800" y="4038600"/>
            <a:ext cx="3857625" cy="646113"/>
          </a:xfrm>
          <a:prstGeom prst="rect">
            <a:avLst/>
          </a:prstGeom>
          <a:noFill/>
          <a:ln w="9525">
            <a:noFill/>
            <a:miter lim="800000"/>
            <a:headEnd/>
            <a:tailEnd/>
          </a:ln>
          <a:effectLst/>
        </p:spPr>
      </p:pic>
      <p:grpSp>
        <p:nvGrpSpPr>
          <p:cNvPr id="3" name="Group 17"/>
          <p:cNvGrpSpPr>
            <a:grpSpLocks/>
          </p:cNvGrpSpPr>
          <p:nvPr/>
        </p:nvGrpSpPr>
        <p:grpSpPr bwMode="auto">
          <a:xfrm>
            <a:off x="304800" y="4876800"/>
            <a:ext cx="7459663" cy="1674813"/>
            <a:chOff x="240" y="3072"/>
            <a:chExt cx="4699" cy="1055"/>
          </a:xfrm>
        </p:grpSpPr>
        <p:pic>
          <p:nvPicPr>
            <p:cNvPr id="393230" name="Picture 14"/>
            <p:cNvPicPr>
              <a:picLocks noChangeAspect="1" noChangeArrowheads="1"/>
            </p:cNvPicPr>
            <p:nvPr/>
          </p:nvPicPr>
          <p:blipFill>
            <a:blip r:embed="rId12" cstate="print"/>
            <a:srcRect/>
            <a:stretch>
              <a:fillRect/>
            </a:stretch>
          </p:blipFill>
          <p:spPr bwMode="auto">
            <a:xfrm>
              <a:off x="240" y="3072"/>
              <a:ext cx="2764" cy="377"/>
            </a:xfrm>
            <a:prstGeom prst="rect">
              <a:avLst/>
            </a:prstGeom>
            <a:noFill/>
            <a:ln w="9525">
              <a:noFill/>
              <a:miter lim="800000"/>
              <a:headEnd/>
              <a:tailEnd/>
            </a:ln>
            <a:effectLst/>
          </p:spPr>
        </p:pic>
        <p:pic>
          <p:nvPicPr>
            <p:cNvPr id="393231" name="Picture 15"/>
            <p:cNvPicPr>
              <a:picLocks noChangeAspect="1" noChangeArrowheads="1"/>
            </p:cNvPicPr>
            <p:nvPr/>
          </p:nvPicPr>
          <p:blipFill>
            <a:blip r:embed="rId13" cstate="print"/>
            <a:srcRect/>
            <a:stretch>
              <a:fillRect/>
            </a:stretch>
          </p:blipFill>
          <p:spPr bwMode="auto">
            <a:xfrm>
              <a:off x="240" y="3456"/>
              <a:ext cx="4699" cy="425"/>
            </a:xfrm>
            <a:prstGeom prst="rect">
              <a:avLst/>
            </a:prstGeom>
            <a:noFill/>
            <a:ln w="9525">
              <a:noFill/>
              <a:miter lim="800000"/>
              <a:headEnd/>
              <a:tailEnd/>
            </a:ln>
            <a:effectLst/>
          </p:spPr>
        </p:pic>
        <p:pic>
          <p:nvPicPr>
            <p:cNvPr id="393232" name="Picture 16"/>
            <p:cNvPicPr>
              <a:picLocks noChangeAspect="1" noChangeArrowheads="1"/>
            </p:cNvPicPr>
            <p:nvPr/>
          </p:nvPicPr>
          <p:blipFill>
            <a:blip r:embed="rId14" cstate="print"/>
            <a:srcRect/>
            <a:stretch>
              <a:fillRect/>
            </a:stretch>
          </p:blipFill>
          <p:spPr bwMode="auto">
            <a:xfrm>
              <a:off x="240" y="3888"/>
              <a:ext cx="2836" cy="239"/>
            </a:xfrm>
            <a:prstGeom prst="rect">
              <a:avLst/>
            </a:prstGeom>
            <a:noFill/>
            <a:ln w="9525">
              <a:noFill/>
              <a:miter lim="800000"/>
              <a:headEnd/>
              <a:tailEnd/>
            </a:ln>
            <a:effectLst/>
          </p:spPr>
        </p:pic>
      </p:grpSp>
      <p:sp>
        <p:nvSpPr>
          <p:cNvPr id="393234" name="Rectangle 18"/>
          <p:cNvSpPr>
            <a:spLocks noChangeArrowheads="1"/>
          </p:cNvSpPr>
          <p:nvPr/>
        </p:nvSpPr>
        <p:spPr bwMode="auto">
          <a:xfrm>
            <a:off x="449263" y="4408488"/>
            <a:ext cx="368300" cy="354012"/>
          </a:xfrm>
          <a:prstGeom prst="rect">
            <a:avLst/>
          </a:prstGeom>
          <a:solidFill>
            <a:schemeClr val="bg1"/>
          </a:solidFill>
          <a:ln w="9525">
            <a:noFill/>
            <a:miter lim="800000"/>
            <a:headEnd/>
            <a:tailEnd/>
          </a:ln>
          <a:effectLst/>
        </p:spPr>
        <p:txBody>
          <a:bodyPr wrap="none" anchor="ctr"/>
          <a:lstStyle/>
          <a:p>
            <a:endParaRPr lang="en-MY"/>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3507A0B3-244B-4AA6-9D03-1BA6B194EF15}" type="slidenum">
              <a:rPr lang="en-US"/>
              <a:pPr/>
              <a:t>26</a:t>
            </a:fld>
            <a:endParaRPr lang="en-US"/>
          </a:p>
        </p:txBody>
      </p:sp>
      <p:pic>
        <p:nvPicPr>
          <p:cNvPr id="386059" name="Picture 11" descr="cen98128_ch04_p234equation"/>
          <p:cNvPicPr>
            <a:picLocks noChangeAspect="1" noChangeArrowheads="1"/>
          </p:cNvPicPr>
          <p:nvPr/>
        </p:nvPicPr>
        <p:blipFill>
          <a:blip r:embed="rId2" cstate="print"/>
          <a:srcRect l="10855" t="7555" r="5058" b="2783"/>
          <a:stretch>
            <a:fillRect/>
          </a:stretch>
        </p:blipFill>
        <p:spPr bwMode="auto">
          <a:xfrm>
            <a:off x="377825" y="263525"/>
            <a:ext cx="7500938" cy="2481263"/>
          </a:xfrm>
          <a:prstGeom prst="rect">
            <a:avLst/>
          </a:prstGeom>
          <a:noFill/>
        </p:spPr>
      </p:pic>
      <p:pic>
        <p:nvPicPr>
          <p:cNvPr id="386056" name="Picture 8"/>
          <p:cNvPicPr>
            <a:picLocks noChangeAspect="1" noChangeArrowheads="1"/>
          </p:cNvPicPr>
          <p:nvPr/>
        </p:nvPicPr>
        <p:blipFill>
          <a:blip r:embed="rId3" cstate="print"/>
          <a:srcRect/>
          <a:stretch>
            <a:fillRect/>
          </a:stretch>
        </p:blipFill>
        <p:spPr bwMode="auto">
          <a:xfrm>
            <a:off x="381000" y="2819400"/>
            <a:ext cx="3516313" cy="3768725"/>
          </a:xfrm>
          <a:prstGeom prst="rect">
            <a:avLst/>
          </a:prstGeom>
          <a:noFill/>
          <a:ln w="9525">
            <a:noFill/>
            <a:miter lim="800000"/>
            <a:headEnd/>
            <a:tailEnd/>
          </a:ln>
          <a:effectLst/>
        </p:spPr>
      </p:pic>
      <p:sp>
        <p:nvSpPr>
          <p:cNvPr id="386057" name="Rectangle 9"/>
          <p:cNvSpPr>
            <a:spLocks noChangeArrowheads="1"/>
          </p:cNvSpPr>
          <p:nvPr/>
        </p:nvSpPr>
        <p:spPr bwMode="auto">
          <a:xfrm>
            <a:off x="3886200" y="4648200"/>
            <a:ext cx="3276600" cy="2014538"/>
          </a:xfrm>
          <a:prstGeom prst="rect">
            <a:avLst/>
          </a:prstGeom>
          <a:noFill/>
          <a:ln w="9525">
            <a:noFill/>
            <a:miter lim="800000"/>
            <a:headEnd/>
            <a:tailEnd/>
          </a:ln>
          <a:effectLst/>
        </p:spPr>
        <p:txBody>
          <a:bodyPr>
            <a:spAutoFit/>
          </a:bodyPr>
          <a:lstStyle/>
          <a:p>
            <a:r>
              <a:rPr lang="en-US" b="0">
                <a:solidFill>
                  <a:srgbClr val="0000CC"/>
                </a:solidFill>
              </a:rPr>
              <a:t>Nondimensionalization reduces the</a:t>
            </a:r>
            <a:r>
              <a:rPr lang="tr-TR" b="0">
                <a:solidFill>
                  <a:srgbClr val="0000CC"/>
                </a:solidFill>
              </a:rPr>
              <a:t> </a:t>
            </a:r>
            <a:r>
              <a:rPr lang="en-US" b="0">
                <a:solidFill>
                  <a:srgbClr val="0000CC"/>
                </a:solidFill>
              </a:rPr>
              <a:t>number of independent variables in</a:t>
            </a:r>
            <a:r>
              <a:rPr lang="tr-TR" b="0">
                <a:solidFill>
                  <a:srgbClr val="0000CC"/>
                </a:solidFill>
              </a:rPr>
              <a:t> </a:t>
            </a:r>
            <a:r>
              <a:rPr lang="en-US" b="0">
                <a:solidFill>
                  <a:srgbClr val="0000CC"/>
                </a:solidFill>
              </a:rPr>
              <a:t>one-dimensional transient conduction</a:t>
            </a:r>
            <a:r>
              <a:rPr lang="tr-TR" b="0">
                <a:solidFill>
                  <a:srgbClr val="0000CC"/>
                </a:solidFill>
              </a:rPr>
              <a:t> </a:t>
            </a:r>
            <a:r>
              <a:rPr lang="en-US" b="0">
                <a:solidFill>
                  <a:srgbClr val="0000CC"/>
                </a:solidFill>
              </a:rPr>
              <a:t>problems from 8 to 3, offering great</a:t>
            </a:r>
            <a:r>
              <a:rPr lang="tr-TR" b="0">
                <a:solidFill>
                  <a:srgbClr val="0000CC"/>
                </a:solidFill>
              </a:rPr>
              <a:t> </a:t>
            </a:r>
            <a:r>
              <a:rPr lang="en-US" b="0">
                <a:solidFill>
                  <a:srgbClr val="0000CC"/>
                </a:solidFill>
              </a:rPr>
              <a:t>convenience in the presentation of</a:t>
            </a:r>
            <a:r>
              <a:rPr lang="tr-TR" b="0">
                <a:solidFill>
                  <a:srgbClr val="0000CC"/>
                </a:solidFill>
              </a:rPr>
              <a:t> </a:t>
            </a:r>
            <a:r>
              <a:rPr lang="en-US" b="0">
                <a:solidFill>
                  <a:srgbClr val="0000CC"/>
                </a:solidFill>
              </a:rPr>
              <a:t>results.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ide Number Placeholder 3"/>
          <p:cNvSpPr>
            <a:spLocks noGrp="1"/>
          </p:cNvSpPr>
          <p:nvPr>
            <p:ph type="sldNum" sz="quarter" idx="12"/>
          </p:nvPr>
        </p:nvSpPr>
        <p:spPr/>
        <p:txBody>
          <a:bodyPr/>
          <a:lstStyle/>
          <a:p>
            <a:fld id="{F465B98A-6340-4EEF-9DD3-F5584EA50268}" type="slidenum">
              <a:rPr lang="en-US"/>
              <a:pPr/>
              <a:t>27</a:t>
            </a:fld>
            <a:endParaRPr lang="en-US"/>
          </a:p>
        </p:txBody>
      </p:sp>
      <p:sp>
        <p:nvSpPr>
          <p:cNvPr id="423938" name="Rectangle 2"/>
          <p:cNvSpPr>
            <a:spLocks noChangeArrowheads="1"/>
          </p:cNvSpPr>
          <p:nvPr/>
        </p:nvSpPr>
        <p:spPr bwMode="auto">
          <a:xfrm>
            <a:off x="228600" y="152400"/>
            <a:ext cx="7467600" cy="822325"/>
          </a:xfrm>
          <a:prstGeom prst="rect">
            <a:avLst/>
          </a:prstGeom>
          <a:noFill/>
          <a:ln w="9525">
            <a:noFill/>
            <a:miter lim="800000"/>
            <a:headEnd/>
            <a:tailEnd/>
          </a:ln>
          <a:effectLst/>
        </p:spPr>
        <p:txBody>
          <a:bodyPr>
            <a:spAutoFit/>
          </a:bodyPr>
          <a:lstStyle/>
          <a:p>
            <a:r>
              <a:rPr lang="en-US" sz="2400">
                <a:solidFill>
                  <a:srgbClr val="FF0000"/>
                </a:solidFill>
              </a:rPr>
              <a:t>Exact Solution of One-Dimensional</a:t>
            </a:r>
            <a:r>
              <a:rPr lang="tr-TR" sz="2400">
                <a:solidFill>
                  <a:srgbClr val="FF0000"/>
                </a:solidFill>
              </a:rPr>
              <a:t> </a:t>
            </a:r>
            <a:r>
              <a:rPr lang="en-US" sz="2400">
                <a:solidFill>
                  <a:srgbClr val="FF0000"/>
                </a:solidFill>
              </a:rPr>
              <a:t>Transient Conduction Problem</a:t>
            </a:r>
          </a:p>
        </p:txBody>
      </p:sp>
      <p:grpSp>
        <p:nvGrpSpPr>
          <p:cNvPr id="2" name="Group 19"/>
          <p:cNvGrpSpPr>
            <a:grpSpLocks/>
          </p:cNvGrpSpPr>
          <p:nvPr/>
        </p:nvGrpSpPr>
        <p:grpSpPr bwMode="auto">
          <a:xfrm>
            <a:off x="304800" y="1066800"/>
            <a:ext cx="7353300" cy="5334000"/>
            <a:chOff x="192" y="672"/>
            <a:chExt cx="4632" cy="3360"/>
          </a:xfrm>
        </p:grpSpPr>
        <p:pic>
          <p:nvPicPr>
            <p:cNvPr id="423940" name="Picture 4"/>
            <p:cNvPicPr>
              <a:picLocks noChangeAspect="1" noChangeArrowheads="1"/>
            </p:cNvPicPr>
            <p:nvPr/>
          </p:nvPicPr>
          <p:blipFill>
            <a:blip r:embed="rId2" cstate="print"/>
            <a:srcRect/>
            <a:stretch>
              <a:fillRect/>
            </a:stretch>
          </p:blipFill>
          <p:spPr bwMode="auto">
            <a:xfrm>
              <a:off x="216" y="696"/>
              <a:ext cx="1122" cy="198"/>
            </a:xfrm>
            <a:prstGeom prst="rect">
              <a:avLst/>
            </a:prstGeom>
            <a:noFill/>
            <a:ln w="9525">
              <a:noFill/>
              <a:miter lim="800000"/>
              <a:headEnd/>
              <a:tailEnd/>
            </a:ln>
            <a:effectLst/>
          </p:spPr>
        </p:pic>
        <p:pic>
          <p:nvPicPr>
            <p:cNvPr id="423941" name="Picture 5"/>
            <p:cNvPicPr>
              <a:picLocks noChangeAspect="1" noChangeArrowheads="1"/>
            </p:cNvPicPr>
            <p:nvPr/>
          </p:nvPicPr>
          <p:blipFill>
            <a:blip r:embed="rId3" cstate="print"/>
            <a:srcRect/>
            <a:stretch>
              <a:fillRect/>
            </a:stretch>
          </p:blipFill>
          <p:spPr bwMode="auto">
            <a:xfrm>
              <a:off x="1416" y="672"/>
              <a:ext cx="882" cy="402"/>
            </a:xfrm>
            <a:prstGeom prst="rect">
              <a:avLst/>
            </a:prstGeom>
            <a:noFill/>
            <a:ln w="9525">
              <a:noFill/>
              <a:miter lim="800000"/>
              <a:headEnd/>
              <a:tailEnd/>
            </a:ln>
            <a:effectLst/>
          </p:spPr>
        </p:pic>
        <p:pic>
          <p:nvPicPr>
            <p:cNvPr id="423942" name="Picture 6"/>
            <p:cNvPicPr>
              <a:picLocks noChangeAspect="1" noChangeArrowheads="1"/>
            </p:cNvPicPr>
            <p:nvPr/>
          </p:nvPicPr>
          <p:blipFill>
            <a:blip r:embed="rId4" cstate="print"/>
            <a:srcRect/>
            <a:stretch>
              <a:fillRect/>
            </a:stretch>
          </p:blipFill>
          <p:spPr bwMode="auto">
            <a:xfrm>
              <a:off x="2472" y="672"/>
              <a:ext cx="2214" cy="414"/>
            </a:xfrm>
            <a:prstGeom prst="rect">
              <a:avLst/>
            </a:prstGeom>
            <a:noFill/>
            <a:ln w="9525">
              <a:noFill/>
              <a:miter lim="800000"/>
              <a:headEnd/>
              <a:tailEnd/>
            </a:ln>
            <a:effectLst/>
          </p:spPr>
        </p:pic>
        <p:pic>
          <p:nvPicPr>
            <p:cNvPr id="423943" name="Picture 7"/>
            <p:cNvPicPr>
              <a:picLocks noChangeAspect="1" noChangeArrowheads="1"/>
            </p:cNvPicPr>
            <p:nvPr/>
          </p:nvPicPr>
          <p:blipFill>
            <a:blip r:embed="rId5" cstate="print"/>
            <a:srcRect/>
            <a:stretch>
              <a:fillRect/>
            </a:stretch>
          </p:blipFill>
          <p:spPr bwMode="auto">
            <a:xfrm>
              <a:off x="216" y="1200"/>
              <a:ext cx="2730" cy="210"/>
            </a:xfrm>
            <a:prstGeom prst="rect">
              <a:avLst/>
            </a:prstGeom>
            <a:noFill/>
            <a:ln w="9525">
              <a:noFill/>
              <a:miter lim="800000"/>
              <a:headEnd/>
              <a:tailEnd/>
            </a:ln>
            <a:effectLst/>
          </p:spPr>
        </p:pic>
        <p:pic>
          <p:nvPicPr>
            <p:cNvPr id="423944" name="Picture 8"/>
            <p:cNvPicPr>
              <a:picLocks noChangeAspect="1" noChangeArrowheads="1"/>
            </p:cNvPicPr>
            <p:nvPr/>
          </p:nvPicPr>
          <p:blipFill>
            <a:blip r:embed="rId6" cstate="print"/>
            <a:srcRect/>
            <a:stretch>
              <a:fillRect/>
            </a:stretch>
          </p:blipFill>
          <p:spPr bwMode="auto">
            <a:xfrm>
              <a:off x="216" y="1488"/>
              <a:ext cx="4242" cy="240"/>
            </a:xfrm>
            <a:prstGeom prst="rect">
              <a:avLst/>
            </a:prstGeom>
            <a:noFill/>
            <a:ln w="9525">
              <a:noFill/>
              <a:miter lim="800000"/>
              <a:headEnd/>
              <a:tailEnd/>
            </a:ln>
            <a:effectLst/>
          </p:spPr>
        </p:pic>
        <p:pic>
          <p:nvPicPr>
            <p:cNvPr id="423945" name="Picture 9"/>
            <p:cNvPicPr>
              <a:picLocks noChangeAspect="1" noChangeArrowheads="1"/>
            </p:cNvPicPr>
            <p:nvPr/>
          </p:nvPicPr>
          <p:blipFill>
            <a:blip r:embed="rId7" cstate="print"/>
            <a:srcRect/>
            <a:stretch>
              <a:fillRect/>
            </a:stretch>
          </p:blipFill>
          <p:spPr bwMode="auto">
            <a:xfrm>
              <a:off x="216" y="1794"/>
              <a:ext cx="1536" cy="222"/>
            </a:xfrm>
            <a:prstGeom prst="rect">
              <a:avLst/>
            </a:prstGeom>
            <a:noFill/>
            <a:ln w="9525">
              <a:noFill/>
              <a:miter lim="800000"/>
              <a:headEnd/>
              <a:tailEnd/>
            </a:ln>
            <a:effectLst/>
          </p:spPr>
        </p:pic>
        <p:pic>
          <p:nvPicPr>
            <p:cNvPr id="423946" name="Picture 10"/>
            <p:cNvPicPr>
              <a:picLocks noChangeAspect="1" noChangeArrowheads="1"/>
            </p:cNvPicPr>
            <p:nvPr/>
          </p:nvPicPr>
          <p:blipFill>
            <a:blip r:embed="rId8" cstate="print"/>
            <a:srcRect/>
            <a:stretch>
              <a:fillRect/>
            </a:stretch>
          </p:blipFill>
          <p:spPr bwMode="auto">
            <a:xfrm>
              <a:off x="216" y="2112"/>
              <a:ext cx="4608" cy="852"/>
            </a:xfrm>
            <a:prstGeom prst="rect">
              <a:avLst/>
            </a:prstGeom>
            <a:noFill/>
            <a:ln w="9525">
              <a:noFill/>
              <a:miter lim="800000"/>
              <a:headEnd/>
              <a:tailEnd/>
            </a:ln>
            <a:effectLst/>
          </p:spPr>
        </p:pic>
        <p:pic>
          <p:nvPicPr>
            <p:cNvPr id="423947" name="Picture 11"/>
            <p:cNvPicPr>
              <a:picLocks noChangeAspect="1" noChangeArrowheads="1"/>
            </p:cNvPicPr>
            <p:nvPr/>
          </p:nvPicPr>
          <p:blipFill>
            <a:blip r:embed="rId9" cstate="print"/>
            <a:srcRect/>
            <a:stretch>
              <a:fillRect/>
            </a:stretch>
          </p:blipFill>
          <p:spPr bwMode="auto">
            <a:xfrm>
              <a:off x="216" y="3072"/>
              <a:ext cx="816" cy="210"/>
            </a:xfrm>
            <a:prstGeom prst="rect">
              <a:avLst/>
            </a:prstGeom>
            <a:noFill/>
            <a:ln w="9525">
              <a:noFill/>
              <a:miter lim="800000"/>
              <a:headEnd/>
              <a:tailEnd/>
            </a:ln>
            <a:effectLst/>
          </p:spPr>
        </p:pic>
        <p:pic>
          <p:nvPicPr>
            <p:cNvPr id="423948" name="Picture 12"/>
            <p:cNvPicPr>
              <a:picLocks noChangeAspect="1" noChangeArrowheads="1"/>
            </p:cNvPicPr>
            <p:nvPr/>
          </p:nvPicPr>
          <p:blipFill>
            <a:blip r:embed="rId10" cstate="print"/>
            <a:srcRect/>
            <a:stretch>
              <a:fillRect/>
            </a:stretch>
          </p:blipFill>
          <p:spPr bwMode="auto">
            <a:xfrm>
              <a:off x="1176" y="3072"/>
              <a:ext cx="1452" cy="408"/>
            </a:xfrm>
            <a:prstGeom prst="rect">
              <a:avLst/>
            </a:prstGeom>
            <a:noFill/>
            <a:ln w="9525">
              <a:noFill/>
              <a:miter lim="800000"/>
              <a:headEnd/>
              <a:tailEnd/>
            </a:ln>
            <a:effectLst/>
          </p:spPr>
        </p:pic>
        <p:pic>
          <p:nvPicPr>
            <p:cNvPr id="423949" name="Picture 13"/>
            <p:cNvPicPr>
              <a:picLocks noChangeAspect="1" noChangeArrowheads="1"/>
            </p:cNvPicPr>
            <p:nvPr/>
          </p:nvPicPr>
          <p:blipFill>
            <a:blip r:embed="rId11" cstate="print"/>
            <a:srcRect/>
            <a:stretch>
              <a:fillRect/>
            </a:stretch>
          </p:blipFill>
          <p:spPr bwMode="auto">
            <a:xfrm>
              <a:off x="2712" y="3090"/>
              <a:ext cx="2112" cy="366"/>
            </a:xfrm>
            <a:prstGeom prst="rect">
              <a:avLst/>
            </a:prstGeom>
            <a:noFill/>
            <a:ln w="9525">
              <a:noFill/>
              <a:miter lim="800000"/>
              <a:headEnd/>
              <a:tailEnd/>
            </a:ln>
            <a:effectLst/>
          </p:spPr>
        </p:pic>
        <p:pic>
          <p:nvPicPr>
            <p:cNvPr id="423952" name="Picture 16"/>
            <p:cNvPicPr>
              <a:picLocks noChangeAspect="1" noChangeArrowheads="1"/>
            </p:cNvPicPr>
            <p:nvPr/>
          </p:nvPicPr>
          <p:blipFill>
            <a:blip r:embed="rId12" cstate="print"/>
            <a:srcRect/>
            <a:stretch>
              <a:fillRect/>
            </a:stretch>
          </p:blipFill>
          <p:spPr bwMode="auto">
            <a:xfrm>
              <a:off x="192" y="3564"/>
              <a:ext cx="3528" cy="468"/>
            </a:xfrm>
            <a:prstGeom prst="rect">
              <a:avLst/>
            </a:prstGeom>
            <a:noFill/>
            <a:ln w="9525">
              <a:noFill/>
              <a:miter lim="800000"/>
              <a:headEnd/>
              <a:tailEnd/>
            </a:ln>
            <a:effectLst/>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fld id="{1F5FDF8E-A0DC-462D-95C8-C5A8187B3914}" type="slidenum">
              <a:rPr lang="en-US"/>
              <a:pPr/>
              <a:t>28</a:t>
            </a:fld>
            <a:endParaRPr lang="en-US"/>
          </a:p>
        </p:txBody>
      </p:sp>
      <p:pic>
        <p:nvPicPr>
          <p:cNvPr id="387085" name="Picture 13"/>
          <p:cNvPicPr>
            <a:picLocks noChangeAspect="1" noChangeArrowheads="1"/>
          </p:cNvPicPr>
          <p:nvPr/>
        </p:nvPicPr>
        <p:blipFill>
          <a:blip r:embed="rId2" cstate="print"/>
          <a:srcRect/>
          <a:stretch>
            <a:fillRect/>
          </a:stretch>
        </p:blipFill>
        <p:spPr bwMode="auto">
          <a:xfrm>
            <a:off x="323850" y="685800"/>
            <a:ext cx="8515350" cy="3952875"/>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29</a:t>
            </a:fld>
            <a:endParaRPr lang="en-US" dirty="0"/>
          </a:p>
        </p:txBody>
      </p:sp>
      <p:pic>
        <p:nvPicPr>
          <p:cNvPr id="5122" name="Picture 2"/>
          <p:cNvPicPr>
            <a:picLocks noChangeAspect="1" noChangeArrowheads="1"/>
          </p:cNvPicPr>
          <p:nvPr/>
        </p:nvPicPr>
        <p:blipFill>
          <a:blip r:embed="rId2" cstate="print"/>
          <a:srcRect/>
          <a:stretch>
            <a:fillRect/>
          </a:stretch>
        </p:blipFill>
        <p:spPr bwMode="auto">
          <a:xfrm>
            <a:off x="911335" y="1239915"/>
            <a:ext cx="6310610" cy="5069178"/>
          </a:xfrm>
          <a:prstGeom prst="rect">
            <a:avLst/>
          </a:prstGeom>
          <a:noFill/>
          <a:ln w="9525">
            <a:noFill/>
            <a:miter lim="800000"/>
            <a:headEnd/>
            <a:tailEnd/>
          </a:ln>
        </p:spPr>
      </p:pic>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5123"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6586420" y="3962400"/>
            <a:ext cx="614480" cy="494256"/>
          </a:xfrm>
          <a:prstGeom prst="rect">
            <a:avLst/>
          </a:prstGeom>
          <a:noFill/>
        </p:spPr>
      </p:pic>
      <p:sp>
        <p:nvSpPr>
          <p:cNvPr id="9" name="TextBox 8"/>
          <p:cNvSpPr txBox="1"/>
          <p:nvPr/>
        </p:nvSpPr>
        <p:spPr>
          <a:xfrm>
            <a:off x="4991100" y="4035623"/>
            <a:ext cx="2227490" cy="307777"/>
          </a:xfrm>
          <a:prstGeom prst="rect">
            <a:avLst/>
          </a:prstGeom>
          <a:noFill/>
        </p:spPr>
        <p:txBody>
          <a:bodyPr wrap="square" rtlCol="0">
            <a:spAutoFit/>
          </a:bodyPr>
          <a:lstStyle/>
          <a:p>
            <a:r>
              <a:rPr lang="en-GB" sz="1400" dirty="0" smtClean="0">
                <a:latin typeface="Times New Roman" pitchFamily="18" charset="0"/>
                <a:cs typeface="Times New Roman" pitchFamily="18" charset="0"/>
              </a:rPr>
              <a:t>Thermal diffusivity,</a:t>
            </a:r>
            <a:endParaRPr lang="en-US" sz="1400" dirty="0">
              <a:latin typeface="Times New Roman" pitchFamily="18" charset="0"/>
              <a:cs typeface="Times New Roman" pitchFamily="18" charset="0"/>
            </a:endParaRPr>
          </a:p>
        </p:txBody>
      </p:sp>
      <p:sp>
        <p:nvSpPr>
          <p:cNvPr id="10" name="Oval 9"/>
          <p:cNvSpPr/>
          <p:nvPr/>
        </p:nvSpPr>
        <p:spPr>
          <a:xfrm>
            <a:off x="4762500" y="3810000"/>
            <a:ext cx="2765160" cy="806505"/>
          </a:xfrm>
          <a:prstGeom prst="ellipse">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6896100" y="4762500"/>
            <a:ext cx="2133600" cy="738664"/>
          </a:xfrm>
          <a:prstGeom prst="rect">
            <a:avLst/>
          </a:prstGeom>
          <a:noFill/>
          <a:ln>
            <a:solidFill>
              <a:srgbClr val="C00000"/>
            </a:solidFill>
            <a:prstDash val="dash"/>
          </a:ln>
        </p:spPr>
        <p:txBody>
          <a:bodyPr wrap="square" rtlCol="0">
            <a:spAutoFit/>
          </a:bodyPr>
          <a:lstStyle/>
          <a:p>
            <a:pPr algn="ctr"/>
            <a:r>
              <a:rPr lang="en-US" sz="1400" i="1" dirty="0" err="1" smtClean="0">
                <a:latin typeface="Times New Roman" pitchFamily="18" charset="0"/>
                <a:cs typeface="Times New Roman" pitchFamily="18" charset="0"/>
              </a:rPr>
              <a:t>Fo</a:t>
            </a:r>
            <a:r>
              <a:rPr lang="en-US" sz="1400" dirty="0" smtClean="0">
                <a:latin typeface="Times New Roman" pitchFamily="18" charset="0"/>
                <a:cs typeface="Times New Roman" pitchFamily="18" charset="0"/>
              </a:rPr>
              <a:t> = ratio of the heat conduction rate to the rate of thermal energy storage</a:t>
            </a:r>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a:t>
            </a:fld>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1143000" y="2857500"/>
            <a:ext cx="1674594" cy="3924300"/>
          </a:xfrm>
          <a:prstGeom prst="rect">
            <a:avLst/>
          </a:prstGeom>
          <a:noFill/>
          <a:ln w="9525">
            <a:noFill/>
            <a:miter lim="800000"/>
            <a:headEnd/>
            <a:tailEnd/>
          </a:ln>
          <a:effectLst/>
        </p:spPr>
      </p:pic>
      <p:pic>
        <p:nvPicPr>
          <p:cNvPr id="3074" name="Picture 2"/>
          <p:cNvPicPr>
            <a:picLocks noChangeAspect="1" noChangeArrowheads="1"/>
          </p:cNvPicPr>
          <p:nvPr/>
        </p:nvPicPr>
        <p:blipFill>
          <a:blip r:embed="rId3" cstate="print"/>
          <a:srcRect/>
          <a:stretch>
            <a:fillRect/>
          </a:stretch>
        </p:blipFill>
        <p:spPr bwMode="auto">
          <a:xfrm>
            <a:off x="752475" y="1295400"/>
            <a:ext cx="5419725" cy="13716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4" cstate="print"/>
          <a:srcRect/>
          <a:stretch>
            <a:fillRect/>
          </a:stretch>
        </p:blipFill>
        <p:spPr bwMode="auto">
          <a:xfrm>
            <a:off x="3048000" y="2667000"/>
            <a:ext cx="5825794" cy="3543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30</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0482" name="Picture 2"/>
          <p:cNvPicPr>
            <a:picLocks noChangeAspect="1" noChangeArrowheads="1"/>
          </p:cNvPicPr>
          <p:nvPr/>
        </p:nvPicPr>
        <p:blipFill>
          <a:blip r:embed="rId2" cstate="print"/>
          <a:srcRect/>
          <a:stretch>
            <a:fillRect/>
          </a:stretch>
        </p:blipFill>
        <p:spPr bwMode="auto">
          <a:xfrm>
            <a:off x="723900" y="1181100"/>
            <a:ext cx="7424410" cy="5461453"/>
          </a:xfrm>
          <a:prstGeom prst="rect">
            <a:avLst/>
          </a:prstGeom>
          <a:noFill/>
          <a:ln w="9525">
            <a:noFill/>
            <a:miter lim="800000"/>
            <a:headEnd/>
            <a:tailEnd/>
          </a:ln>
        </p:spPr>
      </p:pic>
      <p:sp>
        <p:nvSpPr>
          <p:cNvPr id="12" name="Rectangle 11"/>
          <p:cNvSpPr/>
          <p:nvPr/>
        </p:nvSpPr>
        <p:spPr>
          <a:xfrm>
            <a:off x="1000335" y="4619555"/>
            <a:ext cx="1805035" cy="3072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714500" y="4991100"/>
            <a:ext cx="3390900" cy="4953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543300" y="4292025"/>
            <a:ext cx="5372100" cy="584775"/>
          </a:xfrm>
          <a:prstGeom prst="rect">
            <a:avLst/>
          </a:prstGeom>
          <a:noFill/>
        </p:spPr>
        <p:txBody>
          <a:bodyPr wrap="square" rtlCol="0">
            <a:spAutoFit/>
          </a:bodyPr>
          <a:lstStyle/>
          <a:p>
            <a:r>
              <a:rPr lang="en-US" sz="1600" i="1" dirty="0" smtClean="0">
                <a:solidFill>
                  <a:srgbClr val="CC00CC"/>
                </a:solidFill>
                <a:sym typeface="Wingdings" pitchFamily="2" charset="2"/>
              </a:rPr>
              <a:t> f</a:t>
            </a:r>
            <a:r>
              <a:rPr lang="en-US" sz="1600" i="1" dirty="0" smtClean="0">
                <a:solidFill>
                  <a:srgbClr val="CC00CC"/>
                </a:solidFill>
              </a:rPr>
              <a:t>or spatial effects consideration, temperature distribution is a function of coordinate, Fourier and </a:t>
            </a:r>
            <a:r>
              <a:rPr lang="en-US" sz="1600" i="1" dirty="0" err="1" smtClean="0">
                <a:solidFill>
                  <a:srgbClr val="CC00CC"/>
                </a:solidFill>
              </a:rPr>
              <a:t>Biot</a:t>
            </a:r>
            <a:r>
              <a:rPr lang="en-US" sz="1600" i="1" dirty="0" smtClean="0">
                <a:solidFill>
                  <a:srgbClr val="CC00CC"/>
                </a:solidFill>
              </a:rPr>
              <a:t> number </a:t>
            </a:r>
            <a:endParaRPr lang="en-US" sz="1600" i="1" dirty="0">
              <a:solidFill>
                <a:srgbClr val="CC00CC"/>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57A20BBA-7DE6-46B4-806E-49D624FFB93C}" type="slidenum">
              <a:rPr lang="en-US"/>
              <a:pPr/>
              <a:t>31</a:t>
            </a:fld>
            <a:endParaRPr lang="en-US"/>
          </a:p>
        </p:txBody>
      </p:sp>
      <p:pic>
        <p:nvPicPr>
          <p:cNvPr id="397319" name="Picture 7"/>
          <p:cNvPicPr>
            <a:picLocks noChangeAspect="1" noChangeArrowheads="1"/>
          </p:cNvPicPr>
          <p:nvPr/>
        </p:nvPicPr>
        <p:blipFill>
          <a:blip r:embed="rId2" cstate="print"/>
          <a:srcRect/>
          <a:stretch>
            <a:fillRect/>
          </a:stretch>
        </p:blipFill>
        <p:spPr bwMode="auto">
          <a:xfrm>
            <a:off x="4868863" y="4267200"/>
            <a:ext cx="4122737" cy="1584325"/>
          </a:xfrm>
          <a:prstGeom prst="rect">
            <a:avLst/>
          </a:prstGeom>
          <a:noFill/>
          <a:ln w="9525">
            <a:noFill/>
            <a:miter lim="800000"/>
            <a:headEnd/>
            <a:tailEnd/>
          </a:ln>
          <a:effectLst/>
        </p:spPr>
      </p:pic>
      <p:pic>
        <p:nvPicPr>
          <p:cNvPr id="397320" name="Picture 8"/>
          <p:cNvPicPr>
            <a:picLocks noChangeAspect="1" noChangeArrowheads="1"/>
          </p:cNvPicPr>
          <p:nvPr/>
        </p:nvPicPr>
        <p:blipFill>
          <a:blip r:embed="rId3" cstate="print"/>
          <a:srcRect/>
          <a:stretch>
            <a:fillRect/>
          </a:stretch>
        </p:blipFill>
        <p:spPr bwMode="auto">
          <a:xfrm>
            <a:off x="304800" y="931863"/>
            <a:ext cx="4502150" cy="4935537"/>
          </a:xfrm>
          <a:prstGeom prst="rect">
            <a:avLst/>
          </a:prstGeom>
          <a:noFill/>
          <a:ln w="9525">
            <a:noFill/>
            <a:miter lim="800000"/>
            <a:headEnd/>
            <a:tailEnd/>
          </a:ln>
          <a:effectLst/>
        </p:spPr>
      </p:pic>
      <p:sp>
        <p:nvSpPr>
          <p:cNvPr id="397321" name="Rectangle 9"/>
          <p:cNvSpPr>
            <a:spLocks noChangeArrowheads="1"/>
          </p:cNvSpPr>
          <p:nvPr/>
        </p:nvSpPr>
        <p:spPr bwMode="auto">
          <a:xfrm>
            <a:off x="5029200" y="1219200"/>
            <a:ext cx="3657600" cy="2114550"/>
          </a:xfrm>
          <a:prstGeom prst="rect">
            <a:avLst/>
          </a:prstGeom>
          <a:noFill/>
          <a:ln w="9525">
            <a:noFill/>
            <a:miter lim="800000"/>
            <a:headEnd/>
            <a:tailEnd/>
          </a:ln>
          <a:effectLst/>
        </p:spPr>
        <p:txBody>
          <a:bodyPr>
            <a:spAutoFit/>
          </a:bodyPr>
          <a:lstStyle/>
          <a:p>
            <a:r>
              <a:rPr lang="en-US" sz="1900" b="0">
                <a:solidFill>
                  <a:schemeClr val="hlink"/>
                </a:solidFill>
              </a:rPr>
              <a:t>The analytical solutions of transient conduction problems typically involve</a:t>
            </a:r>
            <a:r>
              <a:rPr lang="tr-TR" sz="1900" b="0">
                <a:solidFill>
                  <a:schemeClr val="hlink"/>
                </a:solidFill>
              </a:rPr>
              <a:t> </a:t>
            </a:r>
            <a:r>
              <a:rPr lang="en-US" sz="1900" b="0">
                <a:solidFill>
                  <a:schemeClr val="hlink"/>
                </a:solidFill>
              </a:rPr>
              <a:t>infinite series, and thus the evaluation of an infinite number of terms to determine</a:t>
            </a:r>
            <a:r>
              <a:rPr lang="tr-TR" sz="1900" b="0">
                <a:solidFill>
                  <a:schemeClr val="hlink"/>
                </a:solidFill>
              </a:rPr>
              <a:t> </a:t>
            </a:r>
            <a:r>
              <a:rPr lang="en-US" sz="1900" b="0">
                <a:solidFill>
                  <a:schemeClr val="hlink"/>
                </a:solidFill>
              </a:rPr>
              <a:t>the temperature at a specified location and time.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24D98CD6-9505-4ECD-8796-20436228AF1B}" type="slidenum">
              <a:rPr lang="en-US"/>
              <a:pPr/>
              <a:t>32</a:t>
            </a:fld>
            <a:endParaRPr lang="en-US"/>
          </a:p>
        </p:txBody>
      </p:sp>
      <p:sp>
        <p:nvSpPr>
          <p:cNvPr id="388098" name="Rectangle 2"/>
          <p:cNvSpPr>
            <a:spLocks noChangeArrowheads="1"/>
          </p:cNvSpPr>
          <p:nvPr/>
        </p:nvSpPr>
        <p:spPr bwMode="auto">
          <a:xfrm>
            <a:off x="381000" y="152400"/>
            <a:ext cx="7156450" cy="457200"/>
          </a:xfrm>
          <a:prstGeom prst="rect">
            <a:avLst/>
          </a:prstGeom>
          <a:noFill/>
          <a:ln w="9525">
            <a:noFill/>
            <a:miter lim="800000"/>
            <a:headEnd/>
            <a:tailEnd/>
          </a:ln>
          <a:effectLst/>
        </p:spPr>
        <p:txBody>
          <a:bodyPr wrap="none">
            <a:spAutoFit/>
          </a:bodyPr>
          <a:lstStyle/>
          <a:p>
            <a:r>
              <a:rPr lang="en-US" sz="2400">
                <a:solidFill>
                  <a:srgbClr val="FF0000"/>
                </a:solidFill>
              </a:rPr>
              <a:t>Approximate Analytical and Graphical Solutions</a:t>
            </a:r>
          </a:p>
        </p:txBody>
      </p:sp>
      <p:pic>
        <p:nvPicPr>
          <p:cNvPr id="388099" name="Picture 3"/>
          <p:cNvPicPr>
            <a:picLocks noChangeAspect="1" noChangeArrowheads="1"/>
          </p:cNvPicPr>
          <p:nvPr/>
        </p:nvPicPr>
        <p:blipFill>
          <a:blip r:embed="rId2" cstate="print"/>
          <a:srcRect/>
          <a:stretch>
            <a:fillRect/>
          </a:stretch>
        </p:blipFill>
        <p:spPr bwMode="auto">
          <a:xfrm>
            <a:off x="457200" y="1865313"/>
            <a:ext cx="7383463" cy="2325687"/>
          </a:xfrm>
          <a:prstGeom prst="rect">
            <a:avLst/>
          </a:prstGeom>
          <a:noFill/>
          <a:ln w="9525">
            <a:noFill/>
            <a:miter lim="800000"/>
            <a:headEnd/>
            <a:tailEnd/>
          </a:ln>
          <a:effectLst/>
        </p:spPr>
      </p:pic>
      <p:pic>
        <p:nvPicPr>
          <p:cNvPr id="388100" name="Picture 4"/>
          <p:cNvPicPr>
            <a:picLocks noChangeAspect="1" noChangeArrowheads="1"/>
          </p:cNvPicPr>
          <p:nvPr/>
        </p:nvPicPr>
        <p:blipFill>
          <a:blip r:embed="rId3" cstate="print"/>
          <a:srcRect/>
          <a:stretch>
            <a:fillRect/>
          </a:stretch>
        </p:blipFill>
        <p:spPr bwMode="auto">
          <a:xfrm>
            <a:off x="457200" y="4360863"/>
            <a:ext cx="7345363" cy="2268537"/>
          </a:xfrm>
          <a:prstGeom prst="rect">
            <a:avLst/>
          </a:prstGeom>
          <a:noFill/>
          <a:ln w="9525">
            <a:noFill/>
            <a:miter lim="800000"/>
            <a:headEnd/>
            <a:tailEnd/>
          </a:ln>
          <a:effectLst/>
        </p:spPr>
      </p:pic>
      <p:sp>
        <p:nvSpPr>
          <p:cNvPr id="388101" name="Rectangle 5"/>
          <p:cNvSpPr>
            <a:spLocks noChangeArrowheads="1"/>
          </p:cNvSpPr>
          <p:nvPr/>
        </p:nvSpPr>
        <p:spPr bwMode="auto">
          <a:xfrm>
            <a:off x="354013" y="1471613"/>
            <a:ext cx="4751387" cy="396875"/>
          </a:xfrm>
          <a:prstGeom prst="rect">
            <a:avLst/>
          </a:prstGeom>
          <a:noFill/>
          <a:ln w="9525">
            <a:noFill/>
            <a:miter lim="800000"/>
            <a:headEnd/>
            <a:tailEnd/>
          </a:ln>
          <a:effectLst/>
        </p:spPr>
        <p:txBody>
          <a:bodyPr wrap="none">
            <a:spAutoFit/>
          </a:bodyPr>
          <a:lstStyle/>
          <a:p>
            <a:r>
              <a:rPr lang="en-US" sz="2000">
                <a:solidFill>
                  <a:schemeClr val="hlink"/>
                </a:solidFill>
              </a:rPr>
              <a:t>Solution with </a:t>
            </a:r>
            <a:r>
              <a:rPr lang="en-US" sz="2000" i="1">
                <a:solidFill>
                  <a:schemeClr val="hlink"/>
                </a:solidFill>
              </a:rPr>
              <a:t>one-term approximation</a:t>
            </a:r>
            <a:endParaRPr lang="en-US" sz="2000" b="0" i="1">
              <a:solidFill>
                <a:schemeClr val="hlink"/>
              </a:solidFill>
            </a:endParaRPr>
          </a:p>
        </p:txBody>
      </p:sp>
      <p:sp>
        <p:nvSpPr>
          <p:cNvPr id="388102" name="Rectangle 6"/>
          <p:cNvSpPr>
            <a:spLocks noChangeArrowheads="1"/>
          </p:cNvSpPr>
          <p:nvPr/>
        </p:nvSpPr>
        <p:spPr bwMode="auto">
          <a:xfrm>
            <a:off x="457200" y="609600"/>
            <a:ext cx="7391400" cy="915988"/>
          </a:xfrm>
          <a:prstGeom prst="rect">
            <a:avLst/>
          </a:prstGeom>
          <a:noFill/>
          <a:ln w="9525">
            <a:noFill/>
            <a:miter lim="800000"/>
            <a:headEnd/>
            <a:tailEnd/>
          </a:ln>
          <a:effectLst/>
        </p:spPr>
        <p:txBody>
          <a:bodyPr>
            <a:spAutoFit/>
          </a:bodyPr>
          <a:lstStyle/>
          <a:p>
            <a:r>
              <a:rPr lang="tr-TR" b="0"/>
              <a:t>T</a:t>
            </a:r>
            <a:r>
              <a:rPr lang="en-US" b="0"/>
              <a:t>he terms in the series solutions</a:t>
            </a:r>
            <a:r>
              <a:rPr lang="tr-TR" b="0"/>
              <a:t> </a:t>
            </a:r>
            <a:r>
              <a:rPr lang="en-US" b="0"/>
              <a:t>converge rapidly with increasing time, and for </a:t>
            </a:r>
            <a:r>
              <a:rPr lang="en-US" b="0">
                <a:sym typeface="Symbol" pitchFamily="18" charset="2"/>
              </a:rPr>
              <a:t></a:t>
            </a:r>
            <a:r>
              <a:rPr lang="tr-TR" b="0"/>
              <a:t> &gt;</a:t>
            </a:r>
            <a:r>
              <a:rPr lang="en-US" b="0"/>
              <a:t> 0.2, keeping the first</a:t>
            </a:r>
            <a:r>
              <a:rPr lang="tr-TR" b="0"/>
              <a:t> </a:t>
            </a:r>
            <a:r>
              <a:rPr lang="en-US" b="0"/>
              <a:t>term and neglecting all the remaining terms in the series results in an error</a:t>
            </a:r>
            <a:r>
              <a:rPr lang="tr-TR" b="0"/>
              <a:t> </a:t>
            </a:r>
            <a:r>
              <a:rPr lang="en-US" b="0"/>
              <a:t>under 2 percent.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33</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1506" name="Picture 2"/>
          <p:cNvPicPr>
            <a:picLocks noChangeAspect="1" noChangeArrowheads="1"/>
          </p:cNvPicPr>
          <p:nvPr/>
        </p:nvPicPr>
        <p:blipFill>
          <a:blip r:embed="rId2" cstate="print"/>
          <a:srcRect/>
          <a:stretch>
            <a:fillRect/>
          </a:stretch>
        </p:blipFill>
        <p:spPr bwMode="auto">
          <a:xfrm>
            <a:off x="726950" y="1239915"/>
            <a:ext cx="6725425" cy="4165522"/>
          </a:xfrm>
          <a:prstGeom prst="rect">
            <a:avLst/>
          </a:prstGeom>
          <a:noFill/>
          <a:ln w="9525">
            <a:noFill/>
            <a:miter lim="800000"/>
            <a:headEnd/>
            <a:tailEnd/>
          </a:ln>
        </p:spPr>
      </p:pic>
      <p:sp>
        <p:nvSpPr>
          <p:cNvPr id="6" name="Rectangle 5"/>
          <p:cNvSpPr/>
          <p:nvPr/>
        </p:nvSpPr>
        <p:spPr>
          <a:xfrm>
            <a:off x="1371600" y="1257300"/>
            <a:ext cx="2476500" cy="2743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485900" y="1905000"/>
            <a:ext cx="3048000" cy="6477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34</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2530" name="Picture 2"/>
          <p:cNvPicPr>
            <a:picLocks noChangeAspect="1" noChangeArrowheads="1"/>
          </p:cNvPicPr>
          <p:nvPr/>
        </p:nvPicPr>
        <p:blipFill>
          <a:blip r:embed="rId2" cstate="print"/>
          <a:srcRect/>
          <a:stretch>
            <a:fillRect/>
          </a:stretch>
        </p:blipFill>
        <p:spPr bwMode="auto">
          <a:xfrm>
            <a:off x="705273" y="1163105"/>
            <a:ext cx="7553607" cy="5579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35</a:t>
            </a:fld>
            <a:endParaRPr lang="en-US"/>
          </a:p>
        </p:txBody>
      </p:sp>
      <p:pic>
        <p:nvPicPr>
          <p:cNvPr id="39938" name="Picture 2"/>
          <p:cNvPicPr>
            <a:picLocks noChangeAspect="1" noChangeArrowheads="1"/>
          </p:cNvPicPr>
          <p:nvPr/>
        </p:nvPicPr>
        <p:blipFill>
          <a:blip r:embed="rId2" cstate="print"/>
          <a:srcRect/>
          <a:stretch>
            <a:fillRect/>
          </a:stretch>
        </p:blipFill>
        <p:spPr bwMode="auto">
          <a:xfrm>
            <a:off x="501070" y="395005"/>
            <a:ext cx="7949835" cy="598274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36</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3554" name="Picture 2"/>
          <p:cNvPicPr>
            <a:picLocks noChangeAspect="1" noChangeArrowheads="1"/>
          </p:cNvPicPr>
          <p:nvPr/>
        </p:nvPicPr>
        <p:blipFill>
          <a:blip r:embed="rId2" cstate="print"/>
          <a:srcRect/>
          <a:stretch>
            <a:fillRect/>
          </a:stretch>
        </p:blipFill>
        <p:spPr bwMode="auto">
          <a:xfrm>
            <a:off x="590363" y="1700775"/>
            <a:ext cx="7706922" cy="4848032"/>
          </a:xfrm>
          <a:prstGeom prst="rect">
            <a:avLst/>
          </a:prstGeom>
          <a:noFill/>
          <a:ln w="9525">
            <a:noFill/>
            <a:miter lim="800000"/>
            <a:headEnd/>
            <a:tailEnd/>
          </a:ln>
        </p:spPr>
      </p:pic>
      <p:sp>
        <p:nvSpPr>
          <p:cNvPr id="7" name="TextBox 6"/>
          <p:cNvSpPr txBox="1"/>
          <p:nvPr/>
        </p:nvSpPr>
        <p:spPr>
          <a:xfrm>
            <a:off x="654690" y="1216228"/>
            <a:ext cx="7757810" cy="369332"/>
          </a:xfrm>
          <a:prstGeom prst="rect">
            <a:avLst/>
          </a:prstGeom>
          <a:noFill/>
        </p:spPr>
        <p:txBody>
          <a:bodyPr wrap="square" rtlCol="0">
            <a:spAutoFit/>
          </a:bodyPr>
          <a:lstStyle/>
          <a:p>
            <a:r>
              <a:rPr lang="en-GB" b="1" dirty="0" smtClean="0"/>
              <a:t>Graphical representation of the one-term approximation : The </a:t>
            </a:r>
            <a:r>
              <a:rPr lang="en-GB" b="1" dirty="0" err="1" smtClean="0"/>
              <a:t>Heisler</a:t>
            </a:r>
            <a:r>
              <a:rPr lang="en-GB" b="1" dirty="0" smtClean="0"/>
              <a:t> Charts</a:t>
            </a:r>
            <a:endParaRPr lang="en-US" b="1" dirty="0"/>
          </a:p>
        </p:txBody>
      </p:sp>
      <p:sp>
        <p:nvSpPr>
          <p:cNvPr id="8" name="TextBox 7"/>
          <p:cNvSpPr txBox="1"/>
          <p:nvPr/>
        </p:nvSpPr>
        <p:spPr>
          <a:xfrm>
            <a:off x="152400" y="6396335"/>
            <a:ext cx="4419600" cy="461665"/>
          </a:xfrm>
          <a:prstGeom prst="rect">
            <a:avLst/>
          </a:prstGeom>
          <a:noFill/>
        </p:spPr>
        <p:txBody>
          <a:bodyPr wrap="square" rtlCol="0">
            <a:spAutoFit/>
          </a:bodyPr>
          <a:lstStyle/>
          <a:p>
            <a:r>
              <a:rPr lang="en-US" sz="1200" i="1" dirty="0" smtClean="0">
                <a:solidFill>
                  <a:srgbClr val="FF0000"/>
                </a:solidFill>
              </a:rPr>
              <a:t>*This chart is not available for Wiley Textbook Asia 5</a:t>
            </a:r>
            <a:r>
              <a:rPr lang="en-US" sz="1200" i="1" baseline="30000" dirty="0" smtClean="0">
                <a:solidFill>
                  <a:srgbClr val="FF0000"/>
                </a:solidFill>
              </a:rPr>
              <a:t>th</a:t>
            </a:r>
            <a:r>
              <a:rPr lang="en-US" sz="1200" i="1" dirty="0" smtClean="0">
                <a:solidFill>
                  <a:srgbClr val="FF0000"/>
                </a:solidFill>
              </a:rPr>
              <a:t> Edition, supplemental material is available as a stand-alone purchase.</a:t>
            </a:r>
            <a:endParaRPr lang="en-US" sz="1200" i="1" dirty="0">
              <a:solidFill>
                <a:srgbClr val="FF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37</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4578" name="Picture 2"/>
          <p:cNvPicPr>
            <a:picLocks noChangeAspect="1" noChangeArrowheads="1"/>
          </p:cNvPicPr>
          <p:nvPr/>
        </p:nvPicPr>
        <p:blipFill>
          <a:blip r:embed="rId2" cstate="print"/>
          <a:srcRect/>
          <a:stretch>
            <a:fillRect/>
          </a:stretch>
        </p:blipFill>
        <p:spPr bwMode="auto">
          <a:xfrm>
            <a:off x="1038740" y="1101200"/>
            <a:ext cx="6041641" cy="574584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38</a:t>
            </a:fld>
            <a:endParaRPr lang="en-US"/>
          </a:p>
        </p:txBody>
      </p:sp>
      <p:pic>
        <p:nvPicPr>
          <p:cNvPr id="39938" name="Picture 2"/>
          <p:cNvPicPr>
            <a:picLocks noChangeAspect="1" noChangeArrowheads="1"/>
          </p:cNvPicPr>
          <p:nvPr/>
        </p:nvPicPr>
        <p:blipFill>
          <a:blip r:embed="rId2" cstate="print"/>
          <a:srcRect/>
          <a:stretch>
            <a:fillRect/>
          </a:stretch>
        </p:blipFill>
        <p:spPr bwMode="auto">
          <a:xfrm>
            <a:off x="808310" y="356600"/>
            <a:ext cx="7450570" cy="625649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39</a:t>
            </a:fld>
            <a:endParaRPr lang="en-US"/>
          </a:p>
        </p:txBody>
      </p:sp>
      <p:pic>
        <p:nvPicPr>
          <p:cNvPr id="40962" name="Picture 2"/>
          <p:cNvPicPr>
            <a:picLocks noChangeAspect="1" noChangeArrowheads="1"/>
          </p:cNvPicPr>
          <p:nvPr/>
        </p:nvPicPr>
        <p:blipFill>
          <a:blip r:embed="rId2" cstate="print"/>
          <a:srcRect/>
          <a:stretch>
            <a:fillRect/>
          </a:stretch>
        </p:blipFill>
        <p:spPr bwMode="auto">
          <a:xfrm>
            <a:off x="232235" y="202980"/>
            <a:ext cx="8449100" cy="6428254"/>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4</a:t>
            </a:fld>
            <a:endParaRPr lang="en-US" dirty="0"/>
          </a:p>
        </p:txBody>
      </p:sp>
      <p:pic>
        <p:nvPicPr>
          <p:cNvPr id="2051" name="Picture 3"/>
          <p:cNvPicPr>
            <a:picLocks noChangeAspect="1" noChangeArrowheads="1"/>
          </p:cNvPicPr>
          <p:nvPr/>
        </p:nvPicPr>
        <p:blipFill>
          <a:blip r:embed="rId2" cstate="print"/>
          <a:srcRect/>
          <a:stretch>
            <a:fillRect/>
          </a:stretch>
        </p:blipFill>
        <p:spPr bwMode="auto">
          <a:xfrm>
            <a:off x="6593106" y="2781300"/>
            <a:ext cx="1674594" cy="3924300"/>
          </a:xfrm>
          <a:prstGeom prst="rect">
            <a:avLst/>
          </a:prstGeom>
          <a:noFill/>
          <a:ln w="9525">
            <a:noFill/>
            <a:miter lim="800000"/>
            <a:headEnd/>
            <a:tailEnd/>
          </a:ln>
          <a:effectLst/>
        </p:spPr>
      </p:pic>
      <p:pic>
        <p:nvPicPr>
          <p:cNvPr id="4098" name="Picture 2"/>
          <p:cNvPicPr>
            <a:picLocks noChangeAspect="1" noChangeArrowheads="1"/>
          </p:cNvPicPr>
          <p:nvPr/>
        </p:nvPicPr>
        <p:blipFill>
          <a:blip r:embed="rId3" cstate="print"/>
          <a:srcRect/>
          <a:stretch>
            <a:fillRect/>
          </a:stretch>
        </p:blipFill>
        <p:spPr bwMode="auto">
          <a:xfrm>
            <a:off x="571500" y="3200400"/>
            <a:ext cx="5657850" cy="3429000"/>
          </a:xfrm>
          <a:prstGeom prst="rect">
            <a:avLst/>
          </a:prstGeom>
          <a:noFill/>
          <a:ln w="9525">
            <a:noFill/>
            <a:miter lim="800000"/>
            <a:headEnd/>
            <a:tailEnd/>
          </a:ln>
          <a:effectLst/>
        </p:spPr>
      </p:pic>
      <p:sp>
        <p:nvSpPr>
          <p:cNvPr id="9" name="TextBox 8"/>
          <p:cNvSpPr txBox="1"/>
          <p:nvPr/>
        </p:nvSpPr>
        <p:spPr>
          <a:xfrm>
            <a:off x="647700" y="1342072"/>
            <a:ext cx="7886700" cy="1477328"/>
          </a:xfrm>
          <a:prstGeom prst="rect">
            <a:avLst/>
          </a:prstGeom>
          <a:noFill/>
        </p:spPr>
        <p:txBody>
          <a:bodyPr wrap="square" rtlCol="0">
            <a:spAutoFit/>
          </a:bodyPr>
          <a:lstStyle/>
          <a:p>
            <a:r>
              <a:rPr lang="en-US" dirty="0" smtClean="0">
                <a:latin typeface="Times New Roman" pitchFamily="18" charset="0"/>
                <a:cs typeface="Times New Roman" pitchFamily="18" charset="0"/>
              </a:rPr>
              <a:t>We first will look at a simpler case, based on the </a:t>
            </a:r>
            <a:r>
              <a:rPr lang="en-US" dirty="0" smtClean="0">
                <a:solidFill>
                  <a:srgbClr val="FF0000"/>
                </a:solidFill>
                <a:latin typeface="Times New Roman" pitchFamily="18" charset="0"/>
                <a:cs typeface="Times New Roman" pitchFamily="18" charset="0"/>
              </a:rPr>
              <a:t>assumption</a:t>
            </a:r>
            <a:r>
              <a:rPr lang="en-US" dirty="0" smtClean="0">
                <a:latin typeface="Times New Roman" pitchFamily="18" charset="0"/>
                <a:cs typeface="Times New Roman" pitchFamily="18" charset="0"/>
              </a:rPr>
              <a:t> of a </a:t>
            </a:r>
            <a:r>
              <a:rPr lang="en-US" dirty="0" smtClean="0">
                <a:solidFill>
                  <a:srgbClr val="FF0000"/>
                </a:solidFill>
                <a:latin typeface="Times New Roman" pitchFamily="18" charset="0"/>
                <a:cs typeface="Times New Roman" pitchFamily="18" charset="0"/>
              </a:rPr>
              <a:t>spatially uniform temperature distribution in the sphere</a:t>
            </a:r>
            <a:r>
              <a:rPr lang="en-US" dirty="0" smtClean="0">
                <a:latin typeface="Times New Roman" pitchFamily="18" charset="0"/>
                <a:cs typeface="Times New Roman" pitchFamily="18" charset="0"/>
              </a:rPr>
              <a:t> throughout the transient process. In reality this is an approximation of the actual process and is based on the assumption that the thermal resistance in the sphere is much less than the resistance at the surface due to convection.</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40</a:t>
            </a:fld>
            <a:endParaRPr lang="en-US"/>
          </a:p>
        </p:txBody>
      </p:sp>
      <p:pic>
        <p:nvPicPr>
          <p:cNvPr id="41986" name="Picture 2"/>
          <p:cNvPicPr>
            <a:picLocks noChangeAspect="1" noChangeArrowheads="1"/>
          </p:cNvPicPr>
          <p:nvPr/>
        </p:nvPicPr>
        <p:blipFill>
          <a:blip r:embed="rId2" cstate="print"/>
          <a:srcRect/>
          <a:stretch>
            <a:fillRect/>
          </a:stretch>
        </p:blipFill>
        <p:spPr bwMode="auto">
          <a:xfrm>
            <a:off x="1345980" y="202980"/>
            <a:ext cx="6528850" cy="6424590"/>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2"/>
          </p:nvPr>
        </p:nvSpPr>
        <p:spPr/>
        <p:txBody>
          <a:bodyPr/>
          <a:lstStyle/>
          <a:p>
            <a:fld id="{032D60C6-D5E3-4196-AC24-D703BFEFE153}" type="slidenum">
              <a:rPr lang="en-US"/>
              <a:pPr/>
              <a:t>41</a:t>
            </a:fld>
            <a:endParaRPr lang="en-US"/>
          </a:p>
        </p:txBody>
      </p:sp>
      <p:sp>
        <p:nvSpPr>
          <p:cNvPr id="402435" name="Rectangle 3"/>
          <p:cNvSpPr>
            <a:spLocks noChangeArrowheads="1"/>
          </p:cNvSpPr>
          <p:nvPr/>
        </p:nvSpPr>
        <p:spPr bwMode="auto">
          <a:xfrm>
            <a:off x="609600" y="304800"/>
            <a:ext cx="7162800" cy="701675"/>
          </a:xfrm>
          <a:prstGeom prst="rect">
            <a:avLst/>
          </a:prstGeom>
          <a:noFill/>
          <a:ln w="9525">
            <a:noFill/>
            <a:miter lim="800000"/>
            <a:headEnd/>
            <a:tailEnd/>
          </a:ln>
          <a:effectLst/>
        </p:spPr>
        <p:txBody>
          <a:bodyPr>
            <a:spAutoFit/>
          </a:bodyPr>
          <a:lstStyle/>
          <a:p>
            <a:r>
              <a:rPr lang="tr-TR" sz="2000" b="0">
                <a:solidFill>
                  <a:srgbClr val="CC00CC"/>
                </a:solidFill>
              </a:rPr>
              <a:t>T</a:t>
            </a:r>
            <a:r>
              <a:rPr lang="en-US" sz="2000" b="0">
                <a:solidFill>
                  <a:srgbClr val="CC00CC"/>
                </a:solidFill>
              </a:rPr>
              <a:t>he dimensionless</a:t>
            </a:r>
            <a:r>
              <a:rPr lang="tr-TR" sz="2000" b="0">
                <a:solidFill>
                  <a:srgbClr val="CC00CC"/>
                </a:solidFill>
              </a:rPr>
              <a:t> </a:t>
            </a:r>
            <a:r>
              <a:rPr lang="en-US" sz="2000" b="0">
                <a:solidFill>
                  <a:srgbClr val="CC00CC"/>
                </a:solidFill>
              </a:rPr>
              <a:t>temperatures anywhere in a plane wall, cylinder, and sphere are related</a:t>
            </a:r>
            <a:r>
              <a:rPr lang="tr-TR" sz="2000" b="0">
                <a:solidFill>
                  <a:srgbClr val="CC00CC"/>
                </a:solidFill>
              </a:rPr>
              <a:t> </a:t>
            </a:r>
            <a:r>
              <a:rPr lang="en-US" sz="2000" b="0">
                <a:solidFill>
                  <a:srgbClr val="CC00CC"/>
                </a:solidFill>
              </a:rPr>
              <a:t>to the center temperature by</a:t>
            </a:r>
          </a:p>
        </p:txBody>
      </p:sp>
      <p:sp>
        <p:nvSpPr>
          <p:cNvPr id="402438" name="Rectangle 6"/>
          <p:cNvSpPr>
            <a:spLocks noChangeArrowheads="1"/>
          </p:cNvSpPr>
          <p:nvPr/>
        </p:nvSpPr>
        <p:spPr bwMode="auto">
          <a:xfrm>
            <a:off x="228600" y="5715000"/>
            <a:ext cx="8153400" cy="669925"/>
          </a:xfrm>
          <a:prstGeom prst="rect">
            <a:avLst/>
          </a:prstGeom>
          <a:noFill/>
          <a:ln w="9525">
            <a:noFill/>
            <a:miter lim="800000"/>
            <a:headEnd/>
            <a:tailEnd/>
          </a:ln>
          <a:effectLst/>
        </p:spPr>
        <p:txBody>
          <a:bodyPr>
            <a:spAutoFit/>
          </a:bodyPr>
          <a:lstStyle/>
          <a:p>
            <a:r>
              <a:rPr lang="en-US" sz="1900" b="0">
                <a:solidFill>
                  <a:srgbClr val="0000CC"/>
                </a:solidFill>
              </a:rPr>
              <a:t>The specified surface</a:t>
            </a:r>
            <a:r>
              <a:rPr lang="tr-TR" sz="1900" b="0">
                <a:solidFill>
                  <a:srgbClr val="0000CC"/>
                </a:solidFill>
              </a:rPr>
              <a:t> </a:t>
            </a:r>
            <a:r>
              <a:rPr lang="en-US" sz="1900" b="0">
                <a:solidFill>
                  <a:srgbClr val="0000CC"/>
                </a:solidFill>
              </a:rPr>
              <a:t>temperature corresponds to the case</a:t>
            </a:r>
            <a:r>
              <a:rPr lang="tr-TR" sz="1900" b="0">
                <a:solidFill>
                  <a:srgbClr val="0000CC"/>
                </a:solidFill>
              </a:rPr>
              <a:t> </a:t>
            </a:r>
            <a:r>
              <a:rPr lang="en-US" sz="1900" b="0">
                <a:solidFill>
                  <a:srgbClr val="0000CC"/>
                </a:solidFill>
              </a:rPr>
              <a:t>of convection to an environment at</a:t>
            </a:r>
            <a:r>
              <a:rPr lang="tr-TR" sz="1900" b="0">
                <a:solidFill>
                  <a:srgbClr val="0000CC"/>
                </a:solidFill>
              </a:rPr>
              <a:t> </a:t>
            </a:r>
            <a:r>
              <a:rPr lang="en-US" sz="1900" b="0" i="1">
                <a:solidFill>
                  <a:srgbClr val="0000CC"/>
                </a:solidFill>
              </a:rPr>
              <a:t>T</a:t>
            </a:r>
            <a:r>
              <a:rPr lang="en-US" sz="1900" b="0" baseline="-25000">
                <a:solidFill>
                  <a:srgbClr val="0000CC"/>
                </a:solidFill>
                <a:sym typeface="Symbol" pitchFamily="18" charset="2"/>
              </a:rPr>
              <a:t></a:t>
            </a:r>
            <a:r>
              <a:rPr lang="en-US" sz="1900" b="0">
                <a:solidFill>
                  <a:srgbClr val="0000CC"/>
                </a:solidFill>
              </a:rPr>
              <a:t> with a convection coefficient </a:t>
            </a:r>
            <a:r>
              <a:rPr lang="en-US" sz="1900" b="0" i="1">
                <a:solidFill>
                  <a:srgbClr val="0000CC"/>
                </a:solidFill>
              </a:rPr>
              <a:t>h</a:t>
            </a:r>
            <a:r>
              <a:rPr lang="tr-TR" sz="1900" b="0" i="1">
                <a:solidFill>
                  <a:srgbClr val="0000CC"/>
                </a:solidFill>
              </a:rPr>
              <a:t> </a:t>
            </a:r>
            <a:r>
              <a:rPr lang="en-US" sz="1900" b="0">
                <a:solidFill>
                  <a:srgbClr val="0000CC"/>
                </a:solidFill>
              </a:rPr>
              <a:t>that is </a:t>
            </a:r>
            <a:r>
              <a:rPr lang="en-US" sz="1900" b="0" i="1">
                <a:solidFill>
                  <a:srgbClr val="0000CC"/>
                </a:solidFill>
              </a:rPr>
              <a:t>infinite.</a:t>
            </a:r>
          </a:p>
        </p:txBody>
      </p:sp>
      <p:pic>
        <p:nvPicPr>
          <p:cNvPr id="402440" name="Picture 8"/>
          <p:cNvPicPr>
            <a:picLocks noChangeAspect="1" noChangeArrowheads="1"/>
          </p:cNvPicPr>
          <p:nvPr/>
        </p:nvPicPr>
        <p:blipFill>
          <a:blip r:embed="rId2" cstate="print"/>
          <a:srcRect/>
          <a:stretch>
            <a:fillRect/>
          </a:stretch>
        </p:blipFill>
        <p:spPr bwMode="auto">
          <a:xfrm>
            <a:off x="304800" y="2232025"/>
            <a:ext cx="4198938" cy="3482975"/>
          </a:xfrm>
          <a:prstGeom prst="rect">
            <a:avLst/>
          </a:prstGeom>
          <a:noFill/>
          <a:ln w="9525">
            <a:noFill/>
            <a:miter lim="800000"/>
            <a:headEnd/>
            <a:tailEnd/>
          </a:ln>
          <a:effectLst/>
        </p:spPr>
      </p:pic>
      <p:pic>
        <p:nvPicPr>
          <p:cNvPr id="402441" name="Picture 9"/>
          <p:cNvPicPr>
            <a:picLocks noChangeAspect="1" noChangeArrowheads="1"/>
          </p:cNvPicPr>
          <p:nvPr/>
        </p:nvPicPr>
        <p:blipFill>
          <a:blip r:embed="rId3" cstate="print"/>
          <a:srcRect/>
          <a:stretch>
            <a:fillRect/>
          </a:stretch>
        </p:blipFill>
        <p:spPr bwMode="auto">
          <a:xfrm>
            <a:off x="4572000" y="2344738"/>
            <a:ext cx="4311650" cy="3370262"/>
          </a:xfrm>
          <a:prstGeom prst="rect">
            <a:avLst/>
          </a:prstGeom>
          <a:noFill/>
          <a:ln w="9525">
            <a:noFill/>
            <a:miter lim="800000"/>
            <a:headEnd/>
            <a:tailEnd/>
          </a:ln>
          <a:effectLst/>
        </p:spPr>
      </p:pic>
      <p:pic>
        <p:nvPicPr>
          <p:cNvPr id="402442" name="Picture 10"/>
          <p:cNvPicPr>
            <a:picLocks noChangeAspect="1" noChangeArrowheads="1"/>
          </p:cNvPicPr>
          <p:nvPr/>
        </p:nvPicPr>
        <p:blipFill>
          <a:blip r:embed="rId4" cstate="print"/>
          <a:srcRect/>
          <a:stretch>
            <a:fillRect/>
          </a:stretch>
        </p:blipFill>
        <p:spPr bwMode="auto">
          <a:xfrm>
            <a:off x="685800" y="1066800"/>
            <a:ext cx="7497763" cy="920750"/>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42</a:t>
            </a:fld>
            <a:endParaRPr lang="en-US"/>
          </a:p>
        </p:txBody>
      </p:sp>
      <p:pic>
        <p:nvPicPr>
          <p:cNvPr id="40962" name="Picture 2"/>
          <p:cNvPicPr>
            <a:picLocks noChangeAspect="1" noChangeArrowheads="1"/>
          </p:cNvPicPr>
          <p:nvPr/>
        </p:nvPicPr>
        <p:blipFill>
          <a:blip r:embed="rId2" cstate="print"/>
          <a:srcRect/>
          <a:stretch>
            <a:fillRect/>
          </a:stretch>
        </p:blipFill>
        <p:spPr bwMode="auto">
          <a:xfrm>
            <a:off x="347450" y="356599"/>
            <a:ext cx="8257075" cy="6165605"/>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43</a:t>
            </a:fld>
            <a:endParaRPr lang="en-US"/>
          </a:p>
        </p:txBody>
      </p:sp>
      <p:pic>
        <p:nvPicPr>
          <p:cNvPr id="41986" name="Picture 2"/>
          <p:cNvPicPr>
            <a:picLocks noChangeAspect="1" noChangeArrowheads="1"/>
          </p:cNvPicPr>
          <p:nvPr/>
        </p:nvPicPr>
        <p:blipFill>
          <a:blip r:embed="rId2" cstate="print"/>
          <a:srcRect/>
          <a:stretch>
            <a:fillRect/>
          </a:stretch>
        </p:blipFill>
        <p:spPr bwMode="auto">
          <a:xfrm>
            <a:off x="232234" y="241385"/>
            <a:ext cx="8641125" cy="6449168"/>
          </a:xfrm>
          <a:prstGeom prst="rect">
            <a:avLst/>
          </a:prstGeom>
          <a:noFill/>
          <a:ln w="9525">
            <a:noFill/>
            <a:miter lim="800000"/>
            <a:headEnd/>
            <a:tailEnd/>
          </a:ln>
        </p:spPr>
      </p:pic>
      <p:sp>
        <p:nvSpPr>
          <p:cNvPr id="4" name="TextBox 3"/>
          <p:cNvSpPr txBox="1"/>
          <p:nvPr/>
        </p:nvSpPr>
        <p:spPr>
          <a:xfrm>
            <a:off x="6415440" y="1623965"/>
            <a:ext cx="422456" cy="523220"/>
          </a:xfrm>
          <a:prstGeom prst="rect">
            <a:avLst/>
          </a:prstGeom>
          <a:solidFill>
            <a:srgbClr val="FFFF00"/>
          </a:solidFill>
        </p:spPr>
        <p:txBody>
          <a:bodyPr wrap="square" rtlCol="0">
            <a:spAutoFit/>
          </a:bodyPr>
          <a:lstStyle/>
          <a:p>
            <a:r>
              <a:rPr lang="el-GR" sz="2800" dirty="0" smtClean="0"/>
              <a:t>Θ</a:t>
            </a:r>
            <a:endParaRPr lang="en-MY"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6F15528-21DE-4FAA-801E-634DDDAF4B2B}" type="slidenum">
              <a:rPr lang="en-US" smtClean="0"/>
              <a:pPr/>
              <a:t>44</a:t>
            </a:fld>
            <a:endParaRPr lang="en-US"/>
          </a:p>
        </p:txBody>
      </p:sp>
      <p:pic>
        <p:nvPicPr>
          <p:cNvPr id="43010" name="Picture 2"/>
          <p:cNvPicPr>
            <a:picLocks noChangeAspect="1" noChangeArrowheads="1"/>
          </p:cNvPicPr>
          <p:nvPr/>
        </p:nvPicPr>
        <p:blipFill>
          <a:blip r:embed="rId2" cstate="print"/>
          <a:srcRect/>
          <a:stretch>
            <a:fillRect/>
          </a:stretch>
        </p:blipFill>
        <p:spPr bwMode="auto">
          <a:xfrm>
            <a:off x="270640" y="279790"/>
            <a:ext cx="8602720" cy="6385914"/>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D6E07EE5-25E3-469C-B743-3B603153EFDB}" type="slidenum">
              <a:rPr lang="en-US"/>
              <a:pPr/>
              <a:t>45</a:t>
            </a:fld>
            <a:endParaRPr lang="en-US"/>
          </a:p>
        </p:txBody>
      </p:sp>
      <p:pic>
        <p:nvPicPr>
          <p:cNvPr id="401411" name="Picture 3"/>
          <p:cNvPicPr>
            <a:picLocks noChangeAspect="1" noChangeArrowheads="1"/>
          </p:cNvPicPr>
          <p:nvPr/>
        </p:nvPicPr>
        <p:blipFill>
          <a:blip r:embed="rId2" cstate="print"/>
          <a:srcRect/>
          <a:stretch>
            <a:fillRect/>
          </a:stretch>
        </p:blipFill>
        <p:spPr bwMode="auto">
          <a:xfrm>
            <a:off x="228600" y="304800"/>
            <a:ext cx="5105400" cy="384175"/>
          </a:xfrm>
          <a:prstGeom prst="rect">
            <a:avLst/>
          </a:prstGeom>
          <a:noFill/>
          <a:ln w="9525">
            <a:noFill/>
            <a:miter lim="800000"/>
            <a:headEnd/>
            <a:tailEnd/>
          </a:ln>
          <a:effectLst/>
        </p:spPr>
      </p:pic>
      <p:pic>
        <p:nvPicPr>
          <p:cNvPr id="401412" name="Picture 4"/>
          <p:cNvPicPr>
            <a:picLocks noChangeAspect="1" noChangeArrowheads="1"/>
          </p:cNvPicPr>
          <p:nvPr/>
        </p:nvPicPr>
        <p:blipFill>
          <a:blip r:embed="rId3" cstate="print"/>
          <a:srcRect/>
          <a:stretch>
            <a:fillRect/>
          </a:stretch>
        </p:blipFill>
        <p:spPr bwMode="auto">
          <a:xfrm>
            <a:off x="228600" y="804863"/>
            <a:ext cx="6629400" cy="2330450"/>
          </a:xfrm>
          <a:prstGeom prst="rect">
            <a:avLst/>
          </a:prstGeom>
          <a:noFill/>
          <a:ln w="9525">
            <a:noFill/>
            <a:miter lim="800000"/>
            <a:headEnd/>
            <a:tailEnd/>
          </a:ln>
          <a:effectLst/>
        </p:spPr>
      </p:pic>
      <p:pic>
        <p:nvPicPr>
          <p:cNvPr id="401413" name="Picture 5"/>
          <p:cNvPicPr>
            <a:picLocks noChangeAspect="1" noChangeArrowheads="1"/>
          </p:cNvPicPr>
          <p:nvPr/>
        </p:nvPicPr>
        <p:blipFill>
          <a:blip r:embed="rId4" cstate="print"/>
          <a:srcRect/>
          <a:stretch>
            <a:fillRect/>
          </a:stretch>
        </p:blipFill>
        <p:spPr bwMode="auto">
          <a:xfrm>
            <a:off x="228600" y="3200400"/>
            <a:ext cx="3743325" cy="2514600"/>
          </a:xfrm>
          <a:prstGeom prst="rect">
            <a:avLst/>
          </a:prstGeom>
          <a:noFill/>
          <a:ln w="9525">
            <a:noFill/>
            <a:miter lim="800000"/>
            <a:headEnd/>
            <a:tailEnd/>
          </a:ln>
          <a:effectLst/>
        </p:spPr>
      </p:pic>
      <p:pic>
        <p:nvPicPr>
          <p:cNvPr id="401414" name="Picture 6"/>
          <p:cNvPicPr>
            <a:picLocks noChangeAspect="1" noChangeArrowheads="1"/>
          </p:cNvPicPr>
          <p:nvPr/>
        </p:nvPicPr>
        <p:blipFill>
          <a:blip r:embed="rId5" cstate="print"/>
          <a:srcRect/>
          <a:stretch>
            <a:fillRect/>
          </a:stretch>
        </p:blipFill>
        <p:spPr bwMode="auto">
          <a:xfrm>
            <a:off x="4038600" y="3200400"/>
            <a:ext cx="3743325" cy="3549650"/>
          </a:xfrm>
          <a:prstGeom prst="rect">
            <a:avLst/>
          </a:prstGeom>
          <a:noFill/>
          <a:ln w="9525">
            <a:noFill/>
            <a:miter lim="800000"/>
            <a:headEnd/>
            <a:tailEnd/>
          </a:ln>
          <a:effectLst/>
        </p:spPr>
      </p:pic>
      <p:sp>
        <p:nvSpPr>
          <p:cNvPr id="401415" name="Rectangle 7"/>
          <p:cNvSpPr>
            <a:spLocks noChangeArrowheads="1"/>
          </p:cNvSpPr>
          <p:nvPr/>
        </p:nvSpPr>
        <p:spPr bwMode="auto">
          <a:xfrm>
            <a:off x="76200" y="5791200"/>
            <a:ext cx="3886200" cy="915988"/>
          </a:xfrm>
          <a:prstGeom prst="rect">
            <a:avLst/>
          </a:prstGeom>
          <a:noFill/>
          <a:ln w="9525">
            <a:noFill/>
            <a:miter lim="800000"/>
            <a:headEnd/>
            <a:tailEnd/>
          </a:ln>
          <a:effectLst/>
        </p:spPr>
        <p:txBody>
          <a:bodyPr>
            <a:spAutoFit/>
          </a:bodyPr>
          <a:lstStyle/>
          <a:p>
            <a:pPr algn="r"/>
            <a:r>
              <a:rPr lang="en-US" b="0">
                <a:solidFill>
                  <a:srgbClr val="0000CC"/>
                </a:solidFill>
              </a:rPr>
              <a:t>The fraction of total heat transfer</a:t>
            </a:r>
            <a:r>
              <a:rPr lang="tr-TR" b="0">
                <a:solidFill>
                  <a:srgbClr val="0000CC"/>
                </a:solidFill>
              </a:rPr>
              <a:t> </a:t>
            </a:r>
            <a:r>
              <a:rPr lang="en-US" b="0" i="1">
                <a:solidFill>
                  <a:srgbClr val="0000CC"/>
                </a:solidFill>
              </a:rPr>
              <a:t>Q</a:t>
            </a:r>
            <a:r>
              <a:rPr lang="en-US" b="0">
                <a:solidFill>
                  <a:srgbClr val="0000CC"/>
                </a:solidFill>
              </a:rPr>
              <a:t>/</a:t>
            </a:r>
            <a:r>
              <a:rPr lang="en-US" b="0" i="1">
                <a:solidFill>
                  <a:srgbClr val="0000CC"/>
                </a:solidFill>
              </a:rPr>
              <a:t>Q</a:t>
            </a:r>
            <a:r>
              <a:rPr lang="en-US" b="0" baseline="-25000">
                <a:solidFill>
                  <a:srgbClr val="0000CC"/>
                </a:solidFill>
              </a:rPr>
              <a:t>max</a:t>
            </a:r>
            <a:r>
              <a:rPr lang="en-US" b="0">
                <a:solidFill>
                  <a:srgbClr val="0000CC"/>
                </a:solidFill>
              </a:rPr>
              <a:t> up to a specified time </a:t>
            </a:r>
            <a:r>
              <a:rPr lang="en-US" b="0" i="1">
                <a:solidFill>
                  <a:srgbClr val="0000CC"/>
                </a:solidFill>
              </a:rPr>
              <a:t>t </a:t>
            </a:r>
            <a:r>
              <a:rPr lang="en-US" b="0">
                <a:solidFill>
                  <a:srgbClr val="0000CC"/>
                </a:solidFill>
              </a:rPr>
              <a:t>is</a:t>
            </a:r>
            <a:r>
              <a:rPr lang="tr-TR" b="0">
                <a:solidFill>
                  <a:srgbClr val="0000CC"/>
                </a:solidFill>
              </a:rPr>
              <a:t> </a:t>
            </a:r>
            <a:r>
              <a:rPr lang="en-US" b="0">
                <a:solidFill>
                  <a:srgbClr val="0000CC"/>
                </a:solidFill>
              </a:rPr>
              <a:t>determined using the Gröber charts.</a:t>
            </a:r>
          </a:p>
        </p:txBody>
      </p:sp>
      <p:pic>
        <p:nvPicPr>
          <p:cNvPr id="401416" name="Picture 8"/>
          <p:cNvPicPr>
            <a:picLocks noChangeAspect="1" noChangeArrowheads="1"/>
          </p:cNvPicPr>
          <p:nvPr/>
        </p:nvPicPr>
        <p:blipFill>
          <a:blip r:embed="rId6" cstate="print"/>
          <a:srcRect/>
          <a:stretch>
            <a:fillRect/>
          </a:stretch>
        </p:blipFill>
        <p:spPr bwMode="auto">
          <a:xfrm>
            <a:off x="7010400" y="876300"/>
            <a:ext cx="1990725" cy="571500"/>
          </a:xfrm>
          <a:prstGeom prst="rect">
            <a:avLst/>
          </a:prstGeom>
          <a:noFill/>
          <a:ln w="9525">
            <a:noFill/>
            <a:miter lim="800000"/>
            <a:headEnd/>
            <a:tailEnd/>
          </a:ln>
          <a:effectLst/>
        </p:spPr>
      </p:pic>
      <p:pic>
        <p:nvPicPr>
          <p:cNvPr id="401417" name="Picture 9"/>
          <p:cNvPicPr>
            <a:picLocks noChangeAspect="1" noChangeArrowheads="1"/>
          </p:cNvPicPr>
          <p:nvPr/>
        </p:nvPicPr>
        <p:blipFill>
          <a:blip r:embed="rId7" cstate="print"/>
          <a:srcRect/>
          <a:stretch>
            <a:fillRect/>
          </a:stretch>
        </p:blipFill>
        <p:spPr bwMode="auto">
          <a:xfrm>
            <a:off x="5486400" y="76200"/>
            <a:ext cx="3514725" cy="676275"/>
          </a:xfrm>
          <a:prstGeom prst="rect">
            <a:avLst/>
          </a:prstGeom>
          <a:noFill/>
          <a:ln w="9525">
            <a:noFill/>
            <a:miter lim="800000"/>
            <a:headEnd/>
            <a:tailEnd/>
          </a:ln>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3"/>
          <p:cNvSpPr>
            <a:spLocks noGrp="1"/>
          </p:cNvSpPr>
          <p:nvPr>
            <p:ph type="sldNum" sz="quarter" idx="12"/>
          </p:nvPr>
        </p:nvSpPr>
        <p:spPr/>
        <p:txBody>
          <a:bodyPr/>
          <a:lstStyle/>
          <a:p>
            <a:fld id="{1DA7E6E1-2DF2-42B4-A188-179586944397}" type="slidenum">
              <a:rPr lang="en-US"/>
              <a:pPr/>
              <a:t>46</a:t>
            </a:fld>
            <a:endParaRPr lang="en-US"/>
          </a:p>
        </p:txBody>
      </p:sp>
      <p:sp>
        <p:nvSpPr>
          <p:cNvPr id="406532" name="Rectangle 4"/>
          <p:cNvSpPr>
            <a:spLocks noChangeArrowheads="1"/>
          </p:cNvSpPr>
          <p:nvPr/>
        </p:nvSpPr>
        <p:spPr bwMode="auto">
          <a:xfrm>
            <a:off x="228600" y="2117725"/>
            <a:ext cx="3505200" cy="2606675"/>
          </a:xfrm>
          <a:prstGeom prst="rect">
            <a:avLst/>
          </a:prstGeom>
          <a:noFill/>
          <a:ln w="9525">
            <a:noFill/>
            <a:miter lim="800000"/>
            <a:headEnd/>
            <a:tailEnd/>
          </a:ln>
          <a:effectLst/>
        </p:spPr>
        <p:txBody>
          <a:bodyPr>
            <a:spAutoFit/>
          </a:bodyPr>
          <a:lstStyle/>
          <a:p>
            <a:pPr marL="342900" indent="-342900">
              <a:spcBef>
                <a:spcPct val="15000"/>
              </a:spcBef>
              <a:spcAft>
                <a:spcPct val="10000"/>
              </a:spcAft>
              <a:buClr>
                <a:srgbClr val="FF0000"/>
              </a:buClr>
              <a:buFontTx/>
              <a:buChar char="•"/>
            </a:pPr>
            <a:r>
              <a:rPr lang="tr-TR" sz="2000" b="0">
                <a:solidFill>
                  <a:schemeClr val="hlink"/>
                </a:solidFill>
              </a:rPr>
              <a:t>T</a:t>
            </a:r>
            <a:r>
              <a:rPr lang="en-US" sz="2000" b="0">
                <a:solidFill>
                  <a:schemeClr val="hlink"/>
                </a:solidFill>
              </a:rPr>
              <a:t>he Fourier number is a measure of </a:t>
            </a:r>
            <a:r>
              <a:rPr lang="en-US" sz="2000" b="0" i="1">
                <a:solidFill>
                  <a:schemeClr val="hlink"/>
                </a:solidFill>
              </a:rPr>
              <a:t>heat</a:t>
            </a:r>
            <a:r>
              <a:rPr lang="tr-TR" sz="2000" b="0" i="1">
                <a:solidFill>
                  <a:schemeClr val="hlink"/>
                </a:solidFill>
              </a:rPr>
              <a:t> </a:t>
            </a:r>
            <a:r>
              <a:rPr lang="en-US" sz="2000" b="0" i="1">
                <a:solidFill>
                  <a:schemeClr val="hlink"/>
                </a:solidFill>
              </a:rPr>
              <a:t>conducted </a:t>
            </a:r>
            <a:r>
              <a:rPr lang="en-US" sz="2000" b="0">
                <a:solidFill>
                  <a:schemeClr val="hlink"/>
                </a:solidFill>
              </a:rPr>
              <a:t>through a</a:t>
            </a:r>
            <a:r>
              <a:rPr lang="tr-TR" sz="2000" b="0">
                <a:solidFill>
                  <a:schemeClr val="hlink"/>
                </a:solidFill>
              </a:rPr>
              <a:t> </a:t>
            </a:r>
            <a:r>
              <a:rPr lang="en-US" sz="2000" b="0">
                <a:solidFill>
                  <a:schemeClr val="hlink"/>
                </a:solidFill>
              </a:rPr>
              <a:t>body relative to </a:t>
            </a:r>
            <a:r>
              <a:rPr lang="en-US" sz="2000" b="0" i="1">
                <a:solidFill>
                  <a:schemeClr val="hlink"/>
                </a:solidFill>
              </a:rPr>
              <a:t>heat stored.</a:t>
            </a:r>
            <a:r>
              <a:rPr lang="en-US" sz="2000" b="0" i="1"/>
              <a:t> </a:t>
            </a:r>
            <a:endParaRPr lang="tr-TR" sz="2000" b="0" i="1"/>
          </a:p>
          <a:p>
            <a:pPr marL="342900" indent="-342900">
              <a:spcBef>
                <a:spcPct val="15000"/>
              </a:spcBef>
              <a:spcAft>
                <a:spcPct val="10000"/>
              </a:spcAft>
              <a:buClr>
                <a:srgbClr val="FF0000"/>
              </a:buClr>
              <a:buFontTx/>
              <a:buChar char="•"/>
            </a:pPr>
            <a:r>
              <a:rPr lang="tr-TR" sz="2000" b="0"/>
              <a:t>A</a:t>
            </a:r>
            <a:r>
              <a:rPr lang="en-US" sz="2000" b="0"/>
              <a:t> large value of the Fourier number indicates</a:t>
            </a:r>
            <a:r>
              <a:rPr lang="tr-TR" sz="2000" b="0"/>
              <a:t> </a:t>
            </a:r>
            <a:r>
              <a:rPr lang="en-US" sz="2000" b="0"/>
              <a:t>faster propagation of heat through a body.</a:t>
            </a:r>
          </a:p>
        </p:txBody>
      </p:sp>
      <p:sp>
        <p:nvSpPr>
          <p:cNvPr id="406533" name="Rectangle 5"/>
          <p:cNvSpPr>
            <a:spLocks noChangeArrowheads="1"/>
          </p:cNvSpPr>
          <p:nvPr/>
        </p:nvSpPr>
        <p:spPr bwMode="auto">
          <a:xfrm>
            <a:off x="1066800" y="4935538"/>
            <a:ext cx="2819400" cy="1465262"/>
          </a:xfrm>
          <a:prstGeom prst="rect">
            <a:avLst/>
          </a:prstGeom>
          <a:noFill/>
          <a:ln w="9525">
            <a:noFill/>
            <a:miter lim="800000"/>
            <a:headEnd/>
            <a:tailEnd/>
          </a:ln>
          <a:effectLst/>
        </p:spPr>
        <p:txBody>
          <a:bodyPr>
            <a:spAutoFit/>
          </a:bodyPr>
          <a:lstStyle/>
          <a:p>
            <a:pPr algn="r"/>
            <a:r>
              <a:rPr lang="en-US" b="0">
                <a:solidFill>
                  <a:srgbClr val="0000CC"/>
                </a:solidFill>
              </a:rPr>
              <a:t>Fourier number at time </a:t>
            </a:r>
            <a:r>
              <a:rPr lang="en-US" b="0" i="1">
                <a:solidFill>
                  <a:srgbClr val="0000CC"/>
                </a:solidFill>
              </a:rPr>
              <a:t>t </a:t>
            </a:r>
            <a:r>
              <a:rPr lang="en-US" b="0">
                <a:solidFill>
                  <a:srgbClr val="0000CC"/>
                </a:solidFill>
              </a:rPr>
              <a:t>can be</a:t>
            </a:r>
            <a:r>
              <a:rPr lang="tr-TR" b="0">
                <a:solidFill>
                  <a:srgbClr val="0000CC"/>
                </a:solidFill>
              </a:rPr>
              <a:t> </a:t>
            </a:r>
            <a:r>
              <a:rPr lang="en-US" b="0">
                <a:solidFill>
                  <a:srgbClr val="0000CC"/>
                </a:solidFill>
              </a:rPr>
              <a:t>viewed as the ratio of the rate of heat</a:t>
            </a:r>
            <a:r>
              <a:rPr lang="tr-TR" b="0">
                <a:solidFill>
                  <a:srgbClr val="0000CC"/>
                </a:solidFill>
              </a:rPr>
              <a:t> </a:t>
            </a:r>
            <a:r>
              <a:rPr lang="en-US" b="0">
                <a:solidFill>
                  <a:srgbClr val="0000CC"/>
                </a:solidFill>
              </a:rPr>
              <a:t>conducted to the rate of heat stored</a:t>
            </a:r>
            <a:r>
              <a:rPr lang="tr-TR" b="0">
                <a:solidFill>
                  <a:srgbClr val="0000CC"/>
                </a:solidFill>
              </a:rPr>
              <a:t> </a:t>
            </a:r>
            <a:r>
              <a:rPr lang="en-US" b="0">
                <a:solidFill>
                  <a:srgbClr val="0000CC"/>
                </a:solidFill>
              </a:rPr>
              <a:t>at that time.</a:t>
            </a:r>
          </a:p>
        </p:txBody>
      </p:sp>
      <p:pic>
        <p:nvPicPr>
          <p:cNvPr id="406534" name="Picture 6"/>
          <p:cNvPicPr>
            <a:picLocks noChangeAspect="1" noChangeArrowheads="1"/>
          </p:cNvPicPr>
          <p:nvPr/>
        </p:nvPicPr>
        <p:blipFill>
          <a:blip r:embed="rId2" cstate="print"/>
          <a:srcRect/>
          <a:stretch>
            <a:fillRect/>
          </a:stretch>
        </p:blipFill>
        <p:spPr bwMode="auto">
          <a:xfrm>
            <a:off x="3919538" y="2209800"/>
            <a:ext cx="4767262" cy="4100513"/>
          </a:xfrm>
          <a:prstGeom prst="rect">
            <a:avLst/>
          </a:prstGeom>
          <a:noFill/>
          <a:ln w="9525">
            <a:noFill/>
            <a:miter lim="800000"/>
            <a:headEnd/>
            <a:tailEnd/>
          </a:ln>
          <a:effectLst/>
        </p:spPr>
      </p:pic>
      <p:sp>
        <p:nvSpPr>
          <p:cNvPr id="406535" name="Rectangle 7"/>
          <p:cNvSpPr>
            <a:spLocks noChangeArrowheads="1"/>
          </p:cNvSpPr>
          <p:nvPr/>
        </p:nvSpPr>
        <p:spPr bwMode="auto">
          <a:xfrm>
            <a:off x="533400" y="188913"/>
            <a:ext cx="6564313" cy="427037"/>
          </a:xfrm>
          <a:prstGeom prst="rect">
            <a:avLst/>
          </a:prstGeom>
          <a:noFill/>
          <a:ln w="9525">
            <a:noFill/>
            <a:miter lim="800000"/>
            <a:headEnd/>
            <a:tailEnd/>
          </a:ln>
          <a:effectLst/>
        </p:spPr>
        <p:txBody>
          <a:bodyPr wrap="none">
            <a:spAutoFit/>
          </a:bodyPr>
          <a:lstStyle/>
          <a:p>
            <a:r>
              <a:rPr lang="tr-TR" sz="2200">
                <a:solidFill>
                  <a:srgbClr val="CC00CC"/>
                </a:solidFill>
              </a:rPr>
              <a:t>T</a:t>
            </a:r>
            <a:r>
              <a:rPr lang="en-US" sz="2200">
                <a:solidFill>
                  <a:srgbClr val="CC00CC"/>
                </a:solidFill>
              </a:rPr>
              <a:t>he physical significance of the </a:t>
            </a:r>
            <a:r>
              <a:rPr lang="en-US" sz="2200" i="1">
                <a:solidFill>
                  <a:srgbClr val="CC00CC"/>
                </a:solidFill>
              </a:rPr>
              <a:t>Fourier number</a:t>
            </a:r>
          </a:p>
        </p:txBody>
      </p:sp>
      <p:grpSp>
        <p:nvGrpSpPr>
          <p:cNvPr id="2" name="Group 11"/>
          <p:cNvGrpSpPr>
            <a:grpSpLocks/>
          </p:cNvGrpSpPr>
          <p:nvPr/>
        </p:nvGrpSpPr>
        <p:grpSpPr bwMode="auto">
          <a:xfrm>
            <a:off x="614363" y="747713"/>
            <a:ext cx="6624637" cy="1309687"/>
            <a:chOff x="387" y="471"/>
            <a:chExt cx="4173" cy="825"/>
          </a:xfrm>
        </p:grpSpPr>
        <p:pic>
          <p:nvPicPr>
            <p:cNvPr id="406531" name="Picture 3"/>
            <p:cNvPicPr>
              <a:picLocks noChangeAspect="1" noChangeArrowheads="1"/>
            </p:cNvPicPr>
            <p:nvPr/>
          </p:nvPicPr>
          <p:blipFill>
            <a:blip r:embed="rId3" cstate="print"/>
            <a:srcRect/>
            <a:stretch>
              <a:fillRect/>
            </a:stretch>
          </p:blipFill>
          <p:spPr bwMode="auto">
            <a:xfrm>
              <a:off x="387" y="471"/>
              <a:ext cx="4173" cy="825"/>
            </a:xfrm>
            <a:prstGeom prst="rect">
              <a:avLst/>
            </a:prstGeom>
            <a:noFill/>
            <a:ln w="9525">
              <a:noFill/>
              <a:miter lim="800000"/>
              <a:headEnd/>
              <a:tailEnd/>
            </a:ln>
            <a:effectLst/>
          </p:spPr>
        </p:pic>
        <p:sp>
          <p:nvSpPr>
            <p:cNvPr id="406536" name="Text Box 8"/>
            <p:cNvSpPr txBox="1">
              <a:spLocks noChangeArrowheads="1"/>
            </p:cNvSpPr>
            <p:nvPr/>
          </p:nvSpPr>
          <p:spPr bwMode="auto">
            <a:xfrm>
              <a:off x="2812" y="679"/>
              <a:ext cx="163" cy="182"/>
            </a:xfrm>
            <a:prstGeom prst="rect">
              <a:avLst/>
            </a:prstGeom>
            <a:solidFill>
              <a:schemeClr val="bg1"/>
            </a:solidFill>
            <a:ln w="9525">
              <a:noFill/>
              <a:miter lim="800000"/>
              <a:headEnd/>
              <a:tailEnd/>
            </a:ln>
            <a:effectLst/>
          </p:spPr>
          <p:txBody>
            <a:bodyPr lIns="0" tIns="0" rIns="0" bIns="0">
              <a:spAutoFit/>
            </a:bodyPr>
            <a:lstStyle/>
            <a:p>
              <a:pPr>
                <a:spcBef>
                  <a:spcPct val="50000"/>
                </a:spcBef>
              </a:pPr>
              <a:r>
                <a:rPr lang="en-GB" b="0">
                  <a:solidFill>
                    <a:srgbClr val="4D4D4D"/>
                  </a:solidFill>
                  <a:latin typeface="Times New Roman" pitchFamily="18" charset="0"/>
                </a:rPr>
                <a:t> </a:t>
              </a:r>
              <a:r>
                <a:rPr lang="en-GB" sz="1900" b="0">
                  <a:solidFill>
                    <a:srgbClr val="4D4D4D"/>
                  </a:solidFill>
                  <a:latin typeface="Times New Roman" pitchFamily="18" charset="0"/>
                </a:rPr>
                <a:t>in</a:t>
              </a:r>
            </a:p>
          </p:txBody>
        </p:sp>
      </p:gr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47</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TextBox 6"/>
          <p:cNvSpPr txBox="1"/>
          <p:nvPr/>
        </p:nvSpPr>
        <p:spPr>
          <a:xfrm>
            <a:off x="693095" y="1278320"/>
            <a:ext cx="7488976" cy="2062103"/>
          </a:xfrm>
          <a:prstGeom prst="rect">
            <a:avLst/>
          </a:prstGeom>
          <a:noFill/>
        </p:spPr>
        <p:txBody>
          <a:bodyPr wrap="square" rtlCol="0">
            <a:spAutoFit/>
          </a:bodyPr>
          <a:lstStyle/>
          <a:p>
            <a:pPr algn="just">
              <a:spcAft>
                <a:spcPts val="1200"/>
              </a:spcAft>
            </a:pPr>
            <a:r>
              <a:rPr lang="en-GB" b="1" dirty="0" smtClean="0">
                <a:solidFill>
                  <a:srgbClr val="0000FF"/>
                </a:solidFill>
              </a:rPr>
              <a:t>Problem 5.37</a:t>
            </a:r>
          </a:p>
          <a:p>
            <a:pPr algn="just"/>
            <a:r>
              <a:rPr lang="en-GB" sz="1400" dirty="0" smtClean="0">
                <a:sym typeface="Symbol"/>
              </a:rPr>
              <a:t>Annealing is a process by which steel is reheated and then cooled to make it less brittle. Consider the reheat stage for a 100 mm thick steel plate (=7830 kg/m</a:t>
            </a:r>
            <a:r>
              <a:rPr lang="en-GB" sz="1400" baseline="30000" dirty="0" smtClean="0">
                <a:sym typeface="Symbol"/>
              </a:rPr>
              <a:t>3</a:t>
            </a:r>
            <a:r>
              <a:rPr lang="en-GB" sz="1400" dirty="0" smtClean="0">
                <a:sym typeface="Symbol"/>
              </a:rPr>
              <a:t>, c=550 J/</a:t>
            </a:r>
            <a:r>
              <a:rPr lang="en-GB" sz="1400" dirty="0" err="1" smtClean="0">
                <a:sym typeface="Symbol"/>
              </a:rPr>
              <a:t>kgK</a:t>
            </a:r>
            <a:r>
              <a:rPr lang="en-GB" sz="1400" dirty="0" smtClean="0">
                <a:sym typeface="Symbol"/>
              </a:rPr>
              <a:t>, k=48 W/</a:t>
            </a:r>
            <a:r>
              <a:rPr lang="en-GB" sz="1400" dirty="0" err="1" smtClean="0">
                <a:sym typeface="Symbol"/>
              </a:rPr>
              <a:t>mK</a:t>
            </a:r>
            <a:r>
              <a:rPr lang="en-GB" sz="1400" dirty="0" smtClean="0">
                <a:sym typeface="Symbol"/>
              </a:rPr>
              <a:t>) which is initially at a uniform temperature of T</a:t>
            </a:r>
            <a:r>
              <a:rPr lang="en-GB" sz="1400" baseline="-25000" dirty="0" smtClean="0">
                <a:sym typeface="Symbol"/>
              </a:rPr>
              <a:t>i</a:t>
            </a:r>
            <a:r>
              <a:rPr lang="en-GB" sz="1400" dirty="0" smtClean="0">
                <a:sym typeface="Symbol"/>
              </a:rPr>
              <a:t> = 200C and is to be heated to a minimum temperature of 550C. Heating is effected in a gas-fired furnace, where products of combustion at </a:t>
            </a:r>
            <a:r>
              <a:rPr lang="en-GB" sz="1400" dirty="0" smtClean="0"/>
              <a:t>T</a:t>
            </a:r>
            <a:r>
              <a:rPr lang="en-GB" sz="1400" baseline="-25000" dirty="0" smtClean="0">
                <a:sym typeface="Symbol"/>
              </a:rPr>
              <a:t></a:t>
            </a:r>
            <a:r>
              <a:rPr lang="en-GB" sz="1400" dirty="0" smtClean="0">
                <a:sym typeface="Symbol"/>
              </a:rPr>
              <a:t> = 800C maintain a convection coefficient of h = 250 W/m</a:t>
            </a:r>
            <a:r>
              <a:rPr lang="en-GB" sz="1400" baseline="30000" dirty="0" smtClean="0">
                <a:sym typeface="Symbol"/>
              </a:rPr>
              <a:t>2</a:t>
            </a:r>
            <a:r>
              <a:rPr lang="en-GB" sz="1400" dirty="0" smtClean="0">
                <a:sym typeface="Symbol"/>
              </a:rPr>
              <a:t>K on both surfaces of the plate. How long should the plate be left in the furnace ? </a:t>
            </a:r>
          </a:p>
          <a:p>
            <a:pPr algn="just"/>
            <a:endParaRPr lang="en-GB" sz="1600" dirty="0" smtClean="0">
              <a:sym typeface="Symbol"/>
            </a:endParaRPr>
          </a:p>
        </p:txBody>
      </p:sp>
      <p:pic>
        <p:nvPicPr>
          <p:cNvPr id="1026" name="Picture 2"/>
          <p:cNvPicPr>
            <a:picLocks noChangeAspect="1" noChangeArrowheads="1"/>
          </p:cNvPicPr>
          <p:nvPr/>
        </p:nvPicPr>
        <p:blipFill>
          <a:blip r:embed="rId2" cstate="print"/>
          <a:srcRect/>
          <a:stretch>
            <a:fillRect/>
          </a:stretch>
        </p:blipFill>
        <p:spPr bwMode="auto">
          <a:xfrm>
            <a:off x="1485900" y="3771900"/>
            <a:ext cx="5791200" cy="1971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48</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25602" name="Picture 2"/>
          <p:cNvPicPr>
            <a:picLocks noChangeAspect="1" noChangeArrowheads="1"/>
          </p:cNvPicPr>
          <p:nvPr/>
        </p:nvPicPr>
        <p:blipFill>
          <a:blip r:embed="rId2" cstate="print"/>
          <a:srcRect t="8695" b="21542"/>
          <a:stretch>
            <a:fillRect/>
          </a:stretch>
        </p:blipFill>
        <p:spPr bwMode="auto">
          <a:xfrm>
            <a:off x="1038740" y="1866900"/>
            <a:ext cx="6336825" cy="3810000"/>
          </a:xfrm>
          <a:prstGeom prst="rect">
            <a:avLst/>
          </a:prstGeom>
          <a:noFill/>
          <a:ln w="9525">
            <a:noFill/>
            <a:miter lim="800000"/>
            <a:headEnd/>
            <a:tailEnd/>
          </a:ln>
        </p:spPr>
      </p:pic>
      <p:sp>
        <p:nvSpPr>
          <p:cNvPr id="6" name="TextBox 5"/>
          <p:cNvSpPr txBox="1"/>
          <p:nvPr/>
        </p:nvSpPr>
        <p:spPr>
          <a:xfrm>
            <a:off x="1104900" y="1219200"/>
            <a:ext cx="5448300" cy="400110"/>
          </a:xfrm>
          <a:prstGeom prst="rect">
            <a:avLst/>
          </a:prstGeom>
          <a:noFill/>
        </p:spPr>
        <p:txBody>
          <a:bodyPr wrap="square" rtlCol="0">
            <a:spAutoFit/>
          </a:bodyPr>
          <a:lstStyle/>
          <a:p>
            <a:r>
              <a:rPr lang="en-US" sz="2000" b="1" dirty="0" smtClean="0">
                <a:solidFill>
                  <a:srgbClr val="FF0000"/>
                </a:solidFill>
                <a:latin typeface="Times New Roman" pitchFamily="18" charset="0"/>
                <a:cs typeface="Times New Roman" pitchFamily="18" charset="0"/>
              </a:rPr>
              <a:t>Radial Systems : Infinite cylinder &amp; sphere</a:t>
            </a:r>
            <a:endParaRPr lang="en-US" sz="2000"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49</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TextBox 6"/>
          <p:cNvSpPr txBox="1"/>
          <p:nvPr/>
        </p:nvSpPr>
        <p:spPr>
          <a:xfrm>
            <a:off x="838200" y="1447800"/>
            <a:ext cx="3543300"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Long rod (infinite cylinder):</a:t>
            </a:r>
            <a:endParaRPr lang="en-US" b="1" dirty="0">
              <a:solidFill>
                <a:srgbClr val="FF0000"/>
              </a:solidFill>
              <a:latin typeface="Times New Roman" pitchFamily="18" charset="0"/>
              <a:cs typeface="Times New Roman" pitchFamily="18" charset="0"/>
            </a:endParaRPr>
          </a:p>
        </p:txBody>
      </p:sp>
      <p:sp>
        <p:nvSpPr>
          <p:cNvPr id="8" name="TextBox 7"/>
          <p:cNvSpPr txBox="1"/>
          <p:nvPr/>
        </p:nvSpPr>
        <p:spPr>
          <a:xfrm>
            <a:off x="952500" y="4381500"/>
            <a:ext cx="1485900" cy="369332"/>
          </a:xfrm>
          <a:prstGeom prst="rect">
            <a:avLst/>
          </a:prstGeom>
          <a:noFill/>
        </p:spPr>
        <p:txBody>
          <a:bodyPr wrap="square" rtlCol="0">
            <a:spAutoFit/>
          </a:bodyPr>
          <a:lstStyle/>
          <a:p>
            <a:r>
              <a:rPr lang="en-US" b="1" dirty="0" smtClean="0">
                <a:solidFill>
                  <a:srgbClr val="FF0000"/>
                </a:solidFill>
                <a:latin typeface="Times New Roman" pitchFamily="18" charset="0"/>
                <a:cs typeface="Times New Roman" pitchFamily="18" charset="0"/>
              </a:rPr>
              <a:t>Sphere:</a:t>
            </a:r>
            <a:endParaRPr lang="en-US" b="1"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128132" y="1866900"/>
            <a:ext cx="5958468" cy="5334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838200" y="2378435"/>
            <a:ext cx="6389473" cy="1012465"/>
          </a:xfrm>
          <a:prstGeom prst="rect">
            <a:avLst/>
          </a:prstGeom>
          <a:noFill/>
          <a:ln w="9525">
            <a:noFill/>
            <a:miter lim="800000"/>
            <a:headEnd/>
            <a:tailEnd/>
          </a:ln>
          <a:effectLst/>
        </p:spPr>
      </p:pic>
      <p:sp>
        <p:nvSpPr>
          <p:cNvPr id="12" name="TextBox 11"/>
          <p:cNvSpPr txBox="1"/>
          <p:nvPr/>
        </p:nvSpPr>
        <p:spPr>
          <a:xfrm>
            <a:off x="647700" y="3505200"/>
            <a:ext cx="7086600" cy="584775"/>
          </a:xfrm>
          <a:prstGeom prst="rect">
            <a:avLst/>
          </a:prstGeom>
          <a:noFill/>
        </p:spPr>
        <p:txBody>
          <a:bodyPr wrap="square" rtlCol="0">
            <a:spAutoFit/>
          </a:bodyPr>
          <a:lstStyle/>
          <a:p>
            <a:r>
              <a:rPr lang="en-US" sz="1600" i="1" dirty="0" smtClean="0">
                <a:latin typeface="Times New Roman" pitchFamily="18" charset="0"/>
                <a:cs typeface="Times New Roman" pitchFamily="18" charset="0"/>
              </a:rPr>
              <a:t>*J</a:t>
            </a:r>
            <a:r>
              <a:rPr lang="en-US" sz="1600" i="1" baseline="-25000" dirty="0" smtClean="0">
                <a:latin typeface="Times New Roman" pitchFamily="18" charset="0"/>
                <a:cs typeface="Times New Roman" pitchFamily="18" charset="0"/>
              </a:rPr>
              <a:t>1 </a:t>
            </a:r>
            <a:r>
              <a:rPr lang="en-US" sz="1600" i="1" dirty="0" smtClean="0">
                <a:latin typeface="Times New Roman" pitchFamily="18" charset="0"/>
                <a:cs typeface="Times New Roman" pitchFamily="18" charset="0"/>
              </a:rPr>
              <a:t>and J</a:t>
            </a:r>
            <a:r>
              <a:rPr lang="en-US" sz="1600" i="1" baseline="-25000" dirty="0" smtClean="0">
                <a:latin typeface="Times New Roman" pitchFamily="18" charset="0"/>
                <a:cs typeface="Times New Roman" pitchFamily="18" charset="0"/>
              </a:rPr>
              <a:t>0 </a:t>
            </a:r>
            <a:r>
              <a:rPr lang="en-US" sz="1600" i="1" dirty="0" smtClean="0">
                <a:latin typeface="Times New Roman" pitchFamily="18" charset="0"/>
                <a:cs typeface="Times New Roman" pitchFamily="18" charset="0"/>
              </a:rPr>
              <a:t>are Bessel functions of the first kind (canonical function). Their values are tabulated in Appendix B4</a:t>
            </a:r>
            <a:endParaRPr lang="en-US" sz="1600" i="1" dirty="0">
              <a:latin typeface="Times New Roman" pitchFamily="18" charset="0"/>
              <a:cs typeface="Times New Roman" pitchFamily="18" charset="0"/>
            </a:endParaRPr>
          </a:p>
        </p:txBody>
      </p:sp>
      <p:pic>
        <p:nvPicPr>
          <p:cNvPr id="1028" name="Picture 4"/>
          <p:cNvPicPr>
            <a:picLocks noChangeAspect="1" noChangeArrowheads="1"/>
          </p:cNvPicPr>
          <p:nvPr/>
        </p:nvPicPr>
        <p:blipFill>
          <a:blip r:embed="rId4" cstate="print"/>
          <a:srcRect/>
          <a:stretch>
            <a:fillRect/>
          </a:stretch>
        </p:blipFill>
        <p:spPr bwMode="auto">
          <a:xfrm>
            <a:off x="838200" y="4914900"/>
            <a:ext cx="6494106" cy="685800"/>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cstate="print"/>
          <a:srcRect/>
          <a:stretch>
            <a:fillRect/>
          </a:stretch>
        </p:blipFill>
        <p:spPr bwMode="auto">
          <a:xfrm>
            <a:off x="800100" y="5562600"/>
            <a:ext cx="6705600" cy="997310"/>
          </a:xfrm>
          <a:prstGeom prst="rect">
            <a:avLst/>
          </a:prstGeom>
          <a:noFill/>
          <a:ln w="9525">
            <a:noFill/>
            <a:miter lim="800000"/>
            <a:headEnd/>
            <a:tailEnd/>
          </a:ln>
          <a:effectLst/>
        </p:spPr>
      </p:pic>
      <p:sp>
        <p:nvSpPr>
          <p:cNvPr id="14" name="TextBox 13"/>
          <p:cNvSpPr txBox="1"/>
          <p:nvPr/>
        </p:nvSpPr>
        <p:spPr>
          <a:xfrm>
            <a:off x="647700" y="1104900"/>
            <a:ext cx="4914900" cy="369332"/>
          </a:xfrm>
          <a:prstGeom prst="rect">
            <a:avLst/>
          </a:prstGeom>
          <a:noFill/>
        </p:spPr>
        <p:txBody>
          <a:bodyPr wrap="square" rtlCol="0">
            <a:spAutoFit/>
          </a:bodyPr>
          <a:lstStyle/>
          <a:p>
            <a:r>
              <a:rPr lang="en-US" b="1" dirty="0" smtClean="0"/>
              <a:t>Textbook (Until Chapter 5.6)</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Lumped Capacitance Method</a:t>
            </a:r>
          </a:p>
        </p:txBody>
      </p:sp>
      <p:sp>
        <p:nvSpPr>
          <p:cNvPr id="2052" name="Rectangle 3"/>
          <p:cNvSpPr>
            <a:spLocks noGrp="1" noChangeArrowheads="1"/>
          </p:cNvSpPr>
          <p:nvPr>
            <p:ph type="body" idx="1"/>
          </p:nvPr>
        </p:nvSpPr>
        <p:spPr bwMode="auto">
          <a:xfrm>
            <a:off x="290513" y="1117600"/>
            <a:ext cx="8458200" cy="1811338"/>
          </a:xfrm>
          <a:noFill/>
          <a:ln>
            <a:miter lim="800000"/>
            <a:headEnd/>
            <a:tailEnd/>
          </a:ln>
        </p:spPr>
        <p:txBody>
          <a:bodyPr vert="horz" wrap="square" lIns="91440" tIns="45720" rIns="91440" bIns="45720" numCol="1" anchor="t" anchorCtr="0" compatLnSpc="1">
            <a:prstTxWarp prst="textNoShape">
              <a:avLst/>
            </a:prstTxWarp>
            <a:normAutofit fontScale="70000" lnSpcReduction="20000"/>
          </a:bodyPr>
          <a:lstStyle/>
          <a:p>
            <a:pPr eaLnBrk="1" hangingPunct="1"/>
            <a:r>
              <a:rPr lang="en-US" smtClean="0"/>
              <a:t>If the thermal conductivity of the solid is very high, resistance to conduction within the solid will be small compared to resistance to heat transfer between solid and surroundings.</a:t>
            </a:r>
          </a:p>
          <a:p>
            <a:pPr eaLnBrk="1" hangingPunct="1"/>
            <a:r>
              <a:rPr lang="en-US" smtClean="0"/>
              <a:t>Temperature gradients within the solid will be negligible, i.e.. </a:t>
            </a:r>
            <a:r>
              <a:rPr lang="en-US" b="1" i="1" smtClean="0">
                <a:solidFill>
                  <a:srgbClr val="FF3300"/>
                </a:solidFill>
              </a:rPr>
              <a:t>the temperature of the solid is spatially uniform at any instant.</a:t>
            </a:r>
          </a:p>
        </p:txBody>
      </p:sp>
      <p:grpSp>
        <p:nvGrpSpPr>
          <p:cNvPr id="2" name="Group 8"/>
          <p:cNvGrpSpPr>
            <a:grpSpLocks/>
          </p:cNvGrpSpPr>
          <p:nvPr/>
        </p:nvGrpSpPr>
        <p:grpSpPr bwMode="auto">
          <a:xfrm>
            <a:off x="1460500" y="2919413"/>
            <a:ext cx="2443163" cy="3125787"/>
            <a:chOff x="920" y="1839"/>
            <a:chExt cx="1539" cy="1969"/>
          </a:xfrm>
        </p:grpSpPr>
        <p:sp>
          <p:nvSpPr>
            <p:cNvPr id="2055" name="Rectangle 9"/>
            <p:cNvSpPr>
              <a:spLocks noChangeArrowheads="1"/>
            </p:cNvSpPr>
            <p:nvPr/>
          </p:nvSpPr>
          <p:spPr bwMode="auto">
            <a:xfrm>
              <a:off x="920" y="2166"/>
              <a:ext cx="525" cy="1547"/>
            </a:xfrm>
            <a:prstGeom prst="rect">
              <a:avLst/>
            </a:prstGeom>
            <a:solidFill>
              <a:srgbClr val="DDDDDD"/>
            </a:solidFill>
            <a:ln w="9525">
              <a:solidFill>
                <a:schemeClr val="tx1"/>
              </a:solidFill>
              <a:miter lim="800000"/>
              <a:headEnd/>
              <a:tailEnd/>
            </a:ln>
          </p:spPr>
          <p:txBody>
            <a:bodyPr wrap="none" anchor="ctr"/>
            <a:lstStyle/>
            <a:p>
              <a:endParaRPr lang="en-US"/>
            </a:p>
          </p:txBody>
        </p:sp>
        <p:sp>
          <p:nvSpPr>
            <p:cNvPr id="2056" name="Line 10"/>
            <p:cNvSpPr>
              <a:spLocks noChangeShapeType="1"/>
            </p:cNvSpPr>
            <p:nvPr/>
          </p:nvSpPr>
          <p:spPr bwMode="auto">
            <a:xfrm>
              <a:off x="921" y="2355"/>
              <a:ext cx="550" cy="0"/>
            </a:xfrm>
            <a:prstGeom prst="line">
              <a:avLst/>
            </a:prstGeom>
            <a:noFill/>
            <a:ln w="38100">
              <a:solidFill>
                <a:srgbClr val="FF3300"/>
              </a:solidFill>
              <a:miter lim="800000"/>
              <a:headEnd/>
              <a:tailEnd/>
            </a:ln>
          </p:spPr>
          <p:txBody>
            <a:bodyPr wrap="none"/>
            <a:lstStyle/>
            <a:p>
              <a:endParaRPr lang="en-MY"/>
            </a:p>
          </p:txBody>
        </p:sp>
        <p:sp>
          <p:nvSpPr>
            <p:cNvPr id="2057" name="Line 11"/>
            <p:cNvSpPr>
              <a:spLocks noChangeShapeType="1"/>
            </p:cNvSpPr>
            <p:nvPr/>
          </p:nvSpPr>
          <p:spPr bwMode="auto">
            <a:xfrm flipV="1">
              <a:off x="1178" y="1839"/>
              <a:ext cx="0" cy="1866"/>
            </a:xfrm>
            <a:prstGeom prst="line">
              <a:avLst/>
            </a:prstGeom>
            <a:noFill/>
            <a:ln w="9525">
              <a:solidFill>
                <a:schemeClr val="tx1"/>
              </a:solidFill>
              <a:prstDash val="dash"/>
              <a:miter lim="800000"/>
              <a:headEnd/>
              <a:tailEnd type="triangle" w="med" len="med"/>
            </a:ln>
          </p:spPr>
          <p:txBody>
            <a:bodyPr wrap="none"/>
            <a:lstStyle/>
            <a:p>
              <a:endParaRPr lang="en-MY"/>
            </a:p>
          </p:txBody>
        </p:sp>
        <p:graphicFrame>
          <p:nvGraphicFramePr>
            <p:cNvPr id="2050" name="Object 12"/>
            <p:cNvGraphicFramePr>
              <a:graphicFrameLocks noChangeAspect="1"/>
            </p:cNvGraphicFramePr>
            <p:nvPr/>
          </p:nvGraphicFramePr>
          <p:xfrm>
            <a:off x="1575" y="2197"/>
            <a:ext cx="884" cy="283"/>
          </p:xfrm>
          <a:graphic>
            <a:graphicData uri="http://schemas.openxmlformats.org/presentationml/2006/ole">
              <p:oleObj spid="_x0000_s2050" name="Equation" r:id="rId4" imgW="596880" imgH="190440" progId="Equation.3">
                <p:embed/>
              </p:oleObj>
            </a:graphicData>
          </a:graphic>
        </p:graphicFrame>
        <p:sp>
          <p:nvSpPr>
            <p:cNvPr id="2058" name="Line 13"/>
            <p:cNvSpPr>
              <a:spLocks noChangeShapeType="1"/>
            </p:cNvSpPr>
            <p:nvPr/>
          </p:nvSpPr>
          <p:spPr bwMode="auto">
            <a:xfrm>
              <a:off x="1187" y="3808"/>
              <a:ext cx="636" cy="0"/>
            </a:xfrm>
            <a:prstGeom prst="line">
              <a:avLst/>
            </a:prstGeom>
            <a:noFill/>
            <a:ln w="9525">
              <a:solidFill>
                <a:schemeClr val="tx1"/>
              </a:solidFill>
              <a:miter lim="800000"/>
              <a:headEnd/>
              <a:tailEnd type="triangle" w="med" len="med"/>
            </a:ln>
          </p:spPr>
          <p:txBody>
            <a:bodyPr wrap="none"/>
            <a:lstStyle/>
            <a:p>
              <a:endParaRPr lang="en-MY"/>
            </a:p>
          </p:txBody>
        </p:sp>
        <p:sp>
          <p:nvSpPr>
            <p:cNvPr id="2059" name="Text Box 14"/>
            <p:cNvSpPr txBox="1">
              <a:spLocks noChangeArrowheads="1"/>
            </p:cNvSpPr>
            <p:nvPr/>
          </p:nvSpPr>
          <p:spPr bwMode="auto">
            <a:xfrm>
              <a:off x="1576" y="3561"/>
              <a:ext cx="188" cy="231"/>
            </a:xfrm>
            <a:prstGeom prst="rect">
              <a:avLst/>
            </a:prstGeom>
            <a:noFill/>
            <a:ln w="9525">
              <a:noFill/>
              <a:miter lim="800000"/>
              <a:headEnd/>
              <a:tailEnd/>
            </a:ln>
          </p:spPr>
          <p:txBody>
            <a:bodyPr wrap="none">
              <a:spAutoFit/>
            </a:bodyPr>
            <a:lstStyle/>
            <a:p>
              <a:r>
                <a:rPr lang="en-US" sz="1800">
                  <a:latin typeface="Arial" pitchFamily="34" charset="0"/>
                </a:rPr>
                <a:t>x</a:t>
              </a:r>
            </a:p>
          </p:txBody>
        </p:sp>
      </p:grpSp>
      <p:sp>
        <p:nvSpPr>
          <p:cNvPr id="2054" name="Text Box 19"/>
          <p:cNvSpPr txBox="1">
            <a:spLocks noChangeArrowheads="1"/>
          </p:cNvSpPr>
          <p:nvPr/>
        </p:nvSpPr>
        <p:spPr bwMode="auto">
          <a:xfrm>
            <a:off x="2012950" y="2846388"/>
            <a:ext cx="339725" cy="396875"/>
          </a:xfrm>
          <a:prstGeom prst="rect">
            <a:avLst/>
          </a:prstGeom>
          <a:noFill/>
          <a:ln w="9525">
            <a:noFill/>
            <a:miter lim="800000"/>
            <a:headEnd/>
            <a:tailEnd/>
          </a:ln>
        </p:spPr>
        <p:txBody>
          <a:bodyPr wrap="none">
            <a:spAutoFit/>
          </a:bodyPr>
          <a:lstStyle/>
          <a:p>
            <a:r>
              <a:rPr lang="en-US" sz="2000">
                <a:latin typeface="Arial" pitchFamily="34" charset="0"/>
              </a:rPr>
              <a:t>T</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50</a:t>
            </a:fld>
            <a:endParaRPr lang="en-US"/>
          </a:p>
        </p:txBody>
      </p:sp>
      <p:pic>
        <p:nvPicPr>
          <p:cNvPr id="2050" name="Picture 2"/>
          <p:cNvPicPr>
            <a:picLocks noChangeAspect="1" noChangeArrowheads="1"/>
          </p:cNvPicPr>
          <p:nvPr/>
        </p:nvPicPr>
        <p:blipFill>
          <a:blip r:embed="rId2" cstate="print"/>
          <a:srcRect/>
          <a:stretch>
            <a:fillRect/>
          </a:stretch>
        </p:blipFill>
        <p:spPr bwMode="auto">
          <a:xfrm>
            <a:off x="609600" y="266700"/>
            <a:ext cx="5991225" cy="4543425"/>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3276600" y="4876800"/>
            <a:ext cx="3228975" cy="1476375"/>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Transient Conduction : Spatial Effects &amp; The role of analytical solutions</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51</a:t>
            </a:fld>
            <a:endParaRPr lang="en-US" dirty="0"/>
          </a:p>
        </p:txBody>
      </p:sp>
      <p:sp>
        <p:nvSpPr>
          <p:cNvPr id="5124"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 name="TextBox 6"/>
          <p:cNvSpPr txBox="1"/>
          <p:nvPr/>
        </p:nvSpPr>
        <p:spPr>
          <a:xfrm>
            <a:off x="731500" y="1124700"/>
            <a:ext cx="7488976" cy="2462213"/>
          </a:xfrm>
          <a:prstGeom prst="rect">
            <a:avLst/>
          </a:prstGeom>
          <a:noFill/>
        </p:spPr>
        <p:txBody>
          <a:bodyPr wrap="square" rtlCol="0">
            <a:spAutoFit/>
          </a:bodyPr>
          <a:lstStyle/>
          <a:p>
            <a:pPr algn="just">
              <a:spcAft>
                <a:spcPts val="1200"/>
              </a:spcAft>
            </a:pPr>
            <a:r>
              <a:rPr lang="en-GB" b="1" dirty="0" smtClean="0">
                <a:solidFill>
                  <a:srgbClr val="0000FF"/>
                </a:solidFill>
              </a:rPr>
              <a:t>Problem 5.63</a:t>
            </a:r>
          </a:p>
          <a:p>
            <a:pPr algn="just"/>
            <a:r>
              <a:rPr lang="en-GB" sz="1400" dirty="0" smtClean="0">
                <a:sym typeface="Symbol"/>
              </a:rPr>
              <a:t>Consider the packed bed and the operating conditions of Problem 5.12, but with Pyrex sphere (=2225 kg/m</a:t>
            </a:r>
            <a:r>
              <a:rPr lang="en-GB" sz="1400" baseline="30000" dirty="0" smtClean="0">
                <a:sym typeface="Symbol"/>
              </a:rPr>
              <a:t>3</a:t>
            </a:r>
            <a:r>
              <a:rPr lang="en-GB" sz="1400" dirty="0" smtClean="0">
                <a:sym typeface="Symbol"/>
              </a:rPr>
              <a:t>, c=835 J/</a:t>
            </a:r>
            <a:r>
              <a:rPr lang="en-GB" sz="1400" dirty="0" err="1" smtClean="0">
                <a:sym typeface="Symbol"/>
              </a:rPr>
              <a:t>kgK</a:t>
            </a:r>
            <a:r>
              <a:rPr lang="en-GB" sz="1400" dirty="0" smtClean="0">
                <a:sym typeface="Symbol"/>
              </a:rPr>
              <a:t>, k=1.4 W/</a:t>
            </a:r>
            <a:r>
              <a:rPr lang="en-GB" sz="1400" dirty="0" err="1" smtClean="0">
                <a:sym typeface="Symbol"/>
              </a:rPr>
              <a:t>mK</a:t>
            </a:r>
            <a:r>
              <a:rPr lang="en-GB" sz="1400" dirty="0" smtClean="0">
                <a:sym typeface="Symbol"/>
              </a:rPr>
              <a:t>) used instead of aluminium. </a:t>
            </a:r>
          </a:p>
          <a:p>
            <a:pPr algn="just"/>
            <a:endParaRPr lang="en-GB" sz="1400" dirty="0" smtClean="0">
              <a:sym typeface="Symbol"/>
            </a:endParaRPr>
          </a:p>
          <a:p>
            <a:pPr marL="400050" indent="-400050" algn="just">
              <a:buAutoNum type="romanLcParenR"/>
            </a:pPr>
            <a:r>
              <a:rPr lang="en-GB" sz="1400" dirty="0" smtClean="0">
                <a:sym typeface="Symbol"/>
              </a:rPr>
              <a:t>How long does it take a sphere near the inlet of the system to accumulate 90% of the maximum possible thermal energy?</a:t>
            </a:r>
          </a:p>
          <a:p>
            <a:pPr marL="400050" indent="-400050" algn="just">
              <a:buAutoNum type="romanLcParenR"/>
            </a:pPr>
            <a:r>
              <a:rPr lang="en-GB" sz="1400" dirty="0" smtClean="0">
                <a:sym typeface="Symbol"/>
              </a:rPr>
              <a:t>What is the corresponding temperature at the centre of the sphere?</a:t>
            </a:r>
          </a:p>
          <a:p>
            <a:pPr marL="400050" indent="-400050" algn="just">
              <a:buAutoNum type="romanLcParenR"/>
            </a:pPr>
            <a:r>
              <a:rPr lang="en-GB" sz="1400" dirty="0" smtClean="0">
                <a:sym typeface="Symbol"/>
              </a:rPr>
              <a:t>What is the temperature at the surface of the sphere?</a:t>
            </a:r>
          </a:p>
          <a:p>
            <a:pPr algn="just"/>
            <a:endParaRPr lang="en-GB" sz="1600" dirty="0" smtClean="0">
              <a:sym typeface="Symbol"/>
            </a:endParaRPr>
          </a:p>
          <a:p>
            <a:pPr algn="r"/>
            <a:r>
              <a:rPr lang="en-GB" sz="1200" dirty="0" smtClean="0">
                <a:sym typeface="Symbol"/>
              </a:rPr>
              <a:t>(</a:t>
            </a:r>
            <a:endParaRPr lang="en-US" sz="1200" dirty="0"/>
          </a:p>
        </p:txBody>
      </p:sp>
      <p:pic>
        <p:nvPicPr>
          <p:cNvPr id="26626" name="Picture 2"/>
          <p:cNvPicPr>
            <a:picLocks noChangeAspect="1" noChangeArrowheads="1"/>
          </p:cNvPicPr>
          <p:nvPr/>
        </p:nvPicPr>
        <p:blipFill>
          <a:blip r:embed="rId2" cstate="print"/>
          <a:srcRect/>
          <a:stretch>
            <a:fillRect/>
          </a:stretch>
        </p:blipFill>
        <p:spPr bwMode="auto">
          <a:xfrm>
            <a:off x="539475" y="3708581"/>
            <a:ext cx="7759615" cy="1525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Lumped Capacitance Method</a:t>
            </a:r>
          </a:p>
        </p:txBody>
      </p:sp>
      <p:sp>
        <p:nvSpPr>
          <p:cNvPr id="3082" name="Rectangle 3"/>
          <p:cNvSpPr>
            <a:spLocks noGrp="1" noChangeArrowheads="1"/>
          </p:cNvSpPr>
          <p:nvPr>
            <p:ph type="body" idx="1"/>
          </p:nvPr>
        </p:nvSpPr>
        <p:spPr bwMode="auto">
          <a:xfrm>
            <a:off x="163513" y="1073150"/>
            <a:ext cx="6097587" cy="528638"/>
          </a:xfrm>
          <a:noFill/>
          <a:ln>
            <a:miter lim="800000"/>
            <a:headEnd/>
            <a:tailEnd/>
          </a:ln>
        </p:spPr>
        <p:txBody>
          <a:bodyPr vert="horz" wrap="square" lIns="91440" tIns="45720" rIns="91440" bIns="45720" numCol="1" anchor="t" anchorCtr="0" compatLnSpc="1">
            <a:prstTxWarp prst="textNoShape">
              <a:avLst/>
            </a:prstTxWarp>
            <a:normAutofit fontScale="62500" lnSpcReduction="20000"/>
          </a:bodyPr>
          <a:lstStyle/>
          <a:p>
            <a:pPr eaLnBrk="1" hangingPunct="1">
              <a:buFontTx/>
              <a:buNone/>
            </a:pPr>
            <a:r>
              <a:rPr lang="en-US" smtClean="0"/>
              <a:t>Starting from an overall energy balance on the solid:</a:t>
            </a:r>
          </a:p>
        </p:txBody>
      </p:sp>
      <p:graphicFrame>
        <p:nvGraphicFramePr>
          <p:cNvPr id="3074" name="Object 4"/>
          <p:cNvGraphicFramePr>
            <a:graphicFrameLocks noChangeAspect="1"/>
          </p:cNvGraphicFramePr>
          <p:nvPr/>
        </p:nvGraphicFramePr>
        <p:xfrm>
          <a:off x="2417763" y="1489075"/>
          <a:ext cx="2736850" cy="711200"/>
        </p:xfrm>
        <a:graphic>
          <a:graphicData uri="http://schemas.openxmlformats.org/presentationml/2006/ole">
            <p:oleObj spid="_x0000_s3074" name="Equation" r:id="rId4" imgW="1269720" imgH="330120" progId="Equation.3">
              <p:embed/>
            </p:oleObj>
          </a:graphicData>
        </a:graphic>
      </p:graphicFrame>
      <p:sp>
        <p:nvSpPr>
          <p:cNvPr id="3083" name="Rectangle 5"/>
          <p:cNvSpPr>
            <a:spLocks noChangeArrowheads="1"/>
          </p:cNvSpPr>
          <p:nvPr/>
        </p:nvSpPr>
        <p:spPr bwMode="auto">
          <a:xfrm>
            <a:off x="4179888" y="2871788"/>
            <a:ext cx="1219200" cy="528637"/>
          </a:xfrm>
          <a:prstGeom prst="rect">
            <a:avLst/>
          </a:prstGeom>
          <a:noFill/>
          <a:ln w="9525">
            <a:noFill/>
            <a:miter lim="800000"/>
            <a:headEnd/>
            <a:tailEnd/>
          </a:ln>
        </p:spPr>
        <p:txBody>
          <a:bodyPr/>
          <a:lstStyle/>
          <a:p>
            <a:pPr marL="342900" indent="-342900">
              <a:spcBef>
                <a:spcPct val="20000"/>
              </a:spcBef>
            </a:pPr>
            <a:r>
              <a:rPr lang="en-US" sz="2000">
                <a:latin typeface="Arial" pitchFamily="34" charset="0"/>
              </a:rPr>
              <a:t>where</a:t>
            </a:r>
          </a:p>
        </p:txBody>
      </p:sp>
      <p:graphicFrame>
        <p:nvGraphicFramePr>
          <p:cNvPr id="3075" name="Object 6"/>
          <p:cNvGraphicFramePr>
            <a:graphicFrameLocks noChangeAspect="1"/>
          </p:cNvGraphicFramePr>
          <p:nvPr/>
        </p:nvGraphicFramePr>
        <p:xfrm>
          <a:off x="5141913" y="2847975"/>
          <a:ext cx="1122362" cy="382588"/>
        </p:xfrm>
        <a:graphic>
          <a:graphicData uri="http://schemas.openxmlformats.org/presentationml/2006/ole">
            <p:oleObj spid="_x0000_s3075" name="Equation" r:id="rId5" imgW="558720" imgH="190440" progId="Equation.3">
              <p:embed/>
            </p:oleObj>
          </a:graphicData>
        </a:graphic>
      </p:graphicFrame>
      <p:sp>
        <p:nvSpPr>
          <p:cNvPr id="3084" name="Rectangle 7"/>
          <p:cNvSpPr>
            <a:spLocks noChangeArrowheads="1"/>
          </p:cNvSpPr>
          <p:nvPr/>
        </p:nvSpPr>
        <p:spPr bwMode="auto">
          <a:xfrm>
            <a:off x="177800" y="2268538"/>
            <a:ext cx="7258050" cy="528637"/>
          </a:xfrm>
          <a:prstGeom prst="rect">
            <a:avLst/>
          </a:prstGeom>
          <a:noFill/>
          <a:ln w="9525">
            <a:noFill/>
            <a:miter lim="800000"/>
            <a:headEnd/>
            <a:tailEnd/>
          </a:ln>
        </p:spPr>
        <p:txBody>
          <a:bodyPr/>
          <a:lstStyle/>
          <a:p>
            <a:pPr marL="342900" indent="-342900">
              <a:spcBef>
                <a:spcPct val="20000"/>
              </a:spcBef>
            </a:pPr>
            <a:r>
              <a:rPr lang="en-US" sz="2000">
                <a:latin typeface="Arial" pitchFamily="34" charset="0"/>
              </a:rPr>
              <a:t>The time required for the solid to reach a temperature T is:</a:t>
            </a:r>
          </a:p>
        </p:txBody>
      </p:sp>
      <p:graphicFrame>
        <p:nvGraphicFramePr>
          <p:cNvPr id="3076" name="Object 8"/>
          <p:cNvGraphicFramePr>
            <a:graphicFrameLocks noChangeAspect="1"/>
          </p:cNvGraphicFramePr>
          <p:nvPr/>
        </p:nvGraphicFramePr>
        <p:xfrm>
          <a:off x="604838" y="2700338"/>
          <a:ext cx="1628775" cy="842962"/>
        </p:xfrm>
        <a:graphic>
          <a:graphicData uri="http://schemas.openxmlformats.org/presentationml/2006/ole">
            <p:oleObj spid="_x0000_s3076" name="Equation" r:id="rId6" imgW="711000" imgH="368280" progId="Equation.3">
              <p:embed/>
            </p:oleObj>
          </a:graphicData>
        </a:graphic>
      </p:graphicFrame>
      <p:sp>
        <p:nvSpPr>
          <p:cNvPr id="3085" name="Rectangle 9"/>
          <p:cNvSpPr>
            <a:spLocks noChangeArrowheads="1"/>
          </p:cNvSpPr>
          <p:nvPr/>
        </p:nvSpPr>
        <p:spPr bwMode="auto">
          <a:xfrm>
            <a:off x="176213" y="3676650"/>
            <a:ext cx="7258050" cy="528638"/>
          </a:xfrm>
          <a:prstGeom prst="rect">
            <a:avLst/>
          </a:prstGeom>
          <a:noFill/>
          <a:ln w="9525">
            <a:noFill/>
            <a:miter lim="800000"/>
            <a:headEnd/>
            <a:tailEnd/>
          </a:ln>
        </p:spPr>
        <p:txBody>
          <a:bodyPr/>
          <a:lstStyle/>
          <a:p>
            <a:pPr marL="342900" indent="-342900">
              <a:spcBef>
                <a:spcPct val="20000"/>
              </a:spcBef>
            </a:pPr>
            <a:r>
              <a:rPr lang="en-US" sz="2000">
                <a:latin typeface="Arial" pitchFamily="34" charset="0"/>
              </a:rPr>
              <a:t>The temperature of the solid at a specified time t is:</a:t>
            </a:r>
          </a:p>
        </p:txBody>
      </p:sp>
      <p:graphicFrame>
        <p:nvGraphicFramePr>
          <p:cNvPr id="3077" name="Object 10"/>
          <p:cNvGraphicFramePr>
            <a:graphicFrameLocks noChangeAspect="1"/>
          </p:cNvGraphicFramePr>
          <p:nvPr/>
        </p:nvGraphicFramePr>
        <p:xfrm>
          <a:off x="2535238" y="4159250"/>
          <a:ext cx="3581400" cy="946150"/>
        </p:xfrm>
        <a:graphic>
          <a:graphicData uri="http://schemas.openxmlformats.org/presentationml/2006/ole">
            <p:oleObj spid="_x0000_s3077" name="Equation" r:id="rId7" imgW="1587240" imgH="419040" progId="Equation.3">
              <p:embed/>
            </p:oleObj>
          </a:graphicData>
        </a:graphic>
      </p:graphicFrame>
      <p:sp>
        <p:nvSpPr>
          <p:cNvPr id="3086" name="Text Box 12"/>
          <p:cNvSpPr txBox="1">
            <a:spLocks noChangeArrowheads="1"/>
          </p:cNvSpPr>
          <p:nvPr/>
        </p:nvSpPr>
        <p:spPr bwMode="auto">
          <a:xfrm>
            <a:off x="3025775" y="2887663"/>
            <a:ext cx="704850" cy="396875"/>
          </a:xfrm>
          <a:prstGeom prst="rect">
            <a:avLst/>
          </a:prstGeom>
          <a:noFill/>
          <a:ln w="9525">
            <a:noFill/>
            <a:miter lim="800000"/>
            <a:headEnd/>
            <a:tailEnd/>
          </a:ln>
        </p:spPr>
        <p:txBody>
          <a:bodyPr wrap="none">
            <a:spAutoFit/>
          </a:bodyPr>
          <a:lstStyle/>
          <a:p>
            <a:r>
              <a:rPr lang="en-US" sz="2000">
                <a:latin typeface="Arial" pitchFamily="34" charset="0"/>
              </a:rPr>
              <a:t>(5.1)</a:t>
            </a:r>
          </a:p>
        </p:txBody>
      </p:sp>
      <p:sp>
        <p:nvSpPr>
          <p:cNvPr id="3087" name="Text Box 13"/>
          <p:cNvSpPr txBox="1">
            <a:spLocks noChangeArrowheads="1"/>
          </p:cNvSpPr>
          <p:nvPr/>
        </p:nvSpPr>
        <p:spPr bwMode="auto">
          <a:xfrm>
            <a:off x="7185025" y="4387850"/>
            <a:ext cx="704850" cy="396875"/>
          </a:xfrm>
          <a:prstGeom prst="rect">
            <a:avLst/>
          </a:prstGeom>
          <a:noFill/>
          <a:ln w="9525">
            <a:noFill/>
            <a:miter lim="800000"/>
            <a:headEnd/>
            <a:tailEnd/>
          </a:ln>
        </p:spPr>
        <p:txBody>
          <a:bodyPr wrap="none">
            <a:spAutoFit/>
          </a:bodyPr>
          <a:lstStyle/>
          <a:p>
            <a:r>
              <a:rPr lang="en-US" sz="2000">
                <a:latin typeface="Arial" pitchFamily="34" charset="0"/>
              </a:rPr>
              <a:t>(5.2)</a:t>
            </a:r>
          </a:p>
        </p:txBody>
      </p:sp>
      <p:sp>
        <p:nvSpPr>
          <p:cNvPr id="3088" name="Rectangle 14"/>
          <p:cNvSpPr>
            <a:spLocks noChangeArrowheads="1"/>
          </p:cNvSpPr>
          <p:nvPr/>
        </p:nvSpPr>
        <p:spPr bwMode="auto">
          <a:xfrm>
            <a:off x="368300" y="5121275"/>
            <a:ext cx="7258050" cy="528638"/>
          </a:xfrm>
          <a:prstGeom prst="rect">
            <a:avLst/>
          </a:prstGeom>
          <a:noFill/>
          <a:ln w="9525">
            <a:noFill/>
            <a:miter lim="800000"/>
            <a:headEnd/>
            <a:tailEnd/>
          </a:ln>
        </p:spPr>
        <p:txBody>
          <a:bodyPr/>
          <a:lstStyle/>
          <a:p>
            <a:pPr marL="342900" indent="-342900">
              <a:spcBef>
                <a:spcPct val="20000"/>
              </a:spcBef>
            </a:pPr>
            <a:r>
              <a:rPr lang="en-US" sz="2000">
                <a:latin typeface="Arial" pitchFamily="34" charset="0"/>
              </a:rPr>
              <a:t>The total energy transfer, Q, occurring up to some time t is:</a:t>
            </a:r>
          </a:p>
        </p:txBody>
      </p:sp>
      <p:graphicFrame>
        <p:nvGraphicFramePr>
          <p:cNvPr id="3078" name="Object 15"/>
          <p:cNvGraphicFramePr>
            <a:graphicFrameLocks noChangeAspect="1"/>
          </p:cNvGraphicFramePr>
          <p:nvPr/>
        </p:nvGraphicFramePr>
        <p:xfrm>
          <a:off x="515938" y="5526088"/>
          <a:ext cx="6170612" cy="854075"/>
        </p:xfrm>
        <a:graphic>
          <a:graphicData uri="http://schemas.openxmlformats.org/presentationml/2006/ole">
            <p:oleObj spid="_x0000_s3078" name="Equation" r:id="rId8" imgW="2476440" imgH="342720" progId="Equation.3">
              <p:embed/>
            </p:oleObj>
          </a:graphicData>
        </a:graphic>
      </p:graphicFrame>
      <p:sp>
        <p:nvSpPr>
          <p:cNvPr id="3089" name="Text Box 16"/>
          <p:cNvSpPr txBox="1">
            <a:spLocks noChangeArrowheads="1"/>
          </p:cNvSpPr>
          <p:nvPr/>
        </p:nvSpPr>
        <p:spPr bwMode="auto">
          <a:xfrm>
            <a:off x="7229475" y="5754688"/>
            <a:ext cx="704850" cy="396875"/>
          </a:xfrm>
          <a:prstGeom prst="rect">
            <a:avLst/>
          </a:prstGeom>
          <a:noFill/>
          <a:ln w="9525">
            <a:noFill/>
            <a:miter lim="800000"/>
            <a:headEnd/>
            <a:tailEnd/>
          </a:ln>
        </p:spPr>
        <p:txBody>
          <a:bodyPr wrap="none">
            <a:spAutoFit/>
          </a:bodyPr>
          <a:lstStyle/>
          <a:p>
            <a:r>
              <a:rPr lang="en-US" sz="2000">
                <a:latin typeface="Arial" pitchFamily="34" charset="0"/>
              </a:rPr>
              <a:t>(5.3)</a:t>
            </a:r>
          </a:p>
        </p:txBody>
      </p:sp>
      <p:graphicFrame>
        <p:nvGraphicFramePr>
          <p:cNvPr id="3079" name="Object 17"/>
          <p:cNvGraphicFramePr>
            <a:graphicFrameLocks noChangeAspect="1"/>
          </p:cNvGraphicFramePr>
          <p:nvPr/>
        </p:nvGraphicFramePr>
        <p:xfrm>
          <a:off x="6189663" y="1016000"/>
          <a:ext cx="1552575" cy="517525"/>
        </p:xfrm>
        <a:graphic>
          <a:graphicData uri="http://schemas.openxmlformats.org/presentationml/2006/ole">
            <p:oleObj spid="_x0000_s3079" name="Equation" r:id="rId9" imgW="647640" imgH="215640" progId="Equation.3">
              <p:embed/>
            </p:oleObj>
          </a:graphicData>
        </a:graphic>
      </p:graphicFrame>
      <p:graphicFrame>
        <p:nvGraphicFramePr>
          <p:cNvPr id="3080" name="Object 18"/>
          <p:cNvGraphicFramePr>
            <a:graphicFrameLocks noChangeAspect="1"/>
          </p:cNvGraphicFramePr>
          <p:nvPr/>
        </p:nvGraphicFramePr>
        <p:xfrm>
          <a:off x="5194300" y="3201988"/>
          <a:ext cx="1274763" cy="382587"/>
        </p:xfrm>
        <a:graphic>
          <a:graphicData uri="http://schemas.openxmlformats.org/presentationml/2006/ole">
            <p:oleObj spid="_x0000_s3080" name="Equation" r:id="rId10" imgW="634680" imgH="190440" progId="Equation.3">
              <p:embed/>
            </p:oleObj>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bwMode="auto">
          <a:xfrm>
            <a:off x="457200" y="152400"/>
            <a:ext cx="8229600" cy="8382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mtClean="0"/>
              <a:t>Transient Temperature Response</a:t>
            </a:r>
          </a:p>
        </p:txBody>
      </p:sp>
      <p:sp>
        <p:nvSpPr>
          <p:cNvPr id="4100" name="Rectangle 3"/>
          <p:cNvSpPr>
            <a:spLocks noGrp="1" noChangeArrowheads="1"/>
          </p:cNvSpPr>
          <p:nvPr>
            <p:ph type="body" idx="1"/>
          </p:nvPr>
        </p:nvSpPr>
        <p:spPr bwMode="auto">
          <a:xfrm>
            <a:off x="304800" y="1146175"/>
            <a:ext cx="8607425" cy="665163"/>
          </a:xfrm>
          <a:noFill/>
          <a:ln>
            <a:miter lim="800000"/>
            <a:headEnd/>
            <a:tailEnd/>
          </a:ln>
        </p:spPr>
        <p:txBody>
          <a:bodyPr vert="horz" wrap="square" lIns="91440" tIns="45720" rIns="91440" bIns="45720" numCol="1" anchor="t" anchorCtr="0" compatLnSpc="1">
            <a:prstTxWarp prst="textNoShape">
              <a:avLst/>
            </a:prstTxWarp>
            <a:normAutofit fontScale="77500" lnSpcReduction="20000"/>
          </a:bodyPr>
          <a:lstStyle/>
          <a:p>
            <a:pPr eaLnBrk="1" hangingPunct="1">
              <a:lnSpc>
                <a:spcPct val="90000"/>
              </a:lnSpc>
              <a:buFontTx/>
              <a:buNone/>
            </a:pPr>
            <a:r>
              <a:rPr lang="en-US" smtClean="0"/>
              <a:t>	Based on eq. (5.2), the temperature difference between solid and fluid decays exponentially.</a:t>
            </a:r>
          </a:p>
        </p:txBody>
      </p:sp>
      <p:pic>
        <p:nvPicPr>
          <p:cNvPr id="4101" name="Picture 5"/>
          <p:cNvPicPr preferRelativeResize="0">
            <a:picLocks noChangeAspect="1" noChangeArrowheads="1"/>
          </p:cNvPicPr>
          <p:nvPr/>
        </p:nvPicPr>
        <p:blipFill>
          <a:blip r:embed="rId4" cstate="print"/>
          <a:srcRect/>
          <a:stretch>
            <a:fillRect/>
          </a:stretch>
        </p:blipFill>
        <p:spPr bwMode="auto">
          <a:xfrm>
            <a:off x="163513" y="2024063"/>
            <a:ext cx="5024437" cy="3756025"/>
          </a:xfrm>
          <a:prstGeom prst="rect">
            <a:avLst/>
          </a:prstGeom>
          <a:noFill/>
          <a:ln w="9525">
            <a:noFill/>
            <a:miter lim="800000"/>
            <a:headEnd/>
            <a:tailEnd/>
          </a:ln>
        </p:spPr>
      </p:pic>
      <p:sp>
        <p:nvSpPr>
          <p:cNvPr id="4102" name="Rectangle 6"/>
          <p:cNvSpPr>
            <a:spLocks noChangeArrowheads="1"/>
          </p:cNvSpPr>
          <p:nvPr/>
        </p:nvSpPr>
        <p:spPr bwMode="auto">
          <a:xfrm>
            <a:off x="5281613" y="1924050"/>
            <a:ext cx="3683000" cy="528638"/>
          </a:xfrm>
          <a:prstGeom prst="rect">
            <a:avLst/>
          </a:prstGeom>
          <a:noFill/>
          <a:ln w="9525">
            <a:noFill/>
            <a:miter lim="800000"/>
            <a:headEnd/>
            <a:tailEnd/>
          </a:ln>
        </p:spPr>
        <p:txBody>
          <a:bodyPr/>
          <a:lstStyle/>
          <a:p>
            <a:pPr marL="342900" indent="-342900">
              <a:spcBef>
                <a:spcPct val="20000"/>
              </a:spcBef>
              <a:buFont typeface="Wingdings" pitchFamily="2" charset="2"/>
              <a:buChar char="Ø"/>
            </a:pPr>
            <a:r>
              <a:rPr lang="en-US" sz="2000">
                <a:latin typeface="Arial" pitchFamily="34" charset="0"/>
              </a:rPr>
              <a:t>Let’s define a thermal time constant</a:t>
            </a:r>
          </a:p>
        </p:txBody>
      </p:sp>
      <p:graphicFrame>
        <p:nvGraphicFramePr>
          <p:cNvPr id="4098" name="Object 7"/>
          <p:cNvGraphicFramePr>
            <a:graphicFrameLocks noChangeAspect="1"/>
          </p:cNvGraphicFramePr>
          <p:nvPr/>
        </p:nvGraphicFramePr>
        <p:xfrm>
          <a:off x="5795963" y="2613025"/>
          <a:ext cx="2652712" cy="884238"/>
        </p:xfrm>
        <a:graphic>
          <a:graphicData uri="http://schemas.openxmlformats.org/presentationml/2006/ole">
            <p:oleObj spid="_x0000_s4098" name="Equation" r:id="rId5" imgW="1257120" imgH="419040" progId="Equation.3">
              <p:embed/>
            </p:oleObj>
          </a:graphicData>
        </a:graphic>
      </p:graphicFrame>
      <p:sp>
        <p:nvSpPr>
          <p:cNvPr id="4103" name="Rectangle 8"/>
          <p:cNvSpPr>
            <a:spLocks noChangeArrowheads="1"/>
          </p:cNvSpPr>
          <p:nvPr/>
        </p:nvSpPr>
        <p:spPr bwMode="auto">
          <a:xfrm>
            <a:off x="5283200" y="3590925"/>
            <a:ext cx="3683000" cy="2644775"/>
          </a:xfrm>
          <a:prstGeom prst="rect">
            <a:avLst/>
          </a:prstGeom>
          <a:noFill/>
          <a:ln w="9525">
            <a:noFill/>
            <a:miter lim="800000"/>
            <a:headEnd/>
            <a:tailEnd/>
          </a:ln>
        </p:spPr>
        <p:txBody>
          <a:bodyPr/>
          <a:lstStyle/>
          <a:p>
            <a:pPr marL="342900" indent="-342900">
              <a:spcBef>
                <a:spcPct val="20000"/>
              </a:spcBef>
            </a:pPr>
            <a:r>
              <a:rPr lang="en-US" sz="2000">
                <a:latin typeface="Arial" pitchFamily="34" charset="0"/>
              </a:rPr>
              <a:t>	R</a:t>
            </a:r>
            <a:r>
              <a:rPr lang="en-US" sz="2000" baseline="-25000">
                <a:latin typeface="Arial" pitchFamily="34" charset="0"/>
              </a:rPr>
              <a:t>t</a:t>
            </a:r>
            <a:r>
              <a:rPr lang="en-US" sz="2000">
                <a:latin typeface="Arial" pitchFamily="34" charset="0"/>
              </a:rPr>
              <a:t> is the resistance to convection heat transfer,</a:t>
            </a:r>
          </a:p>
          <a:p>
            <a:pPr marL="342900" indent="-342900">
              <a:spcBef>
                <a:spcPct val="20000"/>
              </a:spcBef>
            </a:pPr>
            <a:r>
              <a:rPr lang="en-US" sz="2000">
                <a:latin typeface="Arial" pitchFamily="34" charset="0"/>
              </a:rPr>
              <a:t>	C</a:t>
            </a:r>
            <a:r>
              <a:rPr lang="en-US" sz="2000" baseline="-25000">
                <a:latin typeface="Arial" pitchFamily="34" charset="0"/>
              </a:rPr>
              <a:t>t</a:t>
            </a:r>
            <a:r>
              <a:rPr lang="en-US" sz="2000">
                <a:latin typeface="Arial" pitchFamily="34" charset="0"/>
              </a:rPr>
              <a:t> is the lumped thermal capacitance of the solid</a:t>
            </a:r>
          </a:p>
          <a:p>
            <a:pPr marL="342900" indent="-342900">
              <a:spcBef>
                <a:spcPct val="20000"/>
              </a:spcBef>
              <a:buFont typeface="Wingdings" pitchFamily="2" charset="2"/>
              <a:buChar char="Ø"/>
            </a:pPr>
            <a:r>
              <a:rPr lang="en-US" sz="1800">
                <a:latin typeface="Arial" pitchFamily="34" charset="0"/>
              </a:rPr>
              <a:t>Increase in R</a:t>
            </a:r>
            <a:r>
              <a:rPr lang="en-US" sz="1800" baseline="-25000">
                <a:latin typeface="Arial" pitchFamily="34" charset="0"/>
              </a:rPr>
              <a:t>t</a:t>
            </a:r>
            <a:r>
              <a:rPr lang="en-US" sz="1800">
                <a:latin typeface="Arial" pitchFamily="34" charset="0"/>
              </a:rPr>
              <a:t> or C</a:t>
            </a:r>
            <a:r>
              <a:rPr lang="en-US" sz="1800" baseline="-25000">
                <a:latin typeface="Arial" pitchFamily="34" charset="0"/>
              </a:rPr>
              <a:t>t</a:t>
            </a:r>
            <a:r>
              <a:rPr lang="en-US" sz="1800">
                <a:latin typeface="Arial" pitchFamily="34" charset="0"/>
              </a:rPr>
              <a:t> causes solid to respond more slowly and more time will be required to reach thermal equilibrium.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8</a:t>
            </a:fld>
            <a:endParaRPr lang="en-US" dirty="0"/>
          </a:p>
        </p:txBody>
      </p:sp>
      <p:sp>
        <p:nvSpPr>
          <p:cNvPr id="6" name="TextBox 5"/>
          <p:cNvSpPr txBox="1"/>
          <p:nvPr/>
        </p:nvSpPr>
        <p:spPr>
          <a:xfrm>
            <a:off x="533400" y="1123890"/>
            <a:ext cx="8343900" cy="1323439"/>
          </a:xfrm>
          <a:prstGeom prst="rect">
            <a:avLst/>
          </a:prstGeom>
          <a:noFill/>
        </p:spPr>
        <p:txBody>
          <a:bodyPr wrap="square" rtlCol="0">
            <a:spAutoFit/>
          </a:bodyPr>
          <a:lstStyle/>
          <a:p>
            <a:pPr>
              <a:spcAft>
                <a:spcPts val="1200"/>
              </a:spcAft>
            </a:pPr>
            <a:r>
              <a:rPr lang="en-US" sz="2000" b="1" dirty="0" smtClean="0">
                <a:solidFill>
                  <a:srgbClr val="0000FF"/>
                </a:solidFill>
              </a:rPr>
              <a:t>5.1 The Lumped Capacitance Method</a:t>
            </a:r>
          </a:p>
          <a:p>
            <a:pPr marL="347663" indent="-347663">
              <a:spcAft>
                <a:spcPts val="1200"/>
              </a:spcAft>
              <a:buFont typeface="Wingdings" pitchFamily="2" charset="2"/>
              <a:buChar char="§"/>
            </a:pPr>
            <a:r>
              <a:rPr lang="en-US" sz="2000" dirty="0" smtClean="0">
                <a:latin typeface="Times New Roman" pitchFamily="18" charset="0"/>
                <a:cs typeface="Times New Roman" pitchFamily="18" charset="0"/>
              </a:rPr>
              <a:t>For the previous case, we may use the Lumped Capacitance Method, LCM</a:t>
            </a:r>
          </a:p>
          <a:p>
            <a:pPr marL="347663" indent="-347663">
              <a:spcAft>
                <a:spcPts val="1200"/>
              </a:spcAft>
              <a:buFont typeface="Wingdings" pitchFamily="2" charset="2"/>
              <a:buChar char="§"/>
            </a:pPr>
            <a:r>
              <a:rPr lang="en-US" sz="2000" dirty="0" smtClean="0">
                <a:latin typeface="Times New Roman" pitchFamily="18" charset="0"/>
                <a:cs typeface="Times New Roman" pitchFamily="18" charset="0"/>
              </a:rPr>
              <a:t>Using energy balance on the sphere,  </a:t>
            </a:r>
            <a:endParaRPr lang="en-US" sz="2000" b="1" dirty="0">
              <a:latin typeface="Times New Roman" pitchFamily="18" charset="0"/>
              <a:cs typeface="Times New Roman" pitchFamily="18" charset="0"/>
            </a:endParaRPr>
          </a:p>
        </p:txBody>
      </p:sp>
      <p:pic>
        <p:nvPicPr>
          <p:cNvPr id="5123" name="Picture 3"/>
          <p:cNvPicPr>
            <a:picLocks noChangeAspect="1" noChangeArrowheads="1"/>
          </p:cNvPicPr>
          <p:nvPr/>
        </p:nvPicPr>
        <p:blipFill>
          <a:blip r:embed="rId2" cstate="print"/>
          <a:srcRect/>
          <a:stretch>
            <a:fillRect/>
          </a:stretch>
        </p:blipFill>
        <p:spPr bwMode="auto">
          <a:xfrm>
            <a:off x="800100" y="2628900"/>
            <a:ext cx="6401392" cy="3752850"/>
          </a:xfrm>
          <a:prstGeom prst="rect">
            <a:avLst/>
          </a:prstGeom>
          <a:noFill/>
          <a:ln w="9525">
            <a:noFill/>
            <a:miter lim="800000"/>
            <a:headEnd/>
            <a:tailEnd/>
          </a:ln>
          <a:effectLst/>
        </p:spPr>
      </p:pic>
      <p:pic>
        <p:nvPicPr>
          <p:cNvPr id="8" name="Picture 3"/>
          <p:cNvPicPr>
            <a:picLocks noChangeAspect="1" noChangeArrowheads="1"/>
          </p:cNvPicPr>
          <p:nvPr/>
        </p:nvPicPr>
        <p:blipFill>
          <a:blip r:embed="rId3" cstate="print"/>
          <a:srcRect/>
          <a:stretch>
            <a:fillRect/>
          </a:stretch>
        </p:blipFill>
        <p:spPr bwMode="auto">
          <a:xfrm>
            <a:off x="7431306" y="3032760"/>
            <a:ext cx="1599806" cy="3749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924800" cy="784225"/>
          </a:xfrm>
        </p:spPr>
        <p:txBody>
          <a:bodyPr>
            <a:noAutofit/>
          </a:bodyPr>
          <a:lstStyle/>
          <a:p>
            <a:pPr algn="l"/>
            <a:r>
              <a:rPr lang="en-US" sz="2400" b="1" dirty="0" smtClean="0"/>
              <a:t>Chapter 5 : Transient Conduction</a:t>
            </a:r>
            <a:endParaRPr lang="en-US" sz="2400" b="1" dirty="0"/>
          </a:p>
        </p:txBody>
      </p:sp>
      <p:sp>
        <p:nvSpPr>
          <p:cNvPr id="11" name="Slide Number Placeholder 10"/>
          <p:cNvSpPr>
            <a:spLocks noGrp="1"/>
          </p:cNvSpPr>
          <p:nvPr>
            <p:ph type="sldNum" sz="quarter" idx="12"/>
          </p:nvPr>
        </p:nvSpPr>
        <p:spPr/>
        <p:txBody>
          <a:bodyPr/>
          <a:lstStyle/>
          <a:p>
            <a:fld id="{B6F15528-21DE-4FAA-801E-634DDDAF4B2B}" type="slidenum">
              <a:rPr lang="en-US" smtClean="0"/>
              <a:pPr/>
              <a:t>9</a:t>
            </a:fld>
            <a:endParaRPr lang="en-US" dirty="0"/>
          </a:p>
        </p:txBody>
      </p:sp>
      <p:pic>
        <p:nvPicPr>
          <p:cNvPr id="6146" name="Picture 2"/>
          <p:cNvPicPr>
            <a:picLocks noChangeAspect="1" noChangeArrowheads="1"/>
          </p:cNvPicPr>
          <p:nvPr/>
        </p:nvPicPr>
        <p:blipFill>
          <a:blip r:embed="rId2" cstate="print"/>
          <a:srcRect/>
          <a:stretch>
            <a:fillRect/>
          </a:stretch>
        </p:blipFill>
        <p:spPr bwMode="auto">
          <a:xfrm>
            <a:off x="762000" y="1333500"/>
            <a:ext cx="5600700" cy="3724275"/>
          </a:xfrm>
          <a:prstGeom prst="rect">
            <a:avLst/>
          </a:prstGeom>
          <a:noFill/>
          <a:ln w="9525">
            <a:noFill/>
            <a:miter lim="800000"/>
            <a:headEnd/>
            <a:tailEnd/>
          </a:ln>
          <a:effectLst/>
        </p:spPr>
      </p:pic>
      <p:sp>
        <p:nvSpPr>
          <p:cNvPr id="5" name="TextBox 4"/>
          <p:cNvSpPr txBox="1"/>
          <p:nvPr/>
        </p:nvSpPr>
        <p:spPr>
          <a:xfrm>
            <a:off x="4191000" y="1943100"/>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(5.5)</a:t>
            </a:r>
            <a:endParaRPr lang="en-US" dirty="0">
              <a:solidFill>
                <a:srgbClr val="FF0000"/>
              </a:solidFill>
            </a:endParaRPr>
          </a:p>
        </p:txBody>
      </p:sp>
      <p:sp>
        <p:nvSpPr>
          <p:cNvPr id="6" name="TextBox 5"/>
          <p:cNvSpPr txBox="1"/>
          <p:nvPr/>
        </p:nvSpPr>
        <p:spPr>
          <a:xfrm>
            <a:off x="4953000" y="4457700"/>
            <a:ext cx="1866900" cy="369332"/>
          </a:xfrm>
          <a:prstGeom prst="rect">
            <a:avLst/>
          </a:prstGeom>
          <a:noFill/>
        </p:spPr>
        <p:txBody>
          <a:bodyPr wrap="square" rtlCol="0">
            <a:spAutoFit/>
          </a:bodyPr>
          <a:lstStyle/>
          <a:p>
            <a:pPr algn="ctr"/>
            <a:r>
              <a:rPr lang="en-US" dirty="0" smtClean="0">
                <a:solidFill>
                  <a:srgbClr val="FF0000"/>
                </a:solidFill>
                <a:sym typeface="Wingdings" pitchFamily="2" charset="2"/>
              </a:rPr>
              <a:t> Eq. (5.7)</a:t>
            </a:r>
            <a:endParaRPr lang="en-US" dirty="0">
              <a:solidFill>
                <a:srgbClr val="FF0000"/>
              </a:solidFill>
            </a:endParaRPr>
          </a:p>
        </p:txBody>
      </p:sp>
      <p:pic>
        <p:nvPicPr>
          <p:cNvPr id="6147" name="Picture 3"/>
          <p:cNvPicPr>
            <a:picLocks noChangeAspect="1" noChangeArrowheads="1"/>
          </p:cNvPicPr>
          <p:nvPr/>
        </p:nvPicPr>
        <p:blipFill>
          <a:blip r:embed="rId3" cstate="print"/>
          <a:srcRect/>
          <a:stretch>
            <a:fillRect/>
          </a:stretch>
        </p:blipFill>
        <p:spPr bwMode="auto">
          <a:xfrm>
            <a:off x="2247900" y="5105400"/>
            <a:ext cx="5076825" cy="1009650"/>
          </a:xfrm>
          <a:prstGeom prst="rect">
            <a:avLst/>
          </a:prstGeom>
          <a:noFill/>
          <a:ln w="9525">
            <a:noFill/>
            <a:miter lim="800000"/>
            <a:headEnd/>
            <a:tailEnd/>
          </a:ln>
          <a:effectLst/>
        </p:spPr>
      </p:pic>
      <p:sp>
        <p:nvSpPr>
          <p:cNvPr id="9" name="TextBox 8"/>
          <p:cNvSpPr txBox="1"/>
          <p:nvPr/>
        </p:nvSpPr>
        <p:spPr>
          <a:xfrm>
            <a:off x="5867400" y="1988403"/>
            <a:ext cx="3314700" cy="830997"/>
          </a:xfrm>
          <a:prstGeom prst="rect">
            <a:avLst/>
          </a:prstGeom>
          <a:noFill/>
        </p:spPr>
        <p:txBody>
          <a:bodyPr wrap="square" rtlCol="0">
            <a:spAutoFit/>
          </a:bodyPr>
          <a:lstStyle/>
          <a:p>
            <a:r>
              <a:rPr lang="en-US" sz="1600" dirty="0" smtClean="0">
                <a:solidFill>
                  <a:srgbClr val="0000FF"/>
                </a:solidFill>
              </a:rPr>
              <a:t>*can be used to determine the time required, t, for the solid to reach certain temperature</a:t>
            </a:r>
            <a:endParaRPr lang="en-US" sz="1600" dirty="0">
              <a:solidFill>
                <a:srgbClr val="0000FF"/>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3955</TotalTime>
  <Words>1759</Words>
  <Application>Microsoft Office PowerPoint</Application>
  <PresentationFormat>On-screen Show (4:3)</PresentationFormat>
  <Paragraphs>189</Paragraphs>
  <Slides>51</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53" baseType="lpstr">
      <vt:lpstr>Office Theme</vt:lpstr>
      <vt:lpstr>Equation</vt:lpstr>
      <vt:lpstr>Chapter 5 : Transient Conduction</vt:lpstr>
      <vt:lpstr>Chapter 5 : Transient Conduction</vt:lpstr>
      <vt:lpstr>Chapter 5 : Transient Conduction</vt:lpstr>
      <vt:lpstr>Chapter 5 : Transient Conduction</vt:lpstr>
      <vt:lpstr>Lumped Capacitance Method</vt:lpstr>
      <vt:lpstr>Lumped Capacitance Method</vt:lpstr>
      <vt:lpstr>Transient Temperature Response</vt:lpstr>
      <vt:lpstr>Chapter 5 : Transient Conduction</vt:lpstr>
      <vt:lpstr>Chapter 5 : Transient Conduction</vt:lpstr>
      <vt:lpstr>Chapter 5 : Transient Conduction</vt:lpstr>
      <vt:lpstr>Chapter 5 : Transient Conduction</vt:lpstr>
      <vt:lpstr>Validity of Lumped Capacitance Method</vt:lpstr>
      <vt:lpstr>Chapter 5 : Transient Conduction</vt:lpstr>
      <vt:lpstr>Chapter 5 : Transient Conduction</vt:lpstr>
      <vt:lpstr>Biot and Fourier Numbers</vt:lpstr>
      <vt:lpstr>Example</vt:lpstr>
      <vt:lpstr>Slide 17</vt:lpstr>
      <vt:lpstr>Slide 18</vt:lpstr>
      <vt:lpstr>Slide 19</vt:lpstr>
      <vt:lpstr>Other transient problems</vt:lpstr>
      <vt:lpstr>Transient Conduction : Spatial Effects &amp; The role of analytical solutions</vt:lpstr>
      <vt:lpstr>Transient Conduction : Spatial Effects &amp; The role of analytical solutions</vt:lpstr>
      <vt:lpstr>Transient Conduction : Spatial Effects &amp; The role of analytical solutions</vt:lpstr>
      <vt:lpstr>Transient Conduction : Spatial Effects &amp; The role of analytical solutions</vt:lpstr>
      <vt:lpstr>Slide 25</vt:lpstr>
      <vt:lpstr>Slide 26</vt:lpstr>
      <vt:lpstr>Slide 27</vt:lpstr>
      <vt:lpstr>Slide 28</vt:lpstr>
      <vt:lpstr>Transient Conduction : Spatial Effects &amp; The role of analytical solutions</vt:lpstr>
      <vt:lpstr>Transient Conduction : Spatial Effects &amp; The role of analytical solutions</vt:lpstr>
      <vt:lpstr>Slide 31</vt:lpstr>
      <vt:lpstr>Slide 32</vt:lpstr>
      <vt:lpstr>Transient Conduction : Spatial Effects &amp; The role of analytical solutions</vt:lpstr>
      <vt:lpstr>Transient Conduction : Spatial Effects &amp; The role of analytical solutions</vt:lpstr>
      <vt:lpstr>Slide 35</vt:lpstr>
      <vt:lpstr>Transient Conduction : Spatial Effects &amp; The role of analytical solutions</vt:lpstr>
      <vt:lpstr>Transient Conduction : Spatial Effects &amp; The role of analytical solutions</vt:lpstr>
      <vt:lpstr>Slide 38</vt:lpstr>
      <vt:lpstr>Slide 39</vt:lpstr>
      <vt:lpstr>Slide 40</vt:lpstr>
      <vt:lpstr>Slide 41</vt:lpstr>
      <vt:lpstr>Slide 42</vt:lpstr>
      <vt:lpstr>Slide 43</vt:lpstr>
      <vt:lpstr>Slide 44</vt:lpstr>
      <vt:lpstr>Slide 45</vt:lpstr>
      <vt:lpstr>Slide 46</vt:lpstr>
      <vt:lpstr>Transient Conduction : Spatial Effects &amp; The role of analytical solutions</vt:lpstr>
      <vt:lpstr>Transient Conduction : Spatial Effects &amp; The role of analytical solutions</vt:lpstr>
      <vt:lpstr>Transient Conduction : Spatial Effects &amp; The role of analytical solutions</vt:lpstr>
      <vt:lpstr>Slide 50</vt:lpstr>
      <vt:lpstr>Transient Conduction : Spatial Effects &amp; The role of analytical solutions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 : Introduction</dc:title>
  <dc:creator>Mohsin</dc:creator>
  <cp:lastModifiedBy>Mohsin</cp:lastModifiedBy>
  <cp:revision>424</cp:revision>
  <dcterms:created xsi:type="dcterms:W3CDTF">2006-08-16T00:00:00Z</dcterms:created>
  <dcterms:modified xsi:type="dcterms:W3CDTF">2013-04-03T17:48:56Z</dcterms:modified>
</cp:coreProperties>
</file>