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2032-8A65-4F86-9A37-2A264E792ABB}" type="datetimeFigureOut">
              <a:rPr lang="en-MY" smtClean="0"/>
              <a:t>21/3/2013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28C6-EB2F-4BFA-A8AF-5A36E7C9C47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2032-8A65-4F86-9A37-2A264E792ABB}" type="datetimeFigureOut">
              <a:rPr lang="en-MY" smtClean="0"/>
              <a:t>21/3/2013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28C6-EB2F-4BFA-A8AF-5A36E7C9C47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2032-8A65-4F86-9A37-2A264E792ABB}" type="datetimeFigureOut">
              <a:rPr lang="en-MY" smtClean="0"/>
              <a:t>21/3/2013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28C6-EB2F-4BFA-A8AF-5A36E7C9C47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2032-8A65-4F86-9A37-2A264E792ABB}" type="datetimeFigureOut">
              <a:rPr lang="en-MY" smtClean="0"/>
              <a:t>21/3/2013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28C6-EB2F-4BFA-A8AF-5A36E7C9C47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2032-8A65-4F86-9A37-2A264E792ABB}" type="datetimeFigureOut">
              <a:rPr lang="en-MY" smtClean="0"/>
              <a:t>21/3/2013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28C6-EB2F-4BFA-A8AF-5A36E7C9C47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2032-8A65-4F86-9A37-2A264E792ABB}" type="datetimeFigureOut">
              <a:rPr lang="en-MY" smtClean="0"/>
              <a:t>21/3/2013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28C6-EB2F-4BFA-A8AF-5A36E7C9C47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2032-8A65-4F86-9A37-2A264E792ABB}" type="datetimeFigureOut">
              <a:rPr lang="en-MY" smtClean="0"/>
              <a:t>21/3/2013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28C6-EB2F-4BFA-A8AF-5A36E7C9C47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2032-8A65-4F86-9A37-2A264E792ABB}" type="datetimeFigureOut">
              <a:rPr lang="en-MY" smtClean="0"/>
              <a:t>21/3/2013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28C6-EB2F-4BFA-A8AF-5A36E7C9C47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2032-8A65-4F86-9A37-2A264E792ABB}" type="datetimeFigureOut">
              <a:rPr lang="en-MY" smtClean="0"/>
              <a:t>21/3/2013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28C6-EB2F-4BFA-A8AF-5A36E7C9C47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2032-8A65-4F86-9A37-2A264E792ABB}" type="datetimeFigureOut">
              <a:rPr lang="en-MY" smtClean="0"/>
              <a:t>21/3/2013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28C6-EB2F-4BFA-A8AF-5A36E7C9C47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2032-8A65-4F86-9A37-2A264E792ABB}" type="datetimeFigureOut">
              <a:rPr lang="en-MY" smtClean="0"/>
              <a:t>21/3/2013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D28C6-EB2F-4BFA-A8AF-5A36E7C9C47E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02032-8A65-4F86-9A37-2A264E792ABB}" type="datetimeFigureOut">
              <a:rPr lang="en-MY" smtClean="0"/>
              <a:t>21/3/2013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D28C6-EB2F-4BFA-A8AF-5A36E7C9C47E}" type="slidenum">
              <a:rPr lang="en-MY" smtClean="0"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anonical_for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en.wikipedia.org/wiki/Cylindrical_coordinates" TargetMode="External"/><Relationship Id="rId5" Type="http://schemas.openxmlformats.org/officeDocument/2006/relationships/hyperlink" Target="http://en.wikipedia.org/wiki/Laplace%27s_equation" TargetMode="External"/><Relationship Id="rId4" Type="http://schemas.openxmlformats.org/officeDocument/2006/relationships/hyperlink" Target="http://en.wikipedia.org/wiki/Differential_equation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Schr%C3%B6dinger_equation" TargetMode="External"/><Relationship Id="rId3" Type="http://schemas.openxmlformats.org/officeDocument/2006/relationships/hyperlink" Target="http://en.wikipedia.org/wiki/Waveguide" TargetMode="External"/><Relationship Id="rId7" Type="http://schemas.openxmlformats.org/officeDocument/2006/relationships/hyperlink" Target="http://en.wikipedia.org/wiki/Membranophone" TargetMode="External"/><Relationship Id="rId2" Type="http://schemas.openxmlformats.org/officeDocument/2006/relationships/hyperlink" Target="http://en.wikipedia.org/wiki/Electromagnetic_radiation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en.wikipedia.org/wiki/Drum" TargetMode="External"/><Relationship Id="rId5" Type="http://schemas.openxmlformats.org/officeDocument/2006/relationships/hyperlink" Target="http://en.wikipedia.org/wiki/Acoustic_membrane" TargetMode="External"/><Relationship Id="rId4" Type="http://schemas.openxmlformats.org/officeDocument/2006/relationships/hyperlink" Target="http://en.wikipedia.org/wiki/Conduction_(heat)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Bessel Functions</a:t>
            </a:r>
            <a:endParaRPr lang="en-MY" dirty="0"/>
          </a:p>
        </p:txBody>
      </p:sp>
      <p:pic>
        <p:nvPicPr>
          <p:cNvPr id="11266" name="Picture 2" descr="x^2 \frac{d^2 y}{dx^2} + x \frac{dy}{dx} + (x^2 - \alpha^2)y = 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348880"/>
            <a:ext cx="5040560" cy="830437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539552" y="1196752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sz="2000" dirty="0"/>
              <a:t> </a:t>
            </a:r>
            <a:r>
              <a:rPr lang="en-MY" sz="2000" b="1" dirty="0"/>
              <a:t>Bessel functions</a:t>
            </a:r>
            <a:r>
              <a:rPr lang="en-MY" sz="2000" dirty="0"/>
              <a:t>, </a:t>
            </a:r>
            <a:r>
              <a:rPr lang="en-MY" sz="2000" dirty="0" smtClean="0"/>
              <a:t>are</a:t>
            </a:r>
            <a:r>
              <a:rPr lang="en-MY" sz="2000" dirty="0"/>
              <a:t> </a:t>
            </a:r>
            <a:r>
              <a:rPr lang="en-MY" sz="2000" dirty="0">
                <a:hlinkClick r:id="rId3" tooltip="Canonical form"/>
              </a:rPr>
              <a:t>canonical</a:t>
            </a:r>
            <a:r>
              <a:rPr lang="en-MY" sz="2000" dirty="0"/>
              <a:t> solutions </a:t>
            </a:r>
            <a:r>
              <a:rPr lang="en-MY" sz="2000" i="1" dirty="0"/>
              <a:t>y</a:t>
            </a:r>
            <a:r>
              <a:rPr lang="en-MY" sz="2000" dirty="0"/>
              <a:t>(</a:t>
            </a:r>
            <a:r>
              <a:rPr lang="en-MY" sz="2000" i="1" dirty="0"/>
              <a:t>x</a:t>
            </a:r>
            <a:r>
              <a:rPr lang="en-MY" sz="2000" dirty="0"/>
              <a:t>) of </a:t>
            </a:r>
            <a:r>
              <a:rPr lang="en-MY" sz="2000" b="1" dirty="0"/>
              <a:t>Bessel's </a:t>
            </a:r>
            <a:r>
              <a:rPr lang="en-MY" sz="2000" b="1" dirty="0">
                <a:hlinkClick r:id="rId4" tooltip="Differential equation"/>
              </a:rPr>
              <a:t>differential equation</a:t>
            </a:r>
            <a:r>
              <a:rPr lang="en-MY" sz="2000" dirty="0"/>
              <a:t>:</a:t>
            </a:r>
          </a:p>
        </p:txBody>
      </p:sp>
      <p:sp>
        <p:nvSpPr>
          <p:cNvPr id="8" name="Rectangle 7"/>
          <p:cNvSpPr/>
          <p:nvPr/>
        </p:nvSpPr>
        <p:spPr>
          <a:xfrm>
            <a:off x="683568" y="3429000"/>
            <a:ext cx="38604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2000" dirty="0"/>
              <a:t>α (the </a:t>
            </a:r>
            <a:r>
              <a:rPr lang="en-MY" sz="2000" b="1" dirty="0"/>
              <a:t>order</a:t>
            </a:r>
            <a:r>
              <a:rPr lang="en-MY" sz="2000" dirty="0"/>
              <a:t> of the Bessel function)</a:t>
            </a:r>
          </a:p>
        </p:txBody>
      </p:sp>
      <p:sp>
        <p:nvSpPr>
          <p:cNvPr id="9" name="Rectangle 8"/>
          <p:cNvSpPr/>
          <p:nvPr/>
        </p:nvSpPr>
        <p:spPr>
          <a:xfrm>
            <a:off x="611560" y="3861048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Y" sz="2000" dirty="0"/>
              <a:t>Bessel functions are also known as </a:t>
            </a:r>
            <a:r>
              <a:rPr lang="en-MY" sz="2000" b="1" dirty="0"/>
              <a:t>cylinder functions</a:t>
            </a:r>
            <a:r>
              <a:rPr lang="en-MY" sz="2000" dirty="0"/>
              <a:t> or </a:t>
            </a:r>
            <a:r>
              <a:rPr lang="en-MY" sz="2000" b="1" dirty="0" smtClean="0"/>
              <a:t>cylindrical harmonics  </a:t>
            </a:r>
            <a:r>
              <a:rPr lang="en-MY" sz="2000" dirty="0" smtClean="0"/>
              <a:t>because </a:t>
            </a:r>
            <a:r>
              <a:rPr lang="en-MY" sz="2000" dirty="0"/>
              <a:t>they are found in the solution to </a:t>
            </a:r>
            <a:r>
              <a:rPr lang="en-MY" sz="2000" dirty="0">
                <a:hlinkClick r:id="rId5" tooltip="Laplace's equation"/>
              </a:rPr>
              <a:t>Laplace's equation</a:t>
            </a:r>
            <a:r>
              <a:rPr lang="en-MY" sz="2000" dirty="0"/>
              <a:t> in </a:t>
            </a:r>
            <a:r>
              <a:rPr lang="en-MY" sz="2000" dirty="0">
                <a:hlinkClick r:id="rId6" tooltip="Cylindrical coordinates"/>
              </a:rPr>
              <a:t>cylindrical coordinates</a:t>
            </a:r>
            <a:r>
              <a:rPr lang="en-MY" sz="2000"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dirty="0"/>
              <a:t>Applications of Bessel </a:t>
            </a:r>
            <a:r>
              <a:rPr lang="en-MY" dirty="0" smtClean="0"/>
              <a:t>functions</a:t>
            </a:r>
            <a:endParaRPr lang="en-MY" dirty="0"/>
          </a:p>
        </p:txBody>
      </p:sp>
      <p:sp>
        <p:nvSpPr>
          <p:cNvPr id="3" name="Rectangle 2"/>
          <p:cNvSpPr/>
          <p:nvPr/>
        </p:nvSpPr>
        <p:spPr>
          <a:xfrm>
            <a:off x="539552" y="1988840"/>
            <a:ext cx="77048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MY" sz="2400" dirty="0">
                <a:hlinkClick r:id="rId2" tooltip="Electromagnetic radiation"/>
              </a:rPr>
              <a:t>Electromagnetic waves</a:t>
            </a:r>
            <a:r>
              <a:rPr lang="en-MY" sz="2400" dirty="0"/>
              <a:t> in a cylindrical </a:t>
            </a:r>
            <a:r>
              <a:rPr lang="en-MY" sz="2400" dirty="0" smtClean="0">
                <a:hlinkClick r:id="rId3" tooltip="Waveguide"/>
              </a:rPr>
              <a:t>waveguide</a:t>
            </a:r>
            <a:endParaRPr lang="en-MY" sz="2400" dirty="0" smtClean="0"/>
          </a:p>
          <a:p>
            <a:pPr>
              <a:buFont typeface="Arial" pitchFamily="34" charset="0"/>
              <a:buChar char="•"/>
            </a:pPr>
            <a:r>
              <a:rPr lang="en-MY" sz="2400" dirty="0" smtClean="0">
                <a:hlinkClick r:id="rId4" tooltip="Conduction (heat)"/>
              </a:rPr>
              <a:t>Heat </a:t>
            </a:r>
            <a:r>
              <a:rPr lang="en-MY" sz="2400" dirty="0">
                <a:hlinkClick r:id="rId4" tooltip="Conduction (heat)"/>
              </a:rPr>
              <a:t>conduction</a:t>
            </a:r>
            <a:r>
              <a:rPr lang="en-MY" sz="2400" dirty="0"/>
              <a:t> in a cylindrical </a:t>
            </a:r>
            <a:r>
              <a:rPr lang="en-MY" sz="2400" dirty="0" smtClean="0"/>
              <a:t>object</a:t>
            </a:r>
          </a:p>
          <a:p>
            <a:pPr>
              <a:buFont typeface="Arial" pitchFamily="34" charset="0"/>
              <a:buChar char="•"/>
            </a:pPr>
            <a:r>
              <a:rPr lang="en-MY" sz="2400" dirty="0" smtClean="0"/>
              <a:t>Modes </a:t>
            </a:r>
            <a:r>
              <a:rPr lang="en-MY" sz="2400" dirty="0"/>
              <a:t>of vibration of a thin circular (or annular) </a:t>
            </a:r>
            <a:r>
              <a:rPr lang="en-MY" sz="2400" dirty="0">
                <a:hlinkClick r:id="rId5" tooltip="Acoustic membrane"/>
              </a:rPr>
              <a:t>artificial membrane</a:t>
            </a:r>
            <a:r>
              <a:rPr lang="en-MY" sz="2400" dirty="0"/>
              <a:t> (such as a </a:t>
            </a:r>
            <a:r>
              <a:rPr lang="en-MY" sz="2400" dirty="0">
                <a:hlinkClick r:id="rId6" tooltip="Drum"/>
              </a:rPr>
              <a:t>drum</a:t>
            </a:r>
            <a:r>
              <a:rPr lang="en-MY" sz="2400" dirty="0"/>
              <a:t> or other </a:t>
            </a:r>
            <a:r>
              <a:rPr lang="en-MY" sz="2400" dirty="0" err="1" smtClean="0">
                <a:hlinkClick r:id="rId7" tooltip="Membranophone"/>
              </a:rPr>
              <a:t>membranophone</a:t>
            </a:r>
            <a:r>
              <a:rPr lang="en-MY" sz="2400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en-MY" sz="2400" dirty="0" smtClean="0"/>
              <a:t>Diffusion </a:t>
            </a:r>
            <a:r>
              <a:rPr lang="en-MY" sz="2400" dirty="0"/>
              <a:t>problems on a </a:t>
            </a:r>
            <a:r>
              <a:rPr lang="en-MY" sz="2400" dirty="0" smtClean="0"/>
              <a:t>lattice</a:t>
            </a:r>
          </a:p>
          <a:p>
            <a:pPr>
              <a:buFont typeface="Arial" pitchFamily="34" charset="0"/>
              <a:buChar char="•"/>
            </a:pPr>
            <a:r>
              <a:rPr lang="en-MY" sz="2400" dirty="0" smtClean="0"/>
              <a:t>Solutions </a:t>
            </a:r>
            <a:r>
              <a:rPr lang="en-MY" sz="2400" dirty="0"/>
              <a:t>to the radial </a:t>
            </a:r>
            <a:r>
              <a:rPr lang="en-MY" sz="2400" dirty="0">
                <a:hlinkClick r:id="rId8" tooltip="Schrödinger equation"/>
              </a:rPr>
              <a:t>Schrödinger equation</a:t>
            </a:r>
            <a:r>
              <a:rPr lang="en-MY" sz="2400" dirty="0"/>
              <a:t> (in spherical and cylindrical coordinates) for a free </a:t>
            </a:r>
            <a:r>
              <a:rPr lang="en-MY" sz="2400" dirty="0" smtClean="0"/>
              <a:t>particle</a:t>
            </a:r>
          </a:p>
          <a:p>
            <a:pPr>
              <a:buFont typeface="Arial" pitchFamily="34" charset="0"/>
              <a:buChar char="•"/>
            </a:pPr>
            <a:r>
              <a:rPr lang="en-MY" sz="2400" dirty="0" smtClean="0"/>
              <a:t>Solving </a:t>
            </a:r>
            <a:r>
              <a:rPr lang="en-MY" sz="2400" dirty="0"/>
              <a:t>for patterns of acoustical </a:t>
            </a:r>
            <a:r>
              <a:rPr lang="en-MY" sz="2400" dirty="0" smtClean="0"/>
              <a:t>radiation</a:t>
            </a:r>
          </a:p>
          <a:p>
            <a:pPr>
              <a:buFont typeface="Arial" pitchFamily="34" charset="0"/>
              <a:buChar char="•"/>
            </a:pPr>
            <a:r>
              <a:rPr lang="en-MY" sz="2400" dirty="0" smtClean="0"/>
              <a:t>Frequency-dependent </a:t>
            </a:r>
            <a:r>
              <a:rPr lang="en-MY" sz="2400" dirty="0"/>
              <a:t>friction in circular pipelines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MY" b="1" dirty="0"/>
              <a:t>Bessel functions of the first kind : </a:t>
            </a:r>
            <a:r>
              <a:rPr lang="en-MY" b="1" i="1" dirty="0" err="1" smtClean="0"/>
              <a:t>J</a:t>
            </a:r>
            <a:r>
              <a:rPr lang="en-MY" b="1" baseline="-25000" dirty="0" err="1" smtClean="0"/>
              <a:t>α</a:t>
            </a:r>
            <a:endParaRPr lang="en-MY" dirty="0"/>
          </a:p>
        </p:txBody>
      </p:sp>
      <p:pic>
        <p:nvPicPr>
          <p:cNvPr id="14338" name="Picture 2" descr=" J_\alpha(x) = \sum_{m=0}^\infty \frac{(-1)^m}{m! \, \Gamma(m+\alpha+1)} {\left(\frac{x}{2}\right)}^{2m+\alpha}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4834812" cy="720080"/>
          </a:xfrm>
          <a:prstGeom prst="rect">
            <a:avLst/>
          </a:prstGeom>
          <a:noFill/>
        </p:spPr>
      </p:pic>
      <p:pic>
        <p:nvPicPr>
          <p:cNvPr id="14340" name="Picture 4" descr="http://upload.wikimedia.org/wikipedia/commons/thumb/5/5d/Bessel_Functions_%281st_Kind%2C_n%3D0%2C1%2C2%29.svg/300px-Bessel_Functions_%281st_Kind%2C_n%3D0%2C1%2C2%29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636912"/>
            <a:ext cx="4968553" cy="37761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en-MY" b="1" dirty="0"/>
              <a:t>Bessel functions of the </a:t>
            </a:r>
            <a:r>
              <a:rPr lang="en-MY" b="1" dirty="0" smtClean="0"/>
              <a:t>second kind </a:t>
            </a:r>
            <a:r>
              <a:rPr lang="en-MY" b="1" dirty="0"/>
              <a:t> : </a:t>
            </a:r>
            <a:r>
              <a:rPr lang="en-MY" b="1" i="1" dirty="0" err="1"/>
              <a:t>Y</a:t>
            </a:r>
            <a:r>
              <a:rPr lang="en-MY" b="1" baseline="-25000" dirty="0" err="1"/>
              <a:t>α</a:t>
            </a:r>
            <a:endParaRPr lang="en-MY" b="1" dirty="0"/>
          </a:p>
        </p:txBody>
      </p:sp>
      <p:pic>
        <p:nvPicPr>
          <p:cNvPr id="16386" name="Picture 2" descr="Y_\alpha(x) = \frac{J_\alpha(x) \cos(\alpha\pi) - J_{-\alpha}(x)}{\sin(\alpha\pi)}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1484784"/>
            <a:ext cx="5460607" cy="936104"/>
          </a:xfrm>
          <a:prstGeom prst="rect">
            <a:avLst/>
          </a:prstGeom>
          <a:noFill/>
        </p:spPr>
      </p:pic>
      <p:pic>
        <p:nvPicPr>
          <p:cNvPr id="16388" name="Picture 4" descr="http://upload.wikimedia.org/wikipedia/commons/thumb/6/66/Bessel_Functions_%282nd_Kind%2C_n%3D0%2C1%2C2%29.svg/300px-Bessel_Functions_%282nd_Kind%2C_n%3D0%2C1%2C2%29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492896"/>
            <a:ext cx="5400600" cy="4104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Circular membrane</a:t>
            </a:r>
            <a:endParaRPr lang="en-MY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Modified Bessel Equation</a:t>
            </a:r>
            <a:endParaRPr lang="en-MY" dirty="0"/>
          </a:p>
        </p:txBody>
      </p:sp>
      <p:pic>
        <p:nvPicPr>
          <p:cNvPr id="17410" name="Picture 2" descr="x^2 \frac{d^2 y}{dx^2} + x \frac{dy}{dx} - (x^2 + \alpha^2)y = 0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12776"/>
            <a:ext cx="6236228" cy="1008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b="1" dirty="0"/>
              <a:t>Modified Bessel functions : </a:t>
            </a:r>
            <a:r>
              <a:rPr lang="en-MY" b="1" i="1" dirty="0" err="1"/>
              <a:t>I</a:t>
            </a:r>
            <a:r>
              <a:rPr lang="en-MY" b="1" baseline="-25000" dirty="0" err="1"/>
              <a:t>α</a:t>
            </a:r>
            <a:r>
              <a:rPr lang="en-MY" b="1" dirty="0"/>
              <a:t>, </a:t>
            </a:r>
            <a:r>
              <a:rPr lang="en-MY" b="1" i="1" dirty="0" err="1" smtClean="0"/>
              <a:t>K</a:t>
            </a:r>
            <a:r>
              <a:rPr lang="en-MY" b="1" baseline="-25000" dirty="0" err="1" smtClean="0"/>
              <a:t>α</a:t>
            </a:r>
            <a:endParaRPr lang="en-MY" dirty="0"/>
          </a:p>
        </p:txBody>
      </p:sp>
      <p:pic>
        <p:nvPicPr>
          <p:cNvPr id="20482" name="Picture 2" descr="I_\alpha(x) = i^{-\alpha} J_\alpha(ix) =\sum_{m=0}^\infty \frac{1}{m! \Gamma(m+\alpha+1)}\left(\frac{x}{2}\right)^{2m+\alpha}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59" y="2060848"/>
            <a:ext cx="7194799" cy="792088"/>
          </a:xfrm>
          <a:prstGeom prst="rect">
            <a:avLst/>
          </a:prstGeom>
          <a:noFill/>
        </p:spPr>
      </p:pic>
      <p:pic>
        <p:nvPicPr>
          <p:cNvPr id="20486" name="Picture 6" descr="http://upload.wikimedia.org/wikipedia/commons/thumb/f/f3/BesselI_Functions_%281st_Kind%2C_n%3D0%2C1%2C2%2C3%29.svg/300px-BesselI_Functions_%281st_Kind%2C_n%3D0%2C1%2C2%2C3%29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924944"/>
            <a:ext cx="4680520" cy="35571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b="1" dirty="0" smtClean="0"/>
              <a:t>Modified Bessel functions : </a:t>
            </a:r>
            <a:r>
              <a:rPr lang="en-MY" b="1" i="1" dirty="0" err="1" smtClean="0"/>
              <a:t>I</a:t>
            </a:r>
            <a:r>
              <a:rPr lang="en-MY" b="1" baseline="-25000" dirty="0" err="1" smtClean="0"/>
              <a:t>α</a:t>
            </a:r>
            <a:r>
              <a:rPr lang="en-MY" b="1" dirty="0" smtClean="0"/>
              <a:t>, </a:t>
            </a:r>
            <a:r>
              <a:rPr lang="en-MY" b="1" i="1" dirty="0" err="1" smtClean="0"/>
              <a:t>K</a:t>
            </a:r>
            <a:r>
              <a:rPr lang="en-MY" b="1" baseline="-25000" dirty="0" err="1" smtClean="0"/>
              <a:t>α</a:t>
            </a:r>
            <a:endParaRPr lang="en-MY" dirty="0"/>
          </a:p>
        </p:txBody>
      </p:sp>
      <p:pic>
        <p:nvPicPr>
          <p:cNvPr id="3" name="Picture 4" descr="K_\alpha(x) = \frac{\pi}{2} \frac{I_{-\alpha} (x) - I_\alpha (x)}{\sin (\alpha \pi)} = \frac{\pi}{2} i^{\alpha+1} H_\alpha^{(1)}(ix) = \frac{\pi}{2} (-i)^{\alpha+1} H_\alpha^{(2)}(-ix)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72816"/>
            <a:ext cx="7641849" cy="648072"/>
          </a:xfrm>
          <a:prstGeom prst="rect">
            <a:avLst/>
          </a:prstGeom>
          <a:noFill/>
        </p:spPr>
      </p:pic>
      <p:pic>
        <p:nvPicPr>
          <p:cNvPr id="21506" name="Picture 2" descr="http://upload.wikimedia.org/wikipedia/commons/thumb/b/b9/BesselK_Functions_%28n%3D0%2C1%2C2%2C3%29.svg/300px-BesselK_Functions_%28n%3D0%2C1%2C2%2C3%29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564904"/>
            <a:ext cx="5328592" cy="40497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40</Words>
  <Application>Microsoft Office PowerPoint</Application>
  <PresentationFormat>On-screen Show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Bessel Functions</vt:lpstr>
      <vt:lpstr>Applications of Bessel functions</vt:lpstr>
      <vt:lpstr>Bessel functions of the first kind : Jα</vt:lpstr>
      <vt:lpstr>Bessel functions of the second kind  : Yα</vt:lpstr>
      <vt:lpstr>Circular membrane</vt:lpstr>
      <vt:lpstr>Modified Bessel Equation</vt:lpstr>
      <vt:lpstr>Modified Bessel functions : Iα, Kα</vt:lpstr>
      <vt:lpstr>Modified Bessel functions : Iα, Kα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Bessel Functions</dc:title>
  <dc:creator>Mohsin</dc:creator>
  <cp:lastModifiedBy>Mohsin</cp:lastModifiedBy>
  <cp:revision>4</cp:revision>
  <dcterms:created xsi:type="dcterms:W3CDTF">2013-03-20T16:52:50Z</dcterms:created>
  <dcterms:modified xsi:type="dcterms:W3CDTF">2013-03-20T17:18:47Z</dcterms:modified>
</cp:coreProperties>
</file>