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handoutMasterIdLst>
    <p:handoutMasterId r:id="rId44"/>
  </p:handoutMasterIdLst>
  <p:sldIdLst>
    <p:sldId id="30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5" r:id="rId10"/>
    <p:sldId id="282" r:id="rId11"/>
    <p:sldId id="266" r:id="rId12"/>
    <p:sldId id="267" r:id="rId13"/>
    <p:sldId id="268" r:id="rId14"/>
    <p:sldId id="284" r:id="rId15"/>
    <p:sldId id="283" r:id="rId16"/>
    <p:sldId id="263" r:id="rId17"/>
    <p:sldId id="264" r:id="rId18"/>
    <p:sldId id="286" r:id="rId19"/>
    <p:sldId id="287" r:id="rId20"/>
    <p:sldId id="288" r:id="rId21"/>
    <p:sldId id="290" r:id="rId22"/>
    <p:sldId id="271" r:id="rId23"/>
    <p:sldId id="272" r:id="rId24"/>
    <p:sldId id="273" r:id="rId25"/>
    <p:sldId id="274" r:id="rId26"/>
    <p:sldId id="275" r:id="rId27"/>
    <p:sldId id="276" r:id="rId28"/>
    <p:sldId id="281" r:id="rId29"/>
    <p:sldId id="277" r:id="rId30"/>
    <p:sldId id="296" r:id="rId31"/>
    <p:sldId id="278" r:id="rId32"/>
    <p:sldId id="289" r:id="rId33"/>
    <p:sldId id="297" r:id="rId34"/>
    <p:sldId id="298" r:id="rId35"/>
    <p:sldId id="300" r:id="rId36"/>
    <p:sldId id="301" r:id="rId37"/>
    <p:sldId id="280" r:id="rId38"/>
    <p:sldId id="291" r:id="rId39"/>
    <p:sldId id="292" r:id="rId40"/>
    <p:sldId id="293" r:id="rId41"/>
    <p:sldId id="299" r:id="rId4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FF"/>
    <a:srgbClr val="00FF00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674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6440B857-9928-4CF4-8866-AA5DC308E634}" type="datetimeFigureOut">
              <a:rPr lang="en-US" smtClean="0"/>
              <a:pPr/>
              <a:t>3/19/2013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42EDFD29-6765-47E2-8B63-E65EB2C6C81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48FA87D-42E1-445A-8FA0-3BBD673ECCF4}" type="datetimeFigureOut">
              <a:rPr lang="en-US" smtClean="0"/>
              <a:pPr/>
              <a:t>3/19/2013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CBAC2747-D786-4A86-8360-648E9D463A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9F3E1-59D4-4130-9682-1B5EB3C47AF4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0FCCE-5E3A-4EE6-9210-CCF4AD877785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83F60-96B1-4C20-97C7-C1157A6B4DBD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CD9E8-DFEF-4601-BD64-3B40D56A5307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A33AC-8359-4E00-8400-8EA0F46654F2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20DA3-0350-48A1-BDEF-F224CF68C035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8D579-E741-40F1-AEF5-BBDED30AF83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1F373-8670-4779-A8BA-08EBB9685563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8A8D5-9649-452C-9DB8-1EC4626771D4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8D81-E9C4-46A8-B45F-5C2E08AE3134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E333-8F69-4802-88F7-3C8817E3B774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2FFFD-D420-436F-A656-61D53586D5E9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49F3E1-59D4-4130-9682-1B5EB3C47AF4}" type="datetime1">
              <a:rPr lang="en-US" smtClean="0"/>
              <a:pPr/>
              <a:t>3/19/2013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7.png"/><Relationship Id="rId5" Type="http://schemas.openxmlformats.org/officeDocument/2006/relationships/image" Target="../media/image31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187624" y="1600200"/>
            <a:ext cx="6768752" cy="4525963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1D, Steady State Heat Transfer with Heat Generation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Fins and Extended Surfaces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5755" t="4432" r="2158"/>
          <a:stretch>
            <a:fillRect/>
          </a:stretch>
        </p:blipFill>
        <p:spPr bwMode="auto">
          <a:xfrm>
            <a:off x="6172200" y="1295400"/>
            <a:ext cx="2849747" cy="256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 : One-dimensional, Steady state conduction (with thermal generation)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33400" y="1143000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Symmetric surface conditions or one surface was insulated.</a:t>
            </a:r>
            <a:endParaRPr lang="en-US" b="1" i="1" dirty="0">
              <a:solidFill>
                <a:srgbClr val="0000F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" y="1542127"/>
            <a:ext cx="594360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0513" indent="-290513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Because the temp gradient at the centerline is zero, there is </a:t>
            </a:r>
            <a:r>
              <a:rPr lang="en-US" b="1" dirty="0" smtClean="0">
                <a:solidFill>
                  <a:srgbClr val="FF0000"/>
                </a:solidFill>
              </a:rPr>
              <a:t>ZERO</a:t>
            </a:r>
            <a:r>
              <a:rPr lang="en-US" dirty="0" smtClean="0"/>
              <a:t> heat flow at that point and it behaves like </a:t>
            </a:r>
            <a:r>
              <a:rPr lang="en-US" dirty="0" smtClean="0">
                <a:solidFill>
                  <a:srgbClr val="FF0000"/>
                </a:solidFill>
              </a:rPr>
              <a:t>an insulated wall</a:t>
            </a:r>
            <a:r>
              <a:rPr lang="en-US" dirty="0" smtClean="0"/>
              <a:t>.</a:t>
            </a:r>
          </a:p>
          <a:p>
            <a:pPr marL="290513" indent="-290513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 The insulated wall has the </a:t>
            </a:r>
            <a:r>
              <a:rPr lang="en-US" dirty="0" smtClean="0">
                <a:solidFill>
                  <a:srgbClr val="FF0000"/>
                </a:solidFill>
              </a:rPr>
              <a:t>same parabolic temperature profile </a:t>
            </a:r>
            <a:r>
              <a:rPr lang="en-US" dirty="0" smtClean="0"/>
              <a:t>as half the un-insulated full wall</a:t>
            </a:r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3886200"/>
            <a:ext cx="227946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1066800" y="3395008"/>
            <a:ext cx="54864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spcAft>
                <a:spcPts val="1200"/>
              </a:spcAft>
              <a:buFont typeface="Arial" pitchFamily="34" charset="0"/>
              <a:buChar char="•"/>
            </a:pPr>
            <a:r>
              <a:rPr lang="en-GB" dirty="0" smtClean="0">
                <a:solidFill>
                  <a:srgbClr val="0000FF"/>
                </a:solidFill>
              </a:rPr>
              <a:t> Why does the magnitude of the temperature gradient increase with increasing </a:t>
            </a:r>
            <a:r>
              <a:rPr lang="en-GB" i="1" dirty="0" smtClean="0">
                <a:solidFill>
                  <a:srgbClr val="0000FF"/>
                </a:solidFill>
              </a:rPr>
              <a:t>x</a:t>
            </a:r>
            <a:r>
              <a:rPr lang="en-GB" dirty="0" smtClean="0">
                <a:solidFill>
                  <a:srgbClr val="0000FF"/>
                </a:solidFill>
              </a:rPr>
              <a:t>  ?</a:t>
            </a:r>
          </a:p>
          <a:p>
            <a:pPr marL="231775" indent="-231775">
              <a:spcAft>
                <a:spcPts val="1200"/>
              </a:spcAft>
            </a:pPr>
            <a:endParaRPr lang="en-GB" sz="800" dirty="0" smtClean="0">
              <a:solidFill>
                <a:srgbClr val="0000FF"/>
              </a:solidFill>
            </a:endParaRPr>
          </a:p>
          <a:p>
            <a:pPr marL="231775" indent="-231775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  <a:p>
            <a:pPr marL="231775" indent="-231775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  <a:p>
            <a:pPr marL="231775" indent="-231775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47800" y="4004846"/>
            <a:ext cx="464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 due to increase in temperature difference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5755" t="4432" r="2158"/>
          <a:stretch>
            <a:fillRect/>
          </a:stretch>
        </p:blipFill>
        <p:spPr bwMode="auto">
          <a:xfrm>
            <a:off x="6172200" y="1295400"/>
            <a:ext cx="2849747" cy="256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 : One-dimensional, Steady state conduction (with thermal generation)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33400" y="1143000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Symmetric surface conditions or one surface was insulated.</a:t>
            </a:r>
            <a:endParaRPr lang="en-US" b="1" i="1" dirty="0">
              <a:solidFill>
                <a:srgbClr val="0000F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" y="1542127"/>
            <a:ext cx="594360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0513" indent="-290513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Because the temp gradient at the centerline is zero, there is </a:t>
            </a:r>
            <a:r>
              <a:rPr lang="en-US" b="1" dirty="0" smtClean="0">
                <a:solidFill>
                  <a:srgbClr val="FF0000"/>
                </a:solidFill>
              </a:rPr>
              <a:t>ZERO</a:t>
            </a:r>
            <a:r>
              <a:rPr lang="en-US" dirty="0" smtClean="0"/>
              <a:t> heat flow at that point and it behaves like </a:t>
            </a:r>
            <a:r>
              <a:rPr lang="en-US" dirty="0" smtClean="0">
                <a:solidFill>
                  <a:srgbClr val="FF0000"/>
                </a:solidFill>
              </a:rPr>
              <a:t>an insulated wall</a:t>
            </a:r>
            <a:r>
              <a:rPr lang="en-US" dirty="0" smtClean="0"/>
              <a:t>.</a:t>
            </a:r>
          </a:p>
          <a:p>
            <a:pPr marL="290513" indent="-290513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 The insulated wall has the </a:t>
            </a:r>
            <a:r>
              <a:rPr lang="en-US" dirty="0" smtClean="0">
                <a:solidFill>
                  <a:srgbClr val="FF0000"/>
                </a:solidFill>
              </a:rPr>
              <a:t>same parabolic temperature profile </a:t>
            </a:r>
            <a:r>
              <a:rPr lang="en-US" dirty="0" smtClean="0"/>
              <a:t>as half the un-insulated full wall</a:t>
            </a:r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3886200"/>
            <a:ext cx="227946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1066800" y="3395008"/>
            <a:ext cx="54864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spcAft>
                <a:spcPts val="1200"/>
              </a:spcAft>
              <a:buFont typeface="Arial" pitchFamily="34" charset="0"/>
              <a:buChar char="•"/>
            </a:pPr>
            <a:r>
              <a:rPr lang="en-GB" dirty="0" smtClean="0">
                <a:solidFill>
                  <a:srgbClr val="0000FF"/>
                </a:solidFill>
              </a:rPr>
              <a:t> Why does the magnitude of the temperature gradient increase with increasing </a:t>
            </a:r>
            <a:r>
              <a:rPr lang="en-GB" i="1" dirty="0" smtClean="0">
                <a:solidFill>
                  <a:srgbClr val="0000FF"/>
                </a:solidFill>
              </a:rPr>
              <a:t>x</a:t>
            </a:r>
            <a:r>
              <a:rPr lang="en-GB" dirty="0" smtClean="0">
                <a:solidFill>
                  <a:srgbClr val="0000FF"/>
                </a:solidFill>
              </a:rPr>
              <a:t>  ?</a:t>
            </a:r>
          </a:p>
          <a:p>
            <a:pPr marL="231775" indent="-231775">
              <a:spcAft>
                <a:spcPts val="1200"/>
              </a:spcAft>
              <a:buFont typeface="Arial" pitchFamily="34" charset="0"/>
              <a:buChar char="•"/>
            </a:pPr>
            <a:r>
              <a:rPr lang="en-GB" dirty="0" smtClean="0">
                <a:solidFill>
                  <a:srgbClr val="0000FF"/>
                </a:solidFill>
              </a:rPr>
              <a:t> How do we determine T</a:t>
            </a:r>
            <a:r>
              <a:rPr lang="en-GB" baseline="-25000" dirty="0" smtClean="0">
                <a:solidFill>
                  <a:srgbClr val="0000FF"/>
                </a:solidFill>
              </a:rPr>
              <a:t>s</a:t>
            </a:r>
            <a:r>
              <a:rPr lang="en-GB" dirty="0" smtClean="0">
                <a:solidFill>
                  <a:srgbClr val="0000FF"/>
                </a:solidFill>
              </a:rPr>
              <a:t> ?</a:t>
            </a:r>
          </a:p>
          <a:p>
            <a:pPr marL="231775" indent="-231775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  <a:p>
            <a:pPr marL="231775" indent="-231775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  <a:p>
            <a:pPr marL="231775" indent="-231775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47800" y="3886200"/>
            <a:ext cx="464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- due to increase in temperature difference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5755" t="4432" r="2158"/>
          <a:stretch>
            <a:fillRect/>
          </a:stretch>
        </p:blipFill>
        <p:spPr bwMode="auto">
          <a:xfrm>
            <a:off x="6172200" y="1295400"/>
            <a:ext cx="2849747" cy="256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 : One-dimensional, Steady state conduction (with thermal generation)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33400" y="1143000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Symmetric surface conditions or one surface was insulated.</a:t>
            </a:r>
            <a:endParaRPr lang="en-US" b="1" i="1" dirty="0">
              <a:solidFill>
                <a:srgbClr val="0000F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" y="1542127"/>
            <a:ext cx="594360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0513" indent="-290513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Because the temp gradient at the centerline is zero, there is </a:t>
            </a:r>
            <a:r>
              <a:rPr lang="en-US" b="1" dirty="0" smtClean="0">
                <a:solidFill>
                  <a:srgbClr val="FF0000"/>
                </a:solidFill>
              </a:rPr>
              <a:t>ZERO</a:t>
            </a:r>
            <a:r>
              <a:rPr lang="en-US" dirty="0" smtClean="0"/>
              <a:t> heat flow at that point and it behaves like </a:t>
            </a:r>
            <a:r>
              <a:rPr lang="en-US" dirty="0" smtClean="0">
                <a:solidFill>
                  <a:srgbClr val="FF0000"/>
                </a:solidFill>
              </a:rPr>
              <a:t>an insulated wall</a:t>
            </a:r>
            <a:r>
              <a:rPr lang="en-US" dirty="0" smtClean="0"/>
              <a:t>.</a:t>
            </a:r>
          </a:p>
          <a:p>
            <a:pPr marL="290513" indent="-290513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 The insulated wall has the </a:t>
            </a:r>
            <a:r>
              <a:rPr lang="en-US" dirty="0" smtClean="0">
                <a:solidFill>
                  <a:srgbClr val="FF0000"/>
                </a:solidFill>
              </a:rPr>
              <a:t>same parabolic temperature profile </a:t>
            </a:r>
            <a:r>
              <a:rPr lang="en-US" dirty="0" smtClean="0"/>
              <a:t>as half the un-insulated full wall</a:t>
            </a:r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3886200"/>
            <a:ext cx="227946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1066800" y="3395008"/>
            <a:ext cx="5486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spcAft>
                <a:spcPts val="1200"/>
              </a:spcAft>
              <a:buFont typeface="Arial" pitchFamily="34" charset="0"/>
              <a:buChar char="•"/>
            </a:pPr>
            <a:r>
              <a:rPr lang="en-GB" dirty="0" smtClean="0">
                <a:solidFill>
                  <a:srgbClr val="0000FF"/>
                </a:solidFill>
              </a:rPr>
              <a:t> Why does the magnitude of the temperature gradient increase with increasing </a:t>
            </a:r>
            <a:r>
              <a:rPr lang="en-GB" i="1" dirty="0" smtClean="0">
                <a:solidFill>
                  <a:srgbClr val="0000FF"/>
                </a:solidFill>
              </a:rPr>
              <a:t>x</a:t>
            </a:r>
            <a:r>
              <a:rPr lang="en-GB" dirty="0" smtClean="0">
                <a:solidFill>
                  <a:srgbClr val="0000FF"/>
                </a:solidFill>
              </a:rPr>
              <a:t>  ?</a:t>
            </a:r>
          </a:p>
          <a:p>
            <a:pPr marL="231775" indent="-231775">
              <a:spcAft>
                <a:spcPts val="1200"/>
              </a:spcAft>
              <a:buFont typeface="Arial" pitchFamily="34" charset="0"/>
              <a:buChar char="•"/>
            </a:pPr>
            <a:r>
              <a:rPr lang="en-GB" dirty="0" smtClean="0">
                <a:solidFill>
                  <a:srgbClr val="0000FF"/>
                </a:solidFill>
              </a:rPr>
              <a:t> How do we determine T</a:t>
            </a:r>
            <a:r>
              <a:rPr lang="en-GB" baseline="-25000" dirty="0" smtClean="0">
                <a:solidFill>
                  <a:srgbClr val="0000FF"/>
                </a:solidFill>
              </a:rPr>
              <a:t>s</a:t>
            </a:r>
            <a:r>
              <a:rPr lang="en-GB" dirty="0" smtClean="0">
                <a:solidFill>
                  <a:srgbClr val="0000FF"/>
                </a:solidFill>
              </a:rPr>
              <a:t> ?</a:t>
            </a:r>
          </a:p>
          <a:p>
            <a:pPr marL="231775" indent="-231775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  <a:p>
            <a:pPr marL="231775" indent="-231775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  <a:p>
            <a:pPr marL="231775" indent="-231775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  <a:p>
            <a:pPr marL="231775" indent="-231775">
              <a:spcAft>
                <a:spcPts val="1200"/>
              </a:spcAft>
              <a:buFont typeface="Arial" pitchFamily="34" charset="0"/>
              <a:buChar char="•"/>
            </a:pPr>
            <a:r>
              <a:rPr lang="en-GB" dirty="0" smtClean="0">
                <a:solidFill>
                  <a:srgbClr val="0000FF"/>
                </a:solidFill>
              </a:rPr>
              <a:t>How do we determine the heat rate at x = L ?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9800" y="4410075"/>
            <a:ext cx="14573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00200" y="4800600"/>
            <a:ext cx="25146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33750" y="5172075"/>
            <a:ext cx="12382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" name="TextBox 32"/>
          <p:cNvSpPr txBox="1"/>
          <p:nvPr/>
        </p:nvSpPr>
        <p:spPr>
          <a:xfrm>
            <a:off x="3962400" y="4277380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(no energy in, neglecting radiation, energy balance becomes)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35" name="Straight Arrow Connector 34"/>
          <p:cNvCxnSpPr>
            <a:endCxn id="21509" idx="3"/>
          </p:cNvCxnSpPr>
          <p:nvPr/>
        </p:nvCxnSpPr>
        <p:spPr>
          <a:xfrm rot="10800000" flipV="1">
            <a:off x="3667126" y="4495800"/>
            <a:ext cx="219075" cy="1095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5755" t="4432" r="2158"/>
          <a:stretch>
            <a:fillRect/>
          </a:stretch>
        </p:blipFill>
        <p:spPr bwMode="auto">
          <a:xfrm>
            <a:off x="6172200" y="1295400"/>
            <a:ext cx="2849747" cy="256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 : One-dimensional, Steady state conduction (with thermal generation)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33400" y="1143000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Symmetric surface conditions or one surface was insulated.</a:t>
            </a:r>
            <a:endParaRPr lang="en-US" b="1" i="1" dirty="0">
              <a:solidFill>
                <a:srgbClr val="0000F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" y="1542127"/>
            <a:ext cx="594360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0513" indent="-290513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Because the temp gradient at the centerline is zero, there is </a:t>
            </a:r>
            <a:r>
              <a:rPr lang="en-US" b="1" dirty="0" smtClean="0">
                <a:solidFill>
                  <a:srgbClr val="FF0000"/>
                </a:solidFill>
              </a:rPr>
              <a:t>ZERO</a:t>
            </a:r>
            <a:r>
              <a:rPr lang="en-US" dirty="0" smtClean="0"/>
              <a:t> heat flow at that point and it behaves like </a:t>
            </a:r>
            <a:r>
              <a:rPr lang="en-US" dirty="0" smtClean="0">
                <a:solidFill>
                  <a:srgbClr val="FF0000"/>
                </a:solidFill>
              </a:rPr>
              <a:t>an insulated wall</a:t>
            </a:r>
            <a:r>
              <a:rPr lang="en-US" dirty="0" smtClean="0"/>
              <a:t>.</a:t>
            </a:r>
          </a:p>
          <a:p>
            <a:pPr marL="290513" indent="-290513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 The insulated wall has the </a:t>
            </a:r>
            <a:r>
              <a:rPr lang="en-US" dirty="0" smtClean="0">
                <a:solidFill>
                  <a:srgbClr val="FF0000"/>
                </a:solidFill>
              </a:rPr>
              <a:t>same parabolic temperature profile </a:t>
            </a:r>
            <a:r>
              <a:rPr lang="en-US" dirty="0" smtClean="0"/>
              <a:t>as half the un-insulated full wall</a:t>
            </a:r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3886200"/>
            <a:ext cx="227946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1066800" y="3395008"/>
            <a:ext cx="5486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spcAft>
                <a:spcPts val="1200"/>
              </a:spcAft>
              <a:buFont typeface="Arial" pitchFamily="34" charset="0"/>
              <a:buChar char="•"/>
            </a:pPr>
            <a:r>
              <a:rPr lang="en-GB" dirty="0" smtClean="0">
                <a:solidFill>
                  <a:srgbClr val="0000FF"/>
                </a:solidFill>
              </a:rPr>
              <a:t> Why does the magnitude of the temperature gradient increase with increasing </a:t>
            </a:r>
            <a:r>
              <a:rPr lang="en-GB" i="1" dirty="0" smtClean="0">
                <a:solidFill>
                  <a:srgbClr val="0000FF"/>
                </a:solidFill>
              </a:rPr>
              <a:t>x</a:t>
            </a:r>
            <a:r>
              <a:rPr lang="en-GB" dirty="0" smtClean="0">
                <a:solidFill>
                  <a:srgbClr val="0000FF"/>
                </a:solidFill>
              </a:rPr>
              <a:t>  ?</a:t>
            </a:r>
          </a:p>
          <a:p>
            <a:pPr marL="231775" indent="-231775">
              <a:spcAft>
                <a:spcPts val="1200"/>
              </a:spcAft>
              <a:buFont typeface="Arial" pitchFamily="34" charset="0"/>
              <a:buChar char="•"/>
            </a:pPr>
            <a:r>
              <a:rPr lang="en-GB" dirty="0" smtClean="0">
                <a:solidFill>
                  <a:srgbClr val="0000FF"/>
                </a:solidFill>
              </a:rPr>
              <a:t> How do we determine T</a:t>
            </a:r>
            <a:r>
              <a:rPr lang="en-GB" baseline="-25000" dirty="0" smtClean="0">
                <a:solidFill>
                  <a:srgbClr val="0000FF"/>
                </a:solidFill>
              </a:rPr>
              <a:t>s</a:t>
            </a:r>
            <a:r>
              <a:rPr lang="en-GB" dirty="0" smtClean="0">
                <a:solidFill>
                  <a:srgbClr val="0000FF"/>
                </a:solidFill>
              </a:rPr>
              <a:t> ?</a:t>
            </a:r>
          </a:p>
          <a:p>
            <a:pPr marL="231775" indent="-231775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  <a:p>
            <a:pPr marL="231775" indent="-231775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  <a:p>
            <a:pPr marL="231775" indent="-231775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  <a:p>
            <a:pPr marL="231775" indent="-231775">
              <a:spcAft>
                <a:spcPts val="1200"/>
              </a:spcAft>
              <a:buFont typeface="Arial" pitchFamily="34" charset="0"/>
              <a:buChar char="•"/>
            </a:pPr>
            <a:r>
              <a:rPr lang="en-GB" dirty="0" smtClean="0">
                <a:solidFill>
                  <a:srgbClr val="0000FF"/>
                </a:solidFill>
              </a:rPr>
              <a:t>How do we determine the heat rate at x = L ?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9800" y="4410075"/>
            <a:ext cx="14573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00200" y="4800600"/>
            <a:ext cx="25146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33750" y="5172075"/>
            <a:ext cx="12382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TextBox 31"/>
          <p:cNvSpPr txBox="1"/>
          <p:nvPr/>
        </p:nvSpPr>
        <p:spPr>
          <a:xfrm>
            <a:off x="1447800" y="6119336"/>
            <a:ext cx="388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Using the surface </a:t>
            </a:r>
            <a:r>
              <a:rPr lang="en-US" sz="1400" dirty="0" smtClean="0"/>
              <a:t>energy balance, energy generated must equal to energy outflow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3962400" y="4277380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(Neglecting radiation, energy balance becomes)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35" name="Straight Arrow Connector 34"/>
          <p:cNvCxnSpPr>
            <a:endCxn id="21509" idx="3"/>
          </p:cNvCxnSpPr>
          <p:nvPr/>
        </p:nvCxnSpPr>
        <p:spPr>
          <a:xfrm rot="10800000" flipV="1">
            <a:off x="3667126" y="4495800"/>
            <a:ext cx="219075" cy="1095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6096000"/>
            <a:ext cx="1066800" cy="390525"/>
          </a:xfrm>
          <a:prstGeom prst="rect">
            <a:avLst/>
          </a:prstGeom>
          <a:noFill/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847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6515100"/>
            <a:ext cx="2105025" cy="342900"/>
          </a:xfrm>
          <a:prstGeom prst="rect">
            <a:avLst/>
          </a:prstGeom>
          <a:noFill/>
        </p:spPr>
      </p:pic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3c : One-dimensional, Steady state conduction (with thermal energy generation)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1219200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0513" indent="-290513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Referring to the Example 3.7 in textbook</a:t>
            </a:r>
            <a:endParaRPr lang="en-US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0"/>
            <a:ext cx="6705600" cy="280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 cstate="print"/>
          <a:srcRect t="3030"/>
          <a:stretch>
            <a:fillRect/>
          </a:stretch>
        </p:blipFill>
        <p:spPr bwMode="auto">
          <a:xfrm>
            <a:off x="1066800" y="4267200"/>
            <a:ext cx="6096000" cy="2489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6172200" y="4267200"/>
            <a:ext cx="2667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1600" dirty="0" smtClean="0">
                <a:solidFill>
                  <a:srgbClr val="0000FF"/>
                </a:solidFill>
              </a:rPr>
              <a:t>Parabolic in material A</a:t>
            </a:r>
          </a:p>
          <a:p>
            <a:pPr marL="342900" indent="-342900">
              <a:buAutoNum type="alphaLcParenR"/>
            </a:pPr>
            <a:r>
              <a:rPr lang="en-US" sz="1600" dirty="0" smtClean="0">
                <a:solidFill>
                  <a:srgbClr val="0000FF"/>
                </a:solidFill>
              </a:rPr>
              <a:t>Zero slope at insulated boundary</a:t>
            </a:r>
          </a:p>
          <a:p>
            <a:pPr marL="342900" indent="-342900">
              <a:buAutoNum type="alphaLcParenR"/>
            </a:pPr>
            <a:r>
              <a:rPr lang="en-US" sz="1600" dirty="0" smtClean="0">
                <a:solidFill>
                  <a:srgbClr val="0000FF"/>
                </a:solidFill>
              </a:rPr>
              <a:t>Linear slope in material B</a:t>
            </a:r>
          </a:p>
          <a:p>
            <a:pPr marL="342900" indent="-342900">
              <a:buAutoNum type="alphaLcParenR"/>
            </a:pPr>
            <a:r>
              <a:rPr lang="en-US" sz="1600" dirty="0" smtClean="0">
                <a:solidFill>
                  <a:srgbClr val="0000FF"/>
                </a:solidFill>
              </a:rPr>
              <a:t>Slope change </a:t>
            </a:r>
            <a:r>
              <a:rPr lang="en-US" sz="1600" dirty="0" err="1" smtClean="0">
                <a:solidFill>
                  <a:srgbClr val="0000FF"/>
                </a:solidFill>
              </a:rPr>
              <a:t>k</a:t>
            </a:r>
            <a:r>
              <a:rPr lang="en-US" sz="1600" baseline="-25000" dirty="0" err="1" smtClean="0">
                <a:solidFill>
                  <a:srgbClr val="0000FF"/>
                </a:solidFill>
              </a:rPr>
              <a:t>B</a:t>
            </a:r>
            <a:r>
              <a:rPr lang="en-US" sz="1600" dirty="0" smtClean="0">
                <a:solidFill>
                  <a:srgbClr val="0000FF"/>
                </a:solidFill>
              </a:rPr>
              <a:t>/k</a:t>
            </a:r>
            <a:r>
              <a:rPr lang="en-US" sz="1600" baseline="-25000" dirty="0" smtClean="0">
                <a:solidFill>
                  <a:srgbClr val="0000FF"/>
                </a:solidFill>
              </a:rPr>
              <a:t>A</a:t>
            </a:r>
            <a:r>
              <a:rPr lang="en-US" sz="1600" dirty="0" smtClean="0">
                <a:solidFill>
                  <a:srgbClr val="0000FF"/>
                </a:solidFill>
              </a:rPr>
              <a:t>=2 at interface</a:t>
            </a:r>
          </a:p>
          <a:p>
            <a:pPr marL="342900" indent="-342900">
              <a:buAutoNum type="alphaLcParenR"/>
            </a:pPr>
            <a:r>
              <a:rPr lang="en-US" sz="1600" dirty="0" smtClean="0">
                <a:solidFill>
                  <a:srgbClr val="0000FF"/>
                </a:solidFill>
              </a:rPr>
              <a:t>Large gradients near the surface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3c : One-dimensional, Steady state conduction (with thermal energy generation)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62000" y="1219200"/>
            <a:ext cx="754380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dirty="0" smtClean="0"/>
              <a:t>Example (3.74):</a:t>
            </a:r>
          </a:p>
          <a:p>
            <a:pPr algn="just">
              <a:spcAft>
                <a:spcPts val="600"/>
              </a:spcAft>
            </a:pPr>
            <a:r>
              <a:rPr lang="en-US" dirty="0" smtClean="0">
                <a:sym typeface="Symbol"/>
              </a:rPr>
              <a:t>Consider a plane composite wall that is composed of three materials  (materials A,B and C are arranged left to right) of thermal conductivities k</a:t>
            </a:r>
            <a:r>
              <a:rPr lang="en-US" baseline="-25000" dirty="0" smtClean="0">
                <a:sym typeface="Symbol"/>
              </a:rPr>
              <a:t>A</a:t>
            </a:r>
            <a:r>
              <a:rPr lang="en-US" dirty="0" smtClean="0">
                <a:sym typeface="Symbol"/>
              </a:rPr>
              <a:t>=0.24 W/</a:t>
            </a:r>
            <a:r>
              <a:rPr lang="en-US" dirty="0" err="1" smtClean="0">
                <a:sym typeface="Symbol"/>
              </a:rPr>
              <a:t>mK</a:t>
            </a:r>
            <a:r>
              <a:rPr lang="en-US" dirty="0" smtClean="0">
                <a:sym typeface="Symbol"/>
              </a:rPr>
              <a:t>, </a:t>
            </a:r>
            <a:r>
              <a:rPr lang="en-US" dirty="0" err="1" smtClean="0">
                <a:sym typeface="Symbol"/>
              </a:rPr>
              <a:t>k</a:t>
            </a:r>
            <a:r>
              <a:rPr lang="en-US" baseline="-25000" dirty="0" err="1" smtClean="0">
                <a:sym typeface="Symbol"/>
              </a:rPr>
              <a:t>B</a:t>
            </a:r>
            <a:r>
              <a:rPr lang="en-US" dirty="0" smtClean="0">
                <a:sym typeface="Symbol"/>
              </a:rPr>
              <a:t>=0.13 W/</a:t>
            </a:r>
            <a:r>
              <a:rPr lang="en-US" dirty="0" err="1" smtClean="0">
                <a:sym typeface="Symbol"/>
              </a:rPr>
              <a:t>mK</a:t>
            </a:r>
            <a:r>
              <a:rPr lang="en-US" dirty="0" smtClean="0">
                <a:sym typeface="Symbol"/>
              </a:rPr>
              <a:t> and </a:t>
            </a:r>
            <a:r>
              <a:rPr lang="en-US" dirty="0" err="1" smtClean="0">
                <a:sym typeface="Symbol"/>
              </a:rPr>
              <a:t>k</a:t>
            </a:r>
            <a:r>
              <a:rPr lang="en-US" baseline="-25000" dirty="0" err="1" smtClean="0">
                <a:sym typeface="Symbol"/>
              </a:rPr>
              <a:t>C</a:t>
            </a:r>
            <a:r>
              <a:rPr lang="en-US" dirty="0" smtClean="0">
                <a:sym typeface="Symbol"/>
              </a:rPr>
              <a:t>=0.50 W/</a:t>
            </a:r>
            <a:r>
              <a:rPr lang="en-US" dirty="0" err="1" smtClean="0">
                <a:sym typeface="Symbol"/>
              </a:rPr>
              <a:t>mK.</a:t>
            </a:r>
            <a:r>
              <a:rPr lang="en-US" dirty="0" smtClean="0">
                <a:sym typeface="Symbol"/>
              </a:rPr>
              <a:t> The thickness of the three sections of the wall are L</a:t>
            </a:r>
            <a:r>
              <a:rPr lang="en-US" baseline="-25000" dirty="0" smtClean="0">
                <a:sym typeface="Symbol"/>
              </a:rPr>
              <a:t>A</a:t>
            </a:r>
            <a:r>
              <a:rPr lang="en-US" dirty="0" smtClean="0">
                <a:sym typeface="Symbol"/>
              </a:rPr>
              <a:t>= 20mm, L</a:t>
            </a:r>
            <a:r>
              <a:rPr lang="en-US" baseline="-25000" dirty="0" smtClean="0">
                <a:sym typeface="Symbol"/>
              </a:rPr>
              <a:t>B</a:t>
            </a:r>
            <a:r>
              <a:rPr lang="en-US" dirty="0" smtClean="0">
                <a:sym typeface="Symbol"/>
              </a:rPr>
              <a:t>= 13mm and L</a:t>
            </a:r>
            <a:r>
              <a:rPr lang="en-US" baseline="-25000" dirty="0" smtClean="0">
                <a:sym typeface="Symbol"/>
              </a:rPr>
              <a:t>C</a:t>
            </a:r>
            <a:r>
              <a:rPr lang="en-US" dirty="0" smtClean="0">
                <a:sym typeface="Symbol"/>
              </a:rPr>
              <a:t>= 20mm. A contact resistance of </a:t>
            </a:r>
            <a:r>
              <a:rPr lang="en-US" dirty="0" err="1" smtClean="0">
                <a:sym typeface="Symbol"/>
              </a:rPr>
              <a:t>R”</a:t>
            </a:r>
            <a:r>
              <a:rPr lang="en-US" baseline="-25000" dirty="0" err="1" smtClean="0">
                <a:sym typeface="Symbol"/>
              </a:rPr>
              <a:t>t,c</a:t>
            </a:r>
            <a:r>
              <a:rPr lang="en-US" dirty="0" smtClean="0">
                <a:sym typeface="Symbol"/>
              </a:rPr>
              <a:t>=10</a:t>
            </a:r>
            <a:r>
              <a:rPr lang="en-US" baseline="30000" dirty="0" smtClean="0">
                <a:sym typeface="Symbol"/>
              </a:rPr>
              <a:t>-2</a:t>
            </a:r>
            <a:r>
              <a:rPr lang="en-US" dirty="0" smtClean="0">
                <a:sym typeface="Symbol"/>
              </a:rPr>
              <a:t>m</a:t>
            </a:r>
            <a:r>
              <a:rPr lang="en-US" baseline="30000" dirty="0" smtClean="0">
                <a:sym typeface="Symbol"/>
              </a:rPr>
              <a:t>2</a:t>
            </a:r>
            <a:r>
              <a:rPr lang="en-US" dirty="0" smtClean="0">
                <a:sym typeface="Symbol"/>
              </a:rPr>
              <a:t>K/W exists at the interface between materials A and B, as well as interface between B and C. The left face of the composite wall is insulated, while the right face is exposed to convective conditions </a:t>
            </a:r>
            <a:r>
              <a:rPr lang="en-US" dirty="0" err="1" smtClean="0">
                <a:sym typeface="Symbol"/>
              </a:rPr>
              <a:t>characterised</a:t>
            </a:r>
            <a:r>
              <a:rPr lang="en-US" dirty="0" smtClean="0">
                <a:sym typeface="Symbol"/>
              </a:rPr>
              <a:t> by h=10 W/m</a:t>
            </a:r>
            <a:r>
              <a:rPr lang="en-US" baseline="30000" dirty="0" smtClean="0">
                <a:sym typeface="Symbol"/>
              </a:rPr>
              <a:t>2</a:t>
            </a:r>
            <a:r>
              <a:rPr lang="en-US" dirty="0" smtClean="0">
                <a:sym typeface="Symbol"/>
              </a:rPr>
              <a:t>K, T</a:t>
            </a:r>
            <a:r>
              <a:rPr lang="en-US" baseline="-25000" dirty="0" smtClean="0">
                <a:sym typeface="Symbol"/>
              </a:rPr>
              <a:t></a:t>
            </a:r>
            <a:r>
              <a:rPr lang="en-US" dirty="0" smtClean="0">
                <a:sym typeface="Symbol"/>
              </a:rPr>
              <a:t>=20C.  For case 1, thermal energy is generated  within material A at rate 5000 W/m</a:t>
            </a:r>
            <a:r>
              <a:rPr lang="en-US" baseline="30000" dirty="0" smtClean="0">
                <a:sym typeface="Symbol"/>
              </a:rPr>
              <a:t>3</a:t>
            </a:r>
            <a:r>
              <a:rPr lang="en-US" dirty="0" smtClean="0">
                <a:sym typeface="Symbol"/>
              </a:rPr>
              <a:t>. For case 2, thermal energy is generated within material C at rate 5000 W/m</a:t>
            </a:r>
            <a:r>
              <a:rPr lang="en-US" baseline="30000" dirty="0" smtClean="0">
                <a:sym typeface="Symbol"/>
              </a:rPr>
              <a:t>3</a:t>
            </a:r>
            <a:r>
              <a:rPr lang="en-US" dirty="0" smtClean="0">
                <a:sym typeface="Symbol"/>
              </a:rPr>
              <a:t>.</a:t>
            </a:r>
          </a:p>
          <a:p>
            <a:pPr marL="342900" indent="-342900" algn="just">
              <a:spcAft>
                <a:spcPts val="600"/>
              </a:spcAft>
              <a:buAutoNum type="alphaLcParenR"/>
            </a:pPr>
            <a:r>
              <a:rPr lang="en-US" dirty="0" smtClean="0">
                <a:sym typeface="Symbol"/>
              </a:rPr>
              <a:t>Determine the maximum temperature within the composite wall under steady state conditions for Case 1</a:t>
            </a:r>
          </a:p>
          <a:p>
            <a:pPr marL="342900" indent="-342900" algn="just">
              <a:spcAft>
                <a:spcPts val="600"/>
              </a:spcAft>
              <a:buAutoNum type="alphaLcParenR"/>
            </a:pPr>
            <a:r>
              <a:rPr lang="en-US" dirty="0" smtClean="0">
                <a:sym typeface="Symbol"/>
              </a:rPr>
              <a:t>Sketch the steady state temperature distribution on T-x coordinates for Case 1</a:t>
            </a:r>
          </a:p>
          <a:p>
            <a:pPr marL="342900" indent="-342900" algn="just">
              <a:spcAft>
                <a:spcPts val="600"/>
              </a:spcAft>
              <a:buAutoNum type="alphaLcParenR"/>
            </a:pPr>
            <a:r>
              <a:rPr lang="en-US" dirty="0" smtClean="0">
                <a:sym typeface="Symbol"/>
              </a:rPr>
              <a:t>Find the maximum temperature within the composite wall and sketch the steady state temperature distribution for Case 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3c : One-dimensional, Steady state conduction (with thermal energy generation)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09600" y="1334869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3.3 Radial systems (cylinder and sphere)</a:t>
            </a:r>
          </a:p>
          <a:p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676400"/>
            <a:ext cx="34194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600200"/>
            <a:ext cx="34004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4419600"/>
            <a:ext cx="3800475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10200" y="4267200"/>
            <a:ext cx="306705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3c : One-dimensional, Steady state conduction (with thermal energy generation)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447800"/>
            <a:ext cx="3800475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1752600"/>
            <a:ext cx="263842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54100" y="3468469"/>
            <a:ext cx="2737300" cy="731520"/>
          </a:xfrm>
          <a:prstGeom prst="rect">
            <a:avLst/>
          </a:prstGeom>
          <a:noFill/>
        </p:spPr>
      </p:pic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1047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67200" y="3022937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Temp distribution for solid cylinder: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467600" y="3620869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à"/>
            </a:pPr>
            <a:r>
              <a:rPr lang="en-US" b="1" dirty="0" smtClean="0">
                <a:solidFill>
                  <a:srgbClr val="FF0000"/>
                </a:solidFill>
                <a:sym typeface="Wingdings" pitchFamily="2" charset="2"/>
              </a:rPr>
              <a:t> Eq. (3.53) or  </a:t>
            </a:r>
          </a:p>
          <a:p>
            <a:r>
              <a:rPr lang="en-US" b="1" dirty="0" smtClean="0">
                <a:solidFill>
                  <a:srgbClr val="FF0000"/>
                </a:solidFill>
                <a:sym typeface="Wingdings" pitchFamily="2" charset="2"/>
              </a:rPr>
              <a:t>     (C.23)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" y="4152900"/>
            <a:ext cx="34194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475" y="5410200"/>
            <a:ext cx="572452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3810000" y="49530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Temp distribution for hollow cylinder: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81800" y="6211669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à"/>
            </a:pPr>
            <a:r>
              <a:rPr lang="en-US" b="1" dirty="0" smtClean="0">
                <a:solidFill>
                  <a:srgbClr val="FF0000"/>
                </a:solidFill>
                <a:sym typeface="Wingdings" pitchFamily="2" charset="2"/>
              </a:rPr>
              <a:t> Eq.  (C.2)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3c : One-dimensional, Steady state conduction (with thermal energy generation)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1047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67200" y="25908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Temp distribution for solid sphere: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810000" y="4543425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Temp distribution for spherical wall: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39000" y="3200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à"/>
            </a:pPr>
            <a:r>
              <a:rPr lang="en-US" b="1" dirty="0" smtClean="0">
                <a:solidFill>
                  <a:srgbClr val="FF0000"/>
                </a:solidFill>
                <a:sym typeface="Wingdings" pitchFamily="2" charset="2"/>
              </a:rPr>
              <a:t> Eq.  (C.24)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104900"/>
            <a:ext cx="3067050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17032"/>
            <a:ext cx="34004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1524000"/>
            <a:ext cx="222885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73099" y="3078480"/>
            <a:ext cx="2737301" cy="731520"/>
          </a:xfrm>
          <a:prstGeom prst="rect">
            <a:avLst/>
          </a:prstGeom>
          <a:noFill/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19425" y="4981575"/>
            <a:ext cx="612457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TextBox 23"/>
          <p:cNvSpPr txBox="1"/>
          <p:nvPr/>
        </p:nvSpPr>
        <p:spPr>
          <a:xfrm>
            <a:off x="6248400" y="5686425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à"/>
            </a:pPr>
            <a:r>
              <a:rPr lang="en-US" b="1" dirty="0" smtClean="0">
                <a:solidFill>
                  <a:srgbClr val="FF0000"/>
                </a:solidFill>
                <a:sym typeface="Wingdings" pitchFamily="2" charset="2"/>
              </a:rPr>
              <a:t> Eq.  (C.3)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6345324"/>
            <a:ext cx="914400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00FF"/>
                </a:solidFill>
              </a:rPr>
              <a:t>*A summary of temp distributions, heat fluxes &amp; heat rates for all cases is provided in Appendix C.</a:t>
            </a:r>
            <a:endParaRPr lang="en-US" sz="16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3c : One-dimensional, Steady state conduction (with thermal energy generation)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1047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62000" y="1276558"/>
            <a:ext cx="7543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dirty="0" smtClean="0"/>
              <a:t>Problem 3.92:</a:t>
            </a:r>
          </a:p>
          <a:p>
            <a:pPr algn="just">
              <a:spcAft>
                <a:spcPts val="600"/>
              </a:spcAft>
            </a:pPr>
            <a:r>
              <a:rPr lang="en-US" dirty="0" smtClean="0">
                <a:sym typeface="Symbol"/>
              </a:rPr>
              <a:t>A long cylindrical rod of diameter 200 mm with thermal conductivity of 0.5 W/</a:t>
            </a:r>
            <a:r>
              <a:rPr lang="en-US" dirty="0" err="1" smtClean="0">
                <a:sym typeface="Symbol"/>
              </a:rPr>
              <a:t>mK</a:t>
            </a:r>
            <a:r>
              <a:rPr lang="en-US" dirty="0" smtClean="0">
                <a:sym typeface="Symbol"/>
              </a:rPr>
              <a:t> experiences uniform volumetric heat generation of 24,000 W/m</a:t>
            </a:r>
            <a:r>
              <a:rPr lang="en-US" baseline="30000" dirty="0" smtClean="0">
                <a:sym typeface="Symbol"/>
              </a:rPr>
              <a:t>3</a:t>
            </a:r>
            <a:r>
              <a:rPr lang="en-US" dirty="0" smtClean="0">
                <a:sym typeface="Symbol"/>
              </a:rPr>
              <a:t>. The rod is encapsulated by a circular sleeve having an outer diameter of 400 mm and a thermal conductivity of 4 W/</a:t>
            </a:r>
            <a:r>
              <a:rPr lang="en-US" dirty="0" err="1" smtClean="0">
                <a:sym typeface="Symbol"/>
              </a:rPr>
              <a:t>mK.</a:t>
            </a:r>
            <a:r>
              <a:rPr lang="en-US" dirty="0" smtClean="0">
                <a:sym typeface="Symbol"/>
              </a:rPr>
              <a:t> The outer surface of the sleeve is exposed to cross flow of air at 27C with a convection coefficient of 25 W/m</a:t>
            </a:r>
            <a:r>
              <a:rPr lang="en-US" baseline="30000" dirty="0" smtClean="0">
                <a:sym typeface="Symbol"/>
              </a:rPr>
              <a:t>2</a:t>
            </a:r>
            <a:r>
              <a:rPr lang="en-US" dirty="0" smtClean="0">
                <a:sym typeface="Symbol"/>
              </a:rPr>
              <a:t>K.</a:t>
            </a:r>
          </a:p>
          <a:p>
            <a:pPr marL="342900" indent="-342900" algn="just">
              <a:spcAft>
                <a:spcPts val="600"/>
              </a:spcAft>
              <a:buAutoNum type="alphaLcParenR"/>
            </a:pPr>
            <a:r>
              <a:rPr lang="en-US" dirty="0" smtClean="0">
                <a:sym typeface="Symbol"/>
              </a:rPr>
              <a:t>Find the temperature at the interface between the rod and sleeve and on the outer surface.</a:t>
            </a:r>
          </a:p>
          <a:p>
            <a:pPr marL="342900" indent="-342900" algn="just">
              <a:spcAft>
                <a:spcPts val="600"/>
              </a:spcAft>
              <a:buAutoNum type="alphaLcParenR"/>
            </a:pPr>
            <a:r>
              <a:rPr lang="en-US" dirty="0" smtClean="0">
                <a:sym typeface="Symbol"/>
              </a:rPr>
              <a:t>What is the temperature at the center of the rod ?</a:t>
            </a:r>
          </a:p>
          <a:p>
            <a:pPr marL="342900" indent="-342900" algn="r">
              <a:spcAft>
                <a:spcPts val="600"/>
              </a:spcAft>
            </a:pPr>
            <a:r>
              <a:rPr lang="en-US" dirty="0" smtClean="0">
                <a:sym typeface="Symbol"/>
              </a:rPr>
              <a:t>   </a:t>
            </a:r>
            <a:endParaRPr lang="en-US" sz="1200" dirty="0" smtClean="0">
              <a:sym typeface="Symbol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 l="11494" t="13187"/>
          <a:stretch>
            <a:fillRect/>
          </a:stretch>
        </p:blipFill>
        <p:spPr bwMode="auto">
          <a:xfrm>
            <a:off x="990599" y="4526478"/>
            <a:ext cx="7010401" cy="1798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3c : One-dimensional, Steady state conduction (with thermal energy generation) (Section 3.5 – Textbook)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09600" y="1334869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3.1 Implications of energy generation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9552" y="1752600"/>
            <a:ext cx="79568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Font typeface="Wingdings" pitchFamily="2" charset="2"/>
              <a:buChar char="§"/>
            </a:pPr>
            <a:r>
              <a:rPr lang="en-GB" dirty="0" smtClean="0">
                <a:solidFill>
                  <a:srgbClr val="0000FF"/>
                </a:solidFill>
              </a:rPr>
              <a:t>Involve a local source of thermal energy due to conversion from another form of energy in a conducting medium.</a:t>
            </a:r>
          </a:p>
          <a:p>
            <a:pPr marL="342900" indent="-342900">
              <a:spcAft>
                <a:spcPts val="1800"/>
              </a:spcAft>
              <a:buFont typeface="Wingdings" pitchFamily="2" charset="2"/>
              <a:buChar char="§"/>
            </a:pPr>
            <a:r>
              <a:rPr lang="en-GB" dirty="0" smtClean="0">
                <a:solidFill>
                  <a:srgbClr val="0000FF"/>
                </a:solidFill>
              </a:rPr>
              <a:t>The source may be </a:t>
            </a:r>
            <a:r>
              <a:rPr lang="en-GB" dirty="0" smtClean="0">
                <a:solidFill>
                  <a:srgbClr val="FF0000"/>
                </a:solidFill>
              </a:rPr>
              <a:t>uniformly</a:t>
            </a:r>
            <a:r>
              <a:rPr lang="en-GB" dirty="0" smtClean="0">
                <a:solidFill>
                  <a:srgbClr val="0000FF"/>
                </a:solidFill>
              </a:rPr>
              <a:t> distributed, as in the conversion from </a:t>
            </a:r>
            <a:r>
              <a:rPr lang="en-GB" u="sng" dirty="0" smtClean="0">
                <a:solidFill>
                  <a:srgbClr val="0000FF"/>
                </a:solidFill>
              </a:rPr>
              <a:t>electrical to thermal energy</a:t>
            </a:r>
          </a:p>
          <a:p>
            <a:pPr marL="342900" indent="-342900">
              <a:spcAft>
                <a:spcPts val="1800"/>
              </a:spcAft>
              <a:buFont typeface="Wingdings" pitchFamily="2" charset="2"/>
              <a:buChar char="§"/>
            </a:pPr>
            <a:endParaRPr lang="en-GB" dirty="0" smtClean="0">
              <a:solidFill>
                <a:srgbClr val="0000FF"/>
              </a:solidFill>
            </a:endParaRPr>
          </a:p>
          <a:p>
            <a:pPr marL="342900" indent="-342900">
              <a:spcAft>
                <a:spcPts val="1800"/>
              </a:spcAft>
            </a:pPr>
            <a:r>
              <a:rPr lang="en-GB" dirty="0" smtClean="0">
                <a:solidFill>
                  <a:srgbClr val="0000FF"/>
                </a:solidFill>
              </a:rPr>
              <a:t>	or it may be </a:t>
            </a:r>
            <a:r>
              <a:rPr lang="en-GB" dirty="0" smtClean="0">
                <a:solidFill>
                  <a:srgbClr val="FF0000"/>
                </a:solidFill>
              </a:rPr>
              <a:t>non-uniformly</a:t>
            </a:r>
            <a:r>
              <a:rPr lang="en-GB" dirty="0" smtClean="0">
                <a:solidFill>
                  <a:srgbClr val="0000FF"/>
                </a:solidFill>
              </a:rPr>
              <a:t> distributed, as in the </a:t>
            </a:r>
            <a:r>
              <a:rPr lang="en-GB" u="sng" dirty="0" smtClean="0">
                <a:solidFill>
                  <a:srgbClr val="0000FF"/>
                </a:solidFill>
              </a:rPr>
              <a:t>absorption of radiation</a:t>
            </a:r>
            <a:r>
              <a:rPr lang="en-GB" dirty="0" smtClean="0">
                <a:solidFill>
                  <a:srgbClr val="0000FF"/>
                </a:solidFill>
              </a:rPr>
              <a:t> passing through a semi-transparent medium</a:t>
            </a:r>
          </a:p>
          <a:p>
            <a:pPr marL="342900" indent="-342900">
              <a:spcAft>
                <a:spcPts val="1800"/>
              </a:spcAft>
              <a:buFont typeface="Wingdings" pitchFamily="2" charset="2"/>
              <a:buChar char="§"/>
            </a:pPr>
            <a:r>
              <a:rPr lang="en-GB" dirty="0" smtClean="0">
                <a:solidFill>
                  <a:srgbClr val="0000FF"/>
                </a:solidFill>
              </a:rPr>
              <a:t>Generation affects the </a:t>
            </a:r>
            <a:r>
              <a:rPr lang="en-GB" dirty="0" smtClean="0">
                <a:solidFill>
                  <a:srgbClr val="FF0000"/>
                </a:solidFill>
              </a:rPr>
              <a:t>temperature distribution </a:t>
            </a:r>
            <a:r>
              <a:rPr lang="en-GB" dirty="0" smtClean="0">
                <a:solidFill>
                  <a:srgbClr val="0000FF"/>
                </a:solidFill>
              </a:rPr>
              <a:t>in the medium and causes the </a:t>
            </a:r>
            <a:r>
              <a:rPr lang="en-GB" dirty="0" smtClean="0">
                <a:solidFill>
                  <a:srgbClr val="FF0000"/>
                </a:solidFill>
              </a:rPr>
              <a:t>heat rate to vary </a:t>
            </a:r>
            <a:r>
              <a:rPr lang="en-GB" dirty="0" smtClean="0">
                <a:solidFill>
                  <a:srgbClr val="0000FF"/>
                </a:solidFill>
              </a:rPr>
              <a:t>with location, thereby precluding inclusion of the medium in a thermal circuit. </a:t>
            </a:r>
            <a:r>
              <a:rPr lang="en-GB" dirty="0" smtClean="0">
                <a:solidFill>
                  <a:srgbClr val="0000FF"/>
                </a:solidFill>
              </a:rPr>
              <a:t> (</a:t>
            </a:r>
            <a:r>
              <a:rPr lang="en-GB" dirty="0" smtClean="0">
                <a:solidFill>
                  <a:srgbClr val="FF0000"/>
                </a:solidFill>
              </a:rPr>
              <a:t>Cannot use electrical analogy!</a:t>
            </a:r>
            <a:r>
              <a:rPr lang="en-GB" dirty="0" smtClean="0">
                <a:solidFill>
                  <a:srgbClr val="0000FF"/>
                </a:solidFill>
              </a:rPr>
              <a:t>)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13218" b="13218"/>
          <a:stretch>
            <a:fillRect/>
          </a:stretch>
        </p:blipFill>
        <p:spPr bwMode="auto">
          <a:xfrm>
            <a:off x="2286000" y="3124200"/>
            <a:ext cx="14763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2209800" y="5638800"/>
            <a:ext cx="3273511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638800" y="58674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sym typeface="Wingdings" pitchFamily="2" charset="2"/>
              </a:rPr>
              <a:t> Eq. (1.11c)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8856" y="4706955"/>
            <a:ext cx="59912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3c : One-dimensional, Steady state conduction (with thermal energy generation)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1047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62000" y="1276558"/>
            <a:ext cx="7543800" cy="380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dirty="0" smtClean="0"/>
              <a:t>Problem 3.95:</a:t>
            </a:r>
          </a:p>
          <a:p>
            <a:pPr algn="just">
              <a:spcAft>
                <a:spcPts val="600"/>
              </a:spcAft>
            </a:pPr>
            <a:r>
              <a:rPr lang="en-US" dirty="0" smtClean="0">
                <a:sym typeface="Symbol"/>
              </a:rPr>
              <a:t>Radioactive wastes (</a:t>
            </a:r>
            <a:r>
              <a:rPr lang="en-US" dirty="0" err="1" smtClean="0">
                <a:sym typeface="Symbol"/>
              </a:rPr>
              <a:t>k</a:t>
            </a:r>
            <a:r>
              <a:rPr lang="en-US" baseline="-25000" dirty="0" err="1" smtClean="0">
                <a:sym typeface="Symbol"/>
              </a:rPr>
              <a:t>rw</a:t>
            </a:r>
            <a:r>
              <a:rPr lang="en-US" dirty="0" smtClean="0">
                <a:sym typeface="Symbol"/>
              </a:rPr>
              <a:t>=20 W/</a:t>
            </a:r>
            <a:r>
              <a:rPr lang="en-US" dirty="0" err="1" smtClean="0">
                <a:sym typeface="Symbol"/>
              </a:rPr>
              <a:t>mK</a:t>
            </a:r>
            <a:r>
              <a:rPr lang="en-US" dirty="0" smtClean="0">
                <a:sym typeface="Symbol"/>
              </a:rPr>
              <a:t>) are stored in a spherical stainless steel (</a:t>
            </a:r>
            <a:r>
              <a:rPr lang="en-US" dirty="0" err="1" smtClean="0">
                <a:sym typeface="Symbol"/>
              </a:rPr>
              <a:t>k</a:t>
            </a:r>
            <a:r>
              <a:rPr lang="en-US" baseline="-25000" dirty="0" err="1" smtClean="0">
                <a:sym typeface="Symbol"/>
              </a:rPr>
              <a:t>ss</a:t>
            </a:r>
            <a:r>
              <a:rPr lang="en-US" dirty="0" smtClean="0">
                <a:sym typeface="Symbol"/>
              </a:rPr>
              <a:t>=15 W/</a:t>
            </a:r>
            <a:r>
              <a:rPr lang="en-US" dirty="0" err="1" smtClean="0">
                <a:sym typeface="Symbol"/>
              </a:rPr>
              <a:t>mK</a:t>
            </a:r>
            <a:r>
              <a:rPr lang="en-US" dirty="0" smtClean="0">
                <a:sym typeface="Symbol"/>
              </a:rPr>
              <a:t>) container of inner and outer radii equal to </a:t>
            </a:r>
            <a:r>
              <a:rPr lang="en-US" dirty="0" err="1" smtClean="0">
                <a:sym typeface="Symbol"/>
              </a:rPr>
              <a:t>r</a:t>
            </a:r>
            <a:r>
              <a:rPr lang="en-US" baseline="-25000" dirty="0" err="1" smtClean="0">
                <a:sym typeface="Symbol"/>
              </a:rPr>
              <a:t>i</a:t>
            </a:r>
            <a:r>
              <a:rPr lang="en-US" dirty="0" smtClean="0">
                <a:sym typeface="Symbol"/>
              </a:rPr>
              <a:t>=0.5 m and </a:t>
            </a:r>
            <a:r>
              <a:rPr lang="en-US" dirty="0" err="1" smtClean="0">
                <a:sym typeface="Symbol"/>
              </a:rPr>
              <a:t>r</a:t>
            </a:r>
            <a:r>
              <a:rPr lang="en-US" baseline="-25000" dirty="0" err="1" smtClean="0">
                <a:sym typeface="Symbol"/>
              </a:rPr>
              <a:t>o</a:t>
            </a:r>
            <a:r>
              <a:rPr lang="en-US" dirty="0" smtClean="0">
                <a:sym typeface="Symbol"/>
              </a:rPr>
              <a:t>=0.6 m. Heat is generated volumetrically within the wastes at a uniform rate of 105 W/m</a:t>
            </a:r>
            <a:r>
              <a:rPr lang="en-US" baseline="30000" dirty="0" smtClean="0">
                <a:sym typeface="Symbol"/>
              </a:rPr>
              <a:t>3</a:t>
            </a:r>
            <a:r>
              <a:rPr lang="en-US" dirty="0" smtClean="0">
                <a:sym typeface="Symbol"/>
              </a:rPr>
              <a:t>, and the outer surfaces of the container is exposed to a water flow for which h=1000 W/m</a:t>
            </a:r>
            <a:r>
              <a:rPr lang="en-US" baseline="30000" dirty="0" smtClean="0">
                <a:sym typeface="Symbol"/>
              </a:rPr>
              <a:t>2</a:t>
            </a:r>
            <a:r>
              <a:rPr lang="en-US" dirty="0" smtClean="0">
                <a:sym typeface="Symbol"/>
              </a:rPr>
              <a:t>K and T</a:t>
            </a:r>
            <a:r>
              <a:rPr lang="en-US" baseline="-25000" dirty="0" smtClean="0">
                <a:sym typeface="Symbol"/>
              </a:rPr>
              <a:t></a:t>
            </a:r>
            <a:r>
              <a:rPr lang="en-US" dirty="0" smtClean="0">
                <a:sym typeface="Symbol"/>
              </a:rPr>
              <a:t>=20C </a:t>
            </a:r>
          </a:p>
          <a:p>
            <a:pPr marL="342900" indent="-342900" algn="just">
              <a:spcAft>
                <a:spcPts val="600"/>
              </a:spcAft>
              <a:buAutoNum type="alphaLcParenR"/>
            </a:pPr>
            <a:r>
              <a:rPr lang="en-US" dirty="0" smtClean="0">
                <a:sym typeface="Symbol"/>
              </a:rPr>
              <a:t>Evaluate the steady-state outer surface temperature, </a:t>
            </a:r>
            <a:r>
              <a:rPr lang="en-US" dirty="0" err="1" smtClean="0">
                <a:sym typeface="Symbol"/>
              </a:rPr>
              <a:t>T</a:t>
            </a:r>
            <a:r>
              <a:rPr lang="en-US" baseline="-25000" dirty="0" err="1" smtClean="0">
                <a:sym typeface="Symbol"/>
              </a:rPr>
              <a:t>s,o</a:t>
            </a:r>
            <a:endParaRPr lang="en-US" baseline="-25000" dirty="0" smtClean="0">
              <a:sym typeface="Symbol"/>
            </a:endParaRPr>
          </a:p>
          <a:p>
            <a:pPr marL="342900" indent="-342900" algn="just">
              <a:spcAft>
                <a:spcPts val="600"/>
              </a:spcAft>
              <a:buAutoNum type="alphaLcParenR"/>
            </a:pPr>
            <a:r>
              <a:rPr lang="en-US" dirty="0" smtClean="0">
                <a:sym typeface="Symbol"/>
              </a:rPr>
              <a:t>Evaluate the steady-state inner surface temperature, </a:t>
            </a:r>
            <a:r>
              <a:rPr lang="en-US" dirty="0" err="1" smtClean="0">
                <a:sym typeface="Symbol"/>
              </a:rPr>
              <a:t>T</a:t>
            </a:r>
            <a:r>
              <a:rPr lang="en-US" baseline="-25000" dirty="0" err="1" smtClean="0">
                <a:sym typeface="Symbol"/>
              </a:rPr>
              <a:t>s,i</a:t>
            </a:r>
            <a:endParaRPr lang="en-US" baseline="-25000" dirty="0" smtClean="0">
              <a:sym typeface="Symbol"/>
            </a:endParaRPr>
          </a:p>
          <a:p>
            <a:pPr marL="342900" indent="-342900" algn="just">
              <a:spcAft>
                <a:spcPts val="600"/>
              </a:spcAft>
              <a:buAutoNum type="alphaLcParenR"/>
            </a:pPr>
            <a:r>
              <a:rPr lang="en-US" dirty="0" smtClean="0">
                <a:sym typeface="Symbol"/>
              </a:rPr>
              <a:t>Obtain an expression for the temperature distribution, T(r), in the radioactive wastes. Express your result in term of </a:t>
            </a:r>
            <a:r>
              <a:rPr lang="en-US" dirty="0" err="1" smtClean="0">
                <a:sym typeface="Symbol"/>
              </a:rPr>
              <a:t>r</a:t>
            </a:r>
            <a:r>
              <a:rPr lang="en-US" baseline="-25000" dirty="0" err="1" smtClean="0">
                <a:sym typeface="Symbol"/>
              </a:rPr>
              <a:t>i</a:t>
            </a:r>
            <a:r>
              <a:rPr lang="en-US" dirty="0" smtClean="0">
                <a:sym typeface="Symbol"/>
              </a:rPr>
              <a:t>, </a:t>
            </a:r>
            <a:r>
              <a:rPr lang="en-US" dirty="0" err="1" smtClean="0">
                <a:sym typeface="Symbol"/>
              </a:rPr>
              <a:t>T</a:t>
            </a:r>
            <a:r>
              <a:rPr lang="en-US" baseline="-25000" dirty="0" err="1" smtClean="0">
                <a:sym typeface="Symbol"/>
              </a:rPr>
              <a:t>s,i</a:t>
            </a:r>
            <a:r>
              <a:rPr lang="en-US" dirty="0" smtClean="0">
                <a:sym typeface="Symbol"/>
              </a:rPr>
              <a:t>, </a:t>
            </a:r>
            <a:r>
              <a:rPr lang="en-US" dirty="0" err="1" smtClean="0">
                <a:sym typeface="Symbol"/>
              </a:rPr>
              <a:t>k</a:t>
            </a:r>
            <a:r>
              <a:rPr lang="en-US" baseline="-25000" dirty="0" err="1" smtClean="0">
                <a:sym typeface="Symbol"/>
              </a:rPr>
              <a:t>rw</a:t>
            </a:r>
            <a:r>
              <a:rPr lang="en-US" dirty="0" smtClean="0">
                <a:sym typeface="Symbol"/>
              </a:rPr>
              <a:t> and q. Evaluate the temperature at r = 0</a:t>
            </a:r>
          </a:p>
          <a:p>
            <a:pPr marL="342900" indent="-342900" algn="r">
              <a:spcAft>
                <a:spcPts val="600"/>
              </a:spcAft>
            </a:pPr>
            <a:r>
              <a:rPr lang="en-US" dirty="0" smtClean="0">
                <a:sym typeface="Symbol"/>
              </a:rPr>
              <a:t>   </a:t>
            </a:r>
            <a:endParaRPr lang="en-US" sz="1200" dirty="0" smtClean="0">
              <a:sym typeface="Symbo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45379" y="3903669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 b="23214"/>
          <a:stretch>
            <a:fillRect/>
          </a:stretch>
        </p:blipFill>
        <p:spPr bwMode="auto">
          <a:xfrm>
            <a:off x="1145007" y="2954331"/>
            <a:ext cx="7078293" cy="3140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924800" cy="500100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3d : Heat transfer from extended surface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09600" y="1219200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3.1 Introduction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90600" y="1524000"/>
            <a:ext cx="6858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itchFamily="2" charset="2"/>
              <a:buChar char="§"/>
            </a:pPr>
            <a:r>
              <a:rPr lang="en-GB" dirty="0" smtClean="0">
                <a:solidFill>
                  <a:srgbClr val="0000FF"/>
                </a:solidFill>
              </a:rPr>
              <a:t>Extended surface (also known as fins) is commonly used to depict an important special case involving combination of conduction-convection system.</a:t>
            </a:r>
          </a:p>
          <a:p>
            <a:pPr marL="342900" indent="-342900">
              <a:spcAft>
                <a:spcPts val="1200"/>
              </a:spcAft>
              <a:buFont typeface="Wingdings" pitchFamily="2" charset="2"/>
              <a:buChar char="§"/>
            </a:pPr>
            <a:r>
              <a:rPr lang="en-GB" dirty="0" smtClean="0">
                <a:solidFill>
                  <a:srgbClr val="0000FF"/>
                </a:solidFill>
              </a:rPr>
              <a:t>Consider a strut that connects two walls at different temperatures and across which there is fluid flow</a:t>
            </a:r>
          </a:p>
        </p:txBody>
      </p:sp>
      <p:sp>
        <p:nvSpPr>
          <p:cNvPr id="7" name="Rectangle 6"/>
          <p:cNvSpPr/>
          <p:nvPr/>
        </p:nvSpPr>
        <p:spPr>
          <a:xfrm>
            <a:off x="701622" y="727038"/>
            <a:ext cx="2474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(Section 3.6 – Textbook)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t="3846" r="5419" b="12743"/>
          <a:stretch>
            <a:fillRect/>
          </a:stretch>
        </p:blipFill>
        <p:spPr bwMode="auto">
          <a:xfrm>
            <a:off x="3352800" y="4157133"/>
            <a:ext cx="5029201" cy="2700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3d : Heat transfer from extended surface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09600" y="1219200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3.1 Introduction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90600" y="1524000"/>
            <a:ext cx="6858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itchFamily="2" charset="2"/>
              <a:buChar char="§"/>
            </a:pPr>
            <a:r>
              <a:rPr lang="en-GB" dirty="0" smtClean="0">
                <a:solidFill>
                  <a:srgbClr val="0000FF"/>
                </a:solidFill>
              </a:rPr>
              <a:t>Extended surface (also known as fins) is commonly used to depict an important special case involving combination of conduction-convection system.</a:t>
            </a:r>
          </a:p>
          <a:p>
            <a:pPr marL="342900" indent="-342900">
              <a:spcAft>
                <a:spcPts val="1200"/>
              </a:spcAft>
              <a:buFont typeface="Wingdings" pitchFamily="2" charset="2"/>
              <a:buChar char="§"/>
            </a:pPr>
            <a:r>
              <a:rPr lang="en-GB" dirty="0" smtClean="0">
                <a:solidFill>
                  <a:srgbClr val="0000FF"/>
                </a:solidFill>
              </a:rPr>
              <a:t>Why its important 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0600" y="3581400"/>
            <a:ext cx="6858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Wingdings" pitchFamily="2" charset="2"/>
              <a:buChar char="§"/>
            </a:pPr>
            <a:r>
              <a:rPr lang="en-GB" dirty="0" smtClean="0">
                <a:solidFill>
                  <a:srgbClr val="C00000"/>
                </a:solidFill>
              </a:rPr>
              <a:t>Basically, there are 2 ways of increasing heat transfer</a:t>
            </a:r>
          </a:p>
          <a:p>
            <a:pPr marL="855663" indent="-288925">
              <a:spcAft>
                <a:spcPts val="600"/>
              </a:spcAft>
              <a:buAutoNum type="romanLcParenR"/>
            </a:pPr>
            <a:r>
              <a:rPr lang="en-GB" dirty="0" smtClean="0">
                <a:solidFill>
                  <a:srgbClr val="C00000"/>
                </a:solidFill>
              </a:rPr>
              <a:t>Increase fluid velocity to reduce temperature (many limitation)</a:t>
            </a:r>
          </a:p>
          <a:p>
            <a:pPr marL="855663" indent="-288925">
              <a:spcAft>
                <a:spcPts val="600"/>
              </a:spcAft>
              <a:buAutoNum type="romanLcParenR"/>
            </a:pPr>
            <a:r>
              <a:rPr lang="en-GB" dirty="0" smtClean="0">
                <a:solidFill>
                  <a:srgbClr val="C00000"/>
                </a:solidFill>
              </a:rPr>
              <a:t>Increase surface area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57213" y="5715000"/>
            <a:ext cx="24717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*Particularly beneficial when </a:t>
            </a:r>
            <a:r>
              <a:rPr lang="en-US" sz="1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is small i.e. gas and natural convection</a:t>
            </a:r>
            <a:endParaRPr lang="en-US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6800" y="2895600"/>
            <a:ext cx="693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ym typeface="Wingdings" pitchFamily="2" charset="2"/>
              </a:rPr>
              <a:t></a:t>
            </a:r>
            <a:r>
              <a:rPr lang="en-US" b="1" dirty="0" smtClean="0"/>
              <a:t> The most frequent application to </a:t>
            </a:r>
            <a:r>
              <a:rPr lang="en-US" b="1" dirty="0" smtClean="0">
                <a:solidFill>
                  <a:srgbClr val="FF0000"/>
                </a:solidFill>
              </a:rPr>
              <a:t>enhance </a:t>
            </a:r>
            <a:r>
              <a:rPr lang="en-US" b="1" dirty="0" smtClean="0"/>
              <a:t>heat transfer between a solid joining and an adjoining fluid</a:t>
            </a:r>
            <a:endParaRPr lang="en-US" b="1" dirty="0"/>
          </a:p>
        </p:txBody>
      </p:sp>
      <p:cxnSp>
        <p:nvCxnSpPr>
          <p:cNvPr id="16" name="Straight Arrow Connector 15"/>
          <p:cNvCxnSpPr>
            <a:endCxn id="12" idx="0"/>
          </p:cNvCxnSpPr>
          <p:nvPr/>
        </p:nvCxnSpPr>
        <p:spPr>
          <a:xfrm rot="5400000">
            <a:off x="2038733" y="5043894"/>
            <a:ext cx="825480" cy="516732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3d : Heat transfer from extended surface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62000" y="121920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itchFamily="2" charset="2"/>
              <a:buChar char="§"/>
            </a:pPr>
            <a:r>
              <a:rPr lang="en-GB" dirty="0" smtClean="0">
                <a:solidFill>
                  <a:srgbClr val="0000FF"/>
                </a:solidFill>
              </a:rPr>
              <a:t>Applications 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533650"/>
            <a:ext cx="2083242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1676400"/>
            <a:ext cx="23812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3886200"/>
            <a:ext cx="2314874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b="20025"/>
          <a:stretch>
            <a:fillRect/>
          </a:stretch>
        </p:blipFill>
        <p:spPr bwMode="auto">
          <a:xfrm>
            <a:off x="6172200" y="2898426"/>
            <a:ext cx="2834640" cy="1825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3d : Heat transfer from extended surface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62000" y="121920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itchFamily="2" charset="2"/>
              <a:buChar char="§"/>
            </a:pPr>
            <a:r>
              <a:rPr lang="en-GB" dirty="0" smtClean="0">
                <a:solidFill>
                  <a:srgbClr val="0000FF"/>
                </a:solidFill>
              </a:rPr>
              <a:t>Typical fin configurations (after simplification)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648" y="1623944"/>
            <a:ext cx="7680960" cy="2717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1139778" y="4487877"/>
            <a:ext cx="693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Straight fins of 	(a) uniform; </a:t>
            </a:r>
          </a:p>
          <a:p>
            <a:r>
              <a:rPr lang="en-US" dirty="0" smtClean="0"/>
              <a:t>		(b) non-uniform cross sections; </a:t>
            </a:r>
          </a:p>
          <a:p>
            <a:r>
              <a:rPr lang="en-US" dirty="0" smtClean="0"/>
              <a:t>		(c) annular fin; </a:t>
            </a:r>
          </a:p>
          <a:p>
            <a:r>
              <a:rPr lang="en-US" dirty="0" smtClean="0"/>
              <a:t>		(d) pin fin of non-uniform cross section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26267" y="4341825"/>
            <a:ext cx="1350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Figure 3.14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3d : Heat transfer from extended surface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09600" y="1219200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3.2 A general conduction analysis for an extended surfaces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90600" y="1600200"/>
            <a:ext cx="381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Applying the conservation of energy 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19225" y="2209800"/>
            <a:ext cx="2009775" cy="304800"/>
          </a:xfrm>
          <a:prstGeom prst="rect">
            <a:avLst/>
          </a:prstGeom>
          <a:noFill/>
        </p:spPr>
      </p:pic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7800" y="2971800"/>
            <a:ext cx="1390650" cy="561975"/>
          </a:xfrm>
          <a:prstGeom prst="rect">
            <a:avLst/>
          </a:prstGeom>
          <a:noFill/>
        </p:spPr>
      </p:pic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7800" y="3733800"/>
            <a:ext cx="2028825" cy="561975"/>
          </a:xfrm>
          <a:prstGeom prst="rect">
            <a:avLst/>
          </a:prstGeom>
          <a:noFill/>
        </p:spPr>
      </p:pic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600" y="4572000"/>
            <a:ext cx="2314575" cy="304800"/>
          </a:xfrm>
          <a:prstGeom prst="rect">
            <a:avLst/>
          </a:prstGeom>
          <a:noFill/>
        </p:spPr>
      </p:pic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09800" y="5610225"/>
            <a:ext cx="4514850" cy="638175"/>
          </a:xfrm>
          <a:prstGeom prst="rect">
            <a:avLst/>
          </a:prstGeom>
          <a:noFill/>
        </p:spPr>
      </p:pic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1095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66800" y="2667000"/>
            <a:ext cx="121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Using,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20700" y="5029200"/>
            <a:ext cx="3276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Then, the heat equation becomes: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05000" y="6324600"/>
            <a:ext cx="533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General form of the energy equation for an extended surface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057400" y="5486400"/>
            <a:ext cx="4876800" cy="838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7010400" y="5715000"/>
            <a:ext cx="121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Eq. (3.61)</a:t>
            </a:r>
            <a:endParaRPr lang="en-US" sz="1200" dirty="0">
              <a:solidFill>
                <a:srgbClr val="0000FF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 t="4762"/>
          <a:stretch>
            <a:fillRect/>
          </a:stretch>
        </p:blipFill>
        <p:spPr bwMode="auto">
          <a:xfrm>
            <a:off x="3840480" y="1905000"/>
            <a:ext cx="5303520" cy="3435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3d : Heat transfer from extended surface</a:t>
            </a:r>
            <a:endParaRPr lang="en-US" sz="24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09600" y="1219200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3.3 The Fin Equation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1591270"/>
            <a:ext cx="685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itchFamily="2" charset="2"/>
              <a:buChar char="§"/>
            </a:pPr>
            <a:r>
              <a:rPr lang="en-GB" dirty="0" smtClean="0">
                <a:solidFill>
                  <a:srgbClr val="0000FF"/>
                </a:solidFill>
              </a:rPr>
              <a:t>Assuming </a:t>
            </a:r>
            <a:r>
              <a:rPr lang="en-GB" u="sng" dirty="0" smtClean="0">
                <a:solidFill>
                  <a:srgbClr val="0000FF"/>
                </a:solidFill>
              </a:rPr>
              <a:t>1-D case</a:t>
            </a:r>
            <a:r>
              <a:rPr lang="en-GB" dirty="0" smtClean="0">
                <a:solidFill>
                  <a:srgbClr val="0000FF"/>
                </a:solidFill>
              </a:rPr>
              <a:t>, </a:t>
            </a:r>
            <a:r>
              <a:rPr lang="en-GB" u="sng" dirty="0" smtClean="0">
                <a:solidFill>
                  <a:srgbClr val="0000FF"/>
                </a:solidFill>
              </a:rPr>
              <a:t>steady state conduction</a:t>
            </a:r>
            <a:r>
              <a:rPr lang="en-GB" dirty="0" smtClean="0">
                <a:solidFill>
                  <a:srgbClr val="0000FF"/>
                </a:solidFill>
              </a:rPr>
              <a:t> in an extended surface, </a:t>
            </a:r>
            <a:r>
              <a:rPr lang="en-GB" u="sng" dirty="0" smtClean="0">
                <a:solidFill>
                  <a:srgbClr val="0000FF"/>
                </a:solidFill>
              </a:rPr>
              <a:t>constant k</a:t>
            </a:r>
            <a:r>
              <a:rPr lang="en-GB" dirty="0" smtClean="0">
                <a:solidFill>
                  <a:srgbClr val="0000FF"/>
                </a:solidFill>
              </a:rPr>
              <a:t>, </a:t>
            </a:r>
            <a:r>
              <a:rPr lang="en-GB" u="sng" dirty="0" smtClean="0">
                <a:solidFill>
                  <a:srgbClr val="0000FF"/>
                </a:solidFill>
              </a:rPr>
              <a:t>uniform cross sectional </a:t>
            </a:r>
            <a:r>
              <a:rPr lang="en-GB" dirty="0" smtClean="0">
                <a:solidFill>
                  <a:srgbClr val="0000FF"/>
                </a:solidFill>
              </a:rPr>
              <a:t>area, </a:t>
            </a:r>
            <a:r>
              <a:rPr lang="en-GB" u="sng" dirty="0" smtClean="0">
                <a:solidFill>
                  <a:srgbClr val="0000FF"/>
                </a:solidFill>
              </a:rPr>
              <a:t>negligible generation </a:t>
            </a:r>
            <a:r>
              <a:rPr lang="en-GB" dirty="0" smtClean="0">
                <a:solidFill>
                  <a:srgbClr val="0000FF"/>
                </a:solidFill>
              </a:rPr>
              <a:t>and </a:t>
            </a:r>
            <a:r>
              <a:rPr lang="en-GB" u="sng" dirty="0" smtClean="0">
                <a:solidFill>
                  <a:srgbClr val="0000FF"/>
                </a:solidFill>
              </a:rPr>
              <a:t>radiation</a:t>
            </a:r>
            <a:r>
              <a:rPr lang="en-GB" dirty="0" smtClean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580382"/>
            <a:ext cx="39624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itchFamily="2" charset="2"/>
              <a:buChar char="§"/>
            </a:pPr>
            <a:r>
              <a:rPr lang="en-GB" dirty="0" smtClean="0">
                <a:solidFill>
                  <a:srgbClr val="0000FF"/>
                </a:solidFill>
              </a:rPr>
              <a:t>Cross section area, A</a:t>
            </a:r>
            <a:r>
              <a:rPr lang="en-GB" baseline="-25000" dirty="0" smtClean="0">
                <a:solidFill>
                  <a:srgbClr val="0000FF"/>
                </a:solidFill>
              </a:rPr>
              <a:t>c</a:t>
            </a:r>
            <a:r>
              <a:rPr lang="en-GB" dirty="0" smtClean="0">
                <a:solidFill>
                  <a:srgbClr val="0000FF"/>
                </a:solidFill>
              </a:rPr>
              <a:t> is constant and fin surface area, A</a:t>
            </a:r>
            <a:r>
              <a:rPr lang="en-GB" baseline="-25000" dirty="0" smtClean="0">
                <a:solidFill>
                  <a:srgbClr val="0000FF"/>
                </a:solidFill>
              </a:rPr>
              <a:t>s</a:t>
            </a:r>
            <a:r>
              <a:rPr lang="en-GB" dirty="0" smtClean="0">
                <a:solidFill>
                  <a:srgbClr val="0000FF"/>
                </a:solidFill>
              </a:rPr>
              <a:t> = </a:t>
            </a:r>
            <a:r>
              <a:rPr lang="en-GB" dirty="0" err="1" smtClean="0">
                <a:solidFill>
                  <a:srgbClr val="0000FF"/>
                </a:solidFill>
              </a:rPr>
              <a:t>Px</a:t>
            </a:r>
            <a:r>
              <a:rPr lang="en-GB" dirty="0" smtClean="0">
                <a:solidFill>
                  <a:srgbClr val="0000FF"/>
                </a:solidFill>
              </a:rPr>
              <a:t>, this mean </a:t>
            </a:r>
            <a:r>
              <a:rPr lang="en-GB" dirty="0" err="1" smtClean="0">
                <a:solidFill>
                  <a:srgbClr val="0000FF"/>
                </a:solidFill>
              </a:rPr>
              <a:t>dA</a:t>
            </a:r>
            <a:r>
              <a:rPr lang="en-GB" baseline="-25000" dirty="0" err="1" smtClean="0">
                <a:solidFill>
                  <a:srgbClr val="0000FF"/>
                </a:solidFill>
              </a:rPr>
              <a:t>c</a:t>
            </a:r>
            <a:r>
              <a:rPr lang="en-GB" dirty="0" smtClean="0">
                <a:solidFill>
                  <a:srgbClr val="0000FF"/>
                </a:solidFill>
              </a:rPr>
              <a:t>/</a:t>
            </a:r>
            <a:r>
              <a:rPr lang="en-GB" dirty="0" err="1" smtClean="0">
                <a:solidFill>
                  <a:srgbClr val="0000FF"/>
                </a:solidFill>
              </a:rPr>
              <a:t>dx</a:t>
            </a:r>
            <a:r>
              <a:rPr lang="en-GB" dirty="0" smtClean="0">
                <a:solidFill>
                  <a:srgbClr val="0000FF"/>
                </a:solidFill>
              </a:rPr>
              <a:t> = 0 and </a:t>
            </a:r>
            <a:r>
              <a:rPr lang="en-GB" dirty="0" err="1" smtClean="0">
                <a:solidFill>
                  <a:srgbClr val="0000FF"/>
                </a:solidFill>
              </a:rPr>
              <a:t>dA</a:t>
            </a:r>
            <a:r>
              <a:rPr lang="en-GB" baseline="-25000" dirty="0" err="1" smtClean="0">
                <a:solidFill>
                  <a:srgbClr val="0000FF"/>
                </a:solidFill>
              </a:rPr>
              <a:t>s</a:t>
            </a:r>
            <a:r>
              <a:rPr lang="en-GB" dirty="0" smtClean="0">
                <a:solidFill>
                  <a:srgbClr val="0000FF"/>
                </a:solidFill>
              </a:rPr>
              <a:t>/</a:t>
            </a:r>
            <a:r>
              <a:rPr lang="en-GB" dirty="0" err="1" smtClean="0">
                <a:solidFill>
                  <a:srgbClr val="0000FF"/>
                </a:solidFill>
              </a:rPr>
              <a:t>dx</a:t>
            </a:r>
            <a:r>
              <a:rPr lang="en-GB" dirty="0" smtClean="0">
                <a:solidFill>
                  <a:srgbClr val="0000FF"/>
                </a:solidFill>
              </a:rPr>
              <a:t> = P</a:t>
            </a:r>
          </a:p>
          <a:p>
            <a:pPr marL="342900" indent="-342900">
              <a:spcAft>
                <a:spcPts val="1200"/>
              </a:spcAft>
              <a:buFont typeface="Wingdings" pitchFamily="2" charset="2"/>
              <a:buChar char="§"/>
            </a:pPr>
            <a:r>
              <a:rPr lang="en-GB" dirty="0" smtClean="0">
                <a:solidFill>
                  <a:srgbClr val="0000FF"/>
                </a:solidFill>
              </a:rPr>
              <a:t>General equation becomes: </a:t>
            </a:r>
          </a:p>
          <a:p>
            <a:pPr marL="342900" indent="-342900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  <a:p>
            <a:pPr marL="342900" indent="-342900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4114800"/>
            <a:ext cx="2834640" cy="771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2209800"/>
            <a:ext cx="2743200" cy="2632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0" y="4267200"/>
            <a:ext cx="238125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687473" y="4962546"/>
            <a:ext cx="121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Eq. (3.62)</a:t>
            </a:r>
            <a:endParaRPr lang="en-US" sz="1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3d : Heat transfer from extended surface</a:t>
            </a:r>
            <a:endParaRPr lang="en-US" sz="24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14400" y="1524000"/>
            <a:ext cx="6858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itchFamily="2" charset="2"/>
              <a:buChar char="§"/>
            </a:pPr>
            <a:r>
              <a:rPr lang="en-GB" dirty="0" smtClean="0">
                <a:solidFill>
                  <a:srgbClr val="0000FF"/>
                </a:solidFill>
              </a:rPr>
              <a:t>To simplify the equation, we define an excess temperature ( the reduced temperature) as:</a:t>
            </a:r>
          </a:p>
          <a:p>
            <a:pPr marL="342900" indent="-342900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  <a:p>
            <a:pPr marL="342900" indent="-342900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  <a:p>
            <a:pPr marL="342900" indent="-342900">
              <a:spcAft>
                <a:spcPts val="1200"/>
              </a:spcAft>
              <a:buFont typeface="Wingdings" pitchFamily="2" charset="2"/>
              <a:buChar char="§"/>
            </a:pPr>
            <a:r>
              <a:rPr lang="en-GB" dirty="0" smtClean="0">
                <a:solidFill>
                  <a:srgbClr val="0000FF"/>
                </a:solidFill>
              </a:rPr>
              <a:t>The previous equation becomes:</a:t>
            </a:r>
          </a:p>
          <a:p>
            <a:pPr marL="342900" indent="-342900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  <a:p>
            <a:pPr marL="342900" indent="-342900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  <a:p>
            <a:pPr marL="342900" indent="-342900">
              <a:spcAft>
                <a:spcPts val="1200"/>
              </a:spcAft>
            </a:pPr>
            <a:r>
              <a:rPr lang="en-GB" dirty="0" smtClean="0">
                <a:solidFill>
                  <a:srgbClr val="0000FF"/>
                </a:solidFill>
              </a:rPr>
              <a:t>		where, </a:t>
            </a:r>
          </a:p>
          <a:p>
            <a:pPr marL="342900" indent="-342900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  <a:p>
            <a:pPr marL="342900" indent="-342900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2260324"/>
            <a:ext cx="2286000" cy="559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3429000"/>
            <a:ext cx="2011680" cy="888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95600" y="4648200"/>
            <a:ext cx="1524000" cy="926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3221019" y="561978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* </a:t>
            </a:r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dirty="0" smtClean="0">
                <a:solidFill>
                  <a:srgbClr val="FF0000"/>
                </a:solidFill>
              </a:rPr>
              <a:t> also known as fin parameter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18052" y="2333610"/>
            <a:ext cx="121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Eq. (3.63)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81539" y="4853007"/>
            <a:ext cx="121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Eq. (3.65)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81539" y="5208200"/>
            <a:ext cx="3733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P is the fin perimeter</a:t>
            </a:r>
            <a:endParaRPr lang="en-US" sz="1600" i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3d : Heat transfer from extended surface</a:t>
            </a:r>
            <a:endParaRPr lang="en-US" sz="24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133475"/>
            <a:ext cx="4610100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838200" y="1219200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By referring to Table 3.4 : at different case of heat transfer analysis</a:t>
            </a:r>
            <a:endParaRPr lang="en-US" b="1" dirty="0">
              <a:solidFill>
                <a:srgbClr val="0000FF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62000" y="2358479"/>
            <a:ext cx="4343400" cy="3889921"/>
            <a:chOff x="762000" y="2514600"/>
            <a:chExt cx="4343400" cy="3889921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r="2608"/>
            <a:stretch>
              <a:fillRect/>
            </a:stretch>
          </p:blipFill>
          <p:spPr bwMode="auto">
            <a:xfrm>
              <a:off x="838200" y="2514600"/>
              <a:ext cx="4267200" cy="3505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Oval 10"/>
            <p:cNvSpPr/>
            <p:nvPr/>
          </p:nvSpPr>
          <p:spPr>
            <a:xfrm>
              <a:off x="914400" y="2667000"/>
              <a:ext cx="45719" cy="4572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914400" y="3505200"/>
              <a:ext cx="45719" cy="4572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62000" y="6019800"/>
              <a:ext cx="373380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en-US" sz="1900" dirty="0" smtClean="0">
                  <a:latin typeface="Times New Roman" pitchFamily="18" charset="0"/>
                  <a:cs typeface="Times New Roman" pitchFamily="18" charset="0"/>
                </a:rPr>
                <a:t>  Temperature distribution, </a:t>
              </a:r>
              <a:r>
                <a:rPr lang="en-US" sz="19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/</a:t>
              </a:r>
              <a:r>
                <a:rPr lang="en-US" sz="1900" baseline="-25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b</a:t>
              </a:r>
              <a:endParaRPr lang="en-US" sz="1900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1066752" y="3173409"/>
            <a:ext cx="2377440" cy="3651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30239" y="4962546"/>
            <a:ext cx="1554480" cy="3657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993725" y="5875371"/>
            <a:ext cx="3017520" cy="3651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3d : Heat transfer from extended surface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1095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98338"/>
            <a:ext cx="9144000" cy="446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 : One-dimensional, Steady state conduction (without thermal generation)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09600" y="1134070"/>
            <a:ext cx="739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</a:rPr>
              <a:t>*Recall previous case: a steady state plane wall with constant k &amp; no heat generation</a:t>
            </a:r>
          </a:p>
          <a:p>
            <a:endParaRPr lang="en-US" i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r="2004"/>
          <a:stretch>
            <a:fillRect/>
          </a:stretch>
        </p:blipFill>
        <p:spPr bwMode="auto">
          <a:xfrm>
            <a:off x="152400" y="1752600"/>
            <a:ext cx="4191000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648200" y="1600200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Assuming </a:t>
            </a:r>
            <a:r>
              <a:rPr lang="en-GB" sz="1600" u="sng" dirty="0" smtClean="0"/>
              <a:t>steady-state</a:t>
            </a:r>
            <a:r>
              <a:rPr lang="en-GB" sz="1600" dirty="0" smtClean="0"/>
              <a:t> conditions and no </a:t>
            </a:r>
            <a:r>
              <a:rPr lang="en-GB" sz="1600" u="sng" dirty="0" smtClean="0"/>
              <a:t>internal heat generation </a:t>
            </a:r>
            <a:r>
              <a:rPr lang="en-GB" sz="1600" dirty="0" smtClean="0"/>
              <a:t>(i.e.  </a:t>
            </a:r>
            <a:r>
              <a:rPr lang="en-GB" sz="1600" i="1" dirty="0" smtClean="0"/>
              <a:t>q </a:t>
            </a:r>
            <a:r>
              <a:rPr lang="en-GB" sz="1600" dirty="0" smtClean="0"/>
              <a:t>= 0), then the 1-D heat conduction equation reduces to:</a:t>
            </a:r>
            <a:endParaRPr lang="en-US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2590800"/>
            <a:ext cx="164782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4724400" y="3436203"/>
            <a:ext cx="3962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For </a:t>
            </a:r>
            <a:r>
              <a:rPr lang="en-GB" sz="1600" u="sng" dirty="0" smtClean="0"/>
              <a:t>constant</a:t>
            </a:r>
            <a:r>
              <a:rPr lang="en-GB" sz="1600" dirty="0" smtClean="0"/>
              <a:t> </a:t>
            </a:r>
            <a:r>
              <a:rPr lang="en-GB" sz="1600" i="1" dirty="0" smtClean="0"/>
              <a:t>k</a:t>
            </a:r>
            <a:r>
              <a:rPr lang="en-GB" sz="1600" dirty="0" smtClean="0"/>
              <a:t> and </a:t>
            </a:r>
            <a:r>
              <a:rPr lang="en-GB" sz="1600" i="1" dirty="0" smtClean="0"/>
              <a:t>A</a:t>
            </a:r>
            <a:endParaRPr lang="en-US" sz="1600" i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3962400"/>
            <a:ext cx="89535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7086600" y="16002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.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4953000" y="4648200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0000FF"/>
                </a:solidFill>
              </a:rPr>
              <a:t>This </a:t>
            </a:r>
            <a:r>
              <a:rPr lang="en-GB" sz="1600" dirty="0" smtClean="0">
                <a:solidFill>
                  <a:srgbClr val="0000FF"/>
                </a:solidFill>
              </a:rPr>
              <a:t>means:</a:t>
            </a:r>
            <a:endParaRPr lang="en-GB" sz="1600" dirty="0" smtClean="0">
              <a:solidFill>
                <a:srgbClr val="0000FF"/>
              </a:solidFill>
            </a:endParaRPr>
          </a:p>
          <a:p>
            <a:r>
              <a:rPr lang="en-GB" sz="1600" dirty="0" smtClean="0">
                <a:solidFill>
                  <a:srgbClr val="0000FF"/>
                </a:solidFill>
              </a:rPr>
              <a:t>Heat flux (</a:t>
            </a:r>
            <a:r>
              <a:rPr lang="en-GB" sz="1600" i="1" dirty="0" err="1" smtClean="0">
                <a:solidFill>
                  <a:srgbClr val="0000FF"/>
                </a:solidFill>
              </a:rPr>
              <a:t>q”</a:t>
            </a:r>
            <a:r>
              <a:rPr lang="en-GB" sz="1600" i="1" baseline="-25000" dirty="0" err="1" smtClean="0">
                <a:solidFill>
                  <a:srgbClr val="0000FF"/>
                </a:solidFill>
              </a:rPr>
              <a:t>x</a:t>
            </a:r>
            <a:r>
              <a:rPr lang="en-GB" sz="1600" dirty="0" smtClean="0">
                <a:solidFill>
                  <a:srgbClr val="0000FF"/>
                </a:solidFill>
              </a:rPr>
              <a:t>) is independent of x</a:t>
            </a:r>
          </a:p>
          <a:p>
            <a:r>
              <a:rPr lang="en-GB" sz="1600" dirty="0" smtClean="0">
                <a:solidFill>
                  <a:srgbClr val="0000FF"/>
                </a:solidFill>
              </a:rPr>
              <a:t>Heat rate (</a:t>
            </a:r>
            <a:r>
              <a:rPr lang="en-GB" sz="1600" i="1" dirty="0" smtClean="0">
                <a:solidFill>
                  <a:srgbClr val="0000FF"/>
                </a:solidFill>
              </a:rPr>
              <a:t>q</a:t>
            </a:r>
            <a:r>
              <a:rPr lang="en-GB" sz="1600" i="1" baseline="-25000" dirty="0" smtClean="0">
                <a:solidFill>
                  <a:srgbClr val="0000FF"/>
                </a:solidFill>
              </a:rPr>
              <a:t>x</a:t>
            </a:r>
            <a:r>
              <a:rPr lang="en-GB" sz="1600" dirty="0" smtClean="0">
                <a:solidFill>
                  <a:srgbClr val="0000FF"/>
                </a:solidFill>
              </a:rPr>
              <a:t>) is independent of x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14400" y="5739825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Boundary conditions: </a:t>
            </a:r>
            <a:r>
              <a:rPr lang="en-GB" sz="1600" i="1" dirty="0" smtClean="0"/>
              <a:t>T(0)</a:t>
            </a:r>
            <a:r>
              <a:rPr lang="en-GB" sz="1600" dirty="0" smtClean="0"/>
              <a:t> = </a:t>
            </a:r>
            <a:r>
              <a:rPr lang="en-GB" sz="1600" i="1" dirty="0" smtClean="0"/>
              <a:t>T</a:t>
            </a:r>
            <a:r>
              <a:rPr lang="en-GB" sz="1600" i="1" baseline="-25000" dirty="0" smtClean="0"/>
              <a:t>s,1</a:t>
            </a:r>
          </a:p>
          <a:p>
            <a:r>
              <a:rPr lang="en-GB" sz="1600" dirty="0" smtClean="0"/>
              <a:t>		</a:t>
            </a:r>
            <a:r>
              <a:rPr lang="en-GB" sz="1600" i="1" dirty="0" smtClean="0"/>
              <a:t>T(L)</a:t>
            </a:r>
            <a:r>
              <a:rPr lang="en-GB" sz="1600" dirty="0" smtClean="0"/>
              <a:t> = </a:t>
            </a:r>
            <a:r>
              <a:rPr lang="en-GB" sz="1600" i="1" dirty="0" smtClean="0"/>
              <a:t>T</a:t>
            </a:r>
            <a:r>
              <a:rPr lang="en-GB" sz="1600" i="1" baseline="-25000" dirty="0" smtClean="0"/>
              <a:t>s,2</a:t>
            </a:r>
            <a:r>
              <a:rPr lang="en-GB" sz="1600" dirty="0" smtClean="0"/>
              <a:t> </a:t>
            </a:r>
            <a:endParaRPr lang="en-US" sz="1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028" y="179343"/>
            <a:ext cx="7928837" cy="3541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08194" y="3648078"/>
            <a:ext cx="6144894" cy="3125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3d : Heat transfer from extended surface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1095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62000" y="1295400"/>
            <a:ext cx="73914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 smtClean="0"/>
              <a:t>Example (3.120):</a:t>
            </a:r>
          </a:p>
          <a:p>
            <a:pPr>
              <a:spcAft>
                <a:spcPts val="600"/>
              </a:spcAft>
            </a:pPr>
            <a:r>
              <a:rPr lang="en-US" sz="2000" dirty="0" smtClean="0"/>
              <a:t>A brass rod 100 mm long and 5 mm in diameter extends horizontally from a casting at 200</a:t>
            </a:r>
            <a:r>
              <a:rPr lang="en-US" sz="2000" dirty="0" smtClean="0">
                <a:sym typeface="Symbol"/>
              </a:rPr>
              <a:t>C. The rod is in an air environment with T</a:t>
            </a:r>
            <a:r>
              <a:rPr lang="en-US" sz="2000" baseline="-25000" dirty="0" smtClean="0">
                <a:sym typeface="Symbol"/>
              </a:rPr>
              <a:t></a:t>
            </a:r>
            <a:r>
              <a:rPr lang="en-US" sz="2000" dirty="0" smtClean="0">
                <a:sym typeface="Symbol"/>
              </a:rPr>
              <a:t> = 20C and h = 30 W/m</a:t>
            </a:r>
            <a:r>
              <a:rPr lang="en-US" sz="2000" baseline="30000" dirty="0" smtClean="0">
                <a:sym typeface="Symbol"/>
              </a:rPr>
              <a:t>2</a:t>
            </a:r>
            <a:r>
              <a:rPr lang="en-US" sz="2000" dirty="0" smtClean="0">
                <a:sym typeface="Symbol"/>
              </a:rPr>
              <a:t>K. What is the temperature of the rod at 25, 50 and 100 mm from the casting body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1053" y="1870050"/>
            <a:ext cx="2971800" cy="9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3d : Heat transfer from extended surface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09600" y="1219200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3.4 Fin performance parameters (single fin case)</a:t>
            </a:r>
          </a:p>
          <a:p>
            <a:endParaRPr lang="en-US" dirty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1095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30239" y="3940182"/>
            <a:ext cx="6705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0000FF"/>
                </a:solidFill>
              </a:rPr>
              <a:t> </a:t>
            </a:r>
            <a:r>
              <a:rPr lang="en-US" sz="1600" b="1" dirty="0" smtClean="0">
                <a:solidFill>
                  <a:srgbClr val="0000FF"/>
                </a:solidFill>
              </a:rPr>
              <a:t>Fin efficiency </a:t>
            </a:r>
            <a:r>
              <a:rPr lang="en-US" sz="1600" dirty="0" smtClean="0">
                <a:solidFill>
                  <a:srgbClr val="0000FF"/>
                </a:solidFill>
              </a:rPr>
              <a:t>– max. potential heat transfer rate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94752" y="1603350"/>
            <a:ext cx="64617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0000FF"/>
                </a:solidFill>
              </a:rPr>
              <a:t> </a:t>
            </a:r>
            <a:r>
              <a:rPr lang="en-US" sz="1600" b="1" dirty="0" smtClean="0">
                <a:solidFill>
                  <a:srgbClr val="0000FF"/>
                </a:solidFill>
              </a:rPr>
              <a:t>Fin effectiveness </a:t>
            </a:r>
            <a:r>
              <a:rPr lang="en-US" sz="1600" dirty="0" smtClean="0">
                <a:solidFill>
                  <a:srgbClr val="0000FF"/>
                </a:solidFill>
              </a:rPr>
              <a:t>– ratio of heat transfer with and without fin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030239" y="2881305"/>
            <a:ext cx="5486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0000FF"/>
                </a:solidFill>
              </a:rPr>
              <a:t> </a:t>
            </a:r>
            <a:r>
              <a:rPr lang="en-US" sz="1600" b="1" dirty="0" smtClean="0">
                <a:solidFill>
                  <a:srgbClr val="0000FF"/>
                </a:solidFill>
              </a:rPr>
              <a:t>Fin resistance</a:t>
            </a:r>
            <a:endParaRPr lang="en-US" sz="1600" b="1" dirty="0">
              <a:solidFill>
                <a:srgbClr val="0000FF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42653" y="1946250"/>
            <a:ext cx="121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Eq. (3.81)</a:t>
            </a:r>
            <a:endParaRPr lang="en-US" sz="1200" dirty="0">
              <a:solidFill>
                <a:srgbClr val="0000FF"/>
              </a:solidFill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9116" y="3173409"/>
            <a:ext cx="1757362" cy="633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" name="TextBox 39"/>
          <p:cNvSpPr txBox="1"/>
          <p:nvPr/>
        </p:nvSpPr>
        <p:spPr>
          <a:xfrm>
            <a:off x="3878253" y="3246435"/>
            <a:ext cx="23733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Eq. (3.83) and (3.92)</a:t>
            </a:r>
            <a:endParaRPr lang="en-US" sz="1200" dirty="0">
              <a:solidFill>
                <a:srgbClr val="0000FF"/>
              </a:solidFill>
            </a:endParaRP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0960" y="4310085"/>
            <a:ext cx="2173278" cy="695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4" name="TextBox 43"/>
          <p:cNvSpPr txBox="1"/>
          <p:nvPr/>
        </p:nvSpPr>
        <p:spPr>
          <a:xfrm>
            <a:off x="3852813" y="4414851"/>
            <a:ext cx="121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Eq. (3.86)</a:t>
            </a:r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20700" y="5035572"/>
            <a:ext cx="7923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Expressions for </a:t>
            </a:r>
            <a:r>
              <a:rPr lang="en-US" sz="1600" dirty="0" smtClean="0">
                <a:solidFill>
                  <a:srgbClr val="FF0000"/>
                </a:solidFill>
                <a:sym typeface="Symbol"/>
              </a:rPr>
              <a:t></a:t>
            </a:r>
            <a:r>
              <a:rPr lang="en-US" sz="1600" baseline="-25000" dirty="0" smtClean="0">
                <a:solidFill>
                  <a:srgbClr val="FF0000"/>
                </a:solidFill>
                <a:sym typeface="Symbol"/>
              </a:rPr>
              <a:t>f </a:t>
            </a:r>
            <a:r>
              <a:rPr lang="en-US" sz="1600" dirty="0" smtClean="0">
                <a:solidFill>
                  <a:srgbClr val="FF0000"/>
                </a:solidFill>
                <a:sym typeface="Symbol"/>
              </a:rPr>
              <a:t> are provided in </a:t>
            </a:r>
            <a:r>
              <a:rPr lang="en-US" sz="1600" u="sng" dirty="0" smtClean="0">
                <a:solidFill>
                  <a:srgbClr val="FF0000"/>
                </a:solidFill>
                <a:sym typeface="Symbol"/>
              </a:rPr>
              <a:t>Table 3.5 </a:t>
            </a:r>
            <a:r>
              <a:rPr lang="en-US" sz="1600" dirty="0" smtClean="0">
                <a:solidFill>
                  <a:srgbClr val="FF0000"/>
                </a:solidFill>
                <a:sym typeface="Symbol"/>
              </a:rPr>
              <a:t>for common geometries, for example a triangular fin:</a:t>
            </a:r>
            <a:endParaRPr lang="en-US" sz="1600" baseline="-25000" dirty="0">
              <a:solidFill>
                <a:srgbClr val="FF0000"/>
              </a:solidFill>
            </a:endParaRPr>
          </a:p>
        </p:txBody>
      </p:sp>
      <p:pic>
        <p:nvPicPr>
          <p:cNvPr id="4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4875" y="5384184"/>
            <a:ext cx="2194560" cy="140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" name="Picture 4"/>
          <p:cNvPicPr>
            <a:picLocks noChangeAspect="1" noChangeArrowheads="1"/>
          </p:cNvPicPr>
          <p:nvPr/>
        </p:nvPicPr>
        <p:blipFill>
          <a:blip r:embed="rId6" cstate="print"/>
          <a:srcRect t="13793"/>
          <a:stretch>
            <a:fillRect/>
          </a:stretch>
        </p:blipFill>
        <p:spPr bwMode="auto">
          <a:xfrm>
            <a:off x="4397430" y="5400702"/>
            <a:ext cx="241137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8" name="TextBox 47"/>
          <p:cNvSpPr txBox="1"/>
          <p:nvPr/>
        </p:nvSpPr>
        <p:spPr>
          <a:xfrm>
            <a:off x="6454830" y="5400702"/>
            <a:ext cx="213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- Surface area of the fin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616630" y="5816825"/>
            <a:ext cx="2133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- Profile area</a:t>
            </a:r>
            <a:endParaRPr lang="en-US" sz="1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7423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979" y="700959"/>
            <a:ext cx="8961120" cy="5758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872319" y="398421"/>
            <a:ext cx="2190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(cont.)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005" y="673018"/>
            <a:ext cx="8321040" cy="5640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979" y="596253"/>
            <a:ext cx="8595360" cy="582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3d : Heat transfer from extended surface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1095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62000" y="1295400"/>
            <a:ext cx="73914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Example (3.123):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A straight fin fabricated from 2024 </a:t>
            </a:r>
            <a:r>
              <a:rPr lang="en-US" dirty="0" err="1" smtClean="0"/>
              <a:t>aluminium</a:t>
            </a:r>
            <a:r>
              <a:rPr lang="en-US" dirty="0" smtClean="0"/>
              <a:t> alloy (k = 185 W/</a:t>
            </a:r>
            <a:r>
              <a:rPr lang="en-US" dirty="0" err="1" smtClean="0"/>
              <a:t>mK</a:t>
            </a:r>
            <a:r>
              <a:rPr lang="en-US" dirty="0" smtClean="0"/>
              <a:t>) has a base thickness of t = 3 mm and a length of L = 15 mm. Its base temperature is T</a:t>
            </a:r>
            <a:r>
              <a:rPr lang="en-US" baseline="-25000" dirty="0" smtClean="0"/>
              <a:t>b</a:t>
            </a:r>
            <a:r>
              <a:rPr lang="en-US" dirty="0" smtClean="0"/>
              <a:t> = 100</a:t>
            </a:r>
            <a:r>
              <a:rPr lang="en-US" dirty="0" smtClean="0">
                <a:sym typeface="Symbol"/>
              </a:rPr>
              <a:t> C, and it is exposed to a fluid for which T</a:t>
            </a:r>
            <a:r>
              <a:rPr lang="en-US" baseline="-25000" dirty="0" smtClean="0">
                <a:sym typeface="Symbol"/>
              </a:rPr>
              <a:t></a:t>
            </a:r>
            <a:r>
              <a:rPr lang="en-US" dirty="0" smtClean="0">
                <a:sym typeface="Symbol"/>
              </a:rPr>
              <a:t> = 20C and h = 50 W/m</a:t>
            </a:r>
            <a:r>
              <a:rPr lang="en-US" baseline="30000" dirty="0" smtClean="0">
                <a:sym typeface="Symbol"/>
              </a:rPr>
              <a:t>2</a:t>
            </a:r>
            <a:r>
              <a:rPr lang="en-US" dirty="0" smtClean="0">
                <a:sym typeface="Symbol"/>
              </a:rPr>
              <a:t>K. For the foregoing conditions and a fin of unit width, compare the fin heat rate, efficiency and volume for</a:t>
            </a:r>
          </a:p>
          <a:p>
            <a:pPr marL="400050" indent="-400050">
              <a:spcAft>
                <a:spcPts val="600"/>
              </a:spcAft>
              <a:buAutoNum type="romanLcParenR"/>
            </a:pPr>
            <a:r>
              <a:rPr lang="en-US" dirty="0" smtClean="0">
                <a:sym typeface="Symbol"/>
              </a:rPr>
              <a:t>Rectangular profile</a:t>
            </a:r>
          </a:p>
          <a:p>
            <a:pPr marL="400050" indent="-400050">
              <a:spcAft>
                <a:spcPts val="600"/>
              </a:spcAft>
              <a:buAutoNum type="romanLcParenR"/>
            </a:pPr>
            <a:r>
              <a:rPr lang="en-US" dirty="0" smtClean="0">
                <a:sym typeface="Symbol"/>
              </a:rPr>
              <a:t>Triangular profile</a:t>
            </a:r>
          </a:p>
          <a:p>
            <a:pPr marL="400050" indent="-400050">
              <a:spcAft>
                <a:spcPts val="600"/>
              </a:spcAft>
              <a:buAutoNum type="romanLcParenR"/>
            </a:pPr>
            <a:r>
              <a:rPr lang="en-US" dirty="0" smtClean="0">
                <a:sym typeface="Symbol"/>
              </a:rPr>
              <a:t>Parabolic profile</a:t>
            </a:r>
            <a:endParaRPr lang="en-US" dirty="0" smtClean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135" y="4654584"/>
            <a:ext cx="75819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3d : Heat transfer from extended surface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1095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6291" y="3584629"/>
            <a:ext cx="4345047" cy="3276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Box 16"/>
          <p:cNvSpPr txBox="1"/>
          <p:nvPr/>
        </p:nvSpPr>
        <p:spPr>
          <a:xfrm>
            <a:off x="649335" y="1219200"/>
            <a:ext cx="7391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 smtClean="0">
                <a:solidFill>
                  <a:srgbClr val="0000FF"/>
                </a:solidFill>
              </a:rPr>
              <a:t>3.5 Fin arrays</a:t>
            </a:r>
          </a:p>
          <a:p>
            <a:pPr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000FF"/>
                </a:solidFill>
              </a:rPr>
              <a:t> Representative arrays of</a:t>
            </a:r>
          </a:p>
          <a:p>
            <a:pPr>
              <a:spcAft>
                <a:spcPts val="1200"/>
              </a:spcAft>
            </a:pPr>
            <a:r>
              <a:rPr lang="en-US" sz="2000" dirty="0" smtClean="0">
                <a:solidFill>
                  <a:srgbClr val="0000FF"/>
                </a:solidFill>
              </a:rPr>
              <a:t>     a) Rectangular fins</a:t>
            </a:r>
          </a:p>
          <a:p>
            <a:pPr>
              <a:spcAft>
                <a:spcPts val="1200"/>
              </a:spcAft>
            </a:pPr>
            <a:r>
              <a:rPr lang="en-US" sz="2000" dirty="0" smtClean="0">
                <a:solidFill>
                  <a:srgbClr val="0000FF"/>
                </a:solidFill>
              </a:rPr>
              <a:t>      b) Annular fins</a:t>
            </a:r>
          </a:p>
          <a:p>
            <a:pPr>
              <a:spcAft>
                <a:spcPts val="1200"/>
              </a:spcAft>
            </a:pPr>
            <a:endParaRPr lang="en-US" sz="2000" dirty="0">
              <a:solidFill>
                <a:srgbClr val="0000FF"/>
              </a:solidFill>
            </a:endParaRPr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 cstate="print"/>
          <a:srcRect t="2484"/>
          <a:stretch>
            <a:fillRect/>
          </a:stretch>
        </p:blipFill>
        <p:spPr bwMode="auto">
          <a:xfrm>
            <a:off x="4097331" y="1128681"/>
            <a:ext cx="4937760" cy="2867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3333756" y="3716902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à"/>
            </a:pPr>
            <a:r>
              <a:rPr lang="en-US" b="1" dirty="0" smtClean="0">
                <a:solidFill>
                  <a:srgbClr val="FF0000"/>
                </a:solidFill>
                <a:sym typeface="Wingdings" pitchFamily="2" charset="2"/>
              </a:rPr>
              <a:t> Eq.  (3.99)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56208" y="4926033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à"/>
            </a:pPr>
            <a:r>
              <a:rPr lang="en-US" b="1" dirty="0" smtClean="0">
                <a:solidFill>
                  <a:srgbClr val="FF0000"/>
                </a:solidFill>
                <a:sym typeface="Wingdings" pitchFamily="2" charset="2"/>
              </a:rPr>
              <a:t> Eq.  (3.100)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51279" y="583885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à"/>
            </a:pPr>
            <a:r>
              <a:rPr lang="en-US" b="1" dirty="0" smtClean="0">
                <a:solidFill>
                  <a:srgbClr val="FF0000"/>
                </a:solidFill>
                <a:sym typeface="Wingdings" pitchFamily="2" charset="2"/>
              </a:rPr>
              <a:t> Eq.  (3.102)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54477" y="6309325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à"/>
            </a:pPr>
            <a:r>
              <a:rPr lang="en-US" b="1" dirty="0" smtClean="0">
                <a:solidFill>
                  <a:srgbClr val="FF0000"/>
                </a:solidFill>
                <a:sym typeface="Wingdings" pitchFamily="2" charset="2"/>
              </a:rPr>
              <a:t> Eq.  (3.103)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752" y="1785915"/>
            <a:ext cx="7134225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3d : Heat transfer from extended surface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1095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9335" y="1219200"/>
            <a:ext cx="7829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8925" indent="-288925"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000FF"/>
                </a:solidFill>
              </a:rPr>
              <a:t>Previous equations are for fins that are produced by machining or casting which as an integral part of the wall ( as in Fig. 3.20 &amp; Fig 3.21a)</a:t>
            </a: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/>
          <a:srcRect t="55426"/>
          <a:stretch>
            <a:fillRect/>
          </a:stretch>
        </p:blipFill>
        <p:spPr bwMode="auto">
          <a:xfrm>
            <a:off x="1650960" y="5035572"/>
            <a:ext cx="4345047" cy="146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TextBox 23"/>
          <p:cNvSpPr txBox="1"/>
          <p:nvPr/>
        </p:nvSpPr>
        <p:spPr>
          <a:xfrm>
            <a:off x="4425948" y="547372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à"/>
            </a:pPr>
            <a:r>
              <a:rPr lang="en-US" b="1" dirty="0" smtClean="0">
                <a:solidFill>
                  <a:srgbClr val="FF0000"/>
                </a:solidFill>
                <a:sym typeface="Wingdings" pitchFamily="2" charset="2"/>
              </a:rPr>
              <a:t> Eq.  (3.102)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429146" y="5944195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à"/>
            </a:pPr>
            <a:r>
              <a:rPr lang="en-US" b="1" dirty="0" smtClean="0">
                <a:solidFill>
                  <a:srgbClr val="FF0000"/>
                </a:solidFill>
                <a:sym typeface="Wingdings" pitchFamily="2" charset="2"/>
              </a:rPr>
              <a:t> Eq.  (3.103)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 : One-dimensional, Steady state conduction (with thermal generation)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09600" y="1230868"/>
            <a:ext cx="739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3.2 A plane wall with internal heat generation  </a:t>
            </a:r>
            <a:endParaRPr lang="en-US" b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3886200" y="2057400"/>
            <a:ext cx="4953000" cy="830997"/>
            <a:chOff x="3962400" y="2133600"/>
            <a:chExt cx="4953000" cy="830997"/>
          </a:xfrm>
        </p:grpSpPr>
        <p:sp>
          <p:nvSpPr>
            <p:cNvPr id="12" name="TextBox 11"/>
            <p:cNvSpPr txBox="1"/>
            <p:nvPr/>
          </p:nvSpPr>
          <p:spPr>
            <a:xfrm>
              <a:off x="3962400" y="2133600"/>
              <a:ext cx="4953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/>
                <a:t>Assuming </a:t>
              </a:r>
              <a:r>
                <a:rPr lang="en-GB" sz="1600" u="sng" dirty="0" smtClean="0"/>
                <a:t>steady-state</a:t>
              </a:r>
              <a:r>
                <a:rPr lang="en-GB" sz="1600" dirty="0" smtClean="0"/>
                <a:t> conditions and </a:t>
              </a:r>
              <a:r>
                <a:rPr lang="en-GB" sz="1600" u="sng" dirty="0" smtClean="0"/>
                <a:t>internal heat generation </a:t>
              </a:r>
              <a:r>
                <a:rPr lang="en-GB" sz="1600" dirty="0" smtClean="0"/>
                <a:t>(i.e.  </a:t>
              </a:r>
              <a:r>
                <a:rPr lang="en-GB" sz="1600" i="1" dirty="0" smtClean="0"/>
                <a:t>q </a:t>
              </a:r>
              <a:r>
                <a:rPr lang="en-GB" sz="1600" dirty="0" smtClean="0"/>
                <a:t>= 0), </a:t>
              </a:r>
              <a:r>
                <a:rPr lang="en-GB" sz="1600" dirty="0" smtClean="0"/>
                <a:t>from </a:t>
              </a:r>
              <a:r>
                <a:rPr lang="en-GB" sz="1600" dirty="0" smtClean="0"/>
                <a:t>the 1-D heat conduction </a:t>
              </a:r>
              <a:r>
                <a:rPr lang="en-GB" sz="1600" dirty="0" smtClean="0"/>
                <a:t>equation:</a:t>
              </a:r>
              <a:endParaRPr lang="en-US" sz="16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334000" y="2133600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/>
                <a:t>.</a:t>
              </a:r>
              <a:endParaRPr lang="en-US" sz="2400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914400" y="1676400"/>
            <a:ext cx="7041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C00000"/>
                </a:solidFill>
              </a:rPr>
              <a:t>*Consider a plane wall between two fluids </a:t>
            </a:r>
            <a:r>
              <a:rPr lang="en-GB" sz="1600" dirty="0" smtClean="0">
                <a:solidFill>
                  <a:srgbClr val="C00000"/>
                </a:solidFill>
              </a:rPr>
              <a:t>of</a:t>
            </a:r>
            <a:r>
              <a:rPr lang="en-GB" sz="1600" dirty="0" smtClean="0">
                <a:solidFill>
                  <a:srgbClr val="C00000"/>
                </a:solidFill>
              </a:rPr>
              <a:t> </a:t>
            </a:r>
            <a:r>
              <a:rPr lang="en-GB" sz="1600" dirty="0" smtClean="0">
                <a:solidFill>
                  <a:srgbClr val="C00000"/>
                </a:solidFill>
              </a:rPr>
              <a:t>different </a:t>
            </a:r>
            <a:r>
              <a:rPr lang="en-GB" sz="1600" dirty="0" smtClean="0">
                <a:solidFill>
                  <a:srgbClr val="C00000"/>
                </a:solidFill>
              </a:rPr>
              <a:t>temperatures</a:t>
            </a:r>
            <a:endParaRPr lang="en-US" sz="1600" dirty="0">
              <a:solidFill>
                <a:srgbClr val="C0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7018" t="2424" r="4094"/>
          <a:stretch>
            <a:fillRect/>
          </a:stretch>
        </p:blipFill>
        <p:spPr bwMode="auto">
          <a:xfrm>
            <a:off x="572683" y="1981200"/>
            <a:ext cx="3389717" cy="3590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8175" y="2895600"/>
            <a:ext cx="39338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3962400" y="3657600"/>
            <a:ext cx="3505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C00000"/>
                </a:solidFill>
              </a:rPr>
              <a:t> - general heat equation reduces to:</a:t>
            </a:r>
            <a:endParaRPr lang="en-US" sz="1600" dirty="0">
              <a:solidFill>
                <a:srgbClr val="C00000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 r="46512"/>
          <a:stretch>
            <a:fillRect/>
          </a:stretch>
        </p:blipFill>
        <p:spPr bwMode="auto">
          <a:xfrm>
            <a:off x="4495800" y="4038600"/>
            <a:ext cx="1752600" cy="75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685800" y="5715000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C00000"/>
                </a:solidFill>
              </a:rPr>
              <a:t>Boundary conditions: </a:t>
            </a:r>
            <a:r>
              <a:rPr lang="en-GB" sz="1600" i="1" dirty="0" smtClean="0">
                <a:solidFill>
                  <a:srgbClr val="C00000"/>
                </a:solidFill>
              </a:rPr>
              <a:t>T(-L)</a:t>
            </a:r>
            <a:r>
              <a:rPr lang="en-GB" sz="1600" dirty="0" smtClean="0">
                <a:solidFill>
                  <a:srgbClr val="C00000"/>
                </a:solidFill>
              </a:rPr>
              <a:t> = </a:t>
            </a:r>
            <a:r>
              <a:rPr lang="en-GB" sz="1600" i="1" dirty="0" smtClean="0">
                <a:solidFill>
                  <a:srgbClr val="C00000"/>
                </a:solidFill>
              </a:rPr>
              <a:t>T</a:t>
            </a:r>
            <a:r>
              <a:rPr lang="en-GB" sz="1600" i="1" baseline="-25000" dirty="0" smtClean="0">
                <a:solidFill>
                  <a:srgbClr val="C00000"/>
                </a:solidFill>
              </a:rPr>
              <a:t>s,1</a:t>
            </a:r>
          </a:p>
          <a:p>
            <a:r>
              <a:rPr lang="en-GB" sz="1600" dirty="0" smtClean="0">
                <a:solidFill>
                  <a:srgbClr val="C00000"/>
                </a:solidFill>
              </a:rPr>
              <a:t>		</a:t>
            </a:r>
            <a:r>
              <a:rPr lang="en-GB" sz="1600" i="1" dirty="0" smtClean="0">
                <a:solidFill>
                  <a:srgbClr val="C00000"/>
                </a:solidFill>
              </a:rPr>
              <a:t>T(L)</a:t>
            </a:r>
            <a:r>
              <a:rPr lang="en-GB" sz="1600" dirty="0" smtClean="0">
                <a:solidFill>
                  <a:srgbClr val="C00000"/>
                </a:solidFill>
              </a:rPr>
              <a:t> = </a:t>
            </a:r>
            <a:r>
              <a:rPr lang="en-GB" sz="1600" i="1" dirty="0" smtClean="0">
                <a:solidFill>
                  <a:srgbClr val="C00000"/>
                </a:solidFill>
              </a:rPr>
              <a:t>T</a:t>
            </a:r>
            <a:r>
              <a:rPr lang="en-GB" sz="1600" i="1" baseline="-25000" dirty="0" smtClean="0">
                <a:solidFill>
                  <a:srgbClr val="C00000"/>
                </a:solidFill>
              </a:rPr>
              <a:t>s,2</a:t>
            </a:r>
            <a:r>
              <a:rPr lang="en-GB" sz="1600" dirty="0" smtClean="0">
                <a:solidFill>
                  <a:srgbClr val="C00000"/>
                </a:solidFill>
              </a:rPr>
              <a:t> </a:t>
            </a:r>
            <a:endParaRPr lang="en-US" sz="1600" i="1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72000" y="5111115"/>
            <a:ext cx="378042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600" dirty="0" smtClean="0">
                <a:solidFill>
                  <a:srgbClr val="0000FF"/>
                </a:solidFill>
              </a:rPr>
              <a:t>This </a:t>
            </a:r>
            <a:r>
              <a:rPr lang="en-GB" sz="1600" dirty="0" smtClean="0">
                <a:solidFill>
                  <a:srgbClr val="0000FF"/>
                </a:solidFill>
              </a:rPr>
              <a:t>means:</a:t>
            </a:r>
            <a:endParaRPr lang="en-GB" sz="1600" dirty="0" smtClean="0">
              <a:solidFill>
                <a:srgbClr val="0000FF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1600" dirty="0" smtClean="0">
                <a:solidFill>
                  <a:srgbClr val="0000FF"/>
                </a:solidFill>
              </a:rPr>
              <a:t>Heat flux (</a:t>
            </a:r>
            <a:r>
              <a:rPr lang="en-GB" sz="1600" i="1" dirty="0" err="1" smtClean="0">
                <a:solidFill>
                  <a:srgbClr val="0000FF"/>
                </a:solidFill>
              </a:rPr>
              <a:t>q”</a:t>
            </a:r>
            <a:r>
              <a:rPr lang="en-GB" sz="1600" i="1" baseline="-25000" dirty="0" err="1" smtClean="0">
                <a:solidFill>
                  <a:srgbClr val="0000FF"/>
                </a:solidFill>
              </a:rPr>
              <a:t>x</a:t>
            </a:r>
            <a:r>
              <a:rPr lang="en-GB" sz="1600" dirty="0" smtClean="0">
                <a:solidFill>
                  <a:srgbClr val="0000FF"/>
                </a:solidFill>
              </a:rPr>
              <a:t>) is not independent of x</a:t>
            </a:r>
          </a:p>
          <a:p>
            <a:pPr>
              <a:spcAft>
                <a:spcPts val="600"/>
              </a:spcAft>
            </a:pPr>
            <a:r>
              <a:rPr lang="en-GB" sz="1600" dirty="0" smtClean="0">
                <a:solidFill>
                  <a:srgbClr val="0000FF"/>
                </a:solidFill>
              </a:rPr>
              <a:t>Heat rate (</a:t>
            </a:r>
            <a:r>
              <a:rPr lang="en-GB" sz="1600" i="1" dirty="0" smtClean="0">
                <a:solidFill>
                  <a:srgbClr val="0000FF"/>
                </a:solidFill>
              </a:rPr>
              <a:t>q</a:t>
            </a:r>
            <a:r>
              <a:rPr lang="en-GB" sz="1600" i="1" baseline="-25000" dirty="0" smtClean="0">
                <a:solidFill>
                  <a:srgbClr val="0000FF"/>
                </a:solidFill>
              </a:rPr>
              <a:t>x</a:t>
            </a:r>
            <a:r>
              <a:rPr lang="en-GB" sz="1600" dirty="0" smtClean="0">
                <a:solidFill>
                  <a:srgbClr val="0000FF"/>
                </a:solidFill>
              </a:rPr>
              <a:t>) is not independent of x</a:t>
            </a:r>
            <a:endParaRPr lang="en-US" sz="1600" dirty="0">
              <a:solidFill>
                <a:srgbClr val="0000FF"/>
              </a:solidFill>
            </a:endParaRPr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4" cstate="print"/>
          <a:srcRect l="62791"/>
          <a:stretch>
            <a:fillRect/>
          </a:stretch>
        </p:blipFill>
        <p:spPr bwMode="auto">
          <a:xfrm>
            <a:off x="7239000" y="3962400"/>
            <a:ext cx="1371600" cy="850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Striped Right Arrow 18"/>
          <p:cNvSpPr/>
          <p:nvPr/>
        </p:nvSpPr>
        <p:spPr>
          <a:xfrm>
            <a:off x="6553200" y="4191000"/>
            <a:ext cx="381000" cy="457200"/>
          </a:xfrm>
          <a:prstGeom prst="stripedRightArrow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3d : Heat transfer from extended surface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1095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9334" y="1128681"/>
            <a:ext cx="76469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6550" indent="-336550"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000FF"/>
                </a:solidFill>
              </a:rPr>
              <a:t>However, some fins are manufactured separately and attached by a metallurgical or adhesive joint or press fit. Such cases need to consider contact resistance (as in Fig 3.21b)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768714" y="5400702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à"/>
            </a:pPr>
            <a:r>
              <a:rPr lang="en-US" b="1" dirty="0" smtClean="0">
                <a:solidFill>
                  <a:srgbClr val="FF0000"/>
                </a:solidFill>
                <a:sym typeface="Wingdings" pitchFamily="2" charset="2"/>
              </a:rPr>
              <a:t> Eq.  (3.105a)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71912" y="5871169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à"/>
            </a:pPr>
            <a:r>
              <a:rPr lang="en-US" b="1" dirty="0" smtClean="0">
                <a:solidFill>
                  <a:srgbClr val="FF0000"/>
                </a:solidFill>
                <a:sym typeface="Wingdings" pitchFamily="2" charset="2"/>
              </a:rPr>
              <a:t> Eq.  (3.105b)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1241" y="2151045"/>
            <a:ext cx="6723903" cy="292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 cstate="print"/>
          <a:srcRect r="14103"/>
          <a:stretch>
            <a:fillRect/>
          </a:stretch>
        </p:blipFill>
        <p:spPr bwMode="auto">
          <a:xfrm>
            <a:off x="1263358" y="4597416"/>
            <a:ext cx="2541869" cy="2260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3479808" y="634583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à"/>
            </a:pPr>
            <a:r>
              <a:rPr lang="en-US" b="1" dirty="0" smtClean="0">
                <a:solidFill>
                  <a:srgbClr val="FF0000"/>
                </a:solidFill>
                <a:sym typeface="Wingdings" pitchFamily="2" charset="2"/>
              </a:rPr>
              <a:t> Eq.  (3.104)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2544" y="544473"/>
            <a:ext cx="794385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577" y="3100383"/>
            <a:ext cx="5355240" cy="3213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 : One-dimensional, Steady state conduction (with thermal generation)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7018" t="2424" r="4094"/>
          <a:stretch>
            <a:fillRect/>
          </a:stretch>
        </p:blipFill>
        <p:spPr bwMode="auto">
          <a:xfrm>
            <a:off x="381000" y="1219200"/>
            <a:ext cx="2589853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1295400"/>
            <a:ext cx="13906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2524125"/>
            <a:ext cx="303847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5486400" y="1490246"/>
            <a:ext cx="266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C00000"/>
                </a:solidFill>
              </a:rPr>
              <a:t>, for constant </a:t>
            </a:r>
            <a:r>
              <a:rPr lang="en-US" sz="1600" i="1" dirty="0" smtClean="0">
                <a:solidFill>
                  <a:srgbClr val="C00000"/>
                </a:solidFill>
              </a:rPr>
              <a:t>k</a:t>
            </a:r>
            <a:r>
              <a:rPr lang="en-US" sz="1600" dirty="0" smtClean="0">
                <a:solidFill>
                  <a:srgbClr val="C00000"/>
                </a:solidFill>
              </a:rPr>
              <a:t> and </a:t>
            </a:r>
            <a:r>
              <a:rPr lang="en-US" sz="1600" i="1" dirty="0" smtClean="0">
                <a:solidFill>
                  <a:srgbClr val="C00000"/>
                </a:solidFill>
              </a:rPr>
              <a:t>A</a:t>
            </a:r>
            <a:endParaRPr lang="en-US" sz="1600" i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57600" y="21336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2</a:t>
            </a:r>
            <a:r>
              <a:rPr lang="en-US" baseline="30000" dirty="0" smtClean="0">
                <a:solidFill>
                  <a:srgbClr val="0000FF"/>
                </a:solidFill>
              </a:rPr>
              <a:t>nd</a:t>
            </a:r>
            <a:r>
              <a:rPr lang="en-US" dirty="0" smtClean="0">
                <a:solidFill>
                  <a:srgbClr val="0000FF"/>
                </a:solidFill>
              </a:rPr>
              <a:t> order DE: Integrate twice to get T(x)</a:t>
            </a:r>
            <a:endParaRPr lang="en-US" i="1" dirty="0">
              <a:solidFill>
                <a:srgbClr val="0000FF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457200" y="4495800"/>
            <a:ext cx="5410200" cy="1295400"/>
            <a:chOff x="457200" y="4495800"/>
            <a:chExt cx="5410200" cy="1295400"/>
          </a:xfrm>
        </p:grpSpPr>
        <p:sp>
          <p:nvSpPr>
            <p:cNvPr id="22" name="TextBox 21"/>
            <p:cNvSpPr txBox="1"/>
            <p:nvPr/>
          </p:nvSpPr>
          <p:spPr>
            <a:xfrm>
              <a:off x="838200" y="4800600"/>
              <a:ext cx="3962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/>
                <a:t>at x = -L, T(-L) = </a:t>
              </a:r>
              <a:r>
                <a:rPr lang="en-GB" sz="1600" i="1" dirty="0" smtClean="0"/>
                <a:t>T</a:t>
              </a:r>
              <a:r>
                <a:rPr lang="en-GB" sz="1600" i="1" baseline="-25000" dirty="0" smtClean="0"/>
                <a:t>s,1 </a:t>
              </a:r>
              <a:r>
                <a:rPr lang="en-GB" sz="1600" i="1" dirty="0" smtClean="0"/>
                <a:t> , </a:t>
              </a:r>
              <a:r>
                <a:rPr lang="en-GB" sz="1600" dirty="0" smtClean="0"/>
                <a:t>at x = L, T(L) = </a:t>
              </a:r>
              <a:r>
                <a:rPr lang="en-GB" sz="1600" i="1" dirty="0" smtClean="0"/>
                <a:t>T</a:t>
              </a:r>
              <a:r>
                <a:rPr lang="en-GB" sz="1600" i="1" baseline="-25000" dirty="0" smtClean="0"/>
                <a:t>s,2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57200" y="4495800"/>
              <a:ext cx="2667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C00000"/>
                  </a:solidFill>
                </a:rPr>
                <a:t>for boundary conditions:</a:t>
              </a:r>
              <a:endParaRPr lang="en-US" sz="1600" i="1" dirty="0">
                <a:solidFill>
                  <a:srgbClr val="C0000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57200" y="5257800"/>
              <a:ext cx="1066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C00000"/>
                  </a:solidFill>
                </a:rPr>
                <a:t>This gives,</a:t>
              </a:r>
              <a:endParaRPr lang="en-US" sz="1600" i="1" dirty="0">
                <a:solidFill>
                  <a:srgbClr val="C00000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124200" y="5257800"/>
              <a:ext cx="685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C00000"/>
                  </a:solidFill>
                </a:rPr>
                <a:t>and</a:t>
              </a:r>
              <a:endParaRPr lang="en-US" sz="1600" i="1" dirty="0">
                <a:solidFill>
                  <a:srgbClr val="C00000"/>
                </a:solidFill>
              </a:endParaRPr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764280" y="5080587"/>
              <a:ext cx="2103120" cy="634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600200" y="5151120"/>
              <a:ext cx="1298448" cy="640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31" name="TextBox 30"/>
          <p:cNvSpPr txBox="1"/>
          <p:nvPr/>
        </p:nvSpPr>
        <p:spPr>
          <a:xfrm>
            <a:off x="1066800" y="58674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Substituting the values for </a:t>
            </a:r>
            <a:r>
              <a:rPr lang="en-US" i="1" dirty="0" smtClean="0">
                <a:solidFill>
                  <a:srgbClr val="0000FF"/>
                </a:solidFill>
              </a:rPr>
              <a:t>C</a:t>
            </a:r>
            <a:r>
              <a:rPr lang="en-US" i="1" baseline="-25000" dirty="0" smtClean="0">
                <a:solidFill>
                  <a:srgbClr val="0000FF"/>
                </a:solidFill>
              </a:rPr>
              <a:t>1</a:t>
            </a:r>
            <a:r>
              <a:rPr lang="en-US" baseline="-25000" dirty="0" smtClean="0">
                <a:solidFill>
                  <a:srgbClr val="0000FF"/>
                </a:solidFill>
              </a:rPr>
              <a:t> </a:t>
            </a:r>
            <a:r>
              <a:rPr lang="en-US" dirty="0" smtClean="0">
                <a:solidFill>
                  <a:srgbClr val="0000FF"/>
                </a:solidFill>
              </a:rPr>
              <a:t>and </a:t>
            </a:r>
            <a:r>
              <a:rPr lang="en-US" i="1" dirty="0" smtClean="0">
                <a:solidFill>
                  <a:srgbClr val="0000FF"/>
                </a:solidFill>
              </a:rPr>
              <a:t>C</a:t>
            </a:r>
            <a:r>
              <a:rPr lang="en-US" i="1" baseline="-25000" dirty="0" smtClean="0">
                <a:solidFill>
                  <a:srgbClr val="0000FF"/>
                </a:solidFill>
              </a:rPr>
              <a:t>2</a:t>
            </a:r>
            <a:r>
              <a:rPr lang="en-US" dirty="0" smtClean="0">
                <a:solidFill>
                  <a:srgbClr val="0000FF"/>
                </a:solidFill>
              </a:rPr>
              <a:t> into eq. T(x)</a:t>
            </a:r>
            <a:endParaRPr lang="en-US" i="1" dirty="0">
              <a:solidFill>
                <a:srgbClr val="0000FF"/>
              </a:solidFill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/>
          <a:srcRect l="-1770" t="-9524" r="-885"/>
          <a:stretch>
            <a:fillRect/>
          </a:stretch>
        </p:blipFill>
        <p:spPr bwMode="auto">
          <a:xfrm>
            <a:off x="4267200" y="5753100"/>
            <a:ext cx="4419600" cy="8763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33" name="Right Arrow 32"/>
          <p:cNvSpPr/>
          <p:nvPr/>
        </p:nvSpPr>
        <p:spPr>
          <a:xfrm>
            <a:off x="3810000" y="6096000"/>
            <a:ext cx="228600" cy="304800"/>
          </a:xfrm>
          <a:prstGeom prst="right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876800" y="6595646"/>
            <a:ext cx="381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00FF"/>
                </a:solidFill>
              </a:rPr>
              <a:t>Temperature distribution equation</a:t>
            </a:r>
            <a:endParaRPr lang="en-US" sz="1600" b="1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 : One-dimensional, Steady state conduction (with thermal generation)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7018" t="2424" r="4094"/>
          <a:stretch>
            <a:fillRect/>
          </a:stretch>
        </p:blipFill>
        <p:spPr bwMode="auto">
          <a:xfrm>
            <a:off x="304800" y="1271838"/>
            <a:ext cx="2971800" cy="314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3276600" y="1295400"/>
            <a:ext cx="510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C00000"/>
                </a:solidFill>
              </a:rPr>
              <a:t>Then, apply Fourier’s Law to get heat transfer </a:t>
            </a:r>
          </a:p>
          <a:p>
            <a:r>
              <a:rPr lang="en-GB" sz="1600" dirty="0" smtClean="0">
                <a:solidFill>
                  <a:srgbClr val="C00000"/>
                </a:solidFill>
              </a:rPr>
              <a:t>(BUT </a:t>
            </a:r>
            <a:r>
              <a:rPr lang="en-GB" sz="1600" i="1" dirty="0" smtClean="0">
                <a:solidFill>
                  <a:srgbClr val="C00000"/>
                </a:solidFill>
              </a:rPr>
              <a:t>q</a:t>
            </a:r>
            <a:r>
              <a:rPr lang="en-GB" sz="1600" i="1" baseline="-25000" dirty="0" smtClean="0">
                <a:solidFill>
                  <a:srgbClr val="C00000"/>
                </a:solidFill>
              </a:rPr>
              <a:t>x</a:t>
            </a:r>
            <a:r>
              <a:rPr lang="en-GB" sz="1600" dirty="0" smtClean="0">
                <a:solidFill>
                  <a:srgbClr val="C00000"/>
                </a:solidFill>
              </a:rPr>
              <a:t> is now </a:t>
            </a:r>
            <a:r>
              <a:rPr lang="en-GB" sz="1600" dirty="0" smtClean="0">
                <a:solidFill>
                  <a:srgbClr val="C00000"/>
                </a:solidFill>
              </a:rPr>
              <a:t>dependent </a:t>
            </a:r>
            <a:r>
              <a:rPr lang="en-GB" sz="1600" dirty="0" smtClean="0">
                <a:solidFill>
                  <a:srgbClr val="C00000"/>
                </a:solidFill>
              </a:rPr>
              <a:t>on x)</a:t>
            </a:r>
            <a:endParaRPr lang="en-US" sz="1600" dirty="0">
              <a:solidFill>
                <a:srgbClr val="C00000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400" y="2438400"/>
            <a:ext cx="3442188" cy="685800"/>
          </a:xfrm>
          <a:prstGeom prst="rect">
            <a:avLst/>
          </a:prstGeom>
          <a:noFill/>
        </p:spPr>
      </p:pic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54128" y="3886200"/>
            <a:ext cx="4099272" cy="731520"/>
          </a:xfrm>
          <a:prstGeom prst="rect">
            <a:avLst/>
          </a:prstGeom>
          <a:noFill/>
        </p:spPr>
      </p:pic>
      <p:sp>
        <p:nvSpPr>
          <p:cNvPr id="27" name="TextBox 26"/>
          <p:cNvSpPr txBox="1"/>
          <p:nvPr/>
        </p:nvSpPr>
        <p:spPr>
          <a:xfrm>
            <a:off x="3352800" y="2145268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Heat flux (W/m</a:t>
            </a:r>
            <a:r>
              <a:rPr lang="en-US" baseline="30000" dirty="0" smtClean="0">
                <a:solidFill>
                  <a:srgbClr val="0000FF"/>
                </a:solidFill>
              </a:rPr>
              <a:t>2</a:t>
            </a:r>
            <a:r>
              <a:rPr lang="en-US" dirty="0" smtClean="0">
                <a:solidFill>
                  <a:srgbClr val="0000FF"/>
                </a:solidFill>
              </a:rPr>
              <a:t>):</a:t>
            </a:r>
            <a:endParaRPr lang="en-US" i="1" dirty="0">
              <a:solidFill>
                <a:srgbClr val="0000FF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352800" y="35814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Heat rate (W):</a:t>
            </a:r>
            <a:endParaRPr lang="en-US" i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 : One-dimensional, Steady state conduction (with thermal generation)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914400" y="1261646"/>
            <a:ext cx="7391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FF0000"/>
                </a:solidFill>
              </a:rPr>
              <a:t>What </a:t>
            </a:r>
            <a:r>
              <a:rPr lang="en-GB" sz="1600" b="1" dirty="0" smtClean="0">
                <a:solidFill>
                  <a:srgbClr val="FF0000"/>
                </a:solidFill>
              </a:rPr>
              <a:t>happens </a:t>
            </a:r>
            <a:r>
              <a:rPr lang="en-GB" sz="1600" b="1" dirty="0" smtClean="0">
                <a:solidFill>
                  <a:srgbClr val="FF0000"/>
                </a:solidFill>
              </a:rPr>
              <a:t>if both surfaces are maintained at </a:t>
            </a:r>
            <a:r>
              <a:rPr lang="en-GB" sz="1600" b="1" dirty="0" smtClean="0">
                <a:solidFill>
                  <a:srgbClr val="FF0000"/>
                </a:solidFill>
              </a:rPr>
              <a:t>the </a:t>
            </a:r>
            <a:r>
              <a:rPr lang="en-GB" sz="1600" b="1" dirty="0" smtClean="0">
                <a:solidFill>
                  <a:srgbClr val="FF0000"/>
                </a:solidFill>
              </a:rPr>
              <a:t>same temperature,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876800" y="160020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 smtClean="0"/>
              <a:t>T</a:t>
            </a:r>
            <a:r>
              <a:rPr lang="en-GB" sz="2000" i="1" baseline="-25000" dirty="0" smtClean="0"/>
              <a:t>s,1 </a:t>
            </a:r>
            <a:r>
              <a:rPr lang="en-GB" sz="2000" dirty="0" smtClean="0"/>
              <a:t>= </a:t>
            </a:r>
            <a:r>
              <a:rPr lang="en-GB" sz="2000" i="1" dirty="0" smtClean="0"/>
              <a:t>T</a:t>
            </a:r>
            <a:r>
              <a:rPr lang="en-GB" sz="2000" i="1" baseline="-25000" dirty="0" smtClean="0"/>
              <a:t>s,2 </a:t>
            </a:r>
            <a:r>
              <a:rPr lang="en-GB" sz="2000" dirty="0" smtClean="0"/>
              <a:t>= </a:t>
            </a:r>
            <a:r>
              <a:rPr lang="en-GB" sz="2000" i="1" dirty="0" smtClean="0"/>
              <a:t>T</a:t>
            </a:r>
            <a:r>
              <a:rPr lang="en-GB" sz="2000" i="1" baseline="-25000" dirty="0" smtClean="0"/>
              <a:t>s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5755" t="4432" r="2158"/>
          <a:stretch>
            <a:fillRect/>
          </a:stretch>
        </p:blipFill>
        <p:spPr bwMode="auto">
          <a:xfrm>
            <a:off x="228600" y="1676400"/>
            <a:ext cx="3986254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4191000" y="2133600"/>
            <a:ext cx="457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This </a:t>
            </a:r>
            <a:r>
              <a:rPr lang="en-US" dirty="0" smtClean="0">
                <a:solidFill>
                  <a:srgbClr val="0000FF"/>
                </a:solidFill>
              </a:rPr>
              <a:t>case is </a:t>
            </a:r>
            <a:r>
              <a:rPr lang="en-US" dirty="0" smtClean="0">
                <a:solidFill>
                  <a:srgbClr val="0000FF"/>
                </a:solidFill>
              </a:rPr>
              <a:t>called </a:t>
            </a:r>
            <a:r>
              <a:rPr lang="en-US" dirty="0" smtClean="0">
                <a:solidFill>
                  <a:srgbClr val="0000FF"/>
                </a:solidFill>
                <a:sym typeface="Wingdings" pitchFamily="2" charset="2"/>
              </a:rPr>
              <a:t></a:t>
            </a:r>
            <a:r>
              <a:rPr lang="en-US" dirty="0" smtClean="0">
                <a:solidFill>
                  <a:srgbClr val="0000FF"/>
                </a:solidFill>
              </a:rPr>
              <a:t>A case of symmetric surface conditions or one surface was insulated.</a:t>
            </a:r>
            <a:endParaRPr lang="en-US" i="1" dirty="0">
              <a:solidFill>
                <a:srgbClr val="00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91000" y="3048000"/>
            <a:ext cx="472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C00000"/>
                </a:solidFill>
              </a:rPr>
              <a:t>Therefore, the temperature distribution eq. </a:t>
            </a:r>
            <a:r>
              <a:rPr lang="en-GB" sz="1600" dirty="0" smtClean="0">
                <a:solidFill>
                  <a:srgbClr val="C00000"/>
                </a:solidFill>
              </a:rPr>
              <a:t> </a:t>
            </a:r>
            <a:r>
              <a:rPr lang="en-GB" sz="1600" dirty="0" smtClean="0">
                <a:solidFill>
                  <a:srgbClr val="C00000"/>
                </a:solidFill>
              </a:rPr>
              <a:t>reduces to : </a:t>
            </a:r>
            <a:endParaRPr lang="en-US" sz="1600" dirty="0">
              <a:solidFill>
                <a:srgbClr val="C00000"/>
              </a:solidFill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537012"/>
            <a:ext cx="2725113" cy="731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4191000" y="4385846"/>
            <a:ext cx="472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C00000"/>
                </a:solidFill>
              </a:rPr>
              <a:t>The max temperature exists at the mid plane: </a:t>
            </a:r>
            <a:endParaRPr lang="en-US" sz="1600" dirty="0">
              <a:solidFill>
                <a:srgbClr val="C00000"/>
              </a:solidFill>
            </a:endParaRP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4648200"/>
            <a:ext cx="2344189" cy="731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4191000" y="5257800"/>
            <a:ext cx="472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C00000"/>
                </a:solidFill>
              </a:rPr>
              <a:t>Rearranging the temp distribution </a:t>
            </a:r>
            <a:endParaRPr lang="en-US" sz="1600" dirty="0">
              <a:solidFill>
                <a:srgbClr val="C00000"/>
              </a:solidFill>
            </a:endParaRPr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400" y="5654040"/>
            <a:ext cx="202073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81870" y="5638800"/>
            <a:ext cx="1757330" cy="731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ight Arrow 23"/>
          <p:cNvSpPr/>
          <p:nvPr/>
        </p:nvSpPr>
        <p:spPr>
          <a:xfrm>
            <a:off x="6629400" y="5867400"/>
            <a:ext cx="2286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762000" y="5791200"/>
            <a:ext cx="266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FF"/>
                </a:solidFill>
              </a:rPr>
              <a:t>*this </a:t>
            </a:r>
            <a:r>
              <a:rPr lang="en-US" sz="1600" b="1" dirty="0" smtClean="0">
                <a:solidFill>
                  <a:srgbClr val="FF00FF"/>
                </a:solidFill>
              </a:rPr>
              <a:t>means, </a:t>
            </a:r>
            <a:r>
              <a:rPr lang="en-US" sz="1600" b="1" dirty="0" smtClean="0">
                <a:solidFill>
                  <a:srgbClr val="FF00FF"/>
                </a:solidFill>
              </a:rPr>
              <a:t>at the plane of symmetry the temp gradient is ZERO.</a:t>
            </a:r>
            <a:endParaRPr lang="en-US" sz="1600" b="1" dirty="0">
              <a:solidFill>
                <a:srgbClr val="FF00FF"/>
              </a:solidFill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2757715" y="6371771"/>
            <a:ext cx="4572000" cy="309638"/>
          </a:xfrm>
          <a:custGeom>
            <a:avLst/>
            <a:gdLst>
              <a:gd name="connsiteX0" fmla="*/ 4966305 w 4966305"/>
              <a:gd name="connsiteY0" fmla="*/ 14514 h 324152"/>
              <a:gd name="connsiteX1" fmla="*/ 2745620 w 4966305"/>
              <a:gd name="connsiteY1" fmla="*/ 319314 h 324152"/>
              <a:gd name="connsiteX2" fmla="*/ 394305 w 4966305"/>
              <a:gd name="connsiteY2" fmla="*/ 43543 h 324152"/>
              <a:gd name="connsiteX3" fmla="*/ 379791 w 4966305"/>
              <a:gd name="connsiteY3" fmla="*/ 58057 h 324152"/>
              <a:gd name="connsiteX0" fmla="*/ 4966305 w 4966305"/>
              <a:gd name="connsiteY0" fmla="*/ 14514 h 324152"/>
              <a:gd name="connsiteX1" fmla="*/ 2745620 w 4966305"/>
              <a:gd name="connsiteY1" fmla="*/ 319314 h 324152"/>
              <a:gd name="connsiteX2" fmla="*/ 394305 w 4966305"/>
              <a:gd name="connsiteY2" fmla="*/ 43543 h 324152"/>
              <a:gd name="connsiteX3" fmla="*/ 379791 w 4966305"/>
              <a:gd name="connsiteY3" fmla="*/ 58057 h 324152"/>
              <a:gd name="connsiteX0" fmla="*/ 4572000 w 4572000"/>
              <a:gd name="connsiteY0" fmla="*/ 0 h 309638"/>
              <a:gd name="connsiteX1" fmla="*/ 2351315 w 4572000"/>
              <a:gd name="connsiteY1" fmla="*/ 304800 h 309638"/>
              <a:gd name="connsiteX2" fmla="*/ 0 w 4572000"/>
              <a:gd name="connsiteY2" fmla="*/ 29029 h 309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0" h="309638">
                <a:moveTo>
                  <a:pt x="4572000" y="0"/>
                </a:moveTo>
                <a:cubicBezTo>
                  <a:pt x="3842657" y="149981"/>
                  <a:pt x="3113315" y="299962"/>
                  <a:pt x="2351315" y="304800"/>
                </a:cubicBezTo>
                <a:cubicBezTo>
                  <a:pt x="1589315" y="309638"/>
                  <a:pt x="394305" y="72572"/>
                  <a:pt x="0" y="29029"/>
                </a:cubicBezTo>
              </a:path>
            </a:pathLst>
          </a:custGeom>
          <a:ln w="28575">
            <a:solidFill>
              <a:srgbClr val="FF0000"/>
            </a:solidFill>
            <a:prstDash val="sysDot"/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7543800" y="36576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sym typeface="Wingdings" pitchFamily="2" charset="2"/>
              </a:rPr>
              <a:t> Eq. (3.42)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67600" y="48006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sym typeface="Wingdings" pitchFamily="2" charset="2"/>
              </a:rPr>
              <a:t> Eq. (3.43)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5755" t="4432" r="2158"/>
          <a:stretch>
            <a:fillRect/>
          </a:stretch>
        </p:blipFill>
        <p:spPr bwMode="auto">
          <a:xfrm>
            <a:off x="6172200" y="1295400"/>
            <a:ext cx="2849747" cy="256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 : One-dimensional, Steady state conduction (with thermal generation)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33400" y="1143000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Symmetric surface conditions or one surface was insulated.</a:t>
            </a:r>
            <a:endParaRPr lang="en-US" b="1" i="1" dirty="0">
              <a:solidFill>
                <a:srgbClr val="0000F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" y="1542127"/>
            <a:ext cx="594360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0513" indent="-290513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Because the temp gradient at the centerline is zero, there is </a:t>
            </a:r>
            <a:r>
              <a:rPr lang="en-US" b="1" dirty="0" smtClean="0">
                <a:solidFill>
                  <a:srgbClr val="FF0000"/>
                </a:solidFill>
              </a:rPr>
              <a:t>ZERO</a:t>
            </a:r>
            <a:r>
              <a:rPr lang="en-US" dirty="0" smtClean="0"/>
              <a:t> heat flow at that point and it behaves like </a:t>
            </a:r>
            <a:r>
              <a:rPr lang="en-US" dirty="0" smtClean="0">
                <a:solidFill>
                  <a:srgbClr val="FF0000"/>
                </a:solidFill>
              </a:rPr>
              <a:t>an insulated wall</a:t>
            </a:r>
            <a:r>
              <a:rPr lang="en-US" dirty="0" smtClean="0"/>
              <a:t>.</a:t>
            </a:r>
          </a:p>
          <a:p>
            <a:pPr marL="290513" indent="-290513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 The </a:t>
            </a:r>
            <a:r>
              <a:rPr lang="en-US" b="1" dirty="0" smtClean="0"/>
              <a:t>insulated wall </a:t>
            </a:r>
            <a:r>
              <a:rPr lang="en-US" dirty="0" smtClean="0"/>
              <a:t>has the </a:t>
            </a:r>
            <a:r>
              <a:rPr lang="en-US" dirty="0" smtClean="0">
                <a:solidFill>
                  <a:srgbClr val="FF0000"/>
                </a:solidFill>
              </a:rPr>
              <a:t>same parabolic temperature profile </a:t>
            </a:r>
            <a:r>
              <a:rPr lang="en-US" dirty="0" smtClean="0"/>
              <a:t>as </a:t>
            </a:r>
            <a:r>
              <a:rPr lang="en-US" b="1" dirty="0" smtClean="0"/>
              <a:t>half the un-insulated full wall</a:t>
            </a:r>
            <a:endParaRPr lang="en-US" b="1" dirty="0"/>
          </a:p>
        </p:txBody>
      </p:sp>
      <p:sp>
        <p:nvSpPr>
          <p:cNvPr id="14" name="Rounded Rectangular Callout 13"/>
          <p:cNvSpPr/>
          <p:nvPr/>
        </p:nvSpPr>
        <p:spPr>
          <a:xfrm>
            <a:off x="1066800" y="3810000"/>
            <a:ext cx="4953000" cy="2514600"/>
          </a:xfrm>
          <a:prstGeom prst="wedgeRoundRectCallout">
            <a:avLst>
              <a:gd name="adj1" fmla="val -13507"/>
              <a:gd name="adj2" fmla="val -78593"/>
              <a:gd name="adj3" fmla="val 16667"/>
            </a:avLst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FF"/>
                </a:solidFill>
              </a:rPr>
              <a:t>*recall the previous chapter: Boundary conditions (Table 2.2)</a:t>
            </a: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 l="54471" t="2694" r="9106" b="58127"/>
          <a:stretch>
            <a:fillRect/>
          </a:stretch>
        </p:blipFill>
        <p:spPr bwMode="auto">
          <a:xfrm>
            <a:off x="1676400" y="4724400"/>
            <a:ext cx="37719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Freeform 19"/>
          <p:cNvSpPr/>
          <p:nvPr/>
        </p:nvSpPr>
        <p:spPr>
          <a:xfrm>
            <a:off x="304800" y="2743200"/>
            <a:ext cx="1715105" cy="2391229"/>
          </a:xfrm>
          <a:custGeom>
            <a:avLst/>
            <a:gdLst>
              <a:gd name="connsiteX0" fmla="*/ 1003905 w 1715105"/>
              <a:gd name="connsiteY0" fmla="*/ 0 h 2409372"/>
              <a:gd name="connsiteX1" fmla="*/ 89505 w 1715105"/>
              <a:gd name="connsiteY1" fmla="*/ 246743 h 2409372"/>
              <a:gd name="connsiteX2" fmla="*/ 466877 w 1715105"/>
              <a:gd name="connsiteY2" fmla="*/ 1088572 h 2409372"/>
              <a:gd name="connsiteX3" fmla="*/ 1715105 w 1715105"/>
              <a:gd name="connsiteY3" fmla="*/ 2409372 h 2409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5105" h="2409372">
                <a:moveTo>
                  <a:pt x="1003905" y="0"/>
                </a:moveTo>
                <a:cubicBezTo>
                  <a:pt x="591457" y="32657"/>
                  <a:pt x="179010" y="65314"/>
                  <a:pt x="89505" y="246743"/>
                </a:cubicBezTo>
                <a:cubicBezTo>
                  <a:pt x="0" y="428172"/>
                  <a:pt x="195944" y="728134"/>
                  <a:pt x="466877" y="1088572"/>
                </a:cubicBezTo>
                <a:cubicBezTo>
                  <a:pt x="737810" y="1449010"/>
                  <a:pt x="1226457" y="1929191"/>
                  <a:pt x="1715105" y="2409372"/>
                </a:cubicBezTo>
              </a:path>
            </a:pathLst>
          </a:custGeom>
          <a:ln w="28575">
            <a:solidFill>
              <a:srgbClr val="0000FF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3643085" y="2423886"/>
            <a:ext cx="3610755" cy="1775581"/>
          </a:xfrm>
          <a:custGeom>
            <a:avLst/>
            <a:gdLst>
              <a:gd name="connsiteX0" fmla="*/ 0 w 3764038"/>
              <a:gd name="connsiteY0" fmla="*/ 863600 h 2058610"/>
              <a:gd name="connsiteX1" fmla="*/ 2206171 w 3764038"/>
              <a:gd name="connsiteY1" fmla="*/ 1444172 h 2058610"/>
              <a:gd name="connsiteX2" fmla="*/ 3338285 w 3764038"/>
              <a:gd name="connsiteY2" fmla="*/ 1865086 h 2058610"/>
              <a:gd name="connsiteX3" fmla="*/ 3701143 w 3764038"/>
              <a:gd name="connsiteY3" fmla="*/ 283029 h 2058610"/>
              <a:gd name="connsiteX4" fmla="*/ 3715657 w 3764038"/>
              <a:gd name="connsiteY4" fmla="*/ 166914 h 2058610"/>
              <a:gd name="connsiteX0" fmla="*/ 0 w 3701143"/>
              <a:gd name="connsiteY0" fmla="*/ 580571 h 1775581"/>
              <a:gd name="connsiteX1" fmla="*/ 2206171 w 3701143"/>
              <a:gd name="connsiteY1" fmla="*/ 1161143 h 1775581"/>
              <a:gd name="connsiteX2" fmla="*/ 3338285 w 3701143"/>
              <a:gd name="connsiteY2" fmla="*/ 1582057 h 1775581"/>
              <a:gd name="connsiteX3" fmla="*/ 3701143 w 3701143"/>
              <a:gd name="connsiteY3" fmla="*/ 0 h 1775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1143" h="1775581">
                <a:moveTo>
                  <a:pt x="0" y="580571"/>
                </a:moveTo>
                <a:cubicBezTo>
                  <a:pt x="824895" y="787400"/>
                  <a:pt x="1649790" y="994229"/>
                  <a:pt x="2206171" y="1161143"/>
                </a:cubicBezTo>
                <a:cubicBezTo>
                  <a:pt x="2762552" y="1328057"/>
                  <a:pt x="3089123" y="1775581"/>
                  <a:pt x="3338285" y="1582057"/>
                </a:cubicBezTo>
                <a:cubicBezTo>
                  <a:pt x="3587447" y="1388533"/>
                  <a:pt x="3638248" y="283029"/>
                  <a:pt x="3701143" y="0"/>
                </a:cubicBezTo>
              </a:path>
            </a:pathLst>
          </a:custGeom>
          <a:ln w="28575">
            <a:solidFill>
              <a:srgbClr val="0000FF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5755" t="4432" r="2158"/>
          <a:stretch>
            <a:fillRect/>
          </a:stretch>
        </p:blipFill>
        <p:spPr bwMode="auto">
          <a:xfrm>
            <a:off x="6172200" y="1295400"/>
            <a:ext cx="2849747" cy="256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78422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/>
              <a:t>Chapter 3 : One-dimensional, Steady state conduction (with thermal generation)</a:t>
            </a:r>
            <a:endParaRPr lang="en-US" sz="2400" b="1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33400" y="1143000"/>
            <a:ext cx="59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Symmetric surface conditions or one surface was insulated.</a:t>
            </a:r>
            <a:endParaRPr lang="en-US" b="1" i="1" dirty="0">
              <a:solidFill>
                <a:srgbClr val="0000F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" y="1542127"/>
            <a:ext cx="594360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0513" indent="-290513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Because the temp gradient at the centerline is zero, there is </a:t>
            </a:r>
            <a:r>
              <a:rPr lang="en-US" b="1" dirty="0" smtClean="0">
                <a:solidFill>
                  <a:srgbClr val="FF0000"/>
                </a:solidFill>
              </a:rPr>
              <a:t>ZERO</a:t>
            </a:r>
            <a:r>
              <a:rPr lang="en-US" dirty="0" smtClean="0"/>
              <a:t> heat flow at that point and it behaves like </a:t>
            </a:r>
            <a:r>
              <a:rPr lang="en-US" dirty="0" smtClean="0">
                <a:solidFill>
                  <a:srgbClr val="FF0000"/>
                </a:solidFill>
              </a:rPr>
              <a:t>an insulated wall</a:t>
            </a:r>
            <a:r>
              <a:rPr lang="en-US" dirty="0" smtClean="0"/>
              <a:t>.</a:t>
            </a:r>
          </a:p>
          <a:p>
            <a:pPr marL="290513" indent="-290513"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 smtClean="0"/>
              <a:t> The insulated wall has the </a:t>
            </a:r>
            <a:r>
              <a:rPr lang="en-US" dirty="0" smtClean="0">
                <a:solidFill>
                  <a:srgbClr val="FF0000"/>
                </a:solidFill>
              </a:rPr>
              <a:t>same parabolic temperature profile </a:t>
            </a:r>
            <a:r>
              <a:rPr lang="en-US" dirty="0" smtClean="0"/>
              <a:t>as half the un-insulated full wall</a:t>
            </a:r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3886200"/>
            <a:ext cx="227946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TextBox 26"/>
          <p:cNvSpPr txBox="1"/>
          <p:nvPr/>
        </p:nvSpPr>
        <p:spPr>
          <a:xfrm>
            <a:off x="1066800" y="3421320"/>
            <a:ext cx="54864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spcAft>
                <a:spcPts val="1200"/>
              </a:spcAft>
              <a:buFont typeface="Arial" pitchFamily="34" charset="0"/>
              <a:buChar char="•"/>
            </a:pPr>
            <a:r>
              <a:rPr lang="en-GB" dirty="0" smtClean="0">
                <a:solidFill>
                  <a:srgbClr val="0000FF"/>
                </a:solidFill>
              </a:rPr>
              <a:t> Why does the magnitude of the temperature gradient increase with increasing </a:t>
            </a:r>
            <a:r>
              <a:rPr lang="en-GB" i="1" dirty="0" smtClean="0">
                <a:solidFill>
                  <a:srgbClr val="0000FF"/>
                </a:solidFill>
              </a:rPr>
              <a:t>x</a:t>
            </a:r>
            <a:r>
              <a:rPr lang="en-GB" dirty="0" smtClean="0">
                <a:solidFill>
                  <a:srgbClr val="0000FF"/>
                </a:solidFill>
              </a:rPr>
              <a:t>  ?</a:t>
            </a:r>
          </a:p>
          <a:p>
            <a:pPr marL="231775" indent="-231775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  <a:p>
            <a:pPr marL="231775" indent="-231775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  <a:p>
            <a:pPr marL="231775" indent="-231775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  <a:p>
            <a:pPr marL="231775" indent="-231775">
              <a:spcAft>
                <a:spcPts val="1200"/>
              </a:spcAft>
            </a:pPr>
            <a:endParaRPr lang="en-GB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3436</TotalTime>
  <Words>2514</Words>
  <Application>Microsoft Office PowerPoint</Application>
  <PresentationFormat>On-screen Show (4:3)</PresentationFormat>
  <Paragraphs>284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Flow</vt:lpstr>
      <vt:lpstr>Slide 1</vt:lpstr>
      <vt:lpstr>Chapter 3c : One-dimensional, Steady state conduction (with thermal energy generation) (Section 3.5 – Textbook)</vt:lpstr>
      <vt:lpstr>Chapter 3 : One-dimensional, Steady state conduction (without thermal generation)</vt:lpstr>
      <vt:lpstr>Chapter 3 : One-dimensional, Steady state conduction (with thermal generation)</vt:lpstr>
      <vt:lpstr>Chapter 3 : One-dimensional, Steady state conduction (with thermal generation)</vt:lpstr>
      <vt:lpstr>Chapter 3 : One-dimensional, Steady state conduction (with thermal generation)</vt:lpstr>
      <vt:lpstr>Chapter 3 : One-dimensional, Steady state conduction (with thermal generation)</vt:lpstr>
      <vt:lpstr>Chapter 3 : One-dimensional, Steady state conduction (with thermal generation)</vt:lpstr>
      <vt:lpstr>Chapter 3 : One-dimensional, Steady state conduction (with thermal generation)</vt:lpstr>
      <vt:lpstr>Chapter 3 : One-dimensional, Steady state conduction (with thermal generation)</vt:lpstr>
      <vt:lpstr>Chapter 3 : One-dimensional, Steady state conduction (with thermal generation)</vt:lpstr>
      <vt:lpstr>Chapter 3 : One-dimensional, Steady state conduction (with thermal generation)</vt:lpstr>
      <vt:lpstr>Chapter 3 : One-dimensional, Steady state conduction (with thermal generation)</vt:lpstr>
      <vt:lpstr>Chapter 3c : One-dimensional, Steady state conduction (with thermal energy generation)</vt:lpstr>
      <vt:lpstr>Chapter 3c : One-dimensional, Steady state conduction (with thermal energy generation)</vt:lpstr>
      <vt:lpstr>Chapter 3c : One-dimensional, Steady state conduction (with thermal energy generation)</vt:lpstr>
      <vt:lpstr>Chapter 3c : One-dimensional, Steady state conduction (with thermal energy generation)</vt:lpstr>
      <vt:lpstr>Chapter 3c : One-dimensional, Steady state conduction (with thermal energy generation)</vt:lpstr>
      <vt:lpstr>Chapter 3c : One-dimensional, Steady state conduction (with thermal energy generation)</vt:lpstr>
      <vt:lpstr>Chapter 3c : One-dimensional, Steady state conduction (with thermal energy generation)</vt:lpstr>
      <vt:lpstr>Chapter 3d : Heat transfer from extended surface</vt:lpstr>
      <vt:lpstr>Chapter 3d : Heat transfer from extended surface</vt:lpstr>
      <vt:lpstr>Chapter 3d : Heat transfer from extended surface</vt:lpstr>
      <vt:lpstr>Chapter 3d : Heat transfer from extended surface</vt:lpstr>
      <vt:lpstr>Chapter 3d : Heat transfer from extended surface</vt:lpstr>
      <vt:lpstr>Chapter 3d : Heat transfer from extended surface</vt:lpstr>
      <vt:lpstr>Chapter 3d : Heat transfer from extended surface</vt:lpstr>
      <vt:lpstr>Chapter 3d : Heat transfer from extended surface</vt:lpstr>
      <vt:lpstr>Chapter 3d : Heat transfer from extended surface</vt:lpstr>
      <vt:lpstr>Slide 30</vt:lpstr>
      <vt:lpstr>Chapter 3d : Heat transfer from extended surface</vt:lpstr>
      <vt:lpstr>Chapter 3d : Heat transfer from extended surface</vt:lpstr>
      <vt:lpstr>Slide 33</vt:lpstr>
      <vt:lpstr>Slide 34</vt:lpstr>
      <vt:lpstr>Slide 35</vt:lpstr>
      <vt:lpstr>Slide 36</vt:lpstr>
      <vt:lpstr>Chapter 3d : Heat transfer from extended surface</vt:lpstr>
      <vt:lpstr>Chapter 3d : Heat transfer from extended surface</vt:lpstr>
      <vt:lpstr>Chapter 3d : Heat transfer from extended surface</vt:lpstr>
      <vt:lpstr>Chapter 3d : Heat transfer from extended surface</vt:lpstr>
      <vt:lpstr>Slide 41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: Introduction</dc:title>
  <dc:creator/>
  <cp:lastModifiedBy>Mohsin</cp:lastModifiedBy>
  <cp:revision>336</cp:revision>
  <dcterms:created xsi:type="dcterms:W3CDTF">2006-08-16T00:00:00Z</dcterms:created>
  <dcterms:modified xsi:type="dcterms:W3CDTF">2013-03-19T01:54:29Z</dcterms:modified>
</cp:coreProperties>
</file>