
<file path=[Content_Types].xml><?xml version="1.0" encoding="utf-8"?>
<Types xmlns="http://schemas.openxmlformats.org/package/2006/content-types">
  <Override PartName="/ppt/slides/slide29.xml" ContentType="application/vnd.openxmlformats-officedocument.presentationml.slide+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handoutMasterIdLst>
    <p:handoutMasterId r:id="rId38"/>
  </p:handoutMasterIdLst>
  <p:sldIdLst>
    <p:sldId id="300" r:id="rId2"/>
    <p:sldId id="298" r:id="rId3"/>
    <p:sldId id="288" r:id="rId4"/>
    <p:sldId id="289" r:id="rId5"/>
    <p:sldId id="290" r:id="rId6"/>
    <p:sldId id="291" r:id="rId7"/>
    <p:sldId id="292" r:id="rId8"/>
    <p:sldId id="301" r:id="rId9"/>
    <p:sldId id="302" r:id="rId10"/>
    <p:sldId id="293" r:id="rId11"/>
    <p:sldId id="294" r:id="rId12"/>
    <p:sldId id="295" r:id="rId13"/>
    <p:sldId id="296" r:id="rId14"/>
    <p:sldId id="262" r:id="rId15"/>
    <p:sldId id="266" r:id="rId16"/>
    <p:sldId id="303" r:id="rId17"/>
    <p:sldId id="273" r:id="rId18"/>
    <p:sldId id="267" r:id="rId19"/>
    <p:sldId id="270" r:id="rId20"/>
    <p:sldId id="269" r:id="rId21"/>
    <p:sldId id="271" r:id="rId22"/>
    <p:sldId id="304" r:id="rId23"/>
    <p:sldId id="272" r:id="rId24"/>
    <p:sldId id="305" r:id="rId25"/>
    <p:sldId id="274" r:id="rId26"/>
    <p:sldId id="276" r:id="rId27"/>
    <p:sldId id="275" r:id="rId28"/>
    <p:sldId id="278" r:id="rId29"/>
    <p:sldId id="287" r:id="rId30"/>
    <p:sldId id="286" r:id="rId31"/>
    <p:sldId id="279" r:id="rId32"/>
    <p:sldId id="280" r:id="rId33"/>
    <p:sldId id="281" r:id="rId34"/>
    <p:sldId id="283" r:id="rId35"/>
    <p:sldId id="299" r:id="rId3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2094" y="-5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6440B857-9928-4CF4-8866-AA5DC308E634}" type="datetimeFigureOut">
              <a:rPr lang="en-US" smtClean="0"/>
              <a:pPr/>
              <a:t>3/7/2013</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42EDFD29-6765-47E2-8B63-E65EB2C6C81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48FA87D-42E1-445A-8FA0-3BBD673ECCF4}" type="datetimeFigureOut">
              <a:rPr lang="en-US" smtClean="0"/>
              <a:pPr/>
              <a:t>3/7/2013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CBAC2747-D786-4A86-8360-648E9D463AD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3C46883F-F5A1-4698-A950-05245FB394F5}" type="slidenum">
              <a:rPr lang="en-US"/>
              <a:pPr/>
              <a:t>1</a:t>
            </a:fld>
            <a:endParaRPr lang="en-US"/>
          </a:p>
        </p:txBody>
      </p:sp>
      <p:sp>
        <p:nvSpPr>
          <p:cNvPr id="31747" name="Rectangle 1026"/>
          <p:cNvSpPr>
            <a:spLocks noChangeArrowheads="1" noTextEdit="1"/>
          </p:cNvSpPr>
          <p:nvPr>
            <p:ph type="sldImg"/>
          </p:nvPr>
        </p:nvSpPr>
        <p:spPr>
          <a:ln/>
        </p:spPr>
      </p:sp>
      <p:sp>
        <p:nvSpPr>
          <p:cNvPr id="31748" name="Rectangle 1027"/>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8F47BBC3-9AA5-4C58-9EC3-17CC11F41325}" type="slidenum">
              <a:rPr lang="en-US"/>
              <a:pPr/>
              <a:t>8</a:t>
            </a:fld>
            <a:endParaRPr lang="en-US"/>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59F3790F-5764-4C73-B724-C0978838E457}" type="slidenum">
              <a:rPr lang="en-US"/>
              <a:pPr/>
              <a:t>9</a:t>
            </a:fld>
            <a:endParaRPr lang="en-US"/>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FA292795-B97B-4574-9E7C-AFA21C0791BF}" type="slidenum">
              <a:rPr lang="en-US"/>
              <a:pPr/>
              <a:t>16</a:t>
            </a:fld>
            <a:endParaRPr lang="en-US"/>
          </a:p>
        </p:txBody>
      </p:sp>
      <p:sp>
        <p:nvSpPr>
          <p:cNvPr id="38915" name="Rectangle 2"/>
          <p:cNvSpPr>
            <a:spLocks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C49F3E1-59D4-4130-9682-1B5EB3C47AF4}" type="datetime1">
              <a:rPr lang="en-US" smtClean="0"/>
              <a:pPr/>
              <a:t>3/7/2013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50FCCE-5E3A-4EE6-9210-CCF4AD877785}"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3483F60-96B1-4C20-97C7-C1157A6B4DBD}"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FFCD9E8-DFEF-4601-BD64-3B40D56A5307}"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49A33AC-8359-4E00-8400-8EA0F46654F2}"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FD20DA3-0350-48A1-BDEF-F224CF68C035}" type="datetime1">
              <a:rPr lang="en-US" smtClean="0"/>
              <a:pPr/>
              <a:t>3/7/2013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301F373-8670-4779-A8BA-08EBB9685563}" type="datetime1">
              <a:rPr lang="en-US" smtClean="0"/>
              <a:pPr/>
              <a:t>3/7/2013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4F8A8D5-9649-452C-9DB8-1EC4626771D4}" type="datetime1">
              <a:rPr lang="en-US" smtClean="0"/>
              <a:pPr/>
              <a:t>3/7/2013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A8D81-E9C4-46A8-B45F-5C2E08AE3134}" type="datetime1">
              <a:rPr lang="en-US" smtClean="0"/>
              <a:pPr/>
              <a:t>3/7/2013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58E333-8F69-4802-88F7-3C8817E3B774}" type="datetime1">
              <a:rPr lang="en-US" smtClean="0"/>
              <a:pPr/>
              <a:t>3/7/2013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092FFFD-D420-436F-A656-61D53586D5E9}" type="datetime1">
              <a:rPr lang="en-US" smtClean="0"/>
              <a:pPr/>
              <a:t>3/7/2013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C49F3E1-59D4-4130-9682-1B5EB3C47AF4}" type="datetime1">
              <a:rPr lang="en-US" smtClean="0"/>
              <a:pPr/>
              <a:t>3/7/2013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3.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6.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slideLayout" Target="../slideLayouts/slideLayout7.xml"/><Relationship Id="rId4" Type="http://schemas.openxmlformats.org/officeDocument/2006/relationships/image" Target="../media/image53.wmf"/></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3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34.xml"/><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8.xml"/><Relationship Id="rId5" Type="http://schemas.openxmlformats.org/officeDocument/2006/relationships/image" Target="../media/image80.jpeg"/><Relationship Id="rId4" Type="http://schemas.openxmlformats.org/officeDocument/2006/relationships/image" Target="../media/image79.jpeg"/></Relationships>
</file>

<file path=ppt/slides/_rels/slide3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ph type="title"/>
          </p:nvPr>
        </p:nvSpPr>
        <p:spPr bwMode="auto">
          <a:xfrm>
            <a:off x="0" y="377825"/>
            <a:ext cx="8721725"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solidFill>
                  <a:srgbClr val="0000FF"/>
                </a:solidFill>
              </a:rPr>
              <a:t>One-Dimensional Steady-State Conduction</a:t>
            </a:r>
          </a:p>
        </p:txBody>
      </p:sp>
      <p:sp>
        <p:nvSpPr>
          <p:cNvPr id="17411" name="Rectangle 3"/>
          <p:cNvSpPr>
            <a:spLocks noChangeArrowheads="1"/>
          </p:cNvSpPr>
          <p:nvPr>
            <p:ph type="body" idx="1"/>
          </p:nvPr>
        </p:nvSpPr>
        <p:spPr bwMode="auto">
          <a:xfrm>
            <a:off x="304800" y="1295400"/>
            <a:ext cx="8458200" cy="4800600"/>
          </a:xfrm>
          <a:noFill/>
          <a:ln>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eaLnBrk="1" hangingPunct="1">
              <a:lnSpc>
                <a:spcPct val="130000"/>
              </a:lnSpc>
            </a:pPr>
            <a:r>
              <a:rPr lang="en-US" dirty="0" smtClean="0"/>
              <a:t>Conduction problems may involve multiple directions and time-dependent conditions</a:t>
            </a:r>
          </a:p>
          <a:p>
            <a:pPr eaLnBrk="1" hangingPunct="1">
              <a:lnSpc>
                <a:spcPct val="130000"/>
              </a:lnSpc>
            </a:pPr>
            <a:r>
              <a:rPr lang="en-US" dirty="0" smtClean="0"/>
              <a:t>Inherently complex – Difficult to determine temperature distributions</a:t>
            </a:r>
          </a:p>
          <a:p>
            <a:pPr eaLnBrk="1" hangingPunct="1">
              <a:lnSpc>
                <a:spcPct val="130000"/>
              </a:lnSpc>
            </a:pPr>
            <a:r>
              <a:rPr lang="en-US" i="1" dirty="0" smtClean="0"/>
              <a:t>One-dimensional</a:t>
            </a:r>
            <a:r>
              <a:rPr lang="en-US" dirty="0" smtClean="0"/>
              <a:t> </a:t>
            </a:r>
            <a:r>
              <a:rPr lang="en-US" i="1" dirty="0" smtClean="0"/>
              <a:t>steady-state</a:t>
            </a:r>
            <a:r>
              <a:rPr lang="en-US" dirty="0" smtClean="0"/>
              <a:t> models can represent accurately numerous  engineering systems</a:t>
            </a:r>
          </a:p>
          <a:p>
            <a:pPr eaLnBrk="1" hangingPunct="1">
              <a:lnSpc>
                <a:spcPct val="130000"/>
              </a:lnSpc>
            </a:pPr>
            <a:endParaRPr lang="en-US" dirty="0" smtClean="0"/>
          </a:p>
          <a:p>
            <a:pPr eaLnBrk="1" hangingPunct="1">
              <a:lnSpc>
                <a:spcPct val="130000"/>
              </a:lnSpc>
            </a:pPr>
            <a:r>
              <a:rPr lang="en-US" dirty="0" smtClean="0"/>
              <a:t>In this chapter we will</a:t>
            </a:r>
          </a:p>
          <a:p>
            <a:pPr lvl="1" eaLnBrk="1" hangingPunct="1">
              <a:lnSpc>
                <a:spcPct val="130000"/>
              </a:lnSpc>
              <a:buFont typeface="Wingdings" pitchFamily="2" charset="2"/>
              <a:buChar char="Ø"/>
            </a:pPr>
            <a:r>
              <a:rPr lang="en-US" sz="2000" dirty="0" smtClean="0"/>
              <a:t>Learn how to obtain temperature profiles for common geometries with and without heat generation.</a:t>
            </a:r>
          </a:p>
          <a:p>
            <a:pPr lvl="1" eaLnBrk="1" hangingPunct="1">
              <a:lnSpc>
                <a:spcPct val="130000"/>
              </a:lnSpc>
              <a:buFont typeface="Wingdings" pitchFamily="2" charset="2"/>
              <a:buChar char="Ø"/>
            </a:pPr>
            <a:r>
              <a:rPr lang="en-US" sz="2000" dirty="0" smtClean="0"/>
              <a:t>Introduce the concept of thermal resistance and thermal circuits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cstate="print"/>
          <a:srcRect/>
          <a:stretch>
            <a:fillRect/>
          </a:stretch>
        </p:blipFill>
        <p:spPr bwMode="auto">
          <a:xfrm>
            <a:off x="2286000" y="5410200"/>
            <a:ext cx="3886200" cy="1303547"/>
          </a:xfrm>
          <a:prstGeom prst="rect">
            <a:avLst/>
          </a:prstGeom>
          <a:noFill/>
          <a:ln w="9525">
            <a:noFill/>
            <a:miter lim="800000"/>
            <a:headEnd/>
            <a:tailEnd/>
          </a:ln>
        </p:spPr>
      </p:pic>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10</a:t>
            </a:fld>
            <a:endParaRPr lang="en-US"/>
          </a:p>
        </p:txBody>
      </p:sp>
      <p:sp>
        <p:nvSpPr>
          <p:cNvPr id="6" name="TextBox 5"/>
          <p:cNvSpPr txBox="1"/>
          <p:nvPr/>
        </p:nvSpPr>
        <p:spPr>
          <a:xfrm>
            <a:off x="533400" y="1295400"/>
            <a:ext cx="7391400" cy="646331"/>
          </a:xfrm>
          <a:prstGeom prst="rect">
            <a:avLst/>
          </a:prstGeom>
          <a:noFill/>
        </p:spPr>
        <p:txBody>
          <a:bodyPr wrap="square" rtlCol="0">
            <a:spAutoFit/>
          </a:bodyPr>
          <a:lstStyle/>
          <a:p>
            <a:r>
              <a:rPr lang="en-US" b="1" dirty="0" smtClean="0"/>
              <a:t>3.2.1 Thermal resistances &amp; Thermal circuits</a:t>
            </a:r>
          </a:p>
          <a:p>
            <a:endParaRPr lang="en-US" dirty="0"/>
          </a:p>
        </p:txBody>
      </p:sp>
      <p:sp>
        <p:nvSpPr>
          <p:cNvPr id="10" name="TextBox 9"/>
          <p:cNvSpPr txBox="1"/>
          <p:nvPr/>
        </p:nvSpPr>
        <p:spPr>
          <a:xfrm>
            <a:off x="609600" y="1676400"/>
            <a:ext cx="7620000" cy="1154162"/>
          </a:xfrm>
          <a:prstGeom prst="rect">
            <a:avLst/>
          </a:prstGeom>
          <a:noFill/>
        </p:spPr>
        <p:txBody>
          <a:bodyPr wrap="square" rtlCol="0">
            <a:spAutoFit/>
          </a:bodyPr>
          <a:lstStyle/>
          <a:p>
            <a:pPr marL="177800" indent="-177800">
              <a:spcAft>
                <a:spcPts val="600"/>
              </a:spcAft>
              <a:buFontTx/>
              <a:buChar char="-"/>
            </a:pPr>
            <a:r>
              <a:rPr lang="en-GB" sz="1600" dirty="0" smtClean="0">
                <a:solidFill>
                  <a:srgbClr val="0000FF"/>
                </a:solidFill>
              </a:rPr>
              <a:t>Interestingly, there exists an analogy between the diffusion of heat and electrical charge. For example if an electrical resistance is associated with the conduction of electricity, a thermal resistance may be associated with the conduction of heat.</a:t>
            </a:r>
          </a:p>
          <a:p>
            <a:pPr marL="177800" indent="-177800">
              <a:spcAft>
                <a:spcPts val="600"/>
              </a:spcAft>
              <a:buFontTx/>
              <a:buChar char="-"/>
            </a:pPr>
            <a:r>
              <a:rPr lang="en-GB" sz="1600" dirty="0" smtClean="0">
                <a:solidFill>
                  <a:srgbClr val="0000FF"/>
                </a:solidFill>
              </a:rPr>
              <a:t> Defining thermal resistance for conduction in a plane wall:</a:t>
            </a:r>
            <a:endParaRPr lang="en-US" sz="1600" dirty="0">
              <a:solidFill>
                <a:srgbClr val="0000FF"/>
              </a:solidFill>
            </a:endParaRPr>
          </a:p>
        </p:txBody>
      </p:sp>
      <p:pic>
        <p:nvPicPr>
          <p:cNvPr id="5122" name="Picture 2"/>
          <p:cNvPicPr>
            <a:picLocks noChangeAspect="1" noChangeArrowheads="1"/>
          </p:cNvPicPr>
          <p:nvPr/>
        </p:nvPicPr>
        <p:blipFill>
          <a:blip r:embed="rId3" cstate="print"/>
          <a:srcRect/>
          <a:stretch>
            <a:fillRect/>
          </a:stretch>
        </p:blipFill>
        <p:spPr bwMode="auto">
          <a:xfrm>
            <a:off x="2286000" y="2819400"/>
            <a:ext cx="2676525" cy="78105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2286000" y="4114800"/>
            <a:ext cx="2686050" cy="800100"/>
          </a:xfrm>
          <a:prstGeom prst="rect">
            <a:avLst/>
          </a:prstGeom>
          <a:noFill/>
          <a:ln w="9525">
            <a:noFill/>
            <a:miter lim="800000"/>
            <a:headEnd/>
            <a:tailEnd/>
          </a:ln>
        </p:spPr>
      </p:pic>
      <p:sp>
        <p:nvSpPr>
          <p:cNvPr id="12" name="TextBox 11"/>
          <p:cNvSpPr txBox="1"/>
          <p:nvPr/>
        </p:nvSpPr>
        <p:spPr>
          <a:xfrm>
            <a:off x="685800" y="3733800"/>
            <a:ext cx="4343400" cy="338554"/>
          </a:xfrm>
          <a:prstGeom prst="rect">
            <a:avLst/>
          </a:prstGeom>
          <a:noFill/>
        </p:spPr>
        <p:txBody>
          <a:bodyPr wrap="square" rtlCol="0">
            <a:spAutoFit/>
          </a:bodyPr>
          <a:lstStyle/>
          <a:p>
            <a:pPr marL="177800" indent="-177800">
              <a:spcAft>
                <a:spcPts val="600"/>
              </a:spcAft>
              <a:buFontTx/>
              <a:buChar char="-"/>
            </a:pPr>
            <a:r>
              <a:rPr lang="en-GB" sz="1600" dirty="0" smtClean="0">
                <a:solidFill>
                  <a:srgbClr val="0000FF"/>
                </a:solidFill>
              </a:rPr>
              <a:t>For convection :</a:t>
            </a:r>
            <a:endParaRPr lang="en-US" sz="1600" dirty="0">
              <a:solidFill>
                <a:srgbClr val="0000FF"/>
              </a:solidFill>
            </a:endParaRPr>
          </a:p>
        </p:txBody>
      </p:sp>
      <p:sp>
        <p:nvSpPr>
          <p:cNvPr id="13" name="TextBox 12"/>
          <p:cNvSpPr txBox="1"/>
          <p:nvPr/>
        </p:nvSpPr>
        <p:spPr>
          <a:xfrm>
            <a:off x="685800" y="5105400"/>
            <a:ext cx="5334000" cy="584775"/>
          </a:xfrm>
          <a:prstGeom prst="rect">
            <a:avLst/>
          </a:prstGeom>
          <a:noFill/>
        </p:spPr>
        <p:txBody>
          <a:bodyPr wrap="square" rtlCol="0">
            <a:spAutoFit/>
          </a:bodyPr>
          <a:lstStyle/>
          <a:p>
            <a:pPr marL="177800" indent="-177800">
              <a:spcAft>
                <a:spcPts val="600"/>
              </a:spcAft>
              <a:buFontTx/>
              <a:buChar char="-"/>
            </a:pPr>
            <a:r>
              <a:rPr lang="en-GB" sz="1600" dirty="0" smtClean="0">
                <a:solidFill>
                  <a:srgbClr val="0000FF"/>
                </a:solidFill>
              </a:rPr>
              <a:t>For previous simplest case, thermal circuit for plane wall with adjoining fluids:</a:t>
            </a:r>
            <a:endParaRPr lang="en-US" sz="1600" dirty="0">
              <a:solidFill>
                <a:srgbClr val="0000FF"/>
              </a:solidFill>
            </a:endParaRPr>
          </a:p>
        </p:txBody>
      </p:sp>
      <p:pic>
        <p:nvPicPr>
          <p:cNvPr id="14" name="Picture 2"/>
          <p:cNvPicPr>
            <a:picLocks noChangeAspect="1" noChangeArrowheads="1"/>
          </p:cNvPicPr>
          <p:nvPr/>
        </p:nvPicPr>
        <p:blipFill>
          <a:blip r:embed="rId5" cstate="print"/>
          <a:srcRect/>
          <a:stretch>
            <a:fillRect/>
          </a:stretch>
        </p:blipFill>
        <p:spPr bwMode="auto">
          <a:xfrm>
            <a:off x="5981625" y="2939133"/>
            <a:ext cx="2933775" cy="2471067"/>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11</a:t>
            </a:fld>
            <a:endParaRPr lang="en-US"/>
          </a:p>
        </p:txBody>
      </p:sp>
      <p:sp>
        <p:nvSpPr>
          <p:cNvPr id="6" name="TextBox 5"/>
          <p:cNvSpPr txBox="1"/>
          <p:nvPr/>
        </p:nvSpPr>
        <p:spPr>
          <a:xfrm>
            <a:off x="533400" y="1295400"/>
            <a:ext cx="7391400" cy="646331"/>
          </a:xfrm>
          <a:prstGeom prst="rect">
            <a:avLst/>
          </a:prstGeom>
          <a:noFill/>
        </p:spPr>
        <p:txBody>
          <a:bodyPr wrap="square" rtlCol="0">
            <a:spAutoFit/>
          </a:bodyPr>
          <a:lstStyle/>
          <a:p>
            <a:r>
              <a:rPr lang="en-US" b="1" dirty="0" smtClean="0"/>
              <a:t>3.2.1 Thermal resistances &amp; Thermal circuits</a:t>
            </a:r>
          </a:p>
          <a:p>
            <a:endParaRPr lang="en-US" dirty="0"/>
          </a:p>
        </p:txBody>
      </p:sp>
      <p:sp>
        <p:nvSpPr>
          <p:cNvPr id="12" name="TextBox 11"/>
          <p:cNvSpPr txBox="1"/>
          <p:nvPr/>
        </p:nvSpPr>
        <p:spPr>
          <a:xfrm>
            <a:off x="685800" y="1905000"/>
            <a:ext cx="4343400" cy="338554"/>
          </a:xfrm>
          <a:prstGeom prst="rect">
            <a:avLst/>
          </a:prstGeom>
          <a:noFill/>
        </p:spPr>
        <p:txBody>
          <a:bodyPr wrap="square" rtlCol="0">
            <a:spAutoFit/>
          </a:bodyPr>
          <a:lstStyle/>
          <a:p>
            <a:pPr marL="177800" indent="-177800">
              <a:spcAft>
                <a:spcPts val="600"/>
              </a:spcAft>
              <a:buFontTx/>
              <a:buChar char="-"/>
            </a:pPr>
            <a:r>
              <a:rPr lang="en-GB" sz="1600" dirty="0" smtClean="0">
                <a:solidFill>
                  <a:srgbClr val="0000FF"/>
                </a:solidFill>
              </a:rPr>
              <a:t>In case of radiation :</a:t>
            </a:r>
            <a:endParaRPr lang="en-US" sz="1600" dirty="0">
              <a:solidFill>
                <a:srgbClr val="0000FF"/>
              </a:solidFill>
            </a:endParaRPr>
          </a:p>
        </p:txBody>
      </p:sp>
      <p:pic>
        <p:nvPicPr>
          <p:cNvPr id="6146" name="Picture 2"/>
          <p:cNvPicPr>
            <a:picLocks noChangeAspect="1" noChangeArrowheads="1"/>
          </p:cNvPicPr>
          <p:nvPr/>
        </p:nvPicPr>
        <p:blipFill>
          <a:blip r:embed="rId2" cstate="print"/>
          <a:srcRect/>
          <a:stretch>
            <a:fillRect/>
          </a:stretch>
        </p:blipFill>
        <p:spPr bwMode="auto">
          <a:xfrm>
            <a:off x="2209800" y="2362200"/>
            <a:ext cx="2686050" cy="809625"/>
          </a:xfrm>
          <a:prstGeom prst="rect">
            <a:avLst/>
          </a:prstGeom>
          <a:noFill/>
          <a:ln w="9525">
            <a:noFill/>
            <a:miter lim="800000"/>
            <a:headEnd/>
            <a:tailEnd/>
          </a:ln>
        </p:spPr>
      </p:pic>
      <p:sp>
        <p:nvSpPr>
          <p:cNvPr id="15" name="TextBox 14"/>
          <p:cNvSpPr txBox="1"/>
          <p:nvPr/>
        </p:nvSpPr>
        <p:spPr>
          <a:xfrm>
            <a:off x="1295400" y="3581400"/>
            <a:ext cx="1219200" cy="338554"/>
          </a:xfrm>
          <a:prstGeom prst="rect">
            <a:avLst/>
          </a:prstGeom>
          <a:noFill/>
        </p:spPr>
        <p:txBody>
          <a:bodyPr wrap="square" rtlCol="0">
            <a:spAutoFit/>
          </a:bodyPr>
          <a:lstStyle/>
          <a:p>
            <a:pPr marL="177800" indent="-177800">
              <a:spcAft>
                <a:spcPts val="600"/>
              </a:spcAft>
            </a:pPr>
            <a:r>
              <a:rPr lang="en-GB" sz="1600" dirty="0" smtClean="0">
                <a:solidFill>
                  <a:srgbClr val="0000FF"/>
                </a:solidFill>
              </a:rPr>
              <a:t>where,</a:t>
            </a:r>
            <a:endParaRPr lang="en-US" sz="1600" dirty="0">
              <a:solidFill>
                <a:srgbClr val="0000FF"/>
              </a:solidFill>
            </a:endParaRPr>
          </a:p>
        </p:txBody>
      </p:sp>
      <p:pic>
        <p:nvPicPr>
          <p:cNvPr id="6147" name="Picture 3"/>
          <p:cNvPicPr>
            <a:picLocks noChangeAspect="1" noChangeArrowheads="1"/>
          </p:cNvPicPr>
          <p:nvPr/>
        </p:nvPicPr>
        <p:blipFill>
          <a:blip r:embed="rId3" cstate="print"/>
          <a:srcRect/>
          <a:stretch>
            <a:fillRect/>
          </a:stretch>
        </p:blipFill>
        <p:spPr bwMode="auto">
          <a:xfrm>
            <a:off x="2057400" y="3943350"/>
            <a:ext cx="3086100" cy="704850"/>
          </a:xfrm>
          <a:prstGeom prst="rect">
            <a:avLst/>
          </a:prstGeom>
          <a:noFill/>
          <a:ln w="9525">
            <a:noFill/>
            <a:miter lim="800000"/>
            <a:headEnd/>
            <a:tailEnd/>
          </a:ln>
        </p:spPr>
      </p:pic>
      <p:sp>
        <p:nvSpPr>
          <p:cNvPr id="16" name="TextBox 15"/>
          <p:cNvSpPr txBox="1"/>
          <p:nvPr/>
        </p:nvSpPr>
        <p:spPr>
          <a:xfrm>
            <a:off x="2209800" y="4843046"/>
            <a:ext cx="2514600" cy="338554"/>
          </a:xfrm>
          <a:prstGeom prst="rect">
            <a:avLst/>
          </a:prstGeom>
          <a:noFill/>
        </p:spPr>
        <p:txBody>
          <a:bodyPr wrap="square" rtlCol="0">
            <a:spAutoFit/>
          </a:bodyPr>
          <a:lstStyle/>
          <a:p>
            <a:r>
              <a:rPr lang="en-GB" sz="1600" i="1" dirty="0" smtClean="0">
                <a:solidFill>
                  <a:srgbClr val="FF0000"/>
                </a:solidFill>
              </a:rPr>
              <a:t>Surface temperature</a:t>
            </a:r>
            <a:endParaRPr lang="en-US" sz="1600" i="1" dirty="0">
              <a:solidFill>
                <a:srgbClr val="FF0000"/>
              </a:solidFill>
            </a:endParaRPr>
          </a:p>
        </p:txBody>
      </p:sp>
      <p:sp>
        <p:nvSpPr>
          <p:cNvPr id="17" name="TextBox 16"/>
          <p:cNvSpPr txBox="1"/>
          <p:nvPr/>
        </p:nvSpPr>
        <p:spPr>
          <a:xfrm>
            <a:off x="4648200" y="5029200"/>
            <a:ext cx="2514600" cy="338554"/>
          </a:xfrm>
          <a:prstGeom prst="rect">
            <a:avLst/>
          </a:prstGeom>
          <a:noFill/>
        </p:spPr>
        <p:txBody>
          <a:bodyPr wrap="square" rtlCol="0">
            <a:spAutoFit/>
          </a:bodyPr>
          <a:lstStyle/>
          <a:p>
            <a:r>
              <a:rPr lang="en-GB" sz="1600" i="1" dirty="0" smtClean="0">
                <a:solidFill>
                  <a:srgbClr val="FF0000"/>
                </a:solidFill>
              </a:rPr>
              <a:t>Surrounding temperature</a:t>
            </a:r>
            <a:endParaRPr lang="en-US" sz="1600" i="1" dirty="0">
              <a:solidFill>
                <a:srgbClr val="FF0000"/>
              </a:solidFill>
            </a:endParaRPr>
          </a:p>
        </p:txBody>
      </p:sp>
      <p:cxnSp>
        <p:nvCxnSpPr>
          <p:cNvPr id="19" name="Straight Arrow Connector 18"/>
          <p:cNvCxnSpPr/>
          <p:nvPr/>
        </p:nvCxnSpPr>
        <p:spPr>
          <a:xfrm rot="5400000" flipH="1" flipV="1">
            <a:off x="3771900" y="46101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V="1">
            <a:off x="4419600" y="4724400"/>
            <a:ext cx="609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562600" y="2209800"/>
            <a:ext cx="838200" cy="707886"/>
          </a:xfrm>
          <a:prstGeom prst="rect">
            <a:avLst/>
          </a:prstGeom>
          <a:noFill/>
        </p:spPr>
        <p:txBody>
          <a:bodyPr wrap="square" rtlCol="0">
            <a:spAutoFit/>
          </a:bodyPr>
          <a:lstStyle/>
          <a:p>
            <a:r>
              <a:rPr lang="en-GB" sz="2000" dirty="0" smtClean="0">
                <a:solidFill>
                  <a:srgbClr val="FF0000"/>
                </a:solidFill>
                <a:sym typeface="Wingdings" pitchFamily="2" charset="2"/>
              </a:rPr>
              <a:t> (3.13)</a:t>
            </a:r>
            <a:endParaRPr lang="en-US" sz="2000" dirty="0">
              <a:solidFill>
                <a:srgbClr val="FF0000"/>
              </a:solidFill>
            </a:endParaRPr>
          </a:p>
        </p:txBody>
      </p:sp>
      <p:cxnSp>
        <p:nvCxnSpPr>
          <p:cNvPr id="14" name="Straight Arrow Connector 13"/>
          <p:cNvCxnSpPr/>
          <p:nvPr/>
        </p:nvCxnSpPr>
        <p:spPr>
          <a:xfrm flipV="1">
            <a:off x="5181600" y="2743200"/>
            <a:ext cx="360000" cy="11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638800" y="3733800"/>
            <a:ext cx="838200" cy="707886"/>
          </a:xfrm>
          <a:prstGeom prst="rect">
            <a:avLst/>
          </a:prstGeom>
          <a:noFill/>
        </p:spPr>
        <p:txBody>
          <a:bodyPr wrap="square" rtlCol="0">
            <a:spAutoFit/>
          </a:bodyPr>
          <a:lstStyle/>
          <a:p>
            <a:r>
              <a:rPr lang="en-GB" sz="2000" dirty="0" smtClean="0">
                <a:solidFill>
                  <a:srgbClr val="FF0000"/>
                </a:solidFill>
                <a:sym typeface="Wingdings" pitchFamily="2" charset="2"/>
              </a:rPr>
              <a:t> </a:t>
            </a:r>
          </a:p>
          <a:p>
            <a:r>
              <a:rPr lang="en-GB" sz="2000" dirty="0" smtClean="0">
                <a:solidFill>
                  <a:srgbClr val="FF0000"/>
                </a:solidFill>
                <a:sym typeface="Wingdings" pitchFamily="2" charset="2"/>
              </a:rPr>
              <a:t>(1.9)</a:t>
            </a:r>
            <a:endParaRPr lang="en-US" sz="2000" dirty="0">
              <a:solidFill>
                <a:srgbClr val="FF0000"/>
              </a:solidFill>
            </a:endParaRPr>
          </a:p>
        </p:txBody>
      </p:sp>
      <p:cxnSp>
        <p:nvCxnSpPr>
          <p:cNvPr id="20" name="Straight Arrow Connector 19"/>
          <p:cNvCxnSpPr/>
          <p:nvPr/>
        </p:nvCxnSpPr>
        <p:spPr>
          <a:xfrm flipV="1">
            <a:off x="5257800" y="4267200"/>
            <a:ext cx="360000" cy="11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12</a:t>
            </a:fld>
            <a:endParaRPr lang="en-US"/>
          </a:p>
        </p:txBody>
      </p:sp>
      <p:sp>
        <p:nvSpPr>
          <p:cNvPr id="6" name="TextBox 5"/>
          <p:cNvSpPr txBox="1"/>
          <p:nvPr/>
        </p:nvSpPr>
        <p:spPr>
          <a:xfrm>
            <a:off x="685800" y="1295400"/>
            <a:ext cx="7391400" cy="1754326"/>
          </a:xfrm>
          <a:prstGeom prst="rect">
            <a:avLst/>
          </a:prstGeom>
          <a:noFill/>
        </p:spPr>
        <p:txBody>
          <a:bodyPr wrap="square" rtlCol="0">
            <a:spAutoFit/>
          </a:bodyPr>
          <a:lstStyle/>
          <a:p>
            <a:pPr>
              <a:spcAft>
                <a:spcPts val="1200"/>
              </a:spcAft>
            </a:pPr>
            <a:r>
              <a:rPr lang="en-US" b="1" dirty="0" smtClean="0"/>
              <a:t>Example: (Problem 3.2a)</a:t>
            </a:r>
          </a:p>
          <a:p>
            <a:pPr>
              <a:spcAft>
                <a:spcPts val="1200"/>
              </a:spcAft>
            </a:pPr>
            <a:r>
              <a:rPr lang="en-GB" sz="1600" dirty="0" smtClean="0"/>
              <a:t>The rear window of an automobile is defogged by passing warm air over its inner surface. If the warm air is at </a:t>
            </a:r>
            <a:r>
              <a:rPr lang="en-GB" sz="1600" i="1" dirty="0" err="1" smtClean="0"/>
              <a:t>T</a:t>
            </a:r>
            <a:r>
              <a:rPr lang="en-GB" sz="1600" i="1" baseline="-25000" dirty="0" err="1" smtClean="0">
                <a:sym typeface="Symbol"/>
              </a:rPr>
              <a:t>,i</a:t>
            </a:r>
            <a:r>
              <a:rPr lang="en-GB" sz="1600" i="1" dirty="0" smtClean="0">
                <a:sym typeface="Symbol"/>
              </a:rPr>
              <a:t> </a:t>
            </a:r>
            <a:r>
              <a:rPr lang="en-GB" sz="1600" dirty="0" smtClean="0">
                <a:sym typeface="Symbol"/>
              </a:rPr>
              <a:t>= 40C and the corresponding convection coefficient is </a:t>
            </a:r>
            <a:r>
              <a:rPr lang="en-GB" sz="1600" i="1" dirty="0" smtClean="0">
                <a:sym typeface="Symbol"/>
              </a:rPr>
              <a:t>h</a:t>
            </a:r>
            <a:r>
              <a:rPr lang="en-GB" sz="1600" i="1" baseline="-25000" dirty="0" smtClean="0">
                <a:sym typeface="Symbol"/>
              </a:rPr>
              <a:t>i</a:t>
            </a:r>
            <a:r>
              <a:rPr lang="en-GB" sz="1600" dirty="0" smtClean="0">
                <a:sym typeface="Symbol"/>
              </a:rPr>
              <a:t> = 30 W/m</a:t>
            </a:r>
            <a:r>
              <a:rPr lang="en-GB" sz="1600" baseline="30000" dirty="0" smtClean="0">
                <a:sym typeface="Symbol"/>
              </a:rPr>
              <a:t>2</a:t>
            </a:r>
            <a:r>
              <a:rPr lang="en-GB" sz="1600" dirty="0" smtClean="0">
                <a:sym typeface="Symbol"/>
              </a:rPr>
              <a:t>K, what are the inner and outer surface temperatures of 4-mm thick window glass, if the outside ambient air temperature is </a:t>
            </a:r>
            <a:r>
              <a:rPr lang="en-GB" sz="1600" i="1" dirty="0" err="1" smtClean="0"/>
              <a:t>T</a:t>
            </a:r>
            <a:r>
              <a:rPr lang="en-GB" sz="1600" i="1" baseline="-25000" dirty="0" err="1" smtClean="0">
                <a:sym typeface="Symbol"/>
              </a:rPr>
              <a:t>,o</a:t>
            </a:r>
            <a:r>
              <a:rPr lang="en-GB" sz="1600" i="1" dirty="0" smtClean="0">
                <a:sym typeface="Symbol"/>
              </a:rPr>
              <a:t> </a:t>
            </a:r>
            <a:r>
              <a:rPr lang="en-GB" sz="1600" dirty="0" smtClean="0">
                <a:sym typeface="Symbol"/>
              </a:rPr>
              <a:t>= -10C and the associated convection coefficient is </a:t>
            </a:r>
            <a:r>
              <a:rPr lang="en-GB" sz="1600" i="1" dirty="0" smtClean="0">
                <a:sym typeface="Symbol"/>
              </a:rPr>
              <a:t>h</a:t>
            </a:r>
            <a:r>
              <a:rPr lang="en-GB" sz="1600" i="1" baseline="-25000" dirty="0" smtClean="0">
                <a:sym typeface="Symbol"/>
              </a:rPr>
              <a:t>o</a:t>
            </a:r>
            <a:r>
              <a:rPr lang="en-GB" sz="1600" dirty="0" smtClean="0">
                <a:sym typeface="Symbol"/>
              </a:rPr>
              <a:t> = 65 W/m</a:t>
            </a:r>
            <a:r>
              <a:rPr lang="en-GB" sz="1600" baseline="30000" dirty="0" smtClean="0">
                <a:sym typeface="Symbol"/>
              </a:rPr>
              <a:t>2</a:t>
            </a:r>
            <a:r>
              <a:rPr lang="en-GB" sz="1600" dirty="0" smtClean="0">
                <a:sym typeface="Symbol"/>
              </a:rPr>
              <a:t>K.</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13</a:t>
            </a:fld>
            <a:endParaRPr lang="en-US"/>
          </a:p>
        </p:txBody>
      </p:sp>
      <p:sp>
        <p:nvSpPr>
          <p:cNvPr id="6" name="TextBox 5"/>
          <p:cNvSpPr txBox="1"/>
          <p:nvPr/>
        </p:nvSpPr>
        <p:spPr>
          <a:xfrm>
            <a:off x="685800" y="1295400"/>
            <a:ext cx="7391400" cy="2831544"/>
          </a:xfrm>
          <a:prstGeom prst="rect">
            <a:avLst/>
          </a:prstGeom>
          <a:noFill/>
        </p:spPr>
        <p:txBody>
          <a:bodyPr wrap="square" rtlCol="0">
            <a:spAutoFit/>
          </a:bodyPr>
          <a:lstStyle/>
          <a:p>
            <a:pPr>
              <a:spcAft>
                <a:spcPts val="1200"/>
              </a:spcAft>
            </a:pPr>
            <a:r>
              <a:rPr lang="en-US" b="1" dirty="0" smtClean="0"/>
              <a:t>Example (problem 3.5):</a:t>
            </a:r>
          </a:p>
          <a:p>
            <a:pPr>
              <a:spcAft>
                <a:spcPts val="1200"/>
              </a:spcAft>
            </a:pPr>
            <a:r>
              <a:rPr lang="en-GB" sz="1600" dirty="0" smtClean="0"/>
              <a:t>The walls of a refrigerator are typically constructed by sandwiching a layer of insulation between sheet metal panels. Consider a wall made from fibreglass insulation of thermal conductivity, </a:t>
            </a:r>
            <a:r>
              <a:rPr lang="en-GB" sz="1600" i="1" dirty="0" err="1" smtClean="0"/>
              <a:t>k</a:t>
            </a:r>
            <a:r>
              <a:rPr lang="en-GB" sz="1600" i="1" baseline="-25000" dirty="0" err="1" smtClean="0"/>
              <a:t>i</a:t>
            </a:r>
            <a:r>
              <a:rPr lang="en-GB" sz="1600" dirty="0" smtClean="0"/>
              <a:t> = 0.046 W/</a:t>
            </a:r>
            <a:r>
              <a:rPr lang="en-GB" sz="1600" dirty="0" err="1" smtClean="0"/>
              <a:t>mK</a:t>
            </a:r>
            <a:r>
              <a:rPr lang="en-GB" sz="1600" dirty="0" smtClean="0"/>
              <a:t> and thickness </a:t>
            </a:r>
            <a:r>
              <a:rPr lang="en-GB" sz="1600" i="1" dirty="0" smtClean="0"/>
              <a:t>L</a:t>
            </a:r>
            <a:r>
              <a:rPr lang="en-GB" sz="1600" i="1" baseline="-25000" dirty="0" smtClean="0"/>
              <a:t>i</a:t>
            </a:r>
            <a:r>
              <a:rPr lang="en-GB" sz="1600" dirty="0" smtClean="0"/>
              <a:t> = 50 mm and steel panels, each of thermal conductivity </a:t>
            </a:r>
            <a:r>
              <a:rPr lang="en-GB" sz="1600" i="1" dirty="0" err="1" smtClean="0"/>
              <a:t>k</a:t>
            </a:r>
            <a:r>
              <a:rPr lang="en-GB" sz="1600" i="1" baseline="-25000" dirty="0" err="1" smtClean="0"/>
              <a:t>p</a:t>
            </a:r>
            <a:r>
              <a:rPr lang="en-GB" sz="1600" dirty="0" smtClean="0"/>
              <a:t> = 60 W/</a:t>
            </a:r>
            <a:r>
              <a:rPr lang="en-GB" sz="1600" dirty="0" err="1" smtClean="0"/>
              <a:t>mK</a:t>
            </a:r>
            <a:r>
              <a:rPr lang="en-GB" sz="1600" dirty="0" smtClean="0"/>
              <a:t> and thickness </a:t>
            </a:r>
            <a:r>
              <a:rPr lang="en-GB" sz="1600" i="1" dirty="0" err="1" smtClean="0"/>
              <a:t>L</a:t>
            </a:r>
            <a:r>
              <a:rPr lang="en-GB" sz="1600" i="1" baseline="-25000" dirty="0" err="1" smtClean="0"/>
              <a:t>p</a:t>
            </a:r>
            <a:r>
              <a:rPr lang="en-GB" sz="1600" dirty="0" smtClean="0"/>
              <a:t> = 3 mm. If the wall separates refrigerated air at </a:t>
            </a:r>
            <a:r>
              <a:rPr lang="en-GB" sz="1600" dirty="0" err="1" smtClean="0"/>
              <a:t>T</a:t>
            </a:r>
            <a:r>
              <a:rPr lang="en-GB" sz="1600" baseline="-25000" dirty="0" err="1" smtClean="0">
                <a:sym typeface="Symbol"/>
              </a:rPr>
              <a:t>,o</a:t>
            </a:r>
            <a:r>
              <a:rPr lang="en-GB" sz="1600" baseline="-25000" dirty="0" smtClean="0">
                <a:sym typeface="Symbol"/>
              </a:rPr>
              <a:t> </a:t>
            </a:r>
            <a:r>
              <a:rPr lang="en-GB" sz="1600" dirty="0" smtClean="0">
                <a:sym typeface="Symbol"/>
              </a:rPr>
              <a:t>= 25C, what is the heat gain per unit surface area ?</a:t>
            </a:r>
          </a:p>
          <a:p>
            <a:pPr>
              <a:spcAft>
                <a:spcPts val="1200"/>
              </a:spcAft>
            </a:pPr>
            <a:r>
              <a:rPr lang="en-GB" sz="1600" dirty="0" smtClean="0">
                <a:sym typeface="Symbol"/>
              </a:rPr>
              <a:t>Coefficients associated with natural convection at the inner and outer surfaces can be approximated as </a:t>
            </a:r>
            <a:r>
              <a:rPr lang="en-GB" sz="1600" i="1" dirty="0" smtClean="0">
                <a:sym typeface="Symbol"/>
              </a:rPr>
              <a:t>h</a:t>
            </a:r>
            <a:r>
              <a:rPr lang="en-GB" sz="1600" i="1" baseline="-25000" dirty="0" smtClean="0">
                <a:sym typeface="Symbol"/>
              </a:rPr>
              <a:t>i</a:t>
            </a:r>
            <a:r>
              <a:rPr lang="en-GB" sz="1600" dirty="0" smtClean="0">
                <a:sym typeface="Symbol"/>
              </a:rPr>
              <a:t> = </a:t>
            </a:r>
            <a:r>
              <a:rPr lang="en-GB" sz="1600" i="1" dirty="0" smtClean="0">
                <a:sym typeface="Symbol"/>
              </a:rPr>
              <a:t>h</a:t>
            </a:r>
            <a:r>
              <a:rPr lang="en-GB" sz="1600" i="1" baseline="-25000" dirty="0" smtClean="0">
                <a:sym typeface="Symbol"/>
              </a:rPr>
              <a:t>o</a:t>
            </a:r>
            <a:r>
              <a:rPr lang="en-GB" sz="1600" dirty="0" smtClean="0">
                <a:sym typeface="Symbol"/>
              </a:rPr>
              <a:t> = 5 W/m</a:t>
            </a:r>
            <a:r>
              <a:rPr lang="en-GB" sz="1600" baseline="30000" dirty="0" smtClean="0">
                <a:sym typeface="Symbol"/>
              </a:rPr>
              <a:t>2</a:t>
            </a:r>
            <a:r>
              <a:rPr lang="en-GB" sz="1600" dirty="0" smtClean="0">
                <a:sym typeface="Symbol"/>
              </a:rPr>
              <a:t>K</a:t>
            </a:r>
            <a:endParaRPr lang="en-GB" sz="1600" dirty="0" smtClean="0"/>
          </a:p>
          <a:p>
            <a:pPr>
              <a:spcAft>
                <a:spcPts val="1200"/>
              </a:spcAft>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14</a:t>
            </a:fld>
            <a:endParaRPr lang="en-US"/>
          </a:p>
        </p:txBody>
      </p:sp>
      <p:sp>
        <p:nvSpPr>
          <p:cNvPr id="7" name="TextBox 6"/>
          <p:cNvSpPr txBox="1"/>
          <p:nvPr/>
        </p:nvSpPr>
        <p:spPr>
          <a:xfrm>
            <a:off x="609600" y="1258669"/>
            <a:ext cx="7391400" cy="646331"/>
          </a:xfrm>
          <a:prstGeom prst="rect">
            <a:avLst/>
          </a:prstGeom>
          <a:noFill/>
        </p:spPr>
        <p:txBody>
          <a:bodyPr wrap="square" rtlCol="0">
            <a:spAutoFit/>
          </a:bodyPr>
          <a:lstStyle/>
          <a:p>
            <a:r>
              <a:rPr lang="en-US" b="1" dirty="0" smtClean="0"/>
              <a:t>3.2.2 The composite wall (with negligible contact resistance)</a:t>
            </a:r>
          </a:p>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447800" y="1600200"/>
            <a:ext cx="6324600" cy="48859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15</a:t>
            </a:fld>
            <a:endParaRPr lang="en-US"/>
          </a:p>
        </p:txBody>
      </p:sp>
      <p:pic>
        <p:nvPicPr>
          <p:cNvPr id="10" name="Picture 2"/>
          <p:cNvPicPr>
            <a:picLocks noChangeAspect="1" noChangeArrowheads="1"/>
          </p:cNvPicPr>
          <p:nvPr/>
        </p:nvPicPr>
        <p:blipFill>
          <a:blip r:embed="rId2" cstate="print"/>
          <a:srcRect/>
          <a:stretch>
            <a:fillRect/>
          </a:stretch>
        </p:blipFill>
        <p:spPr bwMode="auto">
          <a:xfrm>
            <a:off x="76200" y="1752600"/>
            <a:ext cx="4635924" cy="3581400"/>
          </a:xfrm>
          <a:prstGeom prst="rect">
            <a:avLst/>
          </a:prstGeom>
          <a:noFill/>
          <a:ln w="9525">
            <a:noFill/>
            <a:miter lim="800000"/>
            <a:headEnd/>
            <a:tailEnd/>
          </a:ln>
          <a:effectLst/>
        </p:spPr>
      </p:pic>
      <p:sp>
        <p:nvSpPr>
          <p:cNvPr id="12" name="TextBox 11"/>
          <p:cNvSpPr txBox="1"/>
          <p:nvPr/>
        </p:nvSpPr>
        <p:spPr>
          <a:xfrm>
            <a:off x="4343400" y="1447800"/>
            <a:ext cx="4191000" cy="584775"/>
          </a:xfrm>
          <a:prstGeom prst="rect">
            <a:avLst/>
          </a:prstGeom>
          <a:noFill/>
        </p:spPr>
        <p:txBody>
          <a:bodyPr wrap="square" rtlCol="0">
            <a:spAutoFit/>
          </a:bodyPr>
          <a:lstStyle/>
          <a:p>
            <a:r>
              <a:rPr lang="en-US" sz="1600" b="1" dirty="0" smtClean="0">
                <a:solidFill>
                  <a:srgbClr val="0000FF"/>
                </a:solidFill>
              </a:rPr>
              <a:t>Composite wall with negligible contact resistance:</a:t>
            </a:r>
            <a:endParaRPr lang="en-US" sz="1600" b="1" dirty="0">
              <a:solidFill>
                <a:srgbClr val="0000FF"/>
              </a:solidFill>
            </a:endParaRPr>
          </a:p>
        </p:txBody>
      </p:sp>
      <p:pic>
        <p:nvPicPr>
          <p:cNvPr id="2051" name="Picture 3"/>
          <p:cNvPicPr>
            <a:picLocks noChangeAspect="1" noChangeArrowheads="1"/>
          </p:cNvPicPr>
          <p:nvPr/>
        </p:nvPicPr>
        <p:blipFill>
          <a:blip r:embed="rId3" cstate="print"/>
          <a:srcRect/>
          <a:stretch>
            <a:fillRect/>
          </a:stretch>
        </p:blipFill>
        <p:spPr bwMode="auto">
          <a:xfrm>
            <a:off x="5030537" y="1981200"/>
            <a:ext cx="1751263" cy="7620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4495800" y="2895600"/>
            <a:ext cx="3968646" cy="685800"/>
          </a:xfrm>
          <a:prstGeom prst="rect">
            <a:avLst/>
          </a:prstGeom>
          <a:noFill/>
          <a:ln w="9525">
            <a:noFill/>
            <a:miter lim="800000"/>
            <a:headEnd/>
            <a:tailEnd/>
          </a:ln>
          <a:effectLst/>
        </p:spPr>
      </p:pic>
      <p:sp>
        <p:nvSpPr>
          <p:cNvPr id="13" name="TextBox 12"/>
          <p:cNvSpPr txBox="1"/>
          <p:nvPr/>
        </p:nvSpPr>
        <p:spPr>
          <a:xfrm>
            <a:off x="4419600" y="2709446"/>
            <a:ext cx="1219200" cy="338554"/>
          </a:xfrm>
          <a:prstGeom prst="rect">
            <a:avLst/>
          </a:prstGeom>
          <a:noFill/>
        </p:spPr>
        <p:txBody>
          <a:bodyPr wrap="square" rtlCol="0">
            <a:spAutoFit/>
          </a:bodyPr>
          <a:lstStyle/>
          <a:p>
            <a:r>
              <a:rPr lang="en-US" sz="1600" dirty="0" smtClean="0">
                <a:solidFill>
                  <a:srgbClr val="0000FF"/>
                </a:solidFill>
              </a:rPr>
              <a:t>where,</a:t>
            </a:r>
            <a:endParaRPr lang="en-US" sz="1600" dirty="0">
              <a:solidFill>
                <a:srgbClr val="0000FF"/>
              </a:solidFill>
            </a:endParaRPr>
          </a:p>
        </p:txBody>
      </p:sp>
      <p:sp>
        <p:nvSpPr>
          <p:cNvPr id="14" name="TextBox 13"/>
          <p:cNvSpPr txBox="1"/>
          <p:nvPr/>
        </p:nvSpPr>
        <p:spPr>
          <a:xfrm>
            <a:off x="4495800" y="4114800"/>
            <a:ext cx="4191000" cy="338554"/>
          </a:xfrm>
          <a:prstGeom prst="rect">
            <a:avLst/>
          </a:prstGeom>
          <a:noFill/>
        </p:spPr>
        <p:txBody>
          <a:bodyPr wrap="square" rtlCol="0">
            <a:spAutoFit/>
          </a:bodyPr>
          <a:lstStyle/>
          <a:p>
            <a:r>
              <a:rPr lang="en-US" sz="1600" b="1" dirty="0" smtClean="0">
                <a:solidFill>
                  <a:srgbClr val="0000FF"/>
                </a:solidFill>
              </a:rPr>
              <a:t>Overall heat transfer coefficient:</a:t>
            </a:r>
            <a:endParaRPr lang="en-US" sz="1600" b="1" dirty="0">
              <a:solidFill>
                <a:srgbClr val="0000FF"/>
              </a:solidFill>
            </a:endParaRPr>
          </a:p>
        </p:txBody>
      </p:sp>
      <p:pic>
        <p:nvPicPr>
          <p:cNvPr id="2053" name="Picture 5"/>
          <p:cNvPicPr>
            <a:picLocks noChangeAspect="1" noChangeArrowheads="1"/>
          </p:cNvPicPr>
          <p:nvPr/>
        </p:nvPicPr>
        <p:blipFill>
          <a:blip r:embed="rId5" cstate="print"/>
          <a:srcRect/>
          <a:stretch>
            <a:fillRect/>
          </a:stretch>
        </p:blipFill>
        <p:spPr bwMode="auto">
          <a:xfrm>
            <a:off x="4773001" y="4557713"/>
            <a:ext cx="2161199" cy="1157287"/>
          </a:xfrm>
          <a:prstGeom prst="rect">
            <a:avLst/>
          </a:prstGeom>
          <a:noFill/>
          <a:ln w="9525">
            <a:noFill/>
            <a:miter lim="800000"/>
            <a:headEnd/>
            <a:tailEnd/>
          </a:ln>
          <a:effectLst/>
        </p:spPr>
      </p:pic>
      <p:sp>
        <p:nvSpPr>
          <p:cNvPr id="15" name="TextBox 14"/>
          <p:cNvSpPr txBox="1"/>
          <p:nvPr/>
        </p:nvSpPr>
        <p:spPr>
          <a:xfrm>
            <a:off x="4495800" y="5562600"/>
            <a:ext cx="4191000" cy="584775"/>
          </a:xfrm>
          <a:prstGeom prst="rect">
            <a:avLst/>
          </a:prstGeom>
          <a:noFill/>
        </p:spPr>
        <p:txBody>
          <a:bodyPr wrap="square" rtlCol="0">
            <a:spAutoFit/>
          </a:bodyPr>
          <a:lstStyle/>
          <a:p>
            <a:r>
              <a:rPr lang="en-US" sz="1600" dirty="0" smtClean="0">
                <a:solidFill>
                  <a:srgbClr val="0000FF"/>
                </a:solidFill>
              </a:rPr>
              <a:t>* A modified form of Newton’s Law of cooling to encompass multiple resistances to heat transfer</a:t>
            </a:r>
            <a:endParaRPr lang="en-US" sz="1600" dirty="0">
              <a:solidFill>
                <a:srgbClr val="0000FF"/>
              </a:solidFill>
            </a:endParaRPr>
          </a:p>
        </p:txBody>
      </p:sp>
      <p:sp>
        <p:nvSpPr>
          <p:cNvPr id="16" name="TextBox 15"/>
          <p:cNvSpPr txBox="1"/>
          <p:nvPr/>
        </p:nvSpPr>
        <p:spPr>
          <a:xfrm>
            <a:off x="609600" y="1258669"/>
            <a:ext cx="7391400" cy="646331"/>
          </a:xfrm>
          <a:prstGeom prst="rect">
            <a:avLst/>
          </a:prstGeom>
          <a:noFill/>
        </p:spPr>
        <p:txBody>
          <a:bodyPr wrap="square" rtlCol="0">
            <a:spAutoFit/>
          </a:bodyPr>
          <a:lstStyle/>
          <a:p>
            <a:r>
              <a:rPr lang="en-US" b="1" dirty="0" smtClean="0"/>
              <a:t>The composite wall (series type)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ChangeArrowheads="1"/>
          </p:cNvSpPr>
          <p:nvPr>
            <p:ph type="title"/>
          </p:nvPr>
        </p:nvSpPr>
        <p:spPr bwMode="auto">
          <a:xfrm>
            <a:off x="352425" y="338138"/>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solidFill>
                  <a:srgbClr val="0000FF"/>
                </a:solidFill>
              </a:rPr>
              <a:t>Composite Walls</a:t>
            </a:r>
          </a:p>
        </p:txBody>
      </p:sp>
      <p:sp>
        <p:nvSpPr>
          <p:cNvPr id="6149" name="Rectangle 5"/>
          <p:cNvSpPr>
            <a:spLocks noChangeArrowheads="1"/>
          </p:cNvSpPr>
          <p:nvPr/>
        </p:nvSpPr>
        <p:spPr bwMode="auto">
          <a:xfrm>
            <a:off x="490538" y="1628775"/>
            <a:ext cx="8118475" cy="598488"/>
          </a:xfrm>
          <a:prstGeom prst="rect">
            <a:avLst/>
          </a:prstGeom>
          <a:noFill/>
          <a:ln w="9525">
            <a:noFill/>
            <a:miter lim="800000"/>
            <a:headEnd/>
            <a:tailEnd/>
          </a:ln>
        </p:spPr>
        <p:txBody>
          <a:bodyPr/>
          <a:lstStyle/>
          <a:p>
            <a:pPr marL="342900" indent="-342900">
              <a:spcBef>
                <a:spcPct val="20000"/>
              </a:spcBef>
              <a:buSzPct val="120000"/>
              <a:buFont typeface="Symbol" pitchFamily="18" charset="2"/>
              <a:buNone/>
            </a:pPr>
            <a:r>
              <a:rPr lang="en-US" sz="2000" b="1" i="1">
                <a:solidFill>
                  <a:schemeClr val="accent2"/>
                </a:solidFill>
                <a:latin typeface="Arial" charset="0"/>
              </a:rPr>
              <a:t>What is the heat transfer rate for this system?</a:t>
            </a:r>
          </a:p>
        </p:txBody>
      </p:sp>
      <p:sp>
        <p:nvSpPr>
          <p:cNvPr id="6150" name="Rectangle 6"/>
          <p:cNvSpPr>
            <a:spLocks noChangeArrowheads="1"/>
          </p:cNvSpPr>
          <p:nvPr/>
        </p:nvSpPr>
        <p:spPr bwMode="auto">
          <a:xfrm>
            <a:off x="458788" y="3317875"/>
            <a:ext cx="2208212" cy="474663"/>
          </a:xfrm>
          <a:prstGeom prst="rect">
            <a:avLst/>
          </a:prstGeom>
          <a:noFill/>
          <a:ln w="9525">
            <a:noFill/>
            <a:miter lim="800000"/>
            <a:headEnd/>
            <a:tailEnd/>
          </a:ln>
        </p:spPr>
        <p:txBody>
          <a:bodyPr/>
          <a:lstStyle/>
          <a:p>
            <a:pPr marL="342900" indent="-342900">
              <a:spcBef>
                <a:spcPct val="20000"/>
              </a:spcBef>
            </a:pPr>
            <a:r>
              <a:rPr lang="en-US" sz="2000">
                <a:latin typeface="Arial" charset="0"/>
              </a:rPr>
              <a:t>Alternatively</a:t>
            </a:r>
          </a:p>
        </p:txBody>
      </p:sp>
      <p:graphicFrame>
        <p:nvGraphicFramePr>
          <p:cNvPr id="6146" name="Object 7"/>
          <p:cNvGraphicFramePr>
            <a:graphicFrameLocks noChangeAspect="1"/>
          </p:cNvGraphicFramePr>
          <p:nvPr/>
        </p:nvGraphicFramePr>
        <p:xfrm>
          <a:off x="3867150" y="2624138"/>
          <a:ext cx="3084513" cy="1347787"/>
        </p:xfrm>
        <a:graphic>
          <a:graphicData uri="http://schemas.openxmlformats.org/presentationml/2006/ole">
            <p:oleObj spid="_x0000_s4098" name="Equation" r:id="rId4" imgW="1307880" imgH="571320" progId="Equation.3">
              <p:embed/>
            </p:oleObj>
          </a:graphicData>
        </a:graphic>
      </p:graphicFrame>
      <p:sp>
        <p:nvSpPr>
          <p:cNvPr id="6151" name="Rectangle 8"/>
          <p:cNvSpPr>
            <a:spLocks noChangeArrowheads="1"/>
          </p:cNvSpPr>
          <p:nvPr/>
        </p:nvSpPr>
        <p:spPr bwMode="auto">
          <a:xfrm>
            <a:off x="227013" y="4481513"/>
            <a:ext cx="8539162" cy="747712"/>
          </a:xfrm>
          <a:prstGeom prst="rect">
            <a:avLst/>
          </a:prstGeom>
          <a:noFill/>
          <a:ln w="9525">
            <a:noFill/>
            <a:miter lim="800000"/>
            <a:headEnd/>
            <a:tailEnd/>
          </a:ln>
        </p:spPr>
        <p:txBody>
          <a:bodyPr/>
          <a:lstStyle/>
          <a:p>
            <a:pPr marL="342900" indent="-342900">
              <a:spcBef>
                <a:spcPct val="20000"/>
              </a:spcBef>
            </a:pPr>
            <a:r>
              <a:rPr lang="en-US" sz="2000">
                <a:latin typeface="Arial" charset="0"/>
              </a:rPr>
              <a:t>	where U is the </a:t>
            </a:r>
            <a:r>
              <a:rPr lang="en-US" sz="2000" i="1">
                <a:solidFill>
                  <a:srgbClr val="FF3300"/>
                </a:solidFill>
                <a:latin typeface="Arial" charset="0"/>
              </a:rPr>
              <a:t>overall heat transfer coefficient</a:t>
            </a:r>
            <a:r>
              <a:rPr lang="en-US" sz="2000">
                <a:latin typeface="Arial" charset="0"/>
              </a:rPr>
              <a:t> and </a:t>
            </a:r>
            <a:r>
              <a:rPr lang="en-US" sz="2000">
                <a:latin typeface="Symbol" pitchFamily="18" charset="2"/>
              </a:rPr>
              <a:t>D</a:t>
            </a:r>
            <a:r>
              <a:rPr lang="en-US" sz="2000">
                <a:latin typeface="Arial" charset="0"/>
              </a:rPr>
              <a:t>T the overall temperature difference.</a:t>
            </a:r>
          </a:p>
        </p:txBody>
      </p:sp>
      <p:graphicFrame>
        <p:nvGraphicFramePr>
          <p:cNvPr id="6147" name="Object 9"/>
          <p:cNvGraphicFramePr>
            <a:graphicFrameLocks noChangeAspect="1"/>
          </p:cNvGraphicFramePr>
          <p:nvPr/>
        </p:nvGraphicFramePr>
        <p:xfrm>
          <a:off x="595313" y="5267325"/>
          <a:ext cx="7510462" cy="858838"/>
        </p:xfrm>
        <a:graphic>
          <a:graphicData uri="http://schemas.openxmlformats.org/presentationml/2006/ole">
            <p:oleObj spid="_x0000_s4099" name="Equation" r:id="rId5" imgW="3213000" imgH="368280" progId="Equation.3">
              <p:embed/>
            </p:oleObj>
          </a:graphicData>
        </a:graphic>
      </p:graphicFrame>
      <p:sp>
        <p:nvSpPr>
          <p:cNvPr id="6152" name="Text Box 10"/>
          <p:cNvSpPr txBox="1">
            <a:spLocks noChangeArrowheads="1"/>
          </p:cNvSpPr>
          <p:nvPr/>
        </p:nvSpPr>
        <p:spPr bwMode="auto">
          <a:xfrm>
            <a:off x="3900488" y="2160588"/>
            <a:ext cx="311150" cy="701675"/>
          </a:xfrm>
          <a:prstGeom prst="rect">
            <a:avLst/>
          </a:prstGeom>
          <a:noFill/>
          <a:ln w="9525">
            <a:noFill/>
            <a:miter lim="800000"/>
            <a:headEnd/>
            <a:tailEnd/>
          </a:ln>
        </p:spPr>
        <p:txBody>
          <a:bodyPr wrap="none">
            <a:spAutoFit/>
          </a:bodyPr>
          <a:lstStyle/>
          <a:p>
            <a:r>
              <a:rPr lang="en-US" sz="4000" b="1"/>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17</a:t>
            </a:fld>
            <a:endParaRPr lang="en-US"/>
          </a:p>
        </p:txBody>
      </p:sp>
      <p:sp>
        <p:nvSpPr>
          <p:cNvPr id="7" name="TextBox 6"/>
          <p:cNvSpPr txBox="1"/>
          <p:nvPr/>
        </p:nvSpPr>
        <p:spPr>
          <a:xfrm>
            <a:off x="609600" y="1258669"/>
            <a:ext cx="7391400" cy="646331"/>
          </a:xfrm>
          <a:prstGeom prst="rect">
            <a:avLst/>
          </a:prstGeom>
          <a:noFill/>
        </p:spPr>
        <p:txBody>
          <a:bodyPr wrap="square" rtlCol="0">
            <a:spAutoFit/>
          </a:bodyPr>
          <a:lstStyle/>
          <a:p>
            <a:r>
              <a:rPr lang="en-US" b="1" dirty="0" smtClean="0"/>
              <a:t>The composite wall (parallel type)</a:t>
            </a:r>
          </a:p>
          <a:p>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1447800" y="2209800"/>
            <a:ext cx="6352276" cy="2609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cstate="print"/>
          <a:srcRect/>
          <a:stretch>
            <a:fillRect/>
          </a:stretch>
        </p:blipFill>
        <p:spPr bwMode="auto">
          <a:xfrm>
            <a:off x="904875" y="3962400"/>
            <a:ext cx="2371725" cy="1247775"/>
          </a:xfrm>
          <a:prstGeom prst="rect">
            <a:avLst/>
          </a:prstGeom>
          <a:noFill/>
          <a:ln w="9525">
            <a:noFill/>
            <a:miter lim="800000"/>
            <a:headEnd/>
            <a:tailEnd/>
          </a:ln>
          <a:effectLst/>
        </p:spPr>
      </p:pic>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18</a:t>
            </a:fld>
            <a:endParaRPr lang="en-US"/>
          </a:p>
        </p:txBody>
      </p:sp>
      <p:sp>
        <p:nvSpPr>
          <p:cNvPr id="7" name="TextBox 6"/>
          <p:cNvSpPr txBox="1"/>
          <p:nvPr/>
        </p:nvSpPr>
        <p:spPr>
          <a:xfrm>
            <a:off x="609600" y="1258669"/>
            <a:ext cx="7391400" cy="646331"/>
          </a:xfrm>
          <a:prstGeom prst="rect">
            <a:avLst/>
          </a:prstGeom>
          <a:noFill/>
        </p:spPr>
        <p:txBody>
          <a:bodyPr wrap="square" rtlCol="0">
            <a:spAutoFit/>
          </a:bodyPr>
          <a:lstStyle/>
          <a:p>
            <a:r>
              <a:rPr lang="en-US" b="1" dirty="0" smtClean="0"/>
              <a:t>The composite wall (parallel type)</a:t>
            </a:r>
          </a:p>
          <a:p>
            <a:endParaRPr lang="en-US" dirty="0"/>
          </a:p>
        </p:txBody>
      </p:sp>
      <p:sp>
        <p:nvSpPr>
          <p:cNvPr id="10" name="TextBox 9"/>
          <p:cNvSpPr txBox="1"/>
          <p:nvPr/>
        </p:nvSpPr>
        <p:spPr>
          <a:xfrm>
            <a:off x="1066800" y="1828800"/>
            <a:ext cx="3200400" cy="1400383"/>
          </a:xfrm>
          <a:prstGeom prst="rect">
            <a:avLst/>
          </a:prstGeom>
          <a:noFill/>
        </p:spPr>
        <p:txBody>
          <a:bodyPr wrap="square" rtlCol="0">
            <a:spAutoFit/>
          </a:bodyPr>
          <a:lstStyle/>
          <a:p>
            <a:pPr>
              <a:spcAft>
                <a:spcPts val="600"/>
              </a:spcAft>
            </a:pPr>
            <a:r>
              <a:rPr lang="en-US" sz="1600" b="1" dirty="0" smtClean="0">
                <a:solidFill>
                  <a:srgbClr val="0000FF"/>
                </a:solidFill>
              </a:rPr>
              <a:t>Electric analogy of thermal circuits</a:t>
            </a:r>
          </a:p>
          <a:p>
            <a:pPr>
              <a:spcAft>
                <a:spcPts val="600"/>
              </a:spcAft>
            </a:pPr>
            <a:r>
              <a:rPr lang="en-US" sz="1600" dirty="0" smtClean="0"/>
              <a:t>- To solve a parallel resistance network like that shown opposite, we can reduce the network to and equivalent resistance </a:t>
            </a:r>
            <a:endParaRPr lang="en-US" sz="1600" dirty="0"/>
          </a:p>
        </p:txBody>
      </p:sp>
      <p:pic>
        <p:nvPicPr>
          <p:cNvPr id="3074" name="Picture 2"/>
          <p:cNvPicPr>
            <a:picLocks noChangeAspect="1" noChangeArrowheads="1"/>
          </p:cNvPicPr>
          <p:nvPr/>
        </p:nvPicPr>
        <p:blipFill>
          <a:blip r:embed="rId3" cstate="print"/>
          <a:srcRect/>
          <a:stretch>
            <a:fillRect/>
          </a:stretch>
        </p:blipFill>
        <p:spPr bwMode="auto">
          <a:xfrm>
            <a:off x="4495800" y="1676400"/>
            <a:ext cx="3171825" cy="22098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7239000" y="3962400"/>
            <a:ext cx="1474470" cy="685800"/>
          </a:xfrm>
          <a:prstGeom prst="rect">
            <a:avLst/>
          </a:prstGeom>
          <a:noFill/>
          <a:ln w="9525">
            <a:noFill/>
            <a:miter lim="800000"/>
            <a:headEnd/>
            <a:tailEnd/>
          </a:ln>
          <a:effectLst/>
        </p:spPr>
      </p:pic>
      <p:cxnSp>
        <p:nvCxnSpPr>
          <p:cNvPr id="13" name="Straight Arrow Connector 12"/>
          <p:cNvCxnSpPr/>
          <p:nvPr/>
        </p:nvCxnSpPr>
        <p:spPr>
          <a:xfrm rot="10800000">
            <a:off x="6324600" y="3810000"/>
            <a:ext cx="990600" cy="4191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076" name="Picture 4"/>
          <p:cNvPicPr>
            <a:picLocks noChangeAspect="1" noChangeArrowheads="1"/>
          </p:cNvPicPr>
          <p:nvPr/>
        </p:nvPicPr>
        <p:blipFill>
          <a:blip r:embed="rId5" cstate="print"/>
          <a:srcRect/>
          <a:stretch>
            <a:fillRect/>
          </a:stretch>
        </p:blipFill>
        <p:spPr bwMode="auto">
          <a:xfrm>
            <a:off x="3219450" y="4343400"/>
            <a:ext cx="2495550" cy="1047750"/>
          </a:xfrm>
          <a:prstGeom prst="rect">
            <a:avLst/>
          </a:prstGeom>
          <a:noFill/>
          <a:ln w="9525">
            <a:noFill/>
            <a:miter lim="800000"/>
            <a:headEnd/>
            <a:tailEnd/>
          </a:ln>
          <a:effectLst/>
        </p:spPr>
      </p:pic>
      <p:pic>
        <p:nvPicPr>
          <p:cNvPr id="3077" name="Picture 5"/>
          <p:cNvPicPr>
            <a:picLocks noChangeAspect="1" noChangeArrowheads="1"/>
          </p:cNvPicPr>
          <p:nvPr/>
        </p:nvPicPr>
        <p:blipFill>
          <a:blip r:embed="rId6" cstate="print"/>
          <a:srcRect/>
          <a:stretch>
            <a:fillRect/>
          </a:stretch>
        </p:blipFill>
        <p:spPr bwMode="auto">
          <a:xfrm>
            <a:off x="3276600" y="5486400"/>
            <a:ext cx="2476500" cy="962025"/>
          </a:xfrm>
          <a:prstGeom prst="rect">
            <a:avLst/>
          </a:prstGeom>
          <a:noFill/>
          <a:ln w="9525">
            <a:noFill/>
            <a:miter lim="800000"/>
            <a:headEnd/>
            <a:tailEnd/>
          </a:ln>
          <a:effectLst/>
        </p:spPr>
      </p:pic>
      <p:sp>
        <p:nvSpPr>
          <p:cNvPr id="15" name="TextBox 14"/>
          <p:cNvSpPr txBox="1"/>
          <p:nvPr/>
        </p:nvSpPr>
        <p:spPr>
          <a:xfrm>
            <a:off x="990600" y="3657600"/>
            <a:ext cx="3200400" cy="338554"/>
          </a:xfrm>
          <a:prstGeom prst="rect">
            <a:avLst/>
          </a:prstGeom>
          <a:noFill/>
        </p:spPr>
        <p:txBody>
          <a:bodyPr wrap="square" rtlCol="0">
            <a:spAutoFit/>
          </a:bodyPr>
          <a:lstStyle/>
          <a:p>
            <a:pPr>
              <a:spcAft>
                <a:spcPts val="600"/>
              </a:spcAft>
            </a:pPr>
            <a:r>
              <a:rPr lang="en-US" sz="1600" b="1" dirty="0" smtClean="0">
                <a:solidFill>
                  <a:srgbClr val="0000FF"/>
                </a:solidFill>
              </a:rPr>
              <a:t>For electrical circuits:</a:t>
            </a:r>
          </a:p>
        </p:txBody>
      </p:sp>
      <p:sp>
        <p:nvSpPr>
          <p:cNvPr id="16" name="TextBox 15"/>
          <p:cNvSpPr txBox="1"/>
          <p:nvPr/>
        </p:nvSpPr>
        <p:spPr>
          <a:xfrm>
            <a:off x="5562600" y="5147846"/>
            <a:ext cx="2209800" cy="338554"/>
          </a:xfrm>
          <a:prstGeom prst="rect">
            <a:avLst/>
          </a:prstGeom>
          <a:noFill/>
        </p:spPr>
        <p:txBody>
          <a:bodyPr wrap="square" rtlCol="0">
            <a:spAutoFit/>
          </a:bodyPr>
          <a:lstStyle/>
          <a:p>
            <a:pPr>
              <a:spcAft>
                <a:spcPts val="600"/>
              </a:spcAft>
            </a:pPr>
            <a:r>
              <a:rPr lang="en-US" sz="1600" b="1" dirty="0" smtClean="0">
                <a:solidFill>
                  <a:srgbClr val="0000FF"/>
                </a:solidFill>
              </a:rPr>
              <a:t>For thermal circuits:</a:t>
            </a:r>
          </a:p>
        </p:txBody>
      </p:sp>
      <p:pic>
        <p:nvPicPr>
          <p:cNvPr id="3079" name="Picture 7"/>
          <p:cNvPicPr>
            <a:picLocks noChangeAspect="1" noChangeArrowheads="1"/>
          </p:cNvPicPr>
          <p:nvPr/>
        </p:nvPicPr>
        <p:blipFill>
          <a:blip r:embed="rId7" cstate="print"/>
          <a:srcRect/>
          <a:stretch>
            <a:fillRect/>
          </a:stretch>
        </p:blipFill>
        <p:spPr bwMode="auto">
          <a:xfrm>
            <a:off x="6248400" y="5667375"/>
            <a:ext cx="2124075" cy="657225"/>
          </a:xfrm>
          <a:prstGeom prst="rect">
            <a:avLst/>
          </a:prstGeom>
          <a:noFill/>
          <a:ln w="9525">
            <a:noFill/>
            <a:miter lim="800000"/>
            <a:headEnd/>
            <a:tailEnd/>
          </a:ln>
          <a:effectLst/>
        </p:spPr>
      </p:pic>
      <p:sp>
        <p:nvSpPr>
          <p:cNvPr id="18" name="Right Arrow 17"/>
          <p:cNvSpPr/>
          <p:nvPr/>
        </p:nvSpPr>
        <p:spPr>
          <a:xfrm>
            <a:off x="5638800" y="5791200"/>
            <a:ext cx="228600" cy="381000"/>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flipH="1">
            <a:off x="2895600" y="4648200"/>
            <a:ext cx="228600" cy="381000"/>
          </a:xfrm>
          <a:prstGeom prst="right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19</a:t>
            </a:fld>
            <a:endParaRPr lang="en-US"/>
          </a:p>
        </p:txBody>
      </p:sp>
      <p:pic>
        <p:nvPicPr>
          <p:cNvPr id="5122" name="Picture 2"/>
          <p:cNvPicPr>
            <a:picLocks noChangeAspect="1" noChangeArrowheads="1"/>
          </p:cNvPicPr>
          <p:nvPr/>
        </p:nvPicPr>
        <p:blipFill>
          <a:blip r:embed="rId2" cstate="print"/>
          <a:srcRect/>
          <a:stretch>
            <a:fillRect/>
          </a:stretch>
        </p:blipFill>
        <p:spPr bwMode="auto">
          <a:xfrm>
            <a:off x="561975" y="1808368"/>
            <a:ext cx="3705225" cy="2992232"/>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a:stretch>
            <a:fillRect/>
          </a:stretch>
        </p:blipFill>
        <p:spPr bwMode="auto">
          <a:xfrm>
            <a:off x="4572000" y="1600200"/>
            <a:ext cx="2847975" cy="2568356"/>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5791200" y="4343400"/>
            <a:ext cx="2537717" cy="1981200"/>
          </a:xfrm>
          <a:prstGeom prst="rect">
            <a:avLst/>
          </a:prstGeom>
          <a:noFill/>
          <a:ln w="9525">
            <a:noFill/>
            <a:miter lim="800000"/>
            <a:headEnd/>
            <a:tailEnd/>
          </a:ln>
          <a:effectLst/>
        </p:spPr>
      </p:pic>
      <p:sp>
        <p:nvSpPr>
          <p:cNvPr id="10" name="TextBox 9"/>
          <p:cNvSpPr txBox="1"/>
          <p:nvPr/>
        </p:nvSpPr>
        <p:spPr>
          <a:xfrm>
            <a:off x="609600" y="1182469"/>
            <a:ext cx="4724400" cy="646331"/>
          </a:xfrm>
          <a:prstGeom prst="rect">
            <a:avLst/>
          </a:prstGeom>
          <a:noFill/>
        </p:spPr>
        <p:txBody>
          <a:bodyPr wrap="square" rtlCol="0">
            <a:spAutoFit/>
          </a:bodyPr>
          <a:lstStyle/>
          <a:p>
            <a:r>
              <a:rPr lang="en-US" b="1" dirty="0" smtClean="0"/>
              <a:t>Example: parallel resistances</a:t>
            </a:r>
          </a:p>
          <a:p>
            <a:endParaRPr lang="en-US" dirty="0"/>
          </a:p>
        </p:txBody>
      </p:sp>
      <p:sp>
        <p:nvSpPr>
          <p:cNvPr id="12" name="TextBox 11"/>
          <p:cNvSpPr txBox="1"/>
          <p:nvPr/>
        </p:nvSpPr>
        <p:spPr>
          <a:xfrm>
            <a:off x="1066800" y="4960203"/>
            <a:ext cx="4267200" cy="830997"/>
          </a:xfrm>
          <a:prstGeom prst="rect">
            <a:avLst/>
          </a:prstGeom>
          <a:noFill/>
        </p:spPr>
        <p:txBody>
          <a:bodyPr wrap="square" rtlCol="0">
            <a:spAutoFit/>
          </a:bodyPr>
          <a:lstStyle/>
          <a:p>
            <a:r>
              <a:rPr lang="en-US" sz="1600" dirty="0" smtClean="0">
                <a:solidFill>
                  <a:srgbClr val="0000FF"/>
                </a:solidFill>
              </a:rPr>
              <a:t>*IR (infrared) photos show that the heat transfer through the built-up walls is more complex than predicted by a simple parallel-resistance.</a:t>
            </a:r>
            <a:endParaRPr lang="en-US" sz="1600" dirty="0">
              <a:solidFill>
                <a:srgbClr val="0000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2" cstate="print"/>
          <a:srcRect l="4590"/>
          <a:stretch>
            <a:fillRect/>
          </a:stretch>
        </p:blipFill>
        <p:spPr bwMode="auto">
          <a:xfrm>
            <a:off x="2286000" y="1219200"/>
            <a:ext cx="4412582" cy="3875723"/>
          </a:xfrm>
          <a:prstGeom prst="rect">
            <a:avLst/>
          </a:prstGeom>
          <a:noFill/>
          <a:ln w="9525">
            <a:noFill/>
            <a:miter lim="800000"/>
            <a:headEnd/>
            <a:tailEnd/>
          </a:ln>
        </p:spPr>
      </p:pic>
      <p:sp>
        <p:nvSpPr>
          <p:cNvPr id="2" name="Title 1"/>
          <p:cNvSpPr>
            <a:spLocks noGrp="1"/>
          </p:cNvSpPr>
          <p:nvPr>
            <p:ph type="ctrTitle"/>
          </p:nvPr>
        </p:nvSpPr>
        <p:spPr>
          <a:xfrm>
            <a:off x="533400" y="358775"/>
            <a:ext cx="8153400" cy="784225"/>
          </a:xfrm>
        </p:spPr>
        <p:txBody>
          <a:bodyPr>
            <a:noAutofit/>
          </a:bodyPr>
          <a:lstStyle/>
          <a:p>
            <a:pPr algn="l"/>
            <a:r>
              <a:rPr lang="en-US" dirty="0" smtClean="0"/>
              <a:t>Chapter 2 : Introduction to Conduction</a:t>
            </a:r>
            <a:endParaRPr lang="en-US"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a:t>
            </a:fld>
            <a:endParaRPr lang="en-US"/>
          </a:p>
        </p:txBody>
      </p:sp>
      <p:sp>
        <p:nvSpPr>
          <p:cNvPr id="7" name="TextBox 6"/>
          <p:cNvSpPr txBox="1"/>
          <p:nvPr/>
        </p:nvSpPr>
        <p:spPr>
          <a:xfrm>
            <a:off x="533400" y="1383268"/>
            <a:ext cx="3886200" cy="369332"/>
          </a:xfrm>
          <a:prstGeom prst="rect">
            <a:avLst/>
          </a:prstGeom>
          <a:noFill/>
        </p:spPr>
        <p:txBody>
          <a:bodyPr wrap="square" rtlCol="0">
            <a:spAutoFit/>
          </a:bodyPr>
          <a:lstStyle/>
          <a:p>
            <a:pPr>
              <a:spcAft>
                <a:spcPts val="1200"/>
              </a:spcAft>
              <a:buFont typeface="Wingdings" pitchFamily="2" charset="2"/>
              <a:buChar char="§"/>
            </a:pPr>
            <a:r>
              <a:rPr lang="en-GB" dirty="0" smtClean="0"/>
              <a:t>  For </a:t>
            </a:r>
            <a:r>
              <a:rPr lang="en-GB" dirty="0" err="1" smtClean="0"/>
              <a:t>cartesian</a:t>
            </a:r>
            <a:r>
              <a:rPr lang="en-GB" dirty="0" smtClean="0"/>
              <a:t> coordinates</a:t>
            </a:r>
          </a:p>
        </p:txBody>
      </p:sp>
      <p:sp>
        <p:nvSpPr>
          <p:cNvPr id="6" name="TextBox 5"/>
          <p:cNvSpPr txBox="1"/>
          <p:nvPr/>
        </p:nvSpPr>
        <p:spPr>
          <a:xfrm>
            <a:off x="7467600" y="5235714"/>
            <a:ext cx="838200" cy="707886"/>
          </a:xfrm>
          <a:prstGeom prst="rect">
            <a:avLst/>
          </a:prstGeom>
          <a:noFill/>
        </p:spPr>
        <p:txBody>
          <a:bodyPr wrap="square" rtlCol="0">
            <a:spAutoFit/>
          </a:bodyPr>
          <a:lstStyle/>
          <a:p>
            <a:r>
              <a:rPr lang="en-GB" sz="2000" dirty="0" smtClean="0">
                <a:solidFill>
                  <a:srgbClr val="FF0000"/>
                </a:solidFill>
                <a:sym typeface="Wingdings" pitchFamily="2" charset="2"/>
              </a:rPr>
              <a:t> (2.17)</a:t>
            </a:r>
            <a:endParaRPr lang="en-US" sz="2000" dirty="0">
              <a:solidFill>
                <a:srgbClr val="FF0000"/>
              </a:solidFill>
            </a:endParaRPr>
          </a:p>
        </p:txBody>
      </p:sp>
      <p:cxnSp>
        <p:nvCxnSpPr>
          <p:cNvPr id="8" name="Straight Arrow Connector 7"/>
          <p:cNvCxnSpPr/>
          <p:nvPr/>
        </p:nvCxnSpPr>
        <p:spPr>
          <a:xfrm flipV="1">
            <a:off x="7086600" y="5713804"/>
            <a:ext cx="360000" cy="11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5"/>
          <p:cNvPicPr>
            <a:picLocks noChangeAspect="1" noChangeArrowheads="1"/>
          </p:cNvPicPr>
          <p:nvPr/>
        </p:nvPicPr>
        <p:blipFill>
          <a:blip r:embed="rId3" cstate="print"/>
          <a:srcRect/>
          <a:stretch>
            <a:fillRect/>
          </a:stretch>
        </p:blipFill>
        <p:spPr bwMode="auto">
          <a:xfrm>
            <a:off x="762000" y="5257800"/>
            <a:ext cx="6260592"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20</a:t>
            </a:fld>
            <a:endParaRPr lang="en-US"/>
          </a:p>
        </p:txBody>
      </p:sp>
      <p:sp>
        <p:nvSpPr>
          <p:cNvPr id="10" name="TextBox 9"/>
          <p:cNvSpPr txBox="1"/>
          <p:nvPr/>
        </p:nvSpPr>
        <p:spPr>
          <a:xfrm>
            <a:off x="685800" y="1295400"/>
            <a:ext cx="7391400" cy="4339650"/>
          </a:xfrm>
          <a:prstGeom prst="rect">
            <a:avLst/>
          </a:prstGeom>
          <a:noFill/>
        </p:spPr>
        <p:txBody>
          <a:bodyPr wrap="square" rtlCol="0">
            <a:spAutoFit/>
          </a:bodyPr>
          <a:lstStyle/>
          <a:p>
            <a:pPr>
              <a:spcAft>
                <a:spcPts val="1200"/>
              </a:spcAft>
            </a:pPr>
            <a:r>
              <a:rPr lang="en-US" b="1" dirty="0" smtClean="0"/>
              <a:t>Example: (3.15)</a:t>
            </a:r>
          </a:p>
          <a:p>
            <a:pPr>
              <a:spcAft>
                <a:spcPts val="1200"/>
              </a:spcAft>
            </a:pPr>
            <a:r>
              <a:rPr lang="en-GB" sz="1600" dirty="0" smtClean="0"/>
              <a:t>Consider a composite wall that includes an 8-mm thick hardwood siding, 40 mm by 130 mm hardwood studs on 0.65 m </a:t>
            </a:r>
            <a:r>
              <a:rPr lang="en-GB" sz="1600" dirty="0" err="1" smtClean="0"/>
              <a:t>centers</a:t>
            </a:r>
            <a:r>
              <a:rPr lang="en-GB" sz="1600" dirty="0" smtClean="0"/>
              <a:t> with glass fibre insulation (paper faced, 28 kg/m3) and a 12 mm layer of gypsum wall board.</a:t>
            </a:r>
          </a:p>
          <a:p>
            <a:pPr>
              <a:spcAft>
                <a:spcPts val="1200"/>
              </a:spcAft>
            </a:pPr>
            <a:endParaRPr lang="en-GB" sz="1600" dirty="0" smtClean="0"/>
          </a:p>
          <a:p>
            <a:pPr>
              <a:spcAft>
                <a:spcPts val="1200"/>
              </a:spcAft>
            </a:pPr>
            <a:endParaRPr lang="en-GB" sz="1600" dirty="0" smtClean="0"/>
          </a:p>
          <a:p>
            <a:pPr>
              <a:spcAft>
                <a:spcPts val="1200"/>
              </a:spcAft>
            </a:pPr>
            <a:endParaRPr lang="en-GB" sz="1600" dirty="0" smtClean="0"/>
          </a:p>
          <a:p>
            <a:pPr>
              <a:spcAft>
                <a:spcPts val="1200"/>
              </a:spcAft>
            </a:pPr>
            <a:endParaRPr lang="en-GB" sz="1600" dirty="0" smtClean="0"/>
          </a:p>
          <a:p>
            <a:pPr>
              <a:spcAft>
                <a:spcPts val="1200"/>
              </a:spcAft>
            </a:pPr>
            <a:endParaRPr lang="en-GB" sz="1600" dirty="0" smtClean="0"/>
          </a:p>
          <a:p>
            <a:pPr>
              <a:spcAft>
                <a:spcPts val="1200"/>
              </a:spcAft>
            </a:pPr>
            <a:r>
              <a:rPr lang="en-GB" sz="1600" dirty="0" smtClean="0"/>
              <a:t>What is the thermal resistance associated with a wall that is 2.5 m high by 6.5 m wide (having 10 studs, each 2.5 m high)</a:t>
            </a:r>
            <a:endParaRPr lang="en-GB" sz="1600" dirty="0" smtClean="0">
              <a:sym typeface="Symbol"/>
            </a:endParaRPr>
          </a:p>
          <a:p>
            <a:pPr>
              <a:spcAft>
                <a:spcPts val="1200"/>
              </a:spcAft>
            </a:pPr>
            <a:endParaRPr lang="en-US" dirty="0"/>
          </a:p>
        </p:txBody>
      </p:sp>
      <p:pic>
        <p:nvPicPr>
          <p:cNvPr id="4098" name="Picture 2"/>
          <p:cNvPicPr>
            <a:picLocks noChangeAspect="1" noChangeArrowheads="1"/>
          </p:cNvPicPr>
          <p:nvPr/>
        </p:nvPicPr>
        <p:blipFill>
          <a:blip r:embed="rId2" cstate="print"/>
          <a:srcRect t="9470"/>
          <a:stretch>
            <a:fillRect/>
          </a:stretch>
        </p:blipFill>
        <p:spPr bwMode="auto">
          <a:xfrm>
            <a:off x="1752600" y="2667000"/>
            <a:ext cx="5006340" cy="18211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21</a:t>
            </a:fld>
            <a:endParaRPr lang="en-US"/>
          </a:p>
        </p:txBody>
      </p:sp>
      <p:sp>
        <p:nvSpPr>
          <p:cNvPr id="10" name="TextBox 9"/>
          <p:cNvSpPr txBox="1"/>
          <p:nvPr/>
        </p:nvSpPr>
        <p:spPr>
          <a:xfrm>
            <a:off x="762000" y="1295400"/>
            <a:ext cx="7543800" cy="646331"/>
          </a:xfrm>
          <a:prstGeom prst="rect">
            <a:avLst/>
          </a:prstGeom>
          <a:noFill/>
        </p:spPr>
        <p:txBody>
          <a:bodyPr wrap="square" rtlCol="0">
            <a:spAutoFit/>
          </a:bodyPr>
          <a:lstStyle/>
          <a:p>
            <a:r>
              <a:rPr lang="en-US" dirty="0" smtClean="0"/>
              <a:t>Example of resistance network with both </a:t>
            </a:r>
            <a:r>
              <a:rPr lang="en-US" b="1" u="sng" dirty="0" err="1" smtClean="0"/>
              <a:t>radiative</a:t>
            </a:r>
            <a:r>
              <a:rPr lang="en-US" dirty="0" smtClean="0"/>
              <a:t> and </a:t>
            </a:r>
            <a:r>
              <a:rPr lang="en-US" b="1" u="sng" dirty="0" smtClean="0"/>
              <a:t>convective</a:t>
            </a:r>
            <a:r>
              <a:rPr lang="en-US" dirty="0" smtClean="0"/>
              <a:t> boundary (Example 3.1)</a:t>
            </a:r>
            <a:endParaRPr lang="en-US" dirty="0"/>
          </a:p>
        </p:txBody>
      </p:sp>
      <p:pic>
        <p:nvPicPr>
          <p:cNvPr id="6146" name="Picture 2"/>
          <p:cNvPicPr>
            <a:picLocks noChangeAspect="1" noChangeArrowheads="1"/>
          </p:cNvPicPr>
          <p:nvPr/>
        </p:nvPicPr>
        <p:blipFill>
          <a:blip r:embed="rId2" cstate="print"/>
          <a:srcRect t="3908" b="5652"/>
          <a:stretch>
            <a:fillRect/>
          </a:stretch>
        </p:blipFill>
        <p:spPr bwMode="auto">
          <a:xfrm>
            <a:off x="990600" y="1905000"/>
            <a:ext cx="6400800" cy="24384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cstate="print"/>
          <a:srcRect/>
          <a:stretch>
            <a:fillRect/>
          </a:stretch>
        </p:blipFill>
        <p:spPr bwMode="auto">
          <a:xfrm>
            <a:off x="1381125" y="4486275"/>
            <a:ext cx="5553075" cy="2143125"/>
          </a:xfrm>
          <a:prstGeom prst="rect">
            <a:avLst/>
          </a:prstGeom>
          <a:noFill/>
          <a:ln w="9525">
            <a:noFill/>
            <a:miter lim="800000"/>
            <a:headEnd/>
            <a:tailEnd/>
          </a:ln>
          <a:effectLst/>
        </p:spPr>
      </p:pic>
      <p:sp>
        <p:nvSpPr>
          <p:cNvPr id="12" name="Rectangle 11"/>
          <p:cNvSpPr/>
          <p:nvPr/>
        </p:nvSpPr>
        <p:spPr>
          <a:xfrm>
            <a:off x="914400" y="4191000"/>
            <a:ext cx="2590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2" cstate="print">
            <a:lum contrast="6000"/>
          </a:blip>
          <a:srcRect/>
          <a:stretch>
            <a:fillRect/>
          </a:stretch>
        </p:blipFill>
        <p:spPr bwMode="auto">
          <a:xfrm>
            <a:off x="1004888" y="534988"/>
            <a:ext cx="6142037" cy="4027487"/>
          </a:xfrm>
          <a:prstGeom prst="rect">
            <a:avLst/>
          </a:prstGeom>
          <a:noFill/>
          <a:ln w="9525">
            <a:noFill/>
            <a:miter lim="800000"/>
            <a:headEnd/>
            <a:tailEnd/>
          </a:ln>
        </p:spPr>
      </p:pic>
      <p:pic>
        <p:nvPicPr>
          <p:cNvPr id="22531" name="Picture 5"/>
          <p:cNvPicPr>
            <a:picLocks noChangeAspect="1" noChangeArrowheads="1"/>
          </p:cNvPicPr>
          <p:nvPr/>
        </p:nvPicPr>
        <p:blipFill>
          <a:blip r:embed="rId3" cstate="print">
            <a:lum contrast="12000"/>
          </a:blip>
          <a:srcRect/>
          <a:stretch>
            <a:fillRect/>
          </a:stretch>
        </p:blipFill>
        <p:spPr bwMode="auto">
          <a:xfrm>
            <a:off x="1046163" y="4486275"/>
            <a:ext cx="6148387" cy="2371725"/>
          </a:xfrm>
          <a:prstGeom prst="rect">
            <a:avLst/>
          </a:prstGeom>
          <a:noFill/>
          <a:ln w="9525">
            <a:noFill/>
            <a:miter lim="800000"/>
            <a:headEnd/>
            <a:tailEnd/>
          </a:ln>
        </p:spPr>
      </p:pic>
      <p:sp>
        <p:nvSpPr>
          <p:cNvPr id="22532" name="Rectangle 6"/>
          <p:cNvSpPr>
            <a:spLocks noChangeArrowheads="1"/>
          </p:cNvSpPr>
          <p:nvPr/>
        </p:nvSpPr>
        <p:spPr bwMode="auto">
          <a:xfrm>
            <a:off x="0" y="0"/>
            <a:ext cx="8229600" cy="838200"/>
          </a:xfrm>
          <a:prstGeom prst="rect">
            <a:avLst/>
          </a:prstGeom>
          <a:noFill/>
          <a:ln w="9525">
            <a:noFill/>
            <a:miter lim="800000"/>
            <a:headEnd/>
            <a:tailEnd/>
          </a:ln>
        </p:spPr>
        <p:txBody>
          <a:bodyPr/>
          <a:lstStyle/>
          <a:p>
            <a:pPr algn="ctr"/>
            <a:r>
              <a:rPr lang="en-US" sz="3200" b="1">
                <a:solidFill>
                  <a:srgbClr val="0000FF"/>
                </a:solidFill>
                <a:latin typeface="Arial" charset="0"/>
              </a:rPr>
              <a:t>Contact Resistance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23</a:t>
            </a:fld>
            <a:endParaRPr lang="en-US"/>
          </a:p>
        </p:txBody>
      </p:sp>
      <p:sp>
        <p:nvSpPr>
          <p:cNvPr id="8" name="TextBox 7"/>
          <p:cNvSpPr txBox="1"/>
          <p:nvPr/>
        </p:nvSpPr>
        <p:spPr>
          <a:xfrm>
            <a:off x="609600" y="1295400"/>
            <a:ext cx="7391400" cy="646331"/>
          </a:xfrm>
          <a:prstGeom prst="rect">
            <a:avLst/>
          </a:prstGeom>
          <a:noFill/>
        </p:spPr>
        <p:txBody>
          <a:bodyPr wrap="square" rtlCol="0">
            <a:spAutoFit/>
          </a:bodyPr>
          <a:lstStyle/>
          <a:p>
            <a:r>
              <a:rPr lang="en-US" b="1" dirty="0" smtClean="0"/>
              <a:t>3.3 Contact resistance</a:t>
            </a:r>
          </a:p>
          <a:p>
            <a:endParaRPr lang="en-US" dirty="0"/>
          </a:p>
        </p:txBody>
      </p:sp>
      <p:sp>
        <p:nvSpPr>
          <p:cNvPr id="6" name="TextBox 5"/>
          <p:cNvSpPr txBox="1"/>
          <p:nvPr/>
        </p:nvSpPr>
        <p:spPr>
          <a:xfrm>
            <a:off x="990600" y="1676400"/>
            <a:ext cx="6324600" cy="1785104"/>
          </a:xfrm>
          <a:prstGeom prst="rect">
            <a:avLst/>
          </a:prstGeom>
          <a:noFill/>
        </p:spPr>
        <p:txBody>
          <a:bodyPr wrap="square" rtlCol="0">
            <a:spAutoFit/>
          </a:bodyPr>
          <a:lstStyle/>
          <a:p>
            <a:pPr marL="223838" indent="-223838">
              <a:spcAft>
                <a:spcPts val="1200"/>
              </a:spcAft>
              <a:buFont typeface="Wingdings" pitchFamily="2" charset="2"/>
              <a:buChar char="§"/>
            </a:pPr>
            <a:r>
              <a:rPr lang="en-US" dirty="0" smtClean="0">
                <a:solidFill>
                  <a:srgbClr val="0000FF"/>
                </a:solidFill>
              </a:rPr>
              <a:t>It is important to </a:t>
            </a:r>
            <a:r>
              <a:rPr lang="en-US" dirty="0" err="1" smtClean="0">
                <a:solidFill>
                  <a:srgbClr val="0000FF"/>
                </a:solidFill>
              </a:rPr>
              <a:t>recognise</a:t>
            </a:r>
            <a:r>
              <a:rPr lang="en-US" dirty="0" smtClean="0">
                <a:solidFill>
                  <a:srgbClr val="0000FF"/>
                </a:solidFill>
              </a:rPr>
              <a:t> that, in composite systems, the temperature drop across the interface between material may be appreciable (present analysis is neglected).</a:t>
            </a:r>
          </a:p>
          <a:p>
            <a:pPr marL="223838" indent="-223838">
              <a:spcAft>
                <a:spcPts val="1200"/>
              </a:spcAft>
              <a:buFont typeface="Wingdings" pitchFamily="2" charset="2"/>
              <a:buChar char="§"/>
            </a:pPr>
            <a:r>
              <a:rPr lang="en-US" dirty="0" smtClean="0">
                <a:solidFill>
                  <a:srgbClr val="0000FF"/>
                </a:solidFill>
              </a:rPr>
              <a:t>This attributed is due to thermal contact resistance </a:t>
            </a:r>
            <a:r>
              <a:rPr lang="en-US" i="1" dirty="0" err="1" smtClean="0">
                <a:solidFill>
                  <a:srgbClr val="0000FF"/>
                </a:solidFill>
              </a:rPr>
              <a:t>R</a:t>
            </a:r>
            <a:r>
              <a:rPr lang="en-US" i="1" baseline="-25000" dirty="0" err="1" smtClean="0">
                <a:solidFill>
                  <a:srgbClr val="0000FF"/>
                </a:solidFill>
              </a:rPr>
              <a:t>t,c</a:t>
            </a:r>
            <a:endParaRPr lang="en-US" i="1" baseline="-25000" dirty="0" smtClean="0">
              <a:solidFill>
                <a:srgbClr val="0000FF"/>
              </a:solidFill>
            </a:endParaRPr>
          </a:p>
          <a:p>
            <a:pPr>
              <a:spcAft>
                <a:spcPts val="1200"/>
              </a:spcAft>
            </a:pPr>
            <a:endParaRPr lang="en-US" dirty="0">
              <a:solidFill>
                <a:srgbClr val="0000FF"/>
              </a:solidFill>
            </a:endParaRPr>
          </a:p>
        </p:txBody>
      </p:sp>
      <p:pic>
        <p:nvPicPr>
          <p:cNvPr id="2050" name="Picture 2"/>
          <p:cNvPicPr>
            <a:picLocks noChangeAspect="1" noChangeArrowheads="1"/>
          </p:cNvPicPr>
          <p:nvPr/>
        </p:nvPicPr>
        <p:blipFill>
          <a:blip r:embed="rId2" cstate="print"/>
          <a:srcRect/>
          <a:stretch>
            <a:fillRect/>
          </a:stretch>
        </p:blipFill>
        <p:spPr bwMode="auto">
          <a:xfrm>
            <a:off x="533400" y="3133725"/>
            <a:ext cx="5638800" cy="34956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6414752" y="3810000"/>
            <a:ext cx="1738648" cy="914400"/>
          </a:xfrm>
          <a:prstGeom prst="rect">
            <a:avLst/>
          </a:prstGeom>
          <a:noFill/>
          <a:ln w="9525">
            <a:noFill/>
            <a:miter lim="800000"/>
            <a:headEnd/>
            <a:tailEnd/>
          </a:ln>
          <a:effectLst/>
        </p:spPr>
      </p:pic>
      <p:sp>
        <p:nvSpPr>
          <p:cNvPr id="10" name="TextBox 9"/>
          <p:cNvSpPr txBox="1"/>
          <p:nvPr/>
        </p:nvSpPr>
        <p:spPr>
          <a:xfrm>
            <a:off x="6248400" y="5105400"/>
            <a:ext cx="2514600" cy="1323439"/>
          </a:xfrm>
          <a:prstGeom prst="rect">
            <a:avLst/>
          </a:prstGeom>
          <a:noFill/>
        </p:spPr>
        <p:txBody>
          <a:bodyPr wrap="square" rtlCol="0">
            <a:spAutoFit/>
          </a:bodyPr>
          <a:lstStyle/>
          <a:p>
            <a:r>
              <a:rPr lang="en-US" sz="1600" dirty="0" smtClean="0">
                <a:solidFill>
                  <a:srgbClr val="FF0000"/>
                </a:solidFill>
              </a:rPr>
              <a:t>*values depend on: materials A and B, surface finishes, interstitial conditions and contact pressure</a:t>
            </a:r>
            <a:endParaRPr lang="en-US" sz="1600"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619125" y="-7938"/>
            <a:ext cx="8229600" cy="325438"/>
          </a:xfrm>
          <a:prstGeom prst="rect">
            <a:avLst/>
          </a:prstGeom>
          <a:noFill/>
          <a:ln w="9525">
            <a:noFill/>
            <a:miter lim="800000"/>
            <a:headEnd/>
            <a:tailEnd/>
          </a:ln>
        </p:spPr>
        <p:txBody>
          <a:bodyPr/>
          <a:lstStyle/>
          <a:p>
            <a:pPr algn="ctr"/>
            <a:r>
              <a:rPr lang="en-US" b="1">
                <a:solidFill>
                  <a:srgbClr val="0000FF"/>
                </a:solidFill>
                <a:latin typeface="Arial" charset="0"/>
              </a:rPr>
              <a:t>Composite Walls – with contact resistances</a:t>
            </a:r>
          </a:p>
        </p:txBody>
      </p:sp>
      <p:pic>
        <p:nvPicPr>
          <p:cNvPr id="24579" name="Picture 5"/>
          <p:cNvPicPr>
            <a:picLocks noChangeAspect="1" noChangeArrowheads="1"/>
          </p:cNvPicPr>
          <p:nvPr/>
        </p:nvPicPr>
        <p:blipFill>
          <a:blip r:embed="rId2" cstate="print"/>
          <a:srcRect t="47879"/>
          <a:stretch>
            <a:fillRect/>
          </a:stretch>
        </p:blipFill>
        <p:spPr bwMode="auto">
          <a:xfrm>
            <a:off x="311150" y="3846513"/>
            <a:ext cx="6831013" cy="1784350"/>
          </a:xfrm>
          <a:prstGeom prst="rect">
            <a:avLst/>
          </a:prstGeom>
          <a:noFill/>
          <a:ln w="9525">
            <a:noFill/>
            <a:miter lim="800000"/>
            <a:headEnd/>
            <a:tailEnd/>
          </a:ln>
        </p:spPr>
      </p:pic>
      <p:pic>
        <p:nvPicPr>
          <p:cNvPr id="24580" name="Picture 6"/>
          <p:cNvPicPr>
            <a:picLocks noChangeAspect="1" noChangeArrowheads="1"/>
          </p:cNvPicPr>
          <p:nvPr/>
        </p:nvPicPr>
        <p:blipFill>
          <a:blip r:embed="rId3" cstate="print"/>
          <a:srcRect r="3719"/>
          <a:stretch>
            <a:fillRect/>
          </a:stretch>
        </p:blipFill>
        <p:spPr bwMode="auto">
          <a:xfrm>
            <a:off x="539750" y="619125"/>
            <a:ext cx="8016875" cy="3167063"/>
          </a:xfrm>
          <a:prstGeom prst="rect">
            <a:avLst/>
          </a:prstGeom>
          <a:noFill/>
          <a:ln w="9525">
            <a:noFill/>
            <a:miter lim="800000"/>
            <a:headEnd/>
            <a:tailEnd/>
          </a:ln>
        </p:spPr>
      </p:pic>
      <p:pic>
        <p:nvPicPr>
          <p:cNvPr id="24581" name="Picture 7"/>
          <p:cNvPicPr>
            <a:picLocks noChangeAspect="1" noChangeArrowheads="1"/>
          </p:cNvPicPr>
          <p:nvPr/>
        </p:nvPicPr>
        <p:blipFill>
          <a:blip r:embed="rId4" cstate="print">
            <a:lum bright="-30000" contrast="54000"/>
          </a:blip>
          <a:srcRect/>
          <a:stretch>
            <a:fillRect/>
          </a:stretch>
        </p:blipFill>
        <p:spPr bwMode="auto">
          <a:xfrm>
            <a:off x="2228850" y="5783263"/>
            <a:ext cx="4806950" cy="85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25</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609600" y="1912610"/>
            <a:ext cx="7701355" cy="32689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26</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533400" y="1447800"/>
            <a:ext cx="7867650" cy="4781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10000" y="2667000"/>
            <a:ext cx="5344605" cy="3429000"/>
          </a:xfrm>
          <a:prstGeom prst="rect">
            <a:avLst/>
          </a:prstGeom>
          <a:noFill/>
          <a:ln w="9525">
            <a:noFill/>
            <a:miter lim="800000"/>
            <a:headEnd/>
            <a:tailEnd/>
          </a:ln>
          <a:effectLst/>
        </p:spPr>
      </p:pic>
      <p:pic>
        <p:nvPicPr>
          <p:cNvPr id="1030" name="Picture 6"/>
          <p:cNvPicPr>
            <a:picLocks noChangeAspect="1" noChangeArrowheads="1"/>
          </p:cNvPicPr>
          <p:nvPr/>
        </p:nvPicPr>
        <p:blipFill>
          <a:blip r:embed="rId3" cstate="print"/>
          <a:srcRect l="2688" t="8445" r="5914" b="7109"/>
          <a:stretch>
            <a:fillRect/>
          </a:stretch>
        </p:blipFill>
        <p:spPr bwMode="auto">
          <a:xfrm>
            <a:off x="1066800" y="4495800"/>
            <a:ext cx="2590800" cy="762000"/>
          </a:xfrm>
          <a:prstGeom prst="rect">
            <a:avLst/>
          </a:prstGeom>
          <a:noFill/>
          <a:ln w="9525">
            <a:noFill/>
            <a:miter lim="800000"/>
            <a:headEnd/>
            <a:tailEnd/>
          </a:ln>
          <a:effectLst/>
        </p:spPr>
      </p:pic>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27</a:t>
            </a:fld>
            <a:endParaRPr lang="en-US"/>
          </a:p>
        </p:txBody>
      </p:sp>
      <p:sp>
        <p:nvSpPr>
          <p:cNvPr id="8" name="TextBox 7"/>
          <p:cNvSpPr txBox="1"/>
          <p:nvPr/>
        </p:nvSpPr>
        <p:spPr>
          <a:xfrm>
            <a:off x="609600" y="1219200"/>
            <a:ext cx="7391400" cy="646331"/>
          </a:xfrm>
          <a:prstGeom prst="rect">
            <a:avLst/>
          </a:prstGeom>
          <a:noFill/>
        </p:spPr>
        <p:txBody>
          <a:bodyPr wrap="square" rtlCol="0">
            <a:spAutoFit/>
          </a:bodyPr>
          <a:lstStyle/>
          <a:p>
            <a:r>
              <a:rPr lang="en-US" b="1" dirty="0" smtClean="0"/>
              <a:t>3.3 Radial systems: cylindrical wall</a:t>
            </a:r>
          </a:p>
          <a:p>
            <a:endParaRPr lang="en-US" dirty="0"/>
          </a:p>
        </p:txBody>
      </p:sp>
      <p:sp>
        <p:nvSpPr>
          <p:cNvPr id="7" name="TextBox 6"/>
          <p:cNvSpPr txBox="1"/>
          <p:nvPr/>
        </p:nvSpPr>
        <p:spPr>
          <a:xfrm>
            <a:off x="762000" y="1600200"/>
            <a:ext cx="4953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General heat equation for cylinder (from Chap. 2)</a:t>
            </a:r>
            <a:endParaRPr lang="en-US" sz="1600" dirty="0">
              <a:solidFill>
                <a:srgbClr val="0000FF"/>
              </a:solidFill>
            </a:endParaRPr>
          </a:p>
        </p:txBody>
      </p:sp>
      <p:pic>
        <p:nvPicPr>
          <p:cNvPr id="1027" name="Picture 3"/>
          <p:cNvPicPr>
            <a:picLocks noChangeAspect="1" noChangeArrowheads="1"/>
          </p:cNvPicPr>
          <p:nvPr/>
        </p:nvPicPr>
        <p:blipFill>
          <a:blip r:embed="rId4" cstate="print"/>
          <a:srcRect/>
          <a:stretch>
            <a:fillRect/>
          </a:stretch>
        </p:blipFill>
        <p:spPr bwMode="auto">
          <a:xfrm>
            <a:off x="1219200" y="1905000"/>
            <a:ext cx="4533900" cy="695325"/>
          </a:xfrm>
          <a:prstGeom prst="rect">
            <a:avLst/>
          </a:prstGeom>
          <a:noFill/>
          <a:ln w="9525">
            <a:noFill/>
            <a:miter lim="800000"/>
            <a:headEnd/>
            <a:tailEnd/>
          </a:ln>
          <a:effectLst/>
        </p:spPr>
      </p:pic>
      <p:sp>
        <p:nvSpPr>
          <p:cNvPr id="10" name="TextBox 9"/>
          <p:cNvSpPr txBox="1"/>
          <p:nvPr/>
        </p:nvSpPr>
        <p:spPr>
          <a:xfrm>
            <a:off x="762000" y="2709446"/>
            <a:ext cx="4953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For 1-D steady state, with no heat generation </a:t>
            </a:r>
            <a:endParaRPr lang="en-US" sz="1600" dirty="0">
              <a:solidFill>
                <a:srgbClr val="0000FF"/>
              </a:solidFill>
            </a:endParaRPr>
          </a:p>
        </p:txBody>
      </p:sp>
      <p:pic>
        <p:nvPicPr>
          <p:cNvPr id="1029" name="Picture 5"/>
          <p:cNvPicPr>
            <a:picLocks noChangeAspect="1" noChangeArrowheads="1"/>
          </p:cNvPicPr>
          <p:nvPr/>
        </p:nvPicPr>
        <p:blipFill>
          <a:blip r:embed="rId5" cstate="print"/>
          <a:srcRect/>
          <a:stretch>
            <a:fillRect/>
          </a:stretch>
        </p:blipFill>
        <p:spPr bwMode="auto">
          <a:xfrm>
            <a:off x="1371600" y="3071231"/>
            <a:ext cx="1371600" cy="510169"/>
          </a:xfrm>
          <a:prstGeom prst="rect">
            <a:avLst/>
          </a:prstGeom>
          <a:noFill/>
          <a:ln w="9525">
            <a:noFill/>
            <a:miter lim="800000"/>
            <a:headEnd/>
            <a:tailEnd/>
          </a:ln>
          <a:effectLst/>
        </p:spPr>
      </p:pic>
      <p:sp>
        <p:nvSpPr>
          <p:cNvPr id="12" name="TextBox 11"/>
          <p:cNvSpPr txBox="1"/>
          <p:nvPr/>
        </p:nvSpPr>
        <p:spPr>
          <a:xfrm>
            <a:off x="762000" y="3758625"/>
            <a:ext cx="3429000" cy="830997"/>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Integrate twice to get temperature distribution, </a:t>
            </a:r>
            <a:r>
              <a:rPr lang="en-US" sz="1600" i="1" dirty="0" smtClean="0">
                <a:solidFill>
                  <a:srgbClr val="0000FF"/>
                </a:solidFill>
              </a:rPr>
              <a:t>T(r). </a:t>
            </a:r>
            <a:r>
              <a:rPr lang="en-US" sz="1600" dirty="0" smtClean="0">
                <a:solidFill>
                  <a:srgbClr val="0000FF"/>
                </a:solidFill>
              </a:rPr>
              <a:t>For example, for constant temperature boundary:</a:t>
            </a:r>
            <a:endParaRPr lang="en-US" sz="1600" dirty="0">
              <a:solidFill>
                <a:srgbClr val="0000FF"/>
              </a:solidFill>
            </a:endParaRPr>
          </a:p>
        </p:txBody>
      </p:sp>
      <p:sp>
        <p:nvSpPr>
          <p:cNvPr id="14" name="TextBox 13"/>
          <p:cNvSpPr txBox="1"/>
          <p:nvPr/>
        </p:nvSpPr>
        <p:spPr>
          <a:xfrm>
            <a:off x="762000" y="5300246"/>
            <a:ext cx="3429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From </a:t>
            </a:r>
            <a:r>
              <a:rPr lang="en-US" sz="1600" i="1" dirty="0" smtClean="0">
                <a:solidFill>
                  <a:srgbClr val="0000FF"/>
                </a:solidFill>
              </a:rPr>
              <a:t>T(r)</a:t>
            </a:r>
            <a:r>
              <a:rPr lang="en-US" sz="1600" dirty="0" smtClean="0">
                <a:solidFill>
                  <a:srgbClr val="0000FF"/>
                </a:solidFill>
              </a:rPr>
              <a:t>, heat flux for cylinder</a:t>
            </a:r>
            <a:endParaRPr lang="en-US" sz="1600" i="1" dirty="0">
              <a:solidFill>
                <a:srgbClr val="0000FF"/>
              </a:solidFill>
            </a:endParaRPr>
          </a:p>
        </p:txBody>
      </p:sp>
      <p:pic>
        <p:nvPicPr>
          <p:cNvPr id="1031" name="Picture 7"/>
          <p:cNvPicPr>
            <a:picLocks noChangeAspect="1" noChangeArrowheads="1"/>
          </p:cNvPicPr>
          <p:nvPr/>
        </p:nvPicPr>
        <p:blipFill>
          <a:blip r:embed="rId6" cstate="print"/>
          <a:srcRect/>
          <a:stretch>
            <a:fillRect/>
          </a:stretch>
        </p:blipFill>
        <p:spPr bwMode="auto">
          <a:xfrm>
            <a:off x="1066800" y="5676900"/>
            <a:ext cx="3371850" cy="723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p:cNvPicPr>
            <a:picLocks noChangeAspect="1" noChangeArrowheads="1"/>
          </p:cNvPicPr>
          <p:nvPr/>
        </p:nvPicPr>
        <p:blipFill>
          <a:blip r:embed="rId2" cstate="print"/>
          <a:srcRect l="46731"/>
          <a:stretch>
            <a:fillRect/>
          </a:stretch>
        </p:blipFill>
        <p:spPr bwMode="auto">
          <a:xfrm>
            <a:off x="1234558" y="3505200"/>
            <a:ext cx="1737242" cy="858902"/>
          </a:xfrm>
          <a:prstGeom prst="rect">
            <a:avLst/>
          </a:prstGeom>
          <a:noFill/>
          <a:ln w="9525">
            <a:noFill/>
            <a:miter lim="800000"/>
            <a:headEnd/>
            <a:tailEnd/>
          </a:ln>
        </p:spPr>
      </p:pic>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28</a:t>
            </a:fld>
            <a:endParaRPr lang="en-US"/>
          </a:p>
        </p:txBody>
      </p:sp>
      <p:sp>
        <p:nvSpPr>
          <p:cNvPr id="7" name="TextBox 6"/>
          <p:cNvSpPr txBox="1"/>
          <p:nvPr/>
        </p:nvSpPr>
        <p:spPr>
          <a:xfrm>
            <a:off x="762000" y="1295400"/>
            <a:ext cx="4953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The thermal resistance for radial conduction</a:t>
            </a:r>
            <a:endParaRPr lang="en-US" sz="1600" dirty="0">
              <a:solidFill>
                <a:srgbClr val="0000FF"/>
              </a:solidFill>
            </a:endParaRPr>
          </a:p>
        </p:txBody>
      </p:sp>
      <p:pic>
        <p:nvPicPr>
          <p:cNvPr id="3" name="Picture 2"/>
          <p:cNvPicPr>
            <a:picLocks noChangeAspect="1" noChangeArrowheads="1"/>
          </p:cNvPicPr>
          <p:nvPr/>
        </p:nvPicPr>
        <p:blipFill>
          <a:blip r:embed="rId3" cstate="print"/>
          <a:srcRect/>
          <a:stretch>
            <a:fillRect/>
          </a:stretch>
        </p:blipFill>
        <p:spPr bwMode="auto">
          <a:xfrm>
            <a:off x="1524000" y="1600200"/>
            <a:ext cx="1857375" cy="600075"/>
          </a:xfrm>
          <a:prstGeom prst="rect">
            <a:avLst/>
          </a:prstGeom>
          <a:noFill/>
          <a:ln w="9525">
            <a:noFill/>
            <a:miter lim="800000"/>
            <a:headEnd/>
            <a:tailEnd/>
          </a:ln>
        </p:spPr>
      </p:pic>
      <p:sp>
        <p:nvSpPr>
          <p:cNvPr id="15" name="TextBox 14"/>
          <p:cNvSpPr txBox="1"/>
          <p:nvPr/>
        </p:nvSpPr>
        <p:spPr>
          <a:xfrm>
            <a:off x="762000" y="2328446"/>
            <a:ext cx="67818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In case of cylinder with composite wall (negligible contact resistance)</a:t>
            </a:r>
            <a:endParaRPr lang="en-US" sz="1600" dirty="0">
              <a:solidFill>
                <a:srgbClr val="0000FF"/>
              </a:solidFill>
            </a:endParaRPr>
          </a:p>
        </p:txBody>
      </p:sp>
      <p:pic>
        <p:nvPicPr>
          <p:cNvPr id="4" name="Picture 3"/>
          <p:cNvPicPr>
            <a:picLocks noChangeAspect="1" noChangeArrowheads="1"/>
          </p:cNvPicPr>
          <p:nvPr/>
        </p:nvPicPr>
        <p:blipFill>
          <a:blip r:embed="rId4" cstate="print"/>
          <a:srcRect/>
          <a:stretch>
            <a:fillRect/>
          </a:stretch>
        </p:blipFill>
        <p:spPr bwMode="auto">
          <a:xfrm>
            <a:off x="2975890" y="2667000"/>
            <a:ext cx="5177510" cy="3918409"/>
          </a:xfrm>
          <a:prstGeom prst="rect">
            <a:avLst/>
          </a:prstGeom>
          <a:noFill/>
          <a:ln w="9525">
            <a:noFill/>
            <a:miter lim="800000"/>
            <a:headEnd/>
            <a:tailEnd/>
          </a:ln>
        </p:spPr>
      </p:pic>
      <p:pic>
        <p:nvPicPr>
          <p:cNvPr id="1028" name="Picture 4"/>
          <p:cNvPicPr>
            <a:picLocks noChangeAspect="1" noChangeArrowheads="1"/>
          </p:cNvPicPr>
          <p:nvPr/>
        </p:nvPicPr>
        <p:blipFill>
          <a:blip r:embed="rId2" cstate="print"/>
          <a:srcRect r="53269"/>
          <a:stretch>
            <a:fillRect/>
          </a:stretch>
        </p:blipFill>
        <p:spPr bwMode="auto">
          <a:xfrm>
            <a:off x="914400" y="2874898"/>
            <a:ext cx="1524000" cy="858902"/>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3352800" y="1676400"/>
            <a:ext cx="1152525" cy="3714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6" cstate="print"/>
          <a:srcRect/>
          <a:stretch>
            <a:fillRect/>
          </a:stretch>
        </p:blipFill>
        <p:spPr bwMode="auto">
          <a:xfrm>
            <a:off x="4953000" y="1600200"/>
            <a:ext cx="1625600" cy="6096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7" cstate="print"/>
          <a:srcRect/>
          <a:stretch>
            <a:fillRect/>
          </a:stretch>
        </p:blipFill>
        <p:spPr bwMode="auto">
          <a:xfrm>
            <a:off x="6705600" y="1724025"/>
            <a:ext cx="1362075" cy="333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29</a:t>
            </a:fld>
            <a:endParaRPr lang="en-US"/>
          </a:p>
        </p:txBody>
      </p:sp>
      <p:sp>
        <p:nvSpPr>
          <p:cNvPr id="12" name="TextBox 11"/>
          <p:cNvSpPr txBox="1"/>
          <p:nvPr/>
        </p:nvSpPr>
        <p:spPr>
          <a:xfrm>
            <a:off x="609600" y="1200090"/>
            <a:ext cx="6629400" cy="400110"/>
          </a:xfrm>
          <a:prstGeom prst="rect">
            <a:avLst/>
          </a:prstGeom>
          <a:noFill/>
        </p:spPr>
        <p:txBody>
          <a:bodyPr wrap="square" rtlCol="0">
            <a:spAutoFit/>
          </a:bodyPr>
          <a:lstStyle/>
          <a:p>
            <a:r>
              <a:rPr lang="en-US" sz="2000" b="1" dirty="0" smtClean="0">
                <a:solidFill>
                  <a:srgbClr val="0000FF"/>
                </a:solidFill>
              </a:rPr>
              <a:t>Critical radius for insulation</a:t>
            </a:r>
            <a:endParaRPr lang="en-US" sz="2000" b="1" dirty="0">
              <a:solidFill>
                <a:srgbClr val="0000FF"/>
              </a:solidFill>
            </a:endParaRPr>
          </a:p>
        </p:txBody>
      </p:sp>
      <p:sp>
        <p:nvSpPr>
          <p:cNvPr id="18" name="TextBox 17"/>
          <p:cNvSpPr txBox="1"/>
          <p:nvPr/>
        </p:nvSpPr>
        <p:spPr>
          <a:xfrm>
            <a:off x="685800" y="1676400"/>
            <a:ext cx="7848600" cy="3600986"/>
          </a:xfrm>
          <a:prstGeom prst="rect">
            <a:avLst/>
          </a:prstGeom>
          <a:noFill/>
        </p:spPr>
        <p:txBody>
          <a:bodyPr wrap="square" rtlCol="0">
            <a:spAutoFit/>
          </a:bodyPr>
          <a:lstStyle/>
          <a:p>
            <a:pPr indent="288925">
              <a:spcAft>
                <a:spcPts val="600"/>
              </a:spcAft>
              <a:buFont typeface="Wingdings" pitchFamily="2" charset="2"/>
              <a:buChar char="§"/>
            </a:pPr>
            <a:r>
              <a:rPr lang="en-US" dirty="0" smtClean="0">
                <a:solidFill>
                  <a:srgbClr val="0000FF"/>
                </a:solidFill>
              </a:rPr>
              <a:t> Adding more insulation to a </a:t>
            </a:r>
            <a:r>
              <a:rPr lang="en-US" u="sng" dirty="0" smtClean="0">
                <a:solidFill>
                  <a:srgbClr val="0000FF"/>
                </a:solidFill>
              </a:rPr>
              <a:t>wall</a:t>
            </a:r>
            <a:r>
              <a:rPr lang="en-US" dirty="0" smtClean="0">
                <a:solidFill>
                  <a:srgbClr val="0000FF"/>
                </a:solidFill>
              </a:rPr>
              <a:t> </a:t>
            </a:r>
            <a:r>
              <a:rPr lang="en-US" dirty="0" smtClean="0">
                <a:solidFill>
                  <a:srgbClr val="0000FF"/>
                </a:solidFill>
                <a:sym typeface="Wingdings" pitchFamily="2" charset="2"/>
              </a:rPr>
              <a:t> decrease heat transfer</a:t>
            </a:r>
          </a:p>
          <a:p>
            <a:pPr indent="288925">
              <a:spcAft>
                <a:spcPts val="600"/>
              </a:spcAft>
              <a:buFont typeface="Wingdings" pitchFamily="2" charset="2"/>
              <a:buChar char="§"/>
            </a:pPr>
            <a:r>
              <a:rPr lang="en-US" dirty="0" smtClean="0">
                <a:solidFill>
                  <a:srgbClr val="0000FF"/>
                </a:solidFill>
                <a:sym typeface="Wingdings" pitchFamily="2" charset="2"/>
              </a:rPr>
              <a:t> The thicker the insulation, the lower the heat transfer through the wall</a:t>
            </a:r>
          </a:p>
          <a:p>
            <a:pPr indent="288925">
              <a:spcAft>
                <a:spcPts val="600"/>
              </a:spcAft>
              <a:buFont typeface="Wingdings" pitchFamily="2" charset="2"/>
              <a:buChar char="§"/>
            </a:pPr>
            <a:r>
              <a:rPr lang="en-US" dirty="0" smtClean="0">
                <a:solidFill>
                  <a:srgbClr val="C00000"/>
                </a:solidFill>
                <a:sym typeface="Wingdings" pitchFamily="2" charset="2"/>
              </a:rPr>
              <a:t>However, adding insulation to a </a:t>
            </a:r>
            <a:r>
              <a:rPr lang="en-US" u="sng" dirty="0" smtClean="0">
                <a:solidFill>
                  <a:srgbClr val="C00000"/>
                </a:solidFill>
                <a:sym typeface="Wingdings" pitchFamily="2" charset="2"/>
              </a:rPr>
              <a:t>cylindrical pipe </a:t>
            </a:r>
            <a:r>
              <a:rPr lang="en-US" dirty="0" smtClean="0">
                <a:solidFill>
                  <a:srgbClr val="C00000"/>
                </a:solidFill>
                <a:sym typeface="Wingdings" pitchFamily="2" charset="2"/>
              </a:rPr>
              <a:t>or a </a:t>
            </a:r>
            <a:r>
              <a:rPr lang="en-US" u="sng" dirty="0" smtClean="0">
                <a:solidFill>
                  <a:srgbClr val="C00000"/>
                </a:solidFill>
                <a:sym typeface="Wingdings" pitchFamily="2" charset="2"/>
              </a:rPr>
              <a:t>spherical shell </a:t>
            </a:r>
            <a:r>
              <a:rPr lang="en-US" dirty="0" smtClean="0">
                <a:solidFill>
                  <a:srgbClr val="C00000"/>
                </a:solidFill>
                <a:sym typeface="Wingdings" pitchFamily="2" charset="2"/>
              </a:rPr>
              <a:t>is a different matter.</a:t>
            </a:r>
          </a:p>
          <a:p>
            <a:pPr indent="288925">
              <a:spcAft>
                <a:spcPts val="600"/>
              </a:spcAft>
              <a:buFont typeface="Wingdings" pitchFamily="2" charset="2"/>
              <a:buChar char="§"/>
            </a:pPr>
            <a:r>
              <a:rPr lang="en-US" dirty="0" smtClean="0">
                <a:solidFill>
                  <a:srgbClr val="C00000"/>
                </a:solidFill>
                <a:sym typeface="Wingdings" pitchFamily="2" charset="2"/>
              </a:rPr>
              <a:t>Additional insulation increase the conduction resistance  of the insulation layer but decrease the convection resistance of the surface because of the increase in the outer surface area for convection</a:t>
            </a:r>
          </a:p>
          <a:p>
            <a:pPr indent="288925">
              <a:spcAft>
                <a:spcPts val="600"/>
              </a:spcAft>
              <a:buFont typeface="Wingdings" pitchFamily="2" charset="2"/>
              <a:buChar char="§"/>
            </a:pPr>
            <a:r>
              <a:rPr lang="en-US" dirty="0" smtClean="0">
                <a:solidFill>
                  <a:srgbClr val="C00000"/>
                </a:solidFill>
                <a:sym typeface="Wingdings" pitchFamily="2" charset="2"/>
              </a:rPr>
              <a:t>Hence, knowledge of critical radius of insulation                                                                           is required </a:t>
            </a:r>
          </a:p>
          <a:p>
            <a:pPr>
              <a:spcAft>
                <a:spcPts val="600"/>
              </a:spcAft>
              <a:buFont typeface="Wingdings" pitchFamily="2" charset="2"/>
              <a:buChar char="§"/>
            </a:pPr>
            <a:endParaRPr lang="en-US" dirty="0" smtClean="0">
              <a:sym typeface="Wingdings" pitchFamily="2" charset="2"/>
            </a:endParaRPr>
          </a:p>
          <a:p>
            <a:pPr>
              <a:spcAft>
                <a:spcPts val="600"/>
              </a:spcAft>
            </a:pPr>
            <a:endParaRPr lang="en-US" dirty="0"/>
          </a:p>
        </p:txBody>
      </p:sp>
      <p:pic>
        <p:nvPicPr>
          <p:cNvPr id="24" name="Picture 23" descr="Eq 3-50 p 161.jpg"/>
          <p:cNvPicPr>
            <a:picLocks noChangeAspect="1"/>
          </p:cNvPicPr>
          <p:nvPr/>
        </p:nvPicPr>
        <p:blipFill>
          <a:blip r:embed="rId2" cstate="print"/>
          <a:srcRect r="52546" b="4333"/>
          <a:stretch>
            <a:fillRect/>
          </a:stretch>
        </p:blipFill>
        <p:spPr>
          <a:xfrm>
            <a:off x="1295400" y="4709530"/>
            <a:ext cx="3657600" cy="624470"/>
          </a:xfrm>
          <a:prstGeom prst="rect">
            <a:avLst/>
          </a:prstGeom>
        </p:spPr>
      </p:pic>
      <p:pic>
        <p:nvPicPr>
          <p:cNvPr id="25" name="Picture 24" descr="Eq 3-51 p 162.jpg"/>
          <p:cNvPicPr>
            <a:picLocks noChangeAspect="1"/>
          </p:cNvPicPr>
          <p:nvPr/>
        </p:nvPicPr>
        <p:blipFill>
          <a:blip r:embed="rId3" cstate="print"/>
          <a:srcRect r="46429" b="-354"/>
          <a:stretch>
            <a:fillRect/>
          </a:stretch>
        </p:blipFill>
        <p:spPr>
          <a:xfrm>
            <a:off x="1447800" y="5715000"/>
            <a:ext cx="3429000" cy="609600"/>
          </a:xfrm>
          <a:prstGeom prst="rect">
            <a:avLst/>
          </a:prstGeom>
        </p:spPr>
      </p:pic>
      <p:pic>
        <p:nvPicPr>
          <p:cNvPr id="27" name="Picture 26" descr="Fig 3-29 p 160.jpg"/>
          <p:cNvPicPr>
            <a:picLocks noChangeAspect="1"/>
          </p:cNvPicPr>
          <p:nvPr/>
        </p:nvPicPr>
        <p:blipFill>
          <a:blip r:embed="rId4" cstate="print"/>
          <a:srcRect b="32356"/>
          <a:stretch>
            <a:fillRect/>
          </a:stretch>
        </p:blipFill>
        <p:spPr>
          <a:xfrm>
            <a:off x="5562600" y="3657600"/>
            <a:ext cx="3108960" cy="2999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a:t>
            </a:fld>
            <a:endParaRPr lang="en-US"/>
          </a:p>
        </p:txBody>
      </p:sp>
      <p:sp>
        <p:nvSpPr>
          <p:cNvPr id="14" name="TextBox 13"/>
          <p:cNvSpPr txBox="1"/>
          <p:nvPr/>
        </p:nvSpPr>
        <p:spPr>
          <a:xfrm>
            <a:off x="609600" y="1334869"/>
            <a:ext cx="7391400" cy="646331"/>
          </a:xfrm>
          <a:prstGeom prst="rect">
            <a:avLst/>
          </a:prstGeom>
          <a:noFill/>
        </p:spPr>
        <p:txBody>
          <a:bodyPr wrap="square" rtlCol="0">
            <a:spAutoFit/>
          </a:bodyPr>
          <a:lstStyle/>
          <a:p>
            <a:r>
              <a:rPr lang="en-US" b="1" dirty="0" smtClean="0"/>
              <a:t>3.1 Methodology of a conduction analysis</a:t>
            </a:r>
          </a:p>
          <a:p>
            <a:endParaRPr lang="en-US" dirty="0"/>
          </a:p>
        </p:txBody>
      </p:sp>
      <p:sp>
        <p:nvSpPr>
          <p:cNvPr id="10" name="TextBox 9"/>
          <p:cNvSpPr txBox="1"/>
          <p:nvPr/>
        </p:nvSpPr>
        <p:spPr>
          <a:xfrm>
            <a:off x="1066800" y="1752600"/>
            <a:ext cx="5334000" cy="984885"/>
          </a:xfrm>
          <a:prstGeom prst="rect">
            <a:avLst/>
          </a:prstGeom>
          <a:noFill/>
        </p:spPr>
        <p:txBody>
          <a:bodyPr wrap="square" rtlCol="0">
            <a:spAutoFit/>
          </a:bodyPr>
          <a:lstStyle/>
          <a:p>
            <a:pPr marL="342900" indent="-342900">
              <a:spcAft>
                <a:spcPts val="600"/>
              </a:spcAft>
              <a:buAutoNum type="arabicPeriod"/>
            </a:pPr>
            <a:r>
              <a:rPr lang="en-GB" sz="1600" dirty="0" smtClean="0">
                <a:solidFill>
                  <a:srgbClr val="0000FF"/>
                </a:solidFill>
              </a:rPr>
              <a:t>Specify appropriate form of the heat equation</a:t>
            </a:r>
          </a:p>
          <a:p>
            <a:pPr marL="342900" indent="-342900">
              <a:spcAft>
                <a:spcPts val="600"/>
              </a:spcAft>
              <a:buAutoNum type="arabicPeriod"/>
            </a:pPr>
            <a:r>
              <a:rPr lang="en-GB" sz="1600" dirty="0" smtClean="0">
                <a:solidFill>
                  <a:srgbClr val="0000FF"/>
                </a:solidFill>
              </a:rPr>
              <a:t>Solve for the temperature distribution</a:t>
            </a:r>
          </a:p>
          <a:p>
            <a:pPr marL="342900" indent="-342900">
              <a:spcAft>
                <a:spcPts val="600"/>
              </a:spcAft>
              <a:buAutoNum type="arabicPeriod"/>
            </a:pPr>
            <a:r>
              <a:rPr lang="en-GB" sz="1600" dirty="0" smtClean="0">
                <a:solidFill>
                  <a:srgbClr val="0000FF"/>
                </a:solidFill>
              </a:rPr>
              <a:t>Apply Fourier’s law to determine the heat flux</a:t>
            </a:r>
            <a:endParaRPr lang="en-US" sz="1600" dirty="0">
              <a:solidFill>
                <a:srgbClr val="0000FF"/>
              </a:solidFill>
            </a:endParaRPr>
          </a:p>
        </p:txBody>
      </p:sp>
      <p:sp>
        <p:nvSpPr>
          <p:cNvPr id="12" name="TextBox 11"/>
          <p:cNvSpPr txBox="1"/>
          <p:nvPr/>
        </p:nvSpPr>
        <p:spPr>
          <a:xfrm>
            <a:off x="838200" y="3072080"/>
            <a:ext cx="6705600" cy="661720"/>
          </a:xfrm>
          <a:prstGeom prst="rect">
            <a:avLst/>
          </a:prstGeom>
          <a:noFill/>
        </p:spPr>
        <p:txBody>
          <a:bodyPr wrap="square" rtlCol="0">
            <a:spAutoFit/>
          </a:bodyPr>
          <a:lstStyle/>
          <a:p>
            <a:pPr>
              <a:spcAft>
                <a:spcPts val="600"/>
              </a:spcAft>
            </a:pPr>
            <a:r>
              <a:rPr lang="en-GB" sz="1600" dirty="0" smtClean="0">
                <a:solidFill>
                  <a:srgbClr val="FF0000"/>
                </a:solidFill>
              </a:rPr>
              <a:t>Simplest case:</a:t>
            </a:r>
          </a:p>
          <a:p>
            <a:pPr>
              <a:spcAft>
                <a:spcPts val="600"/>
              </a:spcAft>
            </a:pPr>
            <a:r>
              <a:rPr lang="en-GB" sz="1600" dirty="0" smtClean="0"/>
              <a:t>- One-dimensional, steady state conduction with no thermal energy generation</a:t>
            </a:r>
            <a:endParaRPr lang="en-US" sz="1600" dirty="0"/>
          </a:p>
        </p:txBody>
      </p:sp>
      <p:sp>
        <p:nvSpPr>
          <p:cNvPr id="13" name="TextBox 12"/>
          <p:cNvSpPr txBox="1"/>
          <p:nvPr/>
        </p:nvSpPr>
        <p:spPr>
          <a:xfrm>
            <a:off x="762000" y="4038600"/>
            <a:ext cx="5181600" cy="2031325"/>
          </a:xfrm>
          <a:prstGeom prst="rect">
            <a:avLst/>
          </a:prstGeom>
          <a:noFill/>
        </p:spPr>
        <p:txBody>
          <a:bodyPr wrap="square" rtlCol="0">
            <a:spAutoFit/>
          </a:bodyPr>
          <a:lstStyle/>
          <a:p>
            <a:pPr>
              <a:spcAft>
                <a:spcPts val="1200"/>
              </a:spcAft>
            </a:pPr>
            <a:r>
              <a:rPr lang="en-GB" sz="1600" dirty="0" smtClean="0">
                <a:solidFill>
                  <a:srgbClr val="FF0000"/>
                </a:solidFill>
              </a:rPr>
              <a:t>Common geometries:</a:t>
            </a:r>
          </a:p>
          <a:p>
            <a:pPr marL="400050" indent="-400050">
              <a:spcAft>
                <a:spcPts val="1200"/>
              </a:spcAft>
              <a:buFont typeface="+mj-lt"/>
              <a:buAutoNum type="romanLcPeriod"/>
            </a:pPr>
            <a:r>
              <a:rPr lang="en-GB" sz="1600" dirty="0" smtClean="0"/>
              <a:t>The plane wall: described in rectangular (x) coordinate. Area perpendicular to direction of heat transfer is constant (independent of x).</a:t>
            </a:r>
          </a:p>
          <a:p>
            <a:pPr marL="400050" indent="-400050">
              <a:spcAft>
                <a:spcPts val="1200"/>
              </a:spcAft>
              <a:buFont typeface="+mj-lt"/>
              <a:buAutoNum type="romanLcPeriod"/>
            </a:pPr>
            <a:r>
              <a:rPr lang="en-GB" sz="1600" dirty="0" smtClean="0"/>
              <a:t> Cylindrical wall : radial conduction through tube wall</a:t>
            </a:r>
          </a:p>
          <a:p>
            <a:pPr marL="400050" indent="-400050">
              <a:spcAft>
                <a:spcPts val="1200"/>
              </a:spcAft>
              <a:buFont typeface="+mj-lt"/>
              <a:buAutoNum type="romanLcPeriod"/>
            </a:pPr>
            <a:r>
              <a:rPr lang="en-GB" sz="1600" dirty="0" smtClean="0"/>
              <a:t> Spherical wall : radial conduction through shell wall</a:t>
            </a:r>
            <a:endParaRPr lang="en-US" sz="1600" dirty="0"/>
          </a:p>
        </p:txBody>
      </p:sp>
      <p:pic>
        <p:nvPicPr>
          <p:cNvPr id="1026" name="Picture 2"/>
          <p:cNvPicPr>
            <a:picLocks noChangeAspect="1" noChangeArrowheads="1"/>
          </p:cNvPicPr>
          <p:nvPr/>
        </p:nvPicPr>
        <p:blipFill>
          <a:blip r:embed="rId2" cstate="print"/>
          <a:srcRect/>
          <a:stretch>
            <a:fillRect/>
          </a:stretch>
        </p:blipFill>
        <p:spPr bwMode="auto">
          <a:xfrm>
            <a:off x="6248400" y="1143000"/>
            <a:ext cx="2641749" cy="218716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t="17598"/>
          <a:stretch>
            <a:fillRect/>
          </a:stretch>
        </p:blipFill>
        <p:spPr bwMode="auto">
          <a:xfrm>
            <a:off x="5857875" y="3733800"/>
            <a:ext cx="2219325" cy="178407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629400" y="5486400"/>
            <a:ext cx="2238068" cy="1143000"/>
          </a:xfrm>
          <a:prstGeom prst="rect">
            <a:avLst/>
          </a:prstGeom>
          <a:noFill/>
          <a:ln w="9525">
            <a:noFill/>
            <a:miter lim="800000"/>
            <a:headEnd/>
            <a:tailEnd/>
          </a:ln>
        </p:spPr>
      </p:pic>
      <p:sp>
        <p:nvSpPr>
          <p:cNvPr id="16" name="Rectangle 15"/>
          <p:cNvSpPr/>
          <p:nvPr/>
        </p:nvSpPr>
        <p:spPr>
          <a:xfrm>
            <a:off x="6858000" y="4953000"/>
            <a:ext cx="1524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239000" y="4648200"/>
            <a:ext cx="12192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30</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3105150" y="1828800"/>
            <a:ext cx="5962650" cy="39909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685800" y="1828800"/>
            <a:ext cx="1143000" cy="866775"/>
          </a:xfrm>
          <a:prstGeom prst="rect">
            <a:avLst/>
          </a:prstGeom>
          <a:noFill/>
          <a:ln w="9525">
            <a:noFill/>
            <a:miter lim="800000"/>
            <a:headEnd/>
            <a:tailEnd/>
          </a:ln>
          <a:effectLst/>
        </p:spPr>
      </p:pic>
      <p:sp>
        <p:nvSpPr>
          <p:cNvPr id="12" name="TextBox 11"/>
          <p:cNvSpPr txBox="1"/>
          <p:nvPr/>
        </p:nvSpPr>
        <p:spPr>
          <a:xfrm>
            <a:off x="609600" y="1307068"/>
            <a:ext cx="6629400" cy="369332"/>
          </a:xfrm>
          <a:prstGeom prst="rect">
            <a:avLst/>
          </a:prstGeom>
          <a:noFill/>
        </p:spPr>
        <p:txBody>
          <a:bodyPr wrap="square" rtlCol="0">
            <a:spAutoFit/>
          </a:bodyPr>
          <a:lstStyle/>
          <a:p>
            <a:r>
              <a:rPr lang="en-US" b="1" dirty="0" smtClean="0">
                <a:solidFill>
                  <a:srgbClr val="0000FF"/>
                </a:solidFill>
              </a:rPr>
              <a:t>Critical radius for insulation: see example 3.5 in Textbook for details</a:t>
            </a:r>
            <a:endParaRPr lang="en-US" b="1" dirty="0">
              <a:solidFill>
                <a:srgbClr val="0000FF"/>
              </a:solidFill>
            </a:endParaRPr>
          </a:p>
        </p:txBody>
      </p:sp>
      <p:sp>
        <p:nvSpPr>
          <p:cNvPr id="13" name="TextBox 12"/>
          <p:cNvSpPr txBox="1"/>
          <p:nvPr/>
        </p:nvSpPr>
        <p:spPr>
          <a:xfrm>
            <a:off x="533400" y="3124200"/>
            <a:ext cx="2667000" cy="1200329"/>
          </a:xfrm>
          <a:prstGeom prst="rect">
            <a:avLst/>
          </a:prstGeom>
          <a:noFill/>
        </p:spPr>
        <p:txBody>
          <a:bodyPr wrap="square" rtlCol="0">
            <a:spAutoFit/>
          </a:bodyPr>
          <a:lstStyle/>
          <a:p>
            <a:pPr marL="223838" indent="-223838">
              <a:buFont typeface="Wingdings" pitchFamily="2" charset="2"/>
              <a:buChar char="§"/>
            </a:pPr>
            <a:r>
              <a:rPr lang="en-US" dirty="0" smtClean="0">
                <a:solidFill>
                  <a:srgbClr val="0000FF"/>
                </a:solidFill>
              </a:rPr>
              <a:t> If </a:t>
            </a:r>
            <a:r>
              <a:rPr lang="en-US" dirty="0" err="1" smtClean="0">
                <a:solidFill>
                  <a:srgbClr val="0000FF"/>
                </a:solidFill>
              </a:rPr>
              <a:t>r</a:t>
            </a:r>
            <a:r>
              <a:rPr lang="en-US" baseline="-25000" dirty="0" err="1" smtClean="0">
                <a:solidFill>
                  <a:srgbClr val="0000FF"/>
                </a:solidFill>
              </a:rPr>
              <a:t>i</a:t>
            </a:r>
            <a:r>
              <a:rPr lang="en-US" dirty="0" smtClean="0">
                <a:solidFill>
                  <a:srgbClr val="0000FF"/>
                </a:solidFill>
              </a:rPr>
              <a:t> &lt; </a:t>
            </a:r>
            <a:r>
              <a:rPr lang="en-US" dirty="0" err="1" smtClean="0">
                <a:solidFill>
                  <a:srgbClr val="0000FF"/>
                </a:solidFill>
              </a:rPr>
              <a:t>r</a:t>
            </a:r>
            <a:r>
              <a:rPr lang="en-US" baseline="-25000" dirty="0" err="1" smtClean="0">
                <a:solidFill>
                  <a:srgbClr val="0000FF"/>
                </a:solidFill>
              </a:rPr>
              <a:t>cr</a:t>
            </a:r>
            <a:r>
              <a:rPr lang="en-US" dirty="0" smtClean="0">
                <a:solidFill>
                  <a:srgbClr val="0000FF"/>
                </a:solidFill>
              </a:rPr>
              <a:t>, </a:t>
            </a:r>
            <a:r>
              <a:rPr lang="en-US" dirty="0" err="1" smtClean="0">
                <a:solidFill>
                  <a:srgbClr val="0000FF"/>
                </a:solidFill>
              </a:rPr>
              <a:t>R</a:t>
            </a:r>
            <a:r>
              <a:rPr lang="en-US" baseline="-25000" dirty="0" err="1" smtClean="0">
                <a:solidFill>
                  <a:srgbClr val="0000FF"/>
                </a:solidFill>
              </a:rPr>
              <a:t>tot</a:t>
            </a:r>
            <a:r>
              <a:rPr lang="en-US" dirty="0" smtClean="0">
                <a:solidFill>
                  <a:srgbClr val="0000FF"/>
                </a:solidFill>
              </a:rPr>
              <a:t> decreases and the heat rate therefore increases with insulation</a:t>
            </a:r>
            <a:endParaRPr lang="en-US" dirty="0">
              <a:solidFill>
                <a:srgbClr val="0000FF"/>
              </a:solidFill>
            </a:endParaRPr>
          </a:p>
        </p:txBody>
      </p:sp>
      <p:sp>
        <p:nvSpPr>
          <p:cNvPr id="14" name="TextBox 13"/>
          <p:cNvSpPr txBox="1"/>
          <p:nvPr/>
        </p:nvSpPr>
        <p:spPr>
          <a:xfrm>
            <a:off x="533400" y="4438471"/>
            <a:ext cx="2667000" cy="1200329"/>
          </a:xfrm>
          <a:prstGeom prst="rect">
            <a:avLst/>
          </a:prstGeom>
          <a:noFill/>
        </p:spPr>
        <p:txBody>
          <a:bodyPr wrap="square" rtlCol="0">
            <a:spAutoFit/>
          </a:bodyPr>
          <a:lstStyle/>
          <a:p>
            <a:pPr marL="223838" indent="-223838">
              <a:buFont typeface="Wingdings" pitchFamily="2" charset="2"/>
              <a:buChar char="§"/>
            </a:pPr>
            <a:r>
              <a:rPr lang="en-US" dirty="0" smtClean="0">
                <a:solidFill>
                  <a:srgbClr val="006600"/>
                </a:solidFill>
              </a:rPr>
              <a:t> If </a:t>
            </a:r>
            <a:r>
              <a:rPr lang="en-US" dirty="0" err="1" smtClean="0">
                <a:solidFill>
                  <a:srgbClr val="006600"/>
                </a:solidFill>
              </a:rPr>
              <a:t>r</a:t>
            </a:r>
            <a:r>
              <a:rPr lang="en-US" baseline="-25000" dirty="0" err="1" smtClean="0">
                <a:solidFill>
                  <a:srgbClr val="006600"/>
                </a:solidFill>
              </a:rPr>
              <a:t>i</a:t>
            </a:r>
            <a:r>
              <a:rPr lang="en-US" dirty="0" smtClean="0">
                <a:solidFill>
                  <a:srgbClr val="006600"/>
                </a:solidFill>
              </a:rPr>
              <a:t> &gt; </a:t>
            </a:r>
            <a:r>
              <a:rPr lang="en-US" dirty="0" err="1" smtClean="0">
                <a:solidFill>
                  <a:srgbClr val="006600"/>
                </a:solidFill>
              </a:rPr>
              <a:t>r</a:t>
            </a:r>
            <a:r>
              <a:rPr lang="en-US" baseline="-25000" dirty="0" err="1" smtClean="0">
                <a:solidFill>
                  <a:srgbClr val="006600"/>
                </a:solidFill>
              </a:rPr>
              <a:t>cr</a:t>
            </a:r>
            <a:r>
              <a:rPr lang="en-US" dirty="0" smtClean="0">
                <a:solidFill>
                  <a:srgbClr val="006600"/>
                </a:solidFill>
              </a:rPr>
              <a:t>, </a:t>
            </a:r>
            <a:r>
              <a:rPr lang="en-US" dirty="0" err="1" smtClean="0">
                <a:solidFill>
                  <a:srgbClr val="006600"/>
                </a:solidFill>
              </a:rPr>
              <a:t>R</a:t>
            </a:r>
            <a:r>
              <a:rPr lang="en-US" baseline="-25000" dirty="0" err="1" smtClean="0">
                <a:solidFill>
                  <a:srgbClr val="006600"/>
                </a:solidFill>
              </a:rPr>
              <a:t>tot</a:t>
            </a:r>
            <a:r>
              <a:rPr lang="en-US" dirty="0" smtClean="0">
                <a:solidFill>
                  <a:srgbClr val="006600"/>
                </a:solidFill>
              </a:rPr>
              <a:t> increases and therefore heat rate decreases with insulation</a:t>
            </a:r>
            <a:endParaRPr lang="en-US" dirty="0">
              <a:solidFill>
                <a:srgbClr val="006600"/>
              </a:solidFill>
            </a:endParaRPr>
          </a:p>
        </p:txBody>
      </p:sp>
      <p:sp>
        <p:nvSpPr>
          <p:cNvPr id="16" name="TextBox 15"/>
          <p:cNvSpPr txBox="1"/>
          <p:nvPr/>
        </p:nvSpPr>
        <p:spPr>
          <a:xfrm>
            <a:off x="1905000" y="1828800"/>
            <a:ext cx="1905000" cy="307777"/>
          </a:xfrm>
          <a:prstGeom prst="rect">
            <a:avLst/>
          </a:prstGeom>
          <a:noFill/>
        </p:spPr>
        <p:txBody>
          <a:bodyPr wrap="square" rtlCol="0">
            <a:spAutoFit/>
          </a:bodyPr>
          <a:lstStyle/>
          <a:p>
            <a:r>
              <a:rPr lang="en-US" sz="1400" i="1" dirty="0" smtClean="0">
                <a:solidFill>
                  <a:srgbClr val="FF0000"/>
                </a:solidFill>
              </a:rPr>
              <a:t>Insulation prop.</a:t>
            </a:r>
            <a:endParaRPr lang="en-US" sz="1400" i="1" dirty="0">
              <a:solidFill>
                <a:srgbClr val="FF0000"/>
              </a:solidFill>
            </a:endParaRPr>
          </a:p>
        </p:txBody>
      </p:sp>
      <p:sp>
        <p:nvSpPr>
          <p:cNvPr id="17" name="TextBox 16"/>
          <p:cNvSpPr txBox="1"/>
          <p:nvPr/>
        </p:nvSpPr>
        <p:spPr>
          <a:xfrm>
            <a:off x="1828800" y="2438400"/>
            <a:ext cx="1905000" cy="307777"/>
          </a:xfrm>
          <a:prstGeom prst="rect">
            <a:avLst/>
          </a:prstGeom>
          <a:noFill/>
        </p:spPr>
        <p:txBody>
          <a:bodyPr wrap="square" rtlCol="0">
            <a:spAutoFit/>
          </a:bodyPr>
          <a:lstStyle/>
          <a:p>
            <a:r>
              <a:rPr lang="en-US" sz="1400" i="1" dirty="0" smtClean="0">
                <a:solidFill>
                  <a:srgbClr val="FF0000"/>
                </a:solidFill>
              </a:rPr>
              <a:t>Outside conv. </a:t>
            </a:r>
            <a:r>
              <a:rPr lang="en-US" sz="1400" i="1" dirty="0" err="1" smtClean="0">
                <a:solidFill>
                  <a:srgbClr val="FF0000"/>
                </a:solidFill>
              </a:rPr>
              <a:t>coeff</a:t>
            </a:r>
            <a:r>
              <a:rPr lang="en-US" sz="1400" i="1" dirty="0" smtClean="0">
                <a:solidFill>
                  <a:srgbClr val="FF0000"/>
                </a:solidFill>
              </a:rPr>
              <a:t>.</a:t>
            </a:r>
            <a:endParaRPr lang="en-US" sz="1400" i="1" dirty="0">
              <a:solidFill>
                <a:srgbClr val="FF0000"/>
              </a:solidFill>
            </a:endParaRPr>
          </a:p>
        </p:txBody>
      </p:sp>
      <p:cxnSp>
        <p:nvCxnSpPr>
          <p:cNvPr id="20" name="Straight Arrow Connector 19"/>
          <p:cNvCxnSpPr>
            <a:stCxn id="16" idx="1"/>
          </p:cNvCxnSpPr>
          <p:nvPr/>
        </p:nvCxnSpPr>
        <p:spPr>
          <a:xfrm rot="10800000" flipV="1">
            <a:off x="1600200" y="1982688"/>
            <a:ext cx="304800" cy="747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7" idx="1"/>
          </p:cNvCxnSpPr>
          <p:nvPr/>
        </p:nvCxnSpPr>
        <p:spPr>
          <a:xfrm rot="10800000">
            <a:off x="1600200" y="2514601"/>
            <a:ext cx="228600" cy="776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5" name="Picture 3"/>
          <p:cNvPicPr>
            <a:picLocks noChangeAspect="1" noChangeArrowheads="1"/>
          </p:cNvPicPr>
          <p:nvPr/>
        </p:nvPicPr>
        <p:blipFill>
          <a:blip r:embed="rId3" cstate="print"/>
          <a:srcRect r="60000"/>
          <a:stretch>
            <a:fillRect/>
          </a:stretch>
        </p:blipFill>
        <p:spPr bwMode="auto">
          <a:xfrm>
            <a:off x="3962400" y="5638800"/>
            <a:ext cx="457200" cy="866775"/>
          </a:xfrm>
          <a:prstGeom prst="rect">
            <a:avLst/>
          </a:prstGeom>
          <a:noFill/>
          <a:ln w="9525">
            <a:noFill/>
            <a:miter lim="800000"/>
            <a:headEnd/>
            <a:tailEnd/>
          </a:ln>
          <a:effectLst/>
        </p:spPr>
      </p:pic>
      <p:cxnSp>
        <p:nvCxnSpPr>
          <p:cNvPr id="19" name="Straight Arrow Connector 18"/>
          <p:cNvCxnSpPr/>
          <p:nvPr/>
        </p:nvCxnSpPr>
        <p:spPr>
          <a:xfrm rot="5400000" flipH="1" flipV="1">
            <a:off x="3962400" y="5715000"/>
            <a:ext cx="457200" cy="158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31</a:t>
            </a:fld>
            <a:endParaRPr lang="en-US"/>
          </a:p>
        </p:txBody>
      </p:sp>
      <p:sp>
        <p:nvSpPr>
          <p:cNvPr id="10" name="TextBox 9"/>
          <p:cNvSpPr txBox="1"/>
          <p:nvPr/>
        </p:nvSpPr>
        <p:spPr>
          <a:xfrm>
            <a:off x="685800" y="1295400"/>
            <a:ext cx="7391400" cy="3600986"/>
          </a:xfrm>
          <a:prstGeom prst="rect">
            <a:avLst/>
          </a:prstGeom>
          <a:noFill/>
        </p:spPr>
        <p:txBody>
          <a:bodyPr wrap="square" rtlCol="0">
            <a:spAutoFit/>
          </a:bodyPr>
          <a:lstStyle/>
          <a:p>
            <a:pPr>
              <a:spcAft>
                <a:spcPts val="1200"/>
              </a:spcAft>
            </a:pPr>
            <a:r>
              <a:rPr lang="en-US" b="1" dirty="0" smtClean="0"/>
              <a:t>Example 3.39: cylinder</a:t>
            </a:r>
          </a:p>
          <a:p>
            <a:pPr>
              <a:spcAft>
                <a:spcPts val="1200"/>
              </a:spcAft>
            </a:pPr>
            <a:r>
              <a:rPr lang="en-US" sz="1600" dirty="0" smtClean="0"/>
              <a:t>A stainless steel (AISI 304) tube used to transport  a chilled pharmaceutical has an inner diameter of 36 mm and a wall thickness of 2 mm. The pharmaceutical and ambient air are at temperatures of 6</a:t>
            </a:r>
            <a:r>
              <a:rPr lang="en-GB" sz="1600" dirty="0" smtClean="0">
                <a:sym typeface="Symbol"/>
              </a:rPr>
              <a:t>C and 23C, respectively, while the corresponding inner and outer convection coefficients are 400 W/m</a:t>
            </a:r>
            <a:r>
              <a:rPr lang="en-GB" sz="1600" baseline="30000" dirty="0" smtClean="0">
                <a:sym typeface="Symbol"/>
              </a:rPr>
              <a:t>2</a:t>
            </a:r>
            <a:r>
              <a:rPr lang="en-GB" sz="1600" dirty="0" smtClean="0">
                <a:sym typeface="Symbol"/>
              </a:rPr>
              <a:t>K and 6 W/m</a:t>
            </a:r>
            <a:r>
              <a:rPr lang="en-GB" sz="1600" baseline="30000" dirty="0" smtClean="0">
                <a:sym typeface="Symbol"/>
              </a:rPr>
              <a:t>2</a:t>
            </a:r>
            <a:r>
              <a:rPr lang="en-GB" sz="1600" dirty="0" smtClean="0">
                <a:sym typeface="Symbol"/>
              </a:rPr>
              <a:t>K, respectively.</a:t>
            </a:r>
          </a:p>
          <a:p>
            <a:pPr marL="400050" indent="-400050">
              <a:spcAft>
                <a:spcPts val="1200"/>
              </a:spcAft>
              <a:buAutoNum type="romanLcParenR"/>
            </a:pPr>
            <a:r>
              <a:rPr lang="en-GB" sz="1600" dirty="0" smtClean="0">
                <a:sym typeface="Symbol"/>
              </a:rPr>
              <a:t>What is the heat gain per unit tube length (W/m) ?</a:t>
            </a:r>
          </a:p>
          <a:p>
            <a:pPr marL="400050" indent="-400050">
              <a:spcAft>
                <a:spcPts val="1200"/>
              </a:spcAft>
              <a:buAutoNum type="romanLcParenR"/>
            </a:pPr>
            <a:r>
              <a:rPr lang="en-GB" sz="1600" dirty="0" smtClean="0">
                <a:sym typeface="Symbol"/>
              </a:rPr>
              <a:t>What is the heat gain per unit length if a 10-mm thick layer of calcium silicate insulation (</a:t>
            </a:r>
            <a:r>
              <a:rPr lang="en-GB" sz="1600" dirty="0" err="1" smtClean="0">
                <a:sym typeface="Symbol"/>
              </a:rPr>
              <a:t>k</a:t>
            </a:r>
            <a:r>
              <a:rPr lang="en-GB" sz="1600" baseline="-25000" dirty="0" err="1" smtClean="0">
                <a:sym typeface="Symbol"/>
              </a:rPr>
              <a:t>ins</a:t>
            </a:r>
            <a:r>
              <a:rPr lang="en-GB" sz="1600" dirty="0" smtClean="0">
                <a:sym typeface="Symbol"/>
              </a:rPr>
              <a:t> = 0.050 W/</a:t>
            </a:r>
            <a:r>
              <a:rPr lang="en-GB" sz="1600" dirty="0" err="1" smtClean="0">
                <a:sym typeface="Symbol"/>
              </a:rPr>
              <a:t>mK</a:t>
            </a:r>
            <a:r>
              <a:rPr lang="en-GB" sz="1600" dirty="0" smtClean="0">
                <a:sym typeface="Symbol"/>
              </a:rPr>
              <a:t>) is applied to the tube. Discuss the result with the knowledge  of </a:t>
            </a:r>
            <a:r>
              <a:rPr lang="en-GB" sz="1600" i="1" dirty="0" err="1" smtClean="0">
                <a:sym typeface="Symbol"/>
              </a:rPr>
              <a:t>r</a:t>
            </a:r>
            <a:r>
              <a:rPr lang="en-GB" sz="1600" i="1" baseline="-25000" dirty="0" err="1" smtClean="0">
                <a:sym typeface="Symbol"/>
              </a:rPr>
              <a:t>crit</a:t>
            </a:r>
            <a:r>
              <a:rPr lang="en-GB" sz="1600" dirty="0" smtClean="0">
                <a:sym typeface="Symbol"/>
              </a:rPr>
              <a:t> .  </a:t>
            </a:r>
            <a:r>
              <a:rPr lang="en-US" sz="1600" dirty="0" smtClean="0"/>
              <a:t> </a:t>
            </a:r>
          </a:p>
          <a:p>
            <a:pPr algn="r">
              <a:spcAft>
                <a:spcPts val="1200"/>
              </a:spcAft>
            </a:pPr>
            <a:r>
              <a:rPr lang="en-GB" sz="1400" dirty="0" smtClean="0">
                <a:sym typeface="Symbol"/>
              </a:rPr>
              <a:t>(12.6 W/m, 7.7 W/m)</a:t>
            </a:r>
            <a:endParaRPr lang="en-US" sz="1400" dirty="0" smtClean="0"/>
          </a:p>
          <a:p>
            <a:pPr>
              <a:spcAft>
                <a:spcPts val="1200"/>
              </a:spcAft>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32</a:t>
            </a:fld>
            <a:endParaRPr lang="en-US"/>
          </a:p>
        </p:txBody>
      </p:sp>
      <p:sp>
        <p:nvSpPr>
          <p:cNvPr id="8" name="TextBox 7"/>
          <p:cNvSpPr txBox="1"/>
          <p:nvPr/>
        </p:nvSpPr>
        <p:spPr>
          <a:xfrm>
            <a:off x="609600" y="1219200"/>
            <a:ext cx="7391400" cy="646331"/>
          </a:xfrm>
          <a:prstGeom prst="rect">
            <a:avLst/>
          </a:prstGeom>
          <a:noFill/>
        </p:spPr>
        <p:txBody>
          <a:bodyPr wrap="square" rtlCol="0">
            <a:spAutoFit/>
          </a:bodyPr>
          <a:lstStyle/>
          <a:p>
            <a:r>
              <a:rPr lang="en-US" b="1" dirty="0" smtClean="0"/>
              <a:t>3.4 Radial systems: spherical wall</a:t>
            </a:r>
          </a:p>
          <a:p>
            <a:endParaRPr lang="en-US" dirty="0"/>
          </a:p>
        </p:txBody>
      </p:sp>
      <p:sp>
        <p:nvSpPr>
          <p:cNvPr id="7" name="TextBox 6"/>
          <p:cNvSpPr txBox="1"/>
          <p:nvPr/>
        </p:nvSpPr>
        <p:spPr>
          <a:xfrm>
            <a:off x="762000" y="1600200"/>
            <a:ext cx="4953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General heat equation for sphere (from Chap. 2)</a:t>
            </a:r>
            <a:endParaRPr lang="en-US" sz="1600" dirty="0">
              <a:solidFill>
                <a:srgbClr val="0000FF"/>
              </a:solidFill>
            </a:endParaRPr>
          </a:p>
        </p:txBody>
      </p:sp>
      <p:sp>
        <p:nvSpPr>
          <p:cNvPr id="10" name="TextBox 9"/>
          <p:cNvSpPr txBox="1"/>
          <p:nvPr/>
        </p:nvSpPr>
        <p:spPr>
          <a:xfrm>
            <a:off x="762000" y="2709446"/>
            <a:ext cx="4953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For 1-D steady state, with no heat generation </a:t>
            </a:r>
            <a:endParaRPr lang="en-US" sz="1600" dirty="0">
              <a:solidFill>
                <a:srgbClr val="0000FF"/>
              </a:solidFill>
            </a:endParaRPr>
          </a:p>
        </p:txBody>
      </p:sp>
      <p:sp>
        <p:nvSpPr>
          <p:cNvPr id="12" name="TextBox 11"/>
          <p:cNvSpPr txBox="1"/>
          <p:nvPr/>
        </p:nvSpPr>
        <p:spPr>
          <a:xfrm>
            <a:off x="762000" y="3758625"/>
            <a:ext cx="4800600" cy="584775"/>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Integrate twice to get temperature distribution for constant </a:t>
            </a:r>
            <a:r>
              <a:rPr lang="en-US" sz="1600" i="1" dirty="0" smtClean="0">
                <a:solidFill>
                  <a:srgbClr val="0000FF"/>
                </a:solidFill>
              </a:rPr>
              <a:t>k</a:t>
            </a:r>
            <a:r>
              <a:rPr lang="en-US" sz="1600" dirty="0" smtClean="0">
                <a:solidFill>
                  <a:srgbClr val="0000FF"/>
                </a:solidFill>
              </a:rPr>
              <a:t>, </a:t>
            </a:r>
            <a:r>
              <a:rPr lang="en-US" sz="1600" i="1" dirty="0" smtClean="0">
                <a:solidFill>
                  <a:srgbClr val="0000FF"/>
                </a:solidFill>
              </a:rPr>
              <a:t>T(r)</a:t>
            </a:r>
            <a:endParaRPr lang="en-US" sz="1600" i="1" dirty="0">
              <a:solidFill>
                <a:srgbClr val="0000FF"/>
              </a:solidFill>
            </a:endParaRPr>
          </a:p>
        </p:txBody>
      </p:sp>
      <p:sp>
        <p:nvSpPr>
          <p:cNvPr id="14" name="TextBox 13"/>
          <p:cNvSpPr txBox="1"/>
          <p:nvPr/>
        </p:nvSpPr>
        <p:spPr>
          <a:xfrm>
            <a:off x="762000" y="5300246"/>
            <a:ext cx="3429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From </a:t>
            </a:r>
            <a:r>
              <a:rPr lang="en-US" sz="1600" i="1" dirty="0" smtClean="0">
                <a:solidFill>
                  <a:srgbClr val="0000FF"/>
                </a:solidFill>
              </a:rPr>
              <a:t>T(r)</a:t>
            </a:r>
            <a:r>
              <a:rPr lang="en-US" sz="1600" dirty="0" smtClean="0">
                <a:solidFill>
                  <a:srgbClr val="0000FF"/>
                </a:solidFill>
              </a:rPr>
              <a:t>, heat flux for sphere</a:t>
            </a:r>
            <a:endParaRPr lang="en-US" sz="1600" i="1" dirty="0">
              <a:solidFill>
                <a:srgbClr val="0000FF"/>
              </a:solidFill>
            </a:endParaRPr>
          </a:p>
        </p:txBody>
      </p:sp>
      <p:pic>
        <p:nvPicPr>
          <p:cNvPr id="2050" name="Picture 2"/>
          <p:cNvPicPr>
            <a:picLocks noChangeAspect="1" noChangeArrowheads="1"/>
          </p:cNvPicPr>
          <p:nvPr/>
        </p:nvPicPr>
        <p:blipFill>
          <a:blip r:embed="rId2" cstate="print"/>
          <a:srcRect/>
          <a:stretch>
            <a:fillRect/>
          </a:stretch>
        </p:blipFill>
        <p:spPr bwMode="auto">
          <a:xfrm>
            <a:off x="914400" y="1981200"/>
            <a:ext cx="6179421" cy="685800"/>
          </a:xfrm>
          <a:prstGeom prst="rect">
            <a:avLst/>
          </a:prstGeom>
          <a:noFill/>
          <a:ln w="9525">
            <a:noFill/>
            <a:miter lim="800000"/>
            <a:headEnd/>
            <a:tailEnd/>
          </a:ln>
        </p:spPr>
      </p:pic>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2"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59816" y="3059934"/>
            <a:ext cx="1711984" cy="521466"/>
          </a:xfrm>
          <a:prstGeom prst="rect">
            <a:avLst/>
          </a:prstGeom>
          <a:noFill/>
        </p:spPr>
      </p:pic>
      <p:sp>
        <p:nvSpPr>
          <p:cNvPr id="2054" name="Rectangle 6"/>
          <p:cNvSpPr>
            <a:spLocks noChangeArrowheads="1"/>
          </p:cNvSpPr>
          <p:nvPr/>
        </p:nvSpPr>
        <p:spPr bwMode="auto">
          <a:xfrm>
            <a:off x="0" y="9620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2055" name="Picture 7"/>
          <p:cNvPicPr>
            <a:picLocks noChangeAspect="1" noChangeArrowheads="1"/>
          </p:cNvPicPr>
          <p:nvPr/>
        </p:nvPicPr>
        <p:blipFill>
          <a:blip r:embed="rId4" cstate="print"/>
          <a:srcRect/>
          <a:stretch>
            <a:fillRect/>
          </a:stretch>
        </p:blipFill>
        <p:spPr bwMode="auto">
          <a:xfrm>
            <a:off x="1219200" y="4330930"/>
            <a:ext cx="3505200" cy="938113"/>
          </a:xfrm>
          <a:prstGeom prst="rect">
            <a:avLst/>
          </a:prstGeom>
          <a:noFill/>
          <a:ln w="9525">
            <a:noFill/>
            <a:miter lim="800000"/>
            <a:headEnd/>
            <a:tailEnd/>
          </a:ln>
        </p:spPr>
      </p:pic>
      <p:pic>
        <p:nvPicPr>
          <p:cNvPr id="2056" name="Picture 8"/>
          <p:cNvPicPr>
            <a:picLocks noChangeAspect="1" noChangeArrowheads="1"/>
          </p:cNvPicPr>
          <p:nvPr/>
        </p:nvPicPr>
        <p:blipFill>
          <a:blip r:embed="rId5" cstate="print"/>
          <a:srcRect/>
          <a:stretch>
            <a:fillRect/>
          </a:stretch>
        </p:blipFill>
        <p:spPr bwMode="auto">
          <a:xfrm>
            <a:off x="1219200" y="5638800"/>
            <a:ext cx="4495800" cy="815817"/>
          </a:xfrm>
          <a:prstGeom prst="rect">
            <a:avLst/>
          </a:prstGeom>
          <a:noFill/>
          <a:ln w="9525">
            <a:noFill/>
            <a:miter lim="800000"/>
            <a:headEnd/>
            <a:tailEnd/>
          </a:ln>
        </p:spPr>
      </p:pic>
      <p:pic>
        <p:nvPicPr>
          <p:cNvPr id="2057" name="Picture 9"/>
          <p:cNvPicPr>
            <a:picLocks noChangeAspect="1" noChangeArrowheads="1"/>
          </p:cNvPicPr>
          <p:nvPr/>
        </p:nvPicPr>
        <p:blipFill>
          <a:blip r:embed="rId6" cstate="print"/>
          <a:srcRect/>
          <a:stretch>
            <a:fillRect/>
          </a:stretch>
        </p:blipFill>
        <p:spPr bwMode="auto">
          <a:xfrm>
            <a:off x="5334000" y="3733800"/>
            <a:ext cx="3790991" cy="2005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33</a:t>
            </a:fld>
            <a:endParaRPr lang="en-US"/>
          </a:p>
        </p:txBody>
      </p:sp>
      <p:sp>
        <p:nvSpPr>
          <p:cNvPr id="7" name="TextBox 6"/>
          <p:cNvSpPr txBox="1"/>
          <p:nvPr/>
        </p:nvSpPr>
        <p:spPr>
          <a:xfrm>
            <a:off x="762000" y="1295400"/>
            <a:ext cx="49530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The thermal resistance for radial conduction in sphere</a:t>
            </a:r>
            <a:endParaRPr lang="en-US" sz="1600" dirty="0">
              <a:solidFill>
                <a:srgbClr val="0000FF"/>
              </a:solidFill>
            </a:endParaRPr>
          </a:p>
        </p:txBody>
      </p:sp>
      <p:sp>
        <p:nvSpPr>
          <p:cNvPr id="15" name="TextBox 14"/>
          <p:cNvSpPr txBox="1"/>
          <p:nvPr/>
        </p:nvSpPr>
        <p:spPr>
          <a:xfrm>
            <a:off x="838200" y="5105400"/>
            <a:ext cx="67818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In case of sphere with composite shell (negligible contact resistance)</a:t>
            </a:r>
            <a:endParaRPr lang="en-US" sz="1600" dirty="0">
              <a:solidFill>
                <a:srgbClr val="0000FF"/>
              </a:solidFill>
            </a:endParaRPr>
          </a:p>
        </p:txBody>
      </p:sp>
      <p:pic>
        <p:nvPicPr>
          <p:cNvPr id="38914" name="Picture 2"/>
          <p:cNvPicPr>
            <a:picLocks noChangeAspect="1" noChangeArrowheads="1"/>
          </p:cNvPicPr>
          <p:nvPr/>
        </p:nvPicPr>
        <p:blipFill>
          <a:blip r:embed="rId2" cstate="print"/>
          <a:srcRect/>
          <a:stretch>
            <a:fillRect/>
          </a:stretch>
        </p:blipFill>
        <p:spPr bwMode="auto">
          <a:xfrm>
            <a:off x="1524000" y="1711570"/>
            <a:ext cx="2514600" cy="650630"/>
          </a:xfrm>
          <a:prstGeom prst="rect">
            <a:avLst/>
          </a:prstGeom>
          <a:noFill/>
          <a:ln w="9525">
            <a:noFill/>
            <a:miter lim="800000"/>
            <a:headEnd/>
            <a:tailEnd/>
          </a:ln>
        </p:spPr>
      </p:pic>
      <p:pic>
        <p:nvPicPr>
          <p:cNvPr id="38915" name="Picture 3"/>
          <p:cNvPicPr>
            <a:picLocks noChangeAspect="1" noChangeArrowheads="1"/>
          </p:cNvPicPr>
          <p:nvPr/>
        </p:nvPicPr>
        <p:blipFill>
          <a:blip r:embed="rId3" cstate="print">
            <a:biLevel thresh="50000"/>
          </a:blip>
          <a:srcRect/>
          <a:stretch>
            <a:fillRect/>
          </a:stretch>
        </p:blipFill>
        <p:spPr bwMode="auto">
          <a:xfrm>
            <a:off x="1676400" y="5562600"/>
            <a:ext cx="3462337" cy="799940"/>
          </a:xfrm>
          <a:prstGeom prst="rect">
            <a:avLst/>
          </a:prstGeom>
          <a:noFill/>
          <a:ln w="9525">
            <a:noFill/>
            <a:miter lim="800000"/>
            <a:headEnd/>
            <a:tailEnd/>
          </a:ln>
        </p:spPr>
      </p:pic>
      <p:pic>
        <p:nvPicPr>
          <p:cNvPr id="9" name="Picture 8" descr="Eq 3-44 p 155.jpg"/>
          <p:cNvPicPr>
            <a:picLocks noChangeAspect="1"/>
          </p:cNvPicPr>
          <p:nvPr/>
        </p:nvPicPr>
        <p:blipFill>
          <a:blip r:embed="rId4" cstate="print">
            <a:biLevel thresh="50000"/>
          </a:blip>
          <a:srcRect r="33085"/>
          <a:stretch>
            <a:fillRect/>
          </a:stretch>
        </p:blipFill>
        <p:spPr>
          <a:xfrm>
            <a:off x="1752600" y="3810000"/>
            <a:ext cx="4419600" cy="978859"/>
          </a:xfrm>
          <a:prstGeom prst="rect">
            <a:avLst/>
          </a:prstGeom>
        </p:spPr>
      </p:pic>
      <p:sp>
        <p:nvSpPr>
          <p:cNvPr id="10" name="TextBox 9"/>
          <p:cNvSpPr txBox="1"/>
          <p:nvPr/>
        </p:nvSpPr>
        <p:spPr>
          <a:xfrm>
            <a:off x="762000" y="3276600"/>
            <a:ext cx="7924800" cy="338554"/>
          </a:xfrm>
          <a:prstGeom prst="rect">
            <a:avLst/>
          </a:prstGeom>
          <a:noFill/>
        </p:spPr>
        <p:txBody>
          <a:bodyPr wrap="square" rtlCol="0">
            <a:spAutoFit/>
          </a:bodyPr>
          <a:lstStyle/>
          <a:p>
            <a:pPr>
              <a:buFont typeface="Wingdings" pitchFamily="2" charset="2"/>
              <a:buChar char="§"/>
            </a:pPr>
            <a:r>
              <a:rPr lang="en-US" sz="1600" dirty="0" smtClean="0">
                <a:solidFill>
                  <a:srgbClr val="0000FF"/>
                </a:solidFill>
              </a:rPr>
              <a:t>  The total thermal resistance due to conduction and convection in sphere</a:t>
            </a:r>
            <a:endParaRPr lang="en-US" sz="1600" dirty="0">
              <a:solidFill>
                <a:srgbClr val="0000FF"/>
              </a:solidFill>
            </a:endParaRPr>
          </a:p>
        </p:txBody>
      </p:sp>
      <p:pic>
        <p:nvPicPr>
          <p:cNvPr id="13" name="Picture 12" descr="Eq 3-41 p 155.jpg"/>
          <p:cNvPicPr>
            <a:picLocks noChangeAspect="1"/>
          </p:cNvPicPr>
          <p:nvPr/>
        </p:nvPicPr>
        <p:blipFill>
          <a:blip r:embed="rId5" cstate="print">
            <a:biLevel thresh="50000"/>
          </a:blip>
          <a:srcRect l="4960" r="7738"/>
          <a:stretch>
            <a:fillRect/>
          </a:stretch>
        </p:blipFill>
        <p:spPr>
          <a:xfrm>
            <a:off x="2209800" y="2438400"/>
            <a:ext cx="6705600" cy="5334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34</a:t>
            </a:fld>
            <a:endParaRPr lang="en-US"/>
          </a:p>
        </p:txBody>
      </p:sp>
      <p:sp>
        <p:nvSpPr>
          <p:cNvPr id="10" name="TextBox 9"/>
          <p:cNvSpPr txBox="1"/>
          <p:nvPr/>
        </p:nvSpPr>
        <p:spPr>
          <a:xfrm>
            <a:off x="685800" y="1143000"/>
            <a:ext cx="7391400" cy="369332"/>
          </a:xfrm>
          <a:prstGeom prst="rect">
            <a:avLst/>
          </a:prstGeom>
          <a:noFill/>
        </p:spPr>
        <p:txBody>
          <a:bodyPr wrap="square" rtlCol="0">
            <a:spAutoFit/>
          </a:bodyPr>
          <a:lstStyle/>
          <a:p>
            <a:pPr algn="ctr">
              <a:spcAft>
                <a:spcPts val="1200"/>
              </a:spcAft>
            </a:pPr>
            <a:r>
              <a:rPr lang="en-US" b="1" u="sng" dirty="0" smtClean="0">
                <a:solidFill>
                  <a:srgbClr val="FF0000"/>
                </a:solidFill>
              </a:rPr>
              <a:t>Summary</a:t>
            </a:r>
          </a:p>
        </p:txBody>
      </p:sp>
      <p:pic>
        <p:nvPicPr>
          <p:cNvPr id="39938" name="Picture 2"/>
          <p:cNvPicPr>
            <a:picLocks noChangeAspect="1" noChangeArrowheads="1"/>
          </p:cNvPicPr>
          <p:nvPr/>
        </p:nvPicPr>
        <p:blipFill>
          <a:blip r:embed="rId2" cstate="print"/>
          <a:srcRect/>
          <a:stretch>
            <a:fillRect/>
          </a:stretch>
        </p:blipFill>
        <p:spPr bwMode="auto">
          <a:xfrm>
            <a:off x="381000" y="1524000"/>
            <a:ext cx="8596294"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35</a:t>
            </a:fld>
            <a:endParaRPr lang="en-US"/>
          </a:p>
        </p:txBody>
      </p:sp>
      <p:sp>
        <p:nvSpPr>
          <p:cNvPr id="10" name="TextBox 9"/>
          <p:cNvSpPr txBox="1"/>
          <p:nvPr/>
        </p:nvSpPr>
        <p:spPr>
          <a:xfrm>
            <a:off x="685800" y="1295400"/>
            <a:ext cx="7391400" cy="2923877"/>
          </a:xfrm>
          <a:prstGeom prst="rect">
            <a:avLst/>
          </a:prstGeom>
          <a:noFill/>
        </p:spPr>
        <p:txBody>
          <a:bodyPr wrap="square" rtlCol="0">
            <a:spAutoFit/>
          </a:bodyPr>
          <a:lstStyle/>
          <a:p>
            <a:pPr>
              <a:spcAft>
                <a:spcPts val="1200"/>
              </a:spcAft>
            </a:pPr>
            <a:r>
              <a:rPr lang="en-US" b="1" dirty="0" smtClean="0"/>
              <a:t>Example 3.54: </a:t>
            </a:r>
          </a:p>
          <a:p>
            <a:pPr algn="just">
              <a:spcAft>
                <a:spcPts val="1200"/>
              </a:spcAft>
            </a:pPr>
            <a:r>
              <a:rPr lang="en-US" sz="1600" dirty="0" smtClean="0"/>
              <a:t>A storage tank consists of a cylindrical section that has a length and inner diameter of L=2m and D</a:t>
            </a:r>
            <a:r>
              <a:rPr lang="en-US" sz="1600" baseline="-25000" dirty="0" smtClean="0"/>
              <a:t>i</a:t>
            </a:r>
            <a:r>
              <a:rPr lang="en-US" sz="1600" dirty="0" smtClean="0"/>
              <a:t>=1m, respectively, and two hemispherical end sections. The tank is constructed from 20 mm thick glass (Pyrex) and is exposed to ambient air for which the temperature is 300K and the convection coefficient is 10 W/m</a:t>
            </a:r>
            <a:r>
              <a:rPr lang="en-US" sz="1600" baseline="30000" dirty="0" smtClean="0"/>
              <a:t>2</a:t>
            </a:r>
            <a:r>
              <a:rPr lang="en-US" sz="1600" dirty="0" smtClean="0"/>
              <a:t>K. The tank is used to store heated oil, which maintains the inner surface at a temperature of 400K. Determine the electrical power that must be supplied to a heater submerged in the oil if the prescribed conditions are to be maintained. Radiation effects may be neglected, and the Pyrex may be assumed to have a thermal conductivity of 1.4 W/</a:t>
            </a:r>
            <a:r>
              <a:rPr lang="en-US" sz="1600" dirty="0" err="1" smtClean="0"/>
              <a:t>mK.</a:t>
            </a:r>
            <a:endParaRPr lang="en-GB" sz="1600" dirty="0" smtClean="0">
              <a:sym typeface="Symbol"/>
            </a:endParaRPr>
          </a:p>
          <a:p>
            <a:pPr>
              <a:spcAft>
                <a:spcPts val="1200"/>
              </a:spcAft>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4</a:t>
            </a:fld>
            <a:endParaRPr lang="en-US"/>
          </a:p>
        </p:txBody>
      </p:sp>
      <p:sp>
        <p:nvSpPr>
          <p:cNvPr id="15" name="TextBox 14"/>
          <p:cNvSpPr txBox="1"/>
          <p:nvPr/>
        </p:nvSpPr>
        <p:spPr>
          <a:xfrm>
            <a:off x="609600" y="1219200"/>
            <a:ext cx="7391400" cy="646331"/>
          </a:xfrm>
          <a:prstGeom prst="rect">
            <a:avLst/>
          </a:prstGeom>
          <a:noFill/>
        </p:spPr>
        <p:txBody>
          <a:bodyPr wrap="square" rtlCol="0">
            <a:spAutoFit/>
          </a:bodyPr>
          <a:lstStyle/>
          <a:p>
            <a:r>
              <a:rPr lang="en-US" b="1" dirty="0" smtClean="0"/>
              <a:t>3.2 The plane wall – temperature distribution</a:t>
            </a:r>
          </a:p>
          <a:p>
            <a:endParaRPr lang="en-US" dirty="0"/>
          </a:p>
        </p:txBody>
      </p:sp>
      <p:pic>
        <p:nvPicPr>
          <p:cNvPr id="2050" name="Picture 2"/>
          <p:cNvPicPr>
            <a:picLocks noChangeAspect="1" noChangeArrowheads="1"/>
          </p:cNvPicPr>
          <p:nvPr/>
        </p:nvPicPr>
        <p:blipFill>
          <a:blip r:embed="rId2" cstate="print"/>
          <a:srcRect r="2004"/>
          <a:stretch>
            <a:fillRect/>
          </a:stretch>
        </p:blipFill>
        <p:spPr bwMode="auto">
          <a:xfrm>
            <a:off x="152400" y="1752600"/>
            <a:ext cx="4191000" cy="3933825"/>
          </a:xfrm>
          <a:prstGeom prst="rect">
            <a:avLst/>
          </a:prstGeom>
          <a:noFill/>
          <a:ln w="9525">
            <a:noFill/>
            <a:miter lim="800000"/>
            <a:headEnd/>
            <a:tailEnd/>
          </a:ln>
        </p:spPr>
      </p:pic>
      <p:sp>
        <p:nvSpPr>
          <p:cNvPr id="12" name="TextBox 11"/>
          <p:cNvSpPr txBox="1"/>
          <p:nvPr/>
        </p:nvSpPr>
        <p:spPr>
          <a:xfrm>
            <a:off x="4648200" y="1988403"/>
            <a:ext cx="3962400" cy="830997"/>
          </a:xfrm>
          <a:prstGeom prst="rect">
            <a:avLst/>
          </a:prstGeom>
          <a:noFill/>
        </p:spPr>
        <p:txBody>
          <a:bodyPr wrap="square" rtlCol="0">
            <a:spAutoFit/>
          </a:bodyPr>
          <a:lstStyle/>
          <a:p>
            <a:r>
              <a:rPr lang="en-GB" sz="1600" dirty="0" smtClean="0"/>
              <a:t>assuming </a:t>
            </a:r>
            <a:r>
              <a:rPr lang="en-GB" sz="1600" u="sng" dirty="0" smtClean="0"/>
              <a:t>steady-state</a:t>
            </a:r>
            <a:r>
              <a:rPr lang="en-GB" sz="1600" dirty="0" smtClean="0"/>
              <a:t> conditions and no </a:t>
            </a:r>
            <a:r>
              <a:rPr lang="en-GB" sz="1600" u="sng" dirty="0" smtClean="0"/>
              <a:t>internal heat generation </a:t>
            </a:r>
            <a:r>
              <a:rPr lang="en-GB" sz="1600" dirty="0" smtClean="0"/>
              <a:t>(i.e.  </a:t>
            </a:r>
            <a:r>
              <a:rPr lang="en-GB" sz="1600" i="1" dirty="0" smtClean="0"/>
              <a:t>q </a:t>
            </a:r>
            <a:r>
              <a:rPr lang="en-GB" sz="1600" dirty="0" smtClean="0"/>
              <a:t>= 0), then the 1-D heat conduction equation reduces to:</a:t>
            </a:r>
            <a:endParaRPr lang="en-US" sz="1600" dirty="0"/>
          </a:p>
        </p:txBody>
      </p:sp>
      <p:pic>
        <p:nvPicPr>
          <p:cNvPr id="2051" name="Picture 3"/>
          <p:cNvPicPr>
            <a:picLocks noChangeAspect="1" noChangeArrowheads="1"/>
          </p:cNvPicPr>
          <p:nvPr/>
        </p:nvPicPr>
        <p:blipFill>
          <a:blip r:embed="rId3" cstate="print"/>
          <a:srcRect/>
          <a:stretch>
            <a:fillRect/>
          </a:stretch>
        </p:blipFill>
        <p:spPr bwMode="auto">
          <a:xfrm>
            <a:off x="5334000" y="2902803"/>
            <a:ext cx="1647825" cy="771525"/>
          </a:xfrm>
          <a:prstGeom prst="rect">
            <a:avLst/>
          </a:prstGeom>
          <a:noFill/>
          <a:ln w="9525">
            <a:noFill/>
            <a:miter lim="800000"/>
            <a:headEnd/>
            <a:tailEnd/>
          </a:ln>
        </p:spPr>
      </p:pic>
      <p:sp>
        <p:nvSpPr>
          <p:cNvPr id="13" name="TextBox 12"/>
          <p:cNvSpPr txBox="1"/>
          <p:nvPr/>
        </p:nvSpPr>
        <p:spPr>
          <a:xfrm>
            <a:off x="4724400" y="3748206"/>
            <a:ext cx="3962400" cy="584775"/>
          </a:xfrm>
          <a:prstGeom prst="rect">
            <a:avLst/>
          </a:prstGeom>
          <a:noFill/>
        </p:spPr>
        <p:txBody>
          <a:bodyPr wrap="square" rtlCol="0">
            <a:spAutoFit/>
          </a:bodyPr>
          <a:lstStyle/>
          <a:p>
            <a:r>
              <a:rPr lang="en-GB" sz="1600" dirty="0" smtClean="0"/>
              <a:t>For </a:t>
            </a:r>
            <a:r>
              <a:rPr lang="en-GB" sz="1600" u="sng" dirty="0" smtClean="0"/>
              <a:t>constant</a:t>
            </a:r>
            <a:r>
              <a:rPr lang="en-GB" sz="1600" dirty="0" smtClean="0"/>
              <a:t> </a:t>
            </a:r>
            <a:r>
              <a:rPr lang="en-GB" sz="1600" i="1" dirty="0" smtClean="0"/>
              <a:t>k</a:t>
            </a:r>
            <a:r>
              <a:rPr lang="en-GB" sz="1600" dirty="0" smtClean="0"/>
              <a:t> and </a:t>
            </a:r>
            <a:r>
              <a:rPr lang="en-GB" sz="1600" i="1" dirty="0" smtClean="0"/>
              <a:t>A, </a:t>
            </a:r>
            <a:r>
              <a:rPr lang="en-GB" sz="1600" dirty="0" smtClean="0"/>
              <a:t>second order differential equation:</a:t>
            </a:r>
            <a:endParaRPr lang="en-US" sz="1600" dirty="0"/>
          </a:p>
        </p:txBody>
      </p:sp>
      <p:pic>
        <p:nvPicPr>
          <p:cNvPr id="2052" name="Picture 4"/>
          <p:cNvPicPr>
            <a:picLocks noChangeAspect="1" noChangeArrowheads="1"/>
          </p:cNvPicPr>
          <p:nvPr/>
        </p:nvPicPr>
        <p:blipFill>
          <a:blip r:embed="rId4" cstate="print"/>
          <a:srcRect/>
          <a:stretch>
            <a:fillRect/>
          </a:stretch>
        </p:blipFill>
        <p:spPr bwMode="auto">
          <a:xfrm>
            <a:off x="5715000" y="4426803"/>
            <a:ext cx="895350" cy="676275"/>
          </a:xfrm>
          <a:prstGeom prst="rect">
            <a:avLst/>
          </a:prstGeom>
          <a:noFill/>
          <a:ln w="9525">
            <a:noFill/>
            <a:miter lim="800000"/>
            <a:headEnd/>
            <a:tailEnd/>
          </a:ln>
        </p:spPr>
      </p:pic>
      <p:sp>
        <p:nvSpPr>
          <p:cNvPr id="16" name="TextBox 15"/>
          <p:cNvSpPr txBox="1"/>
          <p:nvPr/>
        </p:nvSpPr>
        <p:spPr>
          <a:xfrm>
            <a:off x="7086600" y="2586335"/>
            <a:ext cx="533400" cy="461665"/>
          </a:xfrm>
          <a:prstGeom prst="rect">
            <a:avLst/>
          </a:prstGeom>
          <a:noFill/>
        </p:spPr>
        <p:txBody>
          <a:bodyPr wrap="square" rtlCol="0">
            <a:spAutoFit/>
          </a:bodyPr>
          <a:lstStyle/>
          <a:p>
            <a:r>
              <a:rPr lang="en-GB" sz="2400" dirty="0" smtClean="0"/>
              <a:t>.</a:t>
            </a:r>
            <a:endParaRPr lang="en-US" sz="2400" dirty="0"/>
          </a:p>
        </p:txBody>
      </p:sp>
      <p:sp>
        <p:nvSpPr>
          <p:cNvPr id="17" name="TextBox 16"/>
          <p:cNvSpPr txBox="1"/>
          <p:nvPr/>
        </p:nvSpPr>
        <p:spPr>
          <a:xfrm>
            <a:off x="4953000" y="5112603"/>
            <a:ext cx="3429000" cy="830997"/>
          </a:xfrm>
          <a:prstGeom prst="rect">
            <a:avLst/>
          </a:prstGeom>
          <a:noFill/>
        </p:spPr>
        <p:txBody>
          <a:bodyPr wrap="square" rtlCol="0">
            <a:spAutoFit/>
          </a:bodyPr>
          <a:lstStyle/>
          <a:p>
            <a:r>
              <a:rPr lang="en-GB" sz="1600" dirty="0" smtClean="0">
                <a:solidFill>
                  <a:srgbClr val="0000FF"/>
                </a:solidFill>
              </a:rPr>
              <a:t>This mean:</a:t>
            </a:r>
          </a:p>
          <a:p>
            <a:r>
              <a:rPr lang="en-GB" sz="1600" dirty="0" smtClean="0">
                <a:solidFill>
                  <a:srgbClr val="0000FF"/>
                </a:solidFill>
              </a:rPr>
              <a:t>Heat flux (</a:t>
            </a:r>
            <a:r>
              <a:rPr lang="en-GB" sz="1600" i="1" dirty="0" err="1" smtClean="0">
                <a:solidFill>
                  <a:srgbClr val="0000FF"/>
                </a:solidFill>
              </a:rPr>
              <a:t>q”</a:t>
            </a:r>
            <a:r>
              <a:rPr lang="en-GB" sz="1600" i="1" baseline="-25000" dirty="0" err="1" smtClean="0">
                <a:solidFill>
                  <a:srgbClr val="0000FF"/>
                </a:solidFill>
              </a:rPr>
              <a:t>x</a:t>
            </a:r>
            <a:r>
              <a:rPr lang="en-GB" sz="1600" dirty="0" smtClean="0">
                <a:solidFill>
                  <a:srgbClr val="0000FF"/>
                </a:solidFill>
              </a:rPr>
              <a:t>) is independent of x</a:t>
            </a:r>
          </a:p>
          <a:p>
            <a:r>
              <a:rPr lang="en-GB" sz="1600" dirty="0" smtClean="0">
                <a:solidFill>
                  <a:srgbClr val="0000FF"/>
                </a:solidFill>
              </a:rPr>
              <a:t>Heat rate (</a:t>
            </a:r>
            <a:r>
              <a:rPr lang="en-GB" sz="1600" i="1" dirty="0" err="1" smtClean="0">
                <a:solidFill>
                  <a:srgbClr val="0000FF"/>
                </a:solidFill>
              </a:rPr>
              <a:t>q</a:t>
            </a:r>
            <a:r>
              <a:rPr lang="en-GB" sz="1600" i="1" baseline="-25000" dirty="0" err="1" smtClean="0">
                <a:solidFill>
                  <a:srgbClr val="0000FF"/>
                </a:solidFill>
              </a:rPr>
              <a:t>x</a:t>
            </a:r>
            <a:r>
              <a:rPr lang="en-GB" sz="1600" dirty="0" smtClean="0">
                <a:solidFill>
                  <a:srgbClr val="0000FF"/>
                </a:solidFill>
              </a:rPr>
              <a:t>) is independent of x</a:t>
            </a:r>
            <a:endParaRPr lang="en-US" sz="1600" dirty="0">
              <a:solidFill>
                <a:srgbClr val="0000FF"/>
              </a:solidFill>
            </a:endParaRPr>
          </a:p>
        </p:txBody>
      </p:sp>
      <p:sp>
        <p:nvSpPr>
          <p:cNvPr id="18" name="TextBox 17"/>
          <p:cNvSpPr txBox="1"/>
          <p:nvPr/>
        </p:nvSpPr>
        <p:spPr>
          <a:xfrm>
            <a:off x="914400" y="5739825"/>
            <a:ext cx="3962400" cy="584775"/>
          </a:xfrm>
          <a:prstGeom prst="rect">
            <a:avLst/>
          </a:prstGeom>
          <a:noFill/>
        </p:spPr>
        <p:txBody>
          <a:bodyPr wrap="square" rtlCol="0">
            <a:spAutoFit/>
          </a:bodyPr>
          <a:lstStyle/>
          <a:p>
            <a:r>
              <a:rPr lang="en-GB" sz="1600" dirty="0" smtClean="0"/>
              <a:t>Boundary conditions: </a:t>
            </a:r>
            <a:r>
              <a:rPr lang="en-GB" sz="1600" i="1" dirty="0" smtClean="0"/>
              <a:t>T(0)</a:t>
            </a:r>
            <a:r>
              <a:rPr lang="en-GB" sz="1600" dirty="0" smtClean="0"/>
              <a:t> = </a:t>
            </a:r>
            <a:r>
              <a:rPr lang="en-GB" sz="1600" i="1" dirty="0" smtClean="0"/>
              <a:t>T</a:t>
            </a:r>
            <a:r>
              <a:rPr lang="en-GB" sz="1600" i="1" baseline="-25000" dirty="0" smtClean="0"/>
              <a:t>s,1</a:t>
            </a:r>
          </a:p>
          <a:p>
            <a:r>
              <a:rPr lang="en-GB" sz="1600" dirty="0" smtClean="0"/>
              <a:t>		</a:t>
            </a:r>
            <a:r>
              <a:rPr lang="en-GB" sz="1600" i="1" dirty="0" smtClean="0"/>
              <a:t>T(L)</a:t>
            </a:r>
            <a:r>
              <a:rPr lang="en-GB" sz="1600" dirty="0" smtClean="0"/>
              <a:t> = </a:t>
            </a:r>
            <a:r>
              <a:rPr lang="en-GB" sz="1600" i="1" dirty="0" smtClean="0"/>
              <a:t>T</a:t>
            </a:r>
            <a:r>
              <a:rPr lang="en-GB" sz="1600" i="1" baseline="-25000" dirty="0" smtClean="0"/>
              <a:t>s,2</a:t>
            </a:r>
            <a:r>
              <a:rPr lang="en-GB" sz="1600" dirty="0" smtClean="0"/>
              <a:t> </a:t>
            </a:r>
            <a:endParaRPr lang="en-US" sz="1600" i="1" dirty="0"/>
          </a:p>
        </p:txBody>
      </p:sp>
      <p:sp>
        <p:nvSpPr>
          <p:cNvPr id="14" name="TextBox 13"/>
          <p:cNvSpPr txBox="1"/>
          <p:nvPr/>
        </p:nvSpPr>
        <p:spPr>
          <a:xfrm>
            <a:off x="4648200" y="1752600"/>
            <a:ext cx="2971800" cy="338554"/>
          </a:xfrm>
          <a:prstGeom prst="rect">
            <a:avLst/>
          </a:prstGeom>
          <a:noFill/>
        </p:spPr>
        <p:txBody>
          <a:bodyPr wrap="square" rtlCol="0">
            <a:spAutoFit/>
          </a:bodyPr>
          <a:lstStyle/>
          <a:p>
            <a:r>
              <a:rPr lang="en-GB" sz="1600" dirty="0" smtClean="0">
                <a:latin typeface="+mj-lt"/>
              </a:rPr>
              <a:t>Using Eq. (2.2) in Chapter 2, by</a:t>
            </a:r>
            <a:endParaRPr lang="en-US" sz="1600"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5</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361950" y="1266825"/>
            <a:ext cx="3067050" cy="2583321"/>
          </a:xfrm>
          <a:prstGeom prst="rect">
            <a:avLst/>
          </a:prstGeom>
          <a:noFill/>
          <a:ln w="9525">
            <a:noFill/>
            <a:miter lim="800000"/>
            <a:headEnd/>
            <a:tailEnd/>
          </a:ln>
        </p:spPr>
      </p:pic>
      <p:sp>
        <p:nvSpPr>
          <p:cNvPr id="12" name="TextBox 11"/>
          <p:cNvSpPr txBox="1"/>
          <p:nvPr/>
        </p:nvSpPr>
        <p:spPr>
          <a:xfrm>
            <a:off x="3657600" y="1371600"/>
            <a:ext cx="4572000" cy="830997"/>
          </a:xfrm>
          <a:prstGeom prst="rect">
            <a:avLst/>
          </a:prstGeom>
          <a:noFill/>
        </p:spPr>
        <p:txBody>
          <a:bodyPr wrap="square" rtlCol="0">
            <a:spAutoFit/>
          </a:bodyPr>
          <a:lstStyle/>
          <a:p>
            <a:r>
              <a:rPr lang="en-GB" sz="1600" dirty="0" smtClean="0">
                <a:solidFill>
                  <a:srgbClr val="0000FF"/>
                </a:solidFill>
              </a:rPr>
              <a:t> 1-D heat conduction equation for </a:t>
            </a:r>
            <a:r>
              <a:rPr lang="en-GB" sz="1600" u="sng" dirty="0" smtClean="0">
                <a:solidFill>
                  <a:srgbClr val="0000FF"/>
                </a:solidFill>
              </a:rPr>
              <a:t>steady-state</a:t>
            </a:r>
            <a:r>
              <a:rPr lang="en-GB" sz="1600" dirty="0" smtClean="0">
                <a:solidFill>
                  <a:srgbClr val="0000FF"/>
                </a:solidFill>
              </a:rPr>
              <a:t> conditions and no </a:t>
            </a:r>
            <a:r>
              <a:rPr lang="en-GB" sz="1600" u="sng" dirty="0" smtClean="0">
                <a:solidFill>
                  <a:srgbClr val="0000FF"/>
                </a:solidFill>
              </a:rPr>
              <a:t>internal heat generation </a:t>
            </a:r>
            <a:r>
              <a:rPr lang="en-GB" sz="1600" dirty="0" smtClean="0">
                <a:solidFill>
                  <a:srgbClr val="0000FF"/>
                </a:solidFill>
              </a:rPr>
              <a:t>(i.e.  </a:t>
            </a:r>
            <a:r>
              <a:rPr lang="en-GB" sz="1600" i="1" dirty="0" smtClean="0">
                <a:solidFill>
                  <a:srgbClr val="0000FF"/>
                </a:solidFill>
              </a:rPr>
              <a:t>q </a:t>
            </a:r>
            <a:r>
              <a:rPr lang="en-GB" sz="1600" dirty="0" smtClean="0">
                <a:solidFill>
                  <a:srgbClr val="0000FF"/>
                </a:solidFill>
              </a:rPr>
              <a:t>= 0), is</a:t>
            </a:r>
            <a:endParaRPr lang="en-US" sz="1600" dirty="0">
              <a:solidFill>
                <a:srgbClr val="0000FF"/>
              </a:solidFill>
            </a:endParaRPr>
          </a:p>
        </p:txBody>
      </p:sp>
      <p:sp>
        <p:nvSpPr>
          <p:cNvPr id="13" name="TextBox 12"/>
          <p:cNvSpPr txBox="1"/>
          <p:nvPr/>
        </p:nvSpPr>
        <p:spPr>
          <a:xfrm>
            <a:off x="6172200" y="1447800"/>
            <a:ext cx="533400" cy="461665"/>
          </a:xfrm>
          <a:prstGeom prst="rect">
            <a:avLst/>
          </a:prstGeom>
          <a:noFill/>
        </p:spPr>
        <p:txBody>
          <a:bodyPr wrap="square" rtlCol="0">
            <a:spAutoFit/>
          </a:bodyPr>
          <a:lstStyle/>
          <a:p>
            <a:r>
              <a:rPr lang="en-GB" sz="2400" dirty="0" smtClean="0"/>
              <a:t>.</a:t>
            </a:r>
            <a:endParaRPr lang="en-US" sz="2400" dirty="0"/>
          </a:p>
        </p:txBody>
      </p:sp>
      <p:sp>
        <p:nvSpPr>
          <p:cNvPr id="14" name="TextBox 13"/>
          <p:cNvSpPr txBox="1"/>
          <p:nvPr/>
        </p:nvSpPr>
        <p:spPr>
          <a:xfrm>
            <a:off x="5562600" y="2328446"/>
            <a:ext cx="2286000" cy="338554"/>
          </a:xfrm>
          <a:prstGeom prst="rect">
            <a:avLst/>
          </a:prstGeom>
          <a:noFill/>
        </p:spPr>
        <p:txBody>
          <a:bodyPr wrap="square" rtlCol="0">
            <a:spAutoFit/>
          </a:bodyPr>
          <a:lstStyle/>
          <a:p>
            <a:r>
              <a:rPr lang="en-GB" sz="1600" dirty="0" smtClean="0">
                <a:solidFill>
                  <a:srgbClr val="FF0000"/>
                </a:solidFill>
              </a:rPr>
              <a:t>for </a:t>
            </a:r>
            <a:r>
              <a:rPr lang="en-GB" sz="1600" u="sng" dirty="0" smtClean="0">
                <a:solidFill>
                  <a:srgbClr val="FF0000"/>
                </a:solidFill>
              </a:rPr>
              <a:t>constant</a:t>
            </a:r>
            <a:r>
              <a:rPr lang="en-GB" sz="1600" dirty="0" smtClean="0">
                <a:solidFill>
                  <a:srgbClr val="FF0000"/>
                </a:solidFill>
              </a:rPr>
              <a:t> </a:t>
            </a:r>
            <a:r>
              <a:rPr lang="en-GB" sz="1600" i="1" dirty="0" smtClean="0">
                <a:solidFill>
                  <a:srgbClr val="FF0000"/>
                </a:solidFill>
              </a:rPr>
              <a:t>k</a:t>
            </a:r>
            <a:r>
              <a:rPr lang="en-GB" sz="1600" dirty="0" smtClean="0">
                <a:solidFill>
                  <a:srgbClr val="FF0000"/>
                </a:solidFill>
              </a:rPr>
              <a:t> and </a:t>
            </a:r>
            <a:r>
              <a:rPr lang="en-GB" sz="1600" i="1" dirty="0" smtClean="0">
                <a:solidFill>
                  <a:srgbClr val="FF0000"/>
                </a:solidFill>
              </a:rPr>
              <a:t>A</a:t>
            </a:r>
            <a:endParaRPr lang="en-US" sz="1600" i="1" dirty="0">
              <a:solidFill>
                <a:srgbClr val="FF0000"/>
              </a:solidFill>
            </a:endParaRPr>
          </a:p>
        </p:txBody>
      </p:sp>
      <p:pic>
        <p:nvPicPr>
          <p:cNvPr id="16" name="Picture 4"/>
          <p:cNvPicPr>
            <a:picLocks noChangeAspect="1" noChangeArrowheads="1"/>
          </p:cNvPicPr>
          <p:nvPr/>
        </p:nvPicPr>
        <p:blipFill>
          <a:blip r:embed="rId3" cstate="print"/>
          <a:srcRect/>
          <a:stretch>
            <a:fillRect/>
          </a:stretch>
        </p:blipFill>
        <p:spPr bwMode="auto">
          <a:xfrm>
            <a:off x="4495800" y="2209800"/>
            <a:ext cx="895350" cy="676275"/>
          </a:xfrm>
          <a:prstGeom prst="rect">
            <a:avLst/>
          </a:prstGeom>
          <a:noFill/>
          <a:ln w="9525">
            <a:noFill/>
            <a:miter lim="800000"/>
            <a:headEnd/>
            <a:tailEnd/>
          </a:ln>
        </p:spPr>
      </p:pic>
      <p:sp>
        <p:nvSpPr>
          <p:cNvPr id="17" name="TextBox 16"/>
          <p:cNvSpPr txBox="1"/>
          <p:nvPr/>
        </p:nvSpPr>
        <p:spPr>
          <a:xfrm>
            <a:off x="3733800" y="2971800"/>
            <a:ext cx="3581400" cy="338554"/>
          </a:xfrm>
          <a:prstGeom prst="rect">
            <a:avLst/>
          </a:prstGeom>
          <a:noFill/>
        </p:spPr>
        <p:txBody>
          <a:bodyPr wrap="square" rtlCol="0">
            <a:spAutoFit/>
          </a:bodyPr>
          <a:lstStyle/>
          <a:p>
            <a:r>
              <a:rPr lang="en-GB" sz="1600" dirty="0" smtClean="0">
                <a:solidFill>
                  <a:srgbClr val="0000FF"/>
                </a:solidFill>
              </a:rPr>
              <a:t>Integrate twice to get </a:t>
            </a:r>
            <a:r>
              <a:rPr lang="en-GB" sz="1600" i="1" dirty="0" smtClean="0">
                <a:solidFill>
                  <a:srgbClr val="0000FF"/>
                </a:solidFill>
              </a:rPr>
              <a:t>T(x)</a:t>
            </a:r>
            <a:endParaRPr lang="en-US" sz="1600" i="1" dirty="0">
              <a:solidFill>
                <a:srgbClr val="0000FF"/>
              </a:solidFill>
            </a:endParaRPr>
          </a:p>
        </p:txBody>
      </p:sp>
      <p:pic>
        <p:nvPicPr>
          <p:cNvPr id="3076" name="Picture 4"/>
          <p:cNvPicPr>
            <a:picLocks noChangeAspect="1" noChangeArrowheads="1"/>
          </p:cNvPicPr>
          <p:nvPr/>
        </p:nvPicPr>
        <p:blipFill>
          <a:blip r:embed="rId4" cstate="print"/>
          <a:srcRect/>
          <a:stretch>
            <a:fillRect/>
          </a:stretch>
        </p:blipFill>
        <p:spPr bwMode="auto">
          <a:xfrm>
            <a:off x="4448175" y="3276600"/>
            <a:ext cx="3476625" cy="952500"/>
          </a:xfrm>
          <a:prstGeom prst="rect">
            <a:avLst/>
          </a:prstGeom>
          <a:noFill/>
          <a:ln w="9525">
            <a:noFill/>
            <a:miter lim="800000"/>
            <a:headEnd/>
            <a:tailEnd/>
          </a:ln>
        </p:spPr>
      </p:pic>
      <p:sp>
        <p:nvSpPr>
          <p:cNvPr id="18" name="TextBox 17"/>
          <p:cNvSpPr txBox="1"/>
          <p:nvPr/>
        </p:nvSpPr>
        <p:spPr>
          <a:xfrm>
            <a:off x="838200" y="4267200"/>
            <a:ext cx="5562600" cy="338554"/>
          </a:xfrm>
          <a:prstGeom prst="rect">
            <a:avLst/>
          </a:prstGeom>
          <a:noFill/>
        </p:spPr>
        <p:txBody>
          <a:bodyPr wrap="square" rtlCol="0">
            <a:spAutoFit/>
          </a:bodyPr>
          <a:lstStyle/>
          <a:p>
            <a:r>
              <a:rPr lang="en-GB" sz="1600" dirty="0" smtClean="0">
                <a:solidFill>
                  <a:srgbClr val="0000FF"/>
                </a:solidFill>
              </a:rPr>
              <a:t>For boundary conditions: </a:t>
            </a:r>
            <a:r>
              <a:rPr lang="en-GB" sz="1600" i="1" dirty="0" smtClean="0">
                <a:solidFill>
                  <a:srgbClr val="0000FF"/>
                </a:solidFill>
              </a:rPr>
              <a:t>T(0)</a:t>
            </a:r>
            <a:r>
              <a:rPr lang="en-GB" sz="1600" dirty="0" smtClean="0">
                <a:solidFill>
                  <a:srgbClr val="0000FF"/>
                </a:solidFill>
              </a:rPr>
              <a:t> = </a:t>
            </a:r>
            <a:r>
              <a:rPr lang="en-GB" sz="1600" i="1" dirty="0" smtClean="0">
                <a:solidFill>
                  <a:srgbClr val="0000FF"/>
                </a:solidFill>
              </a:rPr>
              <a:t>T</a:t>
            </a:r>
            <a:r>
              <a:rPr lang="en-GB" sz="1600" i="1" baseline="-25000" dirty="0" smtClean="0">
                <a:solidFill>
                  <a:srgbClr val="0000FF"/>
                </a:solidFill>
              </a:rPr>
              <a:t>s,1</a:t>
            </a:r>
            <a:r>
              <a:rPr lang="en-GB" sz="1600" i="1" dirty="0" smtClean="0">
                <a:solidFill>
                  <a:srgbClr val="0000FF"/>
                </a:solidFill>
              </a:rPr>
              <a:t> </a:t>
            </a:r>
            <a:r>
              <a:rPr lang="en-GB" sz="1600" dirty="0" smtClean="0">
                <a:solidFill>
                  <a:srgbClr val="0000FF"/>
                </a:solidFill>
              </a:rPr>
              <a:t>and</a:t>
            </a:r>
            <a:r>
              <a:rPr lang="en-GB" sz="1600" i="1" dirty="0" smtClean="0">
                <a:solidFill>
                  <a:srgbClr val="0000FF"/>
                </a:solidFill>
              </a:rPr>
              <a:t> T(L)</a:t>
            </a:r>
            <a:r>
              <a:rPr lang="en-GB" sz="1600" dirty="0" smtClean="0">
                <a:solidFill>
                  <a:srgbClr val="0000FF"/>
                </a:solidFill>
              </a:rPr>
              <a:t> = </a:t>
            </a:r>
            <a:r>
              <a:rPr lang="en-GB" sz="1600" i="1" dirty="0" smtClean="0">
                <a:solidFill>
                  <a:srgbClr val="0000FF"/>
                </a:solidFill>
              </a:rPr>
              <a:t>T</a:t>
            </a:r>
            <a:r>
              <a:rPr lang="en-GB" sz="1600" i="1" baseline="-25000" dirty="0" smtClean="0">
                <a:solidFill>
                  <a:srgbClr val="0000FF"/>
                </a:solidFill>
              </a:rPr>
              <a:t>s,2</a:t>
            </a:r>
            <a:r>
              <a:rPr lang="en-GB" sz="1600" dirty="0" smtClean="0">
                <a:solidFill>
                  <a:srgbClr val="0000FF"/>
                </a:solidFill>
              </a:rPr>
              <a:t> </a:t>
            </a:r>
            <a:endParaRPr lang="en-US" sz="1600" i="1" dirty="0">
              <a:solidFill>
                <a:srgbClr val="0000FF"/>
              </a:solidFill>
            </a:endParaRPr>
          </a:p>
        </p:txBody>
      </p:sp>
      <p:sp>
        <p:nvSpPr>
          <p:cNvPr id="19" name="TextBox 18"/>
          <p:cNvSpPr txBox="1"/>
          <p:nvPr/>
        </p:nvSpPr>
        <p:spPr>
          <a:xfrm>
            <a:off x="1447800" y="4614446"/>
            <a:ext cx="3962400" cy="338554"/>
          </a:xfrm>
          <a:prstGeom prst="rect">
            <a:avLst/>
          </a:prstGeom>
          <a:noFill/>
        </p:spPr>
        <p:txBody>
          <a:bodyPr wrap="square" rtlCol="0">
            <a:spAutoFit/>
          </a:bodyPr>
          <a:lstStyle/>
          <a:p>
            <a:r>
              <a:rPr lang="en-GB" sz="1600" dirty="0" smtClean="0"/>
              <a:t>at x = 0, T(x) = </a:t>
            </a:r>
            <a:r>
              <a:rPr lang="en-GB" sz="1600" i="1" dirty="0" smtClean="0"/>
              <a:t>T</a:t>
            </a:r>
            <a:r>
              <a:rPr lang="en-GB" sz="1600" i="1" baseline="-25000" dirty="0" smtClean="0"/>
              <a:t>s,1 </a:t>
            </a:r>
            <a:r>
              <a:rPr lang="en-GB" sz="1600" dirty="0" smtClean="0"/>
              <a:t>and </a:t>
            </a:r>
            <a:r>
              <a:rPr lang="en-GB" sz="1600" i="1" dirty="0" smtClean="0"/>
              <a:t>C</a:t>
            </a:r>
            <a:r>
              <a:rPr lang="en-GB" sz="1600" i="1" baseline="-25000" dirty="0" smtClean="0"/>
              <a:t>2</a:t>
            </a:r>
            <a:r>
              <a:rPr lang="en-GB" sz="1600" dirty="0" smtClean="0"/>
              <a:t> = </a:t>
            </a:r>
            <a:r>
              <a:rPr lang="en-GB" sz="1600" i="1" dirty="0" smtClean="0"/>
              <a:t>T</a:t>
            </a:r>
            <a:r>
              <a:rPr lang="en-GB" sz="1600" i="1" baseline="-25000" dirty="0" smtClean="0"/>
              <a:t>s,1 </a:t>
            </a:r>
          </a:p>
        </p:txBody>
      </p:sp>
      <p:sp>
        <p:nvSpPr>
          <p:cNvPr id="20" name="TextBox 19"/>
          <p:cNvSpPr txBox="1"/>
          <p:nvPr/>
        </p:nvSpPr>
        <p:spPr>
          <a:xfrm>
            <a:off x="1447800" y="4919246"/>
            <a:ext cx="4800600" cy="338554"/>
          </a:xfrm>
          <a:prstGeom prst="rect">
            <a:avLst/>
          </a:prstGeom>
          <a:noFill/>
        </p:spPr>
        <p:txBody>
          <a:bodyPr wrap="square" rtlCol="0">
            <a:spAutoFit/>
          </a:bodyPr>
          <a:lstStyle/>
          <a:p>
            <a:r>
              <a:rPr lang="en-GB" sz="1600" dirty="0" smtClean="0"/>
              <a:t>at x = L, T(x) = </a:t>
            </a:r>
            <a:r>
              <a:rPr lang="en-GB" sz="1600" i="1" dirty="0" smtClean="0"/>
              <a:t>T</a:t>
            </a:r>
            <a:r>
              <a:rPr lang="en-GB" sz="1600" i="1" baseline="-25000" dirty="0" smtClean="0"/>
              <a:t>s,2 </a:t>
            </a:r>
            <a:r>
              <a:rPr lang="en-GB" sz="1600" dirty="0" smtClean="0"/>
              <a:t>and </a:t>
            </a:r>
            <a:r>
              <a:rPr lang="en-GB" sz="1600" i="1" dirty="0" smtClean="0"/>
              <a:t>T</a:t>
            </a:r>
            <a:r>
              <a:rPr lang="en-GB" sz="1600" i="1" baseline="-25000" dirty="0" smtClean="0"/>
              <a:t>s,2</a:t>
            </a:r>
            <a:r>
              <a:rPr lang="en-GB" sz="1600" dirty="0" smtClean="0"/>
              <a:t> = </a:t>
            </a:r>
            <a:r>
              <a:rPr lang="en-GB" sz="1600" i="1" dirty="0" smtClean="0"/>
              <a:t>C</a:t>
            </a:r>
            <a:r>
              <a:rPr lang="en-GB" sz="1600" i="1" baseline="-25000" dirty="0" smtClean="0"/>
              <a:t>1</a:t>
            </a:r>
            <a:r>
              <a:rPr lang="en-GB" sz="1600" i="1" dirty="0" smtClean="0"/>
              <a:t> L + C</a:t>
            </a:r>
            <a:r>
              <a:rPr lang="en-GB" sz="1600" i="1" baseline="-25000" dirty="0" smtClean="0"/>
              <a:t>2 </a:t>
            </a:r>
            <a:r>
              <a:rPr lang="en-GB" sz="1600" i="1" dirty="0" smtClean="0"/>
              <a:t> = C</a:t>
            </a:r>
            <a:r>
              <a:rPr lang="en-GB" sz="1600" i="1" baseline="-25000" dirty="0" smtClean="0"/>
              <a:t>1</a:t>
            </a:r>
            <a:r>
              <a:rPr lang="en-GB" sz="1600" i="1" dirty="0" smtClean="0"/>
              <a:t> L + T</a:t>
            </a:r>
            <a:r>
              <a:rPr lang="en-GB" sz="1600" i="1" baseline="-25000" dirty="0" smtClean="0"/>
              <a:t>s,1</a:t>
            </a:r>
          </a:p>
        </p:txBody>
      </p:sp>
      <p:sp>
        <p:nvSpPr>
          <p:cNvPr id="21" name="TextBox 20"/>
          <p:cNvSpPr txBox="1"/>
          <p:nvPr/>
        </p:nvSpPr>
        <p:spPr>
          <a:xfrm>
            <a:off x="1447800" y="5257800"/>
            <a:ext cx="4800600" cy="338554"/>
          </a:xfrm>
          <a:prstGeom prst="rect">
            <a:avLst/>
          </a:prstGeom>
          <a:noFill/>
        </p:spPr>
        <p:txBody>
          <a:bodyPr wrap="square" rtlCol="0">
            <a:spAutoFit/>
          </a:bodyPr>
          <a:lstStyle/>
          <a:p>
            <a:r>
              <a:rPr lang="en-GB" sz="1600" dirty="0" smtClean="0"/>
              <a:t>this gives, </a:t>
            </a:r>
            <a:r>
              <a:rPr lang="en-GB" sz="1600" i="1" dirty="0" smtClean="0"/>
              <a:t>C</a:t>
            </a:r>
            <a:r>
              <a:rPr lang="en-GB" sz="1600" i="1" baseline="-25000" dirty="0" smtClean="0"/>
              <a:t>1</a:t>
            </a:r>
            <a:r>
              <a:rPr lang="en-GB" sz="1600" dirty="0" smtClean="0"/>
              <a:t> = (</a:t>
            </a:r>
            <a:r>
              <a:rPr lang="en-GB" sz="1600" i="1" dirty="0" smtClean="0"/>
              <a:t>T</a:t>
            </a:r>
            <a:r>
              <a:rPr lang="en-GB" sz="1600" i="1" baseline="-25000" dirty="0" smtClean="0"/>
              <a:t>s,2 </a:t>
            </a:r>
            <a:r>
              <a:rPr lang="en-GB" sz="1600" dirty="0" smtClean="0"/>
              <a:t>– </a:t>
            </a:r>
            <a:r>
              <a:rPr lang="en-GB" sz="1600" i="1" dirty="0" smtClean="0"/>
              <a:t>T</a:t>
            </a:r>
            <a:r>
              <a:rPr lang="en-GB" sz="1600" i="1" baseline="-25000" dirty="0" smtClean="0"/>
              <a:t>s,1</a:t>
            </a:r>
            <a:r>
              <a:rPr lang="en-GB" sz="1600" dirty="0" smtClean="0"/>
              <a:t>)/2</a:t>
            </a:r>
            <a:endParaRPr lang="en-GB" sz="1600" i="1" baseline="-25000" dirty="0" smtClean="0"/>
          </a:p>
        </p:txBody>
      </p:sp>
      <p:sp>
        <p:nvSpPr>
          <p:cNvPr id="22" name="TextBox 21"/>
          <p:cNvSpPr txBox="1"/>
          <p:nvPr/>
        </p:nvSpPr>
        <p:spPr>
          <a:xfrm>
            <a:off x="3733800" y="6138446"/>
            <a:ext cx="762000" cy="338554"/>
          </a:xfrm>
          <a:prstGeom prst="rect">
            <a:avLst/>
          </a:prstGeom>
          <a:noFill/>
        </p:spPr>
        <p:txBody>
          <a:bodyPr wrap="square" rtlCol="0">
            <a:spAutoFit/>
          </a:bodyPr>
          <a:lstStyle/>
          <a:p>
            <a:r>
              <a:rPr lang="en-GB" sz="1600" dirty="0" smtClean="0"/>
              <a:t>and</a:t>
            </a:r>
            <a:endParaRPr lang="en-US" sz="1600" dirty="0"/>
          </a:p>
        </p:txBody>
      </p:sp>
      <p:pic>
        <p:nvPicPr>
          <p:cNvPr id="3077" name="Picture 5"/>
          <p:cNvPicPr>
            <a:picLocks noChangeAspect="1" noChangeArrowheads="1"/>
          </p:cNvPicPr>
          <p:nvPr/>
        </p:nvPicPr>
        <p:blipFill>
          <a:blip r:embed="rId5" cstate="print"/>
          <a:srcRect/>
          <a:stretch>
            <a:fillRect/>
          </a:stretch>
        </p:blipFill>
        <p:spPr bwMode="auto">
          <a:xfrm>
            <a:off x="1524000" y="6000750"/>
            <a:ext cx="1924050" cy="628650"/>
          </a:xfrm>
          <a:prstGeom prst="rect">
            <a:avLst/>
          </a:prstGeom>
          <a:noFill/>
          <a:ln w="9525">
            <a:noFill/>
            <a:miter lim="800000"/>
            <a:headEnd/>
            <a:tailEnd/>
          </a:ln>
        </p:spPr>
      </p:pic>
      <p:sp>
        <p:nvSpPr>
          <p:cNvPr id="23" name="TextBox 22"/>
          <p:cNvSpPr txBox="1"/>
          <p:nvPr/>
        </p:nvSpPr>
        <p:spPr>
          <a:xfrm>
            <a:off x="914400" y="5681246"/>
            <a:ext cx="5562600" cy="338554"/>
          </a:xfrm>
          <a:prstGeom prst="rect">
            <a:avLst/>
          </a:prstGeom>
          <a:noFill/>
        </p:spPr>
        <p:txBody>
          <a:bodyPr wrap="square" rtlCol="0">
            <a:spAutoFit/>
          </a:bodyPr>
          <a:lstStyle/>
          <a:p>
            <a:r>
              <a:rPr lang="en-GB" sz="1600" dirty="0" smtClean="0">
                <a:solidFill>
                  <a:srgbClr val="0000FF"/>
                </a:solidFill>
              </a:rPr>
              <a:t>Using value of </a:t>
            </a:r>
            <a:r>
              <a:rPr lang="en-GB" sz="1600" i="1" dirty="0" smtClean="0">
                <a:solidFill>
                  <a:srgbClr val="0000FF"/>
                </a:solidFill>
              </a:rPr>
              <a:t>C</a:t>
            </a:r>
            <a:r>
              <a:rPr lang="en-GB" sz="1600" i="1" baseline="-25000" dirty="0" smtClean="0">
                <a:solidFill>
                  <a:srgbClr val="0000FF"/>
                </a:solidFill>
              </a:rPr>
              <a:t>1</a:t>
            </a:r>
            <a:r>
              <a:rPr lang="en-GB" sz="1600" dirty="0" smtClean="0">
                <a:solidFill>
                  <a:srgbClr val="0000FF"/>
                </a:solidFill>
              </a:rPr>
              <a:t> and </a:t>
            </a:r>
            <a:r>
              <a:rPr lang="en-GB" sz="1600" i="1" dirty="0" smtClean="0">
                <a:solidFill>
                  <a:srgbClr val="0000FF"/>
                </a:solidFill>
              </a:rPr>
              <a:t>C</a:t>
            </a:r>
            <a:r>
              <a:rPr lang="en-GB" sz="1600" i="1" baseline="-25000" dirty="0" smtClean="0">
                <a:solidFill>
                  <a:srgbClr val="0000FF"/>
                </a:solidFill>
              </a:rPr>
              <a:t>2</a:t>
            </a:r>
            <a:r>
              <a:rPr lang="en-GB" sz="1600" dirty="0" smtClean="0">
                <a:solidFill>
                  <a:srgbClr val="0000FF"/>
                </a:solidFill>
              </a:rPr>
              <a:t>, the function of </a:t>
            </a:r>
            <a:r>
              <a:rPr lang="en-GB" sz="1600" i="1" dirty="0" smtClean="0">
                <a:solidFill>
                  <a:srgbClr val="0000FF"/>
                </a:solidFill>
              </a:rPr>
              <a:t>T(x)</a:t>
            </a:r>
            <a:r>
              <a:rPr lang="en-GB" sz="1600" dirty="0" smtClean="0">
                <a:solidFill>
                  <a:srgbClr val="0000FF"/>
                </a:solidFill>
              </a:rPr>
              <a:t> is</a:t>
            </a:r>
            <a:endParaRPr lang="en-US" sz="1600" i="1" dirty="0">
              <a:solidFill>
                <a:srgbClr val="0000FF"/>
              </a:solidFill>
            </a:endParaRPr>
          </a:p>
        </p:txBody>
      </p:sp>
      <p:pic>
        <p:nvPicPr>
          <p:cNvPr id="3078" name="Picture 6"/>
          <p:cNvPicPr>
            <a:picLocks noChangeAspect="1" noChangeArrowheads="1"/>
          </p:cNvPicPr>
          <p:nvPr/>
        </p:nvPicPr>
        <p:blipFill>
          <a:blip r:embed="rId6" cstate="print"/>
          <a:srcRect/>
          <a:stretch>
            <a:fillRect/>
          </a:stretch>
        </p:blipFill>
        <p:spPr bwMode="auto">
          <a:xfrm>
            <a:off x="4495800" y="6086475"/>
            <a:ext cx="504825" cy="542925"/>
          </a:xfrm>
          <a:prstGeom prst="rect">
            <a:avLst/>
          </a:prstGeom>
          <a:noFill/>
          <a:ln w="9525">
            <a:noFill/>
            <a:miter lim="800000"/>
            <a:headEnd/>
            <a:tailEnd/>
          </a:ln>
        </p:spPr>
      </p:pic>
      <p:pic>
        <p:nvPicPr>
          <p:cNvPr id="3079" name="Picture 7"/>
          <p:cNvPicPr>
            <a:picLocks noChangeAspect="1" noChangeArrowheads="1"/>
          </p:cNvPicPr>
          <p:nvPr/>
        </p:nvPicPr>
        <p:blipFill>
          <a:blip r:embed="rId7" cstate="print"/>
          <a:srcRect/>
          <a:stretch>
            <a:fillRect/>
          </a:stretch>
        </p:blipFill>
        <p:spPr bwMode="auto">
          <a:xfrm>
            <a:off x="5029200" y="6067425"/>
            <a:ext cx="762000" cy="561975"/>
          </a:xfrm>
          <a:prstGeom prst="rect">
            <a:avLst/>
          </a:prstGeom>
          <a:noFill/>
          <a:ln w="9525">
            <a:noFill/>
            <a:miter lim="800000"/>
            <a:headEnd/>
            <a:tailEnd/>
          </a:ln>
        </p:spPr>
      </p:pic>
      <p:sp>
        <p:nvSpPr>
          <p:cNvPr id="26" name="TextBox 25"/>
          <p:cNvSpPr txBox="1"/>
          <p:nvPr/>
        </p:nvSpPr>
        <p:spPr>
          <a:xfrm>
            <a:off x="6172200" y="6029980"/>
            <a:ext cx="2438400" cy="523220"/>
          </a:xfrm>
          <a:prstGeom prst="rect">
            <a:avLst/>
          </a:prstGeom>
          <a:noFill/>
        </p:spPr>
        <p:txBody>
          <a:bodyPr wrap="square" rtlCol="0">
            <a:spAutoFit/>
          </a:bodyPr>
          <a:lstStyle/>
          <a:p>
            <a:r>
              <a:rPr lang="en-GB" sz="1400" dirty="0" smtClean="0">
                <a:solidFill>
                  <a:srgbClr val="FF0000"/>
                </a:solidFill>
              </a:rPr>
              <a:t>*From here, apply Fourier’s law to get heat transfer, </a:t>
            </a:r>
            <a:r>
              <a:rPr lang="en-GB" sz="1400" i="1" dirty="0" err="1" smtClean="0">
                <a:solidFill>
                  <a:srgbClr val="FF0000"/>
                </a:solidFill>
              </a:rPr>
              <a:t>q</a:t>
            </a:r>
            <a:r>
              <a:rPr lang="en-GB" sz="1400" i="1" baseline="-25000" dirty="0" err="1" smtClean="0">
                <a:solidFill>
                  <a:srgbClr val="FF0000"/>
                </a:solidFill>
              </a:rPr>
              <a:t>x</a:t>
            </a:r>
            <a:endParaRPr lang="en-US" sz="1400" i="1" baseline="-25000" dirty="0">
              <a:solidFill>
                <a:srgbClr val="FF0000"/>
              </a:solidFill>
            </a:endParaRPr>
          </a:p>
        </p:txBody>
      </p:sp>
      <p:sp>
        <p:nvSpPr>
          <p:cNvPr id="24" name="Rectangle 23"/>
          <p:cNvSpPr/>
          <p:nvPr/>
        </p:nvSpPr>
        <p:spPr>
          <a:xfrm>
            <a:off x="1341120" y="6019800"/>
            <a:ext cx="2286000" cy="54864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2" cstate="print"/>
          <a:srcRect/>
          <a:stretch>
            <a:fillRect/>
          </a:stretch>
        </p:blipFill>
        <p:spPr bwMode="auto">
          <a:xfrm>
            <a:off x="4953000" y="1627560"/>
            <a:ext cx="4038600" cy="3401640"/>
          </a:xfrm>
          <a:prstGeom prst="rect">
            <a:avLst/>
          </a:prstGeom>
          <a:noFill/>
          <a:ln w="9525">
            <a:noFill/>
            <a:miter lim="800000"/>
            <a:headEnd/>
            <a:tailEnd/>
          </a:ln>
        </p:spPr>
      </p:pic>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6</a:t>
            </a:fld>
            <a:endParaRPr lang="en-US"/>
          </a:p>
        </p:txBody>
      </p:sp>
      <p:pic>
        <p:nvPicPr>
          <p:cNvPr id="4098" name="Picture 2"/>
          <p:cNvPicPr>
            <a:picLocks noChangeAspect="1" noChangeArrowheads="1"/>
          </p:cNvPicPr>
          <p:nvPr/>
        </p:nvPicPr>
        <p:blipFill>
          <a:blip r:embed="rId3" cstate="print"/>
          <a:srcRect/>
          <a:stretch>
            <a:fillRect/>
          </a:stretch>
        </p:blipFill>
        <p:spPr bwMode="auto">
          <a:xfrm>
            <a:off x="2057400" y="3648075"/>
            <a:ext cx="2819400" cy="619125"/>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2133600" y="2133600"/>
            <a:ext cx="2514600" cy="571500"/>
          </a:xfrm>
          <a:prstGeom prst="rect">
            <a:avLst/>
          </a:prstGeom>
          <a:noFill/>
          <a:ln w="9525">
            <a:noFill/>
            <a:miter lim="800000"/>
            <a:headEnd/>
            <a:tailEnd/>
          </a:ln>
        </p:spPr>
      </p:pic>
      <p:sp>
        <p:nvSpPr>
          <p:cNvPr id="12" name="TextBox 11"/>
          <p:cNvSpPr txBox="1"/>
          <p:nvPr/>
        </p:nvSpPr>
        <p:spPr>
          <a:xfrm>
            <a:off x="685800" y="3114675"/>
            <a:ext cx="3581400" cy="338554"/>
          </a:xfrm>
          <a:prstGeom prst="rect">
            <a:avLst/>
          </a:prstGeom>
          <a:noFill/>
        </p:spPr>
        <p:txBody>
          <a:bodyPr wrap="square" rtlCol="0">
            <a:spAutoFit/>
          </a:bodyPr>
          <a:lstStyle/>
          <a:p>
            <a:r>
              <a:rPr lang="en-GB" sz="1600" dirty="0" smtClean="0">
                <a:solidFill>
                  <a:srgbClr val="0000FF"/>
                </a:solidFill>
              </a:rPr>
              <a:t>Heat rate for plane wall (simplest case):</a:t>
            </a:r>
            <a:endParaRPr lang="en-US" sz="1600" i="1" dirty="0">
              <a:solidFill>
                <a:srgbClr val="0000FF"/>
              </a:solidFill>
            </a:endParaRPr>
          </a:p>
        </p:txBody>
      </p:sp>
      <p:sp>
        <p:nvSpPr>
          <p:cNvPr id="13" name="TextBox 12"/>
          <p:cNvSpPr txBox="1"/>
          <p:nvPr/>
        </p:nvSpPr>
        <p:spPr>
          <a:xfrm>
            <a:off x="685800" y="1600200"/>
            <a:ext cx="3581400" cy="338554"/>
          </a:xfrm>
          <a:prstGeom prst="rect">
            <a:avLst/>
          </a:prstGeom>
          <a:noFill/>
        </p:spPr>
        <p:txBody>
          <a:bodyPr wrap="square" rtlCol="0">
            <a:spAutoFit/>
          </a:bodyPr>
          <a:lstStyle/>
          <a:p>
            <a:r>
              <a:rPr lang="en-GB" sz="1600" dirty="0" smtClean="0">
                <a:solidFill>
                  <a:srgbClr val="0000FF"/>
                </a:solidFill>
              </a:rPr>
              <a:t>Heat flux for plane wall (simplest case):</a:t>
            </a:r>
            <a:endParaRPr lang="en-US" sz="1600" i="1" dirty="0">
              <a:solidFill>
                <a:srgbClr val="0000F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a:xfrm>
            <a:off x="685800" y="228600"/>
            <a:ext cx="7924800" cy="784225"/>
          </a:xfrm>
        </p:spPr>
        <p:txBody>
          <a:bodyPr>
            <a:noAutofit/>
          </a:bodyPr>
          <a:lstStyle/>
          <a:p>
            <a:pPr algn="l"/>
            <a:r>
              <a:rPr lang="en-US" sz="2400" b="1" dirty="0" smtClean="0"/>
              <a:t>Chapter 3 : One-dimensional, Steady state conduction (without thermal generation)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7</a:t>
            </a:fld>
            <a:endParaRPr lang="en-US"/>
          </a:p>
        </p:txBody>
      </p:sp>
      <p:sp>
        <p:nvSpPr>
          <p:cNvPr id="5" name="TextBox 4"/>
          <p:cNvSpPr txBox="1"/>
          <p:nvPr/>
        </p:nvSpPr>
        <p:spPr>
          <a:xfrm>
            <a:off x="533400" y="1143000"/>
            <a:ext cx="7924800" cy="3077766"/>
          </a:xfrm>
          <a:prstGeom prst="rect">
            <a:avLst/>
          </a:prstGeom>
          <a:noFill/>
        </p:spPr>
        <p:txBody>
          <a:bodyPr wrap="square" rtlCol="0">
            <a:spAutoFit/>
          </a:bodyPr>
          <a:lstStyle/>
          <a:p>
            <a:pPr>
              <a:spcAft>
                <a:spcPts val="1200"/>
              </a:spcAft>
            </a:pPr>
            <a:r>
              <a:rPr lang="en-US" dirty="0" smtClean="0"/>
              <a:t>Example: Temp distribution problem</a:t>
            </a:r>
          </a:p>
          <a:p>
            <a:pPr>
              <a:spcAft>
                <a:spcPts val="1200"/>
              </a:spcAft>
            </a:pPr>
            <a:r>
              <a:rPr lang="en-US" dirty="0" smtClean="0"/>
              <a:t>Consider a large plane wall of thickness L = 0.2 m, thermal conductivity k = 1.2 W/</a:t>
            </a:r>
            <a:r>
              <a:rPr lang="en-US" dirty="0" err="1" smtClean="0"/>
              <a:t>mK</a:t>
            </a:r>
            <a:r>
              <a:rPr lang="en-US" dirty="0" smtClean="0"/>
              <a:t>, and surface area, A = 15m</a:t>
            </a:r>
            <a:r>
              <a:rPr lang="en-US" baseline="30000" dirty="0" smtClean="0"/>
              <a:t>2</a:t>
            </a:r>
            <a:r>
              <a:rPr lang="en-US" dirty="0" smtClean="0"/>
              <a:t>. The two sides of the wall are maintained at constant temperatures of T</a:t>
            </a:r>
            <a:r>
              <a:rPr lang="en-US" baseline="-25000" dirty="0" smtClean="0"/>
              <a:t>1</a:t>
            </a:r>
            <a:r>
              <a:rPr lang="en-US" dirty="0" smtClean="0"/>
              <a:t> = 120</a:t>
            </a:r>
            <a:r>
              <a:rPr lang="en-US" dirty="0" smtClean="0">
                <a:sym typeface="Symbol"/>
              </a:rPr>
              <a:t></a:t>
            </a:r>
            <a:r>
              <a:rPr lang="en-US" dirty="0" smtClean="0"/>
              <a:t>C and T</a:t>
            </a:r>
            <a:r>
              <a:rPr lang="en-US" baseline="-25000" dirty="0" smtClean="0"/>
              <a:t>2</a:t>
            </a:r>
            <a:r>
              <a:rPr lang="en-US" dirty="0" smtClean="0"/>
              <a:t> = 50</a:t>
            </a:r>
            <a:r>
              <a:rPr lang="en-US" dirty="0" smtClean="0">
                <a:sym typeface="Symbol"/>
              </a:rPr>
              <a:t></a:t>
            </a:r>
            <a:r>
              <a:rPr lang="en-US" dirty="0" smtClean="0"/>
              <a:t>C. Determine,</a:t>
            </a:r>
          </a:p>
          <a:p>
            <a:pPr marL="342900" indent="-342900">
              <a:spcAft>
                <a:spcPts val="1200"/>
              </a:spcAft>
              <a:buAutoNum type="alphaLcParenR"/>
            </a:pPr>
            <a:r>
              <a:rPr lang="en-US" dirty="0" smtClean="0"/>
              <a:t>The temperature distribution equation within the wall</a:t>
            </a:r>
          </a:p>
          <a:p>
            <a:pPr marL="342900" indent="-342900">
              <a:spcAft>
                <a:spcPts val="1200"/>
              </a:spcAft>
              <a:buAutoNum type="alphaLcParenR"/>
            </a:pPr>
            <a:r>
              <a:rPr lang="en-US" dirty="0" smtClean="0"/>
              <a:t>Value of temperature at thickness of 0.1m</a:t>
            </a:r>
          </a:p>
          <a:p>
            <a:pPr marL="342900" indent="-342900">
              <a:spcAft>
                <a:spcPts val="1200"/>
              </a:spcAft>
              <a:buAutoNum type="alphaLcParenR"/>
            </a:pPr>
            <a:r>
              <a:rPr lang="en-US" dirty="0" smtClean="0"/>
              <a:t>The rate of heat conduction through the wall under steady conditions</a:t>
            </a:r>
          </a:p>
          <a:p>
            <a:pPr marL="342900" indent="-342900">
              <a:spcAft>
                <a:spcPts val="1200"/>
              </a:spcAft>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2"/>
          <p:cNvSpPr>
            <a:spLocks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solidFill>
                  <a:srgbClr val="0000FF"/>
                </a:solidFill>
              </a:rPr>
              <a:t>Thermal Resistance</a:t>
            </a:r>
          </a:p>
        </p:txBody>
      </p:sp>
      <p:sp>
        <p:nvSpPr>
          <p:cNvPr id="3079" name="Rectangle 3"/>
          <p:cNvSpPr>
            <a:spLocks noChangeArrowheads="1"/>
          </p:cNvSpPr>
          <p:nvPr>
            <p:ph type="body" idx="1"/>
          </p:nvPr>
        </p:nvSpPr>
        <p:spPr bwMode="auto">
          <a:xfrm>
            <a:off x="304800" y="1047750"/>
            <a:ext cx="8458200" cy="884238"/>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buFontTx/>
              <a:buNone/>
            </a:pPr>
            <a:r>
              <a:rPr lang="en-US" sz="2000" dirty="0" smtClean="0"/>
              <a:t>	Based on the previous solution, the conduction heat transfer rate can be calculated:</a:t>
            </a:r>
          </a:p>
        </p:txBody>
      </p:sp>
      <p:graphicFrame>
        <p:nvGraphicFramePr>
          <p:cNvPr id="3074" name="Object 1024"/>
          <p:cNvGraphicFramePr>
            <a:graphicFrameLocks noChangeAspect="1"/>
          </p:cNvGraphicFramePr>
          <p:nvPr/>
        </p:nvGraphicFramePr>
        <p:xfrm>
          <a:off x="1293813" y="1612900"/>
          <a:ext cx="5651500" cy="920750"/>
        </p:xfrm>
        <a:graphic>
          <a:graphicData uri="http://schemas.openxmlformats.org/presentationml/2006/ole">
            <p:oleObj spid="_x0000_s2050" name="Equation" r:id="rId4" imgW="2260440" imgH="368280" progId="Equation.3">
              <p:embed/>
            </p:oleObj>
          </a:graphicData>
        </a:graphic>
      </p:graphicFrame>
      <p:sp>
        <p:nvSpPr>
          <p:cNvPr id="3080" name="Rectangle 5"/>
          <p:cNvSpPr>
            <a:spLocks noChangeArrowheads="1"/>
          </p:cNvSpPr>
          <p:nvPr/>
        </p:nvSpPr>
        <p:spPr bwMode="auto">
          <a:xfrm>
            <a:off x="412750" y="5216525"/>
            <a:ext cx="8458200" cy="638175"/>
          </a:xfrm>
          <a:prstGeom prst="rect">
            <a:avLst/>
          </a:prstGeom>
          <a:noFill/>
          <a:ln w="9525">
            <a:noFill/>
            <a:miter lim="800000"/>
            <a:headEnd/>
            <a:tailEnd/>
          </a:ln>
        </p:spPr>
        <p:txBody>
          <a:bodyPr/>
          <a:lstStyle/>
          <a:p>
            <a:pPr marL="342900" indent="-342900">
              <a:spcBef>
                <a:spcPct val="20000"/>
              </a:spcBef>
              <a:buFont typeface="Wingdings" pitchFamily="2" charset="2"/>
              <a:buChar char="Ø"/>
            </a:pPr>
            <a:r>
              <a:rPr lang="en-US" sz="2000" b="1">
                <a:solidFill>
                  <a:srgbClr val="FF3300"/>
                </a:solidFill>
                <a:latin typeface="Arial" charset="0"/>
              </a:rPr>
              <a:t>Recall electric circuit theory - Ohm’s law for electrical resistance:</a:t>
            </a:r>
          </a:p>
        </p:txBody>
      </p:sp>
      <p:sp>
        <p:nvSpPr>
          <p:cNvPr id="3081" name="Rectangle 7"/>
          <p:cNvSpPr>
            <a:spLocks noChangeArrowheads="1"/>
          </p:cNvSpPr>
          <p:nvPr/>
        </p:nvSpPr>
        <p:spPr bwMode="auto">
          <a:xfrm>
            <a:off x="374650" y="2635250"/>
            <a:ext cx="8458200" cy="638175"/>
          </a:xfrm>
          <a:prstGeom prst="rect">
            <a:avLst/>
          </a:prstGeom>
          <a:noFill/>
          <a:ln w="9525">
            <a:noFill/>
            <a:miter lim="800000"/>
            <a:headEnd/>
            <a:tailEnd/>
          </a:ln>
        </p:spPr>
        <p:txBody>
          <a:bodyPr/>
          <a:lstStyle/>
          <a:p>
            <a:pPr marL="342900" indent="-342900">
              <a:spcBef>
                <a:spcPct val="20000"/>
              </a:spcBef>
            </a:pPr>
            <a:r>
              <a:rPr lang="en-US" sz="2000">
                <a:latin typeface="Arial" charset="0"/>
              </a:rPr>
              <a:t>	Similarly for heat convection, Newton’s law of cooling applies:</a:t>
            </a:r>
          </a:p>
        </p:txBody>
      </p:sp>
      <p:graphicFrame>
        <p:nvGraphicFramePr>
          <p:cNvPr id="3075" name="Object 1025"/>
          <p:cNvGraphicFramePr>
            <a:graphicFrameLocks noChangeAspect="1"/>
          </p:cNvGraphicFramePr>
          <p:nvPr/>
        </p:nvGraphicFramePr>
        <p:xfrm>
          <a:off x="2224088" y="5626100"/>
          <a:ext cx="4300537" cy="725488"/>
        </p:xfrm>
        <a:graphic>
          <a:graphicData uri="http://schemas.openxmlformats.org/presentationml/2006/ole">
            <p:oleObj spid="_x0000_s2051" name="Equation" r:id="rId5" imgW="2019240" imgH="330120" progId="Equation.3">
              <p:embed/>
            </p:oleObj>
          </a:graphicData>
        </a:graphic>
      </p:graphicFrame>
      <p:graphicFrame>
        <p:nvGraphicFramePr>
          <p:cNvPr id="3076" name="Object 1026"/>
          <p:cNvGraphicFramePr>
            <a:graphicFrameLocks noChangeAspect="1"/>
          </p:cNvGraphicFramePr>
          <p:nvPr/>
        </p:nvGraphicFramePr>
        <p:xfrm>
          <a:off x="1979613" y="2967038"/>
          <a:ext cx="4278312" cy="965200"/>
        </p:xfrm>
        <a:graphic>
          <a:graphicData uri="http://schemas.openxmlformats.org/presentationml/2006/ole">
            <p:oleObj spid="_x0000_s2052" name="Equation" r:id="rId6" imgW="1574640" imgH="355320" progId="Equation.3">
              <p:embed/>
            </p:oleObj>
          </a:graphicData>
        </a:graphic>
      </p:graphicFrame>
      <p:sp>
        <p:nvSpPr>
          <p:cNvPr id="3082" name="Rectangle 10"/>
          <p:cNvSpPr>
            <a:spLocks noChangeArrowheads="1"/>
          </p:cNvSpPr>
          <p:nvPr/>
        </p:nvSpPr>
        <p:spPr bwMode="auto">
          <a:xfrm>
            <a:off x="685800" y="3932238"/>
            <a:ext cx="8458200" cy="638175"/>
          </a:xfrm>
          <a:prstGeom prst="rect">
            <a:avLst/>
          </a:prstGeom>
          <a:noFill/>
          <a:ln w="9525">
            <a:noFill/>
            <a:miter lim="800000"/>
            <a:headEnd/>
            <a:tailEnd/>
          </a:ln>
        </p:spPr>
        <p:txBody>
          <a:bodyPr/>
          <a:lstStyle/>
          <a:p>
            <a:pPr marL="342900" indent="-342900">
              <a:spcBef>
                <a:spcPct val="20000"/>
              </a:spcBef>
            </a:pPr>
            <a:r>
              <a:rPr lang="en-US" sz="2000">
                <a:latin typeface="Arial" charset="0"/>
              </a:rPr>
              <a:t>	And for radiation heat transfer:</a:t>
            </a:r>
          </a:p>
        </p:txBody>
      </p:sp>
      <p:graphicFrame>
        <p:nvGraphicFramePr>
          <p:cNvPr id="3077" name="Object 1027"/>
          <p:cNvGraphicFramePr>
            <a:graphicFrameLocks noChangeAspect="1"/>
          </p:cNvGraphicFramePr>
          <p:nvPr/>
        </p:nvGraphicFramePr>
        <p:xfrm>
          <a:off x="1951038" y="4297363"/>
          <a:ext cx="4270375" cy="908050"/>
        </p:xfrm>
        <a:graphic>
          <a:graphicData uri="http://schemas.openxmlformats.org/presentationml/2006/ole">
            <p:oleObj spid="_x0000_s2053" name="Equation" r:id="rId7" imgW="1790640" imgH="380880" progId="Equation.3">
              <p:embed/>
            </p:oleObj>
          </a:graphicData>
        </a:graphic>
      </p:graphicFrame>
      <p:sp>
        <p:nvSpPr>
          <p:cNvPr id="3083" name="Text Box 12"/>
          <p:cNvSpPr txBox="1">
            <a:spLocks noChangeArrowheads="1"/>
          </p:cNvSpPr>
          <p:nvPr/>
        </p:nvSpPr>
        <p:spPr bwMode="auto">
          <a:xfrm>
            <a:off x="7318375" y="1803400"/>
            <a:ext cx="903288" cy="457200"/>
          </a:xfrm>
          <a:prstGeom prst="rect">
            <a:avLst/>
          </a:prstGeom>
          <a:noFill/>
          <a:ln w="9525">
            <a:noFill/>
            <a:miter lim="800000"/>
            <a:headEnd/>
            <a:tailEnd/>
          </a:ln>
        </p:spPr>
        <p:txBody>
          <a:bodyPr wrap="none">
            <a:spAutoFit/>
          </a:bodyPr>
          <a:lstStyle/>
          <a:p>
            <a:r>
              <a:rPr lang="en-US"/>
              <a:t>(3.2a)</a:t>
            </a:r>
          </a:p>
        </p:txBody>
      </p:sp>
      <p:sp>
        <p:nvSpPr>
          <p:cNvPr id="3084" name="Text Box 13"/>
          <p:cNvSpPr txBox="1">
            <a:spLocks noChangeArrowheads="1"/>
          </p:cNvSpPr>
          <p:nvPr/>
        </p:nvSpPr>
        <p:spPr bwMode="auto">
          <a:xfrm>
            <a:off x="7332663" y="3167063"/>
            <a:ext cx="920750" cy="457200"/>
          </a:xfrm>
          <a:prstGeom prst="rect">
            <a:avLst/>
          </a:prstGeom>
          <a:noFill/>
          <a:ln w="9525">
            <a:noFill/>
            <a:miter lim="800000"/>
            <a:headEnd/>
            <a:tailEnd/>
          </a:ln>
        </p:spPr>
        <p:txBody>
          <a:bodyPr wrap="none">
            <a:spAutoFit/>
          </a:bodyPr>
          <a:lstStyle/>
          <a:p>
            <a:r>
              <a:rPr lang="en-US"/>
              <a:t>(3.2b)</a:t>
            </a:r>
          </a:p>
        </p:txBody>
      </p:sp>
      <p:sp>
        <p:nvSpPr>
          <p:cNvPr id="3085" name="Text Box 14"/>
          <p:cNvSpPr txBox="1">
            <a:spLocks noChangeArrowheads="1"/>
          </p:cNvSpPr>
          <p:nvPr/>
        </p:nvSpPr>
        <p:spPr bwMode="auto">
          <a:xfrm>
            <a:off x="7335838" y="4356100"/>
            <a:ext cx="903287" cy="457200"/>
          </a:xfrm>
          <a:prstGeom prst="rect">
            <a:avLst/>
          </a:prstGeom>
          <a:noFill/>
          <a:ln w="9525">
            <a:noFill/>
            <a:miter lim="800000"/>
            <a:headEnd/>
            <a:tailEnd/>
          </a:ln>
        </p:spPr>
        <p:txBody>
          <a:bodyPr wrap="none">
            <a:spAutoFit/>
          </a:bodyPr>
          <a:lstStyle/>
          <a:p>
            <a:r>
              <a:rPr lang="en-US"/>
              <a:t>(3.2c)</a:t>
            </a:r>
          </a:p>
        </p:txBody>
      </p:sp>
      <p:sp>
        <p:nvSpPr>
          <p:cNvPr id="3086" name="Text Box 15"/>
          <p:cNvSpPr txBox="1">
            <a:spLocks noChangeArrowheads="1"/>
          </p:cNvSpPr>
          <p:nvPr/>
        </p:nvSpPr>
        <p:spPr bwMode="auto">
          <a:xfrm>
            <a:off x="2054225" y="2711450"/>
            <a:ext cx="311150" cy="701675"/>
          </a:xfrm>
          <a:prstGeom prst="rect">
            <a:avLst/>
          </a:prstGeom>
          <a:noFill/>
          <a:ln w="9525">
            <a:noFill/>
            <a:miter lim="800000"/>
            <a:headEnd/>
            <a:tailEnd/>
          </a:ln>
        </p:spPr>
        <p:txBody>
          <a:bodyPr wrap="none">
            <a:spAutoFit/>
          </a:bodyPr>
          <a:lstStyle/>
          <a:p>
            <a:r>
              <a:rPr lang="en-US" sz="4000" b="1"/>
              <a:t>.</a:t>
            </a:r>
          </a:p>
        </p:txBody>
      </p:sp>
      <p:sp>
        <p:nvSpPr>
          <p:cNvPr id="3087" name="Text Box 16"/>
          <p:cNvSpPr txBox="1">
            <a:spLocks noChangeArrowheads="1"/>
          </p:cNvSpPr>
          <p:nvPr/>
        </p:nvSpPr>
        <p:spPr bwMode="auto">
          <a:xfrm>
            <a:off x="1357313" y="1363663"/>
            <a:ext cx="311150" cy="701675"/>
          </a:xfrm>
          <a:prstGeom prst="rect">
            <a:avLst/>
          </a:prstGeom>
          <a:noFill/>
          <a:ln w="9525">
            <a:noFill/>
            <a:miter lim="800000"/>
            <a:headEnd/>
            <a:tailEnd/>
          </a:ln>
        </p:spPr>
        <p:txBody>
          <a:bodyPr wrap="none">
            <a:spAutoFit/>
          </a:bodyPr>
          <a:lstStyle/>
          <a:p>
            <a:r>
              <a:rPr lang="en-US" sz="4000" b="1"/>
              <a:t>.</a:t>
            </a:r>
          </a:p>
        </p:txBody>
      </p:sp>
      <p:sp>
        <p:nvSpPr>
          <p:cNvPr id="3088" name="Text Box 17"/>
          <p:cNvSpPr txBox="1">
            <a:spLocks noChangeArrowheads="1"/>
          </p:cNvSpPr>
          <p:nvPr/>
        </p:nvSpPr>
        <p:spPr bwMode="auto">
          <a:xfrm>
            <a:off x="1997075" y="4035425"/>
            <a:ext cx="311150" cy="701675"/>
          </a:xfrm>
          <a:prstGeom prst="rect">
            <a:avLst/>
          </a:prstGeom>
          <a:noFill/>
          <a:ln w="9525">
            <a:noFill/>
            <a:miter lim="800000"/>
            <a:headEnd/>
            <a:tailEnd/>
          </a:ln>
        </p:spPr>
        <p:txBody>
          <a:bodyPr wrap="none">
            <a:spAutoFit/>
          </a:bodyPr>
          <a:lstStyle/>
          <a:p>
            <a:r>
              <a:rPr lang="en-US" sz="4000" b="1"/>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solidFill>
                  <a:srgbClr val="0000FF"/>
                </a:solidFill>
              </a:rPr>
              <a:t>Thermal Resistance</a:t>
            </a:r>
          </a:p>
        </p:txBody>
      </p:sp>
      <p:sp>
        <p:nvSpPr>
          <p:cNvPr id="4101" name="Rectangle 3"/>
          <p:cNvSpPr>
            <a:spLocks noChangeArrowheads="1"/>
          </p:cNvSpPr>
          <p:nvPr>
            <p:ph type="body" idx="1"/>
          </p:nvPr>
        </p:nvSpPr>
        <p:spPr bwMode="auto">
          <a:xfrm>
            <a:off x="400050" y="3492500"/>
            <a:ext cx="8458200" cy="1716088"/>
          </a:xfrm>
          <a:noFill/>
          <a:ln>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eaLnBrk="1" hangingPunct="1">
              <a:buFont typeface="Wingdings" pitchFamily="2" charset="2"/>
              <a:buChar char="Ø"/>
            </a:pPr>
            <a:r>
              <a:rPr lang="en-US" smtClean="0"/>
              <a:t>Compare with equations 3.2a-3.2c</a:t>
            </a:r>
          </a:p>
          <a:p>
            <a:pPr eaLnBrk="1" hangingPunct="1">
              <a:buFont typeface="Wingdings" pitchFamily="2" charset="2"/>
              <a:buChar char="Ø"/>
            </a:pPr>
            <a:r>
              <a:rPr lang="en-US" smtClean="0"/>
              <a:t>The temperature difference is the “potential” or </a:t>
            </a:r>
            <a:r>
              <a:rPr lang="en-US" i="1" smtClean="0"/>
              <a:t>driving force</a:t>
            </a:r>
            <a:r>
              <a:rPr lang="en-US" smtClean="0"/>
              <a:t> for the heat flow and the combinations of thermal conductivity, convection coefficient, thickness and area of material act as a </a:t>
            </a:r>
            <a:r>
              <a:rPr lang="en-US" i="1" smtClean="0"/>
              <a:t>resistance</a:t>
            </a:r>
            <a:r>
              <a:rPr lang="en-US" smtClean="0"/>
              <a:t> to this flow:</a:t>
            </a:r>
          </a:p>
        </p:txBody>
      </p:sp>
      <p:sp>
        <p:nvSpPr>
          <p:cNvPr id="4102" name="Rectangle 4"/>
          <p:cNvSpPr>
            <a:spLocks noChangeArrowheads="1"/>
          </p:cNvSpPr>
          <p:nvPr/>
        </p:nvSpPr>
        <p:spPr bwMode="auto">
          <a:xfrm>
            <a:off x="288925" y="1230313"/>
            <a:ext cx="8609013" cy="979487"/>
          </a:xfrm>
          <a:prstGeom prst="rect">
            <a:avLst/>
          </a:prstGeom>
          <a:noFill/>
          <a:ln w="9525">
            <a:noFill/>
            <a:miter lim="800000"/>
            <a:headEnd/>
            <a:tailEnd/>
          </a:ln>
        </p:spPr>
        <p:txBody>
          <a:bodyPr/>
          <a:lstStyle/>
          <a:p>
            <a:pPr marL="342900" indent="-342900">
              <a:spcBef>
                <a:spcPct val="20000"/>
              </a:spcBef>
              <a:buFontTx/>
              <a:buChar char="•"/>
            </a:pPr>
            <a:r>
              <a:rPr lang="en-US" sz="2000">
                <a:latin typeface="Arial" charset="0"/>
              </a:rPr>
              <a:t>We can use this electrical analogy to represent heat transfer problems using the concept of </a:t>
            </a:r>
            <a:r>
              <a:rPr lang="en-US" sz="2000" i="1">
                <a:solidFill>
                  <a:srgbClr val="FF3300"/>
                </a:solidFill>
                <a:latin typeface="Arial" charset="0"/>
              </a:rPr>
              <a:t>a thermal circuit</a:t>
            </a:r>
            <a:r>
              <a:rPr lang="en-US" sz="2000">
                <a:latin typeface="Arial" charset="0"/>
              </a:rPr>
              <a:t> (equivalent to an electrical circuit).</a:t>
            </a:r>
          </a:p>
        </p:txBody>
      </p:sp>
      <p:graphicFrame>
        <p:nvGraphicFramePr>
          <p:cNvPr id="4098" name="Object 5"/>
          <p:cNvGraphicFramePr>
            <a:graphicFrameLocks noChangeAspect="1"/>
          </p:cNvGraphicFramePr>
          <p:nvPr/>
        </p:nvGraphicFramePr>
        <p:xfrm>
          <a:off x="2057400" y="5410200"/>
          <a:ext cx="4559300" cy="833438"/>
        </p:xfrm>
        <a:graphic>
          <a:graphicData uri="http://schemas.openxmlformats.org/presentationml/2006/ole">
            <p:oleObj spid="_x0000_s3074" name="Equation" r:id="rId4" imgW="2019240" imgH="368280" progId="Equation.3">
              <p:embed/>
            </p:oleObj>
          </a:graphicData>
        </a:graphic>
      </p:graphicFrame>
      <p:graphicFrame>
        <p:nvGraphicFramePr>
          <p:cNvPr id="4099" name="Object 6"/>
          <p:cNvGraphicFramePr>
            <a:graphicFrameLocks noChangeAspect="1"/>
          </p:cNvGraphicFramePr>
          <p:nvPr/>
        </p:nvGraphicFramePr>
        <p:xfrm>
          <a:off x="1862138" y="2198688"/>
          <a:ext cx="5424487" cy="1147762"/>
        </p:xfrm>
        <a:graphic>
          <a:graphicData uri="http://schemas.openxmlformats.org/presentationml/2006/ole">
            <p:oleObj spid="_x0000_s3075" name="Equation" r:id="rId5" imgW="1981080" imgH="419040" progId="Equation.3">
              <p:embed/>
            </p:oleObj>
          </a:graphicData>
        </a:graphic>
      </p:graphicFrame>
      <p:sp>
        <p:nvSpPr>
          <p:cNvPr id="4103" name="Text Box 7"/>
          <p:cNvSpPr txBox="1">
            <a:spLocks noChangeArrowheads="1"/>
          </p:cNvSpPr>
          <p:nvPr/>
        </p:nvSpPr>
        <p:spPr bwMode="auto">
          <a:xfrm>
            <a:off x="1965325" y="1965325"/>
            <a:ext cx="311150" cy="701675"/>
          </a:xfrm>
          <a:prstGeom prst="rect">
            <a:avLst/>
          </a:prstGeom>
          <a:noFill/>
          <a:ln w="9525">
            <a:noFill/>
            <a:miter lim="800000"/>
            <a:headEnd/>
            <a:tailEnd/>
          </a:ln>
        </p:spPr>
        <p:txBody>
          <a:bodyPr wrap="none">
            <a:spAutoFit/>
          </a:bodyPr>
          <a:lstStyle/>
          <a:p>
            <a:r>
              <a:rPr lang="en-US" sz="4000" b="1"/>
              <a:t>.</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2308</TotalTime>
  <Words>2096</Words>
  <Application>Microsoft Office PowerPoint</Application>
  <PresentationFormat>On-screen Show (4:3)</PresentationFormat>
  <Paragraphs>212</Paragraphs>
  <Slides>35</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Flow</vt:lpstr>
      <vt:lpstr>Microsoft Equation 3.0</vt:lpstr>
      <vt:lpstr>One-Dimensional Steady-State Conduction</vt:lpstr>
      <vt:lpstr>Chapter 2 : Introduction to Conduction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Thermal Resistance</vt:lpstr>
      <vt:lpstr>Thermal Resistance</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Composite Walls</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Slide 22</vt:lpstr>
      <vt:lpstr>Chapter 3 : One-dimensional, Steady state conduction (without thermal generation)</vt:lpstr>
      <vt:lpstr>Slide 24</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lpstr>Chapter 3 : One-dimensional, Steady state conduction (without thermal generation)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 Introduction</dc:title>
  <dc:creator>Mohsin</dc:creator>
  <cp:lastModifiedBy>Mohsin</cp:lastModifiedBy>
  <cp:revision>259</cp:revision>
  <dcterms:created xsi:type="dcterms:W3CDTF">2006-08-16T00:00:00Z</dcterms:created>
  <dcterms:modified xsi:type="dcterms:W3CDTF">2013-03-07T00:39:37Z</dcterms:modified>
</cp:coreProperties>
</file>