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57" r:id="rId14"/>
    <p:sldId id="258" r:id="rId15"/>
    <p:sldId id="259" r:id="rId16"/>
    <p:sldId id="260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D4B92-E1C2-4276-A916-0B7558FF9F97}" type="datetimeFigureOut">
              <a:rPr lang="en-US" smtClean="0"/>
              <a:t>13/12/2013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47B78-EB1E-4520-851C-1331DB3FC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387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D4B92-E1C2-4276-A916-0B7558FF9F97}" type="datetimeFigureOut">
              <a:rPr lang="en-US" smtClean="0"/>
              <a:t>13/12/2013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47B78-EB1E-4520-851C-1331DB3FC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438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D4B92-E1C2-4276-A916-0B7558FF9F97}" type="datetimeFigureOut">
              <a:rPr lang="en-US" smtClean="0"/>
              <a:t>13/12/2013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47B78-EB1E-4520-851C-1331DB3FC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457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D4B92-E1C2-4276-A916-0B7558FF9F97}" type="datetimeFigureOut">
              <a:rPr lang="en-US" smtClean="0"/>
              <a:t>13/12/2013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47B78-EB1E-4520-851C-1331DB3FC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559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D4B92-E1C2-4276-A916-0B7558FF9F97}" type="datetimeFigureOut">
              <a:rPr lang="en-US" smtClean="0"/>
              <a:t>13/12/2013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47B78-EB1E-4520-851C-1331DB3FC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765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D4B92-E1C2-4276-A916-0B7558FF9F97}" type="datetimeFigureOut">
              <a:rPr lang="en-US" smtClean="0"/>
              <a:t>13/12/2013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47B78-EB1E-4520-851C-1331DB3FC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932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D4B92-E1C2-4276-A916-0B7558FF9F97}" type="datetimeFigureOut">
              <a:rPr lang="en-US" smtClean="0"/>
              <a:t>13/12/2013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47B78-EB1E-4520-851C-1331DB3FC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302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D4B92-E1C2-4276-A916-0B7558FF9F97}" type="datetimeFigureOut">
              <a:rPr lang="en-US" smtClean="0"/>
              <a:t>13/12/2013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47B78-EB1E-4520-851C-1331DB3FC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29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D4B92-E1C2-4276-A916-0B7558FF9F97}" type="datetimeFigureOut">
              <a:rPr lang="en-US" smtClean="0"/>
              <a:t>13/12/2013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47B78-EB1E-4520-851C-1331DB3FC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714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D4B92-E1C2-4276-A916-0B7558FF9F97}" type="datetimeFigureOut">
              <a:rPr lang="en-US" smtClean="0"/>
              <a:t>13/12/2013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47B78-EB1E-4520-851C-1331DB3FC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868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D4B92-E1C2-4276-A916-0B7558FF9F97}" type="datetimeFigureOut">
              <a:rPr lang="en-US" smtClean="0"/>
              <a:t>13/12/2013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47B78-EB1E-4520-851C-1331DB3FC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620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D4B92-E1C2-4276-A916-0B7558FF9F97}" type="datetimeFigureOut">
              <a:rPr lang="en-US" smtClean="0"/>
              <a:t>13/12/2013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847B78-EB1E-4520-851C-1331DB3FC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430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3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6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Gas Mixtures</a:t>
            </a:r>
            <a:br>
              <a:rPr lang="en-US" dirty="0" smtClean="0"/>
            </a:br>
            <a:r>
              <a:rPr lang="en-US" dirty="0" smtClean="0"/>
              <a:t>Dalton’s Law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1192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Mole Fraction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tabLst>
                <a:tab pos="1943100" algn="l"/>
                <a:tab pos="3486150" algn="l"/>
              </a:tabLst>
            </a:pPr>
            <a:r>
              <a:rPr lang="en-US" sz="2800"/>
              <a:t>If a gas mixture contains 5.0 mol O</a:t>
            </a:r>
            <a:r>
              <a:rPr lang="en-US" sz="2800" baseline="-25000"/>
              <a:t>2</a:t>
            </a:r>
            <a:r>
              <a:rPr lang="en-US" sz="2800"/>
              <a:t> (g), 3.0 mol H</a:t>
            </a:r>
            <a:r>
              <a:rPr lang="en-US" sz="2800" baseline="-25000"/>
              <a:t>2</a:t>
            </a:r>
            <a:r>
              <a:rPr lang="en-US" sz="2800"/>
              <a:t>O (g), and 12.0 mol N</a:t>
            </a:r>
            <a:r>
              <a:rPr lang="en-US" sz="2800" baseline="-25000"/>
              <a:t>2</a:t>
            </a:r>
            <a:r>
              <a:rPr lang="en-US" sz="2800"/>
              <a:t> (g), </a:t>
            </a:r>
          </a:p>
          <a:p>
            <a:pPr>
              <a:tabLst>
                <a:tab pos="1943100" algn="l"/>
                <a:tab pos="3486150" algn="l"/>
              </a:tabLst>
            </a:pPr>
            <a:endParaRPr lang="en-US" sz="2800"/>
          </a:p>
          <a:p>
            <a:pPr lvl="1">
              <a:buFontTx/>
              <a:buNone/>
              <a:tabLst>
                <a:tab pos="1943100" algn="l"/>
                <a:tab pos="3486150" algn="l"/>
              </a:tabLst>
            </a:pPr>
            <a:r>
              <a:rPr lang="en-US">
                <a:solidFill>
                  <a:schemeClr val="tx2"/>
                </a:solidFill>
              </a:rPr>
              <a:t>X</a:t>
            </a:r>
            <a:r>
              <a:rPr lang="en-US" baseline="-25000">
                <a:solidFill>
                  <a:schemeClr val="tx2"/>
                </a:solidFill>
              </a:rPr>
              <a:t>O</a:t>
            </a:r>
            <a:r>
              <a:rPr lang="en-US">
                <a:solidFill>
                  <a:schemeClr val="tx2"/>
                </a:solidFill>
              </a:rPr>
              <a:t>= </a:t>
            </a:r>
            <a:endParaRPr lang="en-US" baseline="-25000">
              <a:solidFill>
                <a:schemeClr val="tx2"/>
              </a:solidFill>
            </a:endParaRPr>
          </a:p>
          <a:p>
            <a:pPr lvl="1">
              <a:buFontTx/>
              <a:buNone/>
              <a:tabLst>
                <a:tab pos="1943100" algn="l"/>
                <a:tab pos="3486150" algn="l"/>
              </a:tabLst>
            </a:pPr>
            <a:endParaRPr lang="en-US">
              <a:solidFill>
                <a:schemeClr val="tx2"/>
              </a:solidFill>
            </a:endParaRPr>
          </a:p>
          <a:p>
            <a:pPr>
              <a:tabLst>
                <a:tab pos="1943100" algn="l"/>
                <a:tab pos="3486150" algn="l"/>
              </a:tabLst>
            </a:pPr>
            <a:r>
              <a:rPr lang="en-US" sz="2800">
                <a:solidFill>
                  <a:srgbClr val="FF0000"/>
                </a:solidFill>
              </a:rPr>
              <a:t>On the exam, you must be able to calculate the mole fraction of each component of a gas mixture.</a:t>
            </a:r>
          </a:p>
        </p:txBody>
      </p:sp>
      <p:sp>
        <p:nvSpPr>
          <p:cNvPr id="12294" name="Line 6"/>
          <p:cNvSpPr>
            <a:spLocks noChangeShapeType="1"/>
          </p:cNvSpPr>
          <p:nvPr/>
        </p:nvSpPr>
        <p:spPr bwMode="auto">
          <a:xfrm>
            <a:off x="3581400" y="3352800"/>
            <a:ext cx="1219200" cy="0"/>
          </a:xfrm>
          <a:prstGeom prst="line">
            <a:avLst/>
          </a:prstGeom>
          <a:noFill/>
          <a:ln w="28575" cap="sq">
            <a:solidFill>
              <a:schemeClr val="tx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6" name="Line 8"/>
          <p:cNvSpPr>
            <a:spLocks noChangeShapeType="1"/>
          </p:cNvSpPr>
          <p:nvPr/>
        </p:nvSpPr>
        <p:spPr bwMode="auto">
          <a:xfrm>
            <a:off x="1752600" y="3352800"/>
            <a:ext cx="990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1828800" y="2743200"/>
            <a:ext cx="990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800"/>
              <a:t>n</a:t>
            </a:r>
            <a:r>
              <a:rPr lang="en-US" sz="2800" baseline="-25000"/>
              <a:t>O</a:t>
            </a:r>
            <a:r>
              <a:rPr lang="en-US" sz="2800" baseline="-50000"/>
              <a:t>2</a:t>
            </a:r>
          </a:p>
        </p:txBody>
      </p:sp>
      <p:sp>
        <p:nvSpPr>
          <p:cNvPr id="12298" name="Text Box 10"/>
          <p:cNvSpPr txBox="1">
            <a:spLocks noChangeArrowheads="1"/>
          </p:cNvSpPr>
          <p:nvPr/>
        </p:nvSpPr>
        <p:spPr bwMode="auto">
          <a:xfrm>
            <a:off x="1905000" y="3276600"/>
            <a:ext cx="990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800"/>
              <a:t>n</a:t>
            </a:r>
            <a:r>
              <a:rPr lang="en-US" sz="2800" baseline="-25000"/>
              <a:t>t</a:t>
            </a:r>
            <a:endParaRPr lang="en-US" sz="2800" baseline="-50000"/>
          </a:p>
        </p:txBody>
      </p:sp>
      <p:sp>
        <p:nvSpPr>
          <p:cNvPr id="12299" name="Text Box 11"/>
          <p:cNvSpPr txBox="1">
            <a:spLocks noChangeArrowheads="1"/>
          </p:cNvSpPr>
          <p:nvPr/>
        </p:nvSpPr>
        <p:spPr bwMode="auto">
          <a:xfrm>
            <a:off x="2819400" y="3124200"/>
            <a:ext cx="3921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/>
              <a:t>=</a:t>
            </a:r>
          </a:p>
        </p:txBody>
      </p:sp>
      <p:sp>
        <p:nvSpPr>
          <p:cNvPr id="12300" name="Text Box 12"/>
          <p:cNvSpPr txBox="1">
            <a:spLocks noChangeArrowheads="1"/>
          </p:cNvSpPr>
          <p:nvPr/>
        </p:nvSpPr>
        <p:spPr bwMode="auto">
          <a:xfrm>
            <a:off x="3505200" y="2819400"/>
            <a:ext cx="13525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/>
              <a:t>5.0 mol</a:t>
            </a:r>
          </a:p>
        </p:txBody>
      </p:sp>
      <p:sp>
        <p:nvSpPr>
          <p:cNvPr id="12301" name="Text Box 13"/>
          <p:cNvSpPr txBox="1">
            <a:spLocks noChangeArrowheads="1"/>
          </p:cNvSpPr>
          <p:nvPr/>
        </p:nvSpPr>
        <p:spPr bwMode="auto">
          <a:xfrm>
            <a:off x="3429000" y="3352800"/>
            <a:ext cx="15509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/>
              <a:t>20.0 mol</a:t>
            </a:r>
          </a:p>
        </p:txBody>
      </p:sp>
      <p:sp>
        <p:nvSpPr>
          <p:cNvPr id="12302" name="Text Box 14"/>
          <p:cNvSpPr txBox="1">
            <a:spLocks noChangeArrowheads="1"/>
          </p:cNvSpPr>
          <p:nvPr/>
        </p:nvSpPr>
        <p:spPr bwMode="auto">
          <a:xfrm>
            <a:off x="5029200" y="3048000"/>
            <a:ext cx="11842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/>
              <a:t>= 0.25</a:t>
            </a:r>
          </a:p>
        </p:txBody>
      </p:sp>
    </p:spTree>
    <p:extLst>
      <p:ext uri="{BB962C8B-B14F-4D97-AF65-F5344CB8AC3E}">
        <p14:creationId xmlns:p14="http://schemas.microsoft.com/office/powerpoint/2010/main" val="281219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  <p:bldP spid="12294" grpId="0" animBg="1"/>
      <p:bldP spid="12296" grpId="0" animBg="1"/>
      <p:bldP spid="12297" grpId="0"/>
      <p:bldP spid="12298" grpId="0"/>
      <p:bldP spid="12299" grpId="0"/>
      <p:bldP spid="12300" grpId="0"/>
      <p:bldP spid="12301" grpId="0"/>
      <p:bldP spid="1230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Partial Pressure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tabLst>
                <a:tab pos="1543050" algn="l"/>
              </a:tabLst>
            </a:pPr>
            <a:r>
              <a:rPr lang="en-US" sz="2800"/>
              <a:t>The partial pressure of a gas in a mixture can be found:</a:t>
            </a:r>
          </a:p>
          <a:p>
            <a:pPr>
              <a:tabLst>
                <a:tab pos="1543050" algn="l"/>
              </a:tabLst>
            </a:pPr>
            <a:endParaRPr lang="en-US" sz="2800"/>
          </a:p>
          <a:p>
            <a:pPr algn="ctr">
              <a:buFontTx/>
              <a:buNone/>
              <a:tabLst>
                <a:tab pos="1543050" algn="l"/>
              </a:tabLst>
            </a:pPr>
            <a:r>
              <a:rPr lang="en-US" sz="2800" b="1">
                <a:solidFill>
                  <a:srgbClr val="FF0000"/>
                </a:solidFill>
              </a:rPr>
              <a:t>P</a:t>
            </a:r>
            <a:r>
              <a:rPr lang="en-US" sz="2800" b="1" baseline="-25000">
                <a:solidFill>
                  <a:srgbClr val="FF0000"/>
                </a:solidFill>
              </a:rPr>
              <a:t>A</a:t>
            </a:r>
            <a:r>
              <a:rPr lang="en-US" sz="2800" b="1">
                <a:solidFill>
                  <a:srgbClr val="FF0000"/>
                </a:solidFill>
              </a:rPr>
              <a:t> = X</a:t>
            </a:r>
            <a:r>
              <a:rPr lang="en-US" sz="2800" b="1" baseline="-25000">
                <a:solidFill>
                  <a:srgbClr val="FF0000"/>
                </a:solidFill>
              </a:rPr>
              <a:t>A</a:t>
            </a:r>
            <a:r>
              <a:rPr lang="en-US" sz="2800" b="1">
                <a:solidFill>
                  <a:srgbClr val="FF0000"/>
                </a:solidFill>
              </a:rPr>
              <a:t> P</a:t>
            </a:r>
            <a:r>
              <a:rPr lang="en-US" sz="2800" b="1" baseline="-25000">
                <a:solidFill>
                  <a:srgbClr val="FF0000"/>
                </a:solidFill>
              </a:rPr>
              <a:t>total</a:t>
            </a:r>
          </a:p>
          <a:p>
            <a:pPr algn="ctr">
              <a:buFontTx/>
              <a:buNone/>
              <a:tabLst>
                <a:tab pos="1543050" algn="l"/>
              </a:tabLst>
            </a:pPr>
            <a:endParaRPr lang="en-US" sz="2800" b="1" baseline="-25000"/>
          </a:p>
          <a:p>
            <a:pPr algn="ctr">
              <a:buFontTx/>
              <a:buNone/>
              <a:tabLst>
                <a:tab pos="1543050" algn="l"/>
              </a:tabLst>
            </a:pPr>
            <a:endParaRPr lang="en-US" sz="2800" baseline="-25000"/>
          </a:p>
          <a:p>
            <a:pPr>
              <a:buFontTx/>
              <a:buNone/>
              <a:tabLst>
                <a:tab pos="1543050" algn="l"/>
              </a:tabLst>
            </a:pPr>
            <a:r>
              <a:rPr lang="en-US" sz="2800"/>
              <a:t>	</a:t>
            </a:r>
            <a:r>
              <a:rPr lang="en-US" sz="2800">
                <a:solidFill>
                  <a:schemeClr val="tx2"/>
                </a:solidFill>
              </a:rPr>
              <a:t>where	P</a:t>
            </a:r>
            <a:r>
              <a:rPr lang="en-US" sz="2800" baseline="-25000">
                <a:solidFill>
                  <a:schemeClr val="tx2"/>
                </a:solidFill>
              </a:rPr>
              <a:t>A</a:t>
            </a:r>
            <a:r>
              <a:rPr lang="en-US" sz="2800">
                <a:solidFill>
                  <a:schemeClr val="tx2"/>
                </a:solidFill>
              </a:rPr>
              <a:t> = partial pressure of gas A</a:t>
            </a:r>
          </a:p>
          <a:p>
            <a:pPr>
              <a:buFontTx/>
              <a:buNone/>
              <a:tabLst>
                <a:tab pos="1543050" algn="l"/>
              </a:tabLst>
            </a:pPr>
            <a:r>
              <a:rPr lang="en-US" sz="2800">
                <a:solidFill>
                  <a:schemeClr val="tx2"/>
                </a:solidFill>
              </a:rPr>
              <a:t>		X</a:t>
            </a:r>
            <a:r>
              <a:rPr lang="en-US" sz="2800" baseline="-25000">
                <a:solidFill>
                  <a:schemeClr val="tx2"/>
                </a:solidFill>
              </a:rPr>
              <a:t>A</a:t>
            </a:r>
            <a:r>
              <a:rPr lang="en-US" sz="2800">
                <a:solidFill>
                  <a:schemeClr val="tx2"/>
                </a:solidFill>
              </a:rPr>
              <a:t> = mole fraction of gas A</a:t>
            </a:r>
          </a:p>
          <a:p>
            <a:pPr>
              <a:buFontTx/>
              <a:buNone/>
              <a:tabLst>
                <a:tab pos="1543050" algn="l"/>
              </a:tabLst>
            </a:pPr>
            <a:r>
              <a:rPr lang="en-US" sz="2800">
                <a:solidFill>
                  <a:schemeClr val="tx2"/>
                </a:solidFill>
              </a:rPr>
              <a:t>		P</a:t>
            </a:r>
            <a:r>
              <a:rPr lang="en-US" sz="2800" baseline="-25000">
                <a:solidFill>
                  <a:schemeClr val="tx2"/>
                </a:solidFill>
              </a:rPr>
              <a:t>total</a:t>
            </a:r>
            <a:r>
              <a:rPr lang="en-US" sz="2800">
                <a:solidFill>
                  <a:schemeClr val="tx2"/>
                </a:solidFill>
              </a:rPr>
              <a:t> = total pressure of mixture</a:t>
            </a:r>
          </a:p>
        </p:txBody>
      </p:sp>
    </p:spTree>
    <p:extLst>
      <p:ext uri="{BB962C8B-B14F-4D97-AF65-F5344CB8AC3E}">
        <p14:creationId xmlns:p14="http://schemas.microsoft.com/office/powerpoint/2010/main" val="3128109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Partial Pressure Calculation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2012950"/>
          </a:xfrm>
        </p:spPr>
        <p:txBody>
          <a:bodyPr/>
          <a:lstStyle/>
          <a:p>
            <a:pPr marL="0" indent="0">
              <a:buFontTx/>
              <a:buNone/>
              <a:tabLst>
                <a:tab pos="1314450" algn="l"/>
              </a:tabLst>
            </a:pPr>
            <a:r>
              <a:rPr lang="en-US" sz="2400"/>
              <a:t>A mixture of gases contains 0.51 mol N</a:t>
            </a:r>
            <a:r>
              <a:rPr lang="en-US" sz="2400" baseline="-25000"/>
              <a:t>2</a:t>
            </a:r>
            <a:r>
              <a:rPr lang="en-US" sz="2400"/>
              <a:t>, 0.28 mol H</a:t>
            </a:r>
            <a:r>
              <a:rPr lang="en-US" sz="2400" baseline="-25000"/>
              <a:t>2</a:t>
            </a:r>
            <a:r>
              <a:rPr lang="en-US" sz="2400"/>
              <a:t>, and 0.52 mol NH</a:t>
            </a:r>
            <a:r>
              <a:rPr lang="en-US" sz="2400" baseline="-25000"/>
              <a:t>3</a:t>
            </a:r>
            <a:r>
              <a:rPr lang="en-US" sz="2400"/>
              <a:t>.  If the total pressure of the mixture is 2.35 atm, what is the partial pressure of H</a:t>
            </a:r>
            <a:r>
              <a:rPr lang="en-US" sz="2400" baseline="-25000"/>
              <a:t>2</a:t>
            </a:r>
            <a:r>
              <a:rPr lang="en-US" sz="2400"/>
              <a:t>?</a:t>
            </a:r>
          </a:p>
        </p:txBody>
      </p:sp>
      <p:sp>
        <p:nvSpPr>
          <p:cNvPr id="14348" name="Text Box 12"/>
          <p:cNvSpPr txBox="1">
            <a:spLocks noChangeArrowheads="1"/>
          </p:cNvSpPr>
          <p:nvPr/>
        </p:nvSpPr>
        <p:spPr bwMode="auto">
          <a:xfrm>
            <a:off x="2971800" y="2819400"/>
            <a:ext cx="2705100" cy="79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800">
                <a:solidFill>
                  <a:schemeClr val="tx2"/>
                </a:solidFill>
              </a:rPr>
              <a:t>P</a:t>
            </a:r>
            <a:r>
              <a:rPr lang="en-US" sz="2800" baseline="-25000">
                <a:solidFill>
                  <a:schemeClr val="tx2"/>
                </a:solidFill>
              </a:rPr>
              <a:t>H</a:t>
            </a:r>
            <a:r>
              <a:rPr lang="en-US" sz="2800" baseline="-50000">
                <a:solidFill>
                  <a:schemeClr val="tx2"/>
                </a:solidFill>
              </a:rPr>
              <a:t>2 </a:t>
            </a:r>
            <a:r>
              <a:rPr lang="en-US" sz="2800">
                <a:solidFill>
                  <a:schemeClr val="tx2"/>
                </a:solidFill>
              </a:rPr>
              <a:t>  = X</a:t>
            </a:r>
            <a:r>
              <a:rPr lang="en-US" sz="2800" baseline="-25000">
                <a:solidFill>
                  <a:schemeClr val="tx2"/>
                </a:solidFill>
              </a:rPr>
              <a:t>H</a:t>
            </a:r>
            <a:r>
              <a:rPr lang="en-US" sz="2800" baseline="-50000">
                <a:solidFill>
                  <a:schemeClr val="tx2"/>
                </a:solidFill>
              </a:rPr>
              <a:t>2 </a:t>
            </a:r>
            <a:r>
              <a:rPr lang="en-US" sz="2800">
                <a:solidFill>
                  <a:schemeClr val="tx2"/>
                </a:solidFill>
              </a:rPr>
              <a:t> P</a:t>
            </a:r>
            <a:r>
              <a:rPr lang="en-US" sz="2800" baseline="-25000">
                <a:solidFill>
                  <a:schemeClr val="tx2"/>
                </a:solidFill>
              </a:rPr>
              <a:t>total</a:t>
            </a:r>
          </a:p>
          <a:p>
            <a:endParaRPr lang="en-US"/>
          </a:p>
        </p:txBody>
      </p:sp>
      <p:sp>
        <p:nvSpPr>
          <p:cNvPr id="14349" name="Text Box 13"/>
          <p:cNvSpPr txBox="1">
            <a:spLocks noChangeArrowheads="1"/>
          </p:cNvSpPr>
          <p:nvPr/>
        </p:nvSpPr>
        <p:spPr bwMode="auto">
          <a:xfrm>
            <a:off x="838200" y="3810000"/>
            <a:ext cx="9382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/>
              <a:t>X</a:t>
            </a:r>
            <a:r>
              <a:rPr lang="en-US" sz="2800" baseline="-25000"/>
              <a:t>H</a:t>
            </a:r>
            <a:r>
              <a:rPr lang="en-US" sz="2800" baseline="-50000"/>
              <a:t>2</a:t>
            </a:r>
            <a:r>
              <a:rPr lang="en-US" sz="2800"/>
              <a:t>=</a:t>
            </a:r>
          </a:p>
        </p:txBody>
      </p:sp>
      <p:sp>
        <p:nvSpPr>
          <p:cNvPr id="14350" name="Line 14"/>
          <p:cNvSpPr>
            <a:spLocks noChangeShapeType="1"/>
          </p:cNvSpPr>
          <p:nvPr/>
        </p:nvSpPr>
        <p:spPr bwMode="auto">
          <a:xfrm>
            <a:off x="1905000" y="4038600"/>
            <a:ext cx="4800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1" name="Text Box 15"/>
          <p:cNvSpPr txBox="1">
            <a:spLocks noChangeArrowheads="1"/>
          </p:cNvSpPr>
          <p:nvPr/>
        </p:nvSpPr>
        <p:spPr bwMode="auto">
          <a:xfrm>
            <a:off x="2667000" y="3595688"/>
            <a:ext cx="15509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/>
              <a:t>0.28 mol</a:t>
            </a:r>
          </a:p>
        </p:txBody>
      </p:sp>
      <p:sp>
        <p:nvSpPr>
          <p:cNvPr id="14352" name="Text Box 16"/>
          <p:cNvSpPr txBox="1">
            <a:spLocks noChangeArrowheads="1"/>
          </p:cNvSpPr>
          <p:nvPr/>
        </p:nvSpPr>
        <p:spPr bwMode="auto">
          <a:xfrm>
            <a:off x="1676400" y="4038600"/>
            <a:ext cx="50942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/>
              <a:t>0.28 mol + 0.51 mol + 0.52 mol</a:t>
            </a:r>
          </a:p>
        </p:txBody>
      </p:sp>
      <p:sp>
        <p:nvSpPr>
          <p:cNvPr id="14353" name="Text Box 17"/>
          <p:cNvSpPr txBox="1">
            <a:spLocks noChangeArrowheads="1"/>
          </p:cNvSpPr>
          <p:nvPr/>
        </p:nvSpPr>
        <p:spPr bwMode="auto">
          <a:xfrm>
            <a:off x="6858000" y="3810000"/>
            <a:ext cx="11842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/>
              <a:t>= 0.21</a:t>
            </a:r>
          </a:p>
        </p:txBody>
      </p:sp>
      <p:sp>
        <p:nvSpPr>
          <p:cNvPr id="14354" name="Text Box 18"/>
          <p:cNvSpPr txBox="1">
            <a:spLocks noChangeArrowheads="1"/>
          </p:cNvSpPr>
          <p:nvPr/>
        </p:nvSpPr>
        <p:spPr bwMode="auto">
          <a:xfrm>
            <a:off x="1981200" y="5029200"/>
            <a:ext cx="46878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800"/>
              <a:t>P</a:t>
            </a:r>
            <a:r>
              <a:rPr lang="en-US" sz="2800" baseline="-25000"/>
              <a:t>H</a:t>
            </a:r>
            <a:r>
              <a:rPr lang="en-US" sz="2800" baseline="-50000"/>
              <a:t>2</a:t>
            </a:r>
            <a:r>
              <a:rPr lang="en-US" sz="2800"/>
              <a:t> = 0.21 x 2.35 = 0.50 atm</a:t>
            </a:r>
          </a:p>
        </p:txBody>
      </p:sp>
    </p:spTree>
    <p:extLst>
      <p:ext uri="{BB962C8B-B14F-4D97-AF65-F5344CB8AC3E}">
        <p14:creationId xmlns:p14="http://schemas.microsoft.com/office/powerpoint/2010/main" val="3116888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8" grpId="0"/>
      <p:bldP spid="14350" grpId="0" animBg="1"/>
      <p:bldP spid="14351" grpId="0"/>
      <p:bldP spid="14352" grpId="0"/>
      <p:bldP spid="14352" grpId="1"/>
      <p:bldP spid="14353" grpId="0"/>
      <p:bldP spid="1435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609600"/>
          </a:xfrm>
        </p:spPr>
        <p:txBody>
          <a:bodyPr>
            <a:normAutofit fontScale="90000"/>
          </a:bodyPr>
          <a:lstStyle/>
          <a:p>
            <a:r>
              <a:rPr lang="en-US" sz="2400" b="1">
                <a:solidFill>
                  <a:srgbClr val="000000"/>
                </a:solidFill>
                <a:cs typeface="Times New Roman" pitchFamily="18" charset="0"/>
              </a:rPr>
              <a:t>Dalton’s law of Partial Pressure</a:t>
            </a:r>
            <a:r>
              <a:rPr lang="en-US" sz="2400">
                <a:solidFill>
                  <a:schemeClr val="tx1"/>
                </a:solidFill>
                <a:cs typeface="Times New Roman" pitchFamily="18" charset="0"/>
              </a:rPr>
              <a:t/>
            </a:r>
            <a:br>
              <a:rPr lang="en-US" sz="2400">
                <a:solidFill>
                  <a:schemeClr val="tx1"/>
                </a:solidFill>
                <a:cs typeface="Times New Roman" pitchFamily="18" charset="0"/>
              </a:rPr>
            </a:br>
            <a:endParaRPr lang="en-US" sz="240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365125" y="685800"/>
            <a:ext cx="8550275" cy="542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The simple gas laws and idea gas law apply to individual gases as well as to a mixture of nonreactive gases. </a:t>
            </a:r>
          </a:p>
          <a:p>
            <a:r>
              <a:rPr lang="en-US">
                <a:solidFill>
                  <a:schemeClr val="accent2"/>
                </a:solidFill>
                <a:cs typeface="Times New Roman" pitchFamily="18" charset="0"/>
              </a:rPr>
              <a:t>What is responsible for the pressure in a gas mixture? </a:t>
            </a:r>
            <a:endParaRPr lang="en-US">
              <a:solidFill>
                <a:srgbClr val="000000"/>
              </a:solidFill>
              <a:cs typeface="Times New Roman" pitchFamily="18" charset="0"/>
            </a:endParaRPr>
          </a:p>
          <a:p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Since the pressure of pure gas at constant V and T is proportional to its amount (P=nRT/V), the pressure contribute from each individual gas in a mixture is also its amount in the mixture. </a:t>
            </a:r>
          </a:p>
          <a:p>
            <a:endParaRPr lang="en-US" sz="1000">
              <a:solidFill>
                <a:srgbClr val="000000"/>
              </a:solidFill>
              <a:cs typeface="Times New Roman" pitchFamily="18" charset="0"/>
            </a:endParaRPr>
          </a:p>
          <a:p>
            <a:r>
              <a:rPr lang="en-US">
                <a:solidFill>
                  <a:schemeClr val="accent2"/>
                </a:solidFill>
                <a:cs typeface="Times New Roman" pitchFamily="18" charset="0"/>
              </a:rPr>
              <a:t>In other words,</a:t>
            </a:r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>
                <a:solidFill>
                  <a:schemeClr val="accent2"/>
                </a:solidFill>
                <a:cs typeface="Times New Roman" pitchFamily="18" charset="0"/>
              </a:rPr>
              <a:t>the total pressure exerted by a mixture of gases in a container at constant V and T is equal to the sum of the partial pressure of each individual gas in the container, a statement known as Dalton’s law of partial pressure</a:t>
            </a:r>
          </a:p>
          <a:p>
            <a:endParaRPr lang="en-US" sz="1200">
              <a:solidFill>
                <a:schemeClr val="accent2"/>
              </a:solidFill>
              <a:cs typeface="Times New Roman" pitchFamily="18" charset="0"/>
            </a:endParaRPr>
          </a:p>
          <a:p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 	</a:t>
            </a:r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P</a:t>
            </a:r>
            <a:r>
              <a:rPr lang="en-US" b="1" baseline="-30000">
                <a:solidFill>
                  <a:srgbClr val="000000"/>
                </a:solidFill>
                <a:cs typeface="Times New Roman" pitchFamily="18" charset="0"/>
              </a:rPr>
              <a:t>tot</a:t>
            </a:r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 = P</a:t>
            </a:r>
            <a:r>
              <a:rPr lang="en-US" b="1" baseline="-30000">
                <a:solidFill>
                  <a:srgbClr val="000000"/>
                </a:solidFill>
                <a:cs typeface="Times New Roman" pitchFamily="18" charset="0"/>
              </a:rPr>
              <a:t>A</a:t>
            </a:r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 + P</a:t>
            </a:r>
            <a:r>
              <a:rPr lang="en-US" b="1" baseline="-30000">
                <a:solidFill>
                  <a:srgbClr val="000000"/>
                </a:solidFill>
                <a:cs typeface="Times New Roman" pitchFamily="18" charset="0"/>
              </a:rPr>
              <a:t>B</a:t>
            </a:r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+ P</a:t>
            </a:r>
            <a:r>
              <a:rPr lang="en-US" b="1" baseline="-30000">
                <a:solidFill>
                  <a:srgbClr val="000000"/>
                </a:solidFill>
                <a:cs typeface="Times New Roman" pitchFamily="18" charset="0"/>
              </a:rPr>
              <a:t>C</a:t>
            </a:r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….</a:t>
            </a:r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at constant V and T</a:t>
            </a:r>
          </a:p>
          <a:p>
            <a:endParaRPr lang="en-US" sz="1200">
              <a:solidFill>
                <a:srgbClr val="000000"/>
              </a:solidFill>
              <a:cs typeface="Times New Roman" pitchFamily="18" charset="0"/>
            </a:endParaRPr>
          </a:p>
          <a:p>
            <a:pPr>
              <a:lnSpc>
                <a:spcPct val="110000"/>
              </a:lnSpc>
            </a:pPr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	Where P</a:t>
            </a:r>
            <a:r>
              <a:rPr lang="en-US" baseline="-30000">
                <a:solidFill>
                  <a:srgbClr val="000000"/>
                </a:solidFill>
                <a:cs typeface="Times New Roman" pitchFamily="18" charset="0"/>
              </a:rPr>
              <a:t>A</a:t>
            </a:r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, P</a:t>
            </a:r>
            <a:r>
              <a:rPr lang="en-US" baseline="-30000">
                <a:solidFill>
                  <a:srgbClr val="000000"/>
                </a:solidFill>
                <a:cs typeface="Times New Roman" pitchFamily="18" charset="0"/>
              </a:rPr>
              <a:t>B</a:t>
            </a:r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, P</a:t>
            </a:r>
            <a:r>
              <a:rPr lang="en-US" baseline="-30000">
                <a:solidFill>
                  <a:srgbClr val="000000"/>
                </a:solidFill>
                <a:cs typeface="Times New Roman" pitchFamily="18" charset="0"/>
              </a:rPr>
              <a:t>C</a:t>
            </a:r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 …. refer to the pressure each individual 	gas would have if it were alone.</a:t>
            </a:r>
          </a:p>
        </p:txBody>
      </p:sp>
    </p:spTree>
    <p:extLst>
      <p:ext uri="{BB962C8B-B14F-4D97-AF65-F5344CB8AC3E}">
        <p14:creationId xmlns:p14="http://schemas.microsoft.com/office/powerpoint/2010/main" val="3026641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533400"/>
          </a:xfrm>
        </p:spPr>
        <p:txBody>
          <a:bodyPr/>
          <a:lstStyle/>
          <a:p>
            <a:r>
              <a:rPr lang="en-US" sz="2400" b="1">
                <a:solidFill>
                  <a:srgbClr val="000000"/>
                </a:solidFill>
                <a:cs typeface="Times New Roman" pitchFamily="18" charset="0"/>
              </a:rPr>
              <a:t>Dalton’s law of partial pressures</a:t>
            </a: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365125" y="914400"/>
            <a:ext cx="8550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381000" y="838200"/>
            <a:ext cx="853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228600" y="838200"/>
            <a:ext cx="86868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The pressure exerted by a particular gas in a mixture,  </a:t>
            </a:r>
            <a:r>
              <a:rPr lang="en-US">
                <a:solidFill>
                  <a:srgbClr val="000000"/>
                </a:solidFill>
              </a:rPr>
              <a:t>P</a:t>
            </a:r>
            <a:r>
              <a:rPr lang="en-US" baseline="-25000">
                <a:solidFill>
                  <a:srgbClr val="000000"/>
                </a:solidFill>
              </a:rPr>
              <a:t>A</a:t>
            </a:r>
            <a:r>
              <a:rPr lang="en-US">
                <a:solidFill>
                  <a:srgbClr val="000000"/>
                </a:solidFill>
              </a:rPr>
              <a:t>, P</a:t>
            </a:r>
            <a:r>
              <a:rPr lang="en-US" baseline="-25000">
                <a:solidFill>
                  <a:srgbClr val="000000"/>
                </a:solidFill>
              </a:rPr>
              <a:t>B</a:t>
            </a:r>
            <a:r>
              <a:rPr lang="en-US">
                <a:solidFill>
                  <a:srgbClr val="000000"/>
                </a:solidFill>
              </a:rPr>
              <a:t>, P</a:t>
            </a:r>
            <a:r>
              <a:rPr lang="en-US" baseline="-25000">
                <a:solidFill>
                  <a:srgbClr val="000000"/>
                </a:solidFill>
              </a:rPr>
              <a:t>C</a:t>
            </a:r>
            <a:r>
              <a:rPr lang="en-US"/>
              <a:t> </a:t>
            </a:r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is called partial pressure and refer to the pressure each individual gas would exert if it were alone in the container. That is,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19466" name="Text Box 10"/>
          <p:cNvSpPr txBox="1">
            <a:spLocks noChangeArrowheads="1"/>
          </p:cNvSpPr>
          <p:nvPr/>
        </p:nvSpPr>
        <p:spPr bwMode="auto">
          <a:xfrm>
            <a:off x="4876800" y="3886200"/>
            <a:ext cx="29591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sz="2200"/>
              <a:t>Here V = V</a:t>
            </a:r>
            <a:r>
              <a:rPr lang="en-US" sz="2200" baseline="-25000"/>
              <a:t>A</a:t>
            </a:r>
            <a:r>
              <a:rPr lang="en-US" sz="2200"/>
              <a:t> =V</a:t>
            </a:r>
            <a:r>
              <a:rPr lang="en-US" sz="2200" baseline="-25000"/>
              <a:t>B</a:t>
            </a:r>
            <a:r>
              <a:rPr lang="en-US" sz="2200"/>
              <a:t> = V </a:t>
            </a:r>
            <a:r>
              <a:rPr lang="en-US" sz="2200" baseline="-25000"/>
              <a:t>tot</a:t>
            </a:r>
          </a:p>
        </p:txBody>
      </p:sp>
      <p:graphicFrame>
        <p:nvGraphicFramePr>
          <p:cNvPr id="19467" name="Object 11"/>
          <p:cNvGraphicFramePr>
            <a:graphicFrameLocks noChangeAspect="1"/>
          </p:cNvGraphicFramePr>
          <p:nvPr/>
        </p:nvGraphicFramePr>
        <p:xfrm>
          <a:off x="533400" y="2133600"/>
          <a:ext cx="8153400" cy="971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CS ChemDraw Drawing" r:id="rId3" imgW="4650480" imgH="553680" progId="ChemDraw.Document.5.0">
                  <p:embed/>
                </p:oleObj>
              </mc:Choice>
              <mc:Fallback>
                <p:oleObj name="CS ChemDraw Drawing" r:id="rId3" imgW="4650480" imgH="553680" progId="ChemDraw.Document.5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2133600"/>
                        <a:ext cx="8153400" cy="971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9" name="Object 13"/>
          <p:cNvGraphicFramePr>
            <a:graphicFrameLocks noChangeAspect="1"/>
          </p:cNvGraphicFramePr>
          <p:nvPr/>
        </p:nvGraphicFramePr>
        <p:xfrm>
          <a:off x="609600" y="3200400"/>
          <a:ext cx="6858000" cy="1331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CS ChemDraw Drawing" r:id="rId5" imgW="3507480" imgH="680400" progId="ChemDraw.Document.5.0">
                  <p:embed/>
                </p:oleObj>
              </mc:Choice>
              <mc:Fallback>
                <p:oleObj name="CS ChemDraw Drawing" r:id="rId5" imgW="3507480" imgH="680400" progId="ChemDraw.Document.5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3200400"/>
                        <a:ext cx="6858000" cy="1331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70" name="Text Box 14"/>
          <p:cNvSpPr txBox="1">
            <a:spLocks noChangeArrowheads="1"/>
          </p:cNvSpPr>
          <p:nvPr/>
        </p:nvSpPr>
        <p:spPr bwMode="auto">
          <a:xfrm>
            <a:off x="517525" y="4800600"/>
            <a:ext cx="8397875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/>
              <a:t>The Concentration of any individual component in a gas mixture is usually expressed as mole fraction (X). </a:t>
            </a:r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The mole fraction of a component in a mixture is the fraction of moles of that component in the total moles of gas mixture.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637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 autoUpdateAnimBg="0"/>
      <p:bldP spid="19470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Text Box 1027"/>
          <p:cNvSpPr txBox="1">
            <a:spLocks noChangeArrowheads="1"/>
          </p:cNvSpPr>
          <p:nvPr/>
        </p:nvSpPr>
        <p:spPr bwMode="auto">
          <a:xfrm>
            <a:off x="381000" y="457200"/>
            <a:ext cx="8245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graphicFrame>
        <p:nvGraphicFramePr>
          <p:cNvPr id="35844" name="Object 1028"/>
          <p:cNvGraphicFramePr>
            <a:graphicFrameLocks noChangeAspect="1"/>
          </p:cNvGraphicFramePr>
          <p:nvPr/>
        </p:nvGraphicFramePr>
        <p:xfrm>
          <a:off x="457200" y="457200"/>
          <a:ext cx="5562600" cy="700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CS ChemDraw Drawing" r:id="rId3" imgW="2692080" imgH="337680" progId="ChemDraw.Document.5.0">
                  <p:embed/>
                </p:oleObj>
              </mc:Choice>
              <mc:Fallback>
                <p:oleObj name="CS ChemDraw Drawing" r:id="rId3" imgW="2692080" imgH="337680" progId="ChemDraw.Document.5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457200"/>
                        <a:ext cx="5562600" cy="700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5" name="Object 1029"/>
          <p:cNvGraphicFramePr>
            <a:graphicFrameLocks noChangeAspect="1"/>
          </p:cNvGraphicFramePr>
          <p:nvPr/>
        </p:nvGraphicFramePr>
        <p:xfrm>
          <a:off x="381000" y="1447800"/>
          <a:ext cx="5867400" cy="1196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CS ChemDraw Drawing" r:id="rId5" imgW="3197880" imgH="652680" progId="ChemDraw.Document.5.0">
                  <p:embed/>
                </p:oleObj>
              </mc:Choice>
              <mc:Fallback>
                <p:oleObj name="CS ChemDraw Drawing" r:id="rId5" imgW="3197880" imgH="652680" progId="ChemDraw.Document.5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1447800"/>
                        <a:ext cx="5867400" cy="1196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6" name="Object 1030"/>
          <p:cNvGraphicFramePr>
            <a:graphicFrameLocks noChangeAspect="1"/>
          </p:cNvGraphicFramePr>
          <p:nvPr/>
        </p:nvGraphicFramePr>
        <p:xfrm>
          <a:off x="457200" y="2971800"/>
          <a:ext cx="4648200" cy="2008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CS ChemDraw Drawing" r:id="rId7" imgW="2428200" imgH="1049040" progId="ChemDraw.Document.5.0">
                  <p:embed/>
                </p:oleObj>
              </mc:Choice>
              <mc:Fallback>
                <p:oleObj name="CS ChemDraw Drawing" r:id="rId7" imgW="2428200" imgH="1049040" progId="ChemDraw.Document.5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2971800"/>
                        <a:ext cx="4648200" cy="2008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47" name="Text Box 1031"/>
          <p:cNvSpPr txBox="1">
            <a:spLocks noChangeArrowheads="1"/>
          </p:cNvSpPr>
          <p:nvPr/>
        </p:nvSpPr>
        <p:spPr bwMode="auto">
          <a:xfrm>
            <a:off x="228600" y="5105400"/>
            <a:ext cx="8550275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/>
              <a:t>Which can be rearrange to solve P</a:t>
            </a:r>
            <a:r>
              <a:rPr lang="en-US" baseline="-25000"/>
              <a:t>A</a:t>
            </a:r>
            <a:r>
              <a:rPr lang="en-US"/>
              <a:t>, the partial pressure of component A: 	</a:t>
            </a:r>
          </a:p>
          <a:p>
            <a:r>
              <a:rPr lang="en-US"/>
              <a:t>		</a:t>
            </a:r>
            <a:r>
              <a:rPr lang="en-US">
                <a:solidFill>
                  <a:schemeClr val="accent2"/>
                </a:solidFill>
              </a:rPr>
              <a:t>P</a:t>
            </a:r>
            <a:r>
              <a:rPr lang="en-US" baseline="-25000">
                <a:solidFill>
                  <a:schemeClr val="accent2"/>
                </a:solidFill>
              </a:rPr>
              <a:t>A</a:t>
            </a:r>
            <a:r>
              <a:rPr lang="en-US">
                <a:solidFill>
                  <a:schemeClr val="accent2"/>
                </a:solidFill>
              </a:rPr>
              <a:t> = X</a:t>
            </a:r>
            <a:r>
              <a:rPr lang="en-US" baseline="-25000">
                <a:solidFill>
                  <a:schemeClr val="accent2"/>
                </a:solidFill>
              </a:rPr>
              <a:t>A</a:t>
            </a:r>
            <a:r>
              <a:rPr lang="en-US">
                <a:solidFill>
                  <a:schemeClr val="accent2"/>
                </a:solidFill>
              </a:rPr>
              <a:t> </a:t>
            </a:r>
            <a:r>
              <a:rPr lang="en-US">
                <a:solidFill>
                  <a:schemeClr val="accent2"/>
                </a:solidFill>
                <a:cs typeface="Times New Roman" pitchFamily="18" charset="0"/>
              </a:rPr>
              <a:t>·</a:t>
            </a:r>
            <a:r>
              <a:rPr lang="en-US">
                <a:solidFill>
                  <a:schemeClr val="accent2"/>
                </a:solidFill>
              </a:rPr>
              <a:t>P</a:t>
            </a:r>
            <a:r>
              <a:rPr lang="en-US" baseline="-25000">
                <a:solidFill>
                  <a:schemeClr val="accent2"/>
                </a:solidFill>
              </a:rPr>
              <a:t>tot</a:t>
            </a:r>
          </a:p>
        </p:txBody>
      </p:sp>
    </p:spTree>
    <p:extLst>
      <p:ext uri="{BB962C8B-B14F-4D97-AF65-F5344CB8AC3E}">
        <p14:creationId xmlns:p14="http://schemas.microsoft.com/office/powerpoint/2010/main" val="161855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7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42" name="Object 2"/>
          <p:cNvGraphicFramePr>
            <a:graphicFrameLocks noChangeAspect="1"/>
          </p:cNvGraphicFramePr>
          <p:nvPr/>
        </p:nvGraphicFramePr>
        <p:xfrm>
          <a:off x="533400" y="1828800"/>
          <a:ext cx="4267200" cy="204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CS ChemDraw Drawing" r:id="rId4" imgW="2273040" imgH="1089360" progId="ChemDraw.Document.5.0">
                  <p:embed/>
                </p:oleObj>
              </mc:Choice>
              <mc:Fallback>
                <p:oleObj name="CS ChemDraw Drawing" r:id="rId4" imgW="2273040" imgH="1089360" progId="ChemDraw.Document.5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828800"/>
                        <a:ext cx="4267200" cy="204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43" name="Object 3"/>
          <p:cNvGraphicFramePr>
            <a:graphicFrameLocks noChangeAspect="1"/>
          </p:cNvGraphicFramePr>
          <p:nvPr/>
        </p:nvGraphicFramePr>
        <p:xfrm>
          <a:off x="533400" y="4191000"/>
          <a:ext cx="4648200" cy="1449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CS ChemDraw Drawing" r:id="rId6" imgW="2308680" imgH="718560" progId="ChemDraw.Document.5.0">
                  <p:embed/>
                </p:oleObj>
              </mc:Choice>
              <mc:Fallback>
                <p:oleObj name="CS ChemDraw Drawing" r:id="rId6" imgW="2308680" imgH="718560" progId="ChemDraw.Document.5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4191000"/>
                        <a:ext cx="4648200" cy="1449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44" name="Text Box 4"/>
          <p:cNvSpPr txBox="1">
            <a:spLocks noChangeArrowheads="1"/>
          </p:cNvSpPr>
          <p:nvPr/>
        </p:nvSpPr>
        <p:spPr bwMode="auto">
          <a:xfrm>
            <a:off x="441325" y="422275"/>
            <a:ext cx="8474075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/>
              <a:t>At constant P and T, where P = P</a:t>
            </a:r>
            <a:r>
              <a:rPr lang="en-US" baseline="-25000"/>
              <a:t>A</a:t>
            </a:r>
            <a:r>
              <a:rPr lang="en-US"/>
              <a:t> =P</a:t>
            </a:r>
            <a:r>
              <a:rPr lang="en-US" baseline="-25000"/>
              <a:t>B</a:t>
            </a:r>
            <a:r>
              <a:rPr lang="en-US"/>
              <a:t> = P</a:t>
            </a:r>
            <a:r>
              <a:rPr lang="en-US" baseline="-25000"/>
              <a:t>C</a:t>
            </a:r>
            <a:r>
              <a:rPr lang="en-US"/>
              <a:t> = P</a:t>
            </a:r>
            <a:r>
              <a:rPr lang="en-US" baseline="-25000"/>
              <a:t>tot</a:t>
            </a:r>
            <a:r>
              <a:rPr lang="en-US"/>
              <a:t>, the volume</a:t>
            </a:r>
            <a:r>
              <a:rPr lang="en-US" baseline="-25000"/>
              <a:t> </a:t>
            </a:r>
            <a:r>
              <a:rPr lang="en-US"/>
              <a:t>of each gas would individually occupy at a pressure equal to P</a:t>
            </a:r>
            <a:r>
              <a:rPr lang="en-US" baseline="-25000"/>
              <a:t>tot</a:t>
            </a:r>
            <a:r>
              <a:rPr lang="en-US"/>
              <a:t> is  </a:t>
            </a:r>
          </a:p>
          <a:p>
            <a:r>
              <a:rPr lang="en-US"/>
              <a:t>	V</a:t>
            </a:r>
            <a:r>
              <a:rPr lang="en-US" baseline="-25000"/>
              <a:t>A</a:t>
            </a:r>
            <a:r>
              <a:rPr lang="en-US"/>
              <a:t> = n</a:t>
            </a:r>
            <a:r>
              <a:rPr lang="en-US" baseline="-25000"/>
              <a:t>A</a:t>
            </a:r>
            <a:r>
              <a:rPr lang="en-US"/>
              <a:t>RT/P</a:t>
            </a:r>
            <a:r>
              <a:rPr lang="en-US" baseline="-25000"/>
              <a:t>tot</a:t>
            </a:r>
            <a:r>
              <a:rPr lang="en-US"/>
              <a:t> ; V</a:t>
            </a:r>
            <a:r>
              <a:rPr lang="en-US" baseline="-25000"/>
              <a:t>B</a:t>
            </a:r>
            <a:r>
              <a:rPr lang="en-US"/>
              <a:t> =n</a:t>
            </a:r>
            <a:r>
              <a:rPr lang="en-US" baseline="-25000"/>
              <a:t>B</a:t>
            </a:r>
            <a:r>
              <a:rPr lang="en-US"/>
              <a:t>RT/P</a:t>
            </a:r>
            <a:r>
              <a:rPr lang="en-US" baseline="-25000"/>
              <a:t>tot</a:t>
            </a:r>
            <a:r>
              <a:rPr lang="en-US"/>
              <a:t> … and so on.</a:t>
            </a:r>
          </a:p>
        </p:txBody>
      </p:sp>
    </p:spTree>
    <p:extLst>
      <p:ext uri="{BB962C8B-B14F-4D97-AF65-F5344CB8AC3E}">
        <p14:creationId xmlns:p14="http://schemas.microsoft.com/office/powerpoint/2010/main" val="1375363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1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1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4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4343400"/>
            <a:ext cx="8229600" cy="1143000"/>
          </a:xfrm>
        </p:spPr>
        <p:txBody>
          <a:bodyPr/>
          <a:lstStyle/>
          <a:p>
            <a:r>
              <a:rPr lang="en-US" sz="3600" b="1">
                <a:solidFill>
                  <a:srgbClr val="FF0000"/>
                </a:solidFill>
              </a:rPr>
              <a:t>Gas Mixtures--Partial Pressure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81000"/>
            <a:ext cx="8229600" cy="4525963"/>
          </a:xfrm>
        </p:spPr>
        <p:txBody>
          <a:bodyPr/>
          <a:lstStyle/>
          <a:p>
            <a:endParaRPr lang="en-US">
              <a:solidFill>
                <a:schemeClr val="tx2"/>
              </a:solidFill>
            </a:endParaRPr>
          </a:p>
          <a:p>
            <a:r>
              <a:rPr lang="en-US">
                <a:solidFill>
                  <a:schemeClr val="tx2"/>
                </a:solidFill>
              </a:rPr>
              <a:t>So far: </a:t>
            </a:r>
            <a:r>
              <a:rPr lang="en-US" b="1">
                <a:solidFill>
                  <a:schemeClr val="accent2"/>
                </a:solidFill>
              </a:rPr>
              <a:t>pure</a:t>
            </a:r>
            <a:r>
              <a:rPr lang="en-US">
                <a:solidFill>
                  <a:schemeClr val="tx2"/>
                </a:solidFill>
              </a:rPr>
              <a:t> gases</a:t>
            </a:r>
          </a:p>
          <a:p>
            <a:r>
              <a:rPr lang="en-US">
                <a:solidFill>
                  <a:schemeClr val="tx2"/>
                </a:solidFill>
              </a:rPr>
              <a:t>Many gases are actually mixtures of two or more gases:</a:t>
            </a:r>
          </a:p>
          <a:p>
            <a:pPr lvl="1"/>
            <a:r>
              <a:rPr lang="en-US"/>
              <a:t>air:  O</a:t>
            </a:r>
            <a:r>
              <a:rPr lang="en-US" baseline="-25000"/>
              <a:t>2</a:t>
            </a:r>
            <a:r>
              <a:rPr lang="en-US"/>
              <a:t>, N</a:t>
            </a:r>
            <a:r>
              <a:rPr lang="en-US" baseline="-25000"/>
              <a:t>2</a:t>
            </a:r>
            <a:r>
              <a:rPr lang="en-US"/>
              <a:t> , H</a:t>
            </a:r>
            <a:r>
              <a:rPr lang="en-US" baseline="-25000"/>
              <a:t>2</a:t>
            </a:r>
            <a:r>
              <a:rPr lang="en-US"/>
              <a:t>O, etc</a:t>
            </a:r>
          </a:p>
          <a:p>
            <a:pPr lvl="2"/>
            <a:endParaRPr lang="en-US"/>
          </a:p>
          <a:p>
            <a:r>
              <a:rPr lang="en-US">
                <a:solidFill>
                  <a:schemeClr val="tx2"/>
                </a:solidFill>
              </a:rPr>
              <a:t>How do mixtures of gases behave? </a:t>
            </a:r>
          </a:p>
        </p:txBody>
      </p:sp>
    </p:spTree>
    <p:extLst>
      <p:ext uri="{BB962C8B-B14F-4D97-AF65-F5344CB8AC3E}">
        <p14:creationId xmlns:p14="http://schemas.microsoft.com/office/powerpoint/2010/main" val="2815499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7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3124200" y="2286000"/>
            <a:ext cx="2286000" cy="2514600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3390900" y="3200400"/>
            <a:ext cx="1752600" cy="1524000"/>
          </a:xfrm>
          <a:prstGeom prst="rect">
            <a:avLst/>
          </a:prstGeom>
          <a:solidFill>
            <a:srgbClr val="DDDDDD"/>
          </a:solidFill>
          <a:ln w="12700" cap="sq">
            <a:solidFill>
              <a:schemeClr val="bg2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Gas Mixtures--Partial Pressure</a:t>
            </a: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4838700" y="2895600"/>
            <a:ext cx="76200" cy="304800"/>
          </a:xfrm>
          <a:prstGeom prst="rect">
            <a:avLst/>
          </a:prstGeom>
          <a:solidFill>
            <a:srgbClr val="DDDDDD"/>
          </a:solidFill>
          <a:ln w="12700" cap="sq">
            <a:solidFill>
              <a:schemeClr val="bg2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2" name="Oval 6"/>
          <p:cNvSpPr>
            <a:spLocks noChangeArrowheads="1"/>
          </p:cNvSpPr>
          <p:nvPr/>
        </p:nvSpPr>
        <p:spPr bwMode="auto">
          <a:xfrm>
            <a:off x="4648200" y="2438400"/>
            <a:ext cx="457200" cy="457200"/>
          </a:xfrm>
          <a:prstGeom prst="ellipse">
            <a:avLst/>
          </a:prstGeom>
          <a:noFill/>
          <a:ln w="38100" cap="sq">
            <a:solidFill>
              <a:schemeClr val="bg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3" name="Line 7"/>
          <p:cNvSpPr>
            <a:spLocks noChangeShapeType="1"/>
          </p:cNvSpPr>
          <p:nvPr/>
        </p:nvSpPr>
        <p:spPr bwMode="auto">
          <a:xfrm rot="971353" flipH="1" flipV="1">
            <a:off x="4733925" y="2590800"/>
            <a:ext cx="152400" cy="228600"/>
          </a:xfrm>
          <a:prstGeom prst="line">
            <a:avLst/>
          </a:prstGeom>
          <a:noFill/>
          <a:ln w="38100" cap="sq">
            <a:solidFill>
              <a:schemeClr val="bg2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3200400" y="2514600"/>
            <a:ext cx="15240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200" b="1">
                <a:solidFill>
                  <a:schemeClr val="bg2"/>
                </a:solidFill>
              </a:rPr>
              <a:t>P= 8 psi</a:t>
            </a:r>
            <a:endParaRPr lang="en-US" sz="240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3581400" y="4953000"/>
            <a:ext cx="1371600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 b="1">
                <a:solidFill>
                  <a:schemeClr val="bg1"/>
                </a:solidFill>
              </a:rPr>
              <a:t>N</a:t>
            </a:r>
            <a:r>
              <a:rPr lang="en-US" sz="2400" b="1" baseline="-25000">
                <a:solidFill>
                  <a:schemeClr val="bg1"/>
                </a:solidFill>
              </a:rPr>
              <a:t>2</a:t>
            </a:r>
            <a:r>
              <a:rPr lang="en-US" sz="2400" b="1">
                <a:solidFill>
                  <a:schemeClr val="bg1"/>
                </a:solidFill>
              </a:rPr>
              <a:t> (g)</a:t>
            </a:r>
          </a:p>
        </p:txBody>
      </p:sp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304800" y="2286000"/>
            <a:ext cx="2286000" cy="2514600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571500" y="3200400"/>
            <a:ext cx="1752600" cy="1524000"/>
          </a:xfrm>
          <a:prstGeom prst="rect">
            <a:avLst/>
          </a:prstGeom>
          <a:solidFill>
            <a:srgbClr val="DDDDDD"/>
          </a:solidFill>
          <a:ln w="12700" cap="sq">
            <a:solidFill>
              <a:schemeClr val="bg2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2019300" y="2895600"/>
            <a:ext cx="76200" cy="304800"/>
          </a:xfrm>
          <a:prstGeom prst="rect">
            <a:avLst/>
          </a:prstGeom>
          <a:noFill/>
          <a:ln w="12700" cap="sq">
            <a:solidFill>
              <a:schemeClr val="bg2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DDDDD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9" name="Oval 13"/>
          <p:cNvSpPr>
            <a:spLocks noChangeArrowheads="1"/>
          </p:cNvSpPr>
          <p:nvPr/>
        </p:nvSpPr>
        <p:spPr bwMode="auto">
          <a:xfrm>
            <a:off x="1828800" y="2438400"/>
            <a:ext cx="457200" cy="457200"/>
          </a:xfrm>
          <a:prstGeom prst="ellipse">
            <a:avLst/>
          </a:prstGeom>
          <a:noFill/>
          <a:ln w="38100" cap="sq">
            <a:solidFill>
              <a:schemeClr val="bg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0" name="Line 14"/>
          <p:cNvSpPr>
            <a:spLocks noChangeShapeType="1"/>
          </p:cNvSpPr>
          <p:nvPr/>
        </p:nvSpPr>
        <p:spPr bwMode="auto">
          <a:xfrm rot="971353" flipH="1" flipV="1">
            <a:off x="1905000" y="2667000"/>
            <a:ext cx="152400" cy="152400"/>
          </a:xfrm>
          <a:prstGeom prst="line">
            <a:avLst/>
          </a:prstGeom>
          <a:noFill/>
          <a:ln w="38100" cap="sq">
            <a:solidFill>
              <a:schemeClr val="bg2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1" name="Text Box 15"/>
          <p:cNvSpPr txBox="1">
            <a:spLocks noChangeArrowheads="1"/>
          </p:cNvSpPr>
          <p:nvPr/>
        </p:nvSpPr>
        <p:spPr bwMode="auto">
          <a:xfrm>
            <a:off x="381000" y="2514600"/>
            <a:ext cx="15240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200" b="1">
                <a:solidFill>
                  <a:schemeClr val="bg2"/>
                </a:solidFill>
              </a:rPr>
              <a:t>P= 6 psi</a:t>
            </a:r>
            <a:endParaRPr lang="en-US" sz="2400">
              <a:solidFill>
                <a:schemeClr val="bg2"/>
              </a:solidFill>
              <a:latin typeface="Times New Roman" pitchFamily="18" charset="0"/>
            </a:endParaRPr>
          </a:p>
        </p:txBody>
      </p:sp>
      <p:grpSp>
        <p:nvGrpSpPr>
          <p:cNvPr id="4112" name="Group 16"/>
          <p:cNvGrpSpPr>
            <a:grpSpLocks/>
          </p:cNvGrpSpPr>
          <p:nvPr/>
        </p:nvGrpSpPr>
        <p:grpSpPr bwMode="auto">
          <a:xfrm rot="-5390551">
            <a:off x="838200" y="3733800"/>
            <a:ext cx="152400" cy="381000"/>
            <a:chOff x="480" y="2112"/>
            <a:chExt cx="96" cy="240"/>
          </a:xfrm>
        </p:grpSpPr>
        <p:sp>
          <p:nvSpPr>
            <p:cNvPr id="4113" name="Oval 17"/>
            <p:cNvSpPr>
              <a:spLocks noChangeArrowheads="1"/>
            </p:cNvSpPr>
            <p:nvPr/>
          </p:nvSpPr>
          <p:spPr bwMode="auto">
            <a:xfrm>
              <a:off x="480" y="2112"/>
              <a:ext cx="96" cy="96"/>
            </a:xfrm>
            <a:prstGeom prst="ellipse">
              <a:avLst/>
            </a:prstGeom>
            <a:solidFill>
              <a:srgbClr val="FF0000"/>
            </a:solidFill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4" name="Line 18"/>
            <p:cNvSpPr>
              <a:spLocks noChangeShapeType="1"/>
            </p:cNvSpPr>
            <p:nvPr/>
          </p:nvSpPr>
          <p:spPr bwMode="auto">
            <a:xfrm>
              <a:off x="528" y="2208"/>
              <a:ext cx="0" cy="144"/>
            </a:xfrm>
            <a:prstGeom prst="line">
              <a:avLst/>
            </a:prstGeom>
            <a:noFill/>
            <a:ln w="76200" cmpd="tri">
              <a:solidFill>
                <a:srgbClr val="FF0000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115" name="Group 19"/>
          <p:cNvGrpSpPr>
            <a:grpSpLocks/>
          </p:cNvGrpSpPr>
          <p:nvPr/>
        </p:nvGrpSpPr>
        <p:grpSpPr bwMode="auto">
          <a:xfrm rot="13713924">
            <a:off x="952500" y="3314700"/>
            <a:ext cx="152400" cy="381000"/>
            <a:chOff x="480" y="2112"/>
            <a:chExt cx="96" cy="240"/>
          </a:xfrm>
        </p:grpSpPr>
        <p:sp>
          <p:nvSpPr>
            <p:cNvPr id="4116" name="Oval 20"/>
            <p:cNvSpPr>
              <a:spLocks noChangeArrowheads="1"/>
            </p:cNvSpPr>
            <p:nvPr/>
          </p:nvSpPr>
          <p:spPr bwMode="auto">
            <a:xfrm>
              <a:off x="480" y="2112"/>
              <a:ext cx="96" cy="96"/>
            </a:xfrm>
            <a:prstGeom prst="ellipse">
              <a:avLst/>
            </a:prstGeom>
            <a:solidFill>
              <a:srgbClr val="FF0000"/>
            </a:solidFill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7" name="Line 21"/>
            <p:cNvSpPr>
              <a:spLocks noChangeShapeType="1"/>
            </p:cNvSpPr>
            <p:nvPr/>
          </p:nvSpPr>
          <p:spPr bwMode="auto">
            <a:xfrm>
              <a:off x="528" y="2208"/>
              <a:ext cx="0" cy="144"/>
            </a:xfrm>
            <a:prstGeom prst="line">
              <a:avLst/>
            </a:prstGeom>
            <a:noFill/>
            <a:ln w="76200" cmpd="tri">
              <a:solidFill>
                <a:srgbClr val="FF0000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118" name="Group 22"/>
          <p:cNvGrpSpPr>
            <a:grpSpLocks/>
          </p:cNvGrpSpPr>
          <p:nvPr/>
        </p:nvGrpSpPr>
        <p:grpSpPr bwMode="auto">
          <a:xfrm rot="-14380683">
            <a:off x="1866900" y="3314700"/>
            <a:ext cx="152400" cy="381000"/>
            <a:chOff x="480" y="2112"/>
            <a:chExt cx="96" cy="240"/>
          </a:xfrm>
        </p:grpSpPr>
        <p:sp>
          <p:nvSpPr>
            <p:cNvPr id="4119" name="Oval 23"/>
            <p:cNvSpPr>
              <a:spLocks noChangeArrowheads="1"/>
            </p:cNvSpPr>
            <p:nvPr/>
          </p:nvSpPr>
          <p:spPr bwMode="auto">
            <a:xfrm>
              <a:off x="480" y="2112"/>
              <a:ext cx="96" cy="96"/>
            </a:xfrm>
            <a:prstGeom prst="ellipse">
              <a:avLst/>
            </a:prstGeom>
            <a:solidFill>
              <a:srgbClr val="FF0000"/>
            </a:solidFill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0" name="Line 24"/>
            <p:cNvSpPr>
              <a:spLocks noChangeShapeType="1"/>
            </p:cNvSpPr>
            <p:nvPr/>
          </p:nvSpPr>
          <p:spPr bwMode="auto">
            <a:xfrm>
              <a:off x="528" y="2208"/>
              <a:ext cx="0" cy="144"/>
            </a:xfrm>
            <a:prstGeom prst="line">
              <a:avLst/>
            </a:prstGeom>
            <a:noFill/>
            <a:ln w="76200" cmpd="tri">
              <a:solidFill>
                <a:srgbClr val="FF0000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121" name="Group 25"/>
          <p:cNvGrpSpPr>
            <a:grpSpLocks/>
          </p:cNvGrpSpPr>
          <p:nvPr/>
        </p:nvGrpSpPr>
        <p:grpSpPr bwMode="auto">
          <a:xfrm rot="-1523350">
            <a:off x="990600" y="4191000"/>
            <a:ext cx="152400" cy="381000"/>
            <a:chOff x="480" y="2112"/>
            <a:chExt cx="96" cy="240"/>
          </a:xfrm>
        </p:grpSpPr>
        <p:sp>
          <p:nvSpPr>
            <p:cNvPr id="4122" name="Oval 26"/>
            <p:cNvSpPr>
              <a:spLocks noChangeArrowheads="1"/>
            </p:cNvSpPr>
            <p:nvPr/>
          </p:nvSpPr>
          <p:spPr bwMode="auto">
            <a:xfrm>
              <a:off x="480" y="2112"/>
              <a:ext cx="96" cy="96"/>
            </a:xfrm>
            <a:prstGeom prst="ellipse">
              <a:avLst/>
            </a:prstGeom>
            <a:solidFill>
              <a:srgbClr val="FF0000"/>
            </a:solidFill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3" name="Line 27"/>
            <p:cNvSpPr>
              <a:spLocks noChangeShapeType="1"/>
            </p:cNvSpPr>
            <p:nvPr/>
          </p:nvSpPr>
          <p:spPr bwMode="auto">
            <a:xfrm>
              <a:off x="528" y="2208"/>
              <a:ext cx="0" cy="144"/>
            </a:xfrm>
            <a:prstGeom prst="line">
              <a:avLst/>
            </a:prstGeom>
            <a:noFill/>
            <a:ln w="76200" cmpd="tri">
              <a:solidFill>
                <a:srgbClr val="FF0000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124" name="Group 28"/>
          <p:cNvGrpSpPr>
            <a:grpSpLocks/>
          </p:cNvGrpSpPr>
          <p:nvPr/>
        </p:nvGrpSpPr>
        <p:grpSpPr bwMode="auto">
          <a:xfrm rot="4117570">
            <a:off x="1905000" y="4191000"/>
            <a:ext cx="152400" cy="381000"/>
            <a:chOff x="480" y="2112"/>
            <a:chExt cx="96" cy="240"/>
          </a:xfrm>
        </p:grpSpPr>
        <p:sp>
          <p:nvSpPr>
            <p:cNvPr id="4125" name="Oval 29"/>
            <p:cNvSpPr>
              <a:spLocks noChangeArrowheads="1"/>
            </p:cNvSpPr>
            <p:nvPr/>
          </p:nvSpPr>
          <p:spPr bwMode="auto">
            <a:xfrm>
              <a:off x="480" y="2112"/>
              <a:ext cx="96" cy="96"/>
            </a:xfrm>
            <a:prstGeom prst="ellipse">
              <a:avLst/>
            </a:prstGeom>
            <a:solidFill>
              <a:srgbClr val="FF0000"/>
            </a:solidFill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6" name="Line 30"/>
            <p:cNvSpPr>
              <a:spLocks noChangeShapeType="1"/>
            </p:cNvSpPr>
            <p:nvPr/>
          </p:nvSpPr>
          <p:spPr bwMode="auto">
            <a:xfrm>
              <a:off x="528" y="2208"/>
              <a:ext cx="0" cy="144"/>
            </a:xfrm>
            <a:prstGeom prst="line">
              <a:avLst/>
            </a:prstGeom>
            <a:noFill/>
            <a:ln w="76200" cmpd="tri">
              <a:solidFill>
                <a:srgbClr val="FF0000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127" name="Group 31"/>
          <p:cNvGrpSpPr>
            <a:grpSpLocks/>
          </p:cNvGrpSpPr>
          <p:nvPr/>
        </p:nvGrpSpPr>
        <p:grpSpPr bwMode="auto">
          <a:xfrm rot="1260482">
            <a:off x="1447800" y="3733800"/>
            <a:ext cx="152400" cy="381000"/>
            <a:chOff x="480" y="2112"/>
            <a:chExt cx="96" cy="240"/>
          </a:xfrm>
        </p:grpSpPr>
        <p:sp>
          <p:nvSpPr>
            <p:cNvPr id="4128" name="Oval 32"/>
            <p:cNvSpPr>
              <a:spLocks noChangeArrowheads="1"/>
            </p:cNvSpPr>
            <p:nvPr/>
          </p:nvSpPr>
          <p:spPr bwMode="auto">
            <a:xfrm>
              <a:off x="480" y="2112"/>
              <a:ext cx="96" cy="96"/>
            </a:xfrm>
            <a:prstGeom prst="ellipse">
              <a:avLst/>
            </a:prstGeom>
            <a:solidFill>
              <a:srgbClr val="FF0000"/>
            </a:solidFill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9" name="Line 33"/>
            <p:cNvSpPr>
              <a:spLocks noChangeShapeType="1"/>
            </p:cNvSpPr>
            <p:nvPr/>
          </p:nvSpPr>
          <p:spPr bwMode="auto">
            <a:xfrm>
              <a:off x="528" y="2208"/>
              <a:ext cx="0" cy="144"/>
            </a:xfrm>
            <a:prstGeom prst="line">
              <a:avLst/>
            </a:prstGeom>
            <a:noFill/>
            <a:ln w="76200" cmpd="tri">
              <a:solidFill>
                <a:srgbClr val="FF0000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130" name="Text Box 34"/>
          <p:cNvSpPr txBox="1">
            <a:spLocks noChangeArrowheads="1"/>
          </p:cNvSpPr>
          <p:nvPr/>
        </p:nvSpPr>
        <p:spPr bwMode="auto">
          <a:xfrm>
            <a:off x="838200" y="4953000"/>
            <a:ext cx="1371600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 b="1">
                <a:solidFill>
                  <a:schemeClr val="bg1"/>
                </a:solidFill>
              </a:rPr>
              <a:t>O</a:t>
            </a:r>
            <a:r>
              <a:rPr lang="en-US" sz="2400" b="1" baseline="-25000">
                <a:solidFill>
                  <a:schemeClr val="bg1"/>
                </a:solidFill>
              </a:rPr>
              <a:t>2</a:t>
            </a:r>
            <a:r>
              <a:rPr lang="en-US" sz="2400" b="1">
                <a:solidFill>
                  <a:schemeClr val="bg1"/>
                </a:solidFill>
              </a:rPr>
              <a:t> (g)</a:t>
            </a:r>
          </a:p>
        </p:txBody>
      </p:sp>
      <p:sp>
        <p:nvSpPr>
          <p:cNvPr id="4131" name="Rectangle 35"/>
          <p:cNvSpPr>
            <a:spLocks noChangeArrowheads="1"/>
          </p:cNvSpPr>
          <p:nvPr/>
        </p:nvSpPr>
        <p:spPr bwMode="auto">
          <a:xfrm>
            <a:off x="5943600" y="2286000"/>
            <a:ext cx="2286000" cy="2514600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32" name="Rectangle 36"/>
          <p:cNvSpPr>
            <a:spLocks noChangeArrowheads="1"/>
          </p:cNvSpPr>
          <p:nvPr/>
        </p:nvSpPr>
        <p:spPr bwMode="auto">
          <a:xfrm>
            <a:off x="6248400" y="3200400"/>
            <a:ext cx="1752600" cy="1524000"/>
          </a:xfrm>
          <a:prstGeom prst="rect">
            <a:avLst/>
          </a:prstGeom>
          <a:solidFill>
            <a:srgbClr val="DDDDDD"/>
          </a:solidFill>
          <a:ln w="12700" cap="sq">
            <a:solidFill>
              <a:schemeClr val="bg2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33" name="Rectangle 37"/>
          <p:cNvSpPr>
            <a:spLocks noChangeArrowheads="1"/>
          </p:cNvSpPr>
          <p:nvPr/>
        </p:nvSpPr>
        <p:spPr bwMode="auto">
          <a:xfrm>
            <a:off x="7658100" y="2895600"/>
            <a:ext cx="76200" cy="304800"/>
          </a:xfrm>
          <a:prstGeom prst="rect">
            <a:avLst/>
          </a:prstGeom>
          <a:solidFill>
            <a:srgbClr val="DDDDDD"/>
          </a:solidFill>
          <a:ln w="12700" cap="sq">
            <a:solidFill>
              <a:schemeClr val="bg2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34" name="Oval 38"/>
          <p:cNvSpPr>
            <a:spLocks noChangeArrowheads="1"/>
          </p:cNvSpPr>
          <p:nvPr/>
        </p:nvSpPr>
        <p:spPr bwMode="auto">
          <a:xfrm>
            <a:off x="7467600" y="2438400"/>
            <a:ext cx="457200" cy="457200"/>
          </a:xfrm>
          <a:prstGeom prst="ellipse">
            <a:avLst/>
          </a:prstGeom>
          <a:noFill/>
          <a:ln w="38100" cap="sq">
            <a:solidFill>
              <a:schemeClr val="bg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35" name="Line 39"/>
          <p:cNvSpPr>
            <a:spLocks noChangeShapeType="1"/>
          </p:cNvSpPr>
          <p:nvPr/>
        </p:nvSpPr>
        <p:spPr bwMode="auto">
          <a:xfrm rot="971353" flipH="1" flipV="1">
            <a:off x="7553325" y="2590800"/>
            <a:ext cx="152400" cy="228600"/>
          </a:xfrm>
          <a:prstGeom prst="line">
            <a:avLst/>
          </a:prstGeom>
          <a:noFill/>
          <a:ln w="38100" cap="sq">
            <a:solidFill>
              <a:schemeClr val="bg2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36" name="Text Box 40"/>
          <p:cNvSpPr txBox="1">
            <a:spLocks noChangeArrowheads="1"/>
          </p:cNvSpPr>
          <p:nvPr/>
        </p:nvSpPr>
        <p:spPr bwMode="auto">
          <a:xfrm>
            <a:off x="6019800" y="2514600"/>
            <a:ext cx="15240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200" b="1">
                <a:solidFill>
                  <a:schemeClr val="bg2"/>
                </a:solidFill>
              </a:rPr>
              <a:t>P= 9 psi</a:t>
            </a:r>
            <a:endParaRPr lang="en-US" sz="2400">
              <a:solidFill>
                <a:schemeClr val="bg2"/>
              </a:solidFill>
              <a:latin typeface="Times New Roman" pitchFamily="18" charset="0"/>
            </a:endParaRPr>
          </a:p>
        </p:txBody>
      </p:sp>
      <p:grpSp>
        <p:nvGrpSpPr>
          <p:cNvPr id="4137" name="Group 41"/>
          <p:cNvGrpSpPr>
            <a:grpSpLocks/>
          </p:cNvGrpSpPr>
          <p:nvPr/>
        </p:nvGrpSpPr>
        <p:grpSpPr bwMode="auto">
          <a:xfrm>
            <a:off x="6362700" y="3352800"/>
            <a:ext cx="1447800" cy="1143000"/>
            <a:chOff x="4008" y="2112"/>
            <a:chExt cx="912" cy="720"/>
          </a:xfrm>
        </p:grpSpPr>
        <p:grpSp>
          <p:nvGrpSpPr>
            <p:cNvPr id="4138" name="Group 42"/>
            <p:cNvGrpSpPr>
              <a:grpSpLocks/>
            </p:cNvGrpSpPr>
            <p:nvPr/>
          </p:nvGrpSpPr>
          <p:grpSpPr bwMode="auto">
            <a:xfrm rot="-5390551">
              <a:off x="4080" y="2352"/>
              <a:ext cx="96" cy="240"/>
              <a:chOff x="480" y="2112"/>
              <a:chExt cx="96" cy="240"/>
            </a:xfrm>
          </p:grpSpPr>
          <p:sp>
            <p:nvSpPr>
              <p:cNvPr id="4139" name="Oval 43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008000"/>
              </a:solidFill>
              <a:ln w="12700" cap="sq">
                <a:solidFill>
                  <a:srgbClr val="008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40" name="Line 44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008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141" name="Group 45"/>
            <p:cNvGrpSpPr>
              <a:grpSpLocks/>
            </p:cNvGrpSpPr>
            <p:nvPr/>
          </p:nvGrpSpPr>
          <p:grpSpPr bwMode="auto">
            <a:xfrm rot="13713924">
              <a:off x="4152" y="2088"/>
              <a:ext cx="96" cy="240"/>
              <a:chOff x="480" y="2112"/>
              <a:chExt cx="96" cy="240"/>
            </a:xfrm>
          </p:grpSpPr>
          <p:sp>
            <p:nvSpPr>
              <p:cNvPr id="4142" name="Oval 46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008000"/>
              </a:solidFill>
              <a:ln w="12700" cap="sq">
                <a:solidFill>
                  <a:srgbClr val="008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43" name="Line 47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008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144" name="Group 48"/>
            <p:cNvGrpSpPr>
              <a:grpSpLocks/>
            </p:cNvGrpSpPr>
            <p:nvPr/>
          </p:nvGrpSpPr>
          <p:grpSpPr bwMode="auto">
            <a:xfrm>
              <a:off x="4368" y="2112"/>
              <a:ext cx="96" cy="240"/>
              <a:chOff x="480" y="2112"/>
              <a:chExt cx="96" cy="240"/>
            </a:xfrm>
          </p:grpSpPr>
          <p:sp>
            <p:nvSpPr>
              <p:cNvPr id="4145" name="Oval 49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008000"/>
              </a:solidFill>
              <a:ln w="12700" cap="sq">
                <a:solidFill>
                  <a:srgbClr val="008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46" name="Line 50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008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147" name="Group 51"/>
            <p:cNvGrpSpPr>
              <a:grpSpLocks/>
            </p:cNvGrpSpPr>
            <p:nvPr/>
          </p:nvGrpSpPr>
          <p:grpSpPr bwMode="auto">
            <a:xfrm rot="-14380683">
              <a:off x="4728" y="2088"/>
              <a:ext cx="96" cy="240"/>
              <a:chOff x="480" y="2112"/>
              <a:chExt cx="96" cy="240"/>
            </a:xfrm>
          </p:grpSpPr>
          <p:sp>
            <p:nvSpPr>
              <p:cNvPr id="4148" name="Oval 52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008000"/>
              </a:solidFill>
              <a:ln w="12700" cap="sq">
                <a:solidFill>
                  <a:srgbClr val="008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49" name="Line 53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008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150" name="Group 54"/>
            <p:cNvGrpSpPr>
              <a:grpSpLocks/>
            </p:cNvGrpSpPr>
            <p:nvPr/>
          </p:nvGrpSpPr>
          <p:grpSpPr bwMode="auto">
            <a:xfrm rot="9214703">
              <a:off x="4080" y="2592"/>
              <a:ext cx="96" cy="240"/>
              <a:chOff x="480" y="2112"/>
              <a:chExt cx="96" cy="240"/>
            </a:xfrm>
          </p:grpSpPr>
          <p:sp>
            <p:nvSpPr>
              <p:cNvPr id="4151" name="Oval 55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008000"/>
              </a:solidFill>
              <a:ln w="12700" cap="sq">
                <a:solidFill>
                  <a:srgbClr val="008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52" name="Line 56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008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153" name="Group 57"/>
            <p:cNvGrpSpPr>
              <a:grpSpLocks/>
            </p:cNvGrpSpPr>
            <p:nvPr/>
          </p:nvGrpSpPr>
          <p:grpSpPr bwMode="auto">
            <a:xfrm rot="-1523350">
              <a:off x="4368" y="2592"/>
              <a:ext cx="96" cy="240"/>
              <a:chOff x="480" y="2112"/>
              <a:chExt cx="96" cy="240"/>
            </a:xfrm>
          </p:grpSpPr>
          <p:sp>
            <p:nvSpPr>
              <p:cNvPr id="4154" name="Oval 58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008000"/>
              </a:solidFill>
              <a:ln w="12700" cap="sq">
                <a:solidFill>
                  <a:srgbClr val="008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55" name="Line 59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008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156" name="Group 60"/>
            <p:cNvGrpSpPr>
              <a:grpSpLocks/>
            </p:cNvGrpSpPr>
            <p:nvPr/>
          </p:nvGrpSpPr>
          <p:grpSpPr bwMode="auto">
            <a:xfrm rot="4117570">
              <a:off x="4752" y="2640"/>
              <a:ext cx="96" cy="240"/>
              <a:chOff x="480" y="2112"/>
              <a:chExt cx="96" cy="240"/>
            </a:xfrm>
          </p:grpSpPr>
          <p:sp>
            <p:nvSpPr>
              <p:cNvPr id="4157" name="Oval 61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008000"/>
              </a:solidFill>
              <a:ln w="12700" cap="sq">
                <a:solidFill>
                  <a:srgbClr val="008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58" name="Line 62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008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159" name="Group 63"/>
            <p:cNvGrpSpPr>
              <a:grpSpLocks/>
            </p:cNvGrpSpPr>
            <p:nvPr/>
          </p:nvGrpSpPr>
          <p:grpSpPr bwMode="auto">
            <a:xfrm rot="1260482">
              <a:off x="4464" y="2352"/>
              <a:ext cx="96" cy="240"/>
              <a:chOff x="480" y="2112"/>
              <a:chExt cx="96" cy="240"/>
            </a:xfrm>
          </p:grpSpPr>
          <p:sp>
            <p:nvSpPr>
              <p:cNvPr id="4160" name="Oval 64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008000"/>
              </a:solidFill>
              <a:ln w="12700" cap="sq">
                <a:solidFill>
                  <a:srgbClr val="008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61" name="Line 65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008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4162" name="Text Box 66"/>
          <p:cNvSpPr txBox="1">
            <a:spLocks noChangeArrowheads="1"/>
          </p:cNvSpPr>
          <p:nvPr/>
        </p:nvSpPr>
        <p:spPr bwMode="auto">
          <a:xfrm>
            <a:off x="6553200" y="4953000"/>
            <a:ext cx="1371600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 b="1">
                <a:solidFill>
                  <a:schemeClr val="bg1"/>
                </a:solidFill>
              </a:rPr>
              <a:t>CO</a:t>
            </a:r>
            <a:r>
              <a:rPr lang="en-US" sz="2400" b="1" baseline="-25000">
                <a:solidFill>
                  <a:schemeClr val="bg1"/>
                </a:solidFill>
              </a:rPr>
              <a:t>2</a:t>
            </a:r>
            <a:r>
              <a:rPr lang="en-US" sz="2400" b="1"/>
              <a:t> </a:t>
            </a:r>
            <a:r>
              <a:rPr lang="en-US" sz="2400" b="1">
                <a:solidFill>
                  <a:schemeClr val="bg1"/>
                </a:solidFill>
              </a:rPr>
              <a:t>(g)</a:t>
            </a:r>
          </a:p>
        </p:txBody>
      </p:sp>
      <p:grpSp>
        <p:nvGrpSpPr>
          <p:cNvPr id="4163" name="Group 67"/>
          <p:cNvGrpSpPr>
            <a:grpSpLocks/>
          </p:cNvGrpSpPr>
          <p:nvPr/>
        </p:nvGrpSpPr>
        <p:grpSpPr bwMode="auto">
          <a:xfrm rot="9517570">
            <a:off x="7467600" y="3733800"/>
            <a:ext cx="152400" cy="381000"/>
            <a:chOff x="480" y="2112"/>
            <a:chExt cx="96" cy="240"/>
          </a:xfrm>
        </p:grpSpPr>
        <p:sp>
          <p:nvSpPr>
            <p:cNvPr id="4164" name="Oval 68"/>
            <p:cNvSpPr>
              <a:spLocks noChangeArrowheads="1"/>
            </p:cNvSpPr>
            <p:nvPr/>
          </p:nvSpPr>
          <p:spPr bwMode="auto">
            <a:xfrm>
              <a:off x="480" y="2112"/>
              <a:ext cx="96" cy="96"/>
            </a:xfrm>
            <a:prstGeom prst="ellipse">
              <a:avLst/>
            </a:prstGeom>
            <a:solidFill>
              <a:srgbClr val="008000"/>
            </a:solidFill>
            <a:ln w="12700" cap="sq">
              <a:solidFill>
                <a:srgbClr val="008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65" name="Line 69"/>
            <p:cNvSpPr>
              <a:spLocks noChangeShapeType="1"/>
            </p:cNvSpPr>
            <p:nvPr/>
          </p:nvSpPr>
          <p:spPr bwMode="auto">
            <a:xfrm>
              <a:off x="528" y="2208"/>
              <a:ext cx="0" cy="144"/>
            </a:xfrm>
            <a:prstGeom prst="line">
              <a:avLst/>
            </a:prstGeom>
            <a:noFill/>
            <a:ln w="76200" cmpd="tri">
              <a:solidFill>
                <a:srgbClr val="008000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166" name="Group 70"/>
          <p:cNvGrpSpPr>
            <a:grpSpLocks/>
          </p:cNvGrpSpPr>
          <p:nvPr/>
        </p:nvGrpSpPr>
        <p:grpSpPr bwMode="auto">
          <a:xfrm>
            <a:off x="3543300" y="3352800"/>
            <a:ext cx="1447800" cy="1143000"/>
            <a:chOff x="2232" y="2112"/>
            <a:chExt cx="912" cy="720"/>
          </a:xfrm>
        </p:grpSpPr>
        <p:grpSp>
          <p:nvGrpSpPr>
            <p:cNvPr id="4167" name="Group 71"/>
            <p:cNvGrpSpPr>
              <a:grpSpLocks/>
            </p:cNvGrpSpPr>
            <p:nvPr/>
          </p:nvGrpSpPr>
          <p:grpSpPr bwMode="auto">
            <a:xfrm rot="-5390551">
              <a:off x="2304" y="2352"/>
              <a:ext cx="96" cy="240"/>
              <a:chOff x="480" y="2112"/>
              <a:chExt cx="96" cy="240"/>
            </a:xfrm>
          </p:grpSpPr>
          <p:sp>
            <p:nvSpPr>
              <p:cNvPr id="4168" name="Oval 72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0000FF"/>
              </a:solidFill>
              <a:ln w="12700" cap="sq">
                <a:solidFill>
                  <a:srgbClr val="0000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69" name="Line 73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0000FF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170" name="Group 74"/>
            <p:cNvGrpSpPr>
              <a:grpSpLocks/>
            </p:cNvGrpSpPr>
            <p:nvPr/>
          </p:nvGrpSpPr>
          <p:grpSpPr bwMode="auto">
            <a:xfrm rot="13713924">
              <a:off x="2376" y="2088"/>
              <a:ext cx="96" cy="240"/>
              <a:chOff x="480" y="2112"/>
              <a:chExt cx="96" cy="240"/>
            </a:xfrm>
          </p:grpSpPr>
          <p:sp>
            <p:nvSpPr>
              <p:cNvPr id="4171" name="Oval 75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0000FF"/>
              </a:solidFill>
              <a:ln w="12700" cap="sq">
                <a:solidFill>
                  <a:srgbClr val="0000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72" name="Line 76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0000FF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173" name="Group 77"/>
            <p:cNvGrpSpPr>
              <a:grpSpLocks/>
            </p:cNvGrpSpPr>
            <p:nvPr/>
          </p:nvGrpSpPr>
          <p:grpSpPr bwMode="auto">
            <a:xfrm>
              <a:off x="2592" y="2112"/>
              <a:ext cx="96" cy="240"/>
              <a:chOff x="480" y="2112"/>
              <a:chExt cx="96" cy="240"/>
            </a:xfrm>
          </p:grpSpPr>
          <p:sp>
            <p:nvSpPr>
              <p:cNvPr id="4174" name="Oval 78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0000FF"/>
              </a:solidFill>
              <a:ln w="12700" cap="sq">
                <a:solidFill>
                  <a:srgbClr val="0000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75" name="Line 79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0000FF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176" name="Group 80"/>
            <p:cNvGrpSpPr>
              <a:grpSpLocks/>
            </p:cNvGrpSpPr>
            <p:nvPr/>
          </p:nvGrpSpPr>
          <p:grpSpPr bwMode="auto">
            <a:xfrm rot="-14380683">
              <a:off x="2952" y="2088"/>
              <a:ext cx="96" cy="240"/>
              <a:chOff x="480" y="2112"/>
              <a:chExt cx="96" cy="240"/>
            </a:xfrm>
          </p:grpSpPr>
          <p:sp>
            <p:nvSpPr>
              <p:cNvPr id="4177" name="Oval 81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0000FF"/>
              </a:solidFill>
              <a:ln w="12700" cap="sq">
                <a:solidFill>
                  <a:srgbClr val="0000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78" name="Line 82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0000FF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179" name="Group 83"/>
            <p:cNvGrpSpPr>
              <a:grpSpLocks/>
            </p:cNvGrpSpPr>
            <p:nvPr/>
          </p:nvGrpSpPr>
          <p:grpSpPr bwMode="auto">
            <a:xfrm rot="9214703">
              <a:off x="2304" y="2592"/>
              <a:ext cx="96" cy="240"/>
              <a:chOff x="480" y="2112"/>
              <a:chExt cx="96" cy="240"/>
            </a:xfrm>
          </p:grpSpPr>
          <p:sp>
            <p:nvSpPr>
              <p:cNvPr id="4180" name="Oval 84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0000FF"/>
              </a:solidFill>
              <a:ln w="12700" cap="sq">
                <a:solidFill>
                  <a:srgbClr val="0000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81" name="Line 85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0000FF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182" name="Group 86"/>
            <p:cNvGrpSpPr>
              <a:grpSpLocks/>
            </p:cNvGrpSpPr>
            <p:nvPr/>
          </p:nvGrpSpPr>
          <p:grpSpPr bwMode="auto">
            <a:xfrm rot="-1523350">
              <a:off x="2592" y="2592"/>
              <a:ext cx="96" cy="240"/>
              <a:chOff x="480" y="2112"/>
              <a:chExt cx="96" cy="240"/>
            </a:xfrm>
          </p:grpSpPr>
          <p:sp>
            <p:nvSpPr>
              <p:cNvPr id="4183" name="Oval 87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0000FF"/>
              </a:solidFill>
              <a:ln w="12700" cap="sq">
                <a:solidFill>
                  <a:srgbClr val="0000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84" name="Line 88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0000FF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185" name="Group 89"/>
            <p:cNvGrpSpPr>
              <a:grpSpLocks/>
            </p:cNvGrpSpPr>
            <p:nvPr/>
          </p:nvGrpSpPr>
          <p:grpSpPr bwMode="auto">
            <a:xfrm rot="4117570">
              <a:off x="2976" y="2640"/>
              <a:ext cx="96" cy="240"/>
              <a:chOff x="480" y="2112"/>
              <a:chExt cx="96" cy="240"/>
            </a:xfrm>
          </p:grpSpPr>
          <p:sp>
            <p:nvSpPr>
              <p:cNvPr id="4186" name="Oval 90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0000FF"/>
              </a:solidFill>
              <a:ln w="12700" cap="sq">
                <a:solidFill>
                  <a:srgbClr val="0000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87" name="Line 91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0000FF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188" name="Group 92"/>
            <p:cNvGrpSpPr>
              <a:grpSpLocks/>
            </p:cNvGrpSpPr>
            <p:nvPr/>
          </p:nvGrpSpPr>
          <p:grpSpPr bwMode="auto">
            <a:xfrm rot="1260482">
              <a:off x="2688" y="2352"/>
              <a:ext cx="96" cy="240"/>
              <a:chOff x="480" y="2112"/>
              <a:chExt cx="96" cy="240"/>
            </a:xfrm>
          </p:grpSpPr>
          <p:sp>
            <p:nvSpPr>
              <p:cNvPr id="4189" name="Oval 93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0000FF"/>
              </a:solidFill>
              <a:ln w="12700" cap="sq">
                <a:solidFill>
                  <a:srgbClr val="0000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90" name="Line 94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0000FF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13387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Gas Mixtures--Partial Pressure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688263" cy="19050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sz="2400">
                <a:solidFill>
                  <a:schemeClr val="tx2"/>
                </a:solidFill>
              </a:rPr>
              <a:t>What happens when you put all three samples of gas together into one container (the </a:t>
            </a:r>
            <a:r>
              <a:rPr lang="en-US" sz="2400" u="sng">
                <a:solidFill>
                  <a:schemeClr val="tx2"/>
                </a:solidFill>
              </a:rPr>
              <a:t>same size</a:t>
            </a:r>
            <a:r>
              <a:rPr lang="en-US" sz="2400">
                <a:solidFill>
                  <a:schemeClr val="tx2"/>
                </a:solidFill>
              </a:rPr>
              <a:t> container as each was in alone)?</a:t>
            </a:r>
          </a:p>
          <a:p>
            <a:pPr marL="0" indent="0">
              <a:buFontTx/>
              <a:buNone/>
            </a:pPr>
            <a:endParaRPr lang="en-US" sz="2400">
              <a:solidFill>
                <a:schemeClr val="tx2"/>
              </a:solidFill>
            </a:endParaRPr>
          </a:p>
          <a:p>
            <a:pPr marL="0" indent="0">
              <a:buFontTx/>
              <a:buNone/>
            </a:pPr>
            <a:endParaRPr lang="en-US" sz="2400">
              <a:solidFill>
                <a:schemeClr val="tx2"/>
              </a:solidFill>
            </a:endParaRPr>
          </a:p>
          <a:p>
            <a:pPr marL="0" indent="0">
              <a:buFontTx/>
              <a:buNone/>
            </a:pPr>
            <a:endParaRPr lang="en-US" sz="2400">
              <a:solidFill>
                <a:schemeClr val="tx2"/>
              </a:solidFill>
            </a:endParaRPr>
          </a:p>
          <a:p>
            <a:pPr marL="0" indent="0">
              <a:buFontTx/>
              <a:buNone/>
            </a:pPr>
            <a:endParaRPr lang="en-US" sz="2400">
              <a:solidFill>
                <a:schemeClr val="tx2"/>
              </a:solidFill>
            </a:endParaRPr>
          </a:p>
          <a:p>
            <a:pPr marL="0" indent="0"/>
            <a:r>
              <a:rPr lang="en-US" sz="2400"/>
              <a:t>The gases form a homogeneous mixture.</a:t>
            </a:r>
          </a:p>
          <a:p>
            <a:pPr marL="0" indent="0"/>
            <a:r>
              <a:rPr lang="en-US" sz="2400"/>
              <a:t>The pressure in the container increases, V and T stay the same</a:t>
            </a:r>
          </a:p>
          <a:p>
            <a:pPr lvl="1"/>
            <a:r>
              <a:rPr lang="en-US" sz="2400">
                <a:solidFill>
                  <a:schemeClr val="tx2"/>
                </a:solidFill>
              </a:rPr>
              <a:t>How do you know what the new pressure will be?</a:t>
            </a:r>
          </a:p>
          <a:p>
            <a:pPr marL="0" indent="0">
              <a:buFontTx/>
              <a:buNone/>
            </a:pPr>
            <a:r>
              <a:rPr lang="en-US">
                <a:solidFill>
                  <a:schemeClr val="tx2"/>
                </a:solidFill>
              </a:rPr>
              <a:t> </a:t>
            </a:r>
          </a:p>
        </p:txBody>
      </p:sp>
      <p:grpSp>
        <p:nvGrpSpPr>
          <p:cNvPr id="5201" name="Group 81"/>
          <p:cNvGrpSpPr>
            <a:grpSpLocks/>
          </p:cNvGrpSpPr>
          <p:nvPr/>
        </p:nvGrpSpPr>
        <p:grpSpPr bwMode="auto">
          <a:xfrm>
            <a:off x="6477000" y="1981200"/>
            <a:ext cx="2362200" cy="2514600"/>
            <a:chOff x="384" y="1488"/>
            <a:chExt cx="1488" cy="1584"/>
          </a:xfrm>
        </p:grpSpPr>
        <p:sp>
          <p:nvSpPr>
            <p:cNvPr id="5124" name="Rectangle 4"/>
            <p:cNvSpPr>
              <a:spLocks noChangeArrowheads="1"/>
            </p:cNvSpPr>
            <p:nvPr/>
          </p:nvSpPr>
          <p:spPr bwMode="auto">
            <a:xfrm>
              <a:off x="384" y="1488"/>
              <a:ext cx="1488" cy="1584"/>
            </a:xfrm>
            <a:prstGeom prst="rect">
              <a:avLst/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DDDDDD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5" name="Rectangle 5"/>
            <p:cNvSpPr>
              <a:spLocks noChangeArrowheads="1"/>
            </p:cNvSpPr>
            <p:nvPr/>
          </p:nvSpPr>
          <p:spPr bwMode="auto">
            <a:xfrm>
              <a:off x="557" y="2064"/>
              <a:ext cx="1142" cy="960"/>
            </a:xfrm>
            <a:prstGeom prst="rect">
              <a:avLst/>
            </a:prstGeom>
            <a:solidFill>
              <a:srgbClr val="DDDDDD"/>
            </a:solidFill>
            <a:ln w="12700" cap="sq">
              <a:solidFill>
                <a:schemeClr val="bg2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6" name="Rectangle 6"/>
            <p:cNvSpPr>
              <a:spLocks noChangeArrowheads="1"/>
            </p:cNvSpPr>
            <p:nvPr/>
          </p:nvSpPr>
          <p:spPr bwMode="auto">
            <a:xfrm>
              <a:off x="1500" y="1872"/>
              <a:ext cx="49" cy="192"/>
            </a:xfrm>
            <a:prstGeom prst="rect">
              <a:avLst/>
            </a:prstGeom>
            <a:solidFill>
              <a:srgbClr val="DDDDDD"/>
            </a:solidFill>
            <a:ln w="12700" cap="sq">
              <a:solidFill>
                <a:schemeClr val="bg2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7" name="Oval 7"/>
            <p:cNvSpPr>
              <a:spLocks noChangeArrowheads="1"/>
            </p:cNvSpPr>
            <p:nvPr/>
          </p:nvSpPr>
          <p:spPr bwMode="auto">
            <a:xfrm>
              <a:off x="1376" y="1584"/>
              <a:ext cx="297" cy="288"/>
            </a:xfrm>
            <a:prstGeom prst="ellipse">
              <a:avLst/>
            </a:prstGeom>
            <a:solidFill>
              <a:schemeClr val="bg1"/>
            </a:solidFill>
            <a:ln w="38100" cap="sq">
              <a:solidFill>
                <a:schemeClr val="bg2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5128" name="Group 8"/>
            <p:cNvGrpSpPr>
              <a:grpSpLocks/>
            </p:cNvGrpSpPr>
            <p:nvPr/>
          </p:nvGrpSpPr>
          <p:grpSpPr bwMode="auto">
            <a:xfrm rot="-5390551">
              <a:off x="733" y="2396"/>
              <a:ext cx="96" cy="248"/>
              <a:chOff x="480" y="2112"/>
              <a:chExt cx="96" cy="240"/>
            </a:xfrm>
          </p:grpSpPr>
          <p:sp>
            <p:nvSpPr>
              <p:cNvPr id="5129" name="Oval 9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FF0000"/>
              </a:solidFill>
              <a:ln w="127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30" name="Line 10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FF0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131" name="Group 11"/>
            <p:cNvGrpSpPr>
              <a:grpSpLocks/>
            </p:cNvGrpSpPr>
            <p:nvPr/>
          </p:nvGrpSpPr>
          <p:grpSpPr bwMode="auto">
            <a:xfrm rot="13713924">
              <a:off x="807" y="2132"/>
              <a:ext cx="96" cy="248"/>
              <a:chOff x="480" y="2112"/>
              <a:chExt cx="96" cy="240"/>
            </a:xfrm>
          </p:grpSpPr>
          <p:sp>
            <p:nvSpPr>
              <p:cNvPr id="5132" name="Oval 12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FF0000"/>
              </a:solidFill>
              <a:ln w="127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33" name="Line 13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FF0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134" name="Group 14"/>
            <p:cNvGrpSpPr>
              <a:grpSpLocks/>
            </p:cNvGrpSpPr>
            <p:nvPr/>
          </p:nvGrpSpPr>
          <p:grpSpPr bwMode="auto">
            <a:xfrm>
              <a:off x="1029" y="2160"/>
              <a:ext cx="99" cy="240"/>
              <a:chOff x="480" y="2112"/>
              <a:chExt cx="96" cy="240"/>
            </a:xfrm>
          </p:grpSpPr>
          <p:sp>
            <p:nvSpPr>
              <p:cNvPr id="5135" name="Oval 15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FF0000"/>
              </a:solidFill>
              <a:ln w="127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36" name="Line 16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FF0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137" name="Group 17"/>
            <p:cNvGrpSpPr>
              <a:grpSpLocks/>
            </p:cNvGrpSpPr>
            <p:nvPr/>
          </p:nvGrpSpPr>
          <p:grpSpPr bwMode="auto">
            <a:xfrm rot="-14380683">
              <a:off x="1403" y="2132"/>
              <a:ext cx="96" cy="248"/>
              <a:chOff x="480" y="2112"/>
              <a:chExt cx="96" cy="240"/>
            </a:xfrm>
          </p:grpSpPr>
          <p:sp>
            <p:nvSpPr>
              <p:cNvPr id="5138" name="Oval 18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FF0000"/>
              </a:solidFill>
              <a:ln w="127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39" name="Line 19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FF0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140" name="Group 20"/>
            <p:cNvGrpSpPr>
              <a:grpSpLocks/>
            </p:cNvGrpSpPr>
            <p:nvPr/>
          </p:nvGrpSpPr>
          <p:grpSpPr bwMode="auto">
            <a:xfrm rot="9214703">
              <a:off x="731" y="2640"/>
              <a:ext cx="100" cy="240"/>
              <a:chOff x="480" y="2112"/>
              <a:chExt cx="96" cy="240"/>
            </a:xfrm>
          </p:grpSpPr>
          <p:sp>
            <p:nvSpPr>
              <p:cNvPr id="5141" name="Oval 21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FF0000"/>
              </a:solidFill>
              <a:ln w="127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42" name="Line 22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FF0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143" name="Group 23"/>
            <p:cNvGrpSpPr>
              <a:grpSpLocks/>
            </p:cNvGrpSpPr>
            <p:nvPr/>
          </p:nvGrpSpPr>
          <p:grpSpPr bwMode="auto">
            <a:xfrm rot="-1523350">
              <a:off x="1029" y="2640"/>
              <a:ext cx="99" cy="240"/>
              <a:chOff x="480" y="2112"/>
              <a:chExt cx="96" cy="240"/>
            </a:xfrm>
          </p:grpSpPr>
          <p:sp>
            <p:nvSpPr>
              <p:cNvPr id="5144" name="Oval 24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FF0000"/>
              </a:solidFill>
              <a:ln w="127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45" name="Line 25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FF0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146" name="Group 26"/>
            <p:cNvGrpSpPr>
              <a:grpSpLocks/>
            </p:cNvGrpSpPr>
            <p:nvPr/>
          </p:nvGrpSpPr>
          <p:grpSpPr bwMode="auto">
            <a:xfrm rot="4117570">
              <a:off x="1427" y="2684"/>
              <a:ext cx="96" cy="248"/>
              <a:chOff x="480" y="2112"/>
              <a:chExt cx="96" cy="240"/>
            </a:xfrm>
          </p:grpSpPr>
          <p:sp>
            <p:nvSpPr>
              <p:cNvPr id="5147" name="Oval 27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FF0000"/>
              </a:solidFill>
              <a:ln w="127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48" name="Line 28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FF0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149" name="Group 29"/>
            <p:cNvGrpSpPr>
              <a:grpSpLocks/>
            </p:cNvGrpSpPr>
            <p:nvPr/>
          </p:nvGrpSpPr>
          <p:grpSpPr bwMode="auto">
            <a:xfrm rot="1260482">
              <a:off x="1128" y="2400"/>
              <a:ext cx="99" cy="240"/>
              <a:chOff x="480" y="2112"/>
              <a:chExt cx="96" cy="240"/>
            </a:xfrm>
          </p:grpSpPr>
          <p:sp>
            <p:nvSpPr>
              <p:cNvPr id="5150" name="Oval 30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FF0000"/>
              </a:solidFill>
              <a:ln w="127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51" name="Line 31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FF0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152" name="Group 32"/>
            <p:cNvGrpSpPr>
              <a:grpSpLocks/>
            </p:cNvGrpSpPr>
            <p:nvPr/>
          </p:nvGrpSpPr>
          <p:grpSpPr bwMode="auto">
            <a:xfrm rot="-3033875">
              <a:off x="757" y="2228"/>
              <a:ext cx="96" cy="248"/>
              <a:chOff x="480" y="2112"/>
              <a:chExt cx="96" cy="240"/>
            </a:xfrm>
          </p:grpSpPr>
          <p:sp>
            <p:nvSpPr>
              <p:cNvPr id="5153" name="Oval 33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0000FF"/>
              </a:solidFill>
              <a:ln w="12700" cap="sq">
                <a:solidFill>
                  <a:srgbClr val="0000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54" name="Line 34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0000FF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155" name="Group 35"/>
            <p:cNvGrpSpPr>
              <a:grpSpLocks/>
            </p:cNvGrpSpPr>
            <p:nvPr/>
          </p:nvGrpSpPr>
          <p:grpSpPr bwMode="auto">
            <a:xfrm rot="16070599">
              <a:off x="807" y="2036"/>
              <a:ext cx="96" cy="248"/>
              <a:chOff x="480" y="2112"/>
              <a:chExt cx="96" cy="240"/>
            </a:xfrm>
          </p:grpSpPr>
          <p:sp>
            <p:nvSpPr>
              <p:cNvPr id="5156" name="Oval 36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0000FF"/>
              </a:solidFill>
              <a:ln w="12700" cap="sq">
                <a:solidFill>
                  <a:srgbClr val="0000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57" name="Line 37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0000FF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158" name="Group 38"/>
            <p:cNvGrpSpPr>
              <a:grpSpLocks/>
            </p:cNvGrpSpPr>
            <p:nvPr/>
          </p:nvGrpSpPr>
          <p:grpSpPr bwMode="auto">
            <a:xfrm rot="2356675">
              <a:off x="1172" y="2183"/>
              <a:ext cx="98" cy="240"/>
              <a:chOff x="480" y="2112"/>
              <a:chExt cx="96" cy="240"/>
            </a:xfrm>
          </p:grpSpPr>
          <p:sp>
            <p:nvSpPr>
              <p:cNvPr id="5159" name="Oval 39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0000FF"/>
              </a:solidFill>
              <a:ln w="12700" cap="sq">
                <a:solidFill>
                  <a:srgbClr val="0000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60" name="Line 40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0000FF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161" name="Group 41"/>
            <p:cNvGrpSpPr>
              <a:grpSpLocks/>
            </p:cNvGrpSpPr>
            <p:nvPr/>
          </p:nvGrpSpPr>
          <p:grpSpPr bwMode="auto">
            <a:xfrm rot="-12024008">
              <a:off x="1376" y="2352"/>
              <a:ext cx="99" cy="240"/>
              <a:chOff x="480" y="2112"/>
              <a:chExt cx="96" cy="240"/>
            </a:xfrm>
          </p:grpSpPr>
          <p:sp>
            <p:nvSpPr>
              <p:cNvPr id="5162" name="Oval 42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0000FF"/>
              </a:solidFill>
              <a:ln w="12700" cap="sq">
                <a:solidFill>
                  <a:srgbClr val="0000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63" name="Line 43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0000FF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164" name="Group 44"/>
            <p:cNvGrpSpPr>
              <a:grpSpLocks/>
            </p:cNvGrpSpPr>
            <p:nvPr/>
          </p:nvGrpSpPr>
          <p:grpSpPr bwMode="auto">
            <a:xfrm rot="11571378">
              <a:off x="632" y="2496"/>
              <a:ext cx="99" cy="240"/>
              <a:chOff x="480" y="2112"/>
              <a:chExt cx="96" cy="240"/>
            </a:xfrm>
          </p:grpSpPr>
          <p:sp>
            <p:nvSpPr>
              <p:cNvPr id="5165" name="Oval 45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0000FF"/>
              </a:solidFill>
              <a:ln w="12700" cap="sq">
                <a:solidFill>
                  <a:srgbClr val="0000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66" name="Line 46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0000FF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167" name="Group 47"/>
            <p:cNvGrpSpPr>
              <a:grpSpLocks/>
            </p:cNvGrpSpPr>
            <p:nvPr/>
          </p:nvGrpSpPr>
          <p:grpSpPr bwMode="auto">
            <a:xfrm rot="833326">
              <a:off x="929" y="2496"/>
              <a:ext cx="100" cy="240"/>
              <a:chOff x="480" y="2112"/>
              <a:chExt cx="96" cy="240"/>
            </a:xfrm>
          </p:grpSpPr>
          <p:sp>
            <p:nvSpPr>
              <p:cNvPr id="5168" name="Oval 48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0000FF"/>
              </a:solidFill>
              <a:ln w="12700" cap="sq">
                <a:solidFill>
                  <a:srgbClr val="0000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69" name="Line 49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0000FF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170" name="Group 50"/>
            <p:cNvGrpSpPr>
              <a:grpSpLocks/>
            </p:cNvGrpSpPr>
            <p:nvPr/>
          </p:nvGrpSpPr>
          <p:grpSpPr bwMode="auto">
            <a:xfrm rot="6474246">
              <a:off x="1135" y="2831"/>
              <a:ext cx="96" cy="248"/>
              <a:chOff x="480" y="2112"/>
              <a:chExt cx="96" cy="240"/>
            </a:xfrm>
          </p:grpSpPr>
          <p:sp>
            <p:nvSpPr>
              <p:cNvPr id="5171" name="Oval 51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0000FF"/>
              </a:solidFill>
              <a:ln w="12700" cap="sq">
                <a:solidFill>
                  <a:srgbClr val="0000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72" name="Line 52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0000FF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173" name="Group 53"/>
            <p:cNvGrpSpPr>
              <a:grpSpLocks/>
            </p:cNvGrpSpPr>
            <p:nvPr/>
          </p:nvGrpSpPr>
          <p:grpSpPr bwMode="auto">
            <a:xfrm rot="3617157">
              <a:off x="1353" y="2612"/>
              <a:ext cx="96" cy="248"/>
              <a:chOff x="480" y="2112"/>
              <a:chExt cx="96" cy="240"/>
            </a:xfrm>
          </p:grpSpPr>
          <p:sp>
            <p:nvSpPr>
              <p:cNvPr id="5174" name="Oval 54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0000FF"/>
              </a:solidFill>
              <a:ln w="12700" cap="sq">
                <a:solidFill>
                  <a:srgbClr val="0000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75" name="Line 55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0000FF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176" name="Group 56"/>
            <p:cNvGrpSpPr>
              <a:grpSpLocks/>
            </p:cNvGrpSpPr>
            <p:nvPr/>
          </p:nvGrpSpPr>
          <p:grpSpPr bwMode="auto">
            <a:xfrm rot="-15781655">
              <a:off x="1499" y="2483"/>
              <a:ext cx="96" cy="248"/>
              <a:chOff x="480" y="2112"/>
              <a:chExt cx="96" cy="240"/>
            </a:xfrm>
          </p:grpSpPr>
          <p:sp>
            <p:nvSpPr>
              <p:cNvPr id="5177" name="Oval 57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008000"/>
              </a:solidFill>
              <a:ln w="12700" cap="sq">
                <a:solidFill>
                  <a:srgbClr val="008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78" name="Line 58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008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179" name="Group 59"/>
            <p:cNvGrpSpPr>
              <a:grpSpLocks/>
            </p:cNvGrpSpPr>
            <p:nvPr/>
          </p:nvGrpSpPr>
          <p:grpSpPr bwMode="auto">
            <a:xfrm rot="3322820">
              <a:off x="1501" y="2804"/>
              <a:ext cx="96" cy="248"/>
              <a:chOff x="480" y="2112"/>
              <a:chExt cx="96" cy="240"/>
            </a:xfrm>
          </p:grpSpPr>
          <p:sp>
            <p:nvSpPr>
              <p:cNvPr id="5180" name="Oval 60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008000"/>
              </a:solidFill>
              <a:ln w="12700" cap="sq">
                <a:solidFill>
                  <a:srgbClr val="008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81" name="Line 61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008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182" name="Group 62"/>
            <p:cNvGrpSpPr>
              <a:grpSpLocks/>
            </p:cNvGrpSpPr>
            <p:nvPr/>
          </p:nvGrpSpPr>
          <p:grpSpPr bwMode="auto">
            <a:xfrm rot="-10391104">
              <a:off x="929" y="2736"/>
              <a:ext cx="100" cy="240"/>
              <a:chOff x="480" y="2112"/>
              <a:chExt cx="96" cy="240"/>
            </a:xfrm>
          </p:grpSpPr>
          <p:sp>
            <p:nvSpPr>
              <p:cNvPr id="5183" name="Oval 63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008000"/>
              </a:solidFill>
              <a:ln w="12700" cap="sq">
                <a:solidFill>
                  <a:srgbClr val="008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84" name="Line 64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008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185" name="Group 65"/>
            <p:cNvGrpSpPr>
              <a:grpSpLocks/>
            </p:cNvGrpSpPr>
            <p:nvPr/>
          </p:nvGrpSpPr>
          <p:grpSpPr bwMode="auto">
            <a:xfrm rot="-24771786">
              <a:off x="857" y="2612"/>
              <a:ext cx="96" cy="248"/>
              <a:chOff x="480" y="2112"/>
              <a:chExt cx="96" cy="240"/>
            </a:xfrm>
          </p:grpSpPr>
          <p:sp>
            <p:nvSpPr>
              <p:cNvPr id="5186" name="Oval 66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008000"/>
              </a:solidFill>
              <a:ln w="12700" cap="sq">
                <a:solidFill>
                  <a:srgbClr val="008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87" name="Line 67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008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188" name="Group 68"/>
            <p:cNvGrpSpPr>
              <a:grpSpLocks/>
            </p:cNvGrpSpPr>
            <p:nvPr/>
          </p:nvGrpSpPr>
          <p:grpSpPr bwMode="auto">
            <a:xfrm rot="-1176400">
              <a:off x="1575" y="2160"/>
              <a:ext cx="98" cy="240"/>
              <a:chOff x="480" y="2112"/>
              <a:chExt cx="96" cy="240"/>
            </a:xfrm>
          </p:grpSpPr>
          <p:sp>
            <p:nvSpPr>
              <p:cNvPr id="5189" name="Oval 69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008000"/>
              </a:solidFill>
              <a:ln w="12700" cap="sq">
                <a:solidFill>
                  <a:srgbClr val="008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90" name="Line 70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008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191" name="Group 71"/>
            <p:cNvGrpSpPr>
              <a:grpSpLocks/>
            </p:cNvGrpSpPr>
            <p:nvPr/>
          </p:nvGrpSpPr>
          <p:grpSpPr bwMode="auto">
            <a:xfrm rot="-11914453">
              <a:off x="1227" y="2304"/>
              <a:ext cx="100" cy="240"/>
              <a:chOff x="480" y="2112"/>
              <a:chExt cx="96" cy="240"/>
            </a:xfrm>
          </p:grpSpPr>
          <p:sp>
            <p:nvSpPr>
              <p:cNvPr id="5192" name="Oval 72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008000"/>
              </a:solidFill>
              <a:ln w="12700" cap="sq">
                <a:solidFill>
                  <a:srgbClr val="008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93" name="Line 73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008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194" name="Group 74"/>
            <p:cNvGrpSpPr>
              <a:grpSpLocks/>
            </p:cNvGrpSpPr>
            <p:nvPr/>
          </p:nvGrpSpPr>
          <p:grpSpPr bwMode="auto">
            <a:xfrm rot="-6273533">
              <a:off x="907" y="2228"/>
              <a:ext cx="96" cy="248"/>
              <a:chOff x="480" y="2112"/>
              <a:chExt cx="96" cy="240"/>
            </a:xfrm>
          </p:grpSpPr>
          <p:sp>
            <p:nvSpPr>
              <p:cNvPr id="5195" name="Oval 75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008000"/>
              </a:solidFill>
              <a:ln w="12700" cap="sq">
                <a:solidFill>
                  <a:srgbClr val="008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96" name="Line 76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008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197" name="Group 77"/>
            <p:cNvGrpSpPr>
              <a:grpSpLocks/>
            </p:cNvGrpSpPr>
            <p:nvPr/>
          </p:nvGrpSpPr>
          <p:grpSpPr bwMode="auto">
            <a:xfrm rot="-9130622">
              <a:off x="1177" y="2496"/>
              <a:ext cx="100" cy="240"/>
              <a:chOff x="480" y="2112"/>
              <a:chExt cx="96" cy="240"/>
            </a:xfrm>
          </p:grpSpPr>
          <p:sp>
            <p:nvSpPr>
              <p:cNvPr id="5198" name="Oval 78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008000"/>
              </a:solidFill>
              <a:ln w="12700" cap="sq">
                <a:solidFill>
                  <a:srgbClr val="008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99" name="Line 79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008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5200" name="Text Box 80"/>
            <p:cNvSpPr txBox="1">
              <a:spLocks noChangeArrowheads="1"/>
            </p:cNvSpPr>
            <p:nvPr/>
          </p:nvSpPr>
          <p:spPr bwMode="auto">
            <a:xfrm>
              <a:off x="1397" y="1634"/>
              <a:ext cx="28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DDDDDD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400" b="1">
                  <a:solidFill>
                    <a:schemeClr val="bg2"/>
                  </a:solidFill>
                </a:rPr>
                <a:t>P</a:t>
              </a:r>
              <a:endParaRPr lang="en-US" sz="2400"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05894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Gas Mixtures--Partial Pressure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153400" cy="4114800"/>
          </a:xfrm>
        </p:spPr>
        <p:txBody>
          <a:bodyPr/>
          <a:lstStyle/>
          <a:p>
            <a:r>
              <a:rPr lang="en-US" sz="2800"/>
              <a:t>Each gas in a mixture behaves </a:t>
            </a:r>
            <a:r>
              <a:rPr lang="en-US" sz="2800" u="sng"/>
              <a:t>independently</a:t>
            </a:r>
            <a:r>
              <a:rPr lang="en-US" sz="2800"/>
              <a:t> of the other gases present.</a:t>
            </a:r>
          </a:p>
          <a:p>
            <a:pPr lvl="1"/>
            <a:r>
              <a:rPr lang="en-US">
                <a:solidFill>
                  <a:schemeClr val="tx2"/>
                </a:solidFill>
              </a:rPr>
              <a:t>Each gas exerts its own pressure on the container.</a:t>
            </a:r>
          </a:p>
          <a:p>
            <a:pPr marL="1085850" lvl="2"/>
            <a:r>
              <a:rPr lang="en-US">
                <a:solidFill>
                  <a:srgbClr val="CC0099"/>
                </a:solidFill>
              </a:rPr>
              <a:t>P</a:t>
            </a:r>
            <a:r>
              <a:rPr lang="en-US" baseline="-25000">
                <a:solidFill>
                  <a:srgbClr val="CC0099"/>
                </a:solidFill>
              </a:rPr>
              <a:t>O </a:t>
            </a:r>
            <a:r>
              <a:rPr lang="en-US">
                <a:solidFill>
                  <a:srgbClr val="CC0099"/>
                </a:solidFill>
              </a:rPr>
              <a:t>  = pressure exerted by O</a:t>
            </a:r>
            <a:r>
              <a:rPr lang="en-US" baseline="-25000">
                <a:solidFill>
                  <a:srgbClr val="CC0099"/>
                </a:solidFill>
              </a:rPr>
              <a:t>2</a:t>
            </a:r>
            <a:endParaRPr lang="en-US">
              <a:solidFill>
                <a:srgbClr val="CC0099"/>
              </a:solidFill>
            </a:endParaRPr>
          </a:p>
          <a:p>
            <a:pPr marL="1085850" lvl="2"/>
            <a:r>
              <a:rPr lang="en-US">
                <a:solidFill>
                  <a:srgbClr val="CC0099"/>
                </a:solidFill>
              </a:rPr>
              <a:t>P</a:t>
            </a:r>
            <a:r>
              <a:rPr lang="en-US" baseline="-25000">
                <a:solidFill>
                  <a:srgbClr val="CC0099"/>
                </a:solidFill>
              </a:rPr>
              <a:t>N</a:t>
            </a:r>
            <a:r>
              <a:rPr lang="en-US">
                <a:solidFill>
                  <a:srgbClr val="CC0099"/>
                </a:solidFill>
              </a:rPr>
              <a:t>  = pressure exerted by N</a:t>
            </a:r>
            <a:r>
              <a:rPr lang="en-US" baseline="-25000">
                <a:solidFill>
                  <a:srgbClr val="CC0099"/>
                </a:solidFill>
              </a:rPr>
              <a:t>2</a:t>
            </a:r>
            <a:endParaRPr lang="en-US">
              <a:solidFill>
                <a:srgbClr val="CC0099"/>
              </a:solidFill>
            </a:endParaRPr>
          </a:p>
          <a:p>
            <a:pPr marL="1085850" lvl="2"/>
            <a:r>
              <a:rPr lang="en-US">
                <a:solidFill>
                  <a:srgbClr val="CC0099"/>
                </a:solidFill>
              </a:rPr>
              <a:t>P</a:t>
            </a:r>
            <a:r>
              <a:rPr lang="en-US" baseline="-25000">
                <a:solidFill>
                  <a:srgbClr val="CC0099"/>
                </a:solidFill>
              </a:rPr>
              <a:t>CO</a:t>
            </a:r>
            <a:r>
              <a:rPr lang="en-US">
                <a:solidFill>
                  <a:srgbClr val="CC0099"/>
                </a:solidFill>
              </a:rPr>
              <a:t>  = pressure exerted by CO</a:t>
            </a:r>
            <a:r>
              <a:rPr lang="en-US" baseline="-25000">
                <a:solidFill>
                  <a:srgbClr val="CC0099"/>
                </a:solidFill>
              </a:rPr>
              <a:t>2</a:t>
            </a:r>
            <a:endParaRPr lang="en-US">
              <a:solidFill>
                <a:srgbClr val="CC0099"/>
              </a:solidFill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1905000" y="3733800"/>
            <a:ext cx="38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b="1">
                <a:solidFill>
                  <a:srgbClr val="CC0099"/>
                </a:solidFill>
              </a:rPr>
              <a:t>2</a:t>
            </a:r>
            <a:endParaRPr lang="en-US" sz="2400">
              <a:solidFill>
                <a:srgbClr val="CC0099"/>
              </a:solidFill>
              <a:latin typeface="Times New Roman" pitchFamily="18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2057400" y="4572000"/>
            <a:ext cx="38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b="1">
                <a:solidFill>
                  <a:srgbClr val="CC0099"/>
                </a:solidFill>
              </a:rPr>
              <a:t>2</a:t>
            </a:r>
            <a:endParaRPr lang="en-US" sz="2400">
              <a:solidFill>
                <a:srgbClr val="CC0099"/>
              </a:solidFill>
              <a:latin typeface="Times New Roman" pitchFamily="18" charset="0"/>
            </a:endParaRP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1905000" y="4129088"/>
            <a:ext cx="3810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b="1">
                <a:solidFill>
                  <a:srgbClr val="CC0099"/>
                </a:solidFill>
              </a:rPr>
              <a:t>2</a:t>
            </a:r>
            <a:endParaRPr lang="en-US" sz="2400">
              <a:solidFill>
                <a:srgbClr val="CC0099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7516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Gas Mixtures--Partial Pressure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1173163"/>
          </a:xfrm>
        </p:spPr>
        <p:txBody>
          <a:bodyPr/>
          <a:lstStyle/>
          <a:p>
            <a:r>
              <a:rPr lang="en-US" sz="2800">
                <a:solidFill>
                  <a:srgbClr val="FF0000"/>
                </a:solidFill>
              </a:rPr>
              <a:t>Partial</a:t>
            </a:r>
            <a:r>
              <a:rPr lang="en-US" sz="2800" i="1">
                <a:solidFill>
                  <a:srgbClr val="FF0000"/>
                </a:solidFill>
              </a:rPr>
              <a:t> </a:t>
            </a:r>
            <a:r>
              <a:rPr lang="en-US" sz="2800">
                <a:solidFill>
                  <a:srgbClr val="FF0000"/>
                </a:solidFill>
              </a:rPr>
              <a:t>pressure</a:t>
            </a:r>
            <a:r>
              <a:rPr lang="en-US" sz="2800"/>
              <a:t>:  the pressure exerted by a particular gas present in a mixture</a:t>
            </a:r>
          </a:p>
          <a:p>
            <a:endParaRPr lang="en-US" sz="2800" i="1">
              <a:solidFill>
                <a:srgbClr val="FF0000"/>
              </a:solidFill>
            </a:endParaRPr>
          </a:p>
          <a:p>
            <a:endParaRPr lang="en-US"/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457200" y="2895600"/>
            <a:ext cx="77724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800">
                <a:solidFill>
                  <a:srgbClr val="FF0000"/>
                </a:solidFill>
              </a:rPr>
              <a:t>Dalton's Law of Partial Pressure:</a:t>
            </a:r>
            <a:r>
              <a:rPr lang="en-US" sz="2800"/>
              <a:t>  </a:t>
            </a:r>
            <a:r>
              <a:rPr lang="en-US" sz="2800">
                <a:solidFill>
                  <a:schemeClr val="tx2"/>
                </a:solidFill>
              </a:rPr>
              <a:t>The total pressure of a mixture of gases equals the sum of the pressures that each would exert if it were present alone.</a:t>
            </a:r>
          </a:p>
          <a:p>
            <a:pPr marL="342900" indent="-342900" algn="ctr">
              <a:spcBef>
                <a:spcPct val="20000"/>
              </a:spcBef>
            </a:pPr>
            <a:r>
              <a:rPr lang="en-US" sz="2800"/>
              <a:t>	</a:t>
            </a:r>
            <a:r>
              <a:rPr lang="en-US" sz="2800">
                <a:solidFill>
                  <a:srgbClr val="FF0000"/>
                </a:solidFill>
              </a:rPr>
              <a:t>P</a:t>
            </a:r>
            <a:r>
              <a:rPr lang="en-US" sz="2800" baseline="-25000">
                <a:solidFill>
                  <a:srgbClr val="FF0000"/>
                </a:solidFill>
              </a:rPr>
              <a:t>total</a:t>
            </a:r>
            <a:r>
              <a:rPr lang="en-US" sz="2800">
                <a:solidFill>
                  <a:srgbClr val="FF0000"/>
                </a:solidFill>
              </a:rPr>
              <a:t> = P</a:t>
            </a:r>
            <a:r>
              <a:rPr lang="en-US" sz="2800" baseline="-25000">
                <a:solidFill>
                  <a:srgbClr val="FF0000"/>
                </a:solidFill>
              </a:rPr>
              <a:t>1</a:t>
            </a:r>
            <a:r>
              <a:rPr lang="en-US" sz="2800">
                <a:solidFill>
                  <a:srgbClr val="FF0000"/>
                </a:solidFill>
              </a:rPr>
              <a:t> + P</a:t>
            </a:r>
            <a:r>
              <a:rPr lang="en-US" sz="2800" baseline="-25000">
                <a:solidFill>
                  <a:srgbClr val="FF0000"/>
                </a:solidFill>
              </a:rPr>
              <a:t>2</a:t>
            </a:r>
            <a:r>
              <a:rPr lang="en-US" sz="2800">
                <a:solidFill>
                  <a:srgbClr val="FF0000"/>
                </a:solidFill>
              </a:rPr>
              <a:t> + P</a:t>
            </a:r>
            <a:r>
              <a:rPr lang="en-US" sz="2800" baseline="-25000">
                <a:solidFill>
                  <a:srgbClr val="FF0000"/>
                </a:solidFill>
              </a:rPr>
              <a:t>3</a:t>
            </a:r>
            <a:r>
              <a:rPr lang="en-US" sz="2800">
                <a:solidFill>
                  <a:srgbClr val="FF0000"/>
                </a:solidFill>
              </a:rPr>
              <a:t> + ………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4171575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Gas Mixtures--Partial Pressure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0" y="2819400"/>
            <a:ext cx="4953000" cy="2971800"/>
          </a:xfrm>
        </p:spPr>
        <p:txBody>
          <a:bodyPr/>
          <a:lstStyle/>
          <a:p>
            <a:pPr>
              <a:tabLst>
                <a:tab pos="1257300" algn="l"/>
              </a:tabLst>
            </a:pPr>
            <a:r>
              <a:rPr lang="en-US" sz="2800"/>
              <a:t>P</a:t>
            </a:r>
            <a:r>
              <a:rPr lang="en-US" sz="2800" baseline="-25000"/>
              <a:t>total </a:t>
            </a:r>
            <a:r>
              <a:rPr lang="en-US" sz="2800"/>
              <a:t>= P</a:t>
            </a:r>
            <a:r>
              <a:rPr lang="en-US" sz="2800" baseline="-25000"/>
              <a:t>O    </a:t>
            </a:r>
            <a:r>
              <a:rPr lang="en-US" sz="2800"/>
              <a:t>+  P</a:t>
            </a:r>
            <a:r>
              <a:rPr lang="en-US" sz="2800" baseline="-25000"/>
              <a:t>N</a:t>
            </a:r>
            <a:r>
              <a:rPr lang="en-US" sz="2800"/>
              <a:t>   +  P</a:t>
            </a:r>
            <a:r>
              <a:rPr lang="en-US" sz="2800" baseline="-25000"/>
              <a:t>CO</a:t>
            </a:r>
          </a:p>
          <a:p>
            <a:pPr>
              <a:tabLst>
                <a:tab pos="1257300" algn="l"/>
              </a:tabLst>
            </a:pPr>
            <a:endParaRPr lang="en-US" sz="2800" baseline="-25000"/>
          </a:p>
          <a:p>
            <a:pPr>
              <a:tabLst>
                <a:tab pos="1257300" algn="l"/>
              </a:tabLst>
            </a:pPr>
            <a:endParaRPr lang="en-US" sz="2800" baseline="-25000"/>
          </a:p>
          <a:p>
            <a:pPr>
              <a:tabLst>
                <a:tab pos="1257300" algn="l"/>
              </a:tabLst>
            </a:pPr>
            <a:r>
              <a:rPr lang="en-US" sz="2800"/>
              <a:t>So for this example:</a:t>
            </a:r>
          </a:p>
          <a:p>
            <a:pPr>
              <a:tabLst>
                <a:tab pos="1257300" algn="l"/>
              </a:tabLst>
            </a:pPr>
            <a:endParaRPr lang="en-US" sz="2800"/>
          </a:p>
          <a:p>
            <a:pPr>
              <a:buFontTx/>
              <a:buNone/>
              <a:tabLst>
                <a:tab pos="1257300" algn="l"/>
              </a:tabLst>
            </a:pPr>
            <a:r>
              <a:rPr lang="en-US" sz="2800"/>
              <a:t>P</a:t>
            </a:r>
            <a:r>
              <a:rPr lang="en-US" sz="2800" baseline="-25000"/>
              <a:t>total </a:t>
            </a:r>
            <a:r>
              <a:rPr lang="en-US" sz="2800"/>
              <a:t>= 6 psi + 8 psi + 9 psi</a:t>
            </a:r>
          </a:p>
          <a:p>
            <a:pPr lvl="1">
              <a:buFontTx/>
              <a:buNone/>
              <a:tabLst>
                <a:tab pos="1257300" algn="l"/>
              </a:tabLst>
            </a:pPr>
            <a:r>
              <a:rPr lang="en-US"/>
              <a:t>	=  23 psi</a:t>
            </a:r>
          </a:p>
        </p:txBody>
      </p:sp>
      <p:grpSp>
        <p:nvGrpSpPr>
          <p:cNvPr id="9220" name="Group 4"/>
          <p:cNvGrpSpPr>
            <a:grpSpLocks/>
          </p:cNvGrpSpPr>
          <p:nvPr/>
        </p:nvGrpSpPr>
        <p:grpSpPr bwMode="auto">
          <a:xfrm>
            <a:off x="304800" y="1981200"/>
            <a:ext cx="3657600" cy="3886200"/>
            <a:chOff x="0" y="1200"/>
            <a:chExt cx="2304" cy="2448"/>
          </a:xfrm>
        </p:grpSpPr>
        <p:sp>
          <p:nvSpPr>
            <p:cNvPr id="9221" name="Rectangle 5"/>
            <p:cNvSpPr>
              <a:spLocks noChangeArrowheads="1"/>
            </p:cNvSpPr>
            <p:nvPr/>
          </p:nvSpPr>
          <p:spPr bwMode="auto">
            <a:xfrm>
              <a:off x="0" y="1200"/>
              <a:ext cx="2304" cy="2448"/>
            </a:xfrm>
            <a:prstGeom prst="rect">
              <a:avLst/>
            </a:prstGeom>
            <a:solidFill>
              <a:schemeClr val="bg1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22" name="Rectangle 6"/>
            <p:cNvSpPr>
              <a:spLocks noChangeArrowheads="1"/>
            </p:cNvSpPr>
            <p:nvPr/>
          </p:nvSpPr>
          <p:spPr bwMode="auto">
            <a:xfrm>
              <a:off x="269" y="2091"/>
              <a:ext cx="1766" cy="1482"/>
            </a:xfrm>
            <a:prstGeom prst="rect">
              <a:avLst/>
            </a:prstGeom>
            <a:solidFill>
              <a:srgbClr val="DDDDDD"/>
            </a:solidFill>
            <a:ln w="12700" cap="sq">
              <a:solidFill>
                <a:schemeClr val="bg2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23" name="Rectangle 7"/>
            <p:cNvSpPr>
              <a:spLocks noChangeArrowheads="1"/>
            </p:cNvSpPr>
            <p:nvPr/>
          </p:nvSpPr>
          <p:spPr bwMode="auto">
            <a:xfrm>
              <a:off x="1728" y="1793"/>
              <a:ext cx="77" cy="298"/>
            </a:xfrm>
            <a:prstGeom prst="rect">
              <a:avLst/>
            </a:prstGeom>
            <a:solidFill>
              <a:srgbClr val="DDDDDD"/>
            </a:solidFill>
            <a:ln w="12700" cap="sq">
              <a:solidFill>
                <a:schemeClr val="bg2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24" name="Oval 8"/>
            <p:cNvSpPr>
              <a:spLocks noChangeArrowheads="1"/>
            </p:cNvSpPr>
            <p:nvPr/>
          </p:nvSpPr>
          <p:spPr bwMode="auto">
            <a:xfrm>
              <a:off x="1536" y="1348"/>
              <a:ext cx="461" cy="445"/>
            </a:xfrm>
            <a:prstGeom prst="ellipse">
              <a:avLst/>
            </a:prstGeom>
            <a:solidFill>
              <a:schemeClr val="bg1"/>
            </a:solidFill>
            <a:ln w="38100" cap="sq">
              <a:solidFill>
                <a:schemeClr val="bg2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9225" name="Group 9"/>
            <p:cNvGrpSpPr>
              <a:grpSpLocks/>
            </p:cNvGrpSpPr>
            <p:nvPr/>
          </p:nvGrpSpPr>
          <p:grpSpPr bwMode="auto">
            <a:xfrm rot="-5390551">
              <a:off x="541" y="2603"/>
              <a:ext cx="148" cy="384"/>
              <a:chOff x="480" y="2112"/>
              <a:chExt cx="96" cy="240"/>
            </a:xfrm>
          </p:grpSpPr>
          <p:sp>
            <p:nvSpPr>
              <p:cNvPr id="9226" name="Oval 10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FF0000"/>
              </a:solidFill>
              <a:ln w="127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7" name="Line 11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FF0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228" name="Group 12"/>
            <p:cNvGrpSpPr>
              <a:grpSpLocks/>
            </p:cNvGrpSpPr>
            <p:nvPr/>
          </p:nvGrpSpPr>
          <p:grpSpPr bwMode="auto">
            <a:xfrm rot="13713924">
              <a:off x="655" y="2195"/>
              <a:ext cx="148" cy="384"/>
              <a:chOff x="480" y="2112"/>
              <a:chExt cx="96" cy="240"/>
            </a:xfrm>
          </p:grpSpPr>
          <p:sp>
            <p:nvSpPr>
              <p:cNvPr id="9229" name="Oval 13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FF0000"/>
              </a:solidFill>
              <a:ln w="127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0" name="Line 14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FF0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231" name="Group 15"/>
            <p:cNvGrpSpPr>
              <a:grpSpLocks/>
            </p:cNvGrpSpPr>
            <p:nvPr/>
          </p:nvGrpSpPr>
          <p:grpSpPr bwMode="auto">
            <a:xfrm>
              <a:off x="999" y="2239"/>
              <a:ext cx="153" cy="370"/>
              <a:chOff x="480" y="2112"/>
              <a:chExt cx="96" cy="240"/>
            </a:xfrm>
          </p:grpSpPr>
          <p:sp>
            <p:nvSpPr>
              <p:cNvPr id="9232" name="Oval 16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FF0000"/>
              </a:solidFill>
              <a:ln w="127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3" name="Line 17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FF0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234" name="Group 18"/>
            <p:cNvGrpSpPr>
              <a:grpSpLocks/>
            </p:cNvGrpSpPr>
            <p:nvPr/>
          </p:nvGrpSpPr>
          <p:grpSpPr bwMode="auto">
            <a:xfrm rot="-14380683">
              <a:off x="1577" y="2195"/>
              <a:ext cx="148" cy="384"/>
              <a:chOff x="480" y="2112"/>
              <a:chExt cx="96" cy="240"/>
            </a:xfrm>
          </p:grpSpPr>
          <p:sp>
            <p:nvSpPr>
              <p:cNvPr id="9235" name="Oval 19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FF0000"/>
              </a:solidFill>
              <a:ln w="127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6" name="Line 20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FF0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237" name="Group 21"/>
            <p:cNvGrpSpPr>
              <a:grpSpLocks/>
            </p:cNvGrpSpPr>
            <p:nvPr/>
          </p:nvGrpSpPr>
          <p:grpSpPr bwMode="auto">
            <a:xfrm rot="9214703">
              <a:off x="537" y="2980"/>
              <a:ext cx="154" cy="371"/>
              <a:chOff x="480" y="2112"/>
              <a:chExt cx="96" cy="240"/>
            </a:xfrm>
          </p:grpSpPr>
          <p:sp>
            <p:nvSpPr>
              <p:cNvPr id="9238" name="Oval 22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FF0000"/>
              </a:solidFill>
              <a:ln w="127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9" name="Line 23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FF0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240" name="Group 24"/>
            <p:cNvGrpSpPr>
              <a:grpSpLocks/>
            </p:cNvGrpSpPr>
            <p:nvPr/>
          </p:nvGrpSpPr>
          <p:grpSpPr bwMode="auto">
            <a:xfrm rot="-1523350">
              <a:off x="999" y="2980"/>
              <a:ext cx="153" cy="371"/>
              <a:chOff x="480" y="2112"/>
              <a:chExt cx="96" cy="240"/>
            </a:xfrm>
          </p:grpSpPr>
          <p:sp>
            <p:nvSpPr>
              <p:cNvPr id="9241" name="Oval 25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FF0000"/>
              </a:solidFill>
              <a:ln w="127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42" name="Line 26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FF0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243" name="Group 27"/>
            <p:cNvGrpSpPr>
              <a:grpSpLocks/>
            </p:cNvGrpSpPr>
            <p:nvPr/>
          </p:nvGrpSpPr>
          <p:grpSpPr bwMode="auto">
            <a:xfrm rot="4117570">
              <a:off x="1614" y="3048"/>
              <a:ext cx="150" cy="384"/>
              <a:chOff x="480" y="2112"/>
              <a:chExt cx="96" cy="240"/>
            </a:xfrm>
          </p:grpSpPr>
          <p:sp>
            <p:nvSpPr>
              <p:cNvPr id="9244" name="Oval 28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FF0000"/>
              </a:solidFill>
              <a:ln w="127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45" name="Line 29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FF0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246" name="Group 30"/>
            <p:cNvGrpSpPr>
              <a:grpSpLocks/>
            </p:cNvGrpSpPr>
            <p:nvPr/>
          </p:nvGrpSpPr>
          <p:grpSpPr bwMode="auto">
            <a:xfrm rot="1260482">
              <a:off x="1152" y="2609"/>
              <a:ext cx="153" cy="371"/>
              <a:chOff x="480" y="2112"/>
              <a:chExt cx="96" cy="240"/>
            </a:xfrm>
          </p:grpSpPr>
          <p:sp>
            <p:nvSpPr>
              <p:cNvPr id="9247" name="Oval 31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FF0000"/>
              </a:solidFill>
              <a:ln w="127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48" name="Line 32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FF0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249" name="Group 33"/>
            <p:cNvGrpSpPr>
              <a:grpSpLocks/>
            </p:cNvGrpSpPr>
            <p:nvPr/>
          </p:nvGrpSpPr>
          <p:grpSpPr bwMode="auto">
            <a:xfrm rot="-3033875">
              <a:off x="579" y="2343"/>
              <a:ext cx="148" cy="384"/>
              <a:chOff x="480" y="2112"/>
              <a:chExt cx="96" cy="240"/>
            </a:xfrm>
          </p:grpSpPr>
          <p:sp>
            <p:nvSpPr>
              <p:cNvPr id="9250" name="Oval 34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0000FF"/>
              </a:solidFill>
              <a:ln w="12700" cap="sq">
                <a:solidFill>
                  <a:srgbClr val="0000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51" name="Line 35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0000FF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252" name="Group 36"/>
            <p:cNvGrpSpPr>
              <a:grpSpLocks/>
            </p:cNvGrpSpPr>
            <p:nvPr/>
          </p:nvGrpSpPr>
          <p:grpSpPr bwMode="auto">
            <a:xfrm rot="16070599">
              <a:off x="654" y="2047"/>
              <a:ext cx="149" cy="384"/>
              <a:chOff x="480" y="2112"/>
              <a:chExt cx="96" cy="240"/>
            </a:xfrm>
          </p:grpSpPr>
          <p:sp>
            <p:nvSpPr>
              <p:cNvPr id="9253" name="Oval 37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0000FF"/>
              </a:solidFill>
              <a:ln w="12700" cap="sq">
                <a:solidFill>
                  <a:srgbClr val="0000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54" name="Line 38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0000FF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255" name="Group 39"/>
            <p:cNvGrpSpPr>
              <a:grpSpLocks/>
            </p:cNvGrpSpPr>
            <p:nvPr/>
          </p:nvGrpSpPr>
          <p:grpSpPr bwMode="auto">
            <a:xfrm rot="2356675">
              <a:off x="1219" y="2274"/>
              <a:ext cx="154" cy="371"/>
              <a:chOff x="480" y="2112"/>
              <a:chExt cx="96" cy="240"/>
            </a:xfrm>
          </p:grpSpPr>
          <p:sp>
            <p:nvSpPr>
              <p:cNvPr id="9256" name="Oval 40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0000FF"/>
              </a:solidFill>
              <a:ln w="12700" cap="sq">
                <a:solidFill>
                  <a:srgbClr val="0000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57" name="Line 41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0000FF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258" name="Group 42"/>
            <p:cNvGrpSpPr>
              <a:grpSpLocks/>
            </p:cNvGrpSpPr>
            <p:nvPr/>
          </p:nvGrpSpPr>
          <p:grpSpPr bwMode="auto">
            <a:xfrm rot="-12024008">
              <a:off x="1536" y="2535"/>
              <a:ext cx="153" cy="372"/>
              <a:chOff x="480" y="2112"/>
              <a:chExt cx="96" cy="240"/>
            </a:xfrm>
          </p:grpSpPr>
          <p:sp>
            <p:nvSpPr>
              <p:cNvPr id="9259" name="Oval 43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0000FF"/>
              </a:solidFill>
              <a:ln w="12700" cap="sq">
                <a:solidFill>
                  <a:srgbClr val="0000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60" name="Line 44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0000FF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261" name="Group 45"/>
            <p:cNvGrpSpPr>
              <a:grpSpLocks/>
            </p:cNvGrpSpPr>
            <p:nvPr/>
          </p:nvGrpSpPr>
          <p:grpSpPr bwMode="auto">
            <a:xfrm rot="11571378">
              <a:off x="384" y="2757"/>
              <a:ext cx="153" cy="372"/>
              <a:chOff x="480" y="2112"/>
              <a:chExt cx="96" cy="240"/>
            </a:xfrm>
          </p:grpSpPr>
          <p:sp>
            <p:nvSpPr>
              <p:cNvPr id="9262" name="Oval 46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0000FF"/>
              </a:solidFill>
              <a:ln w="12700" cap="sq">
                <a:solidFill>
                  <a:srgbClr val="0000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63" name="Line 47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0000FF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264" name="Group 48"/>
            <p:cNvGrpSpPr>
              <a:grpSpLocks/>
            </p:cNvGrpSpPr>
            <p:nvPr/>
          </p:nvGrpSpPr>
          <p:grpSpPr bwMode="auto">
            <a:xfrm rot="833326">
              <a:off x="845" y="2757"/>
              <a:ext cx="154" cy="372"/>
              <a:chOff x="480" y="2112"/>
              <a:chExt cx="96" cy="240"/>
            </a:xfrm>
          </p:grpSpPr>
          <p:sp>
            <p:nvSpPr>
              <p:cNvPr id="9265" name="Oval 49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0000FF"/>
              </a:solidFill>
              <a:ln w="12700" cap="sq">
                <a:solidFill>
                  <a:srgbClr val="0000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66" name="Line 50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0000FF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267" name="Group 51"/>
            <p:cNvGrpSpPr>
              <a:grpSpLocks/>
            </p:cNvGrpSpPr>
            <p:nvPr/>
          </p:nvGrpSpPr>
          <p:grpSpPr bwMode="auto">
            <a:xfrm rot="6474246">
              <a:off x="1163" y="3275"/>
              <a:ext cx="148" cy="384"/>
              <a:chOff x="480" y="2112"/>
              <a:chExt cx="96" cy="240"/>
            </a:xfrm>
          </p:grpSpPr>
          <p:sp>
            <p:nvSpPr>
              <p:cNvPr id="9268" name="Oval 52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0000FF"/>
              </a:solidFill>
              <a:ln w="12700" cap="sq">
                <a:solidFill>
                  <a:srgbClr val="0000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69" name="Line 53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0000FF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270" name="Group 54"/>
            <p:cNvGrpSpPr>
              <a:grpSpLocks/>
            </p:cNvGrpSpPr>
            <p:nvPr/>
          </p:nvGrpSpPr>
          <p:grpSpPr bwMode="auto">
            <a:xfrm rot="3617157">
              <a:off x="1501" y="2937"/>
              <a:ext cx="148" cy="384"/>
              <a:chOff x="480" y="2112"/>
              <a:chExt cx="96" cy="240"/>
            </a:xfrm>
          </p:grpSpPr>
          <p:sp>
            <p:nvSpPr>
              <p:cNvPr id="9271" name="Oval 55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0000FF"/>
              </a:solidFill>
              <a:ln w="12700" cap="sq">
                <a:solidFill>
                  <a:srgbClr val="0000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72" name="Line 56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0000FF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273" name="Group 57"/>
            <p:cNvGrpSpPr>
              <a:grpSpLocks/>
            </p:cNvGrpSpPr>
            <p:nvPr/>
          </p:nvGrpSpPr>
          <p:grpSpPr bwMode="auto">
            <a:xfrm rot="-15781655">
              <a:off x="1727" y="2738"/>
              <a:ext cx="148" cy="384"/>
              <a:chOff x="480" y="2112"/>
              <a:chExt cx="96" cy="240"/>
            </a:xfrm>
          </p:grpSpPr>
          <p:sp>
            <p:nvSpPr>
              <p:cNvPr id="9274" name="Oval 58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008000"/>
              </a:solidFill>
              <a:ln w="12700" cap="sq">
                <a:solidFill>
                  <a:srgbClr val="008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75" name="Line 59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008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276" name="Group 60"/>
            <p:cNvGrpSpPr>
              <a:grpSpLocks/>
            </p:cNvGrpSpPr>
            <p:nvPr/>
          </p:nvGrpSpPr>
          <p:grpSpPr bwMode="auto">
            <a:xfrm rot="3322820">
              <a:off x="1730" y="3234"/>
              <a:ext cx="149" cy="384"/>
              <a:chOff x="480" y="2112"/>
              <a:chExt cx="96" cy="240"/>
            </a:xfrm>
          </p:grpSpPr>
          <p:sp>
            <p:nvSpPr>
              <p:cNvPr id="9277" name="Oval 61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008000"/>
              </a:solidFill>
              <a:ln w="12700" cap="sq">
                <a:solidFill>
                  <a:srgbClr val="008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78" name="Line 62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008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279" name="Group 63"/>
            <p:cNvGrpSpPr>
              <a:grpSpLocks/>
            </p:cNvGrpSpPr>
            <p:nvPr/>
          </p:nvGrpSpPr>
          <p:grpSpPr bwMode="auto">
            <a:xfrm rot="-10391104">
              <a:off x="845" y="3129"/>
              <a:ext cx="154" cy="371"/>
              <a:chOff x="480" y="2112"/>
              <a:chExt cx="96" cy="240"/>
            </a:xfrm>
          </p:grpSpPr>
          <p:sp>
            <p:nvSpPr>
              <p:cNvPr id="9280" name="Oval 64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008000"/>
              </a:solidFill>
              <a:ln w="12700" cap="sq">
                <a:solidFill>
                  <a:srgbClr val="008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81" name="Line 65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008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282" name="Group 66"/>
            <p:cNvGrpSpPr>
              <a:grpSpLocks/>
            </p:cNvGrpSpPr>
            <p:nvPr/>
          </p:nvGrpSpPr>
          <p:grpSpPr bwMode="auto">
            <a:xfrm rot="-24771786">
              <a:off x="733" y="2937"/>
              <a:ext cx="148" cy="384"/>
              <a:chOff x="480" y="2112"/>
              <a:chExt cx="96" cy="240"/>
            </a:xfrm>
          </p:grpSpPr>
          <p:sp>
            <p:nvSpPr>
              <p:cNvPr id="9283" name="Oval 67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008000"/>
              </a:solidFill>
              <a:ln w="12700" cap="sq">
                <a:solidFill>
                  <a:srgbClr val="008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84" name="Line 68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008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285" name="Group 69"/>
            <p:cNvGrpSpPr>
              <a:grpSpLocks/>
            </p:cNvGrpSpPr>
            <p:nvPr/>
          </p:nvGrpSpPr>
          <p:grpSpPr bwMode="auto">
            <a:xfrm rot="-1176400">
              <a:off x="1843" y="2239"/>
              <a:ext cx="154" cy="370"/>
              <a:chOff x="480" y="2112"/>
              <a:chExt cx="96" cy="240"/>
            </a:xfrm>
          </p:grpSpPr>
          <p:sp>
            <p:nvSpPr>
              <p:cNvPr id="9286" name="Oval 70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008000"/>
              </a:solidFill>
              <a:ln w="12700" cap="sq">
                <a:solidFill>
                  <a:srgbClr val="008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87" name="Line 71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008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288" name="Group 72"/>
            <p:cNvGrpSpPr>
              <a:grpSpLocks/>
            </p:cNvGrpSpPr>
            <p:nvPr/>
          </p:nvGrpSpPr>
          <p:grpSpPr bwMode="auto">
            <a:xfrm rot="-11914453">
              <a:off x="1305" y="2461"/>
              <a:ext cx="154" cy="371"/>
              <a:chOff x="480" y="2112"/>
              <a:chExt cx="96" cy="240"/>
            </a:xfrm>
          </p:grpSpPr>
          <p:sp>
            <p:nvSpPr>
              <p:cNvPr id="9289" name="Oval 73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008000"/>
              </a:solidFill>
              <a:ln w="12700" cap="sq">
                <a:solidFill>
                  <a:srgbClr val="008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90" name="Line 74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008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291" name="Group 75"/>
            <p:cNvGrpSpPr>
              <a:grpSpLocks/>
            </p:cNvGrpSpPr>
            <p:nvPr/>
          </p:nvGrpSpPr>
          <p:grpSpPr bwMode="auto">
            <a:xfrm rot="-6273533">
              <a:off x="809" y="2343"/>
              <a:ext cx="148" cy="384"/>
              <a:chOff x="480" y="2112"/>
              <a:chExt cx="96" cy="240"/>
            </a:xfrm>
          </p:grpSpPr>
          <p:sp>
            <p:nvSpPr>
              <p:cNvPr id="9292" name="Oval 76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008000"/>
              </a:solidFill>
              <a:ln w="12700" cap="sq">
                <a:solidFill>
                  <a:srgbClr val="008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93" name="Line 77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008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294" name="Group 78"/>
            <p:cNvGrpSpPr>
              <a:grpSpLocks/>
            </p:cNvGrpSpPr>
            <p:nvPr/>
          </p:nvGrpSpPr>
          <p:grpSpPr bwMode="auto">
            <a:xfrm rot="-9130622">
              <a:off x="1229" y="2757"/>
              <a:ext cx="154" cy="372"/>
              <a:chOff x="480" y="2112"/>
              <a:chExt cx="96" cy="240"/>
            </a:xfrm>
          </p:grpSpPr>
          <p:sp>
            <p:nvSpPr>
              <p:cNvPr id="9295" name="Oval 79"/>
              <p:cNvSpPr>
                <a:spLocks noChangeArrowheads="1"/>
              </p:cNvSpPr>
              <p:nvPr/>
            </p:nvSpPr>
            <p:spPr bwMode="auto">
              <a:xfrm>
                <a:off x="480" y="2112"/>
                <a:ext cx="96" cy="96"/>
              </a:xfrm>
              <a:prstGeom prst="ellipse">
                <a:avLst/>
              </a:prstGeom>
              <a:solidFill>
                <a:srgbClr val="008000"/>
              </a:solidFill>
              <a:ln w="12700" cap="sq">
                <a:solidFill>
                  <a:srgbClr val="008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96" name="Line 80"/>
              <p:cNvSpPr>
                <a:spLocks noChangeShapeType="1"/>
              </p:cNvSpPr>
              <p:nvPr/>
            </p:nvSpPr>
            <p:spPr bwMode="auto">
              <a:xfrm>
                <a:off x="528" y="2208"/>
                <a:ext cx="0" cy="144"/>
              </a:xfrm>
              <a:prstGeom prst="line">
                <a:avLst/>
              </a:prstGeom>
              <a:noFill/>
              <a:ln w="76200" cmpd="tri">
                <a:solidFill>
                  <a:srgbClr val="008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9297" name="Text Box 81"/>
            <p:cNvSpPr txBox="1">
              <a:spLocks noChangeArrowheads="1"/>
            </p:cNvSpPr>
            <p:nvPr/>
          </p:nvSpPr>
          <p:spPr bwMode="auto">
            <a:xfrm>
              <a:off x="1569" y="1426"/>
              <a:ext cx="44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9298" name="Line 82"/>
            <p:cNvSpPr>
              <a:spLocks noChangeShapeType="1"/>
            </p:cNvSpPr>
            <p:nvPr/>
          </p:nvSpPr>
          <p:spPr bwMode="auto">
            <a:xfrm flipV="1">
              <a:off x="1776" y="1440"/>
              <a:ext cx="0" cy="288"/>
            </a:xfrm>
            <a:prstGeom prst="line">
              <a:avLst/>
            </a:prstGeom>
            <a:noFill/>
            <a:ln w="38100" cap="sq">
              <a:solidFill>
                <a:schemeClr val="bg2"/>
              </a:solidFill>
              <a:round/>
              <a:headEnd type="none" w="sm" len="sm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299" name="Text Box 83"/>
          <p:cNvSpPr txBox="1">
            <a:spLocks noChangeArrowheads="1"/>
          </p:cNvSpPr>
          <p:nvPr/>
        </p:nvSpPr>
        <p:spPr bwMode="auto">
          <a:xfrm>
            <a:off x="6096000" y="3124200"/>
            <a:ext cx="38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b="1"/>
              <a:t>2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9300" name="Text Box 84"/>
          <p:cNvSpPr txBox="1">
            <a:spLocks noChangeArrowheads="1"/>
          </p:cNvSpPr>
          <p:nvPr/>
        </p:nvSpPr>
        <p:spPr bwMode="auto">
          <a:xfrm>
            <a:off x="7162800" y="3200400"/>
            <a:ext cx="38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b="1"/>
              <a:t>2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9301" name="Text Box 85"/>
          <p:cNvSpPr txBox="1">
            <a:spLocks noChangeArrowheads="1"/>
          </p:cNvSpPr>
          <p:nvPr/>
        </p:nvSpPr>
        <p:spPr bwMode="auto">
          <a:xfrm>
            <a:off x="8534400" y="3124200"/>
            <a:ext cx="38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b="1"/>
              <a:t>2</a:t>
            </a:r>
            <a:endParaRPr lang="en-US" sz="24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6657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Partial Pressure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 other words, at constant T and V,</a:t>
            </a:r>
          </a:p>
          <a:p>
            <a:pPr lvl="1"/>
            <a:endParaRPr lang="en-US"/>
          </a:p>
          <a:p>
            <a:pPr lvl="1"/>
            <a:r>
              <a:rPr lang="en-US">
                <a:solidFill>
                  <a:schemeClr val="tx2"/>
                </a:solidFill>
              </a:rPr>
              <a:t>P</a:t>
            </a:r>
            <a:r>
              <a:rPr lang="en-US" baseline="-25000">
                <a:solidFill>
                  <a:schemeClr val="tx2"/>
                </a:solidFill>
              </a:rPr>
              <a:t>total </a:t>
            </a:r>
            <a:r>
              <a:rPr lang="en-US">
                <a:solidFill>
                  <a:schemeClr val="tx2"/>
                </a:solidFill>
              </a:rPr>
              <a:t>depends only on the total number of moles of gas present </a:t>
            </a:r>
          </a:p>
          <a:p>
            <a:pPr lvl="1"/>
            <a:endParaRPr lang="en-US">
              <a:solidFill>
                <a:schemeClr val="tx2"/>
              </a:solidFill>
            </a:endParaRPr>
          </a:p>
          <a:p>
            <a:pPr lvl="1"/>
            <a:r>
              <a:rPr lang="en-US">
                <a:solidFill>
                  <a:schemeClr val="tx2"/>
                </a:solidFill>
              </a:rPr>
              <a:t>P</a:t>
            </a:r>
            <a:r>
              <a:rPr lang="en-US" baseline="-25000">
                <a:solidFill>
                  <a:schemeClr val="tx2"/>
                </a:solidFill>
              </a:rPr>
              <a:t>total  </a:t>
            </a:r>
            <a:r>
              <a:rPr lang="en-US">
                <a:solidFill>
                  <a:schemeClr val="tx2"/>
                </a:solidFill>
              </a:rPr>
              <a:t>is independent of the type (or types) of gases present.</a:t>
            </a:r>
          </a:p>
          <a:p>
            <a:endParaRPr lang="en-US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965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Partial Pressure-Mole Fraction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/>
              <a:t>When describing a mixture of gases, it is useful to know the relative amount of each type of gas.</a:t>
            </a:r>
          </a:p>
          <a:p>
            <a:endParaRPr lang="en-US" sz="2800"/>
          </a:p>
          <a:p>
            <a:r>
              <a:rPr lang="en-US" sz="2800">
                <a:solidFill>
                  <a:srgbClr val="FF0000"/>
                </a:solidFill>
              </a:rPr>
              <a:t>Mole fraction (X):</a:t>
            </a:r>
            <a:r>
              <a:rPr lang="en-US" sz="2800"/>
              <a:t>  </a:t>
            </a:r>
            <a:r>
              <a:rPr lang="en-US" sz="2800">
                <a:solidFill>
                  <a:schemeClr val="tx2"/>
                </a:solidFill>
              </a:rPr>
              <a:t>a dimensionless number that expresses the ratio of the number of </a:t>
            </a:r>
            <a:r>
              <a:rPr lang="en-US" sz="2800">
                <a:solidFill>
                  <a:schemeClr val="accent2"/>
                </a:solidFill>
              </a:rPr>
              <a:t>moles of one component</a:t>
            </a:r>
            <a:r>
              <a:rPr lang="en-US" sz="2800">
                <a:solidFill>
                  <a:schemeClr val="tx2"/>
                </a:solidFill>
              </a:rPr>
              <a:t> compared to the </a:t>
            </a:r>
            <a:r>
              <a:rPr lang="en-US" sz="2800">
                <a:solidFill>
                  <a:schemeClr val="hlink"/>
                </a:solidFill>
              </a:rPr>
              <a:t>total number of moles in a mixture</a:t>
            </a:r>
            <a:r>
              <a:rPr lang="en-US" sz="2800">
                <a:solidFill>
                  <a:schemeClr val="tx2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5236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764</Words>
  <Application>Microsoft Office PowerPoint</Application>
  <PresentationFormat>On-screen Show (4:3)</PresentationFormat>
  <Paragraphs>107</Paragraphs>
  <Slides>16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Office Theme</vt:lpstr>
      <vt:lpstr>CS ChemDraw Drawing</vt:lpstr>
      <vt:lpstr>Gas Mixtures Dalton’s Law</vt:lpstr>
      <vt:lpstr>Gas Mixtures--Partial Pressure</vt:lpstr>
      <vt:lpstr>Gas Mixtures--Partial Pressure</vt:lpstr>
      <vt:lpstr>Gas Mixtures--Partial Pressure</vt:lpstr>
      <vt:lpstr>Gas Mixtures--Partial Pressure</vt:lpstr>
      <vt:lpstr>Gas Mixtures--Partial Pressure</vt:lpstr>
      <vt:lpstr>Gas Mixtures--Partial Pressure</vt:lpstr>
      <vt:lpstr>Partial Pressure</vt:lpstr>
      <vt:lpstr>Partial Pressure-Mole Fraction</vt:lpstr>
      <vt:lpstr>Mole Fraction</vt:lpstr>
      <vt:lpstr>Partial Pressure</vt:lpstr>
      <vt:lpstr>Partial Pressure Calculation</vt:lpstr>
      <vt:lpstr>Dalton’s law of Partial Pressure </vt:lpstr>
      <vt:lpstr>Dalton’s law of partial pressures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Gas Mixtures Dalton’s Law</dc:title>
  <dc:creator>Mohsin</dc:creator>
  <cp:lastModifiedBy>Mohsin</cp:lastModifiedBy>
  <cp:revision>1</cp:revision>
  <dcterms:created xsi:type="dcterms:W3CDTF">2013-12-13T04:58:23Z</dcterms:created>
  <dcterms:modified xsi:type="dcterms:W3CDTF">2013-12-13T05:02:47Z</dcterms:modified>
</cp:coreProperties>
</file>