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74" r:id="rId4"/>
    <p:sldId id="275" r:id="rId5"/>
    <p:sldId id="276" r:id="rId6"/>
    <p:sldId id="277" r:id="rId7"/>
    <p:sldId id="278" r:id="rId8"/>
    <p:sldId id="259" r:id="rId9"/>
    <p:sldId id="298" r:id="rId10"/>
    <p:sldId id="279" r:id="rId11"/>
    <p:sldId id="260" r:id="rId12"/>
    <p:sldId id="299" r:id="rId13"/>
    <p:sldId id="261" r:id="rId14"/>
    <p:sldId id="262" r:id="rId15"/>
    <p:sldId id="292" r:id="rId16"/>
    <p:sldId id="293" r:id="rId17"/>
    <p:sldId id="263" r:id="rId18"/>
    <p:sldId id="290" r:id="rId19"/>
    <p:sldId id="294" r:id="rId20"/>
    <p:sldId id="265" r:id="rId21"/>
    <p:sldId id="280" r:id="rId22"/>
    <p:sldId id="281" r:id="rId23"/>
    <p:sldId id="282" r:id="rId24"/>
    <p:sldId id="283" r:id="rId25"/>
    <p:sldId id="267" r:id="rId26"/>
    <p:sldId id="284" r:id="rId27"/>
    <p:sldId id="285" r:id="rId28"/>
    <p:sldId id="268" r:id="rId29"/>
    <p:sldId id="286" r:id="rId30"/>
    <p:sldId id="269" r:id="rId31"/>
    <p:sldId id="287" r:id="rId32"/>
    <p:sldId id="297" r:id="rId33"/>
    <p:sldId id="288" r:id="rId34"/>
    <p:sldId id="289" r:id="rId35"/>
    <p:sldId id="295" r:id="rId36"/>
    <p:sldId id="296" r:id="rId37"/>
    <p:sldId id="270" r:id="rId38"/>
    <p:sldId id="271" r:id="rId39"/>
    <p:sldId id="266" r:id="rId40"/>
    <p:sldId id="273" r:id="rId41"/>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40"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MY"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MY"/>
          </a:p>
        </p:txBody>
      </p:sp>
      <p:sp>
        <p:nvSpPr>
          <p:cNvPr id="15" name="Text Placeholder 14"/>
          <p:cNvSpPr>
            <a:spLocks noGrp="1"/>
          </p:cNvSpPr>
          <p:nvPr>
            <p:ph type="body" sz="quarter" idx="13"/>
          </p:nvPr>
        </p:nvSpPr>
        <p:spPr>
          <a:xfrm>
            <a:off x="971550" y="1196975"/>
            <a:ext cx="6408762" cy="914400"/>
          </a:xfrm>
        </p:spPr>
        <p:txBody>
          <a:bodyPr/>
          <a:lstStyle>
            <a:lvl1pPr algn="ctr">
              <a:buNone/>
              <a:defRPr/>
            </a:lvl1pPr>
          </a:lstStyle>
          <a:p>
            <a:pPr lvl="0"/>
            <a:r>
              <a:rPr lang="en-US" smtClean="0"/>
              <a:t>Click to edit Master text styles</a:t>
            </a:r>
          </a:p>
        </p:txBody>
      </p:sp>
      <p:sp>
        <p:nvSpPr>
          <p:cNvPr id="5" name="Date Placeholder 3"/>
          <p:cNvSpPr>
            <a:spLocks noGrp="1"/>
          </p:cNvSpPr>
          <p:nvPr>
            <p:ph type="dt" sz="half" idx="14"/>
          </p:nvPr>
        </p:nvSpPr>
        <p:spPr/>
        <p:txBody>
          <a:bodyPr/>
          <a:lstStyle>
            <a:lvl1pPr>
              <a:defRPr/>
            </a:lvl1pPr>
          </a:lstStyle>
          <a:p>
            <a:fld id="{5E03C2F1-4303-46FD-BD96-DFF132C2F07E}" type="datetimeFigureOut">
              <a:rPr lang="en-US" smtClean="0"/>
              <a:t>1/12/2013</a:t>
            </a:fld>
            <a:endParaRPr lang="en-US"/>
          </a:p>
        </p:txBody>
      </p:sp>
      <p:sp>
        <p:nvSpPr>
          <p:cNvPr id="6" name="Footer Placeholder 4"/>
          <p:cNvSpPr>
            <a:spLocks noGrp="1"/>
          </p:cNvSpPr>
          <p:nvPr>
            <p:ph type="ftr" sz="quarter" idx="15"/>
          </p:nvPr>
        </p:nvSpPr>
        <p:spPr/>
        <p:txBody>
          <a:bodyPr/>
          <a:lstStyle>
            <a:lvl1pPr>
              <a:defRPr/>
            </a:lvl1pPr>
          </a:lstStyle>
          <a:p>
            <a:endParaRPr lang="en-US"/>
          </a:p>
        </p:txBody>
      </p:sp>
      <p:sp>
        <p:nvSpPr>
          <p:cNvPr id="7" name="Slide Number Placeholder 5"/>
          <p:cNvSpPr>
            <a:spLocks noGrp="1"/>
          </p:cNvSpPr>
          <p:nvPr>
            <p:ph type="sldNum" sz="quarter" idx="16"/>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1/12/2013</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MY"/>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1/12/2013</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E03C2F1-4303-46FD-BD96-DFF132C2F07E}" type="datetimeFigureOut">
              <a:rPr lang="en-US" smtClean="0"/>
              <a:t>1/12/2013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C7A7B8-5F5E-4807-9DAC-30424A4C92AE}" type="slidenum">
              <a:rPr lang="en-US" smtClean="0"/>
              <a:t>‹#›</a:t>
            </a:fld>
            <a:endParaRPr lang="en-US"/>
          </a:p>
        </p:txBody>
      </p:sp>
    </p:spTree>
    <p:extLst>
      <p:ext uri="{BB962C8B-B14F-4D97-AF65-F5344CB8AC3E}">
        <p14:creationId xmlns:p14="http://schemas.microsoft.com/office/powerpoint/2010/main" val="1214208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1/12/2013</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MY"/>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1/12/2013</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1/12/2013</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MY"/>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7" name="Date Placeholder 3"/>
          <p:cNvSpPr>
            <a:spLocks noGrp="1"/>
          </p:cNvSpPr>
          <p:nvPr>
            <p:ph type="dt" sz="half" idx="10"/>
          </p:nvPr>
        </p:nvSpPr>
        <p:spPr/>
        <p:txBody>
          <a:bodyPr/>
          <a:lstStyle>
            <a:lvl1pPr>
              <a:defRPr/>
            </a:lvl1pPr>
          </a:lstStyle>
          <a:p>
            <a:fld id="{5E03C2F1-4303-46FD-BD96-DFF132C2F07E}" type="datetimeFigureOut">
              <a:rPr lang="en-US" smtClean="0"/>
              <a:t>1/12/2013</a:t>
            </a:fld>
            <a:endParaRPr lang="en-US"/>
          </a:p>
        </p:txBody>
      </p:sp>
      <p:sp>
        <p:nvSpPr>
          <p:cNvPr id="8" name="Footer Placeholder 4"/>
          <p:cNvSpPr>
            <a:spLocks noGrp="1"/>
          </p:cNvSpPr>
          <p:nvPr>
            <p:ph type="ftr" sz="quarter" idx="11"/>
          </p:nvPr>
        </p:nvSpPr>
        <p:spPr/>
        <p:txBody>
          <a:bodyPr/>
          <a:lstStyle>
            <a:lvl1pPr>
              <a:defRPr/>
            </a:lvl1pPr>
          </a:lstStyle>
          <a:p>
            <a:endParaRPr lang="en-US"/>
          </a:p>
        </p:txBody>
      </p:sp>
      <p:sp>
        <p:nvSpPr>
          <p:cNvPr id="9"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Date Placeholder 3"/>
          <p:cNvSpPr>
            <a:spLocks noGrp="1"/>
          </p:cNvSpPr>
          <p:nvPr>
            <p:ph type="dt" sz="half" idx="10"/>
          </p:nvPr>
        </p:nvSpPr>
        <p:spPr/>
        <p:txBody>
          <a:bodyPr/>
          <a:lstStyle>
            <a:lvl1pPr>
              <a:defRPr/>
            </a:lvl1pPr>
          </a:lstStyle>
          <a:p>
            <a:fld id="{5E03C2F1-4303-46FD-BD96-DFF132C2F07E}" type="datetimeFigureOut">
              <a:rPr lang="en-US" smtClean="0"/>
              <a:t>1/12/2013</a:t>
            </a:fld>
            <a:endParaRPr lang="en-US"/>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5E03C2F1-4303-46FD-BD96-DFF132C2F07E}" type="datetimeFigureOut">
              <a:rPr lang="en-US" smtClean="0"/>
              <a:t>1/12/2013</a:t>
            </a:fld>
            <a:endParaRPr lang="en-US"/>
          </a:p>
        </p:txBody>
      </p:sp>
      <p:sp>
        <p:nvSpPr>
          <p:cNvPr id="3" name="Footer Placeholder 4"/>
          <p:cNvSpPr>
            <a:spLocks noGrp="1"/>
          </p:cNvSpPr>
          <p:nvPr>
            <p:ph type="ftr" sz="quarter" idx="11"/>
          </p:nvPr>
        </p:nvSpPr>
        <p:spPr/>
        <p:txBody>
          <a:bodyPr/>
          <a:lstStyle>
            <a:lvl1pPr>
              <a:defRPr/>
            </a:lvl1pPr>
          </a:lstStyle>
          <a:p>
            <a:endParaRPr lang="en-US"/>
          </a:p>
        </p:txBody>
      </p:sp>
      <p:sp>
        <p:nvSpPr>
          <p:cNvPr id="4"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MY"/>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1/12/2013</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MY"/>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MY"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1/12/2013</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MY"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fld id="{5E03C2F1-4303-46FD-BD96-DFF132C2F07E}" type="datetimeFigureOut">
              <a:rPr lang="en-US" smtClean="0"/>
              <a:t>1/12/2013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fld id="{7FC7A7B8-5F5E-4807-9DAC-30424A4C92A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wmf"/></Relationships>
</file>

<file path=ppt/slides/_rels/slide14.xml.rels><?xml version="1.0" encoding="UTF-8" standalone="yes"?>
<Relationships xmlns="http://schemas.openxmlformats.org/package/2006/relationships"><Relationship Id="rId3" Type="http://schemas.openxmlformats.org/officeDocument/2006/relationships/image" Target="../media/image22.wmf"/><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wmf"/><Relationship Id="rId4" Type="http://schemas.openxmlformats.org/officeDocument/2006/relationships/image" Target="../media/image23.w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wmf"/></Relationships>
</file>

<file path=ppt/slides/_rels/slide29.xml.rels><?xml version="1.0" encoding="UTF-8" standalone="yes"?>
<Relationships xmlns="http://schemas.openxmlformats.org/package/2006/relationships"><Relationship Id="rId3" Type="http://schemas.openxmlformats.org/officeDocument/2006/relationships/image" Target="../media/image35.wmf"/><Relationship Id="rId2" Type="http://schemas.openxmlformats.org/officeDocument/2006/relationships/image" Target="../media/image34.pn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Thermodynamics II</a:t>
            </a:r>
            <a:br>
              <a:rPr lang="en-US" dirty="0" smtClean="0"/>
            </a:br>
            <a:r>
              <a:rPr lang="en-US" dirty="0" smtClean="0"/>
              <a:t>Chapter 5</a:t>
            </a:r>
            <a:br>
              <a:rPr lang="en-US" dirty="0" smtClean="0"/>
            </a:br>
            <a:r>
              <a:rPr lang="en-US" dirty="0" smtClean="0"/>
              <a:t>Refrigeration</a:t>
            </a:r>
            <a:endParaRPr lang="en-US" dirty="0"/>
          </a:p>
        </p:txBody>
      </p:sp>
      <p:sp>
        <p:nvSpPr>
          <p:cNvPr id="3" name="Subtitle 2"/>
          <p:cNvSpPr>
            <a:spLocks noGrp="1"/>
          </p:cNvSpPr>
          <p:nvPr>
            <p:ph type="subTitle" idx="1"/>
          </p:nvPr>
        </p:nvSpPr>
        <p:spPr>
          <a:xfrm>
            <a:off x="1371600" y="4724400"/>
            <a:ext cx="6934200" cy="914400"/>
          </a:xfrm>
        </p:spPr>
        <p:txBody>
          <a:bodyPr/>
          <a:lstStyle/>
          <a:p>
            <a:r>
              <a:rPr lang="en-US" dirty="0" err="1" smtClean="0"/>
              <a:t>Mohsin</a:t>
            </a:r>
            <a:r>
              <a:rPr lang="en-US" dirty="0" smtClean="0"/>
              <a:t> </a:t>
            </a:r>
            <a:r>
              <a:rPr lang="en-US" dirty="0" err="1" smtClean="0"/>
              <a:t>Mohd</a:t>
            </a:r>
            <a:r>
              <a:rPr lang="en-US" dirty="0" smtClean="0"/>
              <a:t> </a:t>
            </a:r>
            <a:r>
              <a:rPr lang="en-US" dirty="0" err="1" smtClean="0"/>
              <a:t>Sies</a:t>
            </a:r>
            <a:endParaRPr lang="en-US" dirty="0" smtClean="0"/>
          </a:p>
          <a:p>
            <a:r>
              <a:rPr lang="en-US" sz="2000" dirty="0" err="1" smtClean="0"/>
              <a:t>Fakulti</a:t>
            </a:r>
            <a:r>
              <a:rPr lang="en-US" sz="2000" dirty="0" smtClean="0"/>
              <a:t> </a:t>
            </a:r>
            <a:r>
              <a:rPr lang="en-US" sz="2000" dirty="0" err="1" smtClean="0"/>
              <a:t>Kejuruteraan</a:t>
            </a:r>
            <a:r>
              <a:rPr lang="en-US" sz="2000" dirty="0" smtClean="0"/>
              <a:t> </a:t>
            </a:r>
            <a:r>
              <a:rPr lang="en-US" sz="2000" dirty="0" err="1" smtClean="0"/>
              <a:t>Mekanikal</a:t>
            </a:r>
            <a:r>
              <a:rPr lang="en-US" sz="2000" dirty="0" smtClean="0"/>
              <a:t>, </a:t>
            </a:r>
            <a:r>
              <a:rPr lang="en-US" sz="2000" dirty="0" err="1" smtClean="0"/>
              <a:t>Universiti</a:t>
            </a:r>
            <a:r>
              <a:rPr lang="en-US" sz="2000" dirty="0" smtClean="0"/>
              <a:t> </a:t>
            </a:r>
            <a:r>
              <a:rPr lang="en-US" sz="2000" dirty="0" err="1" smtClean="0"/>
              <a:t>Teknologi</a:t>
            </a:r>
            <a:r>
              <a:rPr lang="en-US" sz="2000" dirty="0" smtClean="0"/>
              <a:t> Malaysia</a:t>
            </a:r>
            <a:endParaRPr lang="en-US" sz="2000" dirty="0"/>
          </a:p>
        </p:txBody>
      </p:sp>
    </p:spTree>
    <p:extLst>
      <p:ext uri="{BB962C8B-B14F-4D97-AF65-F5344CB8AC3E}">
        <p14:creationId xmlns:p14="http://schemas.microsoft.com/office/powerpoint/2010/main" val="336257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lstStyle/>
          <a:p>
            <a:r>
              <a:rPr lang="en-US" sz="3200" dirty="0" smtClean="0"/>
              <a:t>Coefficient of Performance</a:t>
            </a:r>
            <a:endParaRPr lang="en-US" sz="3200" dirty="0"/>
          </a:p>
        </p:txBody>
      </p:sp>
      <p:sp>
        <p:nvSpPr>
          <p:cNvPr id="6" name="Rectangle 5"/>
          <p:cNvSpPr/>
          <p:nvPr/>
        </p:nvSpPr>
        <p:spPr>
          <a:xfrm>
            <a:off x="685800" y="1143000"/>
            <a:ext cx="4876800" cy="1446550"/>
          </a:xfrm>
          <a:prstGeom prst="rect">
            <a:avLst/>
          </a:prstGeom>
        </p:spPr>
        <p:txBody>
          <a:bodyPr wrap="square">
            <a:spAutoFit/>
          </a:bodyPr>
          <a:lstStyle/>
          <a:p>
            <a:r>
              <a:rPr lang="en-US" sz="2200" dirty="0"/>
              <a:t>The performance of refrigerators and heat pumps is expressed in terms of the coefficient of performance (COP), defined as,</a:t>
            </a:r>
          </a:p>
        </p:txBody>
      </p:sp>
      <p:pic>
        <p:nvPicPr>
          <p:cNvPr id="7" name="Picture 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1641" y="990599"/>
            <a:ext cx="2862861" cy="4821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275303" y="5257800"/>
            <a:ext cx="5257800" cy="1107996"/>
          </a:xfrm>
          <a:prstGeom prst="rect">
            <a:avLst/>
          </a:prstGeom>
        </p:spPr>
        <p:txBody>
          <a:bodyPr wrap="square">
            <a:spAutoFit/>
          </a:bodyPr>
          <a:lstStyle/>
          <a:p>
            <a:r>
              <a:rPr lang="en-US" sz="2200" dirty="0" smtClean="0"/>
              <a:t>Both COP</a:t>
            </a:r>
            <a:r>
              <a:rPr lang="en-US" sz="2200" baseline="-25000" dirty="0" smtClean="0"/>
              <a:t>R</a:t>
            </a:r>
            <a:r>
              <a:rPr lang="en-US" sz="2200" dirty="0" smtClean="0"/>
              <a:t> and COP</a:t>
            </a:r>
            <a:r>
              <a:rPr lang="en-US" sz="2200" baseline="-25000" dirty="0" smtClean="0"/>
              <a:t>HP</a:t>
            </a:r>
            <a:r>
              <a:rPr lang="en-US" sz="2200" dirty="0" smtClean="0"/>
              <a:t> can </a:t>
            </a:r>
            <a:r>
              <a:rPr lang="en-US" sz="2200" dirty="0"/>
              <a:t>be greater than 1.</a:t>
            </a:r>
          </a:p>
          <a:p>
            <a:r>
              <a:rPr lang="en-US" sz="2200" dirty="0" smtClean="0"/>
              <a:t>For </a:t>
            </a:r>
            <a:r>
              <a:rPr lang="en-US" sz="2200" dirty="0"/>
              <a:t>fixed values of </a:t>
            </a:r>
            <a:r>
              <a:rPr lang="en-US" sz="2200" i="1" dirty="0" smtClean="0"/>
              <a:t>Q</a:t>
            </a:r>
            <a:r>
              <a:rPr lang="en-US" sz="2200" i="1" baseline="-25000" dirty="0" smtClean="0"/>
              <a:t>L</a:t>
            </a:r>
            <a:r>
              <a:rPr lang="en-US" sz="2200" i="1" dirty="0" smtClean="0"/>
              <a:t> </a:t>
            </a:r>
            <a:r>
              <a:rPr lang="en-US" sz="2200" dirty="0" smtClean="0"/>
              <a:t>and </a:t>
            </a:r>
            <a:r>
              <a:rPr lang="en-US" sz="2200" i="1" dirty="0"/>
              <a:t>Q</a:t>
            </a:r>
            <a:r>
              <a:rPr lang="en-US" sz="2200" i="1" baseline="-25000" dirty="0"/>
              <a:t>H</a:t>
            </a:r>
            <a:endParaRPr lang="en-US" sz="2200" baseline="-25000" dirty="0"/>
          </a:p>
          <a:p>
            <a:r>
              <a:rPr lang="en-US" sz="2200" b="1" i="1" dirty="0" smtClean="0"/>
              <a:t>COP</a:t>
            </a:r>
            <a:r>
              <a:rPr lang="en-US" sz="2200" b="1" i="1" baseline="-25000" dirty="0" smtClean="0"/>
              <a:t>HP</a:t>
            </a:r>
            <a:r>
              <a:rPr lang="en-US" sz="2200" b="1" i="1" dirty="0" smtClean="0"/>
              <a:t> = COP</a:t>
            </a:r>
            <a:r>
              <a:rPr lang="en-US" sz="2200" b="1" i="1" baseline="-25000" dirty="0" smtClean="0"/>
              <a:t>R</a:t>
            </a:r>
            <a:r>
              <a:rPr lang="en-US" sz="2200" b="1" i="1" dirty="0" smtClean="0"/>
              <a:t> + 1</a:t>
            </a:r>
            <a:endParaRPr lang="en-US" sz="2200" dirty="0"/>
          </a:p>
        </p:txBody>
      </p:sp>
      <mc:AlternateContent xmlns:mc="http://schemas.openxmlformats.org/markup-compatibility/2006" xmlns:a14="http://schemas.microsoft.com/office/drawing/2010/main">
        <mc:Choice Requires="a14">
          <p:sp>
            <p:nvSpPr>
              <p:cNvPr id="3" name="TextBox 2"/>
              <p:cNvSpPr txBox="1"/>
              <p:nvPr/>
            </p:nvSpPr>
            <p:spPr>
              <a:xfrm>
                <a:off x="132322" y="3057738"/>
                <a:ext cx="5887478" cy="68691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a:rPr>
                          </m:ctrlPr>
                        </m:sSubPr>
                        <m:e>
                          <m:r>
                            <a:rPr lang="en-US" b="0" i="1" smtClean="0">
                              <a:latin typeface="Cambria Math"/>
                            </a:rPr>
                            <m:t>𝐶𝑂𝑃</m:t>
                          </m:r>
                        </m:e>
                        <m:sub>
                          <m:r>
                            <a:rPr lang="en-US" b="0" i="1" smtClean="0">
                              <a:latin typeface="Cambria Math"/>
                            </a:rPr>
                            <m:t>𝑅</m:t>
                          </m:r>
                        </m:sub>
                      </m:sSub>
                      <m:r>
                        <a:rPr lang="en-US" b="0" i="1" smtClean="0">
                          <a:latin typeface="Cambria Math"/>
                        </a:rPr>
                        <m:t>=</m:t>
                      </m:r>
                      <m:f>
                        <m:fPr>
                          <m:ctrlPr>
                            <a:rPr lang="en-US" b="0" i="1" smtClean="0">
                              <a:latin typeface="Cambria Math"/>
                            </a:rPr>
                          </m:ctrlPr>
                        </m:fPr>
                        <m:num>
                          <m:r>
                            <a:rPr lang="en-US" b="0" i="1" smtClean="0">
                              <a:latin typeface="Cambria Math"/>
                            </a:rPr>
                            <m:t>𝐷𝑒𝑠𝑖𝑟𝑒𝑑</m:t>
                          </m:r>
                          <m:r>
                            <a:rPr lang="en-US" b="0" i="1" smtClean="0">
                              <a:latin typeface="Cambria Math"/>
                            </a:rPr>
                            <m:t> </m:t>
                          </m:r>
                          <m:r>
                            <a:rPr lang="en-US" b="0" i="1" smtClean="0">
                              <a:latin typeface="Cambria Math"/>
                            </a:rPr>
                            <m:t>𝑂𝑢𝑡𝑝𝑢𝑡</m:t>
                          </m:r>
                        </m:num>
                        <m:den>
                          <m:r>
                            <a:rPr lang="en-US" b="0" i="1" smtClean="0">
                              <a:latin typeface="Cambria Math"/>
                            </a:rPr>
                            <m:t>𝑅𝑒𝑞𝑢𝑖𝑟𝑒𝑑</m:t>
                          </m:r>
                          <m:r>
                            <a:rPr lang="en-US" b="0" i="1" smtClean="0">
                              <a:latin typeface="Cambria Math"/>
                            </a:rPr>
                            <m:t> </m:t>
                          </m:r>
                          <m:r>
                            <a:rPr lang="en-US" b="0" i="1" smtClean="0">
                              <a:latin typeface="Cambria Math"/>
                            </a:rPr>
                            <m:t>𝐼𝑛𝑝𝑢𝑡</m:t>
                          </m:r>
                        </m:den>
                      </m:f>
                      <m:r>
                        <a:rPr lang="en-US" b="0" i="1" smtClean="0">
                          <a:latin typeface="Cambria Math"/>
                        </a:rPr>
                        <m:t>=</m:t>
                      </m:r>
                      <m:f>
                        <m:fPr>
                          <m:ctrlPr>
                            <a:rPr lang="en-US" b="0" i="1" smtClean="0">
                              <a:latin typeface="Cambria Math"/>
                            </a:rPr>
                          </m:ctrlPr>
                        </m:fPr>
                        <m:num>
                          <m:r>
                            <a:rPr lang="en-US" b="0" i="1" smtClean="0">
                              <a:latin typeface="Cambria Math"/>
                            </a:rPr>
                            <m:t>𝐶𝑜𝑜𝑙𝑖𝑛𝑔</m:t>
                          </m:r>
                          <m:r>
                            <a:rPr lang="en-US" b="0" i="1" smtClean="0">
                              <a:latin typeface="Cambria Math"/>
                            </a:rPr>
                            <m:t> </m:t>
                          </m:r>
                          <m:r>
                            <a:rPr lang="en-US" b="0" i="1" smtClean="0">
                              <a:latin typeface="Cambria Math"/>
                            </a:rPr>
                            <m:t>𝐸𝑓𝑓𝑒𝑐𝑡</m:t>
                          </m:r>
                        </m:num>
                        <m:den>
                          <m:r>
                            <a:rPr lang="en-US" b="0" i="1" smtClean="0">
                              <a:latin typeface="Cambria Math"/>
                            </a:rPr>
                            <m:t>𝑊𝑜𝑟𝑘</m:t>
                          </m:r>
                          <m:r>
                            <a:rPr lang="en-US" b="0" i="1" smtClean="0">
                              <a:latin typeface="Cambria Math"/>
                            </a:rPr>
                            <m:t> </m:t>
                          </m:r>
                          <m:r>
                            <a:rPr lang="en-US" b="0" i="1" smtClean="0">
                              <a:latin typeface="Cambria Math"/>
                            </a:rPr>
                            <m:t>𝐼𝑛𝑝𝑢𝑡</m:t>
                          </m:r>
                        </m:den>
                      </m:f>
                      <m:r>
                        <a:rPr lang="en-US" b="0" i="1" smtClean="0">
                          <a:latin typeface="Cambria Math"/>
                        </a:rPr>
                        <m:t>=</m:t>
                      </m:r>
                      <m:f>
                        <m:fPr>
                          <m:ctrlPr>
                            <a:rPr lang="en-US" b="0" i="1" smtClean="0">
                              <a:latin typeface="Cambria Math"/>
                            </a:rPr>
                          </m:ctrlPr>
                        </m:fPr>
                        <m:num>
                          <m:sSub>
                            <m:sSubPr>
                              <m:ctrlPr>
                                <a:rPr lang="en-US" b="0" i="1" smtClean="0">
                                  <a:latin typeface="Cambria Math"/>
                                </a:rPr>
                              </m:ctrlPr>
                            </m:sSubPr>
                            <m:e>
                              <m:r>
                                <a:rPr lang="en-US" b="0" i="1" smtClean="0">
                                  <a:latin typeface="Cambria Math"/>
                                </a:rPr>
                                <m:t>𝑄</m:t>
                              </m:r>
                            </m:e>
                            <m:sub>
                              <m:r>
                                <a:rPr lang="en-US" b="0" i="1" smtClean="0">
                                  <a:latin typeface="Cambria Math"/>
                                </a:rPr>
                                <m:t>𝐿</m:t>
                              </m:r>
                            </m:sub>
                          </m:sSub>
                        </m:num>
                        <m:den>
                          <m:sSub>
                            <m:sSubPr>
                              <m:ctrlPr>
                                <a:rPr lang="en-US" b="0" i="1" smtClean="0">
                                  <a:latin typeface="Cambria Math"/>
                                </a:rPr>
                              </m:ctrlPr>
                            </m:sSubPr>
                            <m:e>
                              <m:r>
                                <a:rPr lang="en-US" b="0" i="1" smtClean="0">
                                  <a:latin typeface="Cambria Math"/>
                                </a:rPr>
                                <m:t>𝑊</m:t>
                              </m:r>
                            </m:e>
                            <m:sub>
                              <m:r>
                                <a:rPr lang="en-US" b="0" i="1" smtClean="0">
                                  <a:latin typeface="Cambria Math"/>
                                </a:rPr>
                                <m:t>𝑛𝑒𝑡</m:t>
                              </m:r>
                              <m:r>
                                <a:rPr lang="en-US" b="0" i="1" smtClean="0">
                                  <a:latin typeface="Cambria Math"/>
                                </a:rPr>
                                <m:t>,</m:t>
                              </m:r>
                              <m:r>
                                <a:rPr lang="en-US" b="0" i="1" smtClean="0">
                                  <a:latin typeface="Cambria Math"/>
                                </a:rPr>
                                <m:t>𝑖𝑛</m:t>
                              </m:r>
                            </m:sub>
                          </m:sSub>
                        </m:den>
                      </m:f>
                    </m:oMath>
                  </m:oMathPara>
                </a14:m>
                <a:endParaRPr lang="en-US" dirty="0"/>
              </a:p>
            </p:txBody>
          </p:sp>
        </mc:Choice>
        <mc:Fallback xmlns="">
          <p:sp>
            <p:nvSpPr>
              <p:cNvPr id="3" name="TextBox 2"/>
              <p:cNvSpPr txBox="1">
                <a:spLocks noRot="1" noChangeAspect="1" noMove="1" noResize="1" noEditPoints="1" noAdjustHandles="1" noChangeArrowheads="1" noChangeShapeType="1" noTextEdit="1"/>
              </p:cNvSpPr>
              <p:nvPr/>
            </p:nvSpPr>
            <p:spPr>
              <a:xfrm>
                <a:off x="132322" y="3057738"/>
                <a:ext cx="5887478" cy="686919"/>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132322" y="4067689"/>
                <a:ext cx="5887478" cy="68691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a:rPr>
                          </m:ctrlPr>
                        </m:sSubPr>
                        <m:e>
                          <m:r>
                            <a:rPr lang="en-US" b="0" i="1" smtClean="0">
                              <a:latin typeface="Cambria Math"/>
                            </a:rPr>
                            <m:t>𝐶𝑂𝑃</m:t>
                          </m:r>
                        </m:e>
                        <m:sub>
                          <m:r>
                            <a:rPr lang="en-US" b="0" i="1" smtClean="0">
                              <a:latin typeface="Cambria Math"/>
                            </a:rPr>
                            <m:t>𝐻𝑃</m:t>
                          </m:r>
                        </m:sub>
                      </m:sSub>
                      <m:r>
                        <a:rPr lang="en-US" b="0" i="1" smtClean="0">
                          <a:latin typeface="Cambria Math"/>
                        </a:rPr>
                        <m:t>=</m:t>
                      </m:r>
                      <m:f>
                        <m:fPr>
                          <m:ctrlPr>
                            <a:rPr lang="en-US" b="0" i="1" smtClean="0">
                              <a:latin typeface="Cambria Math"/>
                            </a:rPr>
                          </m:ctrlPr>
                        </m:fPr>
                        <m:num>
                          <m:r>
                            <a:rPr lang="en-US" b="0" i="1" smtClean="0">
                              <a:latin typeface="Cambria Math"/>
                            </a:rPr>
                            <m:t>𝐷𝑒𝑠𝑖𝑟𝑒𝑑</m:t>
                          </m:r>
                          <m:r>
                            <a:rPr lang="en-US" b="0" i="1" smtClean="0">
                              <a:latin typeface="Cambria Math"/>
                            </a:rPr>
                            <m:t> </m:t>
                          </m:r>
                          <m:r>
                            <a:rPr lang="en-US" b="0" i="1" smtClean="0">
                              <a:latin typeface="Cambria Math"/>
                            </a:rPr>
                            <m:t>𝑂𝑢𝑡𝑝𝑢𝑡</m:t>
                          </m:r>
                        </m:num>
                        <m:den>
                          <m:r>
                            <a:rPr lang="en-US" b="0" i="1" smtClean="0">
                              <a:latin typeface="Cambria Math"/>
                            </a:rPr>
                            <m:t>𝑅𝑒𝑞𝑢𝑖𝑟𝑒𝑑</m:t>
                          </m:r>
                          <m:r>
                            <a:rPr lang="en-US" b="0" i="1" smtClean="0">
                              <a:latin typeface="Cambria Math"/>
                            </a:rPr>
                            <m:t> </m:t>
                          </m:r>
                          <m:r>
                            <a:rPr lang="en-US" b="0" i="1" smtClean="0">
                              <a:latin typeface="Cambria Math"/>
                            </a:rPr>
                            <m:t>𝐼𝑛𝑝𝑢𝑡</m:t>
                          </m:r>
                        </m:den>
                      </m:f>
                      <m:r>
                        <a:rPr lang="en-US" b="0" i="1" smtClean="0">
                          <a:latin typeface="Cambria Math"/>
                        </a:rPr>
                        <m:t>=</m:t>
                      </m:r>
                      <m:f>
                        <m:fPr>
                          <m:ctrlPr>
                            <a:rPr lang="en-US" b="0" i="1" smtClean="0">
                              <a:latin typeface="Cambria Math"/>
                            </a:rPr>
                          </m:ctrlPr>
                        </m:fPr>
                        <m:num>
                          <m:r>
                            <a:rPr lang="en-US" b="0" i="1" smtClean="0">
                              <a:latin typeface="Cambria Math"/>
                            </a:rPr>
                            <m:t>𝐻𝑒𝑎𝑡𝑖𝑛𝑔</m:t>
                          </m:r>
                          <m:r>
                            <a:rPr lang="en-US" b="0" i="1" smtClean="0">
                              <a:latin typeface="Cambria Math"/>
                            </a:rPr>
                            <m:t> </m:t>
                          </m:r>
                          <m:r>
                            <a:rPr lang="en-US" b="0" i="1" smtClean="0">
                              <a:latin typeface="Cambria Math"/>
                            </a:rPr>
                            <m:t>𝐸𝑓𝑓𝑒𝑐𝑡</m:t>
                          </m:r>
                        </m:num>
                        <m:den>
                          <m:r>
                            <a:rPr lang="en-US" b="0" i="1" smtClean="0">
                              <a:latin typeface="Cambria Math"/>
                            </a:rPr>
                            <m:t>𝑊𝑜𝑟𝑘</m:t>
                          </m:r>
                          <m:r>
                            <a:rPr lang="en-US" b="0" i="1" smtClean="0">
                              <a:latin typeface="Cambria Math"/>
                            </a:rPr>
                            <m:t> </m:t>
                          </m:r>
                          <m:r>
                            <a:rPr lang="en-US" b="0" i="1" smtClean="0">
                              <a:latin typeface="Cambria Math"/>
                            </a:rPr>
                            <m:t>𝐼𝑛𝑝𝑢𝑡</m:t>
                          </m:r>
                        </m:den>
                      </m:f>
                      <m:r>
                        <a:rPr lang="en-US" b="0" i="1" smtClean="0">
                          <a:latin typeface="Cambria Math"/>
                        </a:rPr>
                        <m:t>=</m:t>
                      </m:r>
                      <m:f>
                        <m:fPr>
                          <m:ctrlPr>
                            <a:rPr lang="en-US" b="0" i="1" smtClean="0">
                              <a:latin typeface="Cambria Math"/>
                            </a:rPr>
                          </m:ctrlPr>
                        </m:fPr>
                        <m:num>
                          <m:sSub>
                            <m:sSubPr>
                              <m:ctrlPr>
                                <a:rPr lang="en-US" b="0" i="1" smtClean="0">
                                  <a:latin typeface="Cambria Math"/>
                                </a:rPr>
                              </m:ctrlPr>
                            </m:sSubPr>
                            <m:e>
                              <m:r>
                                <a:rPr lang="en-US" b="0" i="1" smtClean="0">
                                  <a:latin typeface="Cambria Math"/>
                                </a:rPr>
                                <m:t>𝑄</m:t>
                              </m:r>
                            </m:e>
                            <m:sub>
                              <m:r>
                                <a:rPr lang="en-US" b="0" i="1" smtClean="0">
                                  <a:latin typeface="Cambria Math"/>
                                </a:rPr>
                                <m:t>𝐻</m:t>
                              </m:r>
                            </m:sub>
                          </m:sSub>
                        </m:num>
                        <m:den>
                          <m:sSub>
                            <m:sSubPr>
                              <m:ctrlPr>
                                <a:rPr lang="en-US" b="0" i="1" smtClean="0">
                                  <a:latin typeface="Cambria Math"/>
                                </a:rPr>
                              </m:ctrlPr>
                            </m:sSubPr>
                            <m:e>
                              <m:r>
                                <a:rPr lang="en-US" b="0" i="1" smtClean="0">
                                  <a:latin typeface="Cambria Math"/>
                                </a:rPr>
                                <m:t>𝑊</m:t>
                              </m:r>
                            </m:e>
                            <m:sub>
                              <m:r>
                                <a:rPr lang="en-US" b="0" i="1" smtClean="0">
                                  <a:latin typeface="Cambria Math"/>
                                </a:rPr>
                                <m:t>𝑛𝑒𝑡</m:t>
                              </m:r>
                              <m:r>
                                <a:rPr lang="en-US" b="0" i="1" smtClean="0">
                                  <a:latin typeface="Cambria Math"/>
                                </a:rPr>
                                <m:t>,</m:t>
                              </m:r>
                              <m:r>
                                <a:rPr lang="en-US" b="0" i="1" smtClean="0">
                                  <a:latin typeface="Cambria Math"/>
                                </a:rPr>
                                <m:t>𝑖𝑛</m:t>
                              </m:r>
                            </m:sub>
                          </m:sSub>
                        </m:den>
                      </m:f>
                    </m:oMath>
                  </m:oMathPara>
                </a14:m>
                <a:endParaRPr lang="en-US" dirty="0"/>
              </a:p>
            </p:txBody>
          </p:sp>
        </mc:Choice>
        <mc:Fallback xmlns="">
          <p:sp>
            <p:nvSpPr>
              <p:cNvPr id="9" name="TextBox 8"/>
              <p:cNvSpPr txBox="1">
                <a:spLocks noRot="1" noChangeAspect="1" noMove="1" noResize="1" noEditPoints="1" noAdjustHandles="1" noChangeArrowheads="1" noChangeShapeType="1" noTextEdit="1"/>
              </p:cNvSpPr>
              <p:nvPr/>
            </p:nvSpPr>
            <p:spPr>
              <a:xfrm>
                <a:off x="132322" y="4067689"/>
                <a:ext cx="5887478" cy="686919"/>
              </a:xfrm>
              <a:prstGeom prst="rect">
                <a:avLst/>
              </a:prstGeom>
              <a:blipFill rotWithShape="1">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6520009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3"/>
          <p:cNvSpPr>
            <a:spLocks noGrp="1"/>
          </p:cNvSpPr>
          <p:nvPr>
            <p:ph type="sldNum" sz="quarter" idx="12"/>
          </p:nvPr>
        </p:nvSpPr>
        <p:spPr/>
        <p:txBody>
          <a:bodyPr/>
          <a:lstStyle/>
          <a:p>
            <a:fld id="{76F5E972-39BC-4749-B9A1-23D49C896393}" type="slidenum">
              <a:rPr lang="en-US"/>
              <a:pPr/>
              <a:t>11</a:t>
            </a:fld>
            <a:endParaRPr lang="en-US"/>
          </a:p>
        </p:txBody>
      </p:sp>
      <p:sp>
        <p:nvSpPr>
          <p:cNvPr id="176130" name="Rectangle 2"/>
          <p:cNvSpPr>
            <a:spLocks noChangeArrowheads="1"/>
          </p:cNvSpPr>
          <p:nvPr/>
        </p:nvSpPr>
        <p:spPr bwMode="auto">
          <a:xfrm>
            <a:off x="304800" y="228600"/>
            <a:ext cx="8686800" cy="579438"/>
          </a:xfrm>
          <a:prstGeom prst="rect">
            <a:avLst/>
          </a:prstGeom>
          <a:noFill/>
          <a:ln>
            <a:noFill/>
          </a:ln>
          <a:effectLst/>
          <a:extLst/>
        </p:spPr>
        <p:txBody>
          <a:bodyPr>
            <a:spAutoFit/>
          </a:bodyPr>
          <a:lstStyle/>
          <a:p>
            <a:r>
              <a:rPr lang="en-US" sz="3200" dirty="0"/>
              <a:t>THE REVERSED CARNOT CYCLE</a:t>
            </a:r>
          </a:p>
        </p:txBody>
      </p:sp>
      <p:sp>
        <p:nvSpPr>
          <p:cNvPr id="176132" name="Rectangle 4"/>
          <p:cNvSpPr>
            <a:spLocks noChangeArrowheads="1"/>
          </p:cNvSpPr>
          <p:nvPr/>
        </p:nvSpPr>
        <p:spPr bwMode="auto">
          <a:xfrm>
            <a:off x="6597650" y="5164138"/>
            <a:ext cx="2089150" cy="1465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dirty="0">
                <a:solidFill>
                  <a:srgbClr val="3333FF"/>
                </a:solidFill>
              </a:rPr>
              <a:t>Schematic of a Carnot refrigerator and </a:t>
            </a:r>
            <a:r>
              <a:rPr lang="en-US" i="1" dirty="0">
                <a:solidFill>
                  <a:srgbClr val="3333FF"/>
                </a:solidFill>
              </a:rPr>
              <a:t>T</a:t>
            </a:r>
            <a:r>
              <a:rPr lang="en-US" dirty="0">
                <a:solidFill>
                  <a:srgbClr val="3333FF"/>
                </a:solidFill>
              </a:rPr>
              <a:t>-</a:t>
            </a:r>
            <a:r>
              <a:rPr lang="en-US" i="1" dirty="0">
                <a:solidFill>
                  <a:srgbClr val="3333FF"/>
                </a:solidFill>
              </a:rPr>
              <a:t>s </a:t>
            </a:r>
            <a:r>
              <a:rPr lang="en-US" dirty="0">
                <a:solidFill>
                  <a:srgbClr val="3333FF"/>
                </a:solidFill>
              </a:rPr>
              <a:t>diagram of the reversed Carnot cycle.</a:t>
            </a:r>
          </a:p>
        </p:txBody>
      </p:sp>
      <p:pic>
        <p:nvPicPr>
          <p:cNvPr id="17613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2964426"/>
            <a:ext cx="2413000" cy="604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613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3800" y="3708836"/>
            <a:ext cx="2536825" cy="617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6135" name="Rectangle 7"/>
          <p:cNvSpPr>
            <a:spLocks noChangeArrowheads="1"/>
          </p:cNvSpPr>
          <p:nvPr/>
        </p:nvSpPr>
        <p:spPr bwMode="auto">
          <a:xfrm>
            <a:off x="6280457" y="2974900"/>
            <a:ext cx="2743200" cy="1385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700" dirty="0"/>
              <a:t>Both COPs increase as the difference between the two temperatures</a:t>
            </a:r>
          </a:p>
          <a:p>
            <a:r>
              <a:rPr lang="en-US" sz="1700" dirty="0"/>
              <a:t>decreases, that is, as </a:t>
            </a:r>
            <a:r>
              <a:rPr lang="en-US" sz="1700" i="1" dirty="0"/>
              <a:t>T</a:t>
            </a:r>
            <a:r>
              <a:rPr lang="en-US" sz="1700" i="1" baseline="-25000" dirty="0"/>
              <a:t>L</a:t>
            </a:r>
            <a:r>
              <a:rPr lang="en-US" sz="1700" i="1" dirty="0"/>
              <a:t> </a:t>
            </a:r>
            <a:r>
              <a:rPr lang="en-US" sz="1700" dirty="0"/>
              <a:t>rises or </a:t>
            </a:r>
            <a:r>
              <a:rPr lang="en-US" sz="1700" i="1" dirty="0"/>
              <a:t>T</a:t>
            </a:r>
            <a:r>
              <a:rPr lang="en-US" sz="1700" i="1" baseline="-25000" dirty="0"/>
              <a:t>H</a:t>
            </a:r>
            <a:r>
              <a:rPr lang="en-US" sz="1700" i="1" dirty="0"/>
              <a:t> </a:t>
            </a:r>
            <a:r>
              <a:rPr lang="en-US" sz="1700" dirty="0"/>
              <a:t>falls.</a:t>
            </a:r>
          </a:p>
        </p:txBody>
      </p:sp>
      <p:sp>
        <p:nvSpPr>
          <p:cNvPr id="176136" name="Rectangle 8"/>
          <p:cNvSpPr>
            <a:spLocks noChangeArrowheads="1"/>
          </p:cNvSpPr>
          <p:nvPr/>
        </p:nvSpPr>
        <p:spPr bwMode="auto">
          <a:xfrm>
            <a:off x="228600" y="914400"/>
            <a:ext cx="8686800" cy="2000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10000"/>
              </a:spcBef>
              <a:spcAft>
                <a:spcPct val="10000"/>
              </a:spcAft>
            </a:pPr>
            <a:r>
              <a:rPr lang="en-US" sz="2000" dirty="0"/>
              <a:t>The reversed Carnot cycle is the </a:t>
            </a:r>
            <a:r>
              <a:rPr lang="en-US" sz="2000" i="1" dirty="0"/>
              <a:t>most efficient </a:t>
            </a:r>
            <a:r>
              <a:rPr lang="en-US" sz="2000" dirty="0"/>
              <a:t>ref</a:t>
            </a:r>
            <a:r>
              <a:rPr lang="tr-TR" sz="2000" dirty="0"/>
              <a:t>rig.</a:t>
            </a:r>
            <a:r>
              <a:rPr lang="en-US" sz="2000" dirty="0"/>
              <a:t> cycle operating between </a:t>
            </a:r>
            <a:r>
              <a:rPr lang="en-US" sz="2000" i="1" dirty="0"/>
              <a:t>T</a:t>
            </a:r>
            <a:r>
              <a:rPr lang="en-US" sz="2000" i="1" baseline="-25000" dirty="0"/>
              <a:t>L</a:t>
            </a:r>
            <a:r>
              <a:rPr lang="en-US" sz="2000" i="1" dirty="0"/>
              <a:t> and T</a:t>
            </a:r>
            <a:r>
              <a:rPr lang="en-US" sz="2000" i="1" baseline="-25000" dirty="0"/>
              <a:t>H</a:t>
            </a:r>
            <a:r>
              <a:rPr lang="en-US" sz="2000" dirty="0"/>
              <a:t>.</a:t>
            </a:r>
          </a:p>
          <a:p>
            <a:pPr>
              <a:spcBef>
                <a:spcPct val="10000"/>
              </a:spcBef>
              <a:spcAft>
                <a:spcPct val="10000"/>
              </a:spcAft>
            </a:pPr>
            <a:r>
              <a:rPr lang="tr-TR" sz="2000" dirty="0">
                <a:solidFill>
                  <a:srgbClr val="CC00CC"/>
                </a:solidFill>
              </a:rPr>
              <a:t>I</a:t>
            </a:r>
            <a:r>
              <a:rPr lang="en-US" sz="2000" dirty="0">
                <a:solidFill>
                  <a:srgbClr val="CC00CC"/>
                </a:solidFill>
              </a:rPr>
              <a:t>t is not a suitable model for refrigeration cycles since processes 2-3 and 4-1 are not practical because</a:t>
            </a:r>
            <a:r>
              <a:rPr lang="tr-TR" sz="2000" dirty="0">
                <a:solidFill>
                  <a:srgbClr val="CC00CC"/>
                </a:solidFill>
              </a:rPr>
              <a:t> </a:t>
            </a:r>
            <a:r>
              <a:rPr lang="en-US" sz="2000" dirty="0"/>
              <a:t>Process 2-3 involves the compression of a liquid–vapor mixture, which requires a compressor that will handle two phases, and process 4-1 involves the expansion of high-moisture-content refrigerant in a turbine.</a:t>
            </a:r>
          </a:p>
        </p:txBody>
      </p:sp>
      <p:pic>
        <p:nvPicPr>
          <p:cNvPr id="176137"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2914948"/>
            <a:ext cx="2771099" cy="3714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6138"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05200" y="4419600"/>
            <a:ext cx="2495781" cy="2219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250631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3"/>
          <p:cNvSpPr>
            <a:spLocks noGrp="1"/>
          </p:cNvSpPr>
          <p:nvPr>
            <p:ph type="sldNum" sz="quarter" idx="12"/>
          </p:nvPr>
        </p:nvSpPr>
        <p:spPr/>
        <p:txBody>
          <a:bodyPr/>
          <a:lstStyle/>
          <a:p>
            <a:fld id="{3585DB1C-8333-45E0-AE71-176791CCA12A}" type="slidenum">
              <a:rPr lang="en-US"/>
              <a:pPr/>
              <a:t>12</a:t>
            </a:fld>
            <a:endParaRPr lang="en-US"/>
          </a:p>
        </p:txBody>
      </p:sp>
      <p:sp>
        <p:nvSpPr>
          <p:cNvPr id="196612" name="Rectangle 4"/>
          <p:cNvSpPr>
            <a:spLocks noChangeArrowheads="1"/>
          </p:cNvSpPr>
          <p:nvPr/>
        </p:nvSpPr>
        <p:spPr bwMode="auto">
          <a:xfrm>
            <a:off x="381000" y="196850"/>
            <a:ext cx="8458200" cy="584775"/>
          </a:xfrm>
          <a:prstGeom prst="rect">
            <a:avLst/>
          </a:prstGeom>
          <a:noFill/>
          <a:ln>
            <a:noFill/>
          </a:ln>
          <a:effectLst/>
          <a:extLst/>
        </p:spPr>
        <p:txBody>
          <a:bodyPr>
            <a:spAutoFit/>
          </a:bodyPr>
          <a:lstStyle/>
          <a:p>
            <a:r>
              <a:rPr lang="en-US" sz="3200" dirty="0" smtClean="0"/>
              <a:t>REFERENCE COP</a:t>
            </a:r>
            <a:endParaRPr lang="en-US" sz="3200" dirty="0"/>
          </a:p>
        </p:txBody>
      </p:sp>
      <p:pic>
        <p:nvPicPr>
          <p:cNvPr id="19661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 y="2133600"/>
            <a:ext cx="6057900" cy="73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6614" name="Rectangle 6"/>
          <p:cNvSpPr>
            <a:spLocks noChangeArrowheads="1"/>
          </p:cNvSpPr>
          <p:nvPr/>
        </p:nvSpPr>
        <p:spPr bwMode="auto">
          <a:xfrm>
            <a:off x="381000" y="1143000"/>
            <a:ext cx="6781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2000" dirty="0"/>
              <a:t>The maximum COP of a refrigeration cycle operating</a:t>
            </a:r>
            <a:r>
              <a:rPr lang="tr-TR" sz="2000" dirty="0"/>
              <a:t> </a:t>
            </a:r>
            <a:r>
              <a:rPr lang="en-US" sz="2000" dirty="0"/>
              <a:t>between temperature limits of </a:t>
            </a:r>
            <a:r>
              <a:rPr lang="en-US" sz="2000" i="1" dirty="0"/>
              <a:t>T</a:t>
            </a:r>
            <a:r>
              <a:rPr lang="en-US" sz="2000" i="1" baseline="-25000" dirty="0"/>
              <a:t>L</a:t>
            </a:r>
            <a:r>
              <a:rPr lang="en-US" sz="2000" i="1" dirty="0"/>
              <a:t> </a:t>
            </a:r>
            <a:r>
              <a:rPr lang="en-US" sz="2000" dirty="0"/>
              <a:t>and </a:t>
            </a:r>
            <a:r>
              <a:rPr lang="en-US" sz="2000" i="1" dirty="0"/>
              <a:t>T</a:t>
            </a:r>
            <a:r>
              <a:rPr lang="en-US" sz="2000" i="1" baseline="-25000" dirty="0"/>
              <a:t>H</a:t>
            </a:r>
          </a:p>
        </p:txBody>
      </p:sp>
      <p:sp>
        <p:nvSpPr>
          <p:cNvPr id="196618" name="Rectangle 10"/>
          <p:cNvSpPr>
            <a:spLocks noChangeArrowheads="1"/>
          </p:cNvSpPr>
          <p:nvPr/>
        </p:nvSpPr>
        <p:spPr bwMode="auto">
          <a:xfrm>
            <a:off x="353961" y="3276600"/>
            <a:ext cx="838200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20000"/>
              </a:spcBef>
              <a:spcAft>
                <a:spcPct val="20000"/>
              </a:spcAft>
            </a:pPr>
            <a:r>
              <a:rPr lang="en-US" sz="2000" dirty="0"/>
              <a:t>Actual refrigeration cycles are not as efficient as ideal ones like the Carnot cycle because of the </a:t>
            </a:r>
            <a:r>
              <a:rPr lang="en-US" sz="2000" dirty="0" err="1"/>
              <a:t>irreversibilities</a:t>
            </a:r>
            <a:r>
              <a:rPr lang="en-US" sz="2000" dirty="0"/>
              <a:t> involved. But the conclusion we can draw from Eq. 11–9 that the COP is inversely proportional to the temperature difference </a:t>
            </a:r>
            <a:r>
              <a:rPr lang="en-US" sz="2000" i="1" dirty="0"/>
              <a:t>T</a:t>
            </a:r>
            <a:r>
              <a:rPr lang="en-US" sz="2000" i="1" baseline="-25000" dirty="0"/>
              <a:t>H</a:t>
            </a:r>
            <a:r>
              <a:rPr lang="en-US" sz="2000" i="1" dirty="0"/>
              <a:t> -</a:t>
            </a:r>
            <a:r>
              <a:rPr lang="en-US" sz="2000" dirty="0"/>
              <a:t> </a:t>
            </a:r>
            <a:r>
              <a:rPr lang="en-US" sz="2000" i="1" dirty="0"/>
              <a:t>T</a:t>
            </a:r>
            <a:r>
              <a:rPr lang="en-US" sz="2000" i="1" baseline="-25000" dirty="0"/>
              <a:t>L</a:t>
            </a:r>
            <a:r>
              <a:rPr lang="en-US" sz="2000" i="1" dirty="0"/>
              <a:t> </a:t>
            </a:r>
            <a:r>
              <a:rPr lang="en-US" sz="2000" dirty="0"/>
              <a:t>is equally valid for actual refrigeration cycles</a:t>
            </a:r>
            <a:r>
              <a:rPr lang="en-US" sz="2000" dirty="0" smtClean="0"/>
              <a:t>.</a:t>
            </a:r>
            <a:endParaRPr lang="en-US" sz="2000" dirty="0"/>
          </a:p>
        </p:txBody>
      </p:sp>
    </p:spTree>
    <p:extLst>
      <p:ext uri="{BB962C8B-B14F-4D97-AF65-F5344CB8AC3E}">
        <p14:creationId xmlns:p14="http://schemas.microsoft.com/office/powerpoint/2010/main" val="17721987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3"/>
          <p:cNvSpPr>
            <a:spLocks noGrp="1"/>
          </p:cNvSpPr>
          <p:nvPr>
            <p:ph type="sldNum" sz="quarter" idx="12"/>
          </p:nvPr>
        </p:nvSpPr>
        <p:spPr/>
        <p:txBody>
          <a:bodyPr/>
          <a:lstStyle/>
          <a:p>
            <a:fld id="{7B21BB33-89FC-4070-AB19-8284D684D39A}" type="slidenum">
              <a:rPr lang="en-US"/>
              <a:pPr/>
              <a:t>13</a:t>
            </a:fld>
            <a:endParaRPr lang="en-US"/>
          </a:p>
        </p:txBody>
      </p:sp>
      <p:sp>
        <p:nvSpPr>
          <p:cNvPr id="177154" name="Rectangle 2"/>
          <p:cNvSpPr>
            <a:spLocks noChangeArrowheads="1"/>
          </p:cNvSpPr>
          <p:nvPr/>
        </p:nvSpPr>
        <p:spPr bwMode="auto">
          <a:xfrm>
            <a:off x="228600" y="228600"/>
            <a:ext cx="8763000" cy="523220"/>
          </a:xfrm>
          <a:prstGeom prst="rect">
            <a:avLst/>
          </a:prstGeom>
          <a:noFill/>
          <a:ln>
            <a:noFill/>
          </a:ln>
          <a:effectLst/>
          <a:extLst/>
        </p:spPr>
        <p:txBody>
          <a:bodyPr>
            <a:spAutoFit/>
          </a:bodyPr>
          <a:lstStyle/>
          <a:p>
            <a:r>
              <a:rPr lang="en-US" sz="2800" dirty="0"/>
              <a:t>THE IDEAL VAPOR-COMPRESSION REFRIGERATION CYCLE</a:t>
            </a:r>
          </a:p>
        </p:txBody>
      </p:sp>
      <p:sp>
        <p:nvSpPr>
          <p:cNvPr id="177157" name="Rectangle 5"/>
          <p:cNvSpPr>
            <a:spLocks noChangeArrowheads="1"/>
          </p:cNvSpPr>
          <p:nvPr/>
        </p:nvSpPr>
        <p:spPr bwMode="auto">
          <a:xfrm>
            <a:off x="283702" y="838200"/>
            <a:ext cx="853440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000" dirty="0" smtClean="0">
                <a:solidFill>
                  <a:srgbClr val="CC00CC"/>
                </a:solidFill>
              </a:rPr>
              <a:t>Unlike </a:t>
            </a:r>
            <a:r>
              <a:rPr lang="en-US" sz="2000" dirty="0">
                <a:solidFill>
                  <a:srgbClr val="CC00CC"/>
                </a:solidFill>
              </a:rPr>
              <a:t>the reversed Carnot cycle, </a:t>
            </a:r>
            <a:endParaRPr lang="en-US" sz="2000" dirty="0" smtClean="0">
              <a:solidFill>
                <a:srgbClr val="CC00CC"/>
              </a:solidFill>
            </a:endParaRPr>
          </a:p>
          <a:p>
            <a:pPr marL="342900" indent="-342900">
              <a:buFont typeface="Arial" pitchFamily="34" charset="0"/>
              <a:buChar char="•"/>
            </a:pPr>
            <a:r>
              <a:rPr lang="en-US" sz="2000" dirty="0" smtClean="0">
                <a:solidFill>
                  <a:srgbClr val="CC00CC"/>
                </a:solidFill>
              </a:rPr>
              <a:t>The </a:t>
            </a:r>
            <a:r>
              <a:rPr lang="en-US" sz="2000" dirty="0">
                <a:solidFill>
                  <a:srgbClr val="CC00CC"/>
                </a:solidFill>
              </a:rPr>
              <a:t>refrigerant is vaporized completely before it is compressed </a:t>
            </a:r>
            <a:endParaRPr lang="en-US" sz="2000" dirty="0" smtClean="0">
              <a:solidFill>
                <a:srgbClr val="CC00CC"/>
              </a:solidFill>
            </a:endParaRPr>
          </a:p>
          <a:p>
            <a:pPr marL="342900" indent="-342900">
              <a:buFont typeface="Arial" pitchFamily="34" charset="0"/>
              <a:buChar char="•"/>
            </a:pPr>
            <a:r>
              <a:rPr lang="en-US" sz="2000" dirty="0" smtClean="0">
                <a:solidFill>
                  <a:srgbClr val="CC00CC"/>
                </a:solidFill>
              </a:rPr>
              <a:t>The </a:t>
            </a:r>
            <a:r>
              <a:rPr lang="en-US" sz="2000" dirty="0">
                <a:solidFill>
                  <a:srgbClr val="CC00CC"/>
                </a:solidFill>
              </a:rPr>
              <a:t>turbine is replaced with a throttling device. </a:t>
            </a:r>
          </a:p>
        </p:txBody>
      </p:sp>
      <p:sp>
        <p:nvSpPr>
          <p:cNvPr id="177158" name="Rectangle 6"/>
          <p:cNvSpPr>
            <a:spLocks noChangeArrowheads="1"/>
          </p:cNvSpPr>
          <p:nvPr/>
        </p:nvSpPr>
        <p:spPr bwMode="auto">
          <a:xfrm>
            <a:off x="6553200" y="5410200"/>
            <a:ext cx="2514600" cy="1082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90000"/>
              </a:lnSpc>
            </a:pPr>
            <a:r>
              <a:rPr lang="en-US" dirty="0">
                <a:solidFill>
                  <a:srgbClr val="3333FF"/>
                </a:solidFill>
              </a:rPr>
              <a:t>Schematic and </a:t>
            </a:r>
            <a:r>
              <a:rPr lang="en-US" b="1" i="1" dirty="0"/>
              <a:t>T</a:t>
            </a:r>
            <a:r>
              <a:rPr lang="en-US" b="1" dirty="0"/>
              <a:t>-</a:t>
            </a:r>
            <a:r>
              <a:rPr lang="en-US" b="1" i="1" dirty="0"/>
              <a:t>s </a:t>
            </a:r>
            <a:r>
              <a:rPr lang="en-US" b="1" dirty="0"/>
              <a:t>diagram</a:t>
            </a:r>
            <a:r>
              <a:rPr lang="en-US" dirty="0">
                <a:solidFill>
                  <a:srgbClr val="3333FF"/>
                </a:solidFill>
              </a:rPr>
              <a:t> for the ideal vapor-compression refrigeration cycle.</a:t>
            </a:r>
          </a:p>
        </p:txBody>
      </p:sp>
      <p:sp>
        <p:nvSpPr>
          <p:cNvPr id="177159" name="Rectangle 7"/>
          <p:cNvSpPr>
            <a:spLocks noChangeArrowheads="1"/>
          </p:cNvSpPr>
          <p:nvPr/>
        </p:nvSpPr>
        <p:spPr bwMode="auto">
          <a:xfrm>
            <a:off x="6781800" y="3810000"/>
            <a:ext cx="2057400" cy="1349375"/>
          </a:xfrm>
          <a:prstGeom prst="rect">
            <a:avLst/>
          </a:prstGeom>
          <a:solidFill>
            <a:srgbClr val="FFCC99"/>
          </a:solidFill>
          <a:ln w="1905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90000"/>
              </a:lnSpc>
            </a:pPr>
            <a:r>
              <a:rPr lang="en-US"/>
              <a:t>This is the most widely used cycle for refrigerators, A-C systems, and heat pumps.</a:t>
            </a:r>
          </a:p>
        </p:txBody>
      </p:sp>
      <p:pic>
        <p:nvPicPr>
          <p:cNvPr id="177160"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695575"/>
            <a:ext cx="3019425" cy="401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7161"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57575" y="3781425"/>
            <a:ext cx="3095625" cy="292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715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86228" y="2438400"/>
            <a:ext cx="6046622" cy="1158875"/>
          </a:xfrm>
          <a:prstGeom prst="rect">
            <a:avLst/>
          </a:prstGeom>
          <a:noFill/>
          <a:ln w="19050">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130606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3"/>
          <p:cNvSpPr>
            <a:spLocks noGrp="1"/>
          </p:cNvSpPr>
          <p:nvPr>
            <p:ph type="sldNum" sz="quarter" idx="12"/>
          </p:nvPr>
        </p:nvSpPr>
        <p:spPr/>
        <p:txBody>
          <a:bodyPr/>
          <a:lstStyle/>
          <a:p>
            <a:fld id="{FD7DE63A-6265-48C6-A12F-66CAD2EFFA09}" type="slidenum">
              <a:rPr lang="en-US"/>
              <a:pPr/>
              <a:t>14</a:t>
            </a:fld>
            <a:endParaRPr lang="en-US"/>
          </a:p>
        </p:txBody>
      </p:sp>
      <p:sp>
        <p:nvSpPr>
          <p:cNvPr id="178180" name="Rectangle 4"/>
          <p:cNvSpPr>
            <a:spLocks noChangeArrowheads="1"/>
          </p:cNvSpPr>
          <p:nvPr/>
        </p:nvSpPr>
        <p:spPr bwMode="auto">
          <a:xfrm>
            <a:off x="3657600" y="4495800"/>
            <a:ext cx="13716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solidFill>
                  <a:srgbClr val="3333FF"/>
                </a:solidFill>
              </a:rPr>
              <a:t>An ordinary household refrigerator.</a:t>
            </a:r>
          </a:p>
        </p:txBody>
      </p:sp>
      <p:sp>
        <p:nvSpPr>
          <p:cNvPr id="178181" name="Rectangle 5"/>
          <p:cNvSpPr>
            <a:spLocks noChangeArrowheads="1"/>
          </p:cNvSpPr>
          <p:nvPr/>
        </p:nvSpPr>
        <p:spPr bwMode="auto">
          <a:xfrm>
            <a:off x="4724400" y="5943600"/>
            <a:ext cx="3733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r>
              <a:rPr lang="en-US" dirty="0">
                <a:solidFill>
                  <a:srgbClr val="3333FF"/>
                </a:solidFill>
              </a:rPr>
              <a:t>The </a:t>
            </a:r>
            <a:r>
              <a:rPr lang="en-US" b="1" i="1" dirty="0"/>
              <a:t>P</a:t>
            </a:r>
            <a:r>
              <a:rPr lang="en-US" b="1" dirty="0"/>
              <a:t>-</a:t>
            </a:r>
            <a:r>
              <a:rPr lang="en-US" b="1" i="1" dirty="0"/>
              <a:t>h </a:t>
            </a:r>
            <a:r>
              <a:rPr lang="en-US" b="1" dirty="0"/>
              <a:t>diagram</a:t>
            </a:r>
            <a:r>
              <a:rPr lang="en-US" dirty="0">
                <a:solidFill>
                  <a:srgbClr val="3333FF"/>
                </a:solidFill>
              </a:rPr>
              <a:t> of an ideal vapor-compression refrigeration cycle.</a:t>
            </a:r>
          </a:p>
        </p:txBody>
      </p:sp>
      <p:pic>
        <p:nvPicPr>
          <p:cNvPr id="17818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6925" y="1524000"/>
            <a:ext cx="3648075" cy="284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8183"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8363" y="1371600"/>
            <a:ext cx="2586037" cy="611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8184"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49938" y="2057400"/>
            <a:ext cx="2684462" cy="617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8186"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2743200"/>
            <a:ext cx="3992563"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8188" name="Text Box 12"/>
          <p:cNvSpPr txBox="1">
            <a:spLocks noChangeArrowheads="1"/>
          </p:cNvSpPr>
          <p:nvPr/>
        </p:nvSpPr>
        <p:spPr bwMode="auto">
          <a:xfrm>
            <a:off x="533400" y="1371600"/>
            <a:ext cx="16002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a:t>Steady-flow energy balance</a:t>
            </a:r>
          </a:p>
        </p:txBody>
      </p:sp>
      <p:pic>
        <p:nvPicPr>
          <p:cNvPr id="178190" name="Picture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800" y="2114550"/>
            <a:ext cx="3381375" cy="443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8191" name="Picture 1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57800" y="3095625"/>
            <a:ext cx="3305175" cy="292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10945" y="228600"/>
            <a:ext cx="1357936" cy="523220"/>
          </a:xfrm>
          <a:prstGeom prst="rect">
            <a:avLst/>
          </a:prstGeom>
          <a:noFill/>
        </p:spPr>
        <p:txBody>
          <a:bodyPr wrap="none" rtlCol="0">
            <a:spAutoFit/>
          </a:bodyPr>
          <a:lstStyle/>
          <a:p>
            <a:r>
              <a:rPr lang="en-US" sz="2800" dirty="0" smtClean="0"/>
              <a:t>Analysis</a:t>
            </a:r>
            <a:endParaRPr lang="en-US" sz="2800" dirty="0"/>
          </a:p>
        </p:txBody>
      </p:sp>
      <p:sp>
        <p:nvSpPr>
          <p:cNvPr id="3" name="TextBox 2"/>
          <p:cNvSpPr txBox="1"/>
          <p:nvPr/>
        </p:nvSpPr>
        <p:spPr>
          <a:xfrm>
            <a:off x="442452" y="807751"/>
            <a:ext cx="7538795" cy="400110"/>
          </a:xfrm>
          <a:prstGeom prst="rect">
            <a:avLst/>
          </a:prstGeom>
          <a:noFill/>
        </p:spPr>
        <p:txBody>
          <a:bodyPr wrap="none" rtlCol="0">
            <a:spAutoFit/>
          </a:bodyPr>
          <a:lstStyle/>
          <a:p>
            <a:r>
              <a:rPr lang="en-US" sz="2000" dirty="0" smtClean="0"/>
              <a:t>Each component is treated separately as open system with steady flow</a:t>
            </a:r>
            <a:endParaRPr lang="en-US" sz="2000" dirty="0"/>
          </a:p>
        </p:txBody>
      </p:sp>
    </p:spTree>
    <p:extLst>
      <p:ext uri="{BB962C8B-B14F-4D97-AF65-F5344CB8AC3E}">
        <p14:creationId xmlns:p14="http://schemas.microsoft.com/office/powerpoint/2010/main" val="16834243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3"/>
          <p:cNvSpPr>
            <a:spLocks noGrp="1"/>
          </p:cNvSpPr>
          <p:nvPr>
            <p:ph type="sldNum" sz="quarter" idx="12"/>
          </p:nvPr>
        </p:nvSpPr>
        <p:spPr/>
        <p:txBody>
          <a:bodyPr/>
          <a:lstStyle/>
          <a:p>
            <a:pPr>
              <a:defRPr/>
            </a:pPr>
            <a:fld id="{7DB4A2FF-29C7-4783-9052-B0F5EDDD8CDA}" type="slidenum">
              <a:rPr lang="en-US" sz="1600">
                <a:solidFill>
                  <a:schemeClr val="tx1"/>
                </a:solidFill>
                <a:latin typeface="+mn-lt"/>
              </a:rPr>
              <a:pPr>
                <a:defRPr/>
              </a:pPr>
              <a:t>15</a:t>
            </a:fld>
            <a:endParaRPr lang="en-US" sz="1600">
              <a:solidFill>
                <a:schemeClr val="tx1"/>
              </a:solidFill>
              <a:latin typeface="+mn-lt"/>
            </a:endParaRPr>
          </a:p>
        </p:txBody>
      </p:sp>
      <p:sp>
        <p:nvSpPr>
          <p:cNvPr id="178187" name="Rectangle 11"/>
          <p:cNvSpPr>
            <a:spLocks noChangeArrowheads="1"/>
          </p:cNvSpPr>
          <p:nvPr/>
        </p:nvSpPr>
        <p:spPr bwMode="auto">
          <a:xfrm>
            <a:off x="533400" y="1447800"/>
            <a:ext cx="7772400" cy="3740150"/>
          </a:xfrm>
          <a:prstGeom prst="rect">
            <a:avLst/>
          </a:prstGeom>
          <a:noFill/>
          <a:ln w="9525">
            <a:noFill/>
            <a:miter lim="800000"/>
            <a:headEnd/>
            <a:tailEnd/>
          </a:ln>
          <a:effectLst/>
        </p:spPr>
        <p:txBody>
          <a:bodyPr>
            <a:spAutoFit/>
          </a:bodyPr>
          <a:lstStyle/>
          <a:p>
            <a:pPr algn="just">
              <a:spcBef>
                <a:spcPct val="5000"/>
              </a:spcBef>
              <a:spcAft>
                <a:spcPct val="5000"/>
              </a:spcAft>
              <a:defRPr/>
            </a:pPr>
            <a:r>
              <a:rPr lang="en-MY" sz="2000" b="1" dirty="0">
                <a:solidFill>
                  <a:srgbClr val="CC0066"/>
                </a:solidFill>
                <a:latin typeface="+mn-lt"/>
                <a:cs typeface="+mn-cs"/>
              </a:rPr>
              <a:t>11–12 </a:t>
            </a:r>
          </a:p>
          <a:p>
            <a:pPr algn="just">
              <a:spcBef>
                <a:spcPts val="0"/>
              </a:spcBef>
              <a:spcAft>
                <a:spcPts val="600"/>
              </a:spcAft>
              <a:defRPr/>
            </a:pPr>
            <a:r>
              <a:rPr lang="en-MY" sz="2000" dirty="0">
                <a:latin typeface="+mn-lt"/>
                <a:cs typeface="+mn-cs"/>
              </a:rPr>
              <a:t>A refrigerator uses refrigerant-134a as the working fluid and operates on an ideal vapor-compression refrigeration cycle between 0.12 and 0.7 MPa. The mass flow rate of the refrigerant is 0.05 kg/s. Show the cycle on a T-s diagram with respect to saturation lines. Determine:</a:t>
            </a:r>
          </a:p>
          <a:p>
            <a:pPr marL="533400" algn="just">
              <a:spcBef>
                <a:spcPts val="0"/>
              </a:spcBef>
              <a:spcAft>
                <a:spcPts val="600"/>
              </a:spcAft>
              <a:defRPr/>
            </a:pPr>
            <a:r>
              <a:rPr lang="en-MY" sz="2000" dirty="0">
                <a:latin typeface="+mn-lt"/>
                <a:cs typeface="+mn-cs"/>
              </a:rPr>
              <a:t>a) the rate of heat removal from the refrigerated space,</a:t>
            </a:r>
          </a:p>
          <a:p>
            <a:pPr marL="533400" algn="just">
              <a:spcBef>
                <a:spcPts val="0"/>
              </a:spcBef>
              <a:spcAft>
                <a:spcPts val="600"/>
              </a:spcAft>
              <a:defRPr/>
            </a:pPr>
            <a:r>
              <a:rPr lang="en-MY" sz="2000" dirty="0">
                <a:latin typeface="+mn-lt"/>
                <a:cs typeface="+mn-cs"/>
              </a:rPr>
              <a:t>b) the power input to the compressor, </a:t>
            </a:r>
          </a:p>
          <a:p>
            <a:pPr marL="533400" algn="just">
              <a:spcBef>
                <a:spcPts val="0"/>
              </a:spcBef>
              <a:spcAft>
                <a:spcPts val="600"/>
              </a:spcAft>
              <a:defRPr/>
            </a:pPr>
            <a:r>
              <a:rPr lang="en-MY" sz="2000" dirty="0">
                <a:latin typeface="+mn-lt"/>
                <a:cs typeface="+mn-cs"/>
              </a:rPr>
              <a:t>c) the rate of heat rejection to the environment, and </a:t>
            </a:r>
          </a:p>
          <a:p>
            <a:pPr marL="533400" algn="just">
              <a:spcBef>
                <a:spcPts val="0"/>
              </a:spcBef>
              <a:spcAft>
                <a:spcPts val="1800"/>
              </a:spcAft>
              <a:defRPr/>
            </a:pPr>
            <a:r>
              <a:rPr lang="en-MY" sz="2000" dirty="0">
                <a:latin typeface="+mn-lt"/>
                <a:cs typeface="+mn-cs"/>
              </a:rPr>
              <a:t>d) the coefficient of performance.</a:t>
            </a:r>
          </a:p>
          <a:p>
            <a:pPr algn="just">
              <a:spcBef>
                <a:spcPct val="5000"/>
              </a:spcBef>
              <a:spcAft>
                <a:spcPct val="5000"/>
              </a:spcAft>
              <a:defRPr/>
            </a:pPr>
            <a:r>
              <a:rPr lang="en-MY" sz="2000" b="1" u="sng" dirty="0">
                <a:latin typeface="+mn-lt"/>
                <a:cs typeface="+mn-cs"/>
              </a:rPr>
              <a:t>Answers</a:t>
            </a:r>
            <a:r>
              <a:rPr lang="en-MY" sz="2000" dirty="0">
                <a:latin typeface="+mn-lt"/>
                <a:cs typeface="+mn-cs"/>
              </a:rPr>
              <a:t>: </a:t>
            </a:r>
            <a:r>
              <a:rPr lang="en-MY" sz="2000" dirty="0">
                <a:solidFill>
                  <a:srgbClr val="CC0066"/>
                </a:solidFill>
                <a:latin typeface="+mn-lt"/>
                <a:cs typeface="+mn-cs"/>
              </a:rPr>
              <a:t>(a) 7.41 kW, 1.83 kW, (b) 9.23 kW, (c) 4.06</a:t>
            </a:r>
            <a:endParaRPr lang="en-US" sz="2000" dirty="0">
              <a:solidFill>
                <a:srgbClr val="CC0066"/>
              </a:solidFill>
              <a:latin typeface="+mn-lt"/>
              <a:cs typeface="+mn-cs"/>
            </a:endParaRPr>
          </a:p>
        </p:txBody>
      </p:sp>
      <p:sp>
        <p:nvSpPr>
          <p:cNvPr id="13" name="TextBox 12"/>
          <p:cNvSpPr txBox="1"/>
          <p:nvPr/>
        </p:nvSpPr>
        <p:spPr>
          <a:xfrm>
            <a:off x="533400" y="533400"/>
            <a:ext cx="1524000" cy="461963"/>
          </a:xfrm>
          <a:prstGeom prst="rect">
            <a:avLst/>
          </a:prstGeom>
          <a:noFill/>
        </p:spPr>
        <p:txBody>
          <a:bodyPr>
            <a:spAutoFit/>
          </a:bodyPr>
          <a:lstStyle/>
          <a:p>
            <a:pPr>
              <a:defRPr/>
            </a:pPr>
            <a:r>
              <a:rPr lang="en-US" sz="2400" dirty="0">
                <a:solidFill>
                  <a:srgbClr val="CC0066"/>
                </a:solidFill>
                <a:latin typeface="+mn-lt"/>
                <a:cs typeface="+mn-cs"/>
              </a:rPr>
              <a:t>Problem </a:t>
            </a:r>
          </a:p>
        </p:txBody>
      </p:sp>
      <p:sp>
        <p:nvSpPr>
          <p:cNvPr id="14" name="TextBox 13"/>
          <p:cNvSpPr txBox="1"/>
          <p:nvPr/>
        </p:nvSpPr>
        <p:spPr>
          <a:xfrm>
            <a:off x="533400" y="957263"/>
            <a:ext cx="4953000" cy="338137"/>
          </a:xfrm>
          <a:prstGeom prst="rect">
            <a:avLst/>
          </a:prstGeom>
          <a:noFill/>
        </p:spPr>
        <p:txBody>
          <a:bodyPr>
            <a:spAutoFit/>
          </a:bodyPr>
          <a:lstStyle/>
          <a:p>
            <a:pPr>
              <a:defRPr/>
            </a:pPr>
            <a:r>
              <a:rPr lang="en-MY" sz="1600" dirty="0">
                <a:solidFill>
                  <a:schemeClr val="accent3">
                    <a:lumMod val="60000"/>
                    <a:lumOff val="40000"/>
                  </a:schemeClr>
                </a:solidFill>
                <a:latin typeface="+mj-lt"/>
                <a:cs typeface="+mn-cs"/>
              </a:rPr>
              <a:t>Ideal and Actual Vapor-Compression Refrigeration Cycles</a:t>
            </a:r>
            <a:endParaRPr lang="en-US" sz="1600" dirty="0">
              <a:solidFill>
                <a:schemeClr val="accent3">
                  <a:lumMod val="60000"/>
                  <a:lumOff val="40000"/>
                </a:schemeClr>
              </a:solidFill>
              <a:latin typeface="+mj-lt"/>
              <a:cs typeface="+mn-cs"/>
            </a:endParaRPr>
          </a:p>
        </p:txBody>
      </p:sp>
    </p:spTree>
    <p:extLst>
      <p:ext uri="{BB962C8B-B14F-4D97-AF65-F5344CB8AC3E}">
        <p14:creationId xmlns:p14="http://schemas.microsoft.com/office/powerpoint/2010/main" val="35978590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3"/>
          <p:cNvSpPr>
            <a:spLocks noGrp="1"/>
          </p:cNvSpPr>
          <p:nvPr>
            <p:ph type="sldNum" sz="quarter" idx="12"/>
          </p:nvPr>
        </p:nvSpPr>
        <p:spPr/>
        <p:txBody>
          <a:bodyPr/>
          <a:lstStyle/>
          <a:p>
            <a:pPr>
              <a:defRPr/>
            </a:pPr>
            <a:fld id="{22C327BD-953C-4B83-9A20-86B2E5648C4D}" type="slidenum">
              <a:rPr lang="en-US" sz="1600">
                <a:solidFill>
                  <a:schemeClr val="tx1"/>
                </a:solidFill>
                <a:latin typeface="+mn-lt"/>
              </a:rPr>
              <a:pPr>
                <a:defRPr/>
              </a:pPr>
              <a:t>16</a:t>
            </a:fld>
            <a:endParaRPr lang="en-US" sz="1600">
              <a:solidFill>
                <a:schemeClr val="tx1"/>
              </a:solidFill>
              <a:latin typeface="+mn-lt"/>
            </a:endParaRPr>
          </a:p>
        </p:txBody>
      </p:sp>
      <p:sp>
        <p:nvSpPr>
          <p:cNvPr id="178187" name="Rectangle 11"/>
          <p:cNvSpPr>
            <a:spLocks noChangeArrowheads="1"/>
          </p:cNvSpPr>
          <p:nvPr/>
        </p:nvSpPr>
        <p:spPr bwMode="auto">
          <a:xfrm>
            <a:off x="533400" y="1447800"/>
            <a:ext cx="7772400" cy="2954338"/>
          </a:xfrm>
          <a:prstGeom prst="rect">
            <a:avLst/>
          </a:prstGeom>
          <a:noFill/>
          <a:ln w="9525">
            <a:noFill/>
            <a:miter lim="800000"/>
            <a:headEnd/>
            <a:tailEnd/>
          </a:ln>
          <a:effectLst/>
        </p:spPr>
        <p:txBody>
          <a:bodyPr>
            <a:spAutoFit/>
          </a:bodyPr>
          <a:lstStyle/>
          <a:p>
            <a:pPr algn="just">
              <a:spcBef>
                <a:spcPct val="5000"/>
              </a:spcBef>
              <a:spcAft>
                <a:spcPct val="5000"/>
              </a:spcAft>
              <a:defRPr/>
            </a:pPr>
            <a:r>
              <a:rPr lang="en-MY" sz="2000" b="1" dirty="0">
                <a:solidFill>
                  <a:srgbClr val="CC0066"/>
                </a:solidFill>
                <a:latin typeface="+mn-lt"/>
                <a:cs typeface="+mn-cs"/>
              </a:rPr>
              <a:t>11–15 </a:t>
            </a:r>
          </a:p>
          <a:p>
            <a:pPr algn="just">
              <a:spcBef>
                <a:spcPts val="0"/>
              </a:spcBef>
              <a:spcAft>
                <a:spcPts val="600"/>
              </a:spcAft>
              <a:defRPr/>
            </a:pPr>
            <a:r>
              <a:rPr lang="en-MY" sz="2000" dirty="0">
                <a:latin typeface="+mn-lt"/>
                <a:cs typeface="+mn-cs"/>
              </a:rPr>
              <a:t>Consider a 300 kJ/min refrigeration system that operates on an ideal vapor-compression refrigeration cycle with refrigerant-134a as the working fluid. The refrigerant enters the compressor as saturated vapor at 140 kPa and is compressed to 800 kPa. Show the cycle on a </a:t>
            </a:r>
            <a:r>
              <a:rPr lang="en-MY" sz="2000" i="1" dirty="0">
                <a:latin typeface="+mn-lt"/>
                <a:cs typeface="+mn-cs"/>
              </a:rPr>
              <a:t>T-s</a:t>
            </a:r>
            <a:r>
              <a:rPr lang="en-MY" sz="2000" dirty="0">
                <a:latin typeface="+mn-lt"/>
                <a:cs typeface="+mn-cs"/>
              </a:rPr>
              <a:t> diagram with respect to saturation lines, and determine the:</a:t>
            </a:r>
          </a:p>
          <a:p>
            <a:pPr marL="631825" indent="-284163" algn="just">
              <a:spcBef>
                <a:spcPts val="0"/>
              </a:spcBef>
              <a:spcAft>
                <a:spcPts val="0"/>
              </a:spcAft>
              <a:buFontTx/>
              <a:buAutoNum type="alphaLcParenR"/>
              <a:defRPr/>
            </a:pPr>
            <a:r>
              <a:rPr lang="en-MY" sz="2000" dirty="0">
                <a:latin typeface="+mn-lt"/>
                <a:cs typeface="+mn-cs"/>
              </a:rPr>
              <a:t>quality of the refrigerant at evaporator inlet,</a:t>
            </a:r>
          </a:p>
          <a:p>
            <a:pPr marL="631825" indent="-284163" algn="just">
              <a:spcBef>
                <a:spcPts val="0"/>
              </a:spcBef>
              <a:spcAft>
                <a:spcPts val="0"/>
              </a:spcAft>
              <a:buFontTx/>
              <a:buAutoNum type="alphaLcParenR"/>
              <a:defRPr/>
            </a:pPr>
            <a:r>
              <a:rPr lang="en-MY" sz="2000" dirty="0">
                <a:latin typeface="+mn-lt"/>
                <a:cs typeface="+mn-cs"/>
              </a:rPr>
              <a:t>coefficient of performance, and </a:t>
            </a:r>
          </a:p>
          <a:p>
            <a:pPr marL="631825" indent="-284163" algn="just">
              <a:spcBef>
                <a:spcPts val="0"/>
              </a:spcBef>
              <a:spcAft>
                <a:spcPts val="0"/>
              </a:spcAft>
              <a:buFontTx/>
              <a:buAutoNum type="alphaLcParenR"/>
              <a:defRPr/>
            </a:pPr>
            <a:r>
              <a:rPr lang="en-MY" sz="2000" dirty="0">
                <a:latin typeface="+mn-lt"/>
                <a:cs typeface="+mn-cs"/>
              </a:rPr>
              <a:t>power input to the compressor. </a:t>
            </a:r>
            <a:endParaRPr lang="en-US" sz="2000" dirty="0">
              <a:latin typeface="+mn-lt"/>
              <a:cs typeface="+mn-cs"/>
            </a:endParaRPr>
          </a:p>
        </p:txBody>
      </p:sp>
      <p:sp>
        <p:nvSpPr>
          <p:cNvPr id="13" name="TextBox 12"/>
          <p:cNvSpPr txBox="1"/>
          <p:nvPr/>
        </p:nvSpPr>
        <p:spPr>
          <a:xfrm>
            <a:off x="533400" y="533400"/>
            <a:ext cx="3581400" cy="461963"/>
          </a:xfrm>
          <a:prstGeom prst="rect">
            <a:avLst/>
          </a:prstGeom>
          <a:noFill/>
        </p:spPr>
        <p:txBody>
          <a:bodyPr>
            <a:spAutoFit/>
          </a:bodyPr>
          <a:lstStyle/>
          <a:p>
            <a:pPr>
              <a:defRPr/>
            </a:pPr>
            <a:r>
              <a:rPr lang="en-US" sz="2400" dirty="0">
                <a:solidFill>
                  <a:srgbClr val="CC0066"/>
                </a:solidFill>
                <a:latin typeface="+mn-lt"/>
                <a:cs typeface="+mn-cs"/>
              </a:rPr>
              <a:t>Problem – Class Exercise </a:t>
            </a:r>
          </a:p>
        </p:txBody>
      </p:sp>
      <p:sp>
        <p:nvSpPr>
          <p:cNvPr id="14" name="TextBox 13"/>
          <p:cNvSpPr txBox="1"/>
          <p:nvPr/>
        </p:nvSpPr>
        <p:spPr>
          <a:xfrm>
            <a:off x="533400" y="957263"/>
            <a:ext cx="4953000" cy="338137"/>
          </a:xfrm>
          <a:prstGeom prst="rect">
            <a:avLst/>
          </a:prstGeom>
          <a:noFill/>
        </p:spPr>
        <p:txBody>
          <a:bodyPr>
            <a:spAutoFit/>
          </a:bodyPr>
          <a:lstStyle/>
          <a:p>
            <a:pPr>
              <a:defRPr/>
            </a:pPr>
            <a:r>
              <a:rPr lang="en-MY" sz="1600" dirty="0">
                <a:solidFill>
                  <a:schemeClr val="accent3">
                    <a:lumMod val="60000"/>
                    <a:lumOff val="40000"/>
                  </a:schemeClr>
                </a:solidFill>
                <a:latin typeface="+mj-lt"/>
                <a:cs typeface="+mn-cs"/>
              </a:rPr>
              <a:t>Ideal and Actual Vapor-Compression Refrigeration Cycles</a:t>
            </a:r>
            <a:endParaRPr lang="en-US" sz="1600" dirty="0">
              <a:solidFill>
                <a:schemeClr val="accent3">
                  <a:lumMod val="60000"/>
                  <a:lumOff val="40000"/>
                </a:schemeClr>
              </a:solidFill>
              <a:latin typeface="+mj-lt"/>
              <a:cs typeface="+mn-cs"/>
            </a:endParaRPr>
          </a:p>
        </p:txBody>
      </p:sp>
    </p:spTree>
    <p:extLst>
      <p:ext uri="{BB962C8B-B14F-4D97-AF65-F5344CB8AC3E}">
        <p14:creationId xmlns:p14="http://schemas.microsoft.com/office/powerpoint/2010/main" val="24136161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3"/>
          <p:cNvSpPr>
            <a:spLocks noGrp="1"/>
          </p:cNvSpPr>
          <p:nvPr>
            <p:ph type="sldNum" sz="quarter" idx="12"/>
          </p:nvPr>
        </p:nvSpPr>
        <p:spPr/>
        <p:txBody>
          <a:bodyPr/>
          <a:lstStyle/>
          <a:p>
            <a:fld id="{6860BAB2-6CFD-40B0-8642-6CFAD1AC115E}" type="slidenum">
              <a:rPr lang="en-US"/>
              <a:pPr/>
              <a:t>17</a:t>
            </a:fld>
            <a:endParaRPr lang="en-US"/>
          </a:p>
        </p:txBody>
      </p:sp>
      <p:sp>
        <p:nvSpPr>
          <p:cNvPr id="181250" name="Rectangle 2"/>
          <p:cNvSpPr>
            <a:spLocks noChangeArrowheads="1"/>
          </p:cNvSpPr>
          <p:nvPr/>
        </p:nvSpPr>
        <p:spPr bwMode="auto">
          <a:xfrm>
            <a:off x="381000" y="152400"/>
            <a:ext cx="8458200" cy="523220"/>
          </a:xfrm>
          <a:prstGeom prst="rect">
            <a:avLst/>
          </a:prstGeom>
          <a:noFill/>
          <a:ln>
            <a:noFill/>
          </a:ln>
          <a:effectLst/>
          <a:extLst/>
        </p:spPr>
        <p:txBody>
          <a:bodyPr>
            <a:spAutoFit/>
          </a:bodyPr>
          <a:lstStyle/>
          <a:p>
            <a:r>
              <a:rPr lang="en-US" sz="2800" dirty="0"/>
              <a:t>ACTUAL VAPOR-COMPRESSION REFRIGERATION CYCLE</a:t>
            </a:r>
          </a:p>
        </p:txBody>
      </p:sp>
      <p:sp>
        <p:nvSpPr>
          <p:cNvPr id="181253" name="Rectangle 5"/>
          <p:cNvSpPr>
            <a:spLocks noChangeArrowheads="1"/>
          </p:cNvSpPr>
          <p:nvPr/>
        </p:nvSpPr>
        <p:spPr bwMode="auto">
          <a:xfrm>
            <a:off x="376084" y="533400"/>
            <a:ext cx="845820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000" dirty="0"/>
              <a:t>An actual vapor-compression refrigeration cycle differs from the ideal one owing mostly to the </a:t>
            </a:r>
            <a:r>
              <a:rPr lang="en-US" sz="2000" dirty="0" err="1"/>
              <a:t>irreversibilities</a:t>
            </a:r>
            <a:r>
              <a:rPr lang="en-US" sz="2000" dirty="0"/>
              <a:t> that occur in various components, mainly due to </a:t>
            </a:r>
            <a:r>
              <a:rPr lang="en-US" sz="2000" dirty="0">
                <a:solidFill>
                  <a:srgbClr val="3333FF"/>
                </a:solidFill>
              </a:rPr>
              <a:t>fluid</a:t>
            </a:r>
            <a:r>
              <a:rPr lang="en-US" sz="2000" dirty="0">
                <a:solidFill>
                  <a:srgbClr val="008000"/>
                </a:solidFill>
              </a:rPr>
              <a:t> </a:t>
            </a:r>
            <a:r>
              <a:rPr lang="en-US" sz="2000" dirty="0">
                <a:solidFill>
                  <a:srgbClr val="3333FF"/>
                </a:solidFill>
              </a:rPr>
              <a:t>friction</a:t>
            </a:r>
            <a:r>
              <a:rPr lang="en-US" sz="2000" dirty="0"/>
              <a:t> (causes pressure drops) and </a:t>
            </a:r>
            <a:r>
              <a:rPr lang="en-US" sz="2000" dirty="0">
                <a:solidFill>
                  <a:srgbClr val="3333FF"/>
                </a:solidFill>
              </a:rPr>
              <a:t>heat transfer to or from the surroundings</a:t>
            </a:r>
            <a:r>
              <a:rPr lang="en-US" sz="2000" dirty="0"/>
              <a:t>. </a:t>
            </a:r>
            <a:r>
              <a:rPr lang="en-US" sz="2000" dirty="0" smtClean="0"/>
              <a:t> As a result, the </a:t>
            </a:r>
            <a:r>
              <a:rPr lang="en-US" sz="2000" dirty="0"/>
              <a:t>COP </a:t>
            </a:r>
            <a:r>
              <a:rPr lang="en-US" sz="2000" dirty="0" smtClean="0"/>
              <a:t>decreases.</a:t>
            </a:r>
            <a:endParaRPr lang="en-US" sz="2000" dirty="0">
              <a:solidFill>
                <a:srgbClr val="CC00CC"/>
              </a:solidFill>
            </a:endParaRPr>
          </a:p>
        </p:txBody>
      </p:sp>
      <p:pic>
        <p:nvPicPr>
          <p:cNvPr id="181255"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514600"/>
            <a:ext cx="3343275"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1256"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67125" y="3467100"/>
            <a:ext cx="3419475" cy="3238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1252" name="Rectangle 4"/>
          <p:cNvSpPr>
            <a:spLocks noChangeArrowheads="1"/>
          </p:cNvSpPr>
          <p:nvPr/>
        </p:nvSpPr>
        <p:spPr bwMode="auto">
          <a:xfrm>
            <a:off x="7086600" y="4724400"/>
            <a:ext cx="1752600" cy="201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solidFill>
                  <a:srgbClr val="3333FF"/>
                </a:solidFill>
              </a:rPr>
              <a:t>Schematic and </a:t>
            </a:r>
            <a:r>
              <a:rPr lang="en-US" i="1">
                <a:solidFill>
                  <a:srgbClr val="3333FF"/>
                </a:solidFill>
              </a:rPr>
              <a:t>T</a:t>
            </a:r>
            <a:r>
              <a:rPr lang="en-US">
                <a:solidFill>
                  <a:srgbClr val="3333FF"/>
                </a:solidFill>
              </a:rPr>
              <a:t>-</a:t>
            </a:r>
            <a:r>
              <a:rPr lang="en-US" i="1">
                <a:solidFill>
                  <a:srgbClr val="3333FF"/>
                </a:solidFill>
              </a:rPr>
              <a:t>s </a:t>
            </a:r>
            <a:r>
              <a:rPr lang="en-US">
                <a:solidFill>
                  <a:srgbClr val="3333FF"/>
                </a:solidFill>
              </a:rPr>
              <a:t>diagram for the actual vapor-compression refrigeration cycle.</a:t>
            </a:r>
          </a:p>
        </p:txBody>
      </p:sp>
      <p:sp>
        <p:nvSpPr>
          <p:cNvPr id="181254" name="Text Box 6"/>
          <p:cNvSpPr txBox="1">
            <a:spLocks noChangeArrowheads="1"/>
          </p:cNvSpPr>
          <p:nvPr/>
        </p:nvSpPr>
        <p:spPr bwMode="auto">
          <a:xfrm>
            <a:off x="3276600" y="1758940"/>
            <a:ext cx="5697794" cy="1708160"/>
          </a:xfrm>
          <a:prstGeom prst="rect">
            <a:avLst/>
          </a:prstGeom>
          <a:solidFill>
            <a:srgbClr val="FFCC99"/>
          </a:solidFill>
          <a:ln w="38100" cmpd="dbl">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2100" b="1" dirty="0"/>
              <a:t>DIFFERENCES</a:t>
            </a:r>
          </a:p>
          <a:p>
            <a:r>
              <a:rPr lang="en-US" sz="2100" u="sng" dirty="0"/>
              <a:t>Non-isentropic</a:t>
            </a:r>
            <a:r>
              <a:rPr lang="en-US" sz="2100" dirty="0">
                <a:solidFill>
                  <a:srgbClr val="CC00CC"/>
                </a:solidFill>
              </a:rPr>
              <a:t> compression</a:t>
            </a:r>
          </a:p>
          <a:p>
            <a:r>
              <a:rPr lang="en-US" sz="2100" u="sng" dirty="0"/>
              <a:t>Superheated</a:t>
            </a:r>
            <a:r>
              <a:rPr lang="en-US" sz="2100" dirty="0"/>
              <a:t> vapor at evaporator exit</a:t>
            </a:r>
          </a:p>
          <a:p>
            <a:r>
              <a:rPr lang="en-US" sz="2100" u="sng" dirty="0" err="1"/>
              <a:t>Subcooled</a:t>
            </a:r>
            <a:r>
              <a:rPr lang="en-US" sz="2100" dirty="0">
                <a:solidFill>
                  <a:srgbClr val="CC00CC"/>
                </a:solidFill>
              </a:rPr>
              <a:t> liquid at condenser exit</a:t>
            </a:r>
          </a:p>
          <a:p>
            <a:r>
              <a:rPr lang="en-US" sz="2100" dirty="0"/>
              <a:t>Pressure drops in condenser and evaporator</a:t>
            </a:r>
          </a:p>
        </p:txBody>
      </p:sp>
    </p:spTree>
    <p:extLst>
      <p:ext uri="{BB962C8B-B14F-4D97-AF65-F5344CB8AC3E}">
        <p14:creationId xmlns:p14="http://schemas.microsoft.com/office/powerpoint/2010/main" val="27147192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lstStyle/>
          <a:p>
            <a:r>
              <a:rPr lang="en-US" sz="3200" dirty="0" smtClean="0"/>
              <a:t>Superheating and </a:t>
            </a:r>
            <a:r>
              <a:rPr lang="en-US" sz="3200" dirty="0" err="1" smtClean="0"/>
              <a:t>Subcooling</a:t>
            </a:r>
            <a:endParaRPr lang="en-US" sz="3200" dirty="0"/>
          </a:p>
        </p:txBody>
      </p:sp>
      <p:pic>
        <p:nvPicPr>
          <p:cNvPr id="8194" name="Picture 2" descr="http://www.alephzero.co.uk/ref/images/vapcomppract.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4465" y="2057400"/>
            <a:ext cx="2819400" cy="4623817"/>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7600" y="1787946"/>
            <a:ext cx="4629151"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57200" y="767367"/>
            <a:ext cx="8458200" cy="1015663"/>
          </a:xfrm>
          <a:prstGeom prst="rect">
            <a:avLst/>
          </a:prstGeom>
          <a:noFill/>
        </p:spPr>
        <p:txBody>
          <a:bodyPr wrap="square" rtlCol="0">
            <a:spAutoFit/>
          </a:bodyPr>
          <a:lstStyle/>
          <a:p>
            <a:pPr marL="285750" indent="-285750">
              <a:buFont typeface="Arial" pitchFamily="34" charset="0"/>
              <a:buChar char="•"/>
            </a:pPr>
            <a:r>
              <a:rPr lang="en-US" sz="2000" dirty="0" smtClean="0"/>
              <a:t>Superheating (at evaporator exit) – to ensure no liquid droplets enters compressor to damage it</a:t>
            </a:r>
          </a:p>
          <a:p>
            <a:pPr marL="285750" indent="-285750">
              <a:buFont typeface="Arial" pitchFamily="34" charset="0"/>
              <a:buChar char="•"/>
            </a:pPr>
            <a:r>
              <a:rPr lang="en-US" sz="2000" dirty="0" err="1" smtClean="0"/>
              <a:t>Subcooling</a:t>
            </a:r>
            <a:r>
              <a:rPr lang="en-US" sz="2000" dirty="0" smtClean="0"/>
              <a:t> (at condenser exit) – to increase cooling capacity</a:t>
            </a:r>
            <a:endParaRPr lang="en-US" sz="2000" dirty="0"/>
          </a:p>
        </p:txBody>
      </p:sp>
      <p:sp>
        <p:nvSpPr>
          <p:cNvPr id="7" name="TextBox 6"/>
          <p:cNvSpPr txBox="1"/>
          <p:nvPr/>
        </p:nvSpPr>
        <p:spPr>
          <a:xfrm>
            <a:off x="7162800" y="3810000"/>
            <a:ext cx="1981200" cy="646331"/>
          </a:xfrm>
          <a:prstGeom prst="rect">
            <a:avLst/>
          </a:prstGeom>
          <a:solidFill>
            <a:schemeClr val="bg1"/>
          </a:solidFill>
        </p:spPr>
        <p:txBody>
          <a:bodyPr wrap="square" rtlCol="0">
            <a:spAutoFit/>
          </a:bodyPr>
          <a:lstStyle/>
          <a:p>
            <a:r>
              <a:rPr lang="el-GR" dirty="0" smtClean="0">
                <a:latin typeface="Times New Roman"/>
                <a:cs typeface="Times New Roman"/>
              </a:rPr>
              <a:t>Δ</a:t>
            </a:r>
            <a:r>
              <a:rPr lang="en-US" dirty="0" smtClean="0">
                <a:latin typeface="Times New Roman"/>
                <a:cs typeface="Times New Roman"/>
              </a:rPr>
              <a:t>T</a:t>
            </a:r>
            <a:r>
              <a:rPr lang="en-US" dirty="0" smtClean="0"/>
              <a:t>- Degree of superheating</a:t>
            </a:r>
            <a:endParaRPr lang="en-US" dirty="0"/>
          </a:p>
        </p:txBody>
      </p:sp>
    </p:spTree>
    <p:extLst>
      <p:ext uri="{BB962C8B-B14F-4D97-AF65-F5344CB8AC3E}">
        <p14:creationId xmlns:p14="http://schemas.microsoft.com/office/powerpoint/2010/main" val="1219810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3"/>
          <p:cNvSpPr>
            <a:spLocks noGrp="1"/>
          </p:cNvSpPr>
          <p:nvPr>
            <p:ph type="sldNum" sz="quarter" idx="12"/>
          </p:nvPr>
        </p:nvSpPr>
        <p:spPr/>
        <p:txBody>
          <a:bodyPr/>
          <a:lstStyle/>
          <a:p>
            <a:pPr>
              <a:defRPr/>
            </a:pPr>
            <a:fld id="{3741B7F6-50B1-4341-9A2C-72CDF1E542D1}" type="slidenum">
              <a:rPr lang="en-US" sz="1600">
                <a:solidFill>
                  <a:schemeClr val="tx1"/>
                </a:solidFill>
                <a:latin typeface="+mn-lt"/>
              </a:rPr>
              <a:pPr>
                <a:defRPr/>
              </a:pPr>
              <a:t>19</a:t>
            </a:fld>
            <a:endParaRPr lang="en-US" sz="1600">
              <a:solidFill>
                <a:schemeClr val="tx1"/>
              </a:solidFill>
              <a:latin typeface="+mn-lt"/>
            </a:endParaRPr>
          </a:p>
        </p:txBody>
      </p:sp>
      <p:sp>
        <p:nvSpPr>
          <p:cNvPr id="178187" name="Rectangle 11"/>
          <p:cNvSpPr>
            <a:spLocks noChangeArrowheads="1"/>
          </p:cNvSpPr>
          <p:nvPr/>
        </p:nvSpPr>
        <p:spPr bwMode="auto">
          <a:xfrm>
            <a:off x="609600" y="1447800"/>
            <a:ext cx="7772400" cy="4339650"/>
          </a:xfrm>
          <a:prstGeom prst="rect">
            <a:avLst/>
          </a:prstGeom>
          <a:noFill/>
          <a:ln w="9525">
            <a:noFill/>
            <a:miter lim="800000"/>
            <a:headEnd/>
            <a:tailEnd/>
          </a:ln>
          <a:effectLst/>
        </p:spPr>
        <p:txBody>
          <a:bodyPr>
            <a:spAutoFit/>
          </a:bodyPr>
          <a:lstStyle/>
          <a:p>
            <a:pPr algn="just">
              <a:spcBef>
                <a:spcPct val="5000"/>
              </a:spcBef>
              <a:spcAft>
                <a:spcPct val="5000"/>
              </a:spcAft>
              <a:defRPr/>
            </a:pPr>
            <a:r>
              <a:rPr lang="en-MY" sz="2000" b="1" dirty="0">
                <a:solidFill>
                  <a:srgbClr val="CC0066"/>
                </a:solidFill>
                <a:latin typeface="+mn-lt"/>
                <a:cs typeface="+mn-cs"/>
              </a:rPr>
              <a:t>11–18 </a:t>
            </a:r>
          </a:p>
          <a:p>
            <a:pPr algn="just">
              <a:spcBef>
                <a:spcPts val="0"/>
              </a:spcBef>
              <a:spcAft>
                <a:spcPts val="600"/>
              </a:spcAft>
              <a:defRPr/>
            </a:pPr>
            <a:r>
              <a:rPr lang="en-MY" sz="2000" dirty="0">
                <a:latin typeface="+mn-lt"/>
                <a:cs typeface="+mn-cs"/>
              </a:rPr>
              <a:t>Refrigerant-134a enters the compressor of a refrigerator as superheated vapor at </a:t>
            </a:r>
            <a:r>
              <a:rPr lang="en-MY" sz="2000" dirty="0" smtClean="0">
                <a:latin typeface="+mn-lt"/>
                <a:cs typeface="+mn-cs"/>
              </a:rPr>
              <a:t>0.14 </a:t>
            </a:r>
            <a:r>
              <a:rPr lang="en-MY" sz="2000" dirty="0">
                <a:latin typeface="+mn-lt"/>
                <a:cs typeface="+mn-cs"/>
              </a:rPr>
              <a:t>MPa and 10°C at a rate of 0.12 kg/s, and it leaves at </a:t>
            </a:r>
            <a:r>
              <a:rPr lang="en-MY" dirty="0" smtClean="0"/>
              <a:t>0.7 </a:t>
            </a:r>
            <a:r>
              <a:rPr lang="en-MY" dirty="0" err="1" smtClean="0"/>
              <a:t>MPa</a:t>
            </a:r>
            <a:r>
              <a:rPr lang="en-MY" sz="2000" dirty="0" smtClean="0">
                <a:latin typeface="+mn-lt"/>
                <a:cs typeface="+mn-cs"/>
              </a:rPr>
              <a:t> </a:t>
            </a:r>
            <a:r>
              <a:rPr lang="en-MY" sz="2000" dirty="0">
                <a:latin typeface="+mn-lt"/>
                <a:cs typeface="+mn-cs"/>
              </a:rPr>
              <a:t>and </a:t>
            </a:r>
            <a:r>
              <a:rPr lang="en-MY" sz="2000" dirty="0" smtClean="0">
                <a:latin typeface="+mn-lt"/>
                <a:cs typeface="+mn-cs"/>
              </a:rPr>
              <a:t>70°C</a:t>
            </a:r>
            <a:r>
              <a:rPr lang="en-MY" sz="2000" dirty="0">
                <a:latin typeface="+mn-lt"/>
                <a:cs typeface="+mn-cs"/>
              </a:rPr>
              <a:t>. The refrigerant is cooled in the condenser to 24°C and </a:t>
            </a:r>
            <a:r>
              <a:rPr lang="en-MY" sz="2000" dirty="0" smtClean="0">
                <a:latin typeface="+mn-lt"/>
                <a:cs typeface="+mn-cs"/>
              </a:rPr>
              <a:t>0.7 </a:t>
            </a:r>
            <a:r>
              <a:rPr lang="en-MY" sz="2000" dirty="0">
                <a:latin typeface="+mn-lt"/>
                <a:cs typeface="+mn-cs"/>
              </a:rPr>
              <a:t>MPa, and it is throttled to </a:t>
            </a:r>
            <a:r>
              <a:rPr lang="en-MY" sz="2000" dirty="0" smtClean="0">
                <a:latin typeface="+mn-lt"/>
                <a:cs typeface="+mn-cs"/>
              </a:rPr>
              <a:t>0.14 </a:t>
            </a:r>
            <a:r>
              <a:rPr lang="en-MY" sz="2000" dirty="0">
                <a:latin typeface="+mn-lt"/>
                <a:cs typeface="+mn-cs"/>
              </a:rPr>
              <a:t>MPa. Disregarding any heat transfer and pressure drops in the connecting lines between the components, show the cycle on a T-s diagram with respect to saturation lines, and determine: </a:t>
            </a:r>
          </a:p>
          <a:p>
            <a:pPr marL="457200" indent="-457200" algn="just">
              <a:spcBef>
                <a:spcPts val="0"/>
              </a:spcBef>
              <a:spcAft>
                <a:spcPts val="0"/>
              </a:spcAft>
              <a:buFontTx/>
              <a:buAutoNum type="alphaLcParenR"/>
              <a:defRPr/>
            </a:pPr>
            <a:r>
              <a:rPr lang="en-MY" sz="2000" dirty="0">
                <a:latin typeface="+mn-lt"/>
                <a:cs typeface="+mn-cs"/>
              </a:rPr>
              <a:t>the rate of heat removal from the refrigerated space, </a:t>
            </a:r>
          </a:p>
          <a:p>
            <a:pPr marL="457200" indent="-457200" algn="just">
              <a:spcBef>
                <a:spcPts val="0"/>
              </a:spcBef>
              <a:spcAft>
                <a:spcPts val="0"/>
              </a:spcAft>
              <a:buFontTx/>
              <a:buAutoNum type="alphaLcParenR"/>
              <a:defRPr/>
            </a:pPr>
            <a:r>
              <a:rPr lang="en-MY" sz="2000" dirty="0">
                <a:latin typeface="+mn-lt"/>
                <a:cs typeface="+mn-cs"/>
              </a:rPr>
              <a:t>the power input to the compressor, </a:t>
            </a:r>
          </a:p>
          <a:p>
            <a:pPr marL="457200" indent="-457200" algn="just">
              <a:spcBef>
                <a:spcPts val="0"/>
              </a:spcBef>
              <a:spcAft>
                <a:spcPts val="0"/>
              </a:spcAft>
              <a:buFontTx/>
              <a:buAutoNum type="alphaLcParenR"/>
              <a:defRPr/>
            </a:pPr>
            <a:r>
              <a:rPr lang="en-MY" sz="2000" dirty="0">
                <a:latin typeface="+mn-lt"/>
                <a:cs typeface="+mn-cs"/>
              </a:rPr>
              <a:t>the isentropic efficiency of the compressor, and </a:t>
            </a:r>
          </a:p>
          <a:p>
            <a:pPr marL="457200" indent="-457200" algn="just">
              <a:spcBef>
                <a:spcPts val="0"/>
              </a:spcBef>
              <a:spcAft>
                <a:spcPts val="1200"/>
              </a:spcAft>
              <a:buFontTx/>
              <a:buAutoNum type="alphaLcParenR"/>
              <a:defRPr/>
            </a:pPr>
            <a:r>
              <a:rPr lang="en-MY" sz="2000" dirty="0">
                <a:latin typeface="+mn-lt"/>
                <a:cs typeface="+mn-cs"/>
              </a:rPr>
              <a:t>the COP of the refrigerator.</a:t>
            </a:r>
          </a:p>
          <a:p>
            <a:pPr algn="just">
              <a:spcBef>
                <a:spcPts val="0"/>
              </a:spcBef>
              <a:spcAft>
                <a:spcPts val="600"/>
              </a:spcAft>
              <a:defRPr/>
            </a:pPr>
            <a:r>
              <a:rPr lang="en-MY" sz="2000" b="1" u="sng" dirty="0">
                <a:latin typeface="+mn-lt"/>
                <a:cs typeface="+mn-cs"/>
              </a:rPr>
              <a:t>Answers</a:t>
            </a:r>
            <a:r>
              <a:rPr lang="en-MY" sz="2000" dirty="0">
                <a:latin typeface="+mn-lt"/>
                <a:cs typeface="+mn-cs"/>
              </a:rPr>
              <a:t>: </a:t>
            </a:r>
            <a:r>
              <a:rPr lang="en-MY" sz="2000" dirty="0">
                <a:solidFill>
                  <a:srgbClr val="CC0066"/>
                </a:solidFill>
                <a:latin typeface="+mn-lt"/>
                <a:cs typeface="+mn-cs"/>
              </a:rPr>
              <a:t>(a) 19.4 kW, 5.06 kW, (b) 82.5 percent, (c) 3.83</a:t>
            </a:r>
            <a:endParaRPr lang="en-US" sz="2000" dirty="0">
              <a:solidFill>
                <a:srgbClr val="CC0066"/>
              </a:solidFill>
              <a:latin typeface="+mn-lt"/>
              <a:cs typeface="+mn-cs"/>
            </a:endParaRPr>
          </a:p>
        </p:txBody>
      </p:sp>
      <p:sp>
        <p:nvSpPr>
          <p:cNvPr id="13" name="TextBox 12"/>
          <p:cNvSpPr txBox="1"/>
          <p:nvPr/>
        </p:nvSpPr>
        <p:spPr>
          <a:xfrm>
            <a:off x="533400" y="533400"/>
            <a:ext cx="3581400" cy="461963"/>
          </a:xfrm>
          <a:prstGeom prst="rect">
            <a:avLst/>
          </a:prstGeom>
          <a:noFill/>
        </p:spPr>
        <p:txBody>
          <a:bodyPr>
            <a:spAutoFit/>
          </a:bodyPr>
          <a:lstStyle/>
          <a:p>
            <a:pPr>
              <a:defRPr/>
            </a:pPr>
            <a:r>
              <a:rPr lang="en-US" sz="2400" dirty="0">
                <a:solidFill>
                  <a:srgbClr val="CC0066"/>
                </a:solidFill>
                <a:latin typeface="+mn-lt"/>
                <a:cs typeface="+mn-cs"/>
              </a:rPr>
              <a:t>Problem </a:t>
            </a:r>
          </a:p>
        </p:txBody>
      </p:sp>
      <p:sp>
        <p:nvSpPr>
          <p:cNvPr id="14" name="TextBox 13"/>
          <p:cNvSpPr txBox="1"/>
          <p:nvPr/>
        </p:nvSpPr>
        <p:spPr>
          <a:xfrm>
            <a:off x="533400" y="957263"/>
            <a:ext cx="4953000" cy="338137"/>
          </a:xfrm>
          <a:prstGeom prst="rect">
            <a:avLst/>
          </a:prstGeom>
          <a:noFill/>
        </p:spPr>
        <p:txBody>
          <a:bodyPr>
            <a:spAutoFit/>
          </a:bodyPr>
          <a:lstStyle/>
          <a:p>
            <a:pPr>
              <a:defRPr/>
            </a:pPr>
            <a:r>
              <a:rPr lang="en-MY" sz="1600" dirty="0">
                <a:solidFill>
                  <a:schemeClr val="accent3">
                    <a:lumMod val="60000"/>
                    <a:lumOff val="40000"/>
                  </a:schemeClr>
                </a:solidFill>
                <a:latin typeface="+mj-lt"/>
                <a:cs typeface="+mn-cs"/>
              </a:rPr>
              <a:t>Ideal and Actual Vapor-Compression Refrigeration Cycles</a:t>
            </a:r>
            <a:endParaRPr lang="en-US" sz="1600" dirty="0">
              <a:solidFill>
                <a:schemeClr val="accent3">
                  <a:lumMod val="60000"/>
                  <a:lumOff val="40000"/>
                </a:schemeClr>
              </a:solidFill>
              <a:latin typeface="+mj-lt"/>
              <a:cs typeface="+mn-cs"/>
            </a:endParaRPr>
          </a:p>
        </p:txBody>
      </p:sp>
    </p:spTree>
    <p:extLst>
      <p:ext uri="{BB962C8B-B14F-4D97-AF65-F5344CB8AC3E}">
        <p14:creationId xmlns:p14="http://schemas.microsoft.com/office/powerpoint/2010/main" val="3554048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A477A4D-E60E-4262-AE02-EBCF002563DC}" type="slidenum">
              <a:rPr lang="en-US"/>
              <a:pPr/>
              <a:t>2</a:t>
            </a:fld>
            <a:endParaRPr lang="en-US"/>
          </a:p>
        </p:txBody>
      </p:sp>
      <p:sp>
        <p:nvSpPr>
          <p:cNvPr id="107522" name="Rectangle 2"/>
          <p:cNvSpPr>
            <a:spLocks noChangeArrowheads="1"/>
          </p:cNvSpPr>
          <p:nvPr/>
        </p:nvSpPr>
        <p:spPr bwMode="auto">
          <a:xfrm>
            <a:off x="609600" y="322263"/>
            <a:ext cx="22352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3200" b="1">
                <a:solidFill>
                  <a:srgbClr val="FF0000"/>
                </a:solidFill>
              </a:rPr>
              <a:t>Objectives</a:t>
            </a:r>
          </a:p>
        </p:txBody>
      </p:sp>
      <p:sp>
        <p:nvSpPr>
          <p:cNvPr id="107523" name="Rectangle 3"/>
          <p:cNvSpPr>
            <a:spLocks noChangeArrowheads="1"/>
          </p:cNvSpPr>
          <p:nvPr/>
        </p:nvSpPr>
        <p:spPr bwMode="auto">
          <a:xfrm>
            <a:off x="609600" y="990600"/>
            <a:ext cx="7696200" cy="49675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342900" indent="-342900">
              <a:spcBef>
                <a:spcPct val="20000"/>
              </a:spcBef>
              <a:spcAft>
                <a:spcPct val="20000"/>
              </a:spcAft>
              <a:buClr>
                <a:srgbClr val="FF0000"/>
              </a:buClr>
              <a:buFontTx/>
              <a:buChar char="•"/>
            </a:pPr>
            <a:r>
              <a:rPr lang="en-US" sz="2200" dirty="0"/>
              <a:t>Introduce the concepts of refrigerators and heat pumps and the measure of their performance.</a:t>
            </a:r>
          </a:p>
          <a:p>
            <a:pPr marL="342900" indent="-342900">
              <a:spcBef>
                <a:spcPct val="20000"/>
              </a:spcBef>
              <a:spcAft>
                <a:spcPct val="20000"/>
              </a:spcAft>
              <a:buClr>
                <a:srgbClr val="FF0000"/>
              </a:buClr>
              <a:buFontTx/>
              <a:buChar char="•"/>
            </a:pPr>
            <a:r>
              <a:rPr lang="en-US" sz="2200" dirty="0">
                <a:solidFill>
                  <a:srgbClr val="CC00CC"/>
                </a:solidFill>
              </a:rPr>
              <a:t>Analyze the ideal vapor-compression refrigeration cycle.</a:t>
            </a:r>
          </a:p>
          <a:p>
            <a:pPr marL="342900" indent="-342900">
              <a:spcBef>
                <a:spcPct val="20000"/>
              </a:spcBef>
              <a:spcAft>
                <a:spcPct val="20000"/>
              </a:spcAft>
              <a:buClr>
                <a:srgbClr val="FF0000"/>
              </a:buClr>
              <a:buFontTx/>
              <a:buChar char="•"/>
            </a:pPr>
            <a:r>
              <a:rPr lang="en-US" sz="2200" dirty="0"/>
              <a:t>Analyze the actual vapor-compression refrigeration cycle.</a:t>
            </a:r>
          </a:p>
          <a:p>
            <a:pPr marL="342900" indent="-342900">
              <a:spcBef>
                <a:spcPct val="20000"/>
              </a:spcBef>
              <a:spcAft>
                <a:spcPct val="20000"/>
              </a:spcAft>
              <a:buClr>
                <a:srgbClr val="FF0000"/>
              </a:buClr>
              <a:buFontTx/>
              <a:buChar char="•"/>
            </a:pPr>
            <a:r>
              <a:rPr lang="en-US" sz="2200" dirty="0">
                <a:solidFill>
                  <a:srgbClr val="CC00CC"/>
                </a:solidFill>
              </a:rPr>
              <a:t>Review the factors involved in selecting the right refrigerant for an application.</a:t>
            </a:r>
          </a:p>
          <a:p>
            <a:pPr marL="342900" indent="-342900">
              <a:spcBef>
                <a:spcPct val="20000"/>
              </a:spcBef>
              <a:spcAft>
                <a:spcPct val="20000"/>
              </a:spcAft>
              <a:buClr>
                <a:srgbClr val="FF0000"/>
              </a:buClr>
              <a:buFontTx/>
              <a:buChar char="•"/>
            </a:pPr>
            <a:r>
              <a:rPr lang="en-US" sz="2200" dirty="0"/>
              <a:t>Discuss the operation of refrigeration and heat pump systems.</a:t>
            </a:r>
          </a:p>
          <a:p>
            <a:pPr marL="342900" indent="-342900">
              <a:spcBef>
                <a:spcPct val="20000"/>
              </a:spcBef>
              <a:spcAft>
                <a:spcPct val="20000"/>
              </a:spcAft>
              <a:buClr>
                <a:srgbClr val="FF0000"/>
              </a:buClr>
              <a:buFontTx/>
              <a:buChar char="•"/>
            </a:pPr>
            <a:r>
              <a:rPr lang="en-US" sz="2200" dirty="0">
                <a:solidFill>
                  <a:srgbClr val="CC00CC"/>
                </a:solidFill>
              </a:rPr>
              <a:t>Evaluate the performance of innovative vapor-compression refrigeration systems.</a:t>
            </a:r>
          </a:p>
          <a:p>
            <a:pPr marL="342900" indent="-342900">
              <a:spcBef>
                <a:spcPct val="20000"/>
              </a:spcBef>
              <a:spcAft>
                <a:spcPct val="20000"/>
              </a:spcAft>
              <a:buClr>
                <a:srgbClr val="FF0000"/>
              </a:buClr>
              <a:buFontTx/>
              <a:buChar char="•"/>
            </a:pPr>
            <a:r>
              <a:rPr lang="en-US" sz="2200" dirty="0" smtClean="0">
                <a:solidFill>
                  <a:srgbClr val="CC00CC"/>
                </a:solidFill>
              </a:rPr>
              <a:t>Introduce </a:t>
            </a:r>
            <a:r>
              <a:rPr lang="en-US" sz="2200" dirty="0">
                <a:solidFill>
                  <a:srgbClr val="CC00CC"/>
                </a:solidFill>
              </a:rPr>
              <a:t>the concepts of absorption-refrigeration systems.</a:t>
            </a:r>
          </a:p>
        </p:txBody>
      </p:sp>
    </p:spTree>
    <p:extLst>
      <p:ext uri="{BB962C8B-B14F-4D97-AF65-F5344CB8AC3E}">
        <p14:creationId xmlns:p14="http://schemas.microsoft.com/office/powerpoint/2010/main" val="39994191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798AA9F-EA31-4893-BFD2-A3F44A10FB12}" type="slidenum">
              <a:rPr lang="en-US"/>
              <a:pPr/>
              <a:t>20</a:t>
            </a:fld>
            <a:endParaRPr lang="en-US"/>
          </a:p>
        </p:txBody>
      </p:sp>
      <p:sp>
        <p:nvSpPr>
          <p:cNvPr id="180226" name="Rectangle 2"/>
          <p:cNvSpPr>
            <a:spLocks noChangeArrowheads="1"/>
          </p:cNvSpPr>
          <p:nvPr/>
        </p:nvSpPr>
        <p:spPr bwMode="auto">
          <a:xfrm>
            <a:off x="228600" y="152400"/>
            <a:ext cx="8686800" cy="519113"/>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800" b="1">
                <a:solidFill>
                  <a:srgbClr val="FF3300"/>
                </a:solidFill>
              </a:rPr>
              <a:t>SELECTING THE RIGHT REFRIGERANT</a:t>
            </a:r>
          </a:p>
        </p:txBody>
      </p:sp>
      <p:sp>
        <p:nvSpPr>
          <p:cNvPr id="180227" name="Rectangle 3"/>
          <p:cNvSpPr>
            <a:spLocks noChangeArrowheads="1"/>
          </p:cNvSpPr>
          <p:nvPr/>
        </p:nvSpPr>
        <p:spPr bwMode="auto">
          <a:xfrm>
            <a:off x="228600" y="685800"/>
            <a:ext cx="8534400" cy="4847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342900" indent="-342900">
              <a:lnSpc>
                <a:spcPct val="95000"/>
              </a:lnSpc>
              <a:spcBef>
                <a:spcPct val="10000"/>
              </a:spcBef>
              <a:spcAft>
                <a:spcPct val="10000"/>
              </a:spcAft>
              <a:buClr>
                <a:srgbClr val="FF3300"/>
              </a:buClr>
              <a:buFontTx/>
              <a:buChar char="•"/>
            </a:pPr>
            <a:r>
              <a:rPr lang="en-US" sz="2000" dirty="0"/>
              <a:t>Several refrigerants may be used in refrigeration systems such as chlorofluorocarbons (CFCs), ammonia, hydrocarbons (propane, ethane, ethylene, etc.), carbon dioxide, air (in the air-conditioning of aircraft), and even water (in applications above the freezing point). </a:t>
            </a:r>
          </a:p>
          <a:p>
            <a:pPr marL="342900" indent="-342900">
              <a:lnSpc>
                <a:spcPct val="95000"/>
              </a:lnSpc>
              <a:spcBef>
                <a:spcPct val="10000"/>
              </a:spcBef>
              <a:spcAft>
                <a:spcPct val="10000"/>
              </a:spcAft>
              <a:buClr>
                <a:srgbClr val="FF3300"/>
              </a:buClr>
              <a:buFontTx/>
              <a:buChar char="•"/>
            </a:pPr>
            <a:r>
              <a:rPr lang="en-US" sz="2000" dirty="0">
                <a:solidFill>
                  <a:srgbClr val="CC00CC"/>
                </a:solidFill>
              </a:rPr>
              <a:t>R-11, R-12, R-22, R-134a, and R-502 account for over 90 percent of the market.</a:t>
            </a:r>
          </a:p>
          <a:p>
            <a:pPr marL="342900" indent="-342900">
              <a:lnSpc>
                <a:spcPct val="95000"/>
              </a:lnSpc>
              <a:spcBef>
                <a:spcPct val="10000"/>
              </a:spcBef>
              <a:spcAft>
                <a:spcPct val="10000"/>
              </a:spcAft>
              <a:buClr>
                <a:srgbClr val="FF3300"/>
              </a:buClr>
              <a:buFontTx/>
              <a:buChar char="•"/>
            </a:pPr>
            <a:r>
              <a:rPr lang="en-US" sz="2000" dirty="0"/>
              <a:t>The industrial and heavy-commercial sectors use </a:t>
            </a:r>
            <a:r>
              <a:rPr lang="en-US" sz="2000" i="1" dirty="0"/>
              <a:t>ammonia</a:t>
            </a:r>
            <a:r>
              <a:rPr lang="en-US" sz="2000" dirty="0"/>
              <a:t> (it is toxic).</a:t>
            </a:r>
          </a:p>
          <a:p>
            <a:pPr marL="342900" indent="-342900">
              <a:lnSpc>
                <a:spcPct val="95000"/>
              </a:lnSpc>
              <a:spcBef>
                <a:spcPct val="10000"/>
              </a:spcBef>
              <a:spcAft>
                <a:spcPct val="10000"/>
              </a:spcAft>
              <a:buClr>
                <a:srgbClr val="FF3300"/>
              </a:buClr>
              <a:buFontTx/>
              <a:buChar char="•"/>
            </a:pPr>
            <a:r>
              <a:rPr lang="en-US" sz="2000" dirty="0">
                <a:solidFill>
                  <a:srgbClr val="CC00CC"/>
                </a:solidFill>
              </a:rPr>
              <a:t>R-11 is used in large-capacity water chillers serving A-C systems in buildings.</a:t>
            </a:r>
            <a:r>
              <a:rPr lang="en-US" sz="2000" dirty="0"/>
              <a:t> </a:t>
            </a:r>
          </a:p>
          <a:p>
            <a:pPr marL="342900" indent="-342900">
              <a:lnSpc>
                <a:spcPct val="95000"/>
              </a:lnSpc>
              <a:spcBef>
                <a:spcPct val="10000"/>
              </a:spcBef>
              <a:spcAft>
                <a:spcPct val="10000"/>
              </a:spcAft>
              <a:buClr>
                <a:srgbClr val="FF3300"/>
              </a:buClr>
              <a:buFontTx/>
              <a:buChar char="•"/>
            </a:pPr>
            <a:r>
              <a:rPr lang="en-US" sz="2000" dirty="0"/>
              <a:t>R-134a (replaced R-12, which damages ozone layer) is used in domestic refrigerators and freezers, as well as automotive air conditioners. </a:t>
            </a:r>
          </a:p>
          <a:p>
            <a:pPr marL="342900" indent="-342900">
              <a:lnSpc>
                <a:spcPct val="95000"/>
              </a:lnSpc>
              <a:spcBef>
                <a:spcPct val="10000"/>
              </a:spcBef>
              <a:spcAft>
                <a:spcPct val="10000"/>
              </a:spcAft>
              <a:buClr>
                <a:srgbClr val="FF3300"/>
              </a:buClr>
              <a:buFontTx/>
              <a:buChar char="•"/>
            </a:pPr>
            <a:r>
              <a:rPr lang="en-US" sz="2000" dirty="0">
                <a:solidFill>
                  <a:srgbClr val="CC00CC"/>
                </a:solidFill>
              </a:rPr>
              <a:t>R-22 is used in window air conditioners, heat pumps, air conditioners of commercial buildings, and large industrial refrigeration systems, and offers strong competition to ammonia.</a:t>
            </a:r>
            <a:r>
              <a:rPr lang="en-US" sz="2000" dirty="0"/>
              <a:t> </a:t>
            </a:r>
          </a:p>
          <a:p>
            <a:pPr marL="342900" indent="-342900">
              <a:lnSpc>
                <a:spcPct val="95000"/>
              </a:lnSpc>
              <a:spcBef>
                <a:spcPct val="10000"/>
              </a:spcBef>
              <a:spcAft>
                <a:spcPct val="10000"/>
              </a:spcAft>
              <a:buClr>
                <a:srgbClr val="FF3300"/>
              </a:buClr>
              <a:buFontTx/>
              <a:buChar char="•"/>
            </a:pPr>
            <a:r>
              <a:rPr lang="en-US" sz="2000" dirty="0"/>
              <a:t>R-502 (a blend of R-115 and R-22) is the dominant refrigerant used in commercial refrigeration systems such as those in supermarkets</a:t>
            </a:r>
            <a:r>
              <a:rPr lang="en-US" sz="2000" dirty="0" smtClean="0"/>
              <a:t>.</a:t>
            </a:r>
            <a:endParaRPr lang="en-US" sz="2000" dirty="0"/>
          </a:p>
        </p:txBody>
      </p:sp>
    </p:spTree>
    <p:extLst>
      <p:ext uri="{BB962C8B-B14F-4D97-AF65-F5344CB8AC3E}">
        <p14:creationId xmlns:p14="http://schemas.microsoft.com/office/powerpoint/2010/main" val="41236906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798AA9F-EA31-4893-BFD2-A3F44A10FB12}" type="slidenum">
              <a:rPr lang="en-US"/>
              <a:pPr/>
              <a:t>21</a:t>
            </a:fld>
            <a:endParaRPr lang="en-US"/>
          </a:p>
        </p:txBody>
      </p:sp>
      <p:sp>
        <p:nvSpPr>
          <p:cNvPr id="180226" name="Rectangle 2"/>
          <p:cNvSpPr>
            <a:spLocks noChangeArrowheads="1"/>
          </p:cNvSpPr>
          <p:nvPr/>
        </p:nvSpPr>
        <p:spPr bwMode="auto">
          <a:xfrm>
            <a:off x="228600" y="152400"/>
            <a:ext cx="8686800" cy="519113"/>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800" b="1">
                <a:solidFill>
                  <a:srgbClr val="FF3300"/>
                </a:solidFill>
              </a:rPr>
              <a:t>SELECTING THE RIGHT REFRIGERANT</a:t>
            </a:r>
          </a:p>
        </p:txBody>
      </p:sp>
      <p:sp>
        <p:nvSpPr>
          <p:cNvPr id="180227" name="Rectangle 3"/>
          <p:cNvSpPr>
            <a:spLocks noChangeArrowheads="1"/>
          </p:cNvSpPr>
          <p:nvPr/>
        </p:nvSpPr>
        <p:spPr bwMode="auto">
          <a:xfrm>
            <a:off x="228600" y="685800"/>
            <a:ext cx="8534400"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342900" indent="-342900">
              <a:lnSpc>
                <a:spcPct val="95000"/>
              </a:lnSpc>
              <a:spcBef>
                <a:spcPct val="10000"/>
              </a:spcBef>
              <a:spcAft>
                <a:spcPct val="10000"/>
              </a:spcAft>
              <a:buClr>
                <a:srgbClr val="FF3300"/>
              </a:buClr>
              <a:buFontTx/>
              <a:buChar char="•"/>
            </a:pPr>
            <a:r>
              <a:rPr lang="en-US" sz="2000" dirty="0">
                <a:solidFill>
                  <a:srgbClr val="CC00CC"/>
                </a:solidFill>
              </a:rPr>
              <a:t>CFCs allow more ultraviolet radiation into the earth’s atmosphere by destroying the protective ozone layer and thus contributing to the greenhouse effect that causes global warming. Fully halogenated CFCs (such as R-11, R-12, and R-115) do the most damage to the ozone layer. Refrigerants that are friendly to the ozone layer have been developed.</a:t>
            </a:r>
          </a:p>
          <a:p>
            <a:pPr marL="342900" indent="-342900">
              <a:lnSpc>
                <a:spcPct val="95000"/>
              </a:lnSpc>
              <a:spcBef>
                <a:spcPct val="10000"/>
              </a:spcBef>
              <a:spcAft>
                <a:spcPct val="10000"/>
              </a:spcAft>
              <a:buClr>
                <a:srgbClr val="FF3300"/>
              </a:buClr>
              <a:buFontTx/>
              <a:buChar char="•"/>
            </a:pPr>
            <a:r>
              <a:rPr lang="en-US" sz="2000" dirty="0"/>
              <a:t>Two important parameters that need to be considered in the selection of a refrigerant are the </a:t>
            </a:r>
            <a:r>
              <a:rPr lang="en-US" sz="2000" b="1" dirty="0"/>
              <a:t>temperatures of the two media (the refrigerated space and the environment)</a:t>
            </a:r>
            <a:r>
              <a:rPr lang="en-US" sz="2000" dirty="0"/>
              <a:t> with which the refrigerant exchanges heat</a:t>
            </a:r>
            <a:r>
              <a:rPr lang="en-US" sz="2000" dirty="0" smtClean="0"/>
              <a:t>.</a:t>
            </a:r>
          </a:p>
          <a:p>
            <a:pPr marL="342900" indent="-342900">
              <a:lnSpc>
                <a:spcPct val="95000"/>
              </a:lnSpc>
              <a:spcBef>
                <a:spcPct val="10000"/>
              </a:spcBef>
              <a:spcAft>
                <a:spcPct val="10000"/>
              </a:spcAft>
              <a:buClr>
                <a:srgbClr val="FF3300"/>
              </a:buClr>
              <a:buFontTx/>
              <a:buChar char="•"/>
            </a:pPr>
            <a:r>
              <a:rPr lang="en-US" sz="2000" dirty="0" smtClean="0"/>
              <a:t>The </a:t>
            </a:r>
            <a:r>
              <a:rPr lang="en-US" sz="2000" b="1" dirty="0" smtClean="0"/>
              <a:t>saturation pressures of the refrigerant</a:t>
            </a:r>
            <a:r>
              <a:rPr lang="en-US" sz="2000" dirty="0" smtClean="0"/>
              <a:t> at the temperatures T</a:t>
            </a:r>
            <a:r>
              <a:rPr lang="en-US" sz="2000" baseline="-25000" dirty="0" smtClean="0"/>
              <a:t>H</a:t>
            </a:r>
            <a:r>
              <a:rPr lang="en-US" sz="2000" dirty="0" smtClean="0"/>
              <a:t> and T</a:t>
            </a:r>
            <a:r>
              <a:rPr lang="en-US" sz="2000" baseline="-25000" dirty="0" smtClean="0"/>
              <a:t>L</a:t>
            </a:r>
            <a:r>
              <a:rPr lang="en-US" sz="2000" dirty="0" smtClean="0"/>
              <a:t> of interest also affect the required W</a:t>
            </a:r>
            <a:r>
              <a:rPr lang="en-US" sz="2000" baseline="-25000" dirty="0" smtClean="0"/>
              <a:t>in</a:t>
            </a:r>
            <a:r>
              <a:rPr lang="en-US" sz="2000" dirty="0" smtClean="0"/>
              <a:t>.</a:t>
            </a:r>
            <a:endParaRPr lang="en-US" sz="2000" dirty="0"/>
          </a:p>
        </p:txBody>
      </p:sp>
    </p:spTree>
    <p:extLst>
      <p:ext uri="{BB962C8B-B14F-4D97-AF65-F5344CB8AC3E}">
        <p14:creationId xmlns:p14="http://schemas.microsoft.com/office/powerpoint/2010/main" val="367341443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798AA9F-EA31-4893-BFD2-A3F44A10FB12}" type="slidenum">
              <a:rPr lang="en-US"/>
              <a:pPr/>
              <a:t>22</a:t>
            </a:fld>
            <a:endParaRPr lang="en-US"/>
          </a:p>
        </p:txBody>
      </p:sp>
      <p:sp>
        <p:nvSpPr>
          <p:cNvPr id="180226" name="Rectangle 2"/>
          <p:cNvSpPr>
            <a:spLocks noChangeArrowheads="1"/>
          </p:cNvSpPr>
          <p:nvPr/>
        </p:nvSpPr>
        <p:spPr bwMode="auto">
          <a:xfrm>
            <a:off x="228600" y="152400"/>
            <a:ext cx="8686800" cy="519113"/>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800" b="1">
                <a:solidFill>
                  <a:srgbClr val="FF3300"/>
                </a:solidFill>
              </a:rPr>
              <a:t>SELECTING THE RIGHT REFRIGERANT</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805" y="1066800"/>
            <a:ext cx="8455769"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6339242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798AA9F-EA31-4893-BFD2-A3F44A10FB12}" type="slidenum">
              <a:rPr lang="en-US"/>
              <a:pPr/>
              <a:t>23</a:t>
            </a:fld>
            <a:endParaRPr lang="en-US"/>
          </a:p>
        </p:txBody>
      </p:sp>
      <p:sp>
        <p:nvSpPr>
          <p:cNvPr id="180226" name="Rectangle 2"/>
          <p:cNvSpPr>
            <a:spLocks noChangeArrowheads="1"/>
          </p:cNvSpPr>
          <p:nvPr/>
        </p:nvSpPr>
        <p:spPr bwMode="auto">
          <a:xfrm>
            <a:off x="228600" y="152400"/>
            <a:ext cx="8686800" cy="519113"/>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800" b="1">
                <a:solidFill>
                  <a:srgbClr val="FF3300"/>
                </a:solidFill>
              </a:rPr>
              <a:t>SELECTING THE RIGHT REFRIGERANT</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973" y="990600"/>
            <a:ext cx="858774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269313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228600" y="427166"/>
            <a:ext cx="86868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itchFamily="34" charset="0"/>
              <a:buChar char="•"/>
              <a:tabLst/>
            </a:pPr>
            <a:r>
              <a:rPr kumimoji="0" lang="en-US" sz="2000" b="1" i="0" u="none" strike="noStrike" cap="none" normalizeH="0" baseline="0" dirty="0" smtClean="0">
                <a:ln>
                  <a:noFill/>
                </a:ln>
                <a:solidFill>
                  <a:srgbClr val="000000"/>
                </a:solidFill>
                <a:effectLst/>
                <a:cs typeface="Arial" pitchFamily="34" charset="0"/>
              </a:rPr>
              <a:t>Ozone Depletion Potential (</a:t>
            </a:r>
            <a:r>
              <a:rPr kumimoji="0" lang="en-US" sz="2000" b="1" i="1" u="none" strike="noStrike" cap="none" normalizeH="0" baseline="0" dirty="0" smtClean="0">
                <a:ln>
                  <a:noFill/>
                </a:ln>
                <a:solidFill>
                  <a:srgbClr val="000000"/>
                </a:solidFill>
                <a:effectLst/>
                <a:cs typeface="Arial" pitchFamily="34" charset="0"/>
              </a:rPr>
              <a:t>ODP</a:t>
            </a:r>
            <a:r>
              <a:rPr kumimoji="0" lang="en-US" sz="2000" b="1" i="0" u="none" strike="noStrike" cap="none" normalizeH="0" baseline="0" dirty="0" smtClean="0">
                <a:ln>
                  <a:noFill/>
                </a:ln>
                <a:solidFill>
                  <a:srgbClr val="000000"/>
                </a:solidFill>
                <a:effectLst/>
                <a:cs typeface="Arial" pitchFamily="34" charset="0"/>
              </a:rPr>
              <a:t>)</a:t>
            </a:r>
            <a:r>
              <a:rPr kumimoji="0" lang="en-US" sz="2000" b="0" i="0" u="none" strike="noStrike" cap="none" normalizeH="0" baseline="0" dirty="0" smtClean="0">
                <a:ln>
                  <a:noFill/>
                </a:ln>
                <a:solidFill>
                  <a:srgbClr val="000000"/>
                </a:solidFill>
                <a:effectLst/>
                <a:cs typeface="Arial" pitchFamily="34" charset="0"/>
              </a:rPr>
              <a:t> of a chemical compound is the relative amount of degradation  it can cause to the ozone layer</a:t>
            </a:r>
          </a:p>
          <a:p>
            <a:pPr marL="285750" marR="0" lvl="0" indent="-285750" algn="l" defTabSz="914400" rtl="0" eaLnBrk="0" fontAlgn="base" latinLnBrk="0" hangingPunct="0">
              <a:lnSpc>
                <a:spcPct val="100000"/>
              </a:lnSpc>
              <a:spcBef>
                <a:spcPct val="0"/>
              </a:spcBef>
              <a:spcAft>
                <a:spcPct val="0"/>
              </a:spcAft>
              <a:buClrTx/>
              <a:buSzTx/>
              <a:buFont typeface="Arial" pitchFamily="34" charset="0"/>
              <a:buChar char="•"/>
              <a:tabLst/>
            </a:pPr>
            <a:r>
              <a:rPr kumimoji="0" lang="en-US" sz="2000" b="0" i="0" u="none" strike="noStrike" cap="none" normalizeH="0" baseline="0" dirty="0" smtClean="0">
                <a:ln>
                  <a:noFill/>
                </a:ln>
                <a:solidFill>
                  <a:srgbClr val="000000"/>
                </a:solidFill>
                <a:effectLst/>
                <a:cs typeface="Arial" pitchFamily="34" charset="0"/>
              </a:rPr>
              <a:t>Global Warming Potential (</a:t>
            </a:r>
            <a:r>
              <a:rPr kumimoji="0" lang="en-US" sz="2000" b="0" i="1" u="none" strike="noStrike" cap="none" normalizeH="0" baseline="0" dirty="0" smtClean="0">
                <a:ln>
                  <a:noFill/>
                </a:ln>
                <a:solidFill>
                  <a:srgbClr val="000000"/>
                </a:solidFill>
                <a:effectLst/>
                <a:cs typeface="Arial" pitchFamily="34" charset="0"/>
              </a:rPr>
              <a:t>GWP</a:t>
            </a:r>
            <a:r>
              <a:rPr kumimoji="0" lang="en-US" sz="2000" b="0" i="0" u="none" strike="noStrike" cap="none" normalizeH="0" baseline="0" dirty="0" smtClean="0">
                <a:ln>
                  <a:noFill/>
                </a:ln>
                <a:solidFill>
                  <a:srgbClr val="000000"/>
                </a:solidFill>
                <a:effectLst/>
                <a:cs typeface="Arial" pitchFamily="34" charset="0"/>
              </a:rPr>
              <a:t>) is a measure of how much a given mass of a gas contributes to global warming. </a:t>
            </a:r>
            <a:r>
              <a:rPr kumimoji="0" lang="en-US" sz="2000" b="0" i="1" u="none" strike="noStrike" cap="none" normalizeH="0" baseline="0" dirty="0" smtClean="0">
                <a:ln>
                  <a:noFill/>
                </a:ln>
                <a:solidFill>
                  <a:srgbClr val="000000"/>
                </a:solidFill>
                <a:effectLst/>
                <a:cs typeface="Arial" pitchFamily="34" charset="0"/>
              </a:rPr>
              <a:t>GWP</a:t>
            </a:r>
            <a:r>
              <a:rPr kumimoji="0" lang="en-US" sz="2000" b="0" i="0" u="none" strike="noStrike" cap="none" normalizeH="0" baseline="0" dirty="0" smtClean="0">
                <a:ln>
                  <a:noFill/>
                </a:ln>
                <a:solidFill>
                  <a:srgbClr val="000000"/>
                </a:solidFill>
                <a:effectLst/>
                <a:cs typeface="Arial" pitchFamily="34" charset="0"/>
              </a:rPr>
              <a:t> is a relative scale which compares the amount of heat trapped by greenhouse gas to the amount of heat trapped in the same mass of Carbon Dioxide.</a:t>
            </a:r>
            <a:endParaRPr kumimoji="0" lang="en-US" sz="2000" b="0" i="0" u="none" strike="noStrike" cap="none" normalizeH="0" baseline="0" dirty="0" smtClean="0">
              <a:ln>
                <a:noFill/>
              </a:ln>
              <a:solidFill>
                <a:schemeClr val="tx1"/>
              </a:solidFill>
              <a:effectLst/>
              <a:cs typeface="Arial"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064675852"/>
              </p:ext>
            </p:extLst>
          </p:nvPr>
        </p:nvGraphicFramePr>
        <p:xfrm>
          <a:off x="228600" y="2667000"/>
          <a:ext cx="7312610" cy="3977604"/>
        </p:xfrm>
        <a:graphic>
          <a:graphicData uri="http://schemas.openxmlformats.org/drawingml/2006/table">
            <a:tbl>
              <a:tblPr/>
              <a:tblGrid>
                <a:gridCol w="3694491"/>
                <a:gridCol w="1813833"/>
                <a:gridCol w="1804286"/>
              </a:tblGrid>
              <a:tr h="845345">
                <a:tc>
                  <a:txBody>
                    <a:bodyPr/>
                    <a:lstStyle/>
                    <a:p>
                      <a:pPr algn="ctr"/>
                      <a:r>
                        <a:rPr lang="en-US" sz="1800" dirty="0">
                          <a:effectLst/>
                        </a:rPr>
                        <a:t>Refrigerant</a:t>
                      </a:r>
                    </a:p>
                  </a:txBody>
                  <a:tcPr marL="18702" marR="18702" marT="18702" marB="18702"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a:r>
                        <a:rPr lang="en-US" sz="1800">
                          <a:effectLst/>
                        </a:rPr>
                        <a:t>Ozone Depletion Potential </a:t>
                      </a:r>
                      <a:br>
                        <a:rPr lang="en-US" sz="1800">
                          <a:effectLst/>
                        </a:rPr>
                      </a:br>
                      <a:r>
                        <a:rPr lang="en-US" sz="1800">
                          <a:effectLst/>
                        </a:rPr>
                        <a:t>(</a:t>
                      </a:r>
                      <a:r>
                        <a:rPr lang="en-US" sz="1800" i="1">
                          <a:effectLst/>
                        </a:rPr>
                        <a:t>ODP</a:t>
                      </a:r>
                      <a:r>
                        <a:rPr lang="en-US" sz="1800">
                          <a:effectLst/>
                        </a:rPr>
                        <a:t>)</a:t>
                      </a:r>
                    </a:p>
                  </a:txBody>
                  <a:tcPr marL="18702" marR="18702" marT="18702" marB="18702"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a:r>
                        <a:rPr lang="en-US" sz="1800">
                          <a:effectLst/>
                        </a:rPr>
                        <a:t>Global Warming Potential </a:t>
                      </a:r>
                      <a:br>
                        <a:rPr lang="en-US" sz="1800">
                          <a:effectLst/>
                        </a:rPr>
                      </a:br>
                      <a:r>
                        <a:rPr lang="en-US" sz="1800">
                          <a:effectLst/>
                        </a:rPr>
                        <a:t>(</a:t>
                      </a:r>
                      <a:r>
                        <a:rPr lang="en-US" sz="1800" i="1">
                          <a:effectLst/>
                        </a:rPr>
                        <a:t>GWP</a:t>
                      </a:r>
                      <a:r>
                        <a:rPr lang="en-US" sz="1800">
                          <a:effectLst/>
                        </a:rPr>
                        <a:t>)</a:t>
                      </a:r>
                    </a:p>
                  </a:txBody>
                  <a:tcPr marL="18702" marR="18702" marT="18702" marB="18702"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306718">
                <a:tc>
                  <a:txBody>
                    <a:bodyPr/>
                    <a:lstStyle/>
                    <a:p>
                      <a:pPr algn="ctr"/>
                      <a:r>
                        <a:rPr lang="en-US" sz="1800">
                          <a:effectLst/>
                        </a:rPr>
                        <a:t>R-11 Trichlorofluoromethane</a:t>
                      </a:r>
                    </a:p>
                  </a:txBody>
                  <a:tcPr marL="18702" marR="18702" marT="18702" marB="18702"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a:r>
                        <a:rPr lang="en-US" sz="1800">
                          <a:effectLst/>
                        </a:rPr>
                        <a:t>1.0</a:t>
                      </a:r>
                    </a:p>
                  </a:txBody>
                  <a:tcPr marL="18702" marR="18702" marT="18702" marB="18702"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a:r>
                        <a:rPr lang="en-US" sz="1800">
                          <a:effectLst/>
                        </a:rPr>
                        <a:t>4000</a:t>
                      </a:r>
                    </a:p>
                  </a:txBody>
                  <a:tcPr marL="18702" marR="18702" marT="18702" marB="18702"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306718">
                <a:tc>
                  <a:txBody>
                    <a:bodyPr/>
                    <a:lstStyle/>
                    <a:p>
                      <a:pPr algn="ctr"/>
                      <a:r>
                        <a:rPr lang="en-US" sz="1800">
                          <a:effectLst/>
                        </a:rPr>
                        <a:t>R-12 Dichlorodifluoromethane</a:t>
                      </a:r>
                    </a:p>
                  </a:txBody>
                  <a:tcPr marL="18702" marR="18702" marT="18702" marB="18702"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a:r>
                        <a:rPr lang="en-US" sz="1800">
                          <a:effectLst/>
                        </a:rPr>
                        <a:t>1.0</a:t>
                      </a:r>
                    </a:p>
                  </a:txBody>
                  <a:tcPr marL="18702" marR="18702" marT="18702" marB="18702"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a:r>
                        <a:rPr lang="en-US" sz="1800">
                          <a:effectLst/>
                        </a:rPr>
                        <a:t>2400</a:t>
                      </a:r>
                    </a:p>
                  </a:txBody>
                  <a:tcPr marL="18702" marR="18702" marT="18702" marB="18702"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306718">
                <a:tc>
                  <a:txBody>
                    <a:bodyPr/>
                    <a:lstStyle/>
                    <a:p>
                      <a:pPr algn="ctr"/>
                      <a:r>
                        <a:rPr lang="en-US" sz="1800">
                          <a:effectLst/>
                        </a:rPr>
                        <a:t>R-13 B1 Bromotrifluoromethane</a:t>
                      </a:r>
                    </a:p>
                  </a:txBody>
                  <a:tcPr marL="18702" marR="18702" marT="18702" marB="18702"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a:r>
                        <a:rPr lang="en-US" sz="1800">
                          <a:effectLst/>
                        </a:rPr>
                        <a:t>10</a:t>
                      </a:r>
                    </a:p>
                  </a:txBody>
                  <a:tcPr marL="18702" marR="18702" marT="18702" marB="18702"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a:r>
                        <a:rPr lang="en-US" sz="1800">
                          <a:effectLst/>
                        </a:rPr>
                        <a:t> </a:t>
                      </a:r>
                    </a:p>
                  </a:txBody>
                  <a:tcPr marL="18702" marR="18702" marT="18702" marB="18702"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306718">
                <a:tc>
                  <a:txBody>
                    <a:bodyPr/>
                    <a:lstStyle/>
                    <a:p>
                      <a:pPr algn="ctr"/>
                      <a:r>
                        <a:rPr lang="en-US" sz="1800">
                          <a:effectLst/>
                        </a:rPr>
                        <a:t>R-22 Chlorodifluoromethane</a:t>
                      </a:r>
                    </a:p>
                  </a:txBody>
                  <a:tcPr marL="18702" marR="18702" marT="18702" marB="18702"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a:r>
                        <a:rPr lang="en-US" sz="1800">
                          <a:effectLst/>
                        </a:rPr>
                        <a:t>0.05</a:t>
                      </a:r>
                    </a:p>
                  </a:txBody>
                  <a:tcPr marL="18702" marR="18702" marT="18702" marB="18702"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a:r>
                        <a:rPr lang="en-US" sz="1800">
                          <a:effectLst/>
                        </a:rPr>
                        <a:t>1700</a:t>
                      </a:r>
                    </a:p>
                  </a:txBody>
                  <a:tcPr marL="18702" marR="18702" marT="18702" marB="18702"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306718">
                <a:tc>
                  <a:txBody>
                    <a:bodyPr/>
                    <a:lstStyle/>
                    <a:p>
                      <a:pPr algn="ctr"/>
                      <a:r>
                        <a:rPr lang="en-US" sz="1800">
                          <a:effectLst/>
                        </a:rPr>
                        <a:t>R-32 Difluoromethane</a:t>
                      </a:r>
                    </a:p>
                  </a:txBody>
                  <a:tcPr marL="18702" marR="18702" marT="18702" marB="18702"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a:r>
                        <a:rPr lang="en-US" sz="1800">
                          <a:effectLst/>
                        </a:rPr>
                        <a:t>0</a:t>
                      </a:r>
                    </a:p>
                  </a:txBody>
                  <a:tcPr marL="18702" marR="18702" marT="18702" marB="18702"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a:r>
                        <a:rPr lang="en-US" sz="1800">
                          <a:effectLst/>
                        </a:rPr>
                        <a:t>650</a:t>
                      </a:r>
                    </a:p>
                  </a:txBody>
                  <a:tcPr marL="18702" marR="18702" marT="18702" marB="18702"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306718">
                <a:tc>
                  <a:txBody>
                    <a:bodyPr/>
                    <a:lstStyle/>
                    <a:p>
                      <a:pPr algn="ctr"/>
                      <a:r>
                        <a:rPr lang="en-US" sz="1800">
                          <a:effectLst/>
                        </a:rPr>
                        <a:t>R-113 Trichlorotrifluoroethane</a:t>
                      </a:r>
                    </a:p>
                  </a:txBody>
                  <a:tcPr marL="18702" marR="18702" marT="18702" marB="18702"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a:r>
                        <a:rPr lang="en-US" sz="1800">
                          <a:effectLst/>
                        </a:rPr>
                        <a:t>0.8</a:t>
                      </a:r>
                    </a:p>
                  </a:txBody>
                  <a:tcPr marL="18702" marR="18702" marT="18702" marB="18702"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a:r>
                        <a:rPr lang="en-US" sz="1800">
                          <a:effectLst/>
                        </a:rPr>
                        <a:t>4800</a:t>
                      </a:r>
                    </a:p>
                  </a:txBody>
                  <a:tcPr marL="18702" marR="18702" marT="18702" marB="18702"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306718">
                <a:tc>
                  <a:txBody>
                    <a:bodyPr/>
                    <a:lstStyle/>
                    <a:p>
                      <a:pPr algn="ctr"/>
                      <a:r>
                        <a:rPr lang="en-US" sz="1800">
                          <a:effectLst/>
                        </a:rPr>
                        <a:t>R-114 Dichlorotetrafluoroethane</a:t>
                      </a:r>
                    </a:p>
                  </a:txBody>
                  <a:tcPr marL="18702" marR="18702" marT="18702" marB="18702"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a:r>
                        <a:rPr lang="en-US" sz="1800">
                          <a:effectLst/>
                        </a:rPr>
                        <a:t>1.0</a:t>
                      </a:r>
                    </a:p>
                  </a:txBody>
                  <a:tcPr marL="18702" marR="18702" marT="18702" marB="18702"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a:r>
                        <a:rPr lang="en-US" sz="1800">
                          <a:effectLst/>
                        </a:rPr>
                        <a:t>3.9</a:t>
                      </a:r>
                    </a:p>
                  </a:txBody>
                  <a:tcPr marL="18702" marR="18702" marT="18702" marB="18702"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306718">
                <a:tc>
                  <a:txBody>
                    <a:bodyPr/>
                    <a:lstStyle/>
                    <a:p>
                      <a:pPr algn="ctr"/>
                      <a:r>
                        <a:rPr lang="en-US" sz="1800">
                          <a:effectLst/>
                        </a:rPr>
                        <a:t>R-123 Dichlorotrifluoroethane</a:t>
                      </a:r>
                    </a:p>
                  </a:txBody>
                  <a:tcPr marL="18702" marR="18702" marT="18702" marB="18702"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a:r>
                        <a:rPr lang="en-US" sz="1800">
                          <a:effectLst/>
                        </a:rPr>
                        <a:t>0.02</a:t>
                      </a:r>
                    </a:p>
                  </a:txBody>
                  <a:tcPr marL="18702" marR="18702" marT="18702" marB="18702"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a:r>
                        <a:rPr lang="en-US" sz="1800">
                          <a:effectLst/>
                        </a:rPr>
                        <a:t>0.02</a:t>
                      </a:r>
                    </a:p>
                  </a:txBody>
                  <a:tcPr marL="18702" marR="18702" marT="18702" marB="18702"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306718">
                <a:tc>
                  <a:txBody>
                    <a:bodyPr/>
                    <a:lstStyle/>
                    <a:p>
                      <a:pPr algn="ctr"/>
                      <a:r>
                        <a:rPr lang="en-US" sz="1800">
                          <a:effectLst/>
                        </a:rPr>
                        <a:t>R-124 Chlorotetrafluoroethane</a:t>
                      </a:r>
                    </a:p>
                  </a:txBody>
                  <a:tcPr marL="18702" marR="18702" marT="18702" marB="18702"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a:r>
                        <a:rPr lang="en-US" sz="1800">
                          <a:effectLst/>
                        </a:rPr>
                        <a:t>0.02</a:t>
                      </a:r>
                    </a:p>
                  </a:txBody>
                  <a:tcPr marL="18702" marR="18702" marT="18702" marB="18702"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a:r>
                        <a:rPr lang="en-US" sz="1800">
                          <a:effectLst/>
                        </a:rPr>
                        <a:t>620</a:t>
                      </a:r>
                    </a:p>
                  </a:txBody>
                  <a:tcPr marL="18702" marR="18702" marT="18702" marB="18702"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306718">
                <a:tc>
                  <a:txBody>
                    <a:bodyPr/>
                    <a:lstStyle/>
                    <a:p>
                      <a:pPr algn="ctr"/>
                      <a:r>
                        <a:rPr lang="en-US" sz="1800" dirty="0">
                          <a:effectLst/>
                        </a:rPr>
                        <a:t>R-134a </a:t>
                      </a:r>
                      <a:r>
                        <a:rPr lang="en-US" sz="1800" dirty="0" err="1">
                          <a:effectLst/>
                        </a:rPr>
                        <a:t>Tetrafluoroethane</a:t>
                      </a:r>
                      <a:endParaRPr lang="en-US" sz="1800" dirty="0">
                        <a:effectLst/>
                      </a:endParaRPr>
                    </a:p>
                  </a:txBody>
                  <a:tcPr marL="18702" marR="18702" marT="18702" marB="18702"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a:r>
                        <a:rPr lang="en-US" sz="1800">
                          <a:effectLst/>
                        </a:rPr>
                        <a:t>0</a:t>
                      </a:r>
                    </a:p>
                  </a:txBody>
                  <a:tcPr marL="18702" marR="18702" marT="18702" marB="18702"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a:r>
                        <a:rPr lang="en-US" sz="1800" dirty="0">
                          <a:effectLst/>
                        </a:rPr>
                        <a:t>1300</a:t>
                      </a:r>
                    </a:p>
                  </a:txBody>
                  <a:tcPr marL="18702" marR="18702" marT="18702" marB="18702"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07764578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678F959-E112-4E5B-B84E-05413BC8E04A}" type="slidenum">
              <a:rPr lang="en-US"/>
              <a:pPr/>
              <a:t>25</a:t>
            </a:fld>
            <a:endParaRPr lang="en-US" dirty="0"/>
          </a:p>
        </p:txBody>
      </p:sp>
      <p:sp>
        <p:nvSpPr>
          <p:cNvPr id="184322" name="Rectangle 2"/>
          <p:cNvSpPr>
            <a:spLocks noChangeArrowheads="1"/>
          </p:cNvSpPr>
          <p:nvPr/>
        </p:nvSpPr>
        <p:spPr bwMode="auto">
          <a:xfrm>
            <a:off x="304800" y="228600"/>
            <a:ext cx="8610600" cy="954107"/>
          </a:xfrm>
          <a:prstGeom prst="rect">
            <a:avLst/>
          </a:prstGeom>
          <a:noFill/>
          <a:ln>
            <a:noFill/>
          </a:ln>
          <a:effectLst/>
          <a:extLst/>
        </p:spPr>
        <p:txBody>
          <a:bodyPr>
            <a:spAutoFit/>
          </a:bodyPr>
          <a:lstStyle/>
          <a:p>
            <a:r>
              <a:rPr lang="en-US" sz="2800" dirty="0"/>
              <a:t>INNOVATIVE VAPOR-COMPRESSION REFRIGERATION SYSTEMS</a:t>
            </a:r>
          </a:p>
        </p:txBody>
      </p:sp>
      <p:sp>
        <p:nvSpPr>
          <p:cNvPr id="184323" name="Rectangle 3"/>
          <p:cNvSpPr>
            <a:spLocks noChangeArrowheads="1"/>
          </p:cNvSpPr>
          <p:nvPr/>
        </p:nvSpPr>
        <p:spPr bwMode="auto">
          <a:xfrm>
            <a:off x="304800" y="1182707"/>
            <a:ext cx="8610600" cy="5139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spcBef>
                <a:spcPct val="15000"/>
              </a:spcBef>
              <a:spcAft>
                <a:spcPct val="15000"/>
              </a:spcAft>
              <a:buClr>
                <a:srgbClr val="FF3300"/>
              </a:buClr>
              <a:buFontTx/>
              <a:buChar char="•"/>
            </a:pPr>
            <a:r>
              <a:rPr lang="en-US" sz="2000" dirty="0"/>
              <a:t>The simple vapor-compression refrigeration cycle is the most widely used refrigeration cycle, and it is adequate for most refrigeration applications. </a:t>
            </a:r>
          </a:p>
          <a:p>
            <a:pPr marL="342900" indent="-342900">
              <a:spcBef>
                <a:spcPct val="15000"/>
              </a:spcBef>
              <a:spcAft>
                <a:spcPct val="15000"/>
              </a:spcAft>
              <a:buClr>
                <a:srgbClr val="FF3300"/>
              </a:buClr>
              <a:buFontTx/>
              <a:buChar char="•"/>
            </a:pPr>
            <a:r>
              <a:rPr lang="en-US" sz="2000" dirty="0">
                <a:solidFill>
                  <a:srgbClr val="CC00CC"/>
                </a:solidFill>
              </a:rPr>
              <a:t>The ordinary vapor-compression refrigeration systems are simple, inexpensive, reliable, and practically maintenance-free.</a:t>
            </a:r>
            <a:r>
              <a:rPr lang="en-US" sz="2000" dirty="0"/>
              <a:t> </a:t>
            </a:r>
          </a:p>
          <a:p>
            <a:pPr marL="342900" indent="-342900">
              <a:spcBef>
                <a:spcPct val="15000"/>
              </a:spcBef>
              <a:spcAft>
                <a:spcPct val="15000"/>
              </a:spcAft>
              <a:buClr>
                <a:srgbClr val="FF3300"/>
              </a:buClr>
              <a:buFontTx/>
              <a:buChar char="•"/>
            </a:pPr>
            <a:r>
              <a:rPr lang="en-US" sz="2000" dirty="0"/>
              <a:t>However, for large industrial applications </a:t>
            </a:r>
            <a:r>
              <a:rPr lang="en-US" sz="2000" i="1" dirty="0">
                <a:solidFill>
                  <a:srgbClr val="3333FF"/>
                </a:solidFill>
              </a:rPr>
              <a:t>efficiency</a:t>
            </a:r>
            <a:r>
              <a:rPr lang="en-US" sz="2000" i="1" dirty="0"/>
              <a:t>, </a:t>
            </a:r>
            <a:r>
              <a:rPr lang="en-US" sz="2000" dirty="0"/>
              <a:t>not simplicity, is the major concern. </a:t>
            </a:r>
          </a:p>
          <a:p>
            <a:pPr marL="342900" indent="-342900">
              <a:spcBef>
                <a:spcPct val="15000"/>
              </a:spcBef>
              <a:spcAft>
                <a:spcPct val="15000"/>
              </a:spcAft>
              <a:buClr>
                <a:srgbClr val="FF3300"/>
              </a:buClr>
              <a:buFontTx/>
              <a:buChar char="•"/>
            </a:pPr>
            <a:r>
              <a:rPr lang="en-US" sz="2000" dirty="0">
                <a:solidFill>
                  <a:srgbClr val="CC00CC"/>
                </a:solidFill>
              </a:rPr>
              <a:t>Also, for some applications the simple vapor-compression refrigeration cycle is inadequate and needs to be modified.</a:t>
            </a:r>
            <a:r>
              <a:rPr lang="en-US" sz="2000" dirty="0"/>
              <a:t> </a:t>
            </a:r>
          </a:p>
          <a:p>
            <a:pPr marL="342900" indent="-342900">
              <a:spcBef>
                <a:spcPct val="15000"/>
              </a:spcBef>
              <a:spcAft>
                <a:spcPct val="15000"/>
              </a:spcAft>
              <a:buClr>
                <a:srgbClr val="FF3300"/>
              </a:buClr>
              <a:buFontTx/>
              <a:buChar char="•"/>
            </a:pPr>
            <a:r>
              <a:rPr lang="en-US" sz="2000" dirty="0"/>
              <a:t>For moderately and very low temperature applications some innovative refrigeration systems are used. The following cycles will be discussed:</a:t>
            </a:r>
          </a:p>
          <a:p>
            <a:pPr marL="800100" lvl="1" indent="-342900">
              <a:spcBef>
                <a:spcPct val="15000"/>
              </a:spcBef>
              <a:spcAft>
                <a:spcPct val="15000"/>
              </a:spcAft>
              <a:buClr>
                <a:srgbClr val="FF3300"/>
              </a:buClr>
              <a:buFontTx/>
              <a:buChar char="•"/>
            </a:pPr>
            <a:r>
              <a:rPr lang="en-US" sz="2000" dirty="0">
                <a:solidFill>
                  <a:srgbClr val="3333FF"/>
                </a:solidFill>
              </a:rPr>
              <a:t>Cascade refrigeration systems</a:t>
            </a:r>
          </a:p>
          <a:p>
            <a:pPr marL="800100" lvl="1" indent="-342900">
              <a:spcBef>
                <a:spcPct val="15000"/>
              </a:spcBef>
              <a:spcAft>
                <a:spcPct val="15000"/>
              </a:spcAft>
              <a:buClr>
                <a:srgbClr val="FF3300"/>
              </a:buClr>
              <a:buFontTx/>
              <a:buChar char="•"/>
            </a:pPr>
            <a:r>
              <a:rPr lang="en-US" sz="2000" b="1" dirty="0"/>
              <a:t>Multistage compression refrigeration systems</a:t>
            </a:r>
          </a:p>
          <a:p>
            <a:pPr marL="800100" lvl="1" indent="-342900">
              <a:spcBef>
                <a:spcPct val="15000"/>
              </a:spcBef>
              <a:spcAft>
                <a:spcPct val="15000"/>
              </a:spcAft>
              <a:buClr>
                <a:srgbClr val="FF3300"/>
              </a:buClr>
              <a:buFontTx/>
              <a:buChar char="•"/>
            </a:pPr>
            <a:r>
              <a:rPr lang="en-US" sz="2000" dirty="0">
                <a:solidFill>
                  <a:srgbClr val="3333FF"/>
                </a:solidFill>
              </a:rPr>
              <a:t>Multipurpose refrigeration systems with a single compressor</a:t>
            </a:r>
          </a:p>
          <a:p>
            <a:pPr marL="800100" lvl="1" indent="-342900">
              <a:spcBef>
                <a:spcPct val="15000"/>
              </a:spcBef>
              <a:spcAft>
                <a:spcPct val="15000"/>
              </a:spcAft>
              <a:buClr>
                <a:srgbClr val="FF3300"/>
              </a:buClr>
              <a:buFontTx/>
              <a:buChar char="•"/>
            </a:pPr>
            <a:r>
              <a:rPr lang="en-US" sz="2000" dirty="0">
                <a:solidFill>
                  <a:srgbClr val="3333FF"/>
                </a:solidFill>
              </a:rPr>
              <a:t>Liquefaction of gases</a:t>
            </a:r>
          </a:p>
        </p:txBody>
      </p:sp>
    </p:spTree>
    <p:extLst>
      <p:ext uri="{BB962C8B-B14F-4D97-AF65-F5344CB8AC3E}">
        <p14:creationId xmlns:p14="http://schemas.microsoft.com/office/powerpoint/2010/main" val="36487095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lstStyle/>
          <a:p>
            <a:r>
              <a:rPr lang="en-US" sz="3200" dirty="0" smtClean="0"/>
              <a:t>Multistage Refrigeration</a:t>
            </a:r>
            <a:endParaRPr lang="en-US" sz="3200" dirty="0"/>
          </a:p>
        </p:txBody>
      </p:sp>
      <p:sp>
        <p:nvSpPr>
          <p:cNvPr id="3" name="Content Placeholder 2"/>
          <p:cNvSpPr>
            <a:spLocks noGrp="1"/>
          </p:cNvSpPr>
          <p:nvPr>
            <p:ph idx="1"/>
          </p:nvPr>
        </p:nvSpPr>
        <p:spPr>
          <a:xfrm>
            <a:off x="457200" y="1066800"/>
            <a:ext cx="8229600" cy="4830763"/>
          </a:xfrm>
        </p:spPr>
        <p:txBody>
          <a:bodyPr/>
          <a:lstStyle/>
          <a:p>
            <a:r>
              <a:rPr lang="en-US" sz="2400" dirty="0" smtClean="0"/>
              <a:t>Some </a:t>
            </a:r>
            <a:r>
              <a:rPr lang="en-US" sz="2400" dirty="0"/>
              <a:t>industrial applications require moderately low temperatures, and the temperature range they involve may be too large for a single vapor compression refrigeration cycle to be practical.</a:t>
            </a:r>
          </a:p>
          <a:p>
            <a:r>
              <a:rPr lang="en-US" sz="2400" dirty="0" smtClean="0"/>
              <a:t>A </a:t>
            </a:r>
            <a:r>
              <a:rPr lang="en-US" sz="2400" dirty="0"/>
              <a:t>large temperature range also means a large pressure range in the cycle and a poor performance for a reciprocating compressor</a:t>
            </a:r>
            <a:r>
              <a:rPr lang="en-US" sz="2400" dirty="0" smtClean="0"/>
              <a:t>.</a:t>
            </a:r>
          </a:p>
          <a:p>
            <a:r>
              <a:rPr lang="en-US" sz="2400" dirty="0" smtClean="0"/>
              <a:t>The long throttling process also results in decreased cooling capacity</a:t>
            </a:r>
            <a:endParaRPr lang="en-US" sz="2400" dirty="0"/>
          </a:p>
          <a:p>
            <a:r>
              <a:rPr lang="en-US" sz="2400" dirty="0" smtClean="0"/>
              <a:t>One </a:t>
            </a:r>
            <a:r>
              <a:rPr lang="en-US" sz="2400" dirty="0"/>
              <a:t>way of dealing with such situations is to perform the refrigeration process in stages, that is, to have two or more refrigeration cycles that operate in series. </a:t>
            </a:r>
          </a:p>
          <a:p>
            <a:r>
              <a:rPr lang="en-US" sz="2400" dirty="0" smtClean="0"/>
              <a:t>Such </a:t>
            </a:r>
            <a:r>
              <a:rPr lang="en-US" sz="2400" dirty="0"/>
              <a:t>refrigeration cycles are called </a:t>
            </a:r>
            <a:r>
              <a:rPr lang="en-US" sz="2400" dirty="0" smtClean="0"/>
              <a:t>cascade or multistage </a:t>
            </a:r>
            <a:r>
              <a:rPr lang="en-US" sz="2400" dirty="0"/>
              <a:t>refrigeration cycles</a:t>
            </a:r>
            <a:r>
              <a:rPr lang="en-US" sz="2400" dirty="0" smtClean="0"/>
              <a:t>.</a:t>
            </a:r>
            <a:endParaRPr lang="en-US" sz="2400" dirty="0"/>
          </a:p>
        </p:txBody>
      </p:sp>
    </p:spTree>
    <p:extLst>
      <p:ext uri="{BB962C8B-B14F-4D97-AF65-F5344CB8AC3E}">
        <p14:creationId xmlns:p14="http://schemas.microsoft.com/office/powerpoint/2010/main" val="266701552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lstStyle/>
          <a:p>
            <a:r>
              <a:rPr lang="en-US" sz="3200" dirty="0" smtClean="0"/>
              <a:t>Multistage Refrigeration</a:t>
            </a:r>
            <a:endParaRPr lang="en-US" sz="3200" dirty="0"/>
          </a:p>
        </p:txBody>
      </p:sp>
      <p:sp>
        <p:nvSpPr>
          <p:cNvPr id="3" name="Content Placeholder 2"/>
          <p:cNvSpPr>
            <a:spLocks noGrp="1"/>
          </p:cNvSpPr>
          <p:nvPr>
            <p:ph idx="1"/>
          </p:nvPr>
        </p:nvSpPr>
        <p:spPr>
          <a:xfrm>
            <a:off x="457200" y="1066800"/>
            <a:ext cx="8534400" cy="4830763"/>
          </a:xfrm>
        </p:spPr>
        <p:txBody>
          <a:bodyPr/>
          <a:lstStyle/>
          <a:p>
            <a:r>
              <a:rPr lang="en-US" sz="2400" dirty="0" smtClean="0"/>
              <a:t>Cooling effect is achieved when liquid refrigerant vaporizes by absorbing heat from the cold space.</a:t>
            </a:r>
          </a:p>
          <a:p>
            <a:r>
              <a:rPr lang="en-US" sz="2400" dirty="0" smtClean="0"/>
              <a:t>This means that the vapor produced during throttling does not contribute towards cooling because it is already vaporized.</a:t>
            </a:r>
          </a:p>
          <a:p>
            <a:r>
              <a:rPr lang="en-US" sz="2400" dirty="0" smtClean="0"/>
              <a:t>Separating the vapor from the liquid in a flash chamber can increase the cooling effect </a:t>
            </a:r>
          </a:p>
          <a:p>
            <a:r>
              <a:rPr lang="en-US" sz="2400" dirty="0" smtClean="0"/>
              <a:t>And the vapor can be used to cool the compressed refrigerant from the lower stage. This cooling will reduce the compressor work input.</a:t>
            </a:r>
            <a:endParaRPr lang="en-US" sz="2400" dirty="0"/>
          </a:p>
        </p:txBody>
      </p:sp>
    </p:spTree>
    <p:extLst>
      <p:ext uri="{BB962C8B-B14F-4D97-AF65-F5344CB8AC3E}">
        <p14:creationId xmlns:p14="http://schemas.microsoft.com/office/powerpoint/2010/main" val="24156394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3"/>
          <p:cNvSpPr>
            <a:spLocks noGrp="1"/>
          </p:cNvSpPr>
          <p:nvPr>
            <p:ph type="sldNum" sz="quarter" idx="12"/>
          </p:nvPr>
        </p:nvSpPr>
        <p:spPr/>
        <p:txBody>
          <a:bodyPr/>
          <a:lstStyle/>
          <a:p>
            <a:fld id="{95D91F0F-37CA-4802-8BBF-2CE390995021}" type="slidenum">
              <a:rPr lang="en-US"/>
              <a:pPr/>
              <a:t>28</a:t>
            </a:fld>
            <a:endParaRPr lang="en-US" dirty="0"/>
          </a:p>
        </p:txBody>
      </p:sp>
      <p:pic>
        <p:nvPicPr>
          <p:cNvPr id="186377"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571625"/>
            <a:ext cx="7105650" cy="5133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6370" name="Rectangle 2"/>
          <p:cNvSpPr>
            <a:spLocks noChangeArrowheads="1"/>
          </p:cNvSpPr>
          <p:nvPr/>
        </p:nvSpPr>
        <p:spPr bwMode="auto">
          <a:xfrm>
            <a:off x="304800" y="152400"/>
            <a:ext cx="47609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400" b="1">
                <a:solidFill>
                  <a:srgbClr val="FF3300"/>
                </a:solidFill>
              </a:rPr>
              <a:t>Cascade Refrigeration Systems</a:t>
            </a:r>
          </a:p>
        </p:txBody>
      </p:sp>
      <p:sp>
        <p:nvSpPr>
          <p:cNvPr id="186375" name="Rectangle 7"/>
          <p:cNvSpPr>
            <a:spLocks noChangeArrowheads="1"/>
          </p:cNvSpPr>
          <p:nvPr/>
        </p:nvSpPr>
        <p:spPr bwMode="auto">
          <a:xfrm>
            <a:off x="304800" y="608013"/>
            <a:ext cx="8305800"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dirty="0"/>
              <a:t>A two-stage cascade refrigeration cycle is shown. The two cycles are connected through the heat exchanger in the middle, which serves as the evaporator for the topping cycle and the condenser for the bottoming cycle. </a:t>
            </a:r>
          </a:p>
        </p:txBody>
      </p:sp>
      <p:sp>
        <p:nvSpPr>
          <p:cNvPr id="186376" name="Rectangle 8"/>
          <p:cNvSpPr>
            <a:spLocks noChangeArrowheads="1"/>
          </p:cNvSpPr>
          <p:nvPr/>
        </p:nvSpPr>
        <p:spPr bwMode="auto">
          <a:xfrm>
            <a:off x="7162800" y="2971800"/>
            <a:ext cx="1828800" cy="2665413"/>
          </a:xfrm>
          <a:prstGeom prst="rect">
            <a:avLst/>
          </a:prstGeom>
          <a:solidFill>
            <a:srgbClr val="FFCC99"/>
          </a:solidFill>
          <a:ln w="1905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15000"/>
              </a:spcBef>
              <a:spcAft>
                <a:spcPct val="15000"/>
              </a:spcAft>
            </a:pPr>
            <a:r>
              <a:rPr lang="en-US"/>
              <a:t>Cascading improves the COP of a refrigeration system. </a:t>
            </a:r>
          </a:p>
          <a:p>
            <a:pPr>
              <a:spcBef>
                <a:spcPct val="15000"/>
              </a:spcBef>
              <a:spcAft>
                <a:spcPct val="15000"/>
              </a:spcAft>
            </a:pPr>
            <a:r>
              <a:rPr lang="en-US">
                <a:solidFill>
                  <a:srgbClr val="CC00CC"/>
                </a:solidFill>
              </a:rPr>
              <a:t>Some systems use three or four stages of cascading.</a:t>
            </a:r>
          </a:p>
        </p:txBody>
      </p:sp>
      <p:sp>
        <p:nvSpPr>
          <p:cNvPr id="186372" name="Rectangle 4"/>
          <p:cNvSpPr>
            <a:spLocks noChangeArrowheads="1"/>
          </p:cNvSpPr>
          <p:nvPr/>
        </p:nvSpPr>
        <p:spPr bwMode="auto">
          <a:xfrm>
            <a:off x="2895600" y="6140450"/>
            <a:ext cx="44196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solidFill>
                  <a:srgbClr val="3333FF"/>
                </a:solidFill>
              </a:rPr>
              <a:t>A two-stage cascade refrigeration system with the same refrigerant in both stages.</a:t>
            </a:r>
          </a:p>
        </p:txBody>
      </p:sp>
      <p:pic>
        <p:nvPicPr>
          <p:cNvPr id="18637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600200"/>
            <a:ext cx="4214813" cy="519113"/>
          </a:xfrm>
          <a:prstGeom prst="rect">
            <a:avLst/>
          </a:prstGeom>
          <a:noFill/>
          <a:ln w="19050">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637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5800" y="2209800"/>
            <a:ext cx="4313238" cy="568325"/>
          </a:xfrm>
          <a:prstGeom prst="rect">
            <a:avLst/>
          </a:prstGeom>
          <a:noFill/>
          <a:ln w="19050">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0146693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3"/>
          <p:cNvSpPr>
            <a:spLocks noGrp="1"/>
          </p:cNvSpPr>
          <p:nvPr>
            <p:ph type="sldNum" sz="quarter" idx="12"/>
          </p:nvPr>
        </p:nvSpPr>
        <p:spPr/>
        <p:txBody>
          <a:bodyPr/>
          <a:lstStyle/>
          <a:p>
            <a:fld id="{95D91F0F-37CA-4802-8BBF-2CE390995021}" type="slidenum">
              <a:rPr lang="en-US"/>
              <a:pPr/>
              <a:t>29</a:t>
            </a:fld>
            <a:endParaRPr lang="en-US" dirty="0"/>
          </a:p>
        </p:txBody>
      </p:sp>
      <p:sp>
        <p:nvSpPr>
          <p:cNvPr id="186370" name="Rectangle 2"/>
          <p:cNvSpPr>
            <a:spLocks noChangeArrowheads="1"/>
          </p:cNvSpPr>
          <p:nvPr/>
        </p:nvSpPr>
        <p:spPr bwMode="auto">
          <a:xfrm>
            <a:off x="304800" y="152400"/>
            <a:ext cx="537192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400" b="1" dirty="0">
                <a:solidFill>
                  <a:srgbClr val="FF3300"/>
                </a:solidFill>
              </a:rPr>
              <a:t>Cascade Refrigeration </a:t>
            </a:r>
            <a:r>
              <a:rPr lang="en-US" sz="2400" b="1" dirty="0" smtClean="0">
                <a:solidFill>
                  <a:srgbClr val="FF3300"/>
                </a:solidFill>
              </a:rPr>
              <a:t>Systems (Analysis)</a:t>
            </a:r>
            <a:endParaRPr lang="en-US" sz="2400" b="1" dirty="0">
              <a:solidFill>
                <a:srgbClr val="FF3300"/>
              </a:solidFill>
            </a:endParaRPr>
          </a:p>
        </p:txBody>
      </p:sp>
      <p:sp>
        <p:nvSpPr>
          <p:cNvPr id="186375" name="Rectangle 7"/>
          <p:cNvSpPr>
            <a:spLocks noChangeArrowheads="1"/>
          </p:cNvSpPr>
          <p:nvPr/>
        </p:nvSpPr>
        <p:spPr bwMode="auto">
          <a:xfrm>
            <a:off x="304800" y="608013"/>
            <a:ext cx="5562600"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2000" dirty="0" smtClean="0"/>
              <a:t>Assuming </a:t>
            </a:r>
            <a:r>
              <a:rPr lang="en-US" sz="2000" dirty="0"/>
              <a:t>the heat exchanger is well insulated and the kinetic and potential energies are negligible, the heat transfer from the fluid in the bottoming cycle should be equal to the heat transfer to the fluid in the topping cycle. </a:t>
            </a:r>
          </a:p>
          <a:p>
            <a:r>
              <a:rPr lang="en-US" sz="2000" dirty="0"/>
              <a:t>• Thus, the ratio of mass flow rates through each cycle should be</a:t>
            </a:r>
          </a:p>
        </p:txBody>
      </p:sp>
      <p:pic>
        <p:nvPicPr>
          <p:cNvPr id="18637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988" y="3039210"/>
            <a:ext cx="5092229" cy="627179"/>
          </a:xfrm>
          <a:prstGeom prst="rect">
            <a:avLst/>
          </a:prstGeom>
          <a:noFill/>
          <a:ln w="19050">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637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374" y="5181600"/>
            <a:ext cx="5204801" cy="685800"/>
          </a:xfrm>
          <a:prstGeom prst="rect">
            <a:avLst/>
          </a:prstGeom>
          <a:noFill/>
          <a:ln w="19050">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4600" y="578516"/>
            <a:ext cx="2209800" cy="2388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76720" y="3232316"/>
            <a:ext cx="3037641" cy="3176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78593" y="3884827"/>
            <a:ext cx="4572000" cy="1015663"/>
          </a:xfrm>
          <a:prstGeom prst="rect">
            <a:avLst/>
          </a:prstGeom>
        </p:spPr>
        <p:txBody>
          <a:bodyPr>
            <a:spAutoFit/>
          </a:bodyPr>
          <a:lstStyle/>
          <a:p>
            <a:r>
              <a:rPr lang="en-US" sz="2000" dirty="0" smtClean="0"/>
              <a:t>The </a:t>
            </a:r>
            <a:r>
              <a:rPr lang="en-US" sz="2000" dirty="0"/>
              <a:t>coefficient of performance of the cascade </a:t>
            </a:r>
          </a:p>
          <a:p>
            <a:r>
              <a:rPr lang="en-US" sz="2000" dirty="0"/>
              <a:t>system is</a:t>
            </a:r>
          </a:p>
        </p:txBody>
      </p:sp>
    </p:spTree>
    <p:extLst>
      <p:ext uri="{BB962C8B-B14F-4D97-AF65-F5344CB8AC3E}">
        <p14:creationId xmlns:p14="http://schemas.microsoft.com/office/powerpoint/2010/main" val="16133022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lstStyle/>
          <a:p>
            <a:r>
              <a:rPr lang="en-US" sz="2800" u="sng" dirty="0" smtClean="0"/>
              <a:t>Refrigeration</a:t>
            </a:r>
            <a:r>
              <a:rPr lang="en-US" sz="2800" dirty="0" smtClean="0"/>
              <a:t> </a:t>
            </a:r>
            <a:r>
              <a:rPr lang="en-US" sz="2800" dirty="0"/>
              <a:t>is the process of </a:t>
            </a:r>
            <a:r>
              <a:rPr lang="en-US" sz="2800" u="sng" dirty="0"/>
              <a:t>removing </a:t>
            </a:r>
            <a:r>
              <a:rPr lang="en-US" sz="2800" u="sng" dirty="0" smtClean="0"/>
              <a:t>heat</a:t>
            </a:r>
            <a:r>
              <a:rPr lang="en-US" sz="2800" dirty="0" smtClean="0"/>
              <a:t> from </a:t>
            </a:r>
            <a:r>
              <a:rPr lang="en-US" sz="2800" dirty="0"/>
              <a:t>an enclosed space, or from a substance, and rejecting it to an environment.</a:t>
            </a:r>
          </a:p>
          <a:p>
            <a:r>
              <a:rPr lang="en-US" sz="2800" dirty="0" smtClean="0"/>
              <a:t>The </a:t>
            </a:r>
            <a:r>
              <a:rPr lang="en-US" sz="2800" dirty="0"/>
              <a:t>primary purpose of refrigeration is lowering the temperature of the enclosed space or substance and then maintaining that lower temperature.</a:t>
            </a:r>
          </a:p>
          <a:p>
            <a:r>
              <a:rPr lang="en-US" sz="2800" dirty="0" smtClean="0"/>
              <a:t>The </a:t>
            </a:r>
            <a:r>
              <a:rPr lang="en-US" sz="2800" dirty="0"/>
              <a:t>term </a:t>
            </a:r>
            <a:r>
              <a:rPr lang="en-US" sz="2800" dirty="0" smtClean="0"/>
              <a:t>cooling refers </a:t>
            </a:r>
            <a:r>
              <a:rPr lang="en-US" sz="2800" dirty="0"/>
              <a:t>generally to any natural or artificial process by which heat is dissipated. The process of artificially producing extreme cold temperatures is referred to as </a:t>
            </a:r>
            <a:r>
              <a:rPr lang="en-US" sz="2800" dirty="0" smtClean="0"/>
              <a:t>cryogenics</a:t>
            </a:r>
            <a:endParaRPr lang="en-US" sz="2800" dirty="0"/>
          </a:p>
        </p:txBody>
      </p:sp>
    </p:spTree>
    <p:extLst>
      <p:ext uri="{BB962C8B-B14F-4D97-AF65-F5344CB8AC3E}">
        <p14:creationId xmlns:p14="http://schemas.microsoft.com/office/powerpoint/2010/main" val="66698630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p:cNvSpPr>
            <a:spLocks noGrp="1"/>
          </p:cNvSpPr>
          <p:nvPr>
            <p:ph type="sldNum" sz="quarter" idx="12"/>
          </p:nvPr>
        </p:nvSpPr>
        <p:spPr/>
        <p:txBody>
          <a:bodyPr/>
          <a:lstStyle/>
          <a:p>
            <a:fld id="{F2ECEA88-4AD3-427F-9EB0-BE8638F1C9EE}" type="slidenum">
              <a:rPr lang="en-US"/>
              <a:pPr/>
              <a:t>30</a:t>
            </a:fld>
            <a:endParaRPr lang="en-US"/>
          </a:p>
        </p:txBody>
      </p:sp>
      <p:sp>
        <p:nvSpPr>
          <p:cNvPr id="185346" name="Rectangle 2"/>
          <p:cNvSpPr>
            <a:spLocks noChangeArrowheads="1"/>
          </p:cNvSpPr>
          <p:nvPr/>
        </p:nvSpPr>
        <p:spPr bwMode="auto">
          <a:xfrm>
            <a:off x="381000" y="152400"/>
            <a:ext cx="3538538"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400" b="1">
                <a:solidFill>
                  <a:srgbClr val="FF3300"/>
                </a:solidFill>
              </a:rPr>
              <a:t>Multistage Compression Refrigeration Systems</a:t>
            </a:r>
          </a:p>
        </p:txBody>
      </p:sp>
      <p:pic>
        <p:nvPicPr>
          <p:cNvPr id="18535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150" y="1371600"/>
            <a:ext cx="8172450" cy="5314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5348" name="Rectangle 4"/>
          <p:cNvSpPr>
            <a:spLocks noChangeArrowheads="1"/>
          </p:cNvSpPr>
          <p:nvPr/>
        </p:nvSpPr>
        <p:spPr bwMode="auto">
          <a:xfrm>
            <a:off x="3733800" y="6096000"/>
            <a:ext cx="48768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dirty="0">
                <a:solidFill>
                  <a:srgbClr val="3333FF"/>
                </a:solidFill>
              </a:rPr>
              <a:t>A two-stage compression refrigeration system with a </a:t>
            </a:r>
            <a:r>
              <a:rPr lang="en-US" dirty="0"/>
              <a:t>flash </a:t>
            </a:r>
            <a:r>
              <a:rPr lang="en-US" dirty="0" smtClean="0"/>
              <a:t>chamber </a:t>
            </a:r>
            <a:r>
              <a:rPr lang="en-US" dirty="0" smtClean="0">
                <a:solidFill>
                  <a:srgbClr val="3333FF"/>
                </a:solidFill>
              </a:rPr>
              <a:t>and </a:t>
            </a:r>
            <a:r>
              <a:rPr lang="en-US" dirty="0" smtClean="0"/>
              <a:t>mixing chamber</a:t>
            </a:r>
            <a:r>
              <a:rPr lang="en-US" dirty="0" smtClean="0">
                <a:solidFill>
                  <a:srgbClr val="3333FF"/>
                </a:solidFill>
              </a:rPr>
              <a:t>.</a:t>
            </a:r>
            <a:endParaRPr lang="en-US" dirty="0">
              <a:solidFill>
                <a:srgbClr val="3333FF"/>
              </a:solidFill>
            </a:endParaRPr>
          </a:p>
        </p:txBody>
      </p:sp>
      <p:sp>
        <p:nvSpPr>
          <p:cNvPr id="185349" name="Rectangle 5"/>
          <p:cNvSpPr>
            <a:spLocks noChangeArrowheads="1"/>
          </p:cNvSpPr>
          <p:nvPr/>
        </p:nvSpPr>
        <p:spPr bwMode="auto">
          <a:xfrm>
            <a:off x="4043516" y="381000"/>
            <a:ext cx="4800600" cy="1477328"/>
          </a:xfrm>
          <a:prstGeom prst="rect">
            <a:avLst/>
          </a:prstGeom>
          <a:solidFill>
            <a:srgbClr val="FFCC99"/>
          </a:solidFill>
          <a:ln w="19050">
            <a:solidFill>
              <a:schemeClr val="hlink"/>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dirty="0"/>
              <a:t>When the fluid used throughout the cascade refrigeration system is the same, the heat exchanger between the stages can be replaced by a </a:t>
            </a:r>
            <a:r>
              <a:rPr lang="en-US" i="1" dirty="0" smtClean="0">
                <a:solidFill>
                  <a:srgbClr val="3333FF"/>
                </a:solidFill>
              </a:rPr>
              <a:t>flash chamber</a:t>
            </a:r>
            <a:r>
              <a:rPr lang="en-US" dirty="0" smtClean="0"/>
              <a:t> </a:t>
            </a:r>
            <a:r>
              <a:rPr lang="en-US" dirty="0"/>
              <a:t>since it has better heat transfer characteristics. </a:t>
            </a:r>
          </a:p>
        </p:txBody>
      </p:sp>
    </p:spTree>
    <p:extLst>
      <p:ext uri="{BB962C8B-B14F-4D97-AF65-F5344CB8AC3E}">
        <p14:creationId xmlns:p14="http://schemas.microsoft.com/office/powerpoint/2010/main" val="233957350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ChangeArrowheads="1"/>
          </p:cNvSpPr>
          <p:nvPr/>
        </p:nvSpPr>
        <p:spPr bwMode="auto">
          <a:xfrm>
            <a:off x="342900" y="304800"/>
            <a:ext cx="367665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2400" b="1" dirty="0">
                <a:solidFill>
                  <a:srgbClr val="FF3300"/>
                </a:solidFill>
              </a:rPr>
              <a:t>Multistage Compression Refrigeration </a:t>
            </a:r>
            <a:r>
              <a:rPr lang="en-US" sz="2400" b="1" dirty="0" smtClean="0">
                <a:solidFill>
                  <a:srgbClr val="FF3300"/>
                </a:solidFill>
              </a:rPr>
              <a:t>Systems (Analysis)</a:t>
            </a:r>
            <a:endParaRPr lang="en-US" sz="2400" b="1" dirty="0">
              <a:solidFill>
                <a:srgbClr val="FF3300"/>
              </a:solidFill>
            </a:endParaRPr>
          </a:p>
        </p:txBody>
      </p:sp>
      <p:grpSp>
        <p:nvGrpSpPr>
          <p:cNvPr id="5" name="Group 4"/>
          <p:cNvGrpSpPr/>
          <p:nvPr/>
        </p:nvGrpSpPr>
        <p:grpSpPr>
          <a:xfrm>
            <a:off x="298654" y="2200084"/>
            <a:ext cx="3590323" cy="4495800"/>
            <a:chOff x="320777" y="1600201"/>
            <a:chExt cx="3590323" cy="449580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777" y="1600201"/>
              <a:ext cx="3590323"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676400" y="3423773"/>
              <a:ext cx="362600" cy="369332"/>
            </a:xfrm>
            <a:prstGeom prst="rect">
              <a:avLst/>
            </a:prstGeom>
            <a:noFill/>
          </p:spPr>
          <p:txBody>
            <a:bodyPr wrap="none" rtlCol="0">
              <a:spAutoFit/>
            </a:bodyPr>
            <a:lstStyle/>
            <a:p>
              <a:r>
                <a:rPr lang="en-US" dirty="0" smtClean="0"/>
                <a:t>x</a:t>
              </a:r>
              <a:r>
                <a:rPr lang="en-US" baseline="-25000" dirty="0" smtClean="0"/>
                <a:t>6</a:t>
              </a:r>
              <a:endParaRPr lang="en-US" baseline="-25000" dirty="0"/>
            </a:p>
          </p:txBody>
        </p:sp>
        <p:sp>
          <p:nvSpPr>
            <p:cNvPr id="10" name="TextBox 9"/>
            <p:cNvSpPr txBox="1"/>
            <p:nvPr/>
          </p:nvSpPr>
          <p:spPr>
            <a:xfrm>
              <a:off x="1066800" y="4145615"/>
              <a:ext cx="550151" cy="369332"/>
            </a:xfrm>
            <a:prstGeom prst="rect">
              <a:avLst/>
            </a:prstGeom>
            <a:noFill/>
          </p:spPr>
          <p:txBody>
            <a:bodyPr wrap="none" rtlCol="0">
              <a:spAutoFit/>
            </a:bodyPr>
            <a:lstStyle/>
            <a:p>
              <a:r>
                <a:rPr lang="en-US" dirty="0" smtClean="0"/>
                <a:t>1-x</a:t>
              </a:r>
              <a:r>
                <a:rPr lang="en-US" baseline="-25000" dirty="0" smtClean="0"/>
                <a:t>6</a:t>
              </a:r>
              <a:endParaRPr lang="en-US" baseline="-25000" dirty="0"/>
            </a:p>
          </p:txBody>
        </p:sp>
        <p:sp>
          <p:nvSpPr>
            <p:cNvPr id="11" name="TextBox 10"/>
            <p:cNvSpPr txBox="1"/>
            <p:nvPr/>
          </p:nvSpPr>
          <p:spPr>
            <a:xfrm>
              <a:off x="1160575" y="3054441"/>
              <a:ext cx="301686" cy="369332"/>
            </a:xfrm>
            <a:prstGeom prst="rect">
              <a:avLst/>
            </a:prstGeom>
            <a:noFill/>
          </p:spPr>
          <p:txBody>
            <a:bodyPr wrap="none" rtlCol="0">
              <a:spAutoFit/>
            </a:bodyPr>
            <a:lstStyle/>
            <a:p>
              <a:r>
                <a:rPr lang="en-US" dirty="0"/>
                <a:t>1</a:t>
              </a:r>
            </a:p>
          </p:txBody>
        </p:sp>
      </p:grpSp>
      <p:grpSp>
        <p:nvGrpSpPr>
          <p:cNvPr id="4" name="Group 3"/>
          <p:cNvGrpSpPr/>
          <p:nvPr/>
        </p:nvGrpSpPr>
        <p:grpSpPr>
          <a:xfrm>
            <a:off x="4606720" y="3239107"/>
            <a:ext cx="3219450" cy="3492107"/>
            <a:chOff x="4594430" y="2584228"/>
            <a:chExt cx="3219450" cy="3492107"/>
          </a:xfrm>
        </p:grpSpPr>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94430" y="2584228"/>
              <a:ext cx="3219450" cy="3492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5990900" y="3991764"/>
              <a:ext cx="362600" cy="369332"/>
            </a:xfrm>
            <a:prstGeom prst="rect">
              <a:avLst/>
            </a:prstGeom>
            <a:noFill/>
          </p:spPr>
          <p:txBody>
            <a:bodyPr wrap="none" rtlCol="0">
              <a:spAutoFit/>
            </a:bodyPr>
            <a:lstStyle/>
            <a:p>
              <a:r>
                <a:rPr lang="en-US" dirty="0" smtClean="0"/>
                <a:t>x</a:t>
              </a:r>
              <a:r>
                <a:rPr lang="en-US" baseline="-25000" dirty="0" smtClean="0"/>
                <a:t>6</a:t>
              </a:r>
              <a:endParaRPr lang="en-US" baseline="-25000" dirty="0"/>
            </a:p>
          </p:txBody>
        </p:sp>
        <p:sp>
          <p:nvSpPr>
            <p:cNvPr id="13" name="TextBox 12"/>
            <p:cNvSpPr txBox="1"/>
            <p:nvPr/>
          </p:nvSpPr>
          <p:spPr>
            <a:xfrm>
              <a:off x="5897124" y="4703078"/>
              <a:ext cx="550151" cy="369332"/>
            </a:xfrm>
            <a:prstGeom prst="rect">
              <a:avLst/>
            </a:prstGeom>
            <a:noFill/>
          </p:spPr>
          <p:txBody>
            <a:bodyPr wrap="none" rtlCol="0">
              <a:spAutoFit/>
            </a:bodyPr>
            <a:lstStyle/>
            <a:p>
              <a:r>
                <a:rPr lang="en-US" dirty="0" smtClean="0"/>
                <a:t>1-x</a:t>
              </a:r>
              <a:r>
                <a:rPr lang="en-US" baseline="-25000" dirty="0" smtClean="0"/>
                <a:t>6</a:t>
              </a:r>
              <a:endParaRPr lang="en-US" baseline="-25000" dirty="0"/>
            </a:p>
          </p:txBody>
        </p:sp>
        <p:sp>
          <p:nvSpPr>
            <p:cNvPr id="14" name="TextBox 13"/>
            <p:cNvSpPr txBox="1"/>
            <p:nvPr/>
          </p:nvSpPr>
          <p:spPr>
            <a:xfrm>
              <a:off x="5840057" y="3423773"/>
              <a:ext cx="301686" cy="369332"/>
            </a:xfrm>
            <a:prstGeom prst="rect">
              <a:avLst/>
            </a:prstGeom>
            <a:noFill/>
          </p:spPr>
          <p:txBody>
            <a:bodyPr wrap="none" rtlCol="0">
              <a:spAutoFit/>
            </a:bodyPr>
            <a:lstStyle/>
            <a:p>
              <a:r>
                <a:rPr lang="en-US" dirty="0"/>
                <a:t>1</a:t>
              </a:r>
            </a:p>
          </p:txBody>
        </p:sp>
      </p:grpSp>
      <p:sp>
        <p:nvSpPr>
          <p:cNvPr id="3" name="Rectangle 2"/>
          <p:cNvSpPr/>
          <p:nvPr/>
        </p:nvSpPr>
        <p:spPr>
          <a:xfrm>
            <a:off x="3581401" y="457200"/>
            <a:ext cx="5410200" cy="2554545"/>
          </a:xfrm>
          <a:prstGeom prst="rect">
            <a:avLst/>
          </a:prstGeom>
        </p:spPr>
        <p:txBody>
          <a:bodyPr wrap="square">
            <a:spAutoFit/>
          </a:bodyPr>
          <a:lstStyle/>
          <a:p>
            <a:pPr marL="285750" indent="-285750">
              <a:buFont typeface="Arial" pitchFamily="34" charset="0"/>
              <a:buChar char="•"/>
            </a:pPr>
            <a:r>
              <a:rPr lang="en-US" sz="1600" dirty="0" smtClean="0"/>
              <a:t>The </a:t>
            </a:r>
            <a:r>
              <a:rPr lang="en-US" sz="1600" dirty="0"/>
              <a:t>liquid refrigerant expands in the first expansion valve to the flash chamber pressure, same as the compressor inter-stage pressure. </a:t>
            </a:r>
            <a:endParaRPr lang="en-US" sz="1600" dirty="0" smtClean="0"/>
          </a:p>
          <a:p>
            <a:pPr marL="285750" indent="-285750">
              <a:buFont typeface="Arial" pitchFamily="34" charset="0"/>
              <a:buChar char="•"/>
            </a:pPr>
            <a:r>
              <a:rPr lang="en-US" sz="1600" dirty="0" smtClean="0"/>
              <a:t>Part </a:t>
            </a:r>
            <a:r>
              <a:rPr lang="en-US" sz="1600" dirty="0"/>
              <a:t>of the liquid vaporizes. This saturated vapor (state 3) is mixed with the superheated vapor from the low-pressure compressor (state 2), and the mixture enters the high-pressure compressor at state 9. </a:t>
            </a:r>
            <a:endParaRPr lang="en-US" sz="1600" dirty="0" smtClean="0"/>
          </a:p>
          <a:p>
            <a:pPr marL="285750" indent="-285750">
              <a:buFont typeface="Arial" pitchFamily="34" charset="0"/>
              <a:buChar char="•"/>
            </a:pPr>
            <a:r>
              <a:rPr lang="en-US" sz="1600" dirty="0" smtClean="0"/>
              <a:t>The </a:t>
            </a:r>
            <a:r>
              <a:rPr lang="en-US" sz="1600" dirty="0"/>
              <a:t>saturated liquid (state 7) expands through the second expansion valve into the evaporator, where it picks up heat from the refrigerated space.</a:t>
            </a:r>
          </a:p>
        </p:txBody>
      </p:sp>
    </p:spTree>
    <p:extLst>
      <p:ext uri="{BB962C8B-B14F-4D97-AF65-F5344CB8AC3E}">
        <p14:creationId xmlns:p14="http://schemas.microsoft.com/office/powerpoint/2010/main" val="293165984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ChangeArrowheads="1"/>
          </p:cNvSpPr>
          <p:nvPr/>
        </p:nvSpPr>
        <p:spPr bwMode="auto">
          <a:xfrm>
            <a:off x="342900" y="304800"/>
            <a:ext cx="70485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2400" b="1" dirty="0">
                <a:solidFill>
                  <a:srgbClr val="FF3300"/>
                </a:solidFill>
              </a:rPr>
              <a:t>Multistage Compression Refrigeration </a:t>
            </a:r>
            <a:r>
              <a:rPr lang="en-US" sz="2400" b="1" dirty="0" smtClean="0">
                <a:solidFill>
                  <a:srgbClr val="FF3300"/>
                </a:solidFill>
              </a:rPr>
              <a:t>Systems (Analysis)</a:t>
            </a:r>
            <a:endParaRPr lang="en-US" sz="2400" b="1" dirty="0">
              <a:solidFill>
                <a:srgbClr val="FF3300"/>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838200"/>
            <a:ext cx="6413142" cy="579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331802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ChangeArrowheads="1"/>
          </p:cNvSpPr>
          <p:nvPr/>
        </p:nvSpPr>
        <p:spPr bwMode="auto">
          <a:xfrm>
            <a:off x="342900" y="304800"/>
            <a:ext cx="75057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2400" b="1" dirty="0">
                <a:solidFill>
                  <a:srgbClr val="FF3300"/>
                </a:solidFill>
              </a:rPr>
              <a:t>Multistage Compression Refrigeration </a:t>
            </a:r>
            <a:r>
              <a:rPr lang="en-US" sz="2400" b="1" dirty="0" smtClean="0">
                <a:solidFill>
                  <a:srgbClr val="FF3300"/>
                </a:solidFill>
              </a:rPr>
              <a:t>Systems (Analysis) – Amount of Vapor Separated in Flash Chamber</a:t>
            </a:r>
            <a:endParaRPr lang="en-US" sz="2400" b="1" dirty="0">
              <a:solidFill>
                <a:srgbClr val="FF3300"/>
              </a:solidFill>
            </a:endParaRPr>
          </a:p>
        </p:txBody>
      </p:sp>
      <p:pic>
        <p:nvPicPr>
          <p:cNvPr id="614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00" y="1873030"/>
            <a:ext cx="1800225"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9" name="Group 8"/>
          <p:cNvGrpSpPr/>
          <p:nvPr/>
        </p:nvGrpSpPr>
        <p:grpSpPr>
          <a:xfrm>
            <a:off x="365022" y="1543744"/>
            <a:ext cx="2759177" cy="1797388"/>
            <a:chOff x="365022" y="1543744"/>
            <a:chExt cx="2759177" cy="1797388"/>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022" y="1543744"/>
              <a:ext cx="2759177" cy="1658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1447800" y="1580224"/>
              <a:ext cx="369012" cy="369332"/>
            </a:xfrm>
            <a:prstGeom prst="rect">
              <a:avLst/>
            </a:prstGeom>
            <a:noFill/>
          </p:spPr>
          <p:txBody>
            <a:bodyPr wrap="none" rtlCol="0">
              <a:spAutoFit/>
            </a:bodyPr>
            <a:lstStyle/>
            <a:p>
              <a:r>
                <a:rPr lang="en-US" dirty="0" smtClean="0"/>
                <a:t>m</a:t>
              </a:r>
              <a:endParaRPr lang="en-US" dirty="0"/>
            </a:p>
          </p:txBody>
        </p:sp>
        <p:sp>
          <p:nvSpPr>
            <p:cNvPr id="7" name="TextBox 6"/>
            <p:cNvSpPr txBox="1"/>
            <p:nvPr/>
          </p:nvSpPr>
          <p:spPr>
            <a:xfrm>
              <a:off x="2209800" y="1971679"/>
              <a:ext cx="546945" cy="369332"/>
            </a:xfrm>
            <a:prstGeom prst="rect">
              <a:avLst/>
            </a:prstGeom>
            <a:noFill/>
          </p:spPr>
          <p:txBody>
            <a:bodyPr wrap="none" rtlCol="0">
              <a:spAutoFit/>
            </a:bodyPr>
            <a:lstStyle/>
            <a:p>
              <a:r>
                <a:rPr lang="en-US" dirty="0" smtClean="0"/>
                <a:t>x</a:t>
              </a:r>
              <a:r>
                <a:rPr lang="en-US" baseline="-25000" dirty="0" smtClean="0"/>
                <a:t>6</a:t>
              </a:r>
              <a:r>
                <a:rPr lang="en-US" dirty="0" smtClean="0"/>
                <a:t>m</a:t>
              </a:r>
              <a:endParaRPr lang="en-US" dirty="0"/>
            </a:p>
          </p:txBody>
        </p:sp>
        <p:sp>
          <p:nvSpPr>
            <p:cNvPr id="8" name="TextBox 7"/>
            <p:cNvSpPr txBox="1"/>
            <p:nvPr/>
          </p:nvSpPr>
          <p:spPr>
            <a:xfrm>
              <a:off x="1447800" y="2971800"/>
              <a:ext cx="875561" cy="369332"/>
            </a:xfrm>
            <a:prstGeom prst="rect">
              <a:avLst/>
            </a:prstGeom>
            <a:noFill/>
          </p:spPr>
          <p:txBody>
            <a:bodyPr wrap="none" rtlCol="0">
              <a:spAutoFit/>
            </a:bodyPr>
            <a:lstStyle/>
            <a:p>
              <a:r>
                <a:rPr lang="en-US" dirty="0" smtClean="0"/>
                <a:t>(1-x</a:t>
              </a:r>
              <a:r>
                <a:rPr lang="en-US" baseline="-25000" dirty="0" smtClean="0"/>
                <a:t>6</a:t>
              </a:r>
              <a:r>
                <a:rPr lang="en-US" dirty="0" smtClean="0"/>
                <a:t>)m</a:t>
              </a:r>
              <a:endParaRPr lang="en-US" dirty="0"/>
            </a:p>
          </p:txBody>
        </p:sp>
      </p:grpSp>
      <p:sp>
        <p:nvSpPr>
          <p:cNvPr id="15" name="TextBox 14"/>
          <p:cNvSpPr txBox="1"/>
          <p:nvPr/>
        </p:nvSpPr>
        <p:spPr>
          <a:xfrm>
            <a:off x="4132621" y="2667000"/>
            <a:ext cx="2302553" cy="1569660"/>
          </a:xfrm>
          <a:prstGeom prst="rect">
            <a:avLst/>
          </a:prstGeom>
          <a:noFill/>
        </p:spPr>
        <p:txBody>
          <a:bodyPr wrap="none" rtlCol="0">
            <a:spAutoFit/>
          </a:bodyPr>
          <a:lstStyle/>
          <a:p>
            <a:r>
              <a:rPr lang="en-US" sz="2400" dirty="0"/>
              <a:t>h</a:t>
            </a:r>
            <a:r>
              <a:rPr lang="en-US" sz="2400" baseline="-25000" dirty="0" smtClean="0"/>
              <a:t>6</a:t>
            </a:r>
            <a:r>
              <a:rPr lang="en-US" sz="2400" dirty="0" smtClean="0"/>
              <a:t>=x</a:t>
            </a:r>
            <a:r>
              <a:rPr lang="en-US" sz="2400" baseline="-25000" dirty="0" smtClean="0"/>
              <a:t>6</a:t>
            </a:r>
            <a:r>
              <a:rPr lang="en-US" sz="2400" dirty="0" smtClean="0"/>
              <a:t>(h</a:t>
            </a:r>
            <a:r>
              <a:rPr lang="en-US" sz="2400" baseline="-25000" dirty="0" smtClean="0"/>
              <a:t>3</a:t>
            </a:r>
            <a:r>
              <a:rPr lang="en-US" sz="2400" dirty="0" smtClean="0"/>
              <a:t>-h</a:t>
            </a:r>
            <a:r>
              <a:rPr lang="en-US" sz="2400" baseline="-25000" dirty="0" smtClean="0"/>
              <a:t>7</a:t>
            </a:r>
            <a:r>
              <a:rPr lang="en-US" sz="2400" dirty="0" smtClean="0"/>
              <a:t>)+h</a:t>
            </a:r>
            <a:r>
              <a:rPr lang="en-US" sz="2400" baseline="-25000" dirty="0" smtClean="0"/>
              <a:t>7</a:t>
            </a:r>
          </a:p>
          <a:p>
            <a:r>
              <a:rPr lang="en-US" sz="2400" dirty="0"/>
              <a:t>h</a:t>
            </a:r>
            <a:r>
              <a:rPr lang="en-US" sz="2400" baseline="-25000" dirty="0" smtClean="0"/>
              <a:t>3</a:t>
            </a:r>
            <a:r>
              <a:rPr lang="en-US" sz="2400" dirty="0" smtClean="0"/>
              <a:t>=h</a:t>
            </a:r>
            <a:r>
              <a:rPr lang="en-US" sz="2400" baseline="-25000" dirty="0" smtClean="0"/>
              <a:t>g</a:t>
            </a:r>
          </a:p>
          <a:p>
            <a:r>
              <a:rPr lang="en-US" sz="2400" dirty="0"/>
              <a:t>h</a:t>
            </a:r>
            <a:r>
              <a:rPr lang="en-US" sz="2400" baseline="-25000" dirty="0" smtClean="0"/>
              <a:t>7</a:t>
            </a:r>
            <a:r>
              <a:rPr lang="en-US" sz="2400" dirty="0" smtClean="0"/>
              <a:t>=</a:t>
            </a:r>
            <a:r>
              <a:rPr lang="en-US" sz="2400" dirty="0" err="1" smtClean="0"/>
              <a:t>h</a:t>
            </a:r>
            <a:r>
              <a:rPr lang="en-US" sz="2400" baseline="-25000" dirty="0" err="1" smtClean="0"/>
              <a:t>f</a:t>
            </a:r>
            <a:endParaRPr lang="en-US" sz="2400" baseline="-25000" dirty="0" smtClean="0"/>
          </a:p>
          <a:p>
            <a:r>
              <a:rPr lang="en-US" sz="2400" dirty="0"/>
              <a:t>h</a:t>
            </a:r>
            <a:r>
              <a:rPr lang="en-US" sz="2400" baseline="-25000" dirty="0" smtClean="0"/>
              <a:t>6</a:t>
            </a:r>
            <a:r>
              <a:rPr lang="en-US" sz="2400" dirty="0" smtClean="0"/>
              <a:t>=h</a:t>
            </a:r>
            <a:r>
              <a:rPr lang="en-US" sz="2400" baseline="-25000" dirty="0" smtClean="0"/>
              <a:t>5</a:t>
            </a:r>
            <a:r>
              <a:rPr lang="en-US" sz="2400" dirty="0" smtClean="0"/>
              <a:t> (throttling)</a:t>
            </a:r>
            <a:endParaRPr lang="en-US" sz="2400" dirty="0"/>
          </a:p>
        </p:txBody>
      </p:sp>
    </p:spTree>
    <p:extLst>
      <p:ext uri="{BB962C8B-B14F-4D97-AF65-F5344CB8AC3E}">
        <p14:creationId xmlns:p14="http://schemas.microsoft.com/office/powerpoint/2010/main" val="74464366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ChangeArrowheads="1"/>
          </p:cNvSpPr>
          <p:nvPr/>
        </p:nvSpPr>
        <p:spPr bwMode="auto">
          <a:xfrm>
            <a:off x="342900" y="304800"/>
            <a:ext cx="75057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2400" b="1" dirty="0">
                <a:solidFill>
                  <a:srgbClr val="FF3300"/>
                </a:solidFill>
              </a:rPr>
              <a:t>Multistage Compression Refrigeration </a:t>
            </a:r>
            <a:r>
              <a:rPr lang="en-US" sz="2400" b="1" dirty="0" smtClean="0">
                <a:solidFill>
                  <a:srgbClr val="FF3300"/>
                </a:solidFill>
              </a:rPr>
              <a:t>Systems (Analysis) – Mixing chamber</a:t>
            </a:r>
            <a:endParaRPr lang="en-US" sz="2400" b="1" dirty="0">
              <a:solidFill>
                <a:srgbClr val="FF3300"/>
              </a:solidFill>
            </a:endParaRPr>
          </a:p>
        </p:txBody>
      </p:sp>
      <p:sp>
        <p:nvSpPr>
          <p:cNvPr id="15" name="TextBox 14"/>
          <p:cNvSpPr txBox="1"/>
          <p:nvPr/>
        </p:nvSpPr>
        <p:spPr>
          <a:xfrm>
            <a:off x="4191000" y="3076367"/>
            <a:ext cx="2631973" cy="830997"/>
          </a:xfrm>
          <a:prstGeom prst="rect">
            <a:avLst/>
          </a:prstGeom>
          <a:noFill/>
        </p:spPr>
        <p:txBody>
          <a:bodyPr wrap="square" rtlCol="0">
            <a:spAutoFit/>
          </a:bodyPr>
          <a:lstStyle/>
          <a:p>
            <a:r>
              <a:rPr lang="en-US" sz="2400" dirty="0" smtClean="0"/>
              <a:t>h</a:t>
            </a:r>
            <a:r>
              <a:rPr lang="en-US" sz="2400" baseline="-25000" dirty="0" smtClean="0"/>
              <a:t>9</a:t>
            </a:r>
            <a:r>
              <a:rPr lang="en-US" sz="2400" dirty="0" smtClean="0"/>
              <a:t>=x</a:t>
            </a:r>
            <a:r>
              <a:rPr lang="en-US" sz="2400" baseline="-25000" dirty="0" smtClean="0"/>
              <a:t>6</a:t>
            </a:r>
            <a:r>
              <a:rPr lang="en-US" sz="2400" dirty="0" smtClean="0"/>
              <a:t>h</a:t>
            </a:r>
            <a:r>
              <a:rPr lang="en-US" sz="2400" baseline="-25000" dirty="0" smtClean="0"/>
              <a:t>3 </a:t>
            </a:r>
            <a:r>
              <a:rPr lang="en-US" sz="2400" dirty="0" smtClean="0"/>
              <a:t>+(1-x</a:t>
            </a:r>
            <a:r>
              <a:rPr lang="en-US" sz="2400" baseline="-25000" dirty="0" smtClean="0"/>
              <a:t>6</a:t>
            </a:r>
            <a:r>
              <a:rPr lang="en-US" sz="2400" dirty="0" smtClean="0"/>
              <a:t>)h</a:t>
            </a:r>
            <a:r>
              <a:rPr lang="en-US" sz="2400" baseline="-25000" dirty="0" smtClean="0"/>
              <a:t>2 </a:t>
            </a:r>
          </a:p>
          <a:p>
            <a:r>
              <a:rPr lang="en-US" sz="2400" dirty="0" smtClean="0"/>
              <a:t>h</a:t>
            </a:r>
            <a:r>
              <a:rPr lang="en-US" sz="2400" baseline="-25000" dirty="0" smtClean="0"/>
              <a:t>9</a:t>
            </a:r>
            <a:r>
              <a:rPr lang="en-US" sz="2400" dirty="0" smtClean="0"/>
              <a:t>=h</a:t>
            </a:r>
            <a:r>
              <a:rPr lang="en-US" sz="2400" baseline="-25000" dirty="0" smtClean="0"/>
              <a:t>2</a:t>
            </a:r>
            <a:r>
              <a:rPr lang="en-US" sz="2400" dirty="0" smtClean="0"/>
              <a:t>-x</a:t>
            </a:r>
            <a:r>
              <a:rPr lang="en-US" sz="2400" baseline="-25000" dirty="0" smtClean="0"/>
              <a:t>6</a:t>
            </a:r>
            <a:r>
              <a:rPr lang="en-US" sz="2400" dirty="0" smtClean="0"/>
              <a:t>(h</a:t>
            </a:r>
            <a:r>
              <a:rPr lang="en-US" sz="2400" baseline="-25000" dirty="0" smtClean="0"/>
              <a:t>2</a:t>
            </a:r>
            <a:r>
              <a:rPr lang="en-US" sz="2400" dirty="0" smtClean="0"/>
              <a:t>-h</a:t>
            </a:r>
            <a:r>
              <a:rPr lang="en-US" sz="2400" baseline="-25000" dirty="0" smtClean="0"/>
              <a:t>3</a:t>
            </a:r>
            <a:r>
              <a:rPr lang="en-US" sz="2400" dirty="0" smtClean="0"/>
              <a:t>)</a:t>
            </a:r>
            <a:endParaRPr lang="en-US" sz="2400" baseline="-25000" dirty="0" smtClean="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809750"/>
            <a:ext cx="2422525" cy="200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733800" y="1150545"/>
            <a:ext cx="4819650" cy="1785104"/>
          </a:xfrm>
          <a:prstGeom prst="rect">
            <a:avLst/>
          </a:prstGeom>
          <a:noFill/>
        </p:spPr>
        <p:txBody>
          <a:bodyPr wrap="square" rtlCol="0">
            <a:spAutoFit/>
          </a:bodyPr>
          <a:lstStyle/>
          <a:p>
            <a:pPr marL="342900" indent="-342900">
              <a:buFont typeface="Arial" pitchFamily="34" charset="0"/>
              <a:buChar char="•"/>
            </a:pPr>
            <a:r>
              <a:rPr lang="en-US" sz="2200" dirty="0" smtClean="0"/>
              <a:t>Since 3 is already vapor, the exit at 9 will be superheated vapor between 2 and 3.</a:t>
            </a:r>
          </a:p>
          <a:p>
            <a:pPr marL="342900" indent="-342900">
              <a:buFont typeface="Arial" pitchFamily="34" charset="0"/>
              <a:buChar char="•"/>
            </a:pPr>
            <a:r>
              <a:rPr lang="en-US" sz="2200" dirty="0" smtClean="0"/>
              <a:t>h</a:t>
            </a:r>
            <a:r>
              <a:rPr lang="en-US" sz="2200" baseline="-25000" dirty="0" smtClean="0"/>
              <a:t>9</a:t>
            </a:r>
            <a:r>
              <a:rPr lang="en-US" sz="2200" dirty="0" smtClean="0"/>
              <a:t> is obtained from energy balance of mixing chamber</a:t>
            </a:r>
            <a:endParaRPr lang="en-US" sz="2200" dirty="0"/>
          </a:p>
        </p:txBody>
      </p:sp>
      <p:sp>
        <p:nvSpPr>
          <p:cNvPr id="3" name="TextBox 2"/>
          <p:cNvSpPr txBox="1"/>
          <p:nvPr/>
        </p:nvSpPr>
        <p:spPr>
          <a:xfrm>
            <a:off x="1905000" y="2286000"/>
            <a:ext cx="369012" cy="369332"/>
          </a:xfrm>
          <a:prstGeom prst="rect">
            <a:avLst/>
          </a:prstGeom>
          <a:noFill/>
        </p:spPr>
        <p:txBody>
          <a:bodyPr wrap="none" rtlCol="0">
            <a:spAutoFit/>
          </a:bodyPr>
          <a:lstStyle/>
          <a:p>
            <a:r>
              <a:rPr lang="en-US" dirty="0" smtClean="0"/>
              <a:t>m</a:t>
            </a:r>
            <a:endParaRPr lang="en-US" dirty="0"/>
          </a:p>
        </p:txBody>
      </p:sp>
      <p:sp>
        <p:nvSpPr>
          <p:cNvPr id="4" name="TextBox 3"/>
          <p:cNvSpPr txBox="1"/>
          <p:nvPr/>
        </p:nvSpPr>
        <p:spPr>
          <a:xfrm>
            <a:off x="685800" y="2470666"/>
            <a:ext cx="546945" cy="369332"/>
          </a:xfrm>
          <a:prstGeom prst="rect">
            <a:avLst/>
          </a:prstGeom>
          <a:noFill/>
        </p:spPr>
        <p:txBody>
          <a:bodyPr wrap="none" rtlCol="0">
            <a:spAutoFit/>
          </a:bodyPr>
          <a:lstStyle/>
          <a:p>
            <a:r>
              <a:rPr lang="en-US" dirty="0" smtClean="0"/>
              <a:t>x</a:t>
            </a:r>
            <a:r>
              <a:rPr lang="en-US" baseline="-25000" dirty="0" smtClean="0"/>
              <a:t>6</a:t>
            </a:r>
            <a:r>
              <a:rPr lang="en-US" dirty="0" smtClean="0"/>
              <a:t>m</a:t>
            </a:r>
            <a:endParaRPr lang="en-US" dirty="0"/>
          </a:p>
        </p:txBody>
      </p:sp>
      <p:sp>
        <p:nvSpPr>
          <p:cNvPr id="5" name="TextBox 4"/>
          <p:cNvSpPr txBox="1"/>
          <p:nvPr/>
        </p:nvSpPr>
        <p:spPr>
          <a:xfrm>
            <a:off x="1524000" y="3491865"/>
            <a:ext cx="875561" cy="369332"/>
          </a:xfrm>
          <a:prstGeom prst="rect">
            <a:avLst/>
          </a:prstGeom>
          <a:noFill/>
        </p:spPr>
        <p:txBody>
          <a:bodyPr wrap="none" rtlCol="0">
            <a:spAutoFit/>
          </a:bodyPr>
          <a:lstStyle/>
          <a:p>
            <a:r>
              <a:rPr lang="en-US" dirty="0" smtClean="0"/>
              <a:t>(1-x</a:t>
            </a:r>
            <a:r>
              <a:rPr lang="en-US" baseline="-25000" dirty="0" smtClean="0"/>
              <a:t>6</a:t>
            </a:r>
            <a:r>
              <a:rPr lang="en-US" dirty="0" smtClean="0"/>
              <a:t>)m</a:t>
            </a:r>
            <a:endParaRPr lang="en-US" dirty="0"/>
          </a:p>
        </p:txBody>
      </p:sp>
    </p:spTree>
    <p:extLst>
      <p:ext uri="{BB962C8B-B14F-4D97-AF65-F5344CB8AC3E}">
        <p14:creationId xmlns:p14="http://schemas.microsoft.com/office/powerpoint/2010/main" val="51589922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3"/>
          <p:cNvSpPr>
            <a:spLocks noGrp="1"/>
          </p:cNvSpPr>
          <p:nvPr>
            <p:ph type="sldNum" sz="quarter" idx="12"/>
          </p:nvPr>
        </p:nvSpPr>
        <p:spPr/>
        <p:txBody>
          <a:bodyPr/>
          <a:lstStyle/>
          <a:p>
            <a:pPr>
              <a:defRPr/>
            </a:pPr>
            <a:fld id="{EF987BF2-04E4-46CB-A3C9-53DB02F9872F}" type="slidenum">
              <a:rPr lang="en-US" sz="1600">
                <a:solidFill>
                  <a:schemeClr val="tx1"/>
                </a:solidFill>
                <a:latin typeface="+mn-lt"/>
              </a:rPr>
              <a:pPr>
                <a:defRPr/>
              </a:pPr>
              <a:t>35</a:t>
            </a:fld>
            <a:endParaRPr lang="en-US" sz="1600">
              <a:solidFill>
                <a:schemeClr val="tx1"/>
              </a:solidFill>
              <a:latin typeface="+mn-lt"/>
            </a:endParaRPr>
          </a:p>
        </p:txBody>
      </p:sp>
      <p:sp>
        <p:nvSpPr>
          <p:cNvPr id="178187" name="Rectangle 11"/>
          <p:cNvSpPr>
            <a:spLocks noChangeArrowheads="1"/>
          </p:cNvSpPr>
          <p:nvPr/>
        </p:nvSpPr>
        <p:spPr bwMode="auto">
          <a:xfrm>
            <a:off x="609600" y="1447800"/>
            <a:ext cx="7772400" cy="4186238"/>
          </a:xfrm>
          <a:prstGeom prst="rect">
            <a:avLst/>
          </a:prstGeom>
          <a:noFill/>
          <a:ln w="9525">
            <a:noFill/>
            <a:miter lim="800000"/>
            <a:headEnd/>
            <a:tailEnd/>
          </a:ln>
          <a:effectLst/>
        </p:spPr>
        <p:txBody>
          <a:bodyPr>
            <a:spAutoFit/>
          </a:bodyPr>
          <a:lstStyle/>
          <a:p>
            <a:pPr algn="just">
              <a:spcBef>
                <a:spcPct val="5000"/>
              </a:spcBef>
              <a:spcAft>
                <a:spcPct val="5000"/>
              </a:spcAft>
              <a:defRPr/>
            </a:pPr>
            <a:r>
              <a:rPr lang="en-MY" sz="2000" b="1" dirty="0">
                <a:solidFill>
                  <a:srgbClr val="CC0066"/>
                </a:solidFill>
                <a:latin typeface="+mn-lt"/>
                <a:cs typeface="+mn-cs"/>
              </a:rPr>
              <a:t>11–44 </a:t>
            </a:r>
          </a:p>
          <a:p>
            <a:pPr algn="just">
              <a:spcBef>
                <a:spcPts val="0"/>
              </a:spcBef>
              <a:spcAft>
                <a:spcPts val="600"/>
              </a:spcAft>
              <a:defRPr/>
            </a:pPr>
            <a:r>
              <a:rPr lang="en-MY" sz="2000" dirty="0">
                <a:latin typeface="+mn-lt"/>
                <a:cs typeface="+mn-cs"/>
              </a:rPr>
              <a:t>A two-stage compression refrigeration system operates with refrigerant-134a between the pressure limits of 1 and 0.14 MPa. The refrigerant leaves the condenser as a saturated liquid and is throttled to a flash chamber operating at 0.5 MPa. The refrigerant leaving the low-pressure compressor at 0.5 MPa is also routed to the flash chamber. The vapor in the flash chamber is then compressed to the condenser pressure by the high-pressure compressor, and the liquid is throttled to the evaporator pressure. Assuming the refrigerant leaves the evaporator as saturated vapor at a rate of 0.25 kg/s and that both compressors are isentropic, determine the: </a:t>
            </a:r>
          </a:p>
          <a:p>
            <a:pPr marL="719138" indent="-360363" algn="just">
              <a:spcBef>
                <a:spcPts val="0"/>
              </a:spcBef>
              <a:spcAft>
                <a:spcPts val="0"/>
              </a:spcAft>
              <a:buFontTx/>
              <a:buAutoNum type="alphaLcParenR"/>
              <a:defRPr/>
            </a:pPr>
            <a:r>
              <a:rPr lang="en-MY" sz="2000" dirty="0">
                <a:latin typeface="+mn-lt"/>
                <a:cs typeface="+mn-cs"/>
              </a:rPr>
              <a:t>fraction of the refrigerant that evaporates in the flash chamber, </a:t>
            </a:r>
          </a:p>
          <a:p>
            <a:pPr marL="719138" indent="-360363" algn="just">
              <a:spcBef>
                <a:spcPts val="0"/>
              </a:spcBef>
              <a:spcAft>
                <a:spcPts val="0"/>
              </a:spcAft>
              <a:buFontTx/>
              <a:buAutoNum type="alphaLcParenR"/>
              <a:defRPr/>
            </a:pPr>
            <a:r>
              <a:rPr lang="en-MY" sz="2000" dirty="0">
                <a:latin typeface="+mn-lt"/>
                <a:cs typeface="+mn-cs"/>
              </a:rPr>
              <a:t>rate of heat removed from the refrigerated space, and </a:t>
            </a:r>
          </a:p>
          <a:p>
            <a:pPr marL="719138" indent="-360363" algn="just">
              <a:spcBef>
                <a:spcPts val="0"/>
              </a:spcBef>
              <a:spcAft>
                <a:spcPts val="1200"/>
              </a:spcAft>
              <a:buFontTx/>
              <a:buAutoNum type="alphaLcParenR"/>
              <a:defRPr/>
            </a:pPr>
            <a:r>
              <a:rPr lang="en-MY" sz="2000" dirty="0">
                <a:latin typeface="+mn-lt"/>
                <a:cs typeface="+mn-cs"/>
              </a:rPr>
              <a:t>coefficient of performance.</a:t>
            </a:r>
          </a:p>
        </p:txBody>
      </p:sp>
      <p:sp>
        <p:nvSpPr>
          <p:cNvPr id="13" name="TextBox 12"/>
          <p:cNvSpPr txBox="1"/>
          <p:nvPr/>
        </p:nvSpPr>
        <p:spPr>
          <a:xfrm>
            <a:off x="533400" y="533400"/>
            <a:ext cx="3581400" cy="461963"/>
          </a:xfrm>
          <a:prstGeom prst="rect">
            <a:avLst/>
          </a:prstGeom>
          <a:noFill/>
        </p:spPr>
        <p:txBody>
          <a:bodyPr>
            <a:spAutoFit/>
          </a:bodyPr>
          <a:lstStyle/>
          <a:p>
            <a:pPr>
              <a:defRPr/>
            </a:pPr>
            <a:r>
              <a:rPr lang="en-US" sz="2400" dirty="0">
                <a:solidFill>
                  <a:srgbClr val="CC0066"/>
                </a:solidFill>
                <a:latin typeface="+mn-lt"/>
                <a:cs typeface="+mn-cs"/>
              </a:rPr>
              <a:t>Problem </a:t>
            </a:r>
          </a:p>
        </p:txBody>
      </p:sp>
      <p:sp>
        <p:nvSpPr>
          <p:cNvPr id="14" name="TextBox 13"/>
          <p:cNvSpPr txBox="1"/>
          <p:nvPr/>
        </p:nvSpPr>
        <p:spPr>
          <a:xfrm>
            <a:off x="533400" y="957263"/>
            <a:ext cx="4953000" cy="338137"/>
          </a:xfrm>
          <a:prstGeom prst="rect">
            <a:avLst/>
          </a:prstGeom>
          <a:noFill/>
        </p:spPr>
        <p:txBody>
          <a:bodyPr>
            <a:spAutoFit/>
          </a:bodyPr>
          <a:lstStyle/>
          <a:p>
            <a:pPr>
              <a:defRPr/>
            </a:pPr>
            <a:r>
              <a:rPr lang="en-MY" sz="1600" dirty="0">
                <a:solidFill>
                  <a:schemeClr val="accent3">
                    <a:lumMod val="60000"/>
                    <a:lumOff val="40000"/>
                  </a:schemeClr>
                </a:solidFill>
                <a:latin typeface="+mj-lt"/>
                <a:cs typeface="+mn-cs"/>
              </a:rPr>
              <a:t>Two-Stage Compression Refrigeration Systems</a:t>
            </a:r>
            <a:endParaRPr lang="en-US" sz="1600" dirty="0">
              <a:solidFill>
                <a:schemeClr val="accent3">
                  <a:lumMod val="60000"/>
                  <a:lumOff val="40000"/>
                </a:schemeClr>
              </a:solidFill>
              <a:latin typeface="+mj-lt"/>
              <a:cs typeface="+mn-cs"/>
            </a:endParaRPr>
          </a:p>
        </p:txBody>
      </p:sp>
      <p:cxnSp>
        <p:nvCxnSpPr>
          <p:cNvPr id="3" name="Straight Connector 2"/>
          <p:cNvCxnSpPr/>
          <p:nvPr/>
        </p:nvCxnSpPr>
        <p:spPr>
          <a:xfrm flipH="1">
            <a:off x="2438400" y="957263"/>
            <a:ext cx="3733800" cy="5138737"/>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3276600" y="996669"/>
            <a:ext cx="3733800" cy="5138737"/>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025270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3"/>
          <p:cNvSpPr>
            <a:spLocks noGrp="1"/>
          </p:cNvSpPr>
          <p:nvPr>
            <p:ph type="sldNum" sz="quarter" idx="12"/>
          </p:nvPr>
        </p:nvSpPr>
        <p:spPr/>
        <p:txBody>
          <a:bodyPr/>
          <a:lstStyle/>
          <a:p>
            <a:pPr>
              <a:defRPr/>
            </a:pPr>
            <a:fld id="{8F63B8F9-6DF5-4F98-B505-716656050096}" type="slidenum">
              <a:rPr lang="en-US" sz="1600">
                <a:solidFill>
                  <a:schemeClr val="tx1"/>
                </a:solidFill>
                <a:latin typeface="+mn-lt"/>
              </a:rPr>
              <a:pPr>
                <a:defRPr/>
              </a:pPr>
              <a:t>36</a:t>
            </a:fld>
            <a:endParaRPr lang="en-US" sz="1600">
              <a:solidFill>
                <a:schemeClr val="tx1"/>
              </a:solidFill>
              <a:latin typeface="+mn-lt"/>
            </a:endParaRPr>
          </a:p>
        </p:txBody>
      </p:sp>
      <p:sp>
        <p:nvSpPr>
          <p:cNvPr id="178187" name="Rectangle 11"/>
          <p:cNvSpPr>
            <a:spLocks noChangeArrowheads="1"/>
          </p:cNvSpPr>
          <p:nvPr/>
        </p:nvSpPr>
        <p:spPr bwMode="auto">
          <a:xfrm>
            <a:off x="533400" y="1066800"/>
            <a:ext cx="7924800" cy="5416868"/>
          </a:xfrm>
          <a:prstGeom prst="rect">
            <a:avLst/>
          </a:prstGeom>
          <a:noFill/>
          <a:ln w="9525">
            <a:noFill/>
            <a:miter lim="800000"/>
            <a:headEnd/>
            <a:tailEnd/>
          </a:ln>
          <a:effectLst/>
        </p:spPr>
        <p:txBody>
          <a:bodyPr>
            <a:spAutoFit/>
          </a:bodyPr>
          <a:lstStyle/>
          <a:p>
            <a:pPr algn="just">
              <a:spcBef>
                <a:spcPct val="5000"/>
              </a:spcBef>
              <a:spcAft>
                <a:spcPct val="5000"/>
              </a:spcAft>
              <a:defRPr/>
            </a:pPr>
            <a:r>
              <a:rPr lang="en-MY" sz="2000" b="1" dirty="0">
                <a:solidFill>
                  <a:srgbClr val="CC0066"/>
                </a:solidFill>
                <a:latin typeface="+mn-lt"/>
                <a:cs typeface="+mn-cs"/>
              </a:rPr>
              <a:t>11–48 </a:t>
            </a:r>
          </a:p>
          <a:p>
            <a:pPr algn="just">
              <a:spcBef>
                <a:spcPts val="0"/>
              </a:spcBef>
              <a:spcAft>
                <a:spcPts val="600"/>
              </a:spcAft>
              <a:defRPr/>
            </a:pPr>
            <a:r>
              <a:rPr lang="en-MY" sz="2000" dirty="0">
                <a:latin typeface="+mn-lt"/>
                <a:cs typeface="+mn-cs"/>
              </a:rPr>
              <a:t>A two-stage </a:t>
            </a:r>
            <a:r>
              <a:rPr lang="en-MY" sz="2000" dirty="0" smtClean="0"/>
              <a:t>multistage</a:t>
            </a:r>
            <a:r>
              <a:rPr lang="en-MY" sz="2000" dirty="0" smtClean="0">
                <a:latin typeface="+mn-lt"/>
                <a:cs typeface="+mn-cs"/>
              </a:rPr>
              <a:t> </a:t>
            </a:r>
            <a:r>
              <a:rPr lang="en-MY" sz="2000" dirty="0">
                <a:latin typeface="+mn-lt"/>
                <a:cs typeface="+mn-cs"/>
              </a:rPr>
              <a:t>refrigeration system operates between pressure limits of 1.2 MPa and 200 kPa with refrigerant-134a as the working fluid. Saturated liquid refrigerant leaving the condenser is throttled to a flash chamber operating at </a:t>
            </a:r>
            <a:r>
              <a:rPr lang="en-MY" sz="2000" dirty="0" smtClean="0">
                <a:latin typeface="+mn-lt"/>
                <a:cs typeface="+mn-cs"/>
              </a:rPr>
              <a:t>0.4 </a:t>
            </a:r>
            <a:r>
              <a:rPr lang="en-MY" sz="2000" dirty="0">
                <a:latin typeface="+mn-lt"/>
                <a:cs typeface="+mn-cs"/>
              </a:rPr>
              <a:t>MPa. The vapor from the flash chamber is mixed with the refrigerant leaving the low-pressure compressor. The mixture is then compressed to the condenser pressure by the high-pressure compressor. The liquid in the flash chamber is throttled to the evaporator pressure. The mass flow rate of the </a:t>
            </a:r>
            <a:r>
              <a:rPr lang="en-MY" sz="2000" dirty="0" smtClean="0">
                <a:latin typeface="+mn-lt"/>
                <a:cs typeface="+mn-cs"/>
              </a:rPr>
              <a:t>refrigerant in the evaporator </a:t>
            </a:r>
            <a:r>
              <a:rPr lang="en-MY" sz="2000" dirty="0">
                <a:latin typeface="+mn-lt"/>
                <a:cs typeface="+mn-cs"/>
              </a:rPr>
              <a:t>is 0.15 kg/s. Assuming saturated vapor refrigerant leaves the evaporator and the isentropic efficiency is 80 percent for both compressors, determine the: </a:t>
            </a:r>
          </a:p>
          <a:p>
            <a:pPr marL="719138" indent="-360363" algn="just">
              <a:spcBef>
                <a:spcPts val="0"/>
              </a:spcBef>
              <a:spcAft>
                <a:spcPts val="0"/>
              </a:spcAft>
              <a:buFontTx/>
              <a:buAutoNum type="alphaLcParenR"/>
              <a:defRPr/>
            </a:pPr>
            <a:r>
              <a:rPr lang="en-MY" sz="2000" dirty="0">
                <a:latin typeface="+mn-lt"/>
                <a:cs typeface="+mn-cs"/>
              </a:rPr>
              <a:t>mass flow rate of refrigerant in the high-pressure compressor, </a:t>
            </a:r>
          </a:p>
          <a:p>
            <a:pPr marL="719138" indent="-360363" algn="just">
              <a:spcBef>
                <a:spcPts val="0"/>
              </a:spcBef>
              <a:spcAft>
                <a:spcPts val="0"/>
              </a:spcAft>
              <a:buFontTx/>
              <a:buAutoNum type="alphaLcParenR"/>
              <a:defRPr/>
            </a:pPr>
            <a:r>
              <a:rPr lang="en-MY" sz="2000" dirty="0">
                <a:latin typeface="+mn-lt"/>
                <a:cs typeface="+mn-cs"/>
              </a:rPr>
              <a:t>rate of heat removal from the refrigerated space, and </a:t>
            </a:r>
          </a:p>
          <a:p>
            <a:pPr marL="719138" indent="-360363" algn="just">
              <a:spcBef>
                <a:spcPts val="0"/>
              </a:spcBef>
              <a:spcAft>
                <a:spcPts val="0"/>
              </a:spcAft>
              <a:buFontTx/>
              <a:buAutoNum type="alphaLcParenR"/>
              <a:defRPr/>
            </a:pPr>
            <a:r>
              <a:rPr lang="en-MY" sz="2000" dirty="0">
                <a:latin typeface="+mn-lt"/>
                <a:cs typeface="+mn-cs"/>
              </a:rPr>
              <a:t>coefficient of performance of the system.</a:t>
            </a:r>
          </a:p>
          <a:p>
            <a:pPr marL="719138" indent="-360363" algn="just">
              <a:spcBef>
                <a:spcPts val="0"/>
              </a:spcBef>
              <a:spcAft>
                <a:spcPts val="1200"/>
              </a:spcAft>
              <a:buFontTx/>
              <a:buAutoNum type="alphaLcParenR"/>
              <a:defRPr/>
            </a:pPr>
            <a:r>
              <a:rPr lang="en-MY" sz="2000" dirty="0">
                <a:latin typeface="+mn-lt"/>
                <a:cs typeface="+mn-cs"/>
              </a:rPr>
              <a:t>rate of heat removal and the COP if this refrigerator operated on a single-stage cycle between the same pressure limits with the same compressor efficiency and flow rate as in part (a).</a:t>
            </a:r>
          </a:p>
        </p:txBody>
      </p:sp>
      <p:sp>
        <p:nvSpPr>
          <p:cNvPr id="13" name="TextBox 12"/>
          <p:cNvSpPr txBox="1"/>
          <p:nvPr/>
        </p:nvSpPr>
        <p:spPr>
          <a:xfrm>
            <a:off x="533400" y="304800"/>
            <a:ext cx="3581400" cy="461963"/>
          </a:xfrm>
          <a:prstGeom prst="rect">
            <a:avLst/>
          </a:prstGeom>
          <a:noFill/>
        </p:spPr>
        <p:txBody>
          <a:bodyPr>
            <a:spAutoFit/>
          </a:bodyPr>
          <a:lstStyle/>
          <a:p>
            <a:pPr>
              <a:defRPr/>
            </a:pPr>
            <a:r>
              <a:rPr lang="en-US" sz="2400" dirty="0">
                <a:solidFill>
                  <a:srgbClr val="CC0066"/>
                </a:solidFill>
                <a:latin typeface="+mn-lt"/>
                <a:cs typeface="+mn-cs"/>
              </a:rPr>
              <a:t>Problem </a:t>
            </a:r>
          </a:p>
        </p:txBody>
      </p:sp>
      <p:sp>
        <p:nvSpPr>
          <p:cNvPr id="14" name="TextBox 13"/>
          <p:cNvSpPr txBox="1"/>
          <p:nvPr/>
        </p:nvSpPr>
        <p:spPr>
          <a:xfrm>
            <a:off x="533400" y="728663"/>
            <a:ext cx="4953000" cy="338137"/>
          </a:xfrm>
          <a:prstGeom prst="rect">
            <a:avLst/>
          </a:prstGeom>
          <a:noFill/>
        </p:spPr>
        <p:txBody>
          <a:bodyPr>
            <a:spAutoFit/>
          </a:bodyPr>
          <a:lstStyle/>
          <a:p>
            <a:pPr>
              <a:defRPr/>
            </a:pPr>
            <a:r>
              <a:rPr lang="en-MY" sz="1600" dirty="0">
                <a:solidFill>
                  <a:schemeClr val="accent3">
                    <a:lumMod val="60000"/>
                    <a:lumOff val="40000"/>
                  </a:schemeClr>
                </a:solidFill>
                <a:latin typeface="+mj-lt"/>
                <a:cs typeface="+mn-cs"/>
              </a:rPr>
              <a:t>Two-Stage Compression Refrigeration System</a:t>
            </a:r>
            <a:endParaRPr lang="en-US" sz="1600" dirty="0">
              <a:solidFill>
                <a:schemeClr val="accent3">
                  <a:lumMod val="60000"/>
                  <a:lumOff val="40000"/>
                </a:schemeClr>
              </a:solidFill>
              <a:latin typeface="+mj-lt"/>
              <a:cs typeface="+mn-cs"/>
            </a:endParaRPr>
          </a:p>
        </p:txBody>
      </p:sp>
    </p:spTree>
    <p:extLst>
      <p:ext uri="{BB962C8B-B14F-4D97-AF65-F5344CB8AC3E}">
        <p14:creationId xmlns:p14="http://schemas.microsoft.com/office/powerpoint/2010/main" val="127833893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p:cNvSpPr>
            <a:spLocks noGrp="1"/>
          </p:cNvSpPr>
          <p:nvPr>
            <p:ph type="sldNum" sz="quarter" idx="12"/>
          </p:nvPr>
        </p:nvSpPr>
        <p:spPr/>
        <p:txBody>
          <a:bodyPr/>
          <a:lstStyle/>
          <a:p>
            <a:fld id="{0103570B-2A95-4263-9C2D-A033435779A2}" type="slidenum">
              <a:rPr lang="en-US"/>
              <a:pPr/>
              <a:t>37</a:t>
            </a:fld>
            <a:endParaRPr lang="en-US"/>
          </a:p>
        </p:txBody>
      </p:sp>
      <p:sp>
        <p:nvSpPr>
          <p:cNvPr id="190468" name="Rectangle 4"/>
          <p:cNvSpPr>
            <a:spLocks noChangeArrowheads="1"/>
          </p:cNvSpPr>
          <p:nvPr/>
        </p:nvSpPr>
        <p:spPr bwMode="auto">
          <a:xfrm>
            <a:off x="152400" y="179388"/>
            <a:ext cx="8763000" cy="579437"/>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3200" b="1">
                <a:solidFill>
                  <a:srgbClr val="FF3300"/>
                </a:solidFill>
              </a:rPr>
              <a:t>ABSORPTION REFRIGERATION SYSTEMS</a:t>
            </a:r>
          </a:p>
        </p:txBody>
      </p:sp>
      <p:sp>
        <p:nvSpPr>
          <p:cNvPr id="190470" name="Rectangle 6"/>
          <p:cNvSpPr>
            <a:spLocks noChangeArrowheads="1"/>
          </p:cNvSpPr>
          <p:nvPr/>
        </p:nvSpPr>
        <p:spPr bwMode="auto">
          <a:xfrm>
            <a:off x="152400" y="6110288"/>
            <a:ext cx="43434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solidFill>
                  <a:srgbClr val="3333FF"/>
                </a:solidFill>
              </a:rPr>
              <a:t>Ammonia absorption refrigeration cycle.</a:t>
            </a:r>
          </a:p>
        </p:txBody>
      </p:sp>
      <p:sp>
        <p:nvSpPr>
          <p:cNvPr id="190471" name="Rectangle 7"/>
          <p:cNvSpPr>
            <a:spLocks noChangeArrowheads="1"/>
          </p:cNvSpPr>
          <p:nvPr/>
        </p:nvSpPr>
        <p:spPr bwMode="auto">
          <a:xfrm>
            <a:off x="6629400" y="998538"/>
            <a:ext cx="2362200" cy="5118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15000"/>
              </a:spcBef>
              <a:spcAft>
                <a:spcPct val="15000"/>
              </a:spcAft>
            </a:pPr>
            <a:r>
              <a:rPr lang="tr-TR" dirty="0"/>
              <a:t>A</a:t>
            </a:r>
            <a:r>
              <a:rPr lang="en-US" dirty="0" err="1"/>
              <a:t>bsorption</a:t>
            </a:r>
            <a:r>
              <a:rPr lang="en-US" dirty="0"/>
              <a:t> refrigeration</a:t>
            </a:r>
            <a:r>
              <a:rPr lang="tr-TR" dirty="0"/>
              <a:t> is economic</a:t>
            </a:r>
            <a:r>
              <a:rPr lang="en-US" dirty="0"/>
              <a:t>al </a:t>
            </a:r>
            <a:r>
              <a:rPr lang="tr-TR" dirty="0"/>
              <a:t>when there</a:t>
            </a:r>
            <a:r>
              <a:rPr lang="en-US" dirty="0"/>
              <a:t> is a source of inexpensive thermal energy at a temperature of 100 to 200°C</a:t>
            </a:r>
            <a:r>
              <a:rPr lang="tr-TR" dirty="0"/>
              <a:t>.</a:t>
            </a:r>
            <a:endParaRPr lang="en-US" dirty="0"/>
          </a:p>
          <a:p>
            <a:pPr>
              <a:spcBef>
                <a:spcPct val="15000"/>
              </a:spcBef>
              <a:spcAft>
                <a:spcPct val="15000"/>
              </a:spcAft>
            </a:pPr>
            <a:r>
              <a:rPr lang="en-US" dirty="0"/>
              <a:t>Some examples include</a:t>
            </a:r>
            <a:r>
              <a:rPr lang="en-US" dirty="0">
                <a:solidFill>
                  <a:srgbClr val="CC00CC"/>
                </a:solidFill>
              </a:rPr>
              <a:t> geothermal energy, solar energy, and waste heat from cogeneration or process steam plants, and even natural gas when it is at a relatively low price.</a:t>
            </a:r>
          </a:p>
        </p:txBody>
      </p:sp>
      <p:pic>
        <p:nvPicPr>
          <p:cNvPr id="190472"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971550"/>
            <a:ext cx="6372225" cy="512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975063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3"/>
          <p:cNvSpPr>
            <a:spLocks noGrp="1"/>
          </p:cNvSpPr>
          <p:nvPr>
            <p:ph type="sldNum" sz="quarter" idx="12"/>
          </p:nvPr>
        </p:nvSpPr>
        <p:spPr/>
        <p:txBody>
          <a:bodyPr/>
          <a:lstStyle/>
          <a:p>
            <a:fld id="{EAB517C8-4147-41EF-9886-5E988E70EDB7}" type="slidenum">
              <a:rPr lang="en-US"/>
              <a:pPr/>
              <a:t>38</a:t>
            </a:fld>
            <a:endParaRPr lang="en-US"/>
          </a:p>
        </p:txBody>
      </p:sp>
      <p:sp>
        <p:nvSpPr>
          <p:cNvPr id="193541" name="Rectangle 5"/>
          <p:cNvSpPr>
            <a:spLocks noChangeArrowheads="1"/>
          </p:cNvSpPr>
          <p:nvPr/>
        </p:nvSpPr>
        <p:spPr bwMode="auto">
          <a:xfrm>
            <a:off x="304800" y="228600"/>
            <a:ext cx="8229600" cy="6237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342900" indent="-342900">
              <a:spcBef>
                <a:spcPct val="10000"/>
              </a:spcBef>
              <a:spcAft>
                <a:spcPct val="10000"/>
              </a:spcAft>
              <a:buClr>
                <a:srgbClr val="FF3300"/>
              </a:buClr>
              <a:buFontTx/>
              <a:buChar char="•"/>
            </a:pPr>
            <a:r>
              <a:rPr lang="en-US"/>
              <a:t>Absorption refrigeration systems (ARS) involve the absorption of a </a:t>
            </a:r>
            <a:r>
              <a:rPr lang="en-US" i="1"/>
              <a:t>refrigerant </a:t>
            </a:r>
            <a:r>
              <a:rPr lang="en-US"/>
              <a:t>by a </a:t>
            </a:r>
            <a:r>
              <a:rPr lang="en-US" i="1"/>
              <a:t>transport medium</a:t>
            </a:r>
            <a:r>
              <a:rPr lang="en-US"/>
              <a:t>. </a:t>
            </a:r>
          </a:p>
          <a:p>
            <a:pPr marL="342900" indent="-342900">
              <a:spcBef>
                <a:spcPct val="10000"/>
              </a:spcBef>
              <a:spcAft>
                <a:spcPct val="10000"/>
              </a:spcAft>
              <a:buClr>
                <a:srgbClr val="FF3300"/>
              </a:buClr>
              <a:buFontTx/>
              <a:buChar char="•"/>
            </a:pPr>
            <a:r>
              <a:rPr lang="en-US">
                <a:solidFill>
                  <a:srgbClr val="CC00CC"/>
                </a:solidFill>
              </a:rPr>
              <a:t>The most widely used system is the ammonia–water system, where ammonia (NH</a:t>
            </a:r>
            <a:r>
              <a:rPr lang="en-US" baseline="-25000">
                <a:solidFill>
                  <a:srgbClr val="CC00CC"/>
                </a:solidFill>
              </a:rPr>
              <a:t>3</a:t>
            </a:r>
            <a:r>
              <a:rPr lang="en-US">
                <a:solidFill>
                  <a:srgbClr val="CC00CC"/>
                </a:solidFill>
              </a:rPr>
              <a:t>) serves as the refrigerant and water (H</a:t>
            </a:r>
            <a:r>
              <a:rPr lang="en-US" baseline="-25000">
                <a:solidFill>
                  <a:srgbClr val="CC00CC"/>
                </a:solidFill>
              </a:rPr>
              <a:t>2</a:t>
            </a:r>
            <a:r>
              <a:rPr lang="en-US">
                <a:solidFill>
                  <a:srgbClr val="CC00CC"/>
                </a:solidFill>
              </a:rPr>
              <a:t>O) as the transport medium.</a:t>
            </a:r>
          </a:p>
          <a:p>
            <a:pPr marL="342900" indent="-342900">
              <a:spcBef>
                <a:spcPct val="10000"/>
              </a:spcBef>
              <a:spcAft>
                <a:spcPct val="10000"/>
              </a:spcAft>
              <a:buClr>
                <a:srgbClr val="FF3300"/>
              </a:buClr>
              <a:buFontTx/>
              <a:buChar char="•"/>
            </a:pPr>
            <a:r>
              <a:rPr lang="en-US"/>
              <a:t>Other systems include water–lithium bromide and water–lithium chloride systems, where water serves as the refrigerant. These systems are limited to applications such as A-C where the minimum temperature is above the freezing point of water.</a:t>
            </a:r>
          </a:p>
          <a:p>
            <a:pPr marL="342900" indent="-342900">
              <a:spcBef>
                <a:spcPct val="10000"/>
              </a:spcBef>
              <a:spcAft>
                <a:spcPct val="10000"/>
              </a:spcAft>
              <a:buClr>
                <a:srgbClr val="FF3300"/>
              </a:buClr>
              <a:buFontTx/>
              <a:buChar char="•"/>
            </a:pPr>
            <a:r>
              <a:rPr lang="en-US">
                <a:solidFill>
                  <a:srgbClr val="CC00CC"/>
                </a:solidFill>
              </a:rPr>
              <a:t>Compared with vapor-compression systems, ARS have one major advantage: A liquid is compressed instead of a vapor and as a result the work input is very small (on the order of one percent of the heat supplied to the generator) and often neglected in the cycle analysis.</a:t>
            </a:r>
            <a:r>
              <a:rPr lang="en-US"/>
              <a:t> </a:t>
            </a:r>
          </a:p>
          <a:p>
            <a:pPr marL="342900" indent="-342900">
              <a:spcBef>
                <a:spcPct val="10000"/>
              </a:spcBef>
              <a:spcAft>
                <a:spcPct val="10000"/>
              </a:spcAft>
              <a:buClr>
                <a:srgbClr val="FF3300"/>
              </a:buClr>
              <a:buFontTx/>
              <a:buChar char="•"/>
            </a:pPr>
            <a:r>
              <a:rPr lang="en-US"/>
              <a:t>ARS are often classified as </a:t>
            </a:r>
            <a:r>
              <a:rPr lang="en-US" b="1" i="1">
                <a:solidFill>
                  <a:srgbClr val="3333FF"/>
                </a:solidFill>
              </a:rPr>
              <a:t>heat-driven systems</a:t>
            </a:r>
            <a:r>
              <a:rPr lang="en-US"/>
              <a:t>.</a:t>
            </a:r>
          </a:p>
          <a:p>
            <a:pPr marL="342900" indent="-342900">
              <a:spcBef>
                <a:spcPct val="10000"/>
              </a:spcBef>
              <a:spcAft>
                <a:spcPct val="10000"/>
              </a:spcAft>
              <a:buClr>
                <a:srgbClr val="FF3300"/>
              </a:buClr>
              <a:buFontTx/>
              <a:buChar char="•"/>
            </a:pPr>
            <a:r>
              <a:rPr lang="en-US">
                <a:solidFill>
                  <a:srgbClr val="CC00CC"/>
                </a:solidFill>
              </a:rPr>
              <a:t>ARS are much more expensive than the vapor-compression refrigeration systems. They are more complex and occupy more space, they are much less efficient thus requiring much larger cooling towers to reject the waste heat, and they are more difficult to service since they are less common. </a:t>
            </a:r>
          </a:p>
          <a:p>
            <a:pPr marL="342900" indent="-342900">
              <a:spcBef>
                <a:spcPct val="10000"/>
              </a:spcBef>
              <a:spcAft>
                <a:spcPct val="10000"/>
              </a:spcAft>
              <a:buClr>
                <a:srgbClr val="FF3300"/>
              </a:buClr>
              <a:buFontTx/>
              <a:buChar char="•"/>
            </a:pPr>
            <a:r>
              <a:rPr lang="en-US"/>
              <a:t>Therefore, ARS should be considered only when the unit cost of thermal energy is low and is projected to remain low relative to electricity. </a:t>
            </a:r>
          </a:p>
          <a:p>
            <a:pPr marL="342900" indent="-342900">
              <a:spcBef>
                <a:spcPct val="10000"/>
              </a:spcBef>
              <a:spcAft>
                <a:spcPct val="10000"/>
              </a:spcAft>
              <a:buClr>
                <a:srgbClr val="FF3300"/>
              </a:buClr>
              <a:buFontTx/>
              <a:buChar char="•"/>
            </a:pPr>
            <a:r>
              <a:rPr lang="en-US">
                <a:solidFill>
                  <a:srgbClr val="CC00CC"/>
                </a:solidFill>
              </a:rPr>
              <a:t>ARS are primarily used in large commercial and industrial installations.</a:t>
            </a:r>
          </a:p>
        </p:txBody>
      </p:sp>
    </p:spTree>
    <p:extLst>
      <p:ext uri="{BB962C8B-B14F-4D97-AF65-F5344CB8AC3E}">
        <p14:creationId xmlns:p14="http://schemas.microsoft.com/office/powerpoint/2010/main" val="101185886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p:cNvSpPr>
            <a:spLocks noGrp="1"/>
          </p:cNvSpPr>
          <p:nvPr>
            <p:ph type="sldNum" sz="quarter" idx="12"/>
          </p:nvPr>
        </p:nvSpPr>
        <p:spPr/>
        <p:txBody>
          <a:bodyPr/>
          <a:lstStyle/>
          <a:p>
            <a:fld id="{01F398C4-7207-4CB4-8067-2F8BBF04F992}" type="slidenum">
              <a:rPr lang="en-US"/>
              <a:pPr/>
              <a:t>39</a:t>
            </a:fld>
            <a:endParaRPr lang="en-US"/>
          </a:p>
        </p:txBody>
      </p:sp>
      <p:sp>
        <p:nvSpPr>
          <p:cNvPr id="183298" name="Rectangle 2"/>
          <p:cNvSpPr>
            <a:spLocks noChangeArrowheads="1"/>
          </p:cNvSpPr>
          <p:nvPr/>
        </p:nvSpPr>
        <p:spPr bwMode="auto">
          <a:xfrm>
            <a:off x="304800" y="180975"/>
            <a:ext cx="4343400" cy="519113"/>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800" b="1">
                <a:solidFill>
                  <a:srgbClr val="FF3300"/>
                </a:solidFill>
              </a:rPr>
              <a:t>HEAT PUMP SYSTEMS</a:t>
            </a:r>
          </a:p>
        </p:txBody>
      </p:sp>
      <p:sp>
        <p:nvSpPr>
          <p:cNvPr id="183301" name="Rectangle 5"/>
          <p:cNvSpPr>
            <a:spLocks noChangeArrowheads="1"/>
          </p:cNvSpPr>
          <p:nvPr/>
        </p:nvSpPr>
        <p:spPr bwMode="auto">
          <a:xfrm>
            <a:off x="5029200" y="304800"/>
            <a:ext cx="3886200" cy="6226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95000"/>
              </a:lnSpc>
              <a:spcBef>
                <a:spcPct val="15000"/>
              </a:spcBef>
              <a:spcAft>
                <a:spcPct val="15000"/>
              </a:spcAft>
            </a:pPr>
            <a:r>
              <a:rPr lang="en-US" sz="1700" dirty="0"/>
              <a:t>The most common energy source for heat pumps is atmospheric air (air-to- air systems). </a:t>
            </a:r>
          </a:p>
          <a:p>
            <a:pPr>
              <a:lnSpc>
                <a:spcPct val="95000"/>
              </a:lnSpc>
              <a:spcBef>
                <a:spcPct val="15000"/>
              </a:spcBef>
              <a:spcAft>
                <a:spcPct val="15000"/>
              </a:spcAft>
            </a:pPr>
            <a:r>
              <a:rPr lang="en-US" sz="1700" dirty="0">
                <a:solidFill>
                  <a:srgbClr val="CC00CC"/>
                </a:solidFill>
              </a:rPr>
              <a:t>Water-source systems usually use well water and ground-source (geothermal) heat pumps use earth as the energy source. They typically have higher COPs but are more complex and more expensive to install.</a:t>
            </a:r>
          </a:p>
          <a:p>
            <a:pPr>
              <a:lnSpc>
                <a:spcPct val="95000"/>
              </a:lnSpc>
              <a:spcBef>
                <a:spcPct val="15000"/>
              </a:spcBef>
              <a:spcAft>
                <a:spcPct val="15000"/>
              </a:spcAft>
            </a:pPr>
            <a:r>
              <a:rPr lang="en-US" sz="1700" dirty="0"/>
              <a:t>Both the capacity and the efficiency of a heat pump fall significantly at low temperatures. Therefore, most air-source heat pumps require a supplementary heating system such as electric resistance heaters or a gas furnace.</a:t>
            </a:r>
          </a:p>
          <a:p>
            <a:pPr>
              <a:lnSpc>
                <a:spcPct val="95000"/>
              </a:lnSpc>
              <a:spcBef>
                <a:spcPct val="15000"/>
              </a:spcBef>
              <a:spcAft>
                <a:spcPct val="15000"/>
              </a:spcAft>
            </a:pPr>
            <a:r>
              <a:rPr lang="en-US" sz="1700" dirty="0">
                <a:solidFill>
                  <a:srgbClr val="CC00CC"/>
                </a:solidFill>
              </a:rPr>
              <a:t>Heat pumps are most competitive in areas that have a large cooling load during the cooling season and a relatively small heating load during the heating season. In these areas, the heat pump can meet the entire cooling and heating needs of residential or commercial buildings.</a:t>
            </a:r>
          </a:p>
        </p:txBody>
      </p:sp>
      <p:pic>
        <p:nvPicPr>
          <p:cNvPr id="18330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5275" y="762000"/>
            <a:ext cx="4352925" cy="554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3300" name="Rectangle 4"/>
          <p:cNvSpPr>
            <a:spLocks noChangeArrowheads="1"/>
          </p:cNvSpPr>
          <p:nvPr/>
        </p:nvSpPr>
        <p:spPr bwMode="auto">
          <a:xfrm>
            <a:off x="228600" y="6248400"/>
            <a:ext cx="44196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600">
                <a:solidFill>
                  <a:srgbClr val="3333FF"/>
                </a:solidFill>
              </a:rPr>
              <a:t>A heat pump can be used to heat a house in winter and to cool it in summer.</a:t>
            </a:r>
          </a:p>
        </p:txBody>
      </p:sp>
    </p:spTree>
    <p:extLst>
      <p:ext uri="{BB962C8B-B14F-4D97-AF65-F5344CB8AC3E}">
        <p14:creationId xmlns:p14="http://schemas.microsoft.com/office/powerpoint/2010/main" val="37788287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b="1" dirty="0"/>
              <a:t>Methods of refrigeration</a:t>
            </a:r>
            <a:endParaRPr lang="en-US" dirty="0"/>
          </a:p>
        </p:txBody>
      </p:sp>
      <p:sp>
        <p:nvSpPr>
          <p:cNvPr id="3" name="Content Placeholder 2"/>
          <p:cNvSpPr>
            <a:spLocks noGrp="1"/>
          </p:cNvSpPr>
          <p:nvPr>
            <p:ph idx="1"/>
          </p:nvPr>
        </p:nvSpPr>
        <p:spPr>
          <a:xfrm>
            <a:off x="228600" y="1143000"/>
            <a:ext cx="8686800" cy="4983163"/>
          </a:xfrm>
        </p:spPr>
        <p:txBody>
          <a:bodyPr/>
          <a:lstStyle/>
          <a:p>
            <a:r>
              <a:rPr lang="en-US" sz="2400" b="1" dirty="0"/>
              <a:t>C</a:t>
            </a:r>
            <a:r>
              <a:rPr lang="en-US" sz="2400" b="1" dirty="0" smtClean="0"/>
              <a:t>an </a:t>
            </a:r>
            <a:r>
              <a:rPr lang="en-US" sz="2400" b="1" dirty="0"/>
              <a:t>be classified as </a:t>
            </a:r>
            <a:r>
              <a:rPr lang="en-US" sz="2400" b="1" i="1" dirty="0"/>
              <a:t>non-cyclic</a:t>
            </a:r>
            <a:r>
              <a:rPr lang="en-US" sz="2400" b="1" dirty="0"/>
              <a:t>, </a:t>
            </a:r>
            <a:r>
              <a:rPr lang="en-US" sz="2400" b="1" i="1" dirty="0" smtClean="0"/>
              <a:t>cyclic </a:t>
            </a:r>
            <a:r>
              <a:rPr lang="en-US" sz="2400" b="1" dirty="0" smtClean="0"/>
              <a:t>and </a:t>
            </a:r>
            <a:r>
              <a:rPr lang="en-US" sz="2400" b="1" i="1" dirty="0"/>
              <a:t>thermoelectric</a:t>
            </a:r>
            <a:r>
              <a:rPr lang="en-US" sz="2400" b="1" dirty="0"/>
              <a:t>.</a:t>
            </a:r>
            <a:endParaRPr lang="en-US" sz="2400" dirty="0"/>
          </a:p>
          <a:p>
            <a:r>
              <a:rPr lang="en-US" sz="2400" b="1" dirty="0"/>
              <a:t>Non-cyclic refrigeration </a:t>
            </a:r>
            <a:r>
              <a:rPr lang="en-US" sz="2400" b="1" dirty="0" smtClean="0"/>
              <a:t>- </a:t>
            </a:r>
            <a:r>
              <a:rPr lang="en-US" sz="2400" dirty="0" smtClean="0"/>
              <a:t>cooling </a:t>
            </a:r>
            <a:r>
              <a:rPr lang="en-US" sz="2400" dirty="0"/>
              <a:t>is accomplished by melting </a:t>
            </a:r>
            <a:r>
              <a:rPr lang="en-US" sz="2400" dirty="0" smtClean="0"/>
              <a:t>ice or </a:t>
            </a:r>
            <a:r>
              <a:rPr lang="en-US" sz="2400" dirty="0"/>
              <a:t>by subliming dry ice (frozen carbon dioxide). Are used for small-scale refrigeration i.e. laboratories and workshops, or in portable coolers.</a:t>
            </a:r>
          </a:p>
          <a:p>
            <a:r>
              <a:rPr lang="en-US" sz="2400" b="1" dirty="0"/>
              <a:t>Cyclic refrigeration </a:t>
            </a:r>
            <a:r>
              <a:rPr lang="en-US" sz="2400" b="1" dirty="0" smtClean="0"/>
              <a:t>- </a:t>
            </a:r>
            <a:r>
              <a:rPr lang="en-US" sz="2400" dirty="0" smtClean="0"/>
              <a:t>Consists </a:t>
            </a:r>
            <a:r>
              <a:rPr lang="en-US" sz="2400" dirty="0"/>
              <a:t>of a refrigeration cycle, heat is removed from a low-temperature space/source and rejected to a high-temperature sink with the help of external work</a:t>
            </a:r>
          </a:p>
          <a:p>
            <a:r>
              <a:rPr lang="en-US" sz="2400" dirty="0"/>
              <a:t>Cyclic refrigeration can be classified as </a:t>
            </a:r>
            <a:r>
              <a:rPr lang="en-US" sz="2400" b="1" dirty="0"/>
              <a:t>Vapor </a:t>
            </a:r>
            <a:r>
              <a:rPr lang="en-US" sz="2400" b="1" dirty="0" smtClean="0"/>
              <a:t>cycle </a:t>
            </a:r>
            <a:r>
              <a:rPr lang="en-US" sz="2400" dirty="0" smtClean="0"/>
              <a:t>and </a:t>
            </a:r>
            <a:r>
              <a:rPr lang="en-US" sz="2400" dirty="0"/>
              <a:t>Gas cycle</a:t>
            </a:r>
          </a:p>
          <a:p>
            <a:r>
              <a:rPr lang="en-US" sz="2400" dirty="0"/>
              <a:t>Vapor cycle refrigeration can further be classified as</a:t>
            </a:r>
            <a:r>
              <a:rPr lang="en-US" sz="2400" dirty="0" smtClean="0"/>
              <a:t>:</a:t>
            </a:r>
          </a:p>
          <a:p>
            <a:pPr lvl="1"/>
            <a:r>
              <a:rPr lang="en-US" sz="2400" b="1" dirty="0" smtClean="0"/>
              <a:t>Vapor-compression refrigeration</a:t>
            </a:r>
          </a:p>
          <a:p>
            <a:pPr lvl="1"/>
            <a:r>
              <a:rPr lang="en-US" sz="2400" dirty="0" smtClean="0"/>
              <a:t>Vapor-absorption refrigeration </a:t>
            </a:r>
            <a:endParaRPr lang="en-US" sz="2400" dirty="0"/>
          </a:p>
          <a:p>
            <a:pPr marL="0" indent="0">
              <a:buNone/>
            </a:pPr>
            <a:endParaRPr lang="en-US" sz="2400" dirty="0"/>
          </a:p>
        </p:txBody>
      </p:sp>
    </p:spTree>
    <p:extLst>
      <p:ext uri="{BB962C8B-B14F-4D97-AF65-F5344CB8AC3E}">
        <p14:creationId xmlns:p14="http://schemas.microsoft.com/office/powerpoint/2010/main" val="90537199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p:txBody>
          <a:bodyPr/>
          <a:lstStyle/>
          <a:p>
            <a:r>
              <a:rPr lang="en-US"/>
              <a:t>Summary</a:t>
            </a:r>
          </a:p>
        </p:txBody>
      </p:sp>
      <p:sp>
        <p:nvSpPr>
          <p:cNvPr id="125955" name="Rectangle 3"/>
          <p:cNvSpPr>
            <a:spLocks noGrp="1" noChangeArrowheads="1"/>
          </p:cNvSpPr>
          <p:nvPr>
            <p:ph idx="1"/>
          </p:nvPr>
        </p:nvSpPr>
        <p:spPr/>
        <p:txBody>
          <a:bodyPr/>
          <a:lstStyle/>
          <a:p>
            <a:r>
              <a:rPr lang="en-US" sz="2200" dirty="0"/>
              <a:t>Refrigerators and Heat Pumps</a:t>
            </a:r>
          </a:p>
          <a:p>
            <a:r>
              <a:rPr lang="en-US" sz="2200" dirty="0">
                <a:solidFill>
                  <a:srgbClr val="CC00CC"/>
                </a:solidFill>
              </a:rPr>
              <a:t>The Reversed Carnot Cycle</a:t>
            </a:r>
          </a:p>
          <a:p>
            <a:r>
              <a:rPr lang="en-US" sz="2200" dirty="0"/>
              <a:t>The Ideal Vapor-Compression Refrigeration Cycle</a:t>
            </a:r>
          </a:p>
          <a:p>
            <a:r>
              <a:rPr lang="en-US" sz="2200" dirty="0">
                <a:solidFill>
                  <a:srgbClr val="CC00CC"/>
                </a:solidFill>
              </a:rPr>
              <a:t>Actual Vapor-Compression Refrigeration Cycle</a:t>
            </a:r>
          </a:p>
          <a:p>
            <a:r>
              <a:rPr lang="en-US" sz="2200" dirty="0" smtClean="0">
                <a:solidFill>
                  <a:srgbClr val="CC00CC"/>
                </a:solidFill>
              </a:rPr>
              <a:t>Selecting </a:t>
            </a:r>
            <a:r>
              <a:rPr lang="en-US" sz="2200" dirty="0">
                <a:solidFill>
                  <a:srgbClr val="CC00CC"/>
                </a:solidFill>
              </a:rPr>
              <a:t>the Right Refrigerant</a:t>
            </a:r>
          </a:p>
          <a:p>
            <a:r>
              <a:rPr lang="en-US" sz="2200" dirty="0"/>
              <a:t>Heat Pump Systems</a:t>
            </a:r>
          </a:p>
          <a:p>
            <a:r>
              <a:rPr lang="en-US" sz="2200" dirty="0">
                <a:solidFill>
                  <a:srgbClr val="CC00CC"/>
                </a:solidFill>
              </a:rPr>
              <a:t>Innovative Vapor-Compression Refrigeration Systems</a:t>
            </a:r>
          </a:p>
          <a:p>
            <a:r>
              <a:rPr lang="en-US" sz="2200" dirty="0"/>
              <a:t>Gas Refrigeration Cycles</a:t>
            </a:r>
          </a:p>
          <a:p>
            <a:r>
              <a:rPr lang="en-US" sz="2200" dirty="0">
                <a:solidFill>
                  <a:srgbClr val="CC00CC"/>
                </a:solidFill>
              </a:rPr>
              <a:t>Absorption Refrigeration Systems</a:t>
            </a:r>
          </a:p>
        </p:txBody>
      </p:sp>
      <p:sp>
        <p:nvSpPr>
          <p:cNvPr id="4" name="Slide Number Placeholder 5"/>
          <p:cNvSpPr>
            <a:spLocks noGrp="1"/>
          </p:cNvSpPr>
          <p:nvPr>
            <p:ph type="sldNum" sz="quarter" idx="12"/>
          </p:nvPr>
        </p:nvSpPr>
        <p:spPr/>
        <p:txBody>
          <a:bodyPr/>
          <a:lstStyle/>
          <a:p>
            <a:fld id="{1FA87144-F79A-4128-BAE1-D2B207EC44A9}" type="slidenum">
              <a:rPr lang="en-US"/>
              <a:pPr/>
              <a:t>40</a:t>
            </a:fld>
            <a:endParaRPr lang="en-US"/>
          </a:p>
        </p:txBody>
      </p:sp>
    </p:spTree>
    <p:extLst>
      <p:ext uri="{BB962C8B-B14F-4D97-AF65-F5344CB8AC3E}">
        <p14:creationId xmlns:p14="http://schemas.microsoft.com/office/powerpoint/2010/main" val="23029258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b="1" dirty="0"/>
              <a:t>Methods of refrigeration</a:t>
            </a:r>
            <a:endParaRPr lang="en-US" dirty="0"/>
          </a:p>
        </p:txBody>
      </p:sp>
      <p:sp>
        <p:nvSpPr>
          <p:cNvPr id="3" name="Content Placeholder 2"/>
          <p:cNvSpPr>
            <a:spLocks noGrp="1"/>
          </p:cNvSpPr>
          <p:nvPr>
            <p:ph idx="1"/>
          </p:nvPr>
        </p:nvSpPr>
        <p:spPr>
          <a:xfrm>
            <a:off x="228600" y="1143000"/>
            <a:ext cx="8686800" cy="4983163"/>
          </a:xfrm>
        </p:spPr>
        <p:txBody>
          <a:bodyPr/>
          <a:lstStyle/>
          <a:p>
            <a:endParaRPr lang="en-US" sz="2400" dirty="0"/>
          </a:p>
          <a:p>
            <a:r>
              <a:rPr lang="en-US" sz="2400" b="1" dirty="0"/>
              <a:t>Gas cycle </a:t>
            </a:r>
            <a:r>
              <a:rPr lang="en-US" sz="2400" b="1" dirty="0" smtClean="0"/>
              <a:t>- </a:t>
            </a:r>
            <a:r>
              <a:rPr lang="en-US" sz="2400" dirty="0" smtClean="0"/>
              <a:t>Air </a:t>
            </a:r>
            <a:r>
              <a:rPr lang="en-US" sz="2400" dirty="0"/>
              <a:t>is most often </a:t>
            </a:r>
            <a:r>
              <a:rPr lang="en-US" sz="2400" dirty="0" smtClean="0"/>
              <a:t>the </a:t>
            </a:r>
            <a:r>
              <a:rPr lang="en-US" sz="2400" dirty="0"/>
              <a:t>working fluid. The hot and cold gas-to-gas heat </a:t>
            </a:r>
            <a:r>
              <a:rPr lang="en-US" sz="2400" dirty="0" smtClean="0"/>
              <a:t>exchangers </a:t>
            </a:r>
            <a:r>
              <a:rPr lang="en-US" sz="2400" dirty="0"/>
              <a:t>are used. Less efficient than the vapor compression cycle because the gas cycle works on the reverse </a:t>
            </a:r>
            <a:r>
              <a:rPr lang="en-US" sz="2400" dirty="0" err="1" smtClean="0"/>
              <a:t>Brayton</a:t>
            </a:r>
            <a:r>
              <a:rPr lang="en-US" sz="2400" dirty="0" smtClean="0"/>
              <a:t> cycle </a:t>
            </a:r>
            <a:r>
              <a:rPr lang="en-US" sz="2400" dirty="0"/>
              <a:t>instead of the reverse </a:t>
            </a:r>
            <a:r>
              <a:rPr lang="en-US" sz="2400" dirty="0" err="1" smtClean="0"/>
              <a:t>Rankine</a:t>
            </a:r>
            <a:r>
              <a:rPr lang="en-US" sz="2400" dirty="0" smtClean="0"/>
              <a:t> cycle</a:t>
            </a:r>
            <a:endParaRPr lang="en-US" sz="2400" dirty="0"/>
          </a:p>
          <a:p>
            <a:r>
              <a:rPr lang="en-US" sz="2400" b="1" dirty="0" smtClean="0"/>
              <a:t>Thermoelectric </a:t>
            </a:r>
            <a:r>
              <a:rPr lang="en-US" sz="2400" b="1" dirty="0"/>
              <a:t>refrigeration </a:t>
            </a:r>
            <a:r>
              <a:rPr lang="en-US" sz="2400" b="1" dirty="0" smtClean="0"/>
              <a:t>- </a:t>
            </a:r>
            <a:r>
              <a:rPr lang="en-US" sz="2400" dirty="0" smtClean="0"/>
              <a:t>Thermoelectric </a:t>
            </a:r>
            <a:r>
              <a:rPr lang="en-US" sz="2400" dirty="0"/>
              <a:t>cooling uses the </a:t>
            </a:r>
            <a:r>
              <a:rPr lang="en-US" sz="2400" dirty="0" err="1" smtClean="0"/>
              <a:t>Peltier</a:t>
            </a:r>
            <a:r>
              <a:rPr lang="en-US" sz="2400" dirty="0" smtClean="0"/>
              <a:t> effect to </a:t>
            </a:r>
            <a:r>
              <a:rPr lang="en-US" sz="2400" dirty="0"/>
              <a:t>create a heat </a:t>
            </a:r>
            <a:r>
              <a:rPr lang="en-US" sz="2400" dirty="0" smtClean="0"/>
              <a:t>flux between </a:t>
            </a:r>
            <a:r>
              <a:rPr lang="en-US" sz="2400" dirty="0"/>
              <a:t>the junction of two different types of materials. Commonly used in camping and portable coolers</a:t>
            </a:r>
          </a:p>
          <a:p>
            <a:r>
              <a:rPr lang="en-US" sz="2400" b="1" dirty="0" err="1" smtClean="0"/>
              <a:t>Thermoacoustic</a:t>
            </a:r>
            <a:r>
              <a:rPr lang="en-US" sz="2400" b="1" dirty="0" smtClean="0"/>
              <a:t> refrigeration </a:t>
            </a:r>
            <a:r>
              <a:rPr lang="en-US" sz="2400" dirty="0" smtClean="0"/>
              <a:t>uses </a:t>
            </a:r>
            <a:r>
              <a:rPr lang="en-US" sz="2400" dirty="0"/>
              <a:t>sound waves in place of a compressor to create cooling power. </a:t>
            </a:r>
          </a:p>
        </p:txBody>
      </p:sp>
    </p:spTree>
    <p:extLst>
      <p:ext uri="{BB962C8B-B14F-4D97-AF65-F5344CB8AC3E}">
        <p14:creationId xmlns:p14="http://schemas.microsoft.com/office/powerpoint/2010/main" val="8773634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lstStyle/>
          <a:p>
            <a:r>
              <a:rPr lang="en-US" sz="2800" dirty="0"/>
              <a:t>VAPOR COMPRESSION REFRIGERATION SYSTEM (VCRS)</a:t>
            </a:r>
          </a:p>
        </p:txBody>
      </p:sp>
      <p:sp>
        <p:nvSpPr>
          <p:cNvPr id="3" name="Content Placeholder 2"/>
          <p:cNvSpPr>
            <a:spLocks noGrp="1"/>
          </p:cNvSpPr>
          <p:nvPr>
            <p:ph idx="1"/>
          </p:nvPr>
        </p:nvSpPr>
        <p:spPr>
          <a:xfrm>
            <a:off x="481013" y="990600"/>
            <a:ext cx="3733800" cy="3286125"/>
          </a:xfrm>
        </p:spPr>
        <p:txBody>
          <a:bodyPr/>
          <a:lstStyle/>
          <a:p>
            <a:r>
              <a:rPr lang="en-US" sz="2000" dirty="0" smtClean="0"/>
              <a:t>Food </a:t>
            </a:r>
            <a:r>
              <a:rPr lang="en-US" sz="2000" dirty="0"/>
              <a:t>Processing and storage -Refrigerator</a:t>
            </a:r>
          </a:p>
          <a:p>
            <a:r>
              <a:rPr lang="en-US" sz="2000" dirty="0" smtClean="0"/>
              <a:t>Building </a:t>
            </a:r>
            <a:r>
              <a:rPr lang="en-US" sz="2000" dirty="0"/>
              <a:t>air conditioning system</a:t>
            </a:r>
          </a:p>
          <a:p>
            <a:r>
              <a:rPr lang="en-US" sz="2000" dirty="0" smtClean="0"/>
              <a:t>Car </a:t>
            </a:r>
            <a:r>
              <a:rPr lang="en-US" sz="2000" dirty="0"/>
              <a:t>air conditioning system</a:t>
            </a:r>
          </a:p>
          <a:p>
            <a:r>
              <a:rPr lang="en-US" sz="2000" dirty="0" smtClean="0"/>
              <a:t>Water </a:t>
            </a:r>
            <a:r>
              <a:rPr lang="en-US" sz="2000" dirty="0"/>
              <a:t>cooler</a:t>
            </a:r>
          </a:p>
          <a:p>
            <a:r>
              <a:rPr lang="en-US" sz="2000" dirty="0" smtClean="0"/>
              <a:t>Ice </a:t>
            </a:r>
            <a:r>
              <a:rPr lang="en-US" sz="2000" dirty="0"/>
              <a:t>cube maker</a:t>
            </a:r>
          </a:p>
          <a:p>
            <a:r>
              <a:rPr lang="en-US" sz="2000" dirty="0" smtClean="0"/>
              <a:t>Low </a:t>
            </a:r>
            <a:r>
              <a:rPr lang="en-US" sz="2000" dirty="0"/>
              <a:t>temperature drying process</a:t>
            </a:r>
          </a:p>
          <a:p>
            <a:endParaRPr lang="en-US" sz="20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9658" y="1066800"/>
            <a:ext cx="2047875" cy="2340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1809" y="4138612"/>
            <a:ext cx="2419350" cy="2419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4238625"/>
            <a:ext cx="3387009" cy="2219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17533" y="3833812"/>
            <a:ext cx="2432730" cy="272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descr="http://www.samsungrefrigeratorpro.com/wp-content/uploads/2013/07/Samsung-Side-by-Side-Refrigerator.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72902" y="827599"/>
            <a:ext cx="2373647" cy="2753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08328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lstStyle/>
          <a:p>
            <a:r>
              <a:rPr lang="en-US" sz="3200" dirty="0"/>
              <a:t>Operation of VCRS</a:t>
            </a: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6340" y="1407894"/>
            <a:ext cx="3499059" cy="3649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descr="http://eec-fncci.org/images/uploaded/hvac_figure2_137638729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562" y="1569430"/>
            <a:ext cx="4978657" cy="3326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52473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9" name="Rectangle 5"/>
          <p:cNvSpPr>
            <a:spLocks noChangeArrowheads="1"/>
          </p:cNvSpPr>
          <p:nvPr/>
        </p:nvSpPr>
        <p:spPr bwMode="auto">
          <a:xfrm>
            <a:off x="312174" y="444787"/>
            <a:ext cx="8374626" cy="584775"/>
          </a:xfrm>
          <a:prstGeom prst="rect">
            <a:avLst/>
          </a:prstGeom>
          <a:noFill/>
          <a:ln>
            <a:noFill/>
          </a:ln>
          <a:effectLst/>
          <a:extLst/>
        </p:spPr>
        <p:txBody>
          <a:bodyPr wrap="square">
            <a:spAutoFit/>
          </a:bodyPr>
          <a:lstStyle/>
          <a:p>
            <a:r>
              <a:rPr lang="en-US" sz="3200" dirty="0"/>
              <a:t>REFRIGERATORS AND HEAT PUMPS</a:t>
            </a:r>
          </a:p>
        </p:txBody>
      </p:sp>
      <p:sp>
        <p:nvSpPr>
          <p:cNvPr id="175112" name="Rectangle 8"/>
          <p:cNvSpPr>
            <a:spLocks noChangeArrowheads="1"/>
          </p:cNvSpPr>
          <p:nvPr/>
        </p:nvSpPr>
        <p:spPr bwMode="auto">
          <a:xfrm>
            <a:off x="3733800" y="1143000"/>
            <a:ext cx="4800600" cy="49074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285750" indent="-285750">
              <a:spcBef>
                <a:spcPct val="15000"/>
              </a:spcBef>
              <a:spcAft>
                <a:spcPct val="15000"/>
              </a:spcAft>
              <a:buFont typeface="Arial" pitchFamily="34" charset="0"/>
              <a:buChar char="•"/>
            </a:pPr>
            <a:r>
              <a:rPr lang="en-US" sz="2100" dirty="0"/>
              <a:t>The transfer of heat from a low-temperature region to a high-temperature one requires special devices called </a:t>
            </a:r>
            <a:r>
              <a:rPr lang="en-US" sz="2100" b="1" dirty="0"/>
              <a:t>refrigerators</a:t>
            </a:r>
            <a:r>
              <a:rPr lang="en-US" sz="2100" dirty="0"/>
              <a:t>.</a:t>
            </a:r>
          </a:p>
          <a:p>
            <a:pPr marL="285750" indent="-285750">
              <a:buFont typeface="Arial" pitchFamily="34" charset="0"/>
              <a:buChar char="•"/>
            </a:pPr>
            <a:r>
              <a:rPr lang="en-US" sz="2100" dirty="0"/>
              <a:t>Another device that transfers heat from a low-temperature medium to a</a:t>
            </a:r>
            <a:r>
              <a:rPr lang="tr-TR" sz="2100" dirty="0"/>
              <a:t> </a:t>
            </a:r>
            <a:r>
              <a:rPr lang="en-US" sz="2100" dirty="0"/>
              <a:t>high-temperature one is the </a:t>
            </a:r>
            <a:r>
              <a:rPr lang="en-US" sz="2100" b="1" dirty="0"/>
              <a:t>heat pump</a:t>
            </a:r>
            <a:r>
              <a:rPr lang="en-US" sz="2100" dirty="0"/>
              <a:t>.</a:t>
            </a:r>
          </a:p>
          <a:p>
            <a:pPr marL="285750" indent="-285750">
              <a:spcBef>
                <a:spcPct val="15000"/>
              </a:spcBef>
              <a:spcAft>
                <a:spcPct val="15000"/>
              </a:spcAft>
              <a:buFont typeface="Arial" pitchFamily="34" charset="0"/>
              <a:buChar char="•"/>
            </a:pPr>
            <a:r>
              <a:rPr lang="en-US" sz="2100" dirty="0"/>
              <a:t>Refrigerators and heat pumps are essentially the same devices; they differ in their objectives only. </a:t>
            </a:r>
            <a:endParaRPr lang="en-US" sz="2100" dirty="0" smtClean="0"/>
          </a:p>
          <a:p>
            <a:pPr marL="285750" indent="-285750">
              <a:spcBef>
                <a:spcPct val="15000"/>
              </a:spcBef>
              <a:spcAft>
                <a:spcPct val="15000"/>
              </a:spcAft>
              <a:buFont typeface="Arial" pitchFamily="34" charset="0"/>
              <a:buChar char="•"/>
            </a:pPr>
            <a:r>
              <a:rPr lang="en-US" sz="2100" dirty="0" smtClean="0"/>
              <a:t>The </a:t>
            </a:r>
            <a:r>
              <a:rPr lang="en-US" sz="2100" dirty="0"/>
              <a:t>objective of a refrigerator is to remove heat (</a:t>
            </a:r>
            <a:r>
              <a:rPr lang="en-US" sz="2100" i="1" dirty="0"/>
              <a:t>Q</a:t>
            </a:r>
            <a:r>
              <a:rPr lang="en-US" sz="2100" i="1" baseline="-25000" dirty="0"/>
              <a:t>L</a:t>
            </a:r>
            <a:r>
              <a:rPr lang="en-US" sz="2100" dirty="0"/>
              <a:t>) from the cold </a:t>
            </a:r>
            <a:r>
              <a:rPr lang="en-US" sz="2100" dirty="0" smtClean="0"/>
              <a:t>medium</a:t>
            </a:r>
          </a:p>
          <a:p>
            <a:pPr marL="285750" indent="-285750">
              <a:spcBef>
                <a:spcPct val="15000"/>
              </a:spcBef>
              <a:spcAft>
                <a:spcPct val="15000"/>
              </a:spcAft>
              <a:buFont typeface="Arial" pitchFamily="34" charset="0"/>
              <a:buChar char="•"/>
            </a:pPr>
            <a:r>
              <a:rPr lang="en-US" sz="2100" dirty="0" smtClean="0"/>
              <a:t>The </a:t>
            </a:r>
            <a:r>
              <a:rPr lang="en-US" sz="2100" dirty="0"/>
              <a:t>objective of a heat pump is to supply heat (</a:t>
            </a:r>
            <a:r>
              <a:rPr lang="en-US" sz="2100" i="1" dirty="0"/>
              <a:t>Q</a:t>
            </a:r>
            <a:r>
              <a:rPr lang="en-US" sz="2100" i="1" baseline="-25000" dirty="0"/>
              <a:t>H</a:t>
            </a:r>
            <a:r>
              <a:rPr lang="en-US" sz="2100" dirty="0"/>
              <a:t>) to a warm medium</a:t>
            </a:r>
            <a:r>
              <a:rPr lang="en-US" sz="2100" dirty="0" smtClean="0"/>
              <a:t>.</a:t>
            </a:r>
            <a:endParaRPr lang="en-US" sz="2100" dirty="0"/>
          </a:p>
        </p:txBody>
      </p:sp>
      <p:pic>
        <p:nvPicPr>
          <p:cNvPr id="175118" name="Picture 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374" y="1293813"/>
            <a:ext cx="3105150" cy="5229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119804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Refrigerated Space, Ambient Temperatures </a:t>
            </a:r>
            <a:r>
              <a:rPr lang="en-US" sz="3200" dirty="0" err="1" smtClean="0"/>
              <a:t>vs</a:t>
            </a:r>
            <a:r>
              <a:rPr lang="en-US" sz="3200" dirty="0" smtClean="0"/>
              <a:t> </a:t>
            </a:r>
            <a:r>
              <a:rPr lang="en-US" sz="3200" dirty="0"/>
              <a:t>C</a:t>
            </a:r>
            <a:r>
              <a:rPr lang="en-US" sz="3200" dirty="0" smtClean="0"/>
              <a:t>ycle Temperatures</a:t>
            </a:r>
            <a:endParaRPr lang="en-US" sz="3200"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2253143"/>
            <a:ext cx="5422734"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587477" y="1371600"/>
            <a:ext cx="7563289" cy="1015663"/>
          </a:xfrm>
          <a:prstGeom prst="rect">
            <a:avLst/>
          </a:prstGeom>
          <a:noFill/>
        </p:spPr>
        <p:txBody>
          <a:bodyPr wrap="none" rtlCol="0">
            <a:spAutoFit/>
          </a:bodyPr>
          <a:lstStyle/>
          <a:p>
            <a:pPr marL="342900" indent="-342900">
              <a:buFont typeface="Arial" pitchFamily="34" charset="0"/>
              <a:buChar char="•"/>
            </a:pPr>
            <a:r>
              <a:rPr lang="en-US" sz="2000" dirty="0" smtClean="0"/>
              <a:t>Need to have </a:t>
            </a:r>
            <a:r>
              <a:rPr lang="en-US" sz="2000" dirty="0" err="1" smtClean="0"/>
              <a:t>delta_T</a:t>
            </a:r>
            <a:r>
              <a:rPr lang="en-US" sz="2000" dirty="0" smtClean="0"/>
              <a:t> to allow heat transfer</a:t>
            </a:r>
          </a:p>
          <a:p>
            <a:pPr marL="342900" indent="-342900">
              <a:buFont typeface="Arial" pitchFamily="34" charset="0"/>
              <a:buChar char="•"/>
            </a:pPr>
            <a:r>
              <a:rPr lang="en-US" sz="2000" dirty="0" smtClean="0"/>
              <a:t>Evaporator temperature lower than refrigerated space temperature</a:t>
            </a:r>
          </a:p>
          <a:p>
            <a:pPr marL="342900" indent="-342900">
              <a:buFont typeface="Arial" pitchFamily="34" charset="0"/>
              <a:buChar char="•"/>
            </a:pPr>
            <a:r>
              <a:rPr lang="en-US" sz="2000" dirty="0" smtClean="0"/>
              <a:t>Condenser temperature higher than ambient temperature</a:t>
            </a:r>
            <a:endParaRPr lang="en-US" sz="2000" dirty="0"/>
          </a:p>
        </p:txBody>
      </p:sp>
    </p:spTree>
    <p:extLst>
      <p:ext uri="{BB962C8B-B14F-4D97-AF65-F5344CB8AC3E}">
        <p14:creationId xmlns:p14="http://schemas.microsoft.com/office/powerpoint/2010/main" val="3816240617"/>
      </p:ext>
    </p:extLst>
  </p:cSld>
  <p:clrMapOvr>
    <a:masterClrMapping/>
  </p:clrMapOvr>
  <p:timing>
    <p:tnLst>
      <p:par>
        <p:cTn id="1" dur="indefinite" restart="never" nodeType="tmRoot"/>
      </p:par>
    </p:tnLst>
  </p:timing>
</p:sld>
</file>

<file path=ppt/theme/theme1.xml><?xml version="1.0" encoding="utf-8"?>
<a:theme xmlns:a="http://schemas.openxmlformats.org/drawingml/2006/main" name="UTMocw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utmocw4</Template>
  <TotalTime>1045</TotalTime>
  <Words>3208</Words>
  <Application>Microsoft Office PowerPoint</Application>
  <PresentationFormat>On-screen Show (4:3)</PresentationFormat>
  <Paragraphs>286</Paragraphs>
  <Slides>40</Slides>
  <Notes>0</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UTMocw template</vt:lpstr>
      <vt:lpstr>Thermodynamics II Chapter 5 Refrigeration</vt:lpstr>
      <vt:lpstr>PowerPoint Presentation</vt:lpstr>
      <vt:lpstr>Introduction</vt:lpstr>
      <vt:lpstr>Methods of refrigeration</vt:lpstr>
      <vt:lpstr>Methods of refrigeration</vt:lpstr>
      <vt:lpstr>VAPOR COMPRESSION REFRIGERATION SYSTEM (VCRS)</vt:lpstr>
      <vt:lpstr>Operation of VCRS</vt:lpstr>
      <vt:lpstr>PowerPoint Presentation</vt:lpstr>
      <vt:lpstr>Refrigerated Space, Ambient Temperatures vs Cycle Temperatures</vt:lpstr>
      <vt:lpstr>Coefficient of Performance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Superheating and Subcooling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Multistage Refrigeration</vt:lpstr>
      <vt:lpstr>Multistage Refrigeration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Summary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SKMM 2413 Thermodynamics I</dc:title>
  <dc:creator>Mohsin</dc:creator>
  <cp:lastModifiedBy>Mohsin</cp:lastModifiedBy>
  <cp:revision>83</cp:revision>
  <cp:lastPrinted>2013-12-01T00:43:36Z</cp:lastPrinted>
  <dcterms:created xsi:type="dcterms:W3CDTF">2013-08-28T02:41:09Z</dcterms:created>
  <dcterms:modified xsi:type="dcterms:W3CDTF">2013-12-01T02:38:14Z</dcterms:modified>
</cp:coreProperties>
</file>