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6" r:id="rId2"/>
    <p:sldId id="257" r:id="rId3"/>
    <p:sldId id="298" r:id="rId4"/>
    <p:sldId id="311" r:id="rId5"/>
    <p:sldId id="309" r:id="rId6"/>
    <p:sldId id="312" r:id="rId7"/>
    <p:sldId id="299" r:id="rId8"/>
    <p:sldId id="300" r:id="rId9"/>
    <p:sldId id="305" r:id="rId10"/>
    <p:sldId id="302" r:id="rId11"/>
    <p:sldId id="301" r:id="rId12"/>
    <p:sldId id="313" r:id="rId13"/>
    <p:sldId id="310" r:id="rId14"/>
    <p:sldId id="303" r:id="rId15"/>
    <p:sldId id="297" r:id="rId16"/>
    <p:sldId id="308" r:id="rId17"/>
    <p:sldId id="306" r:id="rId18"/>
    <p:sldId id="307" r:id="rId19"/>
    <p:sldId id="289" r:id="rId20"/>
    <p:sldId id="290" r:id="rId21"/>
    <p:sldId id="291" r:id="rId22"/>
    <p:sldId id="304" r:id="rId23"/>
    <p:sldId id="292" r:id="rId24"/>
    <p:sldId id="293" r:id="rId25"/>
    <p:sldId id="288" r:id="rId26"/>
    <p:sldId id="287" r:id="rId27"/>
    <p:sldId id="314" r:id="rId28"/>
    <p:sldId id="338" r:id="rId29"/>
    <p:sldId id="315" r:id="rId30"/>
    <p:sldId id="316" r:id="rId31"/>
    <p:sldId id="318" r:id="rId32"/>
    <p:sldId id="319" r:id="rId33"/>
    <p:sldId id="320" r:id="rId34"/>
    <p:sldId id="321" r:id="rId35"/>
    <p:sldId id="322" r:id="rId36"/>
    <p:sldId id="323" r:id="rId37"/>
    <p:sldId id="324" r:id="rId38"/>
    <p:sldId id="325" r:id="rId39"/>
    <p:sldId id="326" r:id="rId40"/>
    <p:sldId id="327" r:id="rId41"/>
    <p:sldId id="328" r:id="rId42"/>
    <p:sldId id="329" r:id="rId43"/>
    <p:sldId id="330" r:id="rId44"/>
    <p:sldId id="331" r:id="rId45"/>
    <p:sldId id="332" r:id="rId46"/>
    <p:sldId id="333" r:id="rId47"/>
    <p:sldId id="334" r:id="rId48"/>
    <p:sldId id="335" r:id="rId49"/>
    <p:sldId id="336" r:id="rId50"/>
    <p:sldId id="337" r:id="rId5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C3255-2EE6-44A5-98E7-59C5864121D5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FA305-1B73-455E-A425-288A771B4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84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0FE678-B16F-4F4B-9605-BD8DB02B1FB1}" type="slidenum">
              <a:rPr lang="en-GB"/>
              <a:pPr/>
              <a:t>7</a:t>
            </a:fld>
            <a:endParaRPr lang="en-GB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F71071-90D5-4740-BE73-F4D1EB1B8368}" type="slidenum">
              <a:rPr lang="en-US"/>
              <a:pPr/>
              <a:t>21</a:t>
            </a:fld>
            <a:endParaRPr lang="en-US"/>
          </a:p>
        </p:txBody>
      </p:sp>
      <p:sp>
        <p:nvSpPr>
          <p:cNvPr id="102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8663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2118" y="4559662"/>
            <a:ext cx="5852459" cy="4233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C10967-DE8F-4F05-A2BB-46E8D6495467}" type="slidenum">
              <a:rPr lang="en-GB"/>
              <a:pPr/>
              <a:t>8</a:t>
            </a:fld>
            <a:endParaRPr lang="en-GB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B2168A-406E-448E-93F4-4107BFD389B9}" type="slidenum">
              <a:rPr lang="en-GB"/>
              <a:pPr/>
              <a:t>9</a:t>
            </a:fld>
            <a:endParaRPr lang="en-GB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33CD3F-940C-4297-8098-31532BE06362}" type="slidenum">
              <a:rPr lang="en-GB"/>
              <a:pPr/>
              <a:t>11</a:t>
            </a:fld>
            <a:endParaRPr lang="en-GB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D6A5B5-2D1C-4C06-9BC8-F6E05E7D57FC}" type="slidenum">
              <a:rPr lang="en-GB"/>
              <a:pPr/>
              <a:t>16</a:t>
            </a:fld>
            <a:endParaRPr lang="en-GB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030662-AC44-439C-AA7C-74099C58AA5E}" type="slidenum">
              <a:rPr lang="en-GB"/>
              <a:pPr/>
              <a:t>17</a:t>
            </a:fld>
            <a:endParaRPr lang="en-GB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748417-BE30-47BB-8E8E-02B17A6683EC}" type="slidenum">
              <a:rPr lang="en-GB"/>
              <a:pPr/>
              <a:t>18</a:t>
            </a:fld>
            <a:endParaRPr lang="en-GB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5B4872-9EB9-49C7-8A5C-96B95E96BD72}" type="slidenum">
              <a:rPr lang="en-US"/>
              <a:pPr/>
              <a:t>19</a:t>
            </a:fld>
            <a:endParaRPr lang="en-US"/>
          </a:p>
        </p:txBody>
      </p:sp>
      <p:sp>
        <p:nvSpPr>
          <p:cNvPr id="81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8663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2118" y="4559662"/>
            <a:ext cx="5852459" cy="4233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DB8282A-9B09-4379-8E64-2ACDD1C3B7FC}" type="slidenum">
              <a:rPr lang="en-US"/>
              <a:pPr/>
              <a:t>20</a:t>
            </a:fld>
            <a:endParaRPr lang="en-US"/>
          </a:p>
        </p:txBody>
      </p:sp>
      <p:sp>
        <p:nvSpPr>
          <p:cNvPr id="92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8663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2118" y="4559662"/>
            <a:ext cx="5852459" cy="4233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0.png"/><Relationship Id="rId5" Type="http://schemas.openxmlformats.org/officeDocument/2006/relationships/image" Target="../media/image390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image" Target="../media/image59.wmf"/><Relationship Id="rId7" Type="http://schemas.openxmlformats.org/officeDocument/2006/relationships/image" Target="../media/image63.png"/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wmf"/><Relationship Id="rId5" Type="http://schemas.openxmlformats.org/officeDocument/2006/relationships/image" Target="../media/image61.wmf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Relationship Id="rId9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pload.wikimedia.org/wikipedia/commons/7/7b/Four_stroke_cycle_compression.png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://upload.wikimedia.org/wikipedia/commons/4/45/Four_stroke_cycle_intake.pn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://upload.wikimedia.org/wikipedia/commons/c/ce/Four_stroke_cycle_spark.png" TargetMode="External"/><Relationship Id="rId7" Type="http://schemas.openxmlformats.org/officeDocument/2006/relationships/hyperlink" Target="http://upload.wikimedia.org/wikipedia/commons/b/b1/Four_stroke_cycle_exhaust.p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://upload.wikimedia.org/wikipedia/commons/c/cb/Four_stroke_cycle_power.png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43000"/>
            <a:ext cx="7772400" cy="1470025"/>
          </a:xfrm>
        </p:spPr>
        <p:txBody>
          <a:bodyPr/>
          <a:lstStyle/>
          <a:p>
            <a:r>
              <a:rPr lang="en-US" dirty="0" smtClean="0"/>
              <a:t>Thermodynamics II</a:t>
            </a:r>
            <a:br>
              <a:rPr lang="en-US" dirty="0" smtClean="0"/>
            </a:br>
            <a:r>
              <a:rPr lang="en-US" dirty="0" smtClean="0"/>
              <a:t>Chapter 4</a:t>
            </a:r>
            <a:br>
              <a:rPr lang="en-US" dirty="0" smtClean="0"/>
            </a:br>
            <a:r>
              <a:rPr lang="en-US" dirty="0" smtClean="0"/>
              <a:t>Internal Combustion Engines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962400"/>
            <a:ext cx="5029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</a:p>
          <a:p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  <p:pic>
        <p:nvPicPr>
          <p:cNvPr id="4" name="Picture 14" descr="G:\Dokument\Maszynoznawstwo\Maszyny\rusunki\Silniki\renault-clio-v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50" y="3429000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056620"/>
            <a:ext cx="3048000" cy="406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15497" y="485775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1</a:t>
            </a:r>
            <a:r>
              <a:rPr lang="en-US" dirty="0"/>
              <a:t>. Induction</a:t>
            </a:r>
            <a:br>
              <a:rPr lang="en-US" dirty="0"/>
            </a:br>
            <a:r>
              <a:rPr lang="en-US" dirty="0"/>
              <a:t>2. Compression</a:t>
            </a:r>
            <a:br>
              <a:rPr lang="en-US" dirty="0"/>
            </a:br>
            <a:r>
              <a:rPr lang="en-US" dirty="0"/>
              <a:t>3. Power</a:t>
            </a:r>
            <a:br>
              <a:rPr lang="en-US" dirty="0"/>
            </a:br>
            <a:r>
              <a:rPr lang="en-US" dirty="0"/>
              <a:t>4. Exhaust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5997" y="533400"/>
            <a:ext cx="5029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Four-stroke cycle (or Otto cycle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791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GB" sz="2400" dirty="0">
                <a:latin typeface="Tahoma" pitchFamily="34" charset="0"/>
              </a:rPr>
              <a:t>Internal Combustion </a:t>
            </a:r>
            <a:r>
              <a:rPr lang="en-GB" sz="2400" dirty="0" smtClean="0">
                <a:latin typeface="Tahoma" pitchFamily="34" charset="0"/>
              </a:rPr>
              <a:t>Engines – </a:t>
            </a:r>
            <a:r>
              <a:rPr lang="en-GB" sz="2400" dirty="0">
                <a:latin typeface="Tahoma" pitchFamily="34" charset="0"/>
              </a:rPr>
              <a:t>two </a:t>
            </a:r>
            <a:r>
              <a:rPr lang="en-GB" sz="2400" dirty="0" smtClean="0">
                <a:latin typeface="Tahoma" pitchFamily="34" charset="0"/>
              </a:rPr>
              <a:t>stroke</a:t>
            </a:r>
            <a:endParaRPr lang="en-GB" sz="2400" dirty="0">
              <a:latin typeface="Tahoma" pitchFamily="34" charset="0"/>
            </a:endParaRPr>
          </a:p>
        </p:txBody>
      </p:sp>
      <p:sp>
        <p:nvSpPr>
          <p:cNvPr id="139272" name="Text Box 8"/>
          <p:cNvSpPr txBox="1">
            <a:spLocks noChangeArrowheads="1"/>
          </p:cNvSpPr>
          <p:nvPr/>
        </p:nvSpPr>
        <p:spPr bwMode="auto">
          <a:xfrm>
            <a:off x="514350" y="962026"/>
            <a:ext cx="23034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tIns="10800" rIns="54000" bIns="10800">
            <a:spAutoFit/>
          </a:bodyPr>
          <a:lstStyle/>
          <a:p>
            <a:r>
              <a:rPr lang="en-GB" sz="2000" dirty="0">
                <a:latin typeface="Comic Sans MS" pitchFamily="66" charset="0"/>
              </a:rPr>
              <a:t>1. Power / Exhaust</a:t>
            </a:r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5257800" y="962025"/>
            <a:ext cx="29495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tIns="10800" rIns="54000" bIns="10800">
            <a:spAutoFit/>
          </a:bodyPr>
          <a:lstStyle/>
          <a:p>
            <a:r>
              <a:rPr lang="en-GB" sz="2000" dirty="0">
                <a:latin typeface="Comic Sans MS" pitchFamily="66" charset="0"/>
              </a:rPr>
              <a:t>2. Intake / Compression</a:t>
            </a:r>
          </a:p>
        </p:txBody>
      </p:sp>
      <p:sp>
        <p:nvSpPr>
          <p:cNvPr id="139277" name="Text Box 13"/>
          <p:cNvSpPr txBox="1">
            <a:spLocks noChangeArrowheads="1"/>
          </p:cNvSpPr>
          <p:nvPr/>
        </p:nvSpPr>
        <p:spPr bwMode="auto">
          <a:xfrm>
            <a:off x="914400" y="1300163"/>
            <a:ext cx="3886200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tIns="10800" rIns="54000" bIns="10800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lphaLcPeriod"/>
            </a:pPr>
            <a:r>
              <a:rPr lang="en-GB" sz="1800" dirty="0">
                <a:latin typeface="Comic Sans MS" pitchFamily="66" charset="0"/>
              </a:rPr>
              <a:t>ignition</a:t>
            </a:r>
          </a:p>
          <a:p>
            <a:pPr>
              <a:buFontTx/>
              <a:buAutoNum type="alphaLcPeriod"/>
            </a:pPr>
            <a:r>
              <a:rPr lang="en-GB" sz="1800" dirty="0">
                <a:latin typeface="Comic Sans MS" pitchFamily="66" charset="0"/>
              </a:rPr>
              <a:t>piston moves downward compressing fuel-air mixture in the crankcase</a:t>
            </a:r>
          </a:p>
          <a:p>
            <a:pPr>
              <a:buFontTx/>
              <a:buAutoNum type="alphaLcPeriod"/>
            </a:pPr>
            <a:r>
              <a:rPr lang="en-GB" sz="1800" dirty="0">
                <a:latin typeface="Comic Sans MS" pitchFamily="66" charset="0"/>
              </a:rPr>
              <a:t>exhaust port opens</a:t>
            </a:r>
          </a:p>
        </p:txBody>
      </p:sp>
      <p:sp>
        <p:nvSpPr>
          <p:cNvPr id="139278" name="Text Box 14"/>
          <p:cNvSpPr txBox="1">
            <a:spLocks noChangeArrowheads="1"/>
          </p:cNvSpPr>
          <p:nvPr/>
        </p:nvSpPr>
        <p:spPr bwMode="auto">
          <a:xfrm>
            <a:off x="5054600" y="1423987"/>
            <a:ext cx="3886200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tIns="10800" rIns="54000" bIns="10800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lphaLcPeriod"/>
            </a:pPr>
            <a:r>
              <a:rPr lang="en-GB" sz="1800">
                <a:latin typeface="Comic Sans MS" pitchFamily="66" charset="0"/>
              </a:rPr>
              <a:t>inlet port opens</a:t>
            </a:r>
          </a:p>
          <a:p>
            <a:pPr>
              <a:buFontTx/>
              <a:buAutoNum type="alphaLcPeriod"/>
            </a:pPr>
            <a:r>
              <a:rPr lang="en-GB" sz="1800">
                <a:latin typeface="Comic Sans MS" pitchFamily="66" charset="0"/>
              </a:rPr>
              <a:t>compressed fuel-air mixture rushes into the cylinder</a:t>
            </a:r>
          </a:p>
          <a:p>
            <a:pPr>
              <a:buFontTx/>
              <a:buAutoNum type="alphaLcPeriod"/>
            </a:pPr>
            <a:r>
              <a:rPr lang="en-GB" sz="1800">
                <a:latin typeface="Comic Sans MS" pitchFamily="66" charset="0"/>
              </a:rPr>
              <a:t>piston upward movement provides further compression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10" y="2819400"/>
            <a:ext cx="5913221" cy="378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93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whitedoglubes.com/images2/2strokecyc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6067425" cy="288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96457"/>
            <a:ext cx="5943600" cy="297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40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444817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297" y="1511710"/>
            <a:ext cx="444817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470297" y="5638799"/>
            <a:ext cx="3664515" cy="3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tIns="10800" rIns="54000" bIns="10800">
            <a:spAutoFit/>
          </a:bodyPr>
          <a:lstStyle/>
          <a:p>
            <a:r>
              <a:rPr lang="en-GB" sz="2000" dirty="0" smtClean="0">
                <a:latin typeface="Comic Sans MS" pitchFamily="66" charset="0"/>
              </a:rPr>
              <a:t>Power </a:t>
            </a:r>
            <a:r>
              <a:rPr lang="en-GB" sz="2000" dirty="0">
                <a:latin typeface="Comic Sans MS" pitchFamily="66" charset="0"/>
              </a:rPr>
              <a:t>/ </a:t>
            </a:r>
            <a:r>
              <a:rPr lang="en-GB" sz="2000" dirty="0" smtClean="0">
                <a:latin typeface="Comic Sans MS" pitchFamily="66" charset="0"/>
              </a:rPr>
              <a:t>Exhaust (&amp; Transfer)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58097" y="5638798"/>
            <a:ext cx="2680271" cy="3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tIns="10800" rIns="54000" bIns="10800">
            <a:spAutoFit/>
          </a:bodyPr>
          <a:lstStyle/>
          <a:p>
            <a:r>
              <a:rPr lang="en-GB" sz="2000" dirty="0" smtClean="0">
                <a:latin typeface="Comic Sans MS" pitchFamily="66" charset="0"/>
              </a:rPr>
              <a:t>Intake </a:t>
            </a:r>
            <a:r>
              <a:rPr lang="en-GB" sz="2000" dirty="0">
                <a:latin typeface="Comic Sans MS" pitchFamily="66" charset="0"/>
              </a:rPr>
              <a:t>/ Compression</a:t>
            </a:r>
          </a:p>
        </p:txBody>
      </p:sp>
      <p:sp>
        <p:nvSpPr>
          <p:cNvPr id="4" name="Right Brace 3"/>
          <p:cNvSpPr/>
          <p:nvPr/>
        </p:nvSpPr>
        <p:spPr>
          <a:xfrm rot="5400000">
            <a:off x="5448300" y="2616610"/>
            <a:ext cx="457200" cy="5562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77871" y="698212"/>
            <a:ext cx="4224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 Stroke Cycle Processes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357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wostrok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130587"/>
            <a:ext cx="4286250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545812"/>
            <a:ext cx="2506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 Stroke Cycle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368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20367" cy="1143000"/>
          </a:xfrm>
        </p:spPr>
        <p:txBody>
          <a:bodyPr/>
          <a:lstStyle/>
          <a:p>
            <a:r>
              <a:rPr lang="en-US" dirty="0" smtClean="0"/>
              <a:t>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33131" cy="4525963"/>
          </a:xfrm>
        </p:spPr>
        <p:txBody>
          <a:bodyPr/>
          <a:lstStyle/>
          <a:p>
            <a:r>
              <a:rPr lang="en-US" dirty="0" smtClean="0"/>
              <a:t>Inline - </a:t>
            </a:r>
            <a:r>
              <a:rPr lang="en-US" sz="2400" dirty="0">
                <a:latin typeface="Arial" charset="0"/>
                <a:cs typeface="Arial" charset="0"/>
              </a:rPr>
              <a:t>The cylinders are arranged in a line, in a single bank</a:t>
            </a:r>
            <a:endParaRPr lang="en-US" sz="2400" dirty="0" smtClean="0"/>
          </a:p>
          <a:p>
            <a:r>
              <a:rPr lang="en-US" dirty="0" smtClean="0"/>
              <a:t>V - </a:t>
            </a:r>
            <a:r>
              <a:rPr lang="en-US" sz="2400" dirty="0">
                <a:latin typeface="Arial" charset="0"/>
                <a:cs typeface="Arial" charset="0"/>
              </a:rPr>
              <a:t>The   cylinders are arranged in two banks, set at an angle to one another. </a:t>
            </a:r>
            <a:endParaRPr lang="en-US" sz="2400" dirty="0" smtClean="0"/>
          </a:p>
          <a:p>
            <a:r>
              <a:rPr lang="en-US" dirty="0" smtClean="0"/>
              <a:t>Flat - </a:t>
            </a:r>
            <a:r>
              <a:rPr lang="en-US" sz="2400" dirty="0">
                <a:latin typeface="Arial" charset="0"/>
                <a:cs typeface="Arial" charset="0"/>
              </a:rPr>
              <a:t>The cylinders are arranged in two banks on opposite sides of the engine </a:t>
            </a:r>
            <a:endParaRPr lang="en-US" sz="2400" dirty="0" smtClean="0"/>
          </a:p>
          <a:p>
            <a:r>
              <a:rPr lang="en-US" dirty="0" smtClean="0"/>
              <a:t>Radial</a:t>
            </a:r>
            <a:endParaRPr lang="en-US" dirty="0"/>
          </a:p>
        </p:txBody>
      </p:sp>
      <p:pic>
        <p:nvPicPr>
          <p:cNvPr id="4" name="Picture 3" descr="In a flat engine, the cylinders are arranged in two banks on opposite sides of the engine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509" y="3443544"/>
            <a:ext cx="2760662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n a V engine, cylinders are arranged in two banks set at an angle to one another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840" y="1752600"/>
            <a:ext cx="26162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In an inline engine, the cylinders are arranged in a line in a single bank.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78183"/>
            <a:ext cx="25923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74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>
                <a:latin typeface="Tahoma" pitchFamily="34" charset="0"/>
              </a:rPr>
              <a:t>Internal Combustion Engines</a:t>
            </a:r>
            <a:br>
              <a:rPr lang="en-GB" sz="2400" dirty="0">
                <a:latin typeface="Tahoma" pitchFamily="34" charset="0"/>
              </a:rPr>
            </a:br>
            <a:r>
              <a:rPr lang="en-GB" sz="2400" dirty="0">
                <a:latin typeface="Tahoma" pitchFamily="34" charset="0"/>
              </a:rPr>
              <a:t> – </a:t>
            </a:r>
            <a:r>
              <a:rPr lang="en-GB" sz="2400" dirty="0" smtClean="0">
                <a:latin typeface="Tahoma" pitchFamily="34" charset="0"/>
              </a:rPr>
              <a:t>R</a:t>
            </a:r>
            <a:r>
              <a:rPr lang="pl-PL" sz="2400" dirty="0" smtClean="0">
                <a:solidFill>
                  <a:srgbClr val="000000"/>
                </a:solidFill>
                <a:latin typeface="Comic Sans MS" pitchFamily="66" charset="0"/>
              </a:rPr>
              <a:t>adial</a:t>
            </a:r>
            <a:endParaRPr lang="en-GB" sz="24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165893" name="Picture 5" descr="radial_engine_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6169"/>
            <a:ext cx="30480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894" name="Picture 6" descr="gnom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513" y="1281113"/>
            <a:ext cx="3652837" cy="365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895" name="Picture 7" descr="Rotary eng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886200"/>
            <a:ext cx="2571750" cy="253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81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0" name="Group 20"/>
          <p:cNvGrpSpPr>
            <a:grpSpLocks/>
          </p:cNvGrpSpPr>
          <p:nvPr/>
        </p:nvGrpSpPr>
        <p:grpSpPr bwMode="auto">
          <a:xfrm>
            <a:off x="2590800" y="3490913"/>
            <a:ext cx="3924300" cy="3367087"/>
            <a:chOff x="1632" y="2199"/>
            <a:chExt cx="2472" cy="2121"/>
          </a:xfrm>
        </p:grpSpPr>
        <p:pic>
          <p:nvPicPr>
            <p:cNvPr id="163854" name="Picture 14" descr="nsx_engin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5" y="2199"/>
              <a:ext cx="2039" cy="2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858" name="Text Box 18"/>
            <p:cNvSpPr txBox="1">
              <a:spLocks noChangeArrowheads="1"/>
            </p:cNvSpPr>
            <p:nvPr/>
          </p:nvSpPr>
          <p:spPr bwMode="auto">
            <a:xfrm>
              <a:off x="1632" y="3166"/>
              <a:ext cx="245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10800" rIns="54000" bIns="10800">
              <a:spAutoFit/>
            </a:bodyPr>
            <a:lstStyle/>
            <a:p>
              <a:r>
                <a:rPr lang="pl-PL" sz="1800" dirty="0">
                  <a:solidFill>
                    <a:srgbClr val="000000"/>
                  </a:solidFill>
                  <a:latin typeface="Comic Sans MS" pitchFamily="66" charset="0"/>
                </a:rPr>
                <a:t>V</a:t>
              </a:r>
              <a:endParaRPr lang="en-GB" sz="1800" dirty="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sp>
        <p:nvSpPr>
          <p:cNvPr id="1638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>
                <a:latin typeface="Tahoma" pitchFamily="34" charset="0"/>
              </a:rPr>
              <a:t>Internal Combustion Engines</a:t>
            </a:r>
            <a:br>
              <a:rPr lang="en-GB" sz="2400">
                <a:latin typeface="Tahoma" pitchFamily="34" charset="0"/>
              </a:rPr>
            </a:br>
            <a:r>
              <a:rPr lang="en-GB" sz="2400">
                <a:latin typeface="Tahoma" pitchFamily="34" charset="0"/>
              </a:rPr>
              <a:t> – multi-cylinder -</a:t>
            </a:r>
          </a:p>
        </p:txBody>
      </p:sp>
      <p:grpSp>
        <p:nvGrpSpPr>
          <p:cNvPr id="163863" name="Group 23"/>
          <p:cNvGrpSpPr>
            <a:grpSpLocks/>
          </p:cNvGrpSpPr>
          <p:nvPr/>
        </p:nvGrpSpPr>
        <p:grpSpPr bwMode="auto">
          <a:xfrm>
            <a:off x="4660900" y="1265238"/>
            <a:ext cx="4392613" cy="2935287"/>
            <a:chOff x="2936" y="797"/>
            <a:chExt cx="2767" cy="1849"/>
          </a:xfrm>
        </p:grpSpPr>
        <p:pic>
          <p:nvPicPr>
            <p:cNvPr id="163862" name="Picture 22" descr="2003-Porsche-Boxster-Engine-Cutaw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8" y="797"/>
              <a:ext cx="2215" cy="18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856" name="Text Box 16"/>
            <p:cNvSpPr txBox="1">
              <a:spLocks noChangeArrowheads="1"/>
            </p:cNvSpPr>
            <p:nvPr/>
          </p:nvSpPr>
          <p:spPr bwMode="auto">
            <a:xfrm>
              <a:off x="2936" y="1541"/>
              <a:ext cx="60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10800" rIns="54000" bIns="10800">
              <a:spAutoFit/>
            </a:bodyPr>
            <a:lstStyle/>
            <a:p>
              <a:r>
                <a:rPr lang="pl-PL" sz="1800" dirty="0">
                  <a:solidFill>
                    <a:srgbClr val="000000"/>
                  </a:solidFill>
                  <a:latin typeface="Comic Sans MS" pitchFamily="66" charset="0"/>
                </a:rPr>
                <a:t>flat</a:t>
              </a:r>
            </a:p>
            <a:p>
              <a:r>
                <a:rPr lang="en-US" dirty="0" smtClean="0">
                  <a:solidFill>
                    <a:srgbClr val="000000"/>
                  </a:solidFill>
                  <a:latin typeface="Comic Sans MS" pitchFamily="66" charset="0"/>
                </a:rPr>
                <a:t>“</a:t>
              </a:r>
              <a:r>
                <a:rPr lang="pl-PL" sz="1800" dirty="0" smtClean="0">
                  <a:solidFill>
                    <a:srgbClr val="000000"/>
                  </a:solidFill>
                  <a:latin typeface="Comic Sans MS" pitchFamily="66" charset="0"/>
                </a:rPr>
                <a:t>boxer</a:t>
              </a:r>
              <a:r>
                <a:rPr lang="pl-PL" sz="1800" dirty="0">
                  <a:solidFill>
                    <a:srgbClr val="000000"/>
                  </a:solidFill>
                  <a:latin typeface="Comic Sans MS" pitchFamily="66" charset="0"/>
                </a:rPr>
                <a:t>”</a:t>
              </a:r>
              <a:endParaRPr lang="en-GB" sz="1800" dirty="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63859" name="Group 19"/>
          <p:cNvGrpSpPr>
            <a:grpSpLocks/>
          </p:cNvGrpSpPr>
          <p:nvPr/>
        </p:nvGrpSpPr>
        <p:grpSpPr bwMode="auto">
          <a:xfrm>
            <a:off x="457200" y="1190625"/>
            <a:ext cx="3881438" cy="3195638"/>
            <a:chOff x="288" y="750"/>
            <a:chExt cx="2445" cy="2013"/>
          </a:xfrm>
        </p:grpSpPr>
        <p:pic>
          <p:nvPicPr>
            <p:cNvPr id="163853" name="Picture 13" descr="acura_int_engin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750"/>
              <a:ext cx="2022" cy="2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857" name="Text Box 17"/>
            <p:cNvSpPr txBox="1">
              <a:spLocks noChangeArrowheads="1"/>
            </p:cNvSpPr>
            <p:nvPr/>
          </p:nvSpPr>
          <p:spPr bwMode="auto">
            <a:xfrm>
              <a:off x="2249" y="1200"/>
              <a:ext cx="484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10800" rIns="54000" bIns="10800">
              <a:spAutoFit/>
            </a:bodyPr>
            <a:lstStyle/>
            <a:p>
              <a:r>
                <a:rPr lang="pl-PL" sz="1800" dirty="0">
                  <a:solidFill>
                    <a:srgbClr val="000000"/>
                  </a:solidFill>
                  <a:latin typeface="Comic Sans MS" pitchFamily="66" charset="0"/>
                </a:rPr>
                <a:t>inline</a:t>
              </a:r>
              <a:endParaRPr lang="en-GB" sz="1800" dirty="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124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>
                <a:latin typeface="Tahoma" pitchFamily="34" charset="0"/>
              </a:rPr>
              <a:t>Internal Combustion Engines</a:t>
            </a:r>
            <a:br>
              <a:rPr lang="en-GB" sz="2400">
                <a:latin typeface="Tahoma" pitchFamily="34" charset="0"/>
              </a:rPr>
            </a:br>
            <a:r>
              <a:rPr lang="en-GB" sz="2400">
                <a:latin typeface="Tahoma" pitchFamily="34" charset="0"/>
              </a:rPr>
              <a:t> – multi-cylinder -</a:t>
            </a:r>
          </a:p>
        </p:txBody>
      </p:sp>
      <p:pic>
        <p:nvPicPr>
          <p:cNvPr id="172044" name="Picture 12" descr="G:\Dokument\Maszynoznawstwo\Maszyny\rusunki\Silniki\LargeDies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943100"/>
            <a:ext cx="63500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45" name="Text Box 13"/>
          <p:cNvSpPr txBox="1">
            <a:spLocks noChangeArrowheads="1"/>
          </p:cNvSpPr>
          <p:nvPr/>
        </p:nvSpPr>
        <p:spPr bwMode="auto">
          <a:xfrm>
            <a:off x="946150" y="1462088"/>
            <a:ext cx="41719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tIns="10800" rIns="54000" bIns="10800">
            <a:spAutoFit/>
          </a:bodyPr>
          <a:lstStyle/>
          <a:p>
            <a:r>
              <a:rPr lang="pl-PL" sz="2000">
                <a:latin typeface="Comic Sans MS" pitchFamily="66" charset="0"/>
              </a:rPr>
              <a:t>14 cylinder Diesel engine (80 MW)</a:t>
            </a:r>
            <a:endParaRPr lang="en-GB" sz="200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23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ln/>
        </p:spPr>
        <p:txBody>
          <a:bodyPr tIns="38808"/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n-US" dirty="0"/>
              <a:t>4 Stroke </a:t>
            </a:r>
            <a:r>
              <a:rPr lang="en-US" dirty="0" err="1"/>
              <a:t>vs</a:t>
            </a:r>
            <a:r>
              <a:rPr lang="en-US" dirty="0"/>
              <a:t> 2 Stroke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191000" cy="4525963"/>
          </a:xfrm>
          <a:ln/>
        </p:spPr>
        <p:txBody>
          <a:bodyPr/>
          <a:lstStyle/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Each process in own stroke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1 cycle = 2 crank revolution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1 power stroke per 2 crank rev.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More economical fuel consumption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Less pollution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More complicated mechanically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24400" y="1600200"/>
            <a:ext cx="4014787" cy="4464050"/>
          </a:xfrm>
          <a:ln/>
        </p:spPr>
        <p:txBody>
          <a:bodyPr/>
          <a:lstStyle/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Processes share strokes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1 cycle = 1 crank revolution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1 power stroke per crank rev.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Less economical (fuel short circuiting)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More pollution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600" dirty="0"/>
              <a:t>Simpler &amp; lighter construction</a:t>
            </a:r>
          </a:p>
        </p:txBody>
      </p:sp>
    </p:spTree>
    <p:extLst>
      <p:ext uri="{BB962C8B-B14F-4D97-AF65-F5344CB8AC3E}">
        <p14:creationId xmlns:p14="http://schemas.microsoft.com/office/powerpoint/2010/main" val="20319735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838201"/>
          </a:xfrm>
        </p:spPr>
        <p:txBody>
          <a:bodyPr/>
          <a:lstStyle/>
          <a:p>
            <a:r>
              <a:rPr lang="en-US" dirty="0" smtClean="0"/>
              <a:t>Coverage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4114800" cy="4525963"/>
          </a:xfrm>
        </p:spPr>
        <p:txBody>
          <a:bodyPr/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smtClean="0"/>
              <a:t>Operation of IC Engines</a:t>
            </a:r>
          </a:p>
          <a:p>
            <a:r>
              <a:rPr lang="en-US" sz="2800" dirty="0" smtClean="0"/>
              <a:t>Ideal Cycles</a:t>
            </a:r>
          </a:p>
          <a:p>
            <a:pPr lvl="1"/>
            <a:r>
              <a:rPr lang="en-US" sz="2400" dirty="0" smtClean="0"/>
              <a:t>Otto Cycle</a:t>
            </a:r>
          </a:p>
          <a:p>
            <a:pPr lvl="1"/>
            <a:r>
              <a:rPr lang="en-US" sz="2400" dirty="0" smtClean="0"/>
              <a:t>Diesel Cycle</a:t>
            </a:r>
          </a:p>
          <a:p>
            <a:pPr lvl="1"/>
            <a:r>
              <a:rPr lang="en-US" sz="2400" dirty="0" smtClean="0"/>
              <a:t>Dual Cycle</a:t>
            </a:r>
          </a:p>
          <a:p>
            <a:r>
              <a:rPr lang="en-US" sz="2800" dirty="0" smtClean="0"/>
              <a:t>Parameters</a:t>
            </a:r>
          </a:p>
          <a:p>
            <a:pPr lvl="1"/>
            <a:r>
              <a:rPr lang="en-US" sz="2400" dirty="0" smtClean="0"/>
              <a:t>Power</a:t>
            </a:r>
          </a:p>
          <a:p>
            <a:pPr lvl="1"/>
            <a:r>
              <a:rPr lang="en-US" sz="2400" dirty="0" smtClean="0"/>
              <a:t>Mean Effective Pressure</a:t>
            </a:r>
          </a:p>
          <a:p>
            <a:pPr lvl="1"/>
            <a:r>
              <a:rPr lang="en-US" sz="2400" dirty="0" smtClean="0"/>
              <a:t>Compression Ratio</a:t>
            </a:r>
          </a:p>
          <a:p>
            <a:pPr lvl="1"/>
            <a:r>
              <a:rPr lang="en-US" sz="2400" dirty="0" smtClean="0"/>
              <a:t>Cut-off Ratio</a:t>
            </a:r>
          </a:p>
          <a:p>
            <a:pPr lvl="1"/>
            <a:r>
              <a:rPr lang="en-US" sz="2400" dirty="0" smtClean="0"/>
              <a:t>Thermal Efficiency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endParaRPr lang="en-US" sz="28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 bwMode="auto">
          <a:xfrm>
            <a:off x="4714568" y="1371599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Reciprocating Engine Performance</a:t>
            </a:r>
          </a:p>
          <a:p>
            <a:pPr lvl="1"/>
            <a:r>
              <a:rPr lang="en-US" sz="2400" dirty="0" smtClean="0"/>
              <a:t>Dynamometer</a:t>
            </a:r>
          </a:p>
          <a:p>
            <a:pPr lvl="1"/>
            <a:r>
              <a:rPr lang="en-US" sz="2400" dirty="0"/>
              <a:t>Rates </a:t>
            </a:r>
            <a:endParaRPr lang="en-US" sz="2400" dirty="0" smtClean="0"/>
          </a:p>
          <a:p>
            <a:pPr lvl="1"/>
            <a:r>
              <a:rPr lang="en-US" sz="2400" dirty="0" smtClean="0"/>
              <a:t>Mean Piston Speed</a:t>
            </a:r>
          </a:p>
          <a:p>
            <a:pPr lvl="1"/>
            <a:r>
              <a:rPr lang="en-US" sz="2400" dirty="0" smtClean="0"/>
              <a:t>Power</a:t>
            </a:r>
          </a:p>
          <a:p>
            <a:pPr lvl="1"/>
            <a:r>
              <a:rPr lang="en-US" sz="2400" dirty="0" smtClean="0"/>
              <a:t>Mean Effective Pressure</a:t>
            </a:r>
          </a:p>
          <a:p>
            <a:pPr lvl="1"/>
            <a:r>
              <a:rPr lang="en-US" sz="2400" dirty="0" smtClean="0"/>
              <a:t>Thermal Efficiency</a:t>
            </a:r>
          </a:p>
          <a:p>
            <a:pPr lvl="1"/>
            <a:r>
              <a:rPr lang="en-US" sz="2400" dirty="0" smtClean="0"/>
              <a:t>Volumetric Efficiency</a:t>
            </a:r>
          </a:p>
          <a:p>
            <a:pPr lvl="1"/>
            <a:r>
              <a:rPr lang="en-US" sz="2400" dirty="0" smtClean="0"/>
              <a:t>Mechanical Efficiency</a:t>
            </a:r>
          </a:p>
          <a:p>
            <a:pPr lvl="1"/>
            <a:r>
              <a:rPr lang="en-US" sz="2400" dirty="0" smtClean="0"/>
              <a:t>Specific Fuel Consumption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tIns="38808"/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n-US"/>
              <a:t>Petrol vs Diesel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4038600" cy="4525963"/>
          </a:xfrm>
          <a:ln/>
        </p:spPr>
        <p:txBody>
          <a:bodyPr/>
          <a:lstStyle/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Petrol as fuel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Otto Cycle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Spark Ignition (SI) (spark plug)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Compression ratio ~7:1 to ~11:1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Fuel-Air Mixture induced (carburetor)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Less economical fuel consumption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800600" y="1447800"/>
            <a:ext cx="4014787" cy="5041900"/>
          </a:xfrm>
          <a:ln/>
        </p:spPr>
        <p:txBody>
          <a:bodyPr/>
          <a:lstStyle/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Diesel as fuel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Diesel Cycle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Compression Ignition (CI) (no spark plug)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Compression ratio ~12:1 to ~24:1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Only air is induced (fuel injection)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sz="2800" dirty="0"/>
              <a:t>More economical fuel consumption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4197561" y="3333961"/>
          <a:ext cx="86410" cy="11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r:id="rId4" imgW="720000" imgH="360360" progId="">
                  <p:embed/>
                </p:oleObj>
              </mc:Choice>
              <mc:Fallback>
                <p:oleObj r:id="rId4" imgW="720000" imgH="360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7561" y="3333961"/>
                        <a:ext cx="86410" cy="11772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28270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tIns="38808"/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n-US"/>
              <a:t>Petrol vs Diesel (cont.)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dirty="0"/>
              <a:t>Less pollution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dirty="0"/>
              <a:t>Lighter &amp; cheaper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29213" y="1604963"/>
            <a:ext cx="4014787" cy="4525962"/>
          </a:xfrm>
          <a:ln/>
        </p:spPr>
        <p:txBody>
          <a:bodyPr/>
          <a:lstStyle/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dirty="0"/>
              <a:t>More pollution</a:t>
            </a:r>
          </a:p>
          <a:p>
            <a:pPr marL="431800" indent="-32226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dirty="0"/>
              <a:t>Heavier &amp; more expensive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920202" y="3421440"/>
            <a:ext cx="218903" cy="294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990600" y="3110400"/>
            <a:ext cx="6858000" cy="11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8224" rIns="0" bIns="0" anchor="ctr"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sz="3200" dirty="0"/>
              <a:t>Both can be implemented using either 4 stroke or 2 stroke</a:t>
            </a:r>
          </a:p>
        </p:txBody>
      </p:sp>
    </p:spTree>
    <p:extLst>
      <p:ext uri="{BB962C8B-B14F-4D97-AF65-F5344CB8AC3E}">
        <p14:creationId xmlns:p14="http://schemas.microsoft.com/office/powerpoint/2010/main" val="33064437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600" dirty="0" smtClean="0"/>
              <a:t>Classification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296803"/>
            <a:ext cx="8287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Conventional Reciprocating Internal Combustion Engine</a:t>
            </a:r>
            <a:endParaRPr lang="en-US" sz="28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421846" y="2541864"/>
            <a:ext cx="3772663" cy="3470733"/>
            <a:chOff x="421846" y="2541864"/>
            <a:chExt cx="3772663" cy="3470733"/>
          </a:xfrm>
        </p:grpSpPr>
        <p:sp>
          <p:nvSpPr>
            <p:cNvPr id="5" name="TextBox 4"/>
            <p:cNvSpPr txBox="1"/>
            <p:nvPr/>
          </p:nvSpPr>
          <p:spPr>
            <a:xfrm>
              <a:off x="533400" y="2541864"/>
              <a:ext cx="33214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By Mechanical Operation</a:t>
              </a:r>
              <a:endParaRPr lang="en-US" sz="24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0774" y="3618496"/>
              <a:ext cx="12005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4 Stroke</a:t>
              </a:r>
              <a:endParaRPr lang="en-US" sz="2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56295" y="3613580"/>
              <a:ext cx="12005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2 Stroke</a:t>
              </a:r>
              <a:endParaRPr lang="en-US" sz="2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21846" y="5181600"/>
              <a:ext cx="181402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Petrol (Otto) </a:t>
              </a:r>
            </a:p>
            <a:p>
              <a:r>
                <a:rPr lang="en-US" sz="2400" dirty="0" smtClean="0"/>
                <a:t>(SI)</a:t>
              </a:r>
              <a:endParaRPr lang="en-US" sz="2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56295" y="5181599"/>
              <a:ext cx="14382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Diesel (CI)</a:t>
              </a:r>
              <a:endParaRPr lang="en-US" sz="2400" dirty="0"/>
            </a:p>
          </p:txBody>
        </p:sp>
        <p:cxnSp>
          <p:nvCxnSpPr>
            <p:cNvPr id="11" name="Straight Connector 10"/>
            <p:cNvCxnSpPr>
              <a:stCxn id="5" idx="2"/>
            </p:cNvCxnSpPr>
            <p:nvPr/>
          </p:nvCxnSpPr>
          <p:spPr>
            <a:xfrm flipH="1">
              <a:off x="1328857" y="3003529"/>
              <a:ext cx="865254" cy="6100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5" idx="2"/>
            </p:cNvCxnSpPr>
            <p:nvPr/>
          </p:nvCxnSpPr>
          <p:spPr>
            <a:xfrm>
              <a:off x="2194111" y="3003529"/>
              <a:ext cx="853889" cy="6100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6" idx="2"/>
            </p:cNvCxnSpPr>
            <p:nvPr/>
          </p:nvCxnSpPr>
          <p:spPr>
            <a:xfrm flipH="1">
              <a:off x="1141034" y="4080161"/>
              <a:ext cx="1" cy="110143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6" idx="2"/>
            </p:cNvCxnSpPr>
            <p:nvPr/>
          </p:nvCxnSpPr>
          <p:spPr>
            <a:xfrm>
              <a:off x="1141035" y="4080161"/>
              <a:ext cx="2059365" cy="110143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7" idx="2"/>
            </p:cNvCxnSpPr>
            <p:nvPr/>
          </p:nvCxnSpPr>
          <p:spPr>
            <a:xfrm flipH="1">
              <a:off x="3356555" y="4075245"/>
              <a:ext cx="1" cy="11063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7" idx="2"/>
            </p:cNvCxnSpPr>
            <p:nvPr/>
          </p:nvCxnSpPr>
          <p:spPr>
            <a:xfrm flipH="1">
              <a:off x="1600200" y="4075245"/>
              <a:ext cx="1756356" cy="11063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4724400" y="2541864"/>
            <a:ext cx="3534970" cy="3101401"/>
            <a:chOff x="421846" y="2541864"/>
            <a:chExt cx="3534970" cy="3101401"/>
          </a:xfrm>
        </p:grpSpPr>
        <p:sp>
          <p:nvSpPr>
            <p:cNvPr id="32" name="TextBox 31"/>
            <p:cNvSpPr txBox="1"/>
            <p:nvPr/>
          </p:nvSpPr>
          <p:spPr>
            <a:xfrm>
              <a:off x="533400" y="2541864"/>
              <a:ext cx="33164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By Thermodynamic Cycle</a:t>
              </a:r>
              <a:endParaRPr lang="en-US" sz="24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06762" y="3648444"/>
              <a:ext cx="7479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Otto</a:t>
              </a:r>
              <a:endParaRPr 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756295" y="3613580"/>
              <a:ext cx="9428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Diesel</a:t>
              </a:r>
              <a:endParaRPr lang="en-US" sz="24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1846" y="5181600"/>
              <a:ext cx="12005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4 Stroke</a:t>
              </a:r>
              <a:endParaRPr lang="en-US" sz="24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756295" y="5181599"/>
              <a:ext cx="12005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2 Stroke</a:t>
              </a:r>
              <a:endParaRPr lang="en-US" sz="2400" dirty="0"/>
            </a:p>
          </p:txBody>
        </p:sp>
        <p:cxnSp>
          <p:nvCxnSpPr>
            <p:cNvPr id="37" name="Straight Connector 36"/>
            <p:cNvCxnSpPr>
              <a:stCxn id="32" idx="2"/>
            </p:cNvCxnSpPr>
            <p:nvPr/>
          </p:nvCxnSpPr>
          <p:spPr>
            <a:xfrm flipH="1">
              <a:off x="1328862" y="3003529"/>
              <a:ext cx="862749" cy="6100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32" idx="2"/>
            </p:cNvCxnSpPr>
            <p:nvPr/>
          </p:nvCxnSpPr>
          <p:spPr>
            <a:xfrm>
              <a:off x="2191611" y="3003529"/>
              <a:ext cx="856389" cy="6100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33" idx="2"/>
            </p:cNvCxnSpPr>
            <p:nvPr/>
          </p:nvCxnSpPr>
          <p:spPr>
            <a:xfrm>
              <a:off x="1080743" y="4110109"/>
              <a:ext cx="0" cy="10864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3" idx="2"/>
            </p:cNvCxnSpPr>
            <p:nvPr/>
          </p:nvCxnSpPr>
          <p:spPr>
            <a:xfrm>
              <a:off x="1080743" y="4110109"/>
              <a:ext cx="2146995" cy="10714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stCxn id="34" idx="2"/>
            </p:cNvCxnSpPr>
            <p:nvPr/>
          </p:nvCxnSpPr>
          <p:spPr>
            <a:xfrm>
              <a:off x="3227739" y="4075245"/>
              <a:ext cx="128817" cy="11063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34" idx="2"/>
            </p:cNvCxnSpPr>
            <p:nvPr/>
          </p:nvCxnSpPr>
          <p:spPr>
            <a:xfrm flipH="1">
              <a:off x="1600203" y="4075245"/>
              <a:ext cx="1627536" cy="11063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0188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424190"/>
            <a:ext cx="4442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Piston-cylinder terminologies</a:t>
            </a:r>
            <a:endParaRPr lang="en-US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524000"/>
            <a:ext cx="3590926" cy="359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http://www.pugheaven.co.uk/ENGINE%20CAPACITY%20AND%20COMPRESSION%20RATIOS_files/image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471" y="1676400"/>
            <a:ext cx="395111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71600" y="5299501"/>
            <a:ext cx="3556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TDC – Top Dead Center</a:t>
            </a:r>
          </a:p>
          <a:p>
            <a:r>
              <a:rPr lang="en-US" sz="2400" dirty="0" smtClean="0"/>
              <a:t>BDC – Bottom Dead Center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923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engr.colostate.edu/~allan/thermo/gif_files/pistcy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3143248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00600" y="2057400"/>
            <a:ext cx="35362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 – Bore, Diameter</a:t>
            </a:r>
          </a:p>
          <a:p>
            <a:r>
              <a:rPr lang="en-US" sz="2400" dirty="0" smtClean="0"/>
              <a:t>s – Stroke</a:t>
            </a:r>
          </a:p>
          <a:p>
            <a:r>
              <a:rPr lang="en-US" sz="2400" dirty="0" smtClean="0"/>
              <a:t>l – Connecting Rod Length</a:t>
            </a:r>
          </a:p>
          <a:p>
            <a:r>
              <a:rPr lang="en-US" sz="2400" dirty="0" smtClean="0"/>
              <a:t>a – Crank Throw = ½ stroke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09800" y="424190"/>
            <a:ext cx="4442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Piston-cylinder terminologies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8905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9558" y="304800"/>
            <a:ext cx="13773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Review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219200"/>
            <a:ext cx="2187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SSSF Energy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667000"/>
            <a:ext cx="802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Relationship of P, v, T between two states under </a:t>
            </a:r>
            <a:r>
              <a:rPr lang="en-US" dirty="0" err="1" smtClean="0"/>
              <a:t>polytropic</a:t>
            </a:r>
            <a:r>
              <a:rPr lang="en-US" dirty="0" smtClean="0"/>
              <a:t> process for ideal gases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4267200"/>
            <a:ext cx="2518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an isentropic process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87784" y="5454134"/>
            <a:ext cx="1935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Specific Heat Ratio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43000" y="1588532"/>
                <a:ext cx="5302542" cy="7645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</m:acc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i="1">
                              <a:latin typeface="Cambria Math"/>
                            </a:rPr>
                            <m:t>𝑜</m:t>
                          </m:r>
                          <m:r>
                            <a:rPr lang="en-US" i="1">
                              <a:latin typeface="Cambria Math"/>
                            </a:rPr>
                            <m:t>𝑢𝑡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h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𝑘𝑒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𝑝𝑒</m:t>
                              </m:r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  <m:sup/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</a:rPr>
                            <m:t>𝑘𝑒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</a:rPr>
                            <m:t>𝑝𝑒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1588532"/>
                <a:ext cx="5302542" cy="76450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20127" y="3124200"/>
                <a:ext cx="3046731" cy="8831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−1)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−1)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127" y="3124200"/>
                <a:ext cx="3046731" cy="88319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55321" y="4821943"/>
                <a:ext cx="8093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321" y="4821943"/>
                <a:ext cx="80932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48000" y="5454134"/>
                <a:ext cx="914032" cy="666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454134"/>
                <a:ext cx="914032" cy="6665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035268" y="5606534"/>
                <a:ext cx="1443344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268" y="5606534"/>
                <a:ext cx="1443344" cy="390748"/>
              </a:xfrm>
              <a:prstGeom prst="rect">
                <a:avLst/>
              </a:prstGeom>
              <a:blipFill rotWithShape="1">
                <a:blip r:embed="rId6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69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02C2-3220-4ED6-BE1F-D4724FF7279F}" type="slidenum">
              <a:rPr lang="en-US"/>
              <a:pPr/>
              <a:t>26</a:t>
            </a:fld>
            <a:endParaRPr lang="en-US"/>
          </a:p>
        </p:txBody>
      </p:sp>
      <p:sp>
        <p:nvSpPr>
          <p:cNvPr id="131074" name="Rectangle 2"/>
          <p:cNvSpPr>
            <a:spLocks noChangeArrowheads="1"/>
          </p:cNvSpPr>
          <p:nvPr/>
        </p:nvSpPr>
        <p:spPr bwMode="auto">
          <a:xfrm>
            <a:off x="2024061" y="381000"/>
            <a:ext cx="6794501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r>
              <a:rPr lang="en-US" sz="2800" b="1" dirty="0"/>
              <a:t>AIR-STANDARD ASSUMPTIONS</a:t>
            </a: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304800" y="44958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The combustion process is replaced by a heat-addition process in ideal cycles.</a:t>
            </a:r>
          </a:p>
        </p:txBody>
      </p:sp>
      <p:sp>
        <p:nvSpPr>
          <p:cNvPr id="131077" name="Rectangle 5"/>
          <p:cNvSpPr>
            <a:spLocks noChangeArrowheads="1"/>
          </p:cNvSpPr>
          <p:nvPr/>
        </p:nvSpPr>
        <p:spPr bwMode="auto">
          <a:xfrm>
            <a:off x="4343400" y="1044575"/>
            <a:ext cx="4495800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</a:pPr>
            <a:r>
              <a:rPr lang="en-US" b="1">
                <a:solidFill>
                  <a:srgbClr val="CC00CC"/>
                </a:solidFill>
              </a:rPr>
              <a:t>Air-standard assumptions</a:t>
            </a:r>
            <a:r>
              <a:rPr lang="en-US">
                <a:solidFill>
                  <a:srgbClr val="CC00CC"/>
                </a:solidFill>
              </a:rPr>
              <a:t>:</a:t>
            </a: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n-US"/>
              <a:t>The working fluid is air, which continuously circulates in a closed loop and always behaves as an ideal gas.</a:t>
            </a: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n-US"/>
              <a:t>All the processes that make up the cycle are internally reversible.</a:t>
            </a: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n-US"/>
              <a:t>The combustion process is replaced by a heat-addition process from an external source.</a:t>
            </a: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n-US"/>
              <a:t>The exhaust process is replaced by a heat-rejection process that restores the working fluid to its initial state.</a:t>
            </a:r>
          </a:p>
        </p:txBody>
      </p:sp>
      <p:sp>
        <p:nvSpPr>
          <p:cNvPr id="131078" name="Rectangle 6"/>
          <p:cNvSpPr>
            <a:spLocks noChangeArrowheads="1"/>
          </p:cNvSpPr>
          <p:nvPr/>
        </p:nvSpPr>
        <p:spPr bwMode="auto">
          <a:xfrm>
            <a:off x="304800" y="5257800"/>
            <a:ext cx="7467600" cy="127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b="1">
                <a:solidFill>
                  <a:srgbClr val="CC00CC"/>
                </a:solidFill>
              </a:rPr>
              <a:t>Cold-air-standard assumptions</a:t>
            </a:r>
            <a:r>
              <a:rPr lang="en-US">
                <a:solidFill>
                  <a:srgbClr val="CC00CC"/>
                </a:solidFill>
              </a:rPr>
              <a:t>:</a:t>
            </a:r>
            <a:r>
              <a:rPr lang="en-US"/>
              <a:t> When the working fluid is considered to be air with constant specific heats at room temperature</a:t>
            </a:r>
            <a:r>
              <a:rPr lang="en-US" i="1"/>
              <a:t> </a:t>
            </a:r>
            <a:r>
              <a:rPr lang="en-US"/>
              <a:t>(25°C).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b="1">
                <a:solidFill>
                  <a:srgbClr val="CC00CC"/>
                </a:solidFill>
              </a:rPr>
              <a:t>Air-standard cycle:</a:t>
            </a:r>
            <a:r>
              <a:rPr lang="en-US"/>
              <a:t> A cycle for which the air-standard assumptions are applicable. </a:t>
            </a:r>
          </a:p>
        </p:txBody>
      </p:sp>
      <p:pic>
        <p:nvPicPr>
          <p:cNvPr id="131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47750"/>
            <a:ext cx="3286125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9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9901-FAC7-41AA-8C1C-5BB1D5147696}" type="slidenum">
              <a:rPr lang="en-US"/>
              <a:pPr/>
              <a:t>27</a:t>
            </a:fld>
            <a:endParaRPr lang="en-US"/>
          </a:p>
        </p:txBody>
      </p:sp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228600" y="288925"/>
            <a:ext cx="7186519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sz="3000" b="1" dirty="0"/>
              <a:t>AN OVERVIEW OF RECIPROCATING ENGINES</a:t>
            </a:r>
          </a:p>
        </p:txBody>
      </p:sp>
      <p:pic>
        <p:nvPicPr>
          <p:cNvPr id="132099" name="Picture 3" descr="cen84959_09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95600"/>
            <a:ext cx="2646363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0" name="Picture 4" descr="cen84959_090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971800"/>
            <a:ext cx="2936875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01" name="Rectangle 5"/>
          <p:cNvSpPr>
            <a:spLocks noChangeArrowheads="1"/>
          </p:cNvSpPr>
          <p:nvPr/>
        </p:nvSpPr>
        <p:spPr bwMode="auto">
          <a:xfrm>
            <a:off x="457200" y="6064250"/>
            <a:ext cx="426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Nomenclature for reciprocating engines.</a:t>
            </a:r>
          </a:p>
        </p:txBody>
      </p:sp>
      <p:pic>
        <p:nvPicPr>
          <p:cNvPr id="13210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422400"/>
            <a:ext cx="174625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713" y="1509713"/>
            <a:ext cx="4535487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100138"/>
            <a:ext cx="5646738" cy="27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7" name="Picture 11" descr="cen84959_090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438400"/>
            <a:ext cx="26797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08" name="Rectangle 12"/>
          <p:cNvSpPr>
            <a:spLocks noChangeArrowheads="1"/>
          </p:cNvSpPr>
          <p:nvPr/>
        </p:nvSpPr>
        <p:spPr bwMode="auto">
          <a:xfrm>
            <a:off x="304800" y="2101850"/>
            <a:ext cx="44196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b="1">
                <a:solidFill>
                  <a:srgbClr val="CC00CC"/>
                </a:solidFill>
              </a:rPr>
              <a:t>Spark-ignition (SI) engines</a:t>
            </a:r>
            <a:endParaRPr lang="en-US">
              <a:solidFill>
                <a:srgbClr val="CC00CC"/>
              </a:solidFill>
            </a:endParaRP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b="1">
                <a:solidFill>
                  <a:srgbClr val="CC00CC"/>
                </a:solidFill>
              </a:rPr>
              <a:t>Compression-ignition (CI) engines</a:t>
            </a:r>
            <a:endParaRPr lang="en-US">
              <a:solidFill>
                <a:srgbClr val="CC00CC"/>
              </a:solidFill>
            </a:endParaRPr>
          </a:p>
        </p:txBody>
      </p:sp>
      <p:sp>
        <p:nvSpPr>
          <p:cNvPr id="132109" name="Text Box 13"/>
          <p:cNvSpPr txBox="1">
            <a:spLocks noChangeArrowheads="1"/>
          </p:cNvSpPr>
          <p:nvPr/>
        </p:nvSpPr>
        <p:spPr bwMode="auto">
          <a:xfrm>
            <a:off x="304800" y="1004888"/>
            <a:ext cx="2057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 dirty="0"/>
              <a:t>Compression ratio</a:t>
            </a:r>
          </a:p>
        </p:txBody>
      </p:sp>
      <p:sp>
        <p:nvSpPr>
          <p:cNvPr id="132110" name="Text Box 14"/>
          <p:cNvSpPr txBox="1">
            <a:spLocks noChangeArrowheads="1"/>
          </p:cNvSpPr>
          <p:nvPr/>
        </p:nvSpPr>
        <p:spPr bwMode="auto">
          <a:xfrm>
            <a:off x="2514600" y="1492250"/>
            <a:ext cx="1752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 u="sng" dirty="0"/>
              <a:t>Mean effective pressure</a:t>
            </a:r>
          </a:p>
        </p:txBody>
      </p:sp>
    </p:spTree>
    <p:extLst>
      <p:ext uri="{BB962C8B-B14F-4D97-AF65-F5344CB8AC3E}">
        <p14:creationId xmlns:p14="http://schemas.microsoft.com/office/powerpoint/2010/main" val="3924442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1491"/>
          </a:xfrm>
        </p:spPr>
        <p:txBody>
          <a:bodyPr/>
          <a:lstStyle/>
          <a:p>
            <a:r>
              <a:rPr lang="en-US" sz="3200" dirty="0" smtClean="0"/>
              <a:t>P-v diagram of real engines</a:t>
            </a:r>
            <a:endParaRPr lang="en-US" sz="3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523" y="2647919"/>
            <a:ext cx="4645742" cy="381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83" y="1223962"/>
            <a:ext cx="3954104" cy="3456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0824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D0DC-B50C-4819-8CAB-04B05323BE57}" type="slidenum">
              <a:rPr lang="en-US"/>
              <a:pPr/>
              <a:t>29</a:t>
            </a:fld>
            <a:endParaRPr lang="en-US"/>
          </a:p>
        </p:txBody>
      </p:sp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381000" y="228600"/>
            <a:ext cx="838200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en-US" sz="2400" b="1" dirty="0"/>
              <a:t>OTTO CYCLE: THE IDEAL CYCLE FOR SPARK-IGNITION ENGINES</a:t>
            </a:r>
          </a:p>
        </p:txBody>
      </p:sp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463550" y="6186488"/>
            <a:ext cx="7461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Actual and ideal cycles in spark-ignition engines and their </a:t>
            </a:r>
            <a:r>
              <a:rPr lang="en-US" i="1">
                <a:solidFill>
                  <a:srgbClr val="3333FF"/>
                </a:solidFill>
              </a:rPr>
              <a:t>P-v </a:t>
            </a:r>
            <a:r>
              <a:rPr lang="en-US">
                <a:solidFill>
                  <a:srgbClr val="3333FF"/>
                </a:solidFill>
              </a:rPr>
              <a:t>diagrams.</a:t>
            </a:r>
          </a:p>
        </p:txBody>
      </p:sp>
      <p:pic>
        <p:nvPicPr>
          <p:cNvPr id="133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428750"/>
            <a:ext cx="7877175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30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>
                <a:latin typeface="Tahoma" pitchFamily="34" charset="0"/>
              </a:rPr>
              <a:t>Internal Combustion Engines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3962400" y="2790825"/>
            <a:ext cx="4886325" cy="1868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4000" tIns="10800" rIns="54000" bIns="10800">
            <a:spAutoFit/>
          </a:bodyPr>
          <a:lstStyle/>
          <a:p>
            <a:pPr algn="ctr"/>
            <a:r>
              <a:rPr lang="en-GB" sz="2000" dirty="0">
                <a:solidFill>
                  <a:srgbClr val="FF0000"/>
                </a:solidFill>
                <a:latin typeface="Tahoma" pitchFamily="34" charset="0"/>
              </a:rPr>
              <a:t>The internal combustion engine is an engine in which the combustion of fuel-oxidizer mixture occurs in a confined </a:t>
            </a:r>
            <a:r>
              <a:rPr lang="en-GB" sz="2000" dirty="0" smtClean="0">
                <a:solidFill>
                  <a:srgbClr val="FF0000"/>
                </a:solidFill>
                <a:latin typeface="Tahoma" pitchFamily="34" charset="0"/>
              </a:rPr>
              <a:t>space for the purpose of converting the combustion heat into mechanical work</a:t>
            </a:r>
            <a:endParaRPr lang="en-GB" sz="2000" dirty="0">
              <a:solidFill>
                <a:srgbClr val="FF0000"/>
              </a:solidFill>
              <a:latin typeface="Tahoma" pitchFamily="34" charset="0"/>
            </a:endParaRPr>
          </a:p>
          <a:p>
            <a:pPr algn="ctr"/>
            <a:endParaRPr lang="en-GB" sz="2000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393700" y="4138613"/>
            <a:ext cx="2327611" cy="217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tIns="10800" rIns="54000" bIns="10800">
            <a:spAutoFit/>
          </a:bodyPr>
          <a:lstStyle/>
          <a:p>
            <a:r>
              <a:rPr lang="en-GB" sz="2000" dirty="0">
                <a:latin typeface="Comic Sans MS" pitchFamily="66" charset="0"/>
              </a:rPr>
              <a:t>A</a:t>
            </a:r>
            <a:r>
              <a:rPr lang="en-GB" sz="2000" dirty="0" smtClean="0">
                <a:latin typeface="Comic Sans MS" pitchFamily="66" charset="0"/>
              </a:rPr>
              <a:t>pplied </a:t>
            </a:r>
            <a:r>
              <a:rPr lang="en-GB" sz="2000" dirty="0">
                <a:latin typeface="Comic Sans MS" pitchFamily="66" charset="0"/>
              </a:rPr>
              <a:t>in: </a:t>
            </a:r>
          </a:p>
          <a:p>
            <a:r>
              <a:rPr lang="en-GB" sz="2000" dirty="0">
                <a:latin typeface="Comic Sans MS" pitchFamily="66" charset="0"/>
              </a:rPr>
              <a:t>automotive</a:t>
            </a:r>
          </a:p>
          <a:p>
            <a:r>
              <a:rPr lang="en-GB" sz="2000" dirty="0">
                <a:latin typeface="Comic Sans MS" pitchFamily="66" charset="0"/>
              </a:rPr>
              <a:t>rail transportation</a:t>
            </a:r>
          </a:p>
          <a:p>
            <a:r>
              <a:rPr lang="en-GB" sz="2000" dirty="0">
                <a:latin typeface="Comic Sans MS" pitchFamily="66" charset="0"/>
              </a:rPr>
              <a:t>power generation</a:t>
            </a:r>
          </a:p>
          <a:p>
            <a:r>
              <a:rPr lang="en-GB" sz="2000" dirty="0">
                <a:latin typeface="Comic Sans MS" pitchFamily="66" charset="0"/>
              </a:rPr>
              <a:t>ships</a:t>
            </a:r>
          </a:p>
          <a:p>
            <a:r>
              <a:rPr lang="en-GB" sz="2000" dirty="0">
                <a:latin typeface="Comic Sans MS" pitchFamily="66" charset="0"/>
              </a:rPr>
              <a:t>aviation</a:t>
            </a:r>
          </a:p>
          <a:p>
            <a:r>
              <a:rPr lang="en-GB" sz="2000" dirty="0">
                <a:latin typeface="Comic Sans MS" pitchFamily="66" charset="0"/>
              </a:rPr>
              <a:t>garden appliances</a:t>
            </a:r>
          </a:p>
        </p:txBody>
      </p:sp>
      <p:pic>
        <p:nvPicPr>
          <p:cNvPr id="54290" name="Picture 18" descr="cadillac_cien_c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68"/>
          <a:stretch>
            <a:fillRect/>
          </a:stretch>
        </p:blipFill>
        <p:spPr bwMode="auto">
          <a:xfrm>
            <a:off x="533400" y="1352498"/>
            <a:ext cx="25701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93" name="Picture 21" descr="Radio - Controlled Airpla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24"/>
          <a:stretch>
            <a:fillRect/>
          </a:stretch>
        </p:blipFill>
        <p:spPr bwMode="auto">
          <a:xfrm>
            <a:off x="3154363" y="4501638"/>
            <a:ext cx="2286000" cy="19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96" name="Picture 24" descr="nexa_012607_ship-IH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439726"/>
            <a:ext cx="305752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98" name="Picture 26" descr="Kosiarka spalinowa Honda HRX 537C VY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1066800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01" name="Picture 29" descr="Chainsa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577850"/>
            <a:ext cx="172402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04" name="Picture 32" descr="istockphoto_3552234_colorful_trai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8"/>
          <a:stretch>
            <a:fillRect/>
          </a:stretch>
        </p:blipFill>
        <p:spPr bwMode="auto">
          <a:xfrm>
            <a:off x="1818481" y="2733163"/>
            <a:ext cx="1808163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3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7ACE-F12E-4129-BD12-A559CC5DB331}" type="slidenum">
              <a:rPr lang="en-US"/>
              <a:pPr/>
              <a:t>30</a:t>
            </a:fld>
            <a:endParaRPr lang="en-US"/>
          </a:p>
        </p:txBody>
      </p:sp>
      <p:grpSp>
        <p:nvGrpSpPr>
          <p:cNvPr id="134158" name="Group 14"/>
          <p:cNvGrpSpPr>
            <a:grpSpLocks/>
          </p:cNvGrpSpPr>
          <p:nvPr/>
        </p:nvGrpSpPr>
        <p:grpSpPr bwMode="auto">
          <a:xfrm>
            <a:off x="5486400" y="304800"/>
            <a:ext cx="3200400" cy="6129338"/>
            <a:chOff x="3456" y="192"/>
            <a:chExt cx="2016" cy="3861"/>
          </a:xfrm>
        </p:grpSpPr>
        <p:sp>
          <p:nvSpPr>
            <p:cNvPr id="134149" name="Rectangle 5"/>
            <p:cNvSpPr>
              <a:spLocks noChangeArrowheads="1"/>
            </p:cNvSpPr>
            <p:nvPr/>
          </p:nvSpPr>
          <p:spPr bwMode="auto">
            <a:xfrm>
              <a:off x="3456" y="213"/>
              <a:ext cx="2016" cy="384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47" name="Rectangle 3"/>
            <p:cNvSpPr>
              <a:spLocks noChangeArrowheads="1"/>
            </p:cNvSpPr>
            <p:nvPr/>
          </p:nvSpPr>
          <p:spPr bwMode="auto">
            <a:xfrm>
              <a:off x="3552" y="3621"/>
              <a:ext cx="18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3333FF"/>
                  </a:solidFill>
                </a:rPr>
                <a:t>Schematic of a two-stroke reciprocating engine.</a:t>
              </a:r>
            </a:p>
          </p:txBody>
        </p:sp>
        <p:sp>
          <p:nvSpPr>
            <p:cNvPr id="134148" name="Rectangle 4"/>
            <p:cNvSpPr>
              <a:spLocks noChangeArrowheads="1"/>
            </p:cNvSpPr>
            <p:nvPr/>
          </p:nvSpPr>
          <p:spPr bwMode="auto">
            <a:xfrm>
              <a:off x="3504" y="192"/>
              <a:ext cx="1968" cy="1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/>
                <a:t>The two-stroke engines are generally less efficient than their four-stroke counterparts but they are relatively simple and inexpensive, and they have high power-to-weight and power-to-volume ratios.</a:t>
              </a:r>
            </a:p>
          </p:txBody>
        </p:sp>
      </p:grpSp>
      <p:sp>
        <p:nvSpPr>
          <p:cNvPr id="134152" name="Rectangle 8"/>
          <p:cNvSpPr>
            <a:spLocks noChangeArrowheads="1"/>
          </p:cNvSpPr>
          <p:nvPr/>
        </p:nvSpPr>
        <p:spPr bwMode="auto">
          <a:xfrm>
            <a:off x="3657600" y="5637213"/>
            <a:ext cx="14478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i="1">
                <a:solidFill>
                  <a:srgbClr val="3333FF"/>
                </a:solidFill>
              </a:rPr>
              <a:t>T</a:t>
            </a:r>
            <a:r>
              <a:rPr lang="en-US">
                <a:solidFill>
                  <a:srgbClr val="3333FF"/>
                </a:solidFill>
              </a:rPr>
              <a:t>-</a:t>
            </a:r>
            <a:r>
              <a:rPr lang="en-US" i="1">
                <a:solidFill>
                  <a:srgbClr val="3333FF"/>
                </a:solidFill>
              </a:rPr>
              <a:t>s </a:t>
            </a:r>
            <a:r>
              <a:rPr lang="en-US">
                <a:solidFill>
                  <a:srgbClr val="3333FF"/>
                </a:solidFill>
              </a:rPr>
              <a:t>diagram of the ideal Otto cycle.</a:t>
            </a:r>
          </a:p>
        </p:txBody>
      </p:sp>
      <p:pic>
        <p:nvPicPr>
          <p:cNvPr id="13415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8175"/>
            <a:ext cx="3325813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4156" name="Text Box 12"/>
          <p:cNvSpPr txBox="1">
            <a:spLocks noChangeArrowheads="1"/>
          </p:cNvSpPr>
          <p:nvPr/>
        </p:nvSpPr>
        <p:spPr bwMode="auto">
          <a:xfrm>
            <a:off x="457200" y="457200"/>
            <a:ext cx="3581400" cy="1295400"/>
          </a:xfrm>
          <a:prstGeom prst="rect">
            <a:avLst/>
          </a:prstGeom>
          <a:solidFill>
            <a:srgbClr val="FFCC99"/>
          </a:solid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en-US" b="1">
                <a:solidFill>
                  <a:srgbClr val="CC00CC"/>
                </a:solidFill>
              </a:rPr>
              <a:t>Four-stroke cycle</a:t>
            </a:r>
          </a:p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en-US"/>
              <a:t>1 cycle = 4 stroke = 2 revolution</a:t>
            </a:r>
          </a:p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en-US" b="1">
                <a:solidFill>
                  <a:srgbClr val="CC00CC"/>
                </a:solidFill>
              </a:rPr>
              <a:t>Two-stroke cycle</a:t>
            </a:r>
          </a:p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en-US"/>
              <a:t>1 cycle = 2 stroke = 1 revolution</a:t>
            </a:r>
          </a:p>
        </p:txBody>
      </p:sp>
      <p:pic>
        <p:nvPicPr>
          <p:cNvPr id="13415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2362200"/>
            <a:ext cx="286702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415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24225"/>
            <a:ext cx="3200400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6487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3FFF-C46B-4660-9BFE-6D142387FDCB}" type="slidenum">
              <a:rPr lang="en-US"/>
              <a:pPr/>
              <a:t>31</a:t>
            </a:fld>
            <a:endParaRPr lang="en-US"/>
          </a:p>
        </p:txBody>
      </p:sp>
      <p:pic>
        <p:nvPicPr>
          <p:cNvPr id="13620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2750"/>
            <a:ext cx="2667000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20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0" y="573088"/>
            <a:ext cx="2413000" cy="72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207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1981200"/>
            <a:ext cx="2733675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208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363" y="1984375"/>
            <a:ext cx="172243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209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667000"/>
            <a:ext cx="1820863" cy="56197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217" name="Picture 2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331913"/>
            <a:ext cx="5129213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6218" name="Rectangle 26"/>
          <p:cNvSpPr>
            <a:spLocks noChangeArrowheads="1"/>
          </p:cNvSpPr>
          <p:nvPr/>
        </p:nvSpPr>
        <p:spPr bwMode="auto">
          <a:xfrm>
            <a:off x="5562600" y="5410200"/>
            <a:ext cx="3276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The thermal efficiency of the Otto cycle</a:t>
            </a:r>
            <a:r>
              <a:rPr lang="tr-TR">
                <a:solidFill>
                  <a:srgbClr val="3333FF"/>
                </a:solidFill>
              </a:rPr>
              <a:t> </a:t>
            </a:r>
            <a:r>
              <a:rPr lang="en-US">
                <a:solidFill>
                  <a:srgbClr val="3333FF"/>
                </a:solidFill>
              </a:rPr>
              <a:t>increases with the specific heat ratio </a:t>
            </a:r>
            <a:r>
              <a:rPr lang="en-US" i="1">
                <a:solidFill>
                  <a:srgbClr val="3333FF"/>
                </a:solidFill>
              </a:rPr>
              <a:t>k </a:t>
            </a:r>
            <a:r>
              <a:rPr lang="en-US">
                <a:solidFill>
                  <a:srgbClr val="3333FF"/>
                </a:solidFill>
              </a:rPr>
              <a:t>of</a:t>
            </a:r>
            <a:r>
              <a:rPr lang="tr-TR">
                <a:solidFill>
                  <a:srgbClr val="3333FF"/>
                </a:solidFill>
              </a:rPr>
              <a:t> </a:t>
            </a:r>
            <a:r>
              <a:rPr lang="en-US">
                <a:solidFill>
                  <a:srgbClr val="3333FF"/>
                </a:solidFill>
              </a:rPr>
              <a:t>the working fluid.</a:t>
            </a:r>
          </a:p>
        </p:txBody>
      </p:sp>
      <p:sp>
        <p:nvSpPr>
          <p:cNvPr id="136219" name="Rectangle 27"/>
          <p:cNvSpPr>
            <a:spLocks noChangeArrowheads="1"/>
          </p:cNvSpPr>
          <p:nvPr/>
        </p:nvSpPr>
        <p:spPr bwMode="auto">
          <a:xfrm>
            <a:off x="228600" y="5713413"/>
            <a:ext cx="35814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Thermal efficiency of the ideal Otto</a:t>
            </a:r>
            <a:r>
              <a:rPr lang="tr-TR">
                <a:solidFill>
                  <a:srgbClr val="3333FF"/>
                </a:solidFill>
              </a:rPr>
              <a:t> </a:t>
            </a:r>
            <a:r>
              <a:rPr lang="en-US">
                <a:solidFill>
                  <a:srgbClr val="3333FF"/>
                </a:solidFill>
              </a:rPr>
              <a:t>cycle as a function of compression ratio</a:t>
            </a:r>
            <a:r>
              <a:rPr lang="tr-TR">
                <a:solidFill>
                  <a:srgbClr val="3333FF"/>
                </a:solidFill>
              </a:rPr>
              <a:t> </a:t>
            </a:r>
            <a:r>
              <a:rPr lang="en-US">
                <a:solidFill>
                  <a:srgbClr val="3333FF"/>
                </a:solidFill>
              </a:rPr>
              <a:t>(</a:t>
            </a:r>
            <a:r>
              <a:rPr lang="en-US" i="1">
                <a:solidFill>
                  <a:srgbClr val="3333FF"/>
                </a:solidFill>
              </a:rPr>
              <a:t>k </a:t>
            </a:r>
            <a:r>
              <a:rPr lang="tr-TR" i="1">
                <a:solidFill>
                  <a:srgbClr val="3333FF"/>
                </a:solidFill>
              </a:rPr>
              <a:t>=</a:t>
            </a:r>
            <a:r>
              <a:rPr lang="en-US">
                <a:solidFill>
                  <a:srgbClr val="3333FF"/>
                </a:solidFill>
              </a:rPr>
              <a:t> 1.4).</a:t>
            </a:r>
          </a:p>
        </p:txBody>
      </p:sp>
      <p:sp>
        <p:nvSpPr>
          <p:cNvPr id="136220" name="Text Box 28"/>
          <p:cNvSpPr txBox="1">
            <a:spLocks noChangeArrowheads="1"/>
          </p:cNvSpPr>
          <p:nvPr/>
        </p:nvSpPr>
        <p:spPr bwMode="auto">
          <a:xfrm>
            <a:off x="3733800" y="3482975"/>
            <a:ext cx="1752600" cy="2308225"/>
          </a:xfrm>
          <a:prstGeom prst="rect">
            <a:avLst/>
          </a:prstGeom>
          <a:solidFill>
            <a:srgbClr val="FFCC99"/>
          </a:solid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In SI engines, the compression ratio is limited by </a:t>
            </a:r>
            <a:r>
              <a:rPr lang="en-US" b="1"/>
              <a:t>autoignition </a:t>
            </a:r>
            <a:r>
              <a:rPr lang="en-US"/>
              <a:t>or </a:t>
            </a:r>
            <a:r>
              <a:rPr lang="en-US" b="1"/>
              <a:t>engine knock</a:t>
            </a:r>
            <a:r>
              <a:rPr lang="en-US"/>
              <a:t>.</a:t>
            </a:r>
          </a:p>
        </p:txBody>
      </p:sp>
      <p:pic>
        <p:nvPicPr>
          <p:cNvPr id="136221" name="Picture 2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12725"/>
            <a:ext cx="342582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222" name="Picture 3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38425"/>
            <a:ext cx="3238500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223" name="Picture 3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2743200"/>
            <a:ext cx="310515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3485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60B8-8354-4D5D-8D7A-C1DA2109BCF7}" type="slidenum">
              <a:rPr lang="en-US"/>
              <a:pPr/>
              <a:t>32</a:t>
            </a:fld>
            <a:endParaRPr lang="en-US"/>
          </a:p>
        </p:txBody>
      </p:sp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304800" y="152400"/>
            <a:ext cx="8458200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en-US" sz="2800" b="1" dirty="0"/>
              <a:t>DIESEL CYCLE: THE IDEAL CYCLE</a:t>
            </a:r>
          </a:p>
          <a:p>
            <a:r>
              <a:rPr lang="en-US" sz="2800" b="1" dirty="0"/>
              <a:t>FOR COMPRESSION-IGNITION ENGINES</a:t>
            </a:r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228600" y="5637213"/>
            <a:ext cx="47244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In diesel engines, the spark plug is replaced by a fuel injector, and only air is compressed during the compression process.</a:t>
            </a:r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228600" y="1204913"/>
            <a:ext cx="5638800" cy="138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700" dirty="0"/>
              <a:t>In diesel engines, only air is compressed during the compression stroke, eliminating the possibility of </a:t>
            </a:r>
            <a:r>
              <a:rPr lang="en-US" sz="1700" dirty="0" err="1"/>
              <a:t>autoignition</a:t>
            </a:r>
            <a:r>
              <a:rPr lang="en-US" sz="1700" dirty="0"/>
              <a:t> (engine knock). Therefore, diesel engines can be designed to operate at much higher compression ratios than SI engines, typically between 12 and 24.</a:t>
            </a:r>
          </a:p>
        </p:txBody>
      </p:sp>
      <p:sp>
        <p:nvSpPr>
          <p:cNvPr id="135175" name="Rectangle 7"/>
          <p:cNvSpPr>
            <a:spLocks noChangeArrowheads="1"/>
          </p:cNvSpPr>
          <p:nvPr/>
        </p:nvSpPr>
        <p:spPr bwMode="auto">
          <a:xfrm>
            <a:off x="3886200" y="2705100"/>
            <a:ext cx="2057400" cy="2857500"/>
          </a:xfrm>
          <a:prstGeom prst="rect">
            <a:avLst/>
          </a:prstGeom>
          <a:solidFill>
            <a:srgbClr val="FFCC99"/>
          </a:solid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US" b="1">
                <a:solidFill>
                  <a:srgbClr val="CC00CC"/>
                </a:solidFill>
              </a:rPr>
              <a:t>1-2</a:t>
            </a:r>
            <a:r>
              <a:rPr lang="en-US"/>
              <a:t> isentropic compression </a:t>
            </a:r>
          </a:p>
          <a:p>
            <a:pPr marL="342900" indent="-342900"/>
            <a:r>
              <a:rPr lang="en-US" b="1">
                <a:solidFill>
                  <a:srgbClr val="CC00CC"/>
                </a:solidFill>
              </a:rPr>
              <a:t>2-3</a:t>
            </a:r>
            <a:r>
              <a:rPr lang="en-US"/>
              <a:t> constant-volume heat addition </a:t>
            </a:r>
          </a:p>
          <a:p>
            <a:pPr marL="342900" indent="-342900"/>
            <a:r>
              <a:rPr lang="en-US" b="1">
                <a:solidFill>
                  <a:srgbClr val="CC00CC"/>
                </a:solidFill>
              </a:rPr>
              <a:t>3-4</a:t>
            </a:r>
            <a:r>
              <a:rPr lang="en-US"/>
              <a:t> isentropic expansion </a:t>
            </a:r>
          </a:p>
          <a:p>
            <a:pPr marL="342900" indent="-342900"/>
            <a:r>
              <a:rPr lang="en-US" b="1">
                <a:solidFill>
                  <a:srgbClr val="CC00CC"/>
                </a:solidFill>
              </a:rPr>
              <a:t>4-1</a:t>
            </a:r>
            <a:r>
              <a:rPr lang="en-US"/>
              <a:t> constant-volume heat rejection.</a:t>
            </a:r>
          </a:p>
        </p:txBody>
      </p:sp>
      <p:pic>
        <p:nvPicPr>
          <p:cNvPr id="13517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1295400"/>
            <a:ext cx="2800350" cy="543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17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14625"/>
            <a:ext cx="3390900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6935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EC12C-5203-4144-A72A-EBC0273803B6}" type="slidenum">
              <a:rPr lang="en-US"/>
              <a:pPr/>
              <a:t>33</a:t>
            </a:fld>
            <a:endParaRPr lang="en-US"/>
          </a:p>
        </p:txBody>
      </p:sp>
      <p:pic>
        <p:nvPicPr>
          <p:cNvPr id="137218" name="Picture 2" descr="cen84959_09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2844800" cy="594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1000"/>
            <a:ext cx="461010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066800"/>
            <a:ext cx="3992563" cy="26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71600"/>
            <a:ext cx="55483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008188"/>
            <a:ext cx="1154113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2019300"/>
            <a:ext cx="3128962" cy="6477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7226" name="Rectangle 10"/>
          <p:cNvSpPr>
            <a:spLocks noChangeArrowheads="1"/>
          </p:cNvSpPr>
          <p:nvPr/>
        </p:nvSpPr>
        <p:spPr bwMode="auto">
          <a:xfrm>
            <a:off x="6858000" y="4187825"/>
            <a:ext cx="19812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Thermal efficiency of the ideal Diesel cycle as a function of compression and cutoff ratios (</a:t>
            </a:r>
            <a:r>
              <a:rPr lang="en-US" i="1">
                <a:solidFill>
                  <a:srgbClr val="3333FF"/>
                </a:solidFill>
              </a:rPr>
              <a:t>k=</a:t>
            </a:r>
            <a:r>
              <a:rPr lang="en-US">
                <a:solidFill>
                  <a:srgbClr val="3333FF"/>
                </a:solidFill>
              </a:rPr>
              <a:t>1.4).</a:t>
            </a:r>
          </a:p>
        </p:txBody>
      </p:sp>
      <p:sp>
        <p:nvSpPr>
          <p:cNvPr id="137227" name="Text Box 11"/>
          <p:cNvSpPr txBox="1">
            <a:spLocks noChangeArrowheads="1"/>
          </p:cNvSpPr>
          <p:nvPr/>
        </p:nvSpPr>
        <p:spPr bwMode="auto">
          <a:xfrm>
            <a:off x="4572000" y="1981200"/>
            <a:ext cx="83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 dirty="0"/>
              <a:t>Cutoff ratio</a:t>
            </a:r>
          </a:p>
        </p:txBody>
      </p:sp>
      <p:sp>
        <p:nvSpPr>
          <p:cNvPr id="137228" name="Text Box 12"/>
          <p:cNvSpPr txBox="1">
            <a:spLocks noChangeArrowheads="1"/>
          </p:cNvSpPr>
          <p:nvPr/>
        </p:nvSpPr>
        <p:spPr bwMode="auto">
          <a:xfrm>
            <a:off x="5181600" y="2819400"/>
            <a:ext cx="3352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CC"/>
                </a:solidFill>
              </a:rPr>
              <a:t>for the same compression ratio</a:t>
            </a:r>
          </a:p>
        </p:txBody>
      </p:sp>
      <p:pic>
        <p:nvPicPr>
          <p:cNvPr id="137230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324225"/>
            <a:ext cx="348615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231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819400"/>
            <a:ext cx="18097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76600" y="1933575"/>
            <a:ext cx="2148681" cy="7334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079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34DB-DB37-46D4-ACE7-71C92EC4B04C}" type="slidenum">
              <a:rPr lang="en-US"/>
              <a:pPr/>
              <a:t>34</a:t>
            </a:fld>
            <a:endParaRPr lang="en-US"/>
          </a:p>
        </p:txBody>
      </p:sp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5181600" y="533400"/>
            <a:ext cx="2895600" cy="5656263"/>
          </a:xfrm>
          <a:prstGeom prst="rect">
            <a:avLst/>
          </a:prstGeom>
          <a:noFill/>
          <a:ln w="38100" cmpd="dbl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CC00CC"/>
                </a:solidFill>
              </a:rPr>
              <a:t>QUESTIONS</a:t>
            </a:r>
            <a:r>
              <a:rPr lang="tr-TR" sz="2000" b="1">
                <a:solidFill>
                  <a:srgbClr val="CC00CC"/>
                </a:solidFill>
              </a:rPr>
              <a:t> ???</a:t>
            </a:r>
            <a:endParaRPr lang="en-US" sz="2000" b="1">
              <a:solidFill>
                <a:srgbClr val="CC00CC"/>
              </a:solidFill>
            </a:endParaRPr>
          </a:p>
          <a:p>
            <a:pPr>
              <a:spcBef>
                <a:spcPct val="50000"/>
              </a:spcBef>
            </a:pPr>
            <a:r>
              <a:rPr lang="en-US"/>
              <a:t>Diesel engines operate at higher air-fuel ratios than gasoline engines. Why?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CC00CC"/>
                </a:solidFill>
              </a:rPr>
              <a:t>Despite higher power to weight ratios, two-stroke engines are not used in automobiles. Why?</a:t>
            </a:r>
          </a:p>
          <a:p>
            <a:pPr>
              <a:spcBef>
                <a:spcPct val="50000"/>
              </a:spcBef>
            </a:pPr>
            <a:r>
              <a:rPr lang="en-US"/>
              <a:t>The stationary diesel engines are among the most efficient power producing devices (about 50%). Why?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CC00CC"/>
                </a:solidFill>
              </a:rPr>
              <a:t>What is a turbocharger? Why are they mostly used in diesel engines compared to gasoline engines.</a:t>
            </a:r>
          </a:p>
        </p:txBody>
      </p:sp>
      <p:grpSp>
        <p:nvGrpSpPr>
          <p:cNvPr id="138250" name="Group 10"/>
          <p:cNvGrpSpPr>
            <a:grpSpLocks/>
          </p:cNvGrpSpPr>
          <p:nvPr/>
        </p:nvGrpSpPr>
        <p:grpSpPr bwMode="auto">
          <a:xfrm>
            <a:off x="609600" y="533400"/>
            <a:ext cx="3733800" cy="5105400"/>
            <a:chOff x="288" y="384"/>
            <a:chExt cx="2352" cy="3216"/>
          </a:xfrm>
        </p:grpSpPr>
        <p:grpSp>
          <p:nvGrpSpPr>
            <p:cNvPr id="138249" name="Group 9"/>
            <p:cNvGrpSpPr>
              <a:grpSpLocks/>
            </p:cNvGrpSpPr>
            <p:nvPr/>
          </p:nvGrpSpPr>
          <p:grpSpPr bwMode="auto">
            <a:xfrm>
              <a:off x="288" y="384"/>
              <a:ext cx="2352" cy="3216"/>
              <a:chOff x="288" y="384"/>
              <a:chExt cx="2352" cy="3216"/>
            </a:xfrm>
          </p:grpSpPr>
          <p:sp>
            <p:nvSpPr>
              <p:cNvPr id="138245" name="Rectangle 5"/>
              <p:cNvSpPr>
                <a:spLocks noChangeArrowheads="1"/>
              </p:cNvSpPr>
              <p:nvPr/>
            </p:nvSpPr>
            <p:spPr bwMode="auto">
              <a:xfrm>
                <a:off x="288" y="384"/>
                <a:ext cx="2352" cy="3216"/>
              </a:xfrm>
              <a:prstGeom prst="rect">
                <a:avLst/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243" name="Rectangle 3"/>
              <p:cNvSpPr>
                <a:spLocks noChangeArrowheads="1"/>
              </p:cNvSpPr>
              <p:nvPr/>
            </p:nvSpPr>
            <p:spPr bwMode="auto">
              <a:xfrm>
                <a:off x="324" y="3312"/>
                <a:ext cx="231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rgbClr val="3333FF"/>
                    </a:solidFill>
                  </a:rPr>
                  <a:t>P-v </a:t>
                </a:r>
                <a:r>
                  <a:rPr lang="en-US">
                    <a:solidFill>
                      <a:srgbClr val="3333FF"/>
                    </a:solidFill>
                  </a:rPr>
                  <a:t>diagram of an ideal dual cycle.</a:t>
                </a:r>
              </a:p>
            </p:txBody>
          </p:sp>
          <p:sp>
            <p:nvSpPr>
              <p:cNvPr id="138244" name="Text Box 4"/>
              <p:cNvSpPr txBox="1">
                <a:spLocks noChangeArrowheads="1"/>
              </p:cNvSpPr>
              <p:nvPr/>
            </p:nvSpPr>
            <p:spPr bwMode="auto">
              <a:xfrm>
                <a:off x="336" y="384"/>
                <a:ext cx="2256" cy="8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 b="1">
                    <a:solidFill>
                      <a:srgbClr val="CC00CC"/>
                    </a:solidFill>
                  </a:rPr>
                  <a:t>Dual cycle:</a:t>
                </a:r>
                <a:r>
                  <a:rPr lang="en-US"/>
                  <a:t> A more realistic ideal cycle model for modern, high-speed compression ignition engine.</a:t>
                </a:r>
              </a:p>
            </p:txBody>
          </p:sp>
        </p:grpSp>
        <p:pic>
          <p:nvPicPr>
            <p:cNvPr id="138248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" y="1254"/>
              <a:ext cx="2076" cy="20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90158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525963"/>
          </a:xfrm>
        </p:spPr>
        <p:txBody>
          <a:bodyPr/>
          <a:lstStyle/>
          <a:p>
            <a:r>
              <a:rPr lang="en-US" dirty="0" smtClean="0"/>
              <a:t>Can be measured by two ways</a:t>
            </a:r>
          </a:p>
          <a:p>
            <a:pPr lvl="1"/>
            <a:r>
              <a:rPr lang="en-US" dirty="0" smtClean="0"/>
              <a:t>Indicator equipment</a:t>
            </a:r>
          </a:p>
          <a:p>
            <a:pPr lvl="1"/>
            <a:r>
              <a:rPr lang="en-US" dirty="0" smtClean="0"/>
              <a:t>Dynamometer</a:t>
            </a:r>
          </a:p>
          <a:p>
            <a:r>
              <a:rPr lang="en-US" dirty="0" smtClean="0"/>
              <a:t>Some parameters obtained</a:t>
            </a:r>
          </a:p>
          <a:p>
            <a:pPr lvl="1"/>
            <a:r>
              <a:rPr lang="en-US" dirty="0" smtClean="0"/>
              <a:t>Mean Piston Speed</a:t>
            </a:r>
          </a:p>
          <a:p>
            <a:pPr lvl="1"/>
            <a:r>
              <a:rPr lang="en-US" dirty="0" smtClean="0"/>
              <a:t>Mean Effective Pressure</a:t>
            </a:r>
          </a:p>
          <a:p>
            <a:pPr lvl="1"/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Mechanical Efficiency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334000" y="4038600"/>
            <a:ext cx="3581400" cy="2380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Thermal Efficiency</a:t>
            </a:r>
          </a:p>
          <a:p>
            <a:pPr lvl="1"/>
            <a:r>
              <a:rPr lang="en-US" dirty="0" smtClean="0"/>
              <a:t>Specific Fuel Consumption</a:t>
            </a:r>
          </a:p>
          <a:p>
            <a:pPr lvl="1"/>
            <a:r>
              <a:rPr lang="en-US" dirty="0" smtClean="0"/>
              <a:t>Volumetric Efficiency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847750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3200" dirty="0" smtClean="0"/>
              <a:t>Indicator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sz="2800" dirty="0" smtClean="0"/>
              <a:t>Consists of</a:t>
            </a:r>
          </a:p>
          <a:p>
            <a:pPr lvl="1"/>
            <a:r>
              <a:rPr lang="en-US" sz="2400" dirty="0" smtClean="0"/>
              <a:t>Pressure Indicator (Pressure transducer)</a:t>
            </a:r>
          </a:p>
          <a:p>
            <a:pPr lvl="1"/>
            <a:r>
              <a:rPr lang="en-US" sz="2400" dirty="0" smtClean="0"/>
              <a:t>Crank angle encoder (crank angle gives cylinder volume)</a:t>
            </a:r>
          </a:p>
          <a:p>
            <a:pPr lvl="1"/>
            <a:r>
              <a:rPr lang="en-US" sz="2400" dirty="0" smtClean="0"/>
              <a:t>Tachometer (engine speed)</a:t>
            </a:r>
          </a:p>
          <a:p>
            <a:r>
              <a:rPr lang="en-US" sz="2800" dirty="0" smtClean="0"/>
              <a:t>Purpose – to obtain pressure inside cylinder</a:t>
            </a:r>
          </a:p>
          <a:p>
            <a:r>
              <a:rPr lang="en-US" sz="2800" dirty="0" smtClean="0"/>
              <a:t>Produces P-v diagram (Indicator diagram) of in-cylinder gas. </a:t>
            </a:r>
          </a:p>
          <a:p>
            <a:r>
              <a:rPr lang="en-US" sz="2800" dirty="0" smtClean="0"/>
              <a:t>All parameters obtained from indicator diagram has prefix ‘indicated’. (indicated mean effective pressure, indicated power, etc.)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808566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3139"/>
          </a:xfrm>
        </p:spPr>
        <p:txBody>
          <a:bodyPr/>
          <a:lstStyle/>
          <a:p>
            <a:r>
              <a:rPr lang="en-US" sz="3200" dirty="0" smtClean="0"/>
              <a:t>Indicator</a:t>
            </a:r>
            <a:endParaRPr lang="en-US" sz="3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57777"/>
            <a:ext cx="4876800" cy="51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6065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z="3200" dirty="0" smtClean="0"/>
              <a:t>Dynamometer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059363"/>
          </a:xfrm>
        </p:spPr>
        <p:txBody>
          <a:bodyPr/>
          <a:lstStyle/>
          <a:p>
            <a:r>
              <a:rPr lang="en-US" dirty="0" smtClean="0"/>
              <a:t>A dynamometer is coupled to the engine crankshaft</a:t>
            </a:r>
          </a:p>
          <a:p>
            <a:r>
              <a:rPr lang="en-US" dirty="0" smtClean="0"/>
              <a:t>Measures torque at crankshaft</a:t>
            </a:r>
          </a:p>
          <a:p>
            <a:r>
              <a:rPr lang="en-US" dirty="0" smtClean="0"/>
              <a:t>Torque measured by braking the engine and balancing the resulting torque with a load arm</a:t>
            </a:r>
          </a:p>
          <a:p>
            <a:r>
              <a:rPr lang="en-US" dirty="0" smtClean="0"/>
              <a:t>Along with engine speed from tachometer, we can calculate engine power</a:t>
            </a:r>
          </a:p>
          <a:p>
            <a:r>
              <a:rPr lang="en-US" dirty="0" smtClean="0"/>
              <a:t>All parameters obtained from </a:t>
            </a:r>
            <a:r>
              <a:rPr lang="en-US" dirty="0" err="1" smtClean="0"/>
              <a:t>dyno</a:t>
            </a:r>
            <a:r>
              <a:rPr lang="en-US" dirty="0" smtClean="0"/>
              <a:t> measurement are prefixed by ‘brake’.</a:t>
            </a:r>
          </a:p>
          <a:p>
            <a:r>
              <a:rPr lang="en-US" dirty="0" smtClean="0"/>
              <a:t>Difference of in-cylinder (indicated) and crankshaft (brake) is the loss due to friction.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8936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3200" dirty="0" smtClean="0"/>
              <a:t>Dynamometer</a:t>
            </a:r>
            <a:endParaRPr 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404" y="1143000"/>
            <a:ext cx="5633266" cy="487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225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 Engine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IC Engines operate as</a:t>
            </a:r>
          </a:p>
          <a:p>
            <a:pPr lvl="1"/>
            <a:r>
              <a:rPr lang="en-US" dirty="0" smtClean="0"/>
              <a:t>4 stroke</a:t>
            </a:r>
          </a:p>
          <a:p>
            <a:pPr lvl="1"/>
            <a:r>
              <a:rPr lang="en-US" dirty="0" smtClean="0"/>
              <a:t>2 stroke</a:t>
            </a:r>
          </a:p>
          <a:p>
            <a:pPr lvl="1"/>
            <a:r>
              <a:rPr lang="en-US" dirty="0" smtClean="0"/>
              <a:t>Petrol</a:t>
            </a:r>
          </a:p>
          <a:p>
            <a:pPr lvl="1"/>
            <a:r>
              <a:rPr lang="en-US" dirty="0" smtClean="0"/>
              <a:t>Diesel</a:t>
            </a:r>
            <a:endParaRPr lang="en-US" dirty="0"/>
          </a:p>
        </p:txBody>
      </p:sp>
      <p:pic>
        <p:nvPicPr>
          <p:cNvPr id="4" name="Picture 14" descr="G:\Dokument\Maszynoznawstwo\Maszyny\rusunki\Silniki\renault-clio-v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948" y="2133600"/>
            <a:ext cx="4362450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185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3200" dirty="0" smtClean="0"/>
              <a:t>Rates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sz="2800" dirty="0" smtClean="0"/>
              <a:t>To convert between a quantity and its rates, multiply with N’ (number of power strokes per second)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N = speed</a:t>
            </a:r>
          </a:p>
          <a:p>
            <a:r>
              <a:rPr lang="en-US" sz="2800" dirty="0" smtClean="0"/>
              <a:t>Thus, for power – work, mass flow rate – mass, etc.</a:t>
            </a:r>
          </a:p>
          <a:p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057400"/>
            <a:ext cx="6067746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199" y="4495800"/>
            <a:ext cx="2151529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9415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200" dirty="0" smtClean="0"/>
              <a:t>Mean Piston Speed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Useful to compare between different engines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627057"/>
            <a:ext cx="1974777" cy="110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124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200" dirty="0" smtClean="0"/>
              <a:t>Indicated Mean Effective Pressure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Indicated Mean Effective Pressure (IMEP = P</a:t>
            </a:r>
            <a:r>
              <a:rPr lang="en-US" baseline="-25000" dirty="0" smtClean="0"/>
              <a:t>i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constant depends on the scale of the recorder. For mechanical indicator, it is the spring constant.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959" y="1752600"/>
            <a:ext cx="5467159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8826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200" dirty="0" smtClean="0"/>
              <a:t>Indicated Mean Effective Pressure</a:t>
            </a:r>
            <a:endParaRPr lang="en-US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19200"/>
            <a:ext cx="6248400" cy="5173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4496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z="3200" dirty="0" smtClean="0"/>
              <a:t>Indicated  Work, Indicated Power</a:t>
            </a:r>
            <a:endParaRPr lang="en-US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8" y="1219200"/>
            <a:ext cx="7494079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0" y="1219200"/>
            <a:ext cx="4465127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81048" y="5257800"/>
            <a:ext cx="7494079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658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3200" dirty="0" smtClean="0"/>
              <a:t>Brake Power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From the dynamometer reading of torque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 W = </a:t>
            </a:r>
            <a:r>
              <a:rPr lang="en-US" dirty="0" err="1" smtClean="0"/>
              <a:t>dyno</a:t>
            </a:r>
            <a:r>
              <a:rPr lang="en-US" dirty="0" smtClean="0"/>
              <a:t> load, R = </a:t>
            </a:r>
            <a:r>
              <a:rPr lang="en-US" dirty="0" err="1" smtClean="0"/>
              <a:t>dyno</a:t>
            </a:r>
            <a:r>
              <a:rPr lang="en-US" dirty="0" smtClean="0"/>
              <a:t> arm length,</a:t>
            </a:r>
          </a:p>
          <a:p>
            <a:r>
              <a:rPr lang="en-US" dirty="0" smtClean="0"/>
              <a:t>Brake Power (shaft power) is given by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905000"/>
            <a:ext cx="1497649" cy="585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191000"/>
            <a:ext cx="2133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6818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Friction Power, Mechanical Efficiency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 smtClean="0"/>
              <a:t>Friction power is the power lost during transmission from in-cylinder (indicated power) to the crankshaft (brake power)</a:t>
            </a:r>
            <a:br>
              <a:rPr lang="en-US" dirty="0" smtClean="0"/>
            </a:br>
            <a:r>
              <a:rPr lang="en-US" dirty="0" smtClean="0"/>
              <a:t>	FP = IP – BP</a:t>
            </a:r>
          </a:p>
          <a:p>
            <a:r>
              <a:rPr lang="en-US" dirty="0" smtClean="0"/>
              <a:t>So, we can define the mechanical efficiency of the engine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Normal values around 80 – 90%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038600"/>
            <a:ext cx="136769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5416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200" dirty="0" smtClean="0"/>
              <a:t>Brake Mean Effective Pressure (BMEP)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sz="2800" dirty="0" smtClean="0"/>
              <a:t>From mechanical efficiency, we can write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Combining with expression of IP (indicated power)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To make expression of BP look similar to IP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Where </a:t>
            </a:r>
            <a:r>
              <a:rPr lang="en-US" sz="2800" dirty="0" err="1" smtClean="0"/>
              <a:t>P</a:t>
            </a:r>
            <a:r>
              <a:rPr lang="en-US" sz="2800" baseline="-25000" dirty="0" err="1" smtClean="0"/>
              <a:t>b</a:t>
            </a:r>
            <a:r>
              <a:rPr lang="en-US" sz="2800" dirty="0" smtClean="0"/>
              <a:t> is called the </a:t>
            </a:r>
            <a:r>
              <a:rPr lang="en-US" sz="2800" i="1" dirty="0" smtClean="0"/>
              <a:t>brake mean effective pressure </a:t>
            </a:r>
            <a:r>
              <a:rPr lang="en-US" sz="2800" dirty="0" smtClean="0"/>
              <a:t>(BMEP)</a:t>
            </a:r>
          </a:p>
          <a:p>
            <a:r>
              <a:rPr lang="en-US" sz="2800" dirty="0" smtClean="0"/>
              <a:t>Can also be related as </a:t>
            </a:r>
          </a:p>
          <a:p>
            <a:r>
              <a:rPr lang="en-US" sz="2800" dirty="0" smtClean="0"/>
              <a:t>BMEP is independent of engine size</a:t>
            </a:r>
            <a:endParaRPr lang="en-US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76400"/>
            <a:ext cx="1447800" cy="425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598" y="2521974"/>
            <a:ext cx="3015223" cy="58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599" y="3583858"/>
            <a:ext cx="2920181" cy="5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764" y="4884789"/>
            <a:ext cx="1757843" cy="55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7485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39762"/>
          </a:xfrm>
        </p:spPr>
        <p:txBody>
          <a:bodyPr/>
          <a:lstStyle/>
          <a:p>
            <a:r>
              <a:rPr lang="en-US" sz="3200" dirty="0" smtClean="0"/>
              <a:t>Thermal Efficiency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988142"/>
            <a:ext cx="8436077" cy="5138021"/>
          </a:xfrm>
        </p:spPr>
        <p:txBody>
          <a:bodyPr/>
          <a:lstStyle/>
          <a:p>
            <a:r>
              <a:rPr lang="en-US" sz="2800" dirty="0" smtClean="0"/>
              <a:t>Thermal efficiency is basically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If we use indicated power for net power, we get </a:t>
            </a:r>
            <a:r>
              <a:rPr lang="en-US" sz="2800" i="1" dirty="0" smtClean="0"/>
              <a:t>indicated thermal efficiency</a:t>
            </a:r>
            <a:br>
              <a:rPr lang="en-US" sz="2800" i="1" dirty="0" smtClean="0"/>
            </a:br>
            <a:r>
              <a:rPr lang="en-US" sz="2800" i="1" dirty="0" smtClean="0"/>
              <a:t/>
            </a:r>
            <a:br>
              <a:rPr lang="en-US" sz="2800" i="1" dirty="0" smtClean="0"/>
            </a:br>
            <a:endParaRPr lang="en-US" sz="2800" i="1" dirty="0"/>
          </a:p>
          <a:p>
            <a:r>
              <a:rPr lang="en-US" sz="2800" dirty="0" smtClean="0"/>
              <a:t>If brake power is used, we get </a:t>
            </a:r>
            <a:r>
              <a:rPr lang="en-US" sz="2800" i="1" dirty="0" smtClean="0"/>
              <a:t>brake thermal efficiency</a:t>
            </a:r>
            <a:br>
              <a:rPr lang="en-US" sz="2800" i="1" dirty="0" smtClean="0"/>
            </a:br>
            <a:r>
              <a:rPr lang="en-US" sz="2800" i="1" dirty="0" smtClean="0"/>
              <a:t/>
            </a:r>
            <a:br>
              <a:rPr lang="en-US" sz="2800" i="1" dirty="0" smtClean="0"/>
            </a:br>
            <a:endParaRPr lang="en-US" sz="2800" i="1" dirty="0" smtClean="0"/>
          </a:p>
          <a:p>
            <a:r>
              <a:rPr lang="en-US" sz="2800" dirty="0" smtClean="0"/>
              <a:t>We can also relate mechanical efficiency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711" y="980305"/>
            <a:ext cx="1254737" cy="8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80" y="2854735"/>
            <a:ext cx="7241549" cy="83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80" y="4316976"/>
            <a:ext cx="7257919" cy="859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545" y="5628199"/>
            <a:ext cx="1527074" cy="86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7675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510"/>
          </a:xfrm>
        </p:spPr>
        <p:txBody>
          <a:bodyPr/>
          <a:lstStyle/>
          <a:p>
            <a:r>
              <a:rPr lang="en-US" sz="3200" dirty="0" smtClean="0"/>
              <a:t>Specific Fuel Consumption (SFC)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2388"/>
            <a:ext cx="8229600" cy="5093776"/>
          </a:xfrm>
        </p:spPr>
        <p:txBody>
          <a:bodyPr/>
          <a:lstStyle/>
          <a:p>
            <a:r>
              <a:rPr lang="en-US" sz="2800" dirty="0" smtClean="0"/>
              <a:t>A measure of engine economy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Can be used to compare performance of engines of different sizes.</a:t>
            </a:r>
          </a:p>
          <a:p>
            <a:r>
              <a:rPr lang="en-US" sz="2800" dirty="0" smtClean="0"/>
              <a:t>Noticing the ratio 	in brake thermal efficiency, we can also write brake thermal efficiency as</a:t>
            </a:r>
            <a:endParaRPr lang="en-US" sz="2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779" y="1547198"/>
            <a:ext cx="1749847" cy="88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8038" y="1759508"/>
            <a:ext cx="1533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[kg/kW.hr]</a:t>
            </a:r>
            <a:endParaRPr lang="en-US" sz="24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644" y="3230429"/>
            <a:ext cx="618936" cy="663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26" y="4439725"/>
            <a:ext cx="3750532" cy="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39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cnx.org/content/m42234/latest/Figure_16_03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0200"/>
            <a:ext cx="864272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09800" y="808825"/>
            <a:ext cx="4224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4 Stroke Cycle Processes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6154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510"/>
          </a:xfrm>
        </p:spPr>
        <p:txBody>
          <a:bodyPr/>
          <a:lstStyle/>
          <a:p>
            <a:r>
              <a:rPr lang="en-US" sz="3200" dirty="0" smtClean="0"/>
              <a:t>Volumetric Efficiency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3394"/>
            <a:ext cx="8229600" cy="5152769"/>
          </a:xfrm>
        </p:spPr>
        <p:txBody>
          <a:bodyPr/>
          <a:lstStyle/>
          <a:p>
            <a:r>
              <a:rPr lang="en-US" sz="2800" dirty="0" smtClean="0"/>
              <a:t>Breathing capacity of the engine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The free air condition is the atmospheric condition, P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, T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. So, m</a:t>
            </a:r>
            <a:r>
              <a:rPr lang="en-US" sz="2800" baseline="-25000" dirty="0" smtClean="0"/>
              <a:t>d</a:t>
            </a:r>
            <a:r>
              <a:rPr lang="en-US" sz="2800" dirty="0" smtClean="0"/>
              <a:t> is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Can also be defined in terms of volumes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with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In terms of rates,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89" y="1729863"/>
            <a:ext cx="8472513" cy="674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181" y="2886995"/>
            <a:ext cx="1425064" cy="600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16" y="4355076"/>
            <a:ext cx="8345505" cy="74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774" y="5085383"/>
            <a:ext cx="1653663" cy="62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388" y="5574890"/>
            <a:ext cx="2075727" cy="109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5380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edia.web.britannica.com/eb-media/72/93572-034-26C167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779079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9800" y="808825"/>
            <a:ext cx="4224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4 Stroke Cycle Processes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311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>
                <a:latin typeface="Tahoma" pitchFamily="34" charset="0"/>
              </a:rPr>
              <a:t>Internal Combustion Engines</a:t>
            </a:r>
            <a:br>
              <a:rPr lang="en-GB" sz="2400" dirty="0">
                <a:latin typeface="Tahoma" pitchFamily="34" charset="0"/>
              </a:rPr>
            </a:br>
            <a:r>
              <a:rPr lang="en-GB" sz="2400" dirty="0">
                <a:latin typeface="Tahoma" pitchFamily="34" charset="0"/>
              </a:rPr>
              <a:t> – four stroke </a:t>
            </a:r>
            <a:r>
              <a:rPr lang="en-GB" sz="2400" dirty="0" smtClean="0">
                <a:latin typeface="Tahoma" pitchFamily="34" charset="0"/>
              </a:rPr>
              <a:t>(Otto)</a:t>
            </a:r>
            <a:endParaRPr lang="en-GB" sz="2400" dirty="0">
              <a:latin typeface="Tahoma" pitchFamily="34" charset="0"/>
            </a:endParaRPr>
          </a:p>
        </p:txBody>
      </p:sp>
      <p:grpSp>
        <p:nvGrpSpPr>
          <p:cNvPr id="143388" name="Group 28"/>
          <p:cNvGrpSpPr>
            <a:grpSpLocks/>
          </p:cNvGrpSpPr>
          <p:nvPr/>
        </p:nvGrpSpPr>
        <p:grpSpPr bwMode="auto">
          <a:xfrm>
            <a:off x="531813" y="1371600"/>
            <a:ext cx="2516187" cy="3832225"/>
            <a:chOff x="335" y="864"/>
            <a:chExt cx="1585" cy="2414"/>
          </a:xfrm>
        </p:grpSpPr>
        <p:pic>
          <p:nvPicPr>
            <p:cNvPr id="143380" name="Picture 20" descr="Four_stroke_cycle_star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" y="864"/>
              <a:ext cx="1585" cy="2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385" name="Text Box 25"/>
            <p:cNvSpPr txBox="1">
              <a:spLocks noChangeArrowheads="1"/>
            </p:cNvSpPr>
            <p:nvPr/>
          </p:nvSpPr>
          <p:spPr bwMode="auto">
            <a:xfrm>
              <a:off x="482" y="3072"/>
              <a:ext cx="1298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2000">
                  <a:latin typeface="Comic Sans MS" pitchFamily="66" charset="0"/>
                </a:rPr>
                <a:t>starting position</a:t>
              </a:r>
            </a:p>
          </p:txBody>
        </p:sp>
      </p:grpSp>
      <p:grpSp>
        <p:nvGrpSpPr>
          <p:cNvPr id="143389" name="Group 29"/>
          <p:cNvGrpSpPr>
            <a:grpSpLocks/>
          </p:cNvGrpSpPr>
          <p:nvPr/>
        </p:nvGrpSpPr>
        <p:grpSpPr bwMode="auto">
          <a:xfrm>
            <a:off x="3286125" y="1373188"/>
            <a:ext cx="2516188" cy="5129213"/>
            <a:chOff x="2070" y="865"/>
            <a:chExt cx="1585" cy="3231"/>
          </a:xfrm>
        </p:grpSpPr>
        <p:sp>
          <p:nvSpPr>
            <p:cNvPr id="143373" name="Text Box 13"/>
            <p:cNvSpPr txBox="1">
              <a:spLocks noChangeArrowheads="1"/>
            </p:cNvSpPr>
            <p:nvPr/>
          </p:nvSpPr>
          <p:spPr bwMode="auto">
            <a:xfrm>
              <a:off x="2239" y="3404"/>
              <a:ext cx="1247" cy="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10800" rIns="54000" bIns="10800">
              <a:spAutoFit/>
            </a:bodyPr>
            <a:lstStyle/>
            <a:p>
              <a:r>
                <a:rPr lang="en-GB" sz="1400" dirty="0">
                  <a:solidFill>
                    <a:srgbClr val="000000"/>
                  </a:solidFill>
                  <a:latin typeface="Comic Sans MS" pitchFamily="66" charset="0"/>
                </a:rPr>
                <a:t>a. piston starts moving down</a:t>
              </a:r>
            </a:p>
            <a:p>
              <a:r>
                <a:rPr lang="en-GB" sz="1400" dirty="0">
                  <a:solidFill>
                    <a:srgbClr val="000000"/>
                  </a:solidFill>
                  <a:latin typeface="Comic Sans MS" pitchFamily="66" charset="0"/>
                </a:rPr>
                <a:t>b. intake valve opens</a:t>
              </a:r>
            </a:p>
            <a:p>
              <a:r>
                <a:rPr lang="en-GB" sz="1400" dirty="0">
                  <a:solidFill>
                    <a:srgbClr val="000000"/>
                  </a:solidFill>
                  <a:latin typeface="Comic Sans MS" pitchFamily="66" charset="0"/>
                </a:rPr>
                <a:t>c. </a:t>
              </a:r>
              <a:r>
                <a:rPr lang="en-GB" sz="1400" b="1" dirty="0">
                  <a:solidFill>
                    <a:srgbClr val="000000"/>
                  </a:solidFill>
                  <a:latin typeface="Comic Sans MS" pitchFamily="66" charset="0"/>
                </a:rPr>
                <a:t>air-fuel mixture </a:t>
              </a:r>
              <a:r>
                <a:rPr lang="en-GB" sz="1400" dirty="0">
                  <a:solidFill>
                    <a:srgbClr val="000000"/>
                  </a:solidFill>
                  <a:latin typeface="Comic Sans MS" pitchFamily="66" charset="0"/>
                </a:rPr>
                <a:t>gets in</a:t>
              </a:r>
            </a:p>
          </p:txBody>
        </p:sp>
        <p:pic>
          <p:nvPicPr>
            <p:cNvPr id="143382" name="Picture 22" descr="Image:Four stroke cycle intake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0" y="865"/>
              <a:ext cx="1585" cy="2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386" name="Text Box 26"/>
            <p:cNvSpPr txBox="1">
              <a:spLocks noChangeArrowheads="1"/>
            </p:cNvSpPr>
            <p:nvPr/>
          </p:nvSpPr>
          <p:spPr bwMode="auto">
            <a:xfrm>
              <a:off x="2531" y="3071"/>
              <a:ext cx="688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2000">
                  <a:latin typeface="Comic Sans MS" pitchFamily="66" charset="0"/>
                </a:rPr>
                <a:t>1. intake</a:t>
              </a:r>
            </a:p>
          </p:txBody>
        </p:sp>
      </p:grpSp>
      <p:grpSp>
        <p:nvGrpSpPr>
          <p:cNvPr id="143391" name="Group 31"/>
          <p:cNvGrpSpPr>
            <a:grpSpLocks/>
          </p:cNvGrpSpPr>
          <p:nvPr/>
        </p:nvGrpSpPr>
        <p:grpSpPr bwMode="auto">
          <a:xfrm>
            <a:off x="6040438" y="1371600"/>
            <a:ext cx="2516187" cy="5119688"/>
            <a:chOff x="3805" y="864"/>
            <a:chExt cx="1585" cy="3225"/>
          </a:xfrm>
        </p:grpSpPr>
        <p:sp>
          <p:nvSpPr>
            <p:cNvPr id="143374" name="Text Box 14"/>
            <p:cNvSpPr txBox="1">
              <a:spLocks noChangeArrowheads="1"/>
            </p:cNvSpPr>
            <p:nvPr/>
          </p:nvSpPr>
          <p:spPr bwMode="auto">
            <a:xfrm>
              <a:off x="4076" y="3539"/>
              <a:ext cx="1247" cy="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10800" rIns="54000" bIns="10800">
              <a:spAutoFit/>
            </a:bodyPr>
            <a:lstStyle/>
            <a:p>
              <a:r>
                <a:rPr lang="en-GB" sz="1400">
                  <a:solidFill>
                    <a:srgbClr val="000000"/>
                  </a:solidFill>
                  <a:latin typeface="Comic Sans MS" pitchFamily="66" charset="0"/>
                </a:rPr>
                <a:t>a. piston moves up</a:t>
              </a:r>
            </a:p>
            <a:p>
              <a:r>
                <a:rPr lang="en-GB" sz="1400">
                  <a:solidFill>
                    <a:srgbClr val="000000"/>
                  </a:solidFill>
                  <a:latin typeface="Comic Sans MS" pitchFamily="66" charset="0"/>
                </a:rPr>
                <a:t>b. both valves closed</a:t>
              </a:r>
            </a:p>
            <a:p>
              <a:r>
                <a:rPr lang="en-GB" sz="1400">
                  <a:solidFill>
                    <a:srgbClr val="000000"/>
                  </a:solidFill>
                  <a:latin typeface="Comic Sans MS" pitchFamily="66" charset="0"/>
                </a:rPr>
                <a:t>c. air-fuel mixture gets compressed</a:t>
              </a:r>
            </a:p>
          </p:txBody>
        </p:sp>
        <p:pic>
          <p:nvPicPr>
            <p:cNvPr id="143384" name="Picture 24" descr="Image:Four stroke cycle compression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5" y="864"/>
              <a:ext cx="1585" cy="2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387" name="Text Box 27"/>
            <p:cNvSpPr txBox="1">
              <a:spLocks noChangeArrowheads="1"/>
            </p:cNvSpPr>
            <p:nvPr/>
          </p:nvSpPr>
          <p:spPr bwMode="auto">
            <a:xfrm>
              <a:off x="4037" y="3071"/>
              <a:ext cx="1164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2000">
                  <a:latin typeface="Comic Sans MS" pitchFamily="66" charset="0"/>
                </a:rPr>
                <a:t>2. compression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690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>
                <a:latin typeface="Tahoma" pitchFamily="34" charset="0"/>
              </a:rPr>
              <a:t>Internal Combustion Engines</a:t>
            </a:r>
            <a:br>
              <a:rPr lang="en-GB" sz="2400">
                <a:latin typeface="Tahoma" pitchFamily="34" charset="0"/>
              </a:rPr>
            </a:br>
            <a:r>
              <a:rPr lang="en-GB" sz="2400">
                <a:latin typeface="Tahoma" pitchFamily="34" charset="0"/>
              </a:rPr>
              <a:t> – four stroke -</a:t>
            </a:r>
          </a:p>
        </p:txBody>
      </p:sp>
      <p:grpSp>
        <p:nvGrpSpPr>
          <p:cNvPr id="180241" name="Group 17"/>
          <p:cNvGrpSpPr>
            <a:grpSpLocks/>
          </p:cNvGrpSpPr>
          <p:nvPr/>
        </p:nvGrpSpPr>
        <p:grpSpPr bwMode="auto">
          <a:xfrm>
            <a:off x="304800" y="1544074"/>
            <a:ext cx="2493963" cy="3829050"/>
            <a:chOff x="402" y="968"/>
            <a:chExt cx="1571" cy="2412"/>
          </a:xfrm>
        </p:grpSpPr>
        <p:sp>
          <p:nvSpPr>
            <p:cNvPr id="180232" name="Rectangle 8"/>
            <p:cNvSpPr>
              <a:spLocks noChangeArrowheads="1"/>
            </p:cNvSpPr>
            <p:nvPr/>
          </p:nvSpPr>
          <p:spPr bwMode="auto">
            <a:xfrm>
              <a:off x="812" y="3174"/>
              <a:ext cx="615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2000">
                  <a:latin typeface="Comic Sans MS" pitchFamily="66" charset="0"/>
                </a:rPr>
                <a:t>ignition</a:t>
              </a:r>
            </a:p>
          </p:txBody>
        </p:sp>
        <p:pic>
          <p:nvPicPr>
            <p:cNvPr id="180234" name="Picture 10" descr="Image:Four stroke cycle spark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" y="968"/>
              <a:ext cx="1571" cy="2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0242" name="Group 18"/>
          <p:cNvGrpSpPr>
            <a:grpSpLocks/>
          </p:cNvGrpSpPr>
          <p:nvPr/>
        </p:nvGrpSpPr>
        <p:grpSpPr bwMode="auto">
          <a:xfrm>
            <a:off x="2798763" y="1536700"/>
            <a:ext cx="2493962" cy="4848225"/>
            <a:chOff x="2199" y="968"/>
            <a:chExt cx="1571" cy="3054"/>
          </a:xfrm>
        </p:grpSpPr>
        <p:sp>
          <p:nvSpPr>
            <p:cNvPr id="180229" name="Text Box 5"/>
            <p:cNvSpPr txBox="1">
              <a:spLocks noChangeArrowheads="1"/>
            </p:cNvSpPr>
            <p:nvPr/>
          </p:nvSpPr>
          <p:spPr bwMode="auto">
            <a:xfrm>
              <a:off x="2523" y="3606"/>
              <a:ext cx="1247" cy="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10800" rIns="54000" bIns="10800">
              <a:spAutoFit/>
            </a:bodyPr>
            <a:lstStyle/>
            <a:p>
              <a:r>
                <a:rPr lang="en-GB" sz="1400">
                  <a:solidFill>
                    <a:srgbClr val="000000"/>
                  </a:solidFill>
                  <a:latin typeface="Comic Sans MS" pitchFamily="66" charset="0"/>
                </a:rPr>
                <a:t>a. air-fuel mixture explodes driving the piston down</a:t>
              </a:r>
            </a:p>
          </p:txBody>
        </p:sp>
        <p:pic>
          <p:nvPicPr>
            <p:cNvPr id="180236" name="Picture 12" descr="Image:Four stroke cycle power.pn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9" y="968"/>
              <a:ext cx="1571" cy="2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0239" name="Rectangle 15"/>
            <p:cNvSpPr>
              <a:spLocks noChangeArrowheads="1"/>
            </p:cNvSpPr>
            <p:nvPr/>
          </p:nvSpPr>
          <p:spPr bwMode="auto">
            <a:xfrm>
              <a:off x="2648" y="3174"/>
              <a:ext cx="698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2000">
                  <a:latin typeface="Comic Sans MS" pitchFamily="66" charset="0"/>
                </a:rPr>
                <a:t>3. power</a:t>
              </a:r>
            </a:p>
          </p:txBody>
        </p:sp>
      </p:grpSp>
      <p:grpSp>
        <p:nvGrpSpPr>
          <p:cNvPr id="180243" name="Group 19"/>
          <p:cNvGrpSpPr>
            <a:grpSpLocks/>
          </p:cNvGrpSpPr>
          <p:nvPr/>
        </p:nvGrpSpPr>
        <p:grpSpPr bwMode="auto">
          <a:xfrm>
            <a:off x="5715000" y="1536700"/>
            <a:ext cx="2493963" cy="4954588"/>
            <a:chOff x="3996" y="968"/>
            <a:chExt cx="1571" cy="3121"/>
          </a:xfrm>
        </p:grpSpPr>
        <p:sp>
          <p:nvSpPr>
            <p:cNvPr id="180230" name="Text Box 6"/>
            <p:cNvSpPr txBox="1">
              <a:spLocks noChangeArrowheads="1"/>
            </p:cNvSpPr>
            <p:nvPr/>
          </p:nvSpPr>
          <p:spPr bwMode="auto">
            <a:xfrm>
              <a:off x="4320" y="3539"/>
              <a:ext cx="1247" cy="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10800" rIns="54000" bIns="10800">
              <a:spAutoFit/>
            </a:bodyPr>
            <a:lstStyle/>
            <a:p>
              <a:r>
                <a:rPr lang="en-GB" sz="1400" dirty="0">
                  <a:solidFill>
                    <a:srgbClr val="000000"/>
                  </a:solidFill>
                  <a:latin typeface="Comic Sans MS" pitchFamily="66" charset="0"/>
                </a:rPr>
                <a:t>a. piston moves up </a:t>
              </a:r>
            </a:p>
            <a:p>
              <a:r>
                <a:rPr lang="en-GB" sz="1400" dirty="0">
                  <a:solidFill>
                    <a:srgbClr val="000000"/>
                  </a:solidFill>
                  <a:latin typeface="Comic Sans MS" pitchFamily="66" charset="0"/>
                </a:rPr>
                <a:t>b. exhaust valve opens c. exhaust leaves the cylinder</a:t>
              </a:r>
            </a:p>
          </p:txBody>
        </p:sp>
        <p:pic>
          <p:nvPicPr>
            <p:cNvPr id="180238" name="Picture 14" descr="Image:Four stroke cycle exhaust.png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6" y="968"/>
              <a:ext cx="1571" cy="2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0240" name="Rectangle 16"/>
            <p:cNvSpPr>
              <a:spLocks noChangeArrowheads="1"/>
            </p:cNvSpPr>
            <p:nvPr/>
          </p:nvSpPr>
          <p:spPr bwMode="auto">
            <a:xfrm>
              <a:off x="4436" y="3174"/>
              <a:ext cx="846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2000">
                  <a:latin typeface="Comic Sans MS" pitchFamily="66" charset="0"/>
                </a:rPr>
                <a:t>4. exhaust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843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>
                <a:latin typeface="Tahoma" pitchFamily="34" charset="0"/>
              </a:rPr>
              <a:t>Internal Combustion Engines</a:t>
            </a:r>
            <a:br>
              <a:rPr lang="en-GB" sz="2400" dirty="0">
                <a:latin typeface="Tahoma" pitchFamily="34" charset="0"/>
              </a:rPr>
            </a:br>
            <a:r>
              <a:rPr lang="en-GB" sz="2400" dirty="0">
                <a:latin typeface="Tahoma" pitchFamily="34" charset="0"/>
              </a:rPr>
              <a:t> – </a:t>
            </a:r>
            <a:r>
              <a:rPr lang="en-GB" sz="2400" dirty="0" smtClean="0">
                <a:latin typeface="Tahoma" pitchFamily="34" charset="0"/>
              </a:rPr>
              <a:t>4 Stroke (Diesel)</a:t>
            </a:r>
            <a:endParaRPr lang="en-GB" sz="2400" dirty="0">
              <a:latin typeface="Tahoma" pitchFamily="34" charset="0"/>
            </a:endParaRPr>
          </a:p>
        </p:txBody>
      </p:sp>
      <p:grpSp>
        <p:nvGrpSpPr>
          <p:cNvPr id="149532" name="Group 28"/>
          <p:cNvGrpSpPr>
            <a:grpSpLocks/>
          </p:cNvGrpSpPr>
          <p:nvPr/>
        </p:nvGrpSpPr>
        <p:grpSpPr bwMode="auto">
          <a:xfrm>
            <a:off x="19050" y="298450"/>
            <a:ext cx="1689100" cy="3113088"/>
            <a:chOff x="12" y="188"/>
            <a:chExt cx="1064" cy="1961"/>
          </a:xfrm>
        </p:grpSpPr>
        <p:pic>
          <p:nvPicPr>
            <p:cNvPr id="149511" name="Picture 7" descr="G:\Dokument\Maszynoznawstwo\Maszyny\rusunki\Silniki\diesel_induction_5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7" t="8971" r="5157" b="5980"/>
            <a:stretch>
              <a:fillRect/>
            </a:stretch>
          </p:blipFill>
          <p:spPr bwMode="auto">
            <a:xfrm>
              <a:off x="12" y="188"/>
              <a:ext cx="1064" cy="1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17" name="Text Box 13"/>
            <p:cNvSpPr txBox="1">
              <a:spLocks noChangeArrowheads="1"/>
            </p:cNvSpPr>
            <p:nvPr/>
          </p:nvSpPr>
          <p:spPr bwMode="auto">
            <a:xfrm>
              <a:off x="104" y="1962"/>
              <a:ext cx="708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1800">
                  <a:latin typeface="Comic Sans MS" pitchFamily="66" charset="0"/>
                </a:rPr>
                <a:t>air intake</a:t>
              </a:r>
            </a:p>
          </p:txBody>
        </p:sp>
      </p:grpSp>
      <p:grpSp>
        <p:nvGrpSpPr>
          <p:cNvPr id="149533" name="Group 29"/>
          <p:cNvGrpSpPr>
            <a:grpSpLocks/>
          </p:cNvGrpSpPr>
          <p:nvPr/>
        </p:nvGrpSpPr>
        <p:grpSpPr bwMode="auto">
          <a:xfrm>
            <a:off x="1500188" y="638175"/>
            <a:ext cx="1692275" cy="3716338"/>
            <a:chOff x="945" y="402"/>
            <a:chExt cx="1066" cy="2341"/>
          </a:xfrm>
        </p:grpSpPr>
        <p:pic>
          <p:nvPicPr>
            <p:cNvPr id="149512" name="Picture 8" descr="G:\Dokument\Maszynoznawstwo\Maszyny\rusunki\Silniki\diesel_compression_5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7" t="8971" r="5157" b="5980"/>
            <a:stretch>
              <a:fillRect/>
            </a:stretch>
          </p:blipFill>
          <p:spPr bwMode="auto">
            <a:xfrm>
              <a:off x="945" y="793"/>
              <a:ext cx="1066" cy="1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18" name="Text Box 14"/>
            <p:cNvSpPr txBox="1">
              <a:spLocks noChangeArrowheads="1"/>
            </p:cNvSpPr>
            <p:nvPr/>
          </p:nvSpPr>
          <p:spPr bwMode="auto">
            <a:xfrm>
              <a:off x="1010" y="2556"/>
              <a:ext cx="886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1800">
                  <a:solidFill>
                    <a:srgbClr val="0033CC"/>
                  </a:solidFill>
                  <a:latin typeface="Comic Sans MS" pitchFamily="66" charset="0"/>
                </a:rPr>
                <a:t>compression</a:t>
              </a:r>
            </a:p>
          </p:txBody>
        </p:sp>
        <p:sp>
          <p:nvSpPr>
            <p:cNvPr id="149526" name="Freeform 22"/>
            <p:cNvSpPr>
              <a:spLocks/>
            </p:cNvSpPr>
            <p:nvPr/>
          </p:nvSpPr>
          <p:spPr bwMode="auto">
            <a:xfrm>
              <a:off x="1074" y="402"/>
              <a:ext cx="462" cy="402"/>
            </a:xfrm>
            <a:custGeom>
              <a:avLst/>
              <a:gdLst>
                <a:gd name="T0" fmla="*/ 0 w 462"/>
                <a:gd name="T1" fmla="*/ 0 h 402"/>
                <a:gd name="T2" fmla="*/ 198 w 462"/>
                <a:gd name="T3" fmla="*/ 72 h 402"/>
                <a:gd name="T4" fmla="*/ 336 w 462"/>
                <a:gd name="T5" fmla="*/ 192 h 402"/>
                <a:gd name="T6" fmla="*/ 462 w 462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2" h="402">
                  <a:moveTo>
                    <a:pt x="0" y="0"/>
                  </a:moveTo>
                  <a:cubicBezTo>
                    <a:pt x="65" y="10"/>
                    <a:pt x="142" y="40"/>
                    <a:pt x="198" y="72"/>
                  </a:cubicBezTo>
                  <a:cubicBezTo>
                    <a:pt x="254" y="104"/>
                    <a:pt x="292" y="137"/>
                    <a:pt x="336" y="192"/>
                  </a:cubicBezTo>
                  <a:cubicBezTo>
                    <a:pt x="380" y="247"/>
                    <a:pt x="436" y="358"/>
                    <a:pt x="462" y="402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endParaRPr lang="en-US"/>
            </a:p>
          </p:txBody>
        </p:sp>
      </p:grpSp>
      <p:grpSp>
        <p:nvGrpSpPr>
          <p:cNvPr id="149534" name="Group 30"/>
          <p:cNvGrpSpPr>
            <a:grpSpLocks/>
          </p:cNvGrpSpPr>
          <p:nvPr/>
        </p:nvGrpSpPr>
        <p:grpSpPr bwMode="auto">
          <a:xfrm>
            <a:off x="3013075" y="1905000"/>
            <a:ext cx="1692275" cy="3783013"/>
            <a:chOff x="1898" y="1200"/>
            <a:chExt cx="1066" cy="2383"/>
          </a:xfrm>
        </p:grpSpPr>
        <p:pic>
          <p:nvPicPr>
            <p:cNvPr id="149513" name="Picture 9" descr="G:\Dokument\Maszynoznawstwo\Maszyny\rusunki\Silniki\diesel_ignition_50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7" t="8971" r="5157" b="5980"/>
            <a:stretch>
              <a:fillRect/>
            </a:stretch>
          </p:blipFill>
          <p:spPr bwMode="auto">
            <a:xfrm>
              <a:off x="1898" y="1609"/>
              <a:ext cx="1066" cy="1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19" name="Text Box 15"/>
            <p:cNvSpPr txBox="1">
              <a:spLocks noChangeArrowheads="1"/>
            </p:cNvSpPr>
            <p:nvPr/>
          </p:nvSpPr>
          <p:spPr bwMode="auto">
            <a:xfrm>
              <a:off x="1898" y="3396"/>
              <a:ext cx="962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1800">
                  <a:solidFill>
                    <a:srgbClr val="FF0000"/>
                  </a:solidFill>
                  <a:latin typeface="Comic Sans MS" pitchFamily="66" charset="0"/>
                </a:rPr>
                <a:t>fuel injection</a:t>
              </a:r>
            </a:p>
          </p:txBody>
        </p:sp>
        <p:sp>
          <p:nvSpPr>
            <p:cNvPr id="149527" name="Freeform 23"/>
            <p:cNvSpPr>
              <a:spLocks/>
            </p:cNvSpPr>
            <p:nvPr/>
          </p:nvSpPr>
          <p:spPr bwMode="auto">
            <a:xfrm>
              <a:off x="2004" y="1200"/>
              <a:ext cx="462" cy="402"/>
            </a:xfrm>
            <a:custGeom>
              <a:avLst/>
              <a:gdLst>
                <a:gd name="T0" fmla="*/ 0 w 462"/>
                <a:gd name="T1" fmla="*/ 0 h 402"/>
                <a:gd name="T2" fmla="*/ 198 w 462"/>
                <a:gd name="T3" fmla="*/ 72 h 402"/>
                <a:gd name="T4" fmla="*/ 336 w 462"/>
                <a:gd name="T5" fmla="*/ 192 h 402"/>
                <a:gd name="T6" fmla="*/ 462 w 462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2" h="402">
                  <a:moveTo>
                    <a:pt x="0" y="0"/>
                  </a:moveTo>
                  <a:cubicBezTo>
                    <a:pt x="65" y="10"/>
                    <a:pt x="142" y="40"/>
                    <a:pt x="198" y="72"/>
                  </a:cubicBezTo>
                  <a:cubicBezTo>
                    <a:pt x="254" y="104"/>
                    <a:pt x="292" y="137"/>
                    <a:pt x="336" y="192"/>
                  </a:cubicBezTo>
                  <a:cubicBezTo>
                    <a:pt x="380" y="247"/>
                    <a:pt x="436" y="358"/>
                    <a:pt x="462" y="402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endParaRPr lang="en-US"/>
            </a:p>
          </p:txBody>
        </p:sp>
      </p:grpSp>
      <p:grpSp>
        <p:nvGrpSpPr>
          <p:cNvPr id="149535" name="Group 31"/>
          <p:cNvGrpSpPr>
            <a:grpSpLocks/>
          </p:cNvGrpSpPr>
          <p:nvPr/>
        </p:nvGrpSpPr>
        <p:grpSpPr bwMode="auto">
          <a:xfrm>
            <a:off x="4513263" y="2819400"/>
            <a:ext cx="1692275" cy="3840163"/>
            <a:chOff x="2843" y="1776"/>
            <a:chExt cx="1066" cy="2419"/>
          </a:xfrm>
        </p:grpSpPr>
        <p:pic>
          <p:nvPicPr>
            <p:cNvPr id="149514" name="Picture 10" descr="G:\Dokument\Maszynoznawstwo\Maszyny\rusunki\Silniki\diesel_power_50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7" t="8971" r="5157" b="5980"/>
            <a:stretch>
              <a:fillRect/>
            </a:stretch>
          </p:blipFill>
          <p:spPr bwMode="auto">
            <a:xfrm>
              <a:off x="2843" y="2251"/>
              <a:ext cx="1066" cy="1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9520" name="Text Box 16"/>
            <p:cNvSpPr txBox="1">
              <a:spLocks noChangeArrowheads="1"/>
            </p:cNvSpPr>
            <p:nvPr/>
          </p:nvSpPr>
          <p:spPr bwMode="auto">
            <a:xfrm>
              <a:off x="2972" y="4008"/>
              <a:ext cx="819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1800">
                  <a:solidFill>
                    <a:srgbClr val="FF0000"/>
                  </a:solidFill>
                  <a:latin typeface="Comic Sans MS" pitchFamily="66" charset="0"/>
                </a:rPr>
                <a:t>combustion</a:t>
              </a:r>
            </a:p>
          </p:txBody>
        </p:sp>
        <p:sp>
          <p:nvSpPr>
            <p:cNvPr id="149528" name="Freeform 24"/>
            <p:cNvSpPr>
              <a:spLocks/>
            </p:cNvSpPr>
            <p:nvPr/>
          </p:nvSpPr>
          <p:spPr bwMode="auto">
            <a:xfrm>
              <a:off x="2964" y="1776"/>
              <a:ext cx="426" cy="474"/>
            </a:xfrm>
            <a:custGeom>
              <a:avLst/>
              <a:gdLst>
                <a:gd name="T0" fmla="*/ 0 w 462"/>
                <a:gd name="T1" fmla="*/ 0 h 402"/>
                <a:gd name="T2" fmla="*/ 198 w 462"/>
                <a:gd name="T3" fmla="*/ 72 h 402"/>
                <a:gd name="T4" fmla="*/ 336 w 462"/>
                <a:gd name="T5" fmla="*/ 192 h 402"/>
                <a:gd name="T6" fmla="*/ 462 w 462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2" h="402">
                  <a:moveTo>
                    <a:pt x="0" y="0"/>
                  </a:moveTo>
                  <a:cubicBezTo>
                    <a:pt x="65" y="10"/>
                    <a:pt x="142" y="40"/>
                    <a:pt x="198" y="72"/>
                  </a:cubicBezTo>
                  <a:cubicBezTo>
                    <a:pt x="254" y="104"/>
                    <a:pt x="292" y="137"/>
                    <a:pt x="336" y="192"/>
                  </a:cubicBezTo>
                  <a:cubicBezTo>
                    <a:pt x="380" y="247"/>
                    <a:pt x="436" y="358"/>
                    <a:pt x="462" y="402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10800" rIns="54000" bIns="10800">
              <a:spAutoFit/>
            </a:bodyPr>
            <a:lstStyle/>
            <a:p>
              <a:endParaRPr lang="en-US"/>
            </a:p>
          </p:txBody>
        </p:sp>
      </p:grpSp>
      <p:grpSp>
        <p:nvGrpSpPr>
          <p:cNvPr id="149536" name="Group 32"/>
          <p:cNvGrpSpPr>
            <a:grpSpLocks/>
          </p:cNvGrpSpPr>
          <p:nvPr/>
        </p:nvGrpSpPr>
        <p:grpSpPr bwMode="auto">
          <a:xfrm>
            <a:off x="5457825" y="2773363"/>
            <a:ext cx="2478088" cy="3448050"/>
            <a:chOff x="3438" y="1747"/>
            <a:chExt cx="1561" cy="2172"/>
          </a:xfrm>
        </p:grpSpPr>
        <p:pic>
          <p:nvPicPr>
            <p:cNvPr id="149516" name="Picture 12" descr="F:\Dokument\Maszynoznawstwo\Maszyny\rusunki\Silniki\diesel_exhaust_50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7" t="8971" r="5157" b="5980"/>
            <a:stretch>
              <a:fillRect/>
            </a:stretch>
          </p:blipFill>
          <p:spPr bwMode="auto">
            <a:xfrm>
              <a:off x="3811" y="1747"/>
              <a:ext cx="1188" cy="1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21" name="Text Box 17"/>
            <p:cNvSpPr txBox="1">
              <a:spLocks noChangeArrowheads="1"/>
            </p:cNvSpPr>
            <p:nvPr/>
          </p:nvSpPr>
          <p:spPr bwMode="auto">
            <a:xfrm>
              <a:off x="4076" y="3732"/>
              <a:ext cx="602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r>
                <a:rPr lang="en-GB" sz="1800">
                  <a:solidFill>
                    <a:srgbClr val="33CC33"/>
                  </a:solidFill>
                  <a:latin typeface="Comic Sans MS" pitchFamily="66" charset="0"/>
                </a:rPr>
                <a:t>exhaust</a:t>
              </a:r>
            </a:p>
          </p:txBody>
        </p:sp>
        <p:sp>
          <p:nvSpPr>
            <p:cNvPr id="149529" name="Freeform 25"/>
            <p:cNvSpPr>
              <a:spLocks/>
            </p:cNvSpPr>
            <p:nvPr/>
          </p:nvSpPr>
          <p:spPr bwMode="auto">
            <a:xfrm>
              <a:off x="3438" y="1860"/>
              <a:ext cx="366" cy="384"/>
            </a:xfrm>
            <a:custGeom>
              <a:avLst/>
              <a:gdLst>
                <a:gd name="T0" fmla="*/ 0 w 366"/>
                <a:gd name="T1" fmla="*/ 384 h 384"/>
                <a:gd name="T2" fmla="*/ 36 w 366"/>
                <a:gd name="T3" fmla="*/ 210 h 384"/>
                <a:gd name="T4" fmla="*/ 204 w 366"/>
                <a:gd name="T5" fmla="*/ 54 h 384"/>
                <a:gd name="T6" fmla="*/ 366 w 366"/>
                <a:gd name="T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6" h="384">
                  <a:moveTo>
                    <a:pt x="0" y="384"/>
                  </a:moveTo>
                  <a:cubicBezTo>
                    <a:pt x="1" y="324"/>
                    <a:pt x="2" y="265"/>
                    <a:pt x="36" y="210"/>
                  </a:cubicBezTo>
                  <a:cubicBezTo>
                    <a:pt x="70" y="155"/>
                    <a:pt x="149" y="89"/>
                    <a:pt x="204" y="54"/>
                  </a:cubicBezTo>
                  <a:cubicBezTo>
                    <a:pt x="259" y="19"/>
                    <a:pt x="312" y="9"/>
                    <a:pt x="366" y="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endParaRPr lang="en-US"/>
            </a:p>
          </p:txBody>
        </p:sp>
      </p:grpSp>
      <p:grpSp>
        <p:nvGrpSpPr>
          <p:cNvPr id="149537" name="Group 33"/>
          <p:cNvGrpSpPr>
            <a:grpSpLocks/>
          </p:cNvGrpSpPr>
          <p:nvPr/>
        </p:nvGrpSpPr>
        <p:grpSpPr bwMode="auto">
          <a:xfrm>
            <a:off x="6772275" y="423863"/>
            <a:ext cx="2295525" cy="3424237"/>
            <a:chOff x="4266" y="267"/>
            <a:chExt cx="1446" cy="2157"/>
          </a:xfrm>
        </p:grpSpPr>
        <p:pic>
          <p:nvPicPr>
            <p:cNvPr id="149515" name="Picture 11" descr="F:\Dokument\Maszynoznawstwo\Maszyny\rusunki\Silniki\diesel_overlap_50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7" t="8971" r="5157" b="5980"/>
            <a:stretch>
              <a:fillRect/>
            </a:stretch>
          </p:blipFill>
          <p:spPr bwMode="auto">
            <a:xfrm>
              <a:off x="4644" y="267"/>
              <a:ext cx="1068" cy="1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22" name="Text Box 18"/>
            <p:cNvSpPr txBox="1">
              <a:spLocks noChangeArrowheads="1"/>
            </p:cNvSpPr>
            <p:nvPr/>
          </p:nvSpPr>
          <p:spPr bwMode="auto">
            <a:xfrm>
              <a:off x="5042" y="2064"/>
              <a:ext cx="67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10800" rIns="54000" bIns="10800">
              <a:spAutoFit/>
            </a:bodyPr>
            <a:lstStyle/>
            <a:p>
              <a:r>
                <a:rPr lang="en-GB" sz="1800">
                  <a:solidFill>
                    <a:srgbClr val="33CC33"/>
                  </a:solidFill>
                  <a:latin typeface="Comic Sans MS" pitchFamily="66" charset="0"/>
                </a:rPr>
                <a:t>exhaust</a:t>
              </a:r>
              <a:r>
                <a:rPr lang="en-GB" sz="1800">
                  <a:latin typeface="Comic Sans MS" pitchFamily="66" charset="0"/>
                </a:rPr>
                <a:t> /intake</a:t>
              </a:r>
            </a:p>
          </p:txBody>
        </p:sp>
        <p:sp>
          <p:nvSpPr>
            <p:cNvPr id="149530" name="Freeform 26"/>
            <p:cNvSpPr>
              <a:spLocks/>
            </p:cNvSpPr>
            <p:nvPr/>
          </p:nvSpPr>
          <p:spPr bwMode="auto">
            <a:xfrm>
              <a:off x="4266" y="1362"/>
              <a:ext cx="366" cy="384"/>
            </a:xfrm>
            <a:custGeom>
              <a:avLst/>
              <a:gdLst>
                <a:gd name="T0" fmla="*/ 0 w 366"/>
                <a:gd name="T1" fmla="*/ 384 h 384"/>
                <a:gd name="T2" fmla="*/ 36 w 366"/>
                <a:gd name="T3" fmla="*/ 210 h 384"/>
                <a:gd name="T4" fmla="*/ 204 w 366"/>
                <a:gd name="T5" fmla="*/ 54 h 384"/>
                <a:gd name="T6" fmla="*/ 366 w 366"/>
                <a:gd name="T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6" h="384">
                  <a:moveTo>
                    <a:pt x="0" y="384"/>
                  </a:moveTo>
                  <a:cubicBezTo>
                    <a:pt x="1" y="324"/>
                    <a:pt x="2" y="265"/>
                    <a:pt x="36" y="210"/>
                  </a:cubicBezTo>
                  <a:cubicBezTo>
                    <a:pt x="70" y="155"/>
                    <a:pt x="149" y="89"/>
                    <a:pt x="204" y="54"/>
                  </a:cubicBezTo>
                  <a:cubicBezTo>
                    <a:pt x="259" y="19"/>
                    <a:pt x="312" y="9"/>
                    <a:pt x="366" y="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54000" tIns="10800" rIns="54000" bIns="10800">
              <a:spAutoFit/>
            </a:bodyPr>
            <a:lstStyle/>
            <a:p>
              <a:endParaRPr lang="en-US"/>
            </a:p>
          </p:txBody>
        </p:sp>
      </p:grpSp>
      <p:sp>
        <p:nvSpPr>
          <p:cNvPr id="149531" name="Freeform 27"/>
          <p:cNvSpPr>
            <a:spLocks/>
          </p:cNvSpPr>
          <p:nvPr/>
        </p:nvSpPr>
        <p:spPr bwMode="auto">
          <a:xfrm>
            <a:off x="1695450" y="285750"/>
            <a:ext cx="5667375" cy="352425"/>
          </a:xfrm>
          <a:custGeom>
            <a:avLst/>
            <a:gdLst>
              <a:gd name="T0" fmla="*/ 3570 w 3570"/>
              <a:gd name="T1" fmla="*/ 222 h 222"/>
              <a:gd name="T2" fmla="*/ 3258 w 3570"/>
              <a:gd name="T3" fmla="*/ 90 h 222"/>
              <a:gd name="T4" fmla="*/ 2232 w 3570"/>
              <a:gd name="T5" fmla="*/ 12 h 222"/>
              <a:gd name="T6" fmla="*/ 414 w 3570"/>
              <a:gd name="T7" fmla="*/ 18 h 222"/>
              <a:gd name="T8" fmla="*/ 0 w 3570"/>
              <a:gd name="T9" fmla="*/ 72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70" h="222">
                <a:moveTo>
                  <a:pt x="3570" y="222"/>
                </a:moveTo>
                <a:cubicBezTo>
                  <a:pt x="3525" y="173"/>
                  <a:pt x="3481" y="125"/>
                  <a:pt x="3258" y="90"/>
                </a:cubicBezTo>
                <a:cubicBezTo>
                  <a:pt x="3035" y="55"/>
                  <a:pt x="2706" y="24"/>
                  <a:pt x="2232" y="12"/>
                </a:cubicBezTo>
                <a:cubicBezTo>
                  <a:pt x="1758" y="0"/>
                  <a:pt x="786" y="8"/>
                  <a:pt x="414" y="18"/>
                </a:cubicBezTo>
                <a:cubicBezTo>
                  <a:pt x="42" y="28"/>
                  <a:pt x="21" y="50"/>
                  <a:pt x="0" y="72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tIns="10800" rIns="54000" bIns="1080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8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9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9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9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9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9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9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49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31" grpId="0" animBg="1"/>
    </p:bld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757</TotalTime>
  <Words>1505</Words>
  <Application>Microsoft Office PowerPoint</Application>
  <PresentationFormat>On-screen Show (4:3)</PresentationFormat>
  <Paragraphs>292</Paragraphs>
  <Slides>50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UTMocw template</vt:lpstr>
      <vt:lpstr>Thermodynamics II Chapter 4 Internal Combustion Engines</vt:lpstr>
      <vt:lpstr>Coverage</vt:lpstr>
      <vt:lpstr>Internal Combustion Engines</vt:lpstr>
      <vt:lpstr>IC Engine Operation</vt:lpstr>
      <vt:lpstr>PowerPoint Presentation</vt:lpstr>
      <vt:lpstr>PowerPoint Presentation</vt:lpstr>
      <vt:lpstr>Internal Combustion Engines  – four stroke (Otto)</vt:lpstr>
      <vt:lpstr>Internal Combustion Engines  – four stroke -</vt:lpstr>
      <vt:lpstr>Internal Combustion Engines  – 4 Stroke (Diesel)</vt:lpstr>
      <vt:lpstr>PowerPoint Presentation</vt:lpstr>
      <vt:lpstr>Internal Combustion Engines – two stroke</vt:lpstr>
      <vt:lpstr>PowerPoint Presentation</vt:lpstr>
      <vt:lpstr>PowerPoint Presentation</vt:lpstr>
      <vt:lpstr>PowerPoint Presentation</vt:lpstr>
      <vt:lpstr>Configuration</vt:lpstr>
      <vt:lpstr>Internal Combustion Engines  – Radial</vt:lpstr>
      <vt:lpstr>Internal Combustion Engines  – multi-cylinder -</vt:lpstr>
      <vt:lpstr>Internal Combustion Engines  – multi-cylinder -</vt:lpstr>
      <vt:lpstr>4 Stroke vs 2 Stroke</vt:lpstr>
      <vt:lpstr>Petrol vs Diesel</vt:lpstr>
      <vt:lpstr>Petrol vs Diesel (cont.)</vt:lpstr>
      <vt:lpstr>Classification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P-v diagram of real engines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Performance Parameters</vt:lpstr>
      <vt:lpstr>Indicator</vt:lpstr>
      <vt:lpstr>Indicator</vt:lpstr>
      <vt:lpstr>Dynamometer</vt:lpstr>
      <vt:lpstr>Dynamometer</vt:lpstr>
      <vt:lpstr>Rates</vt:lpstr>
      <vt:lpstr>Mean Piston Speed</vt:lpstr>
      <vt:lpstr>Indicated Mean Effective Pressure</vt:lpstr>
      <vt:lpstr>Indicated Mean Effective Pressure</vt:lpstr>
      <vt:lpstr>Indicated  Work, Indicated Power</vt:lpstr>
      <vt:lpstr>Brake Power</vt:lpstr>
      <vt:lpstr>Friction Power, Mechanical Efficiency</vt:lpstr>
      <vt:lpstr>Brake Mean Effective Pressure (BMEP)</vt:lpstr>
      <vt:lpstr>Thermal Efficiency</vt:lpstr>
      <vt:lpstr>Specific Fuel Consumption (SFC)</vt:lpstr>
      <vt:lpstr>Volumetric Efficiency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78</cp:revision>
  <cp:lastPrinted>2013-11-16T04:30:24Z</cp:lastPrinted>
  <dcterms:created xsi:type="dcterms:W3CDTF">2013-08-28T02:41:09Z</dcterms:created>
  <dcterms:modified xsi:type="dcterms:W3CDTF">2013-11-16T04:34:26Z</dcterms:modified>
</cp:coreProperties>
</file>