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6" r:id="rId4"/>
    <p:sldId id="287" r:id="rId5"/>
    <p:sldId id="260" r:id="rId6"/>
    <p:sldId id="288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80" r:id="rId16"/>
    <p:sldId id="272" r:id="rId17"/>
    <p:sldId id="281" r:id="rId18"/>
    <p:sldId id="273" r:id="rId19"/>
    <p:sldId id="282" r:id="rId20"/>
    <p:sldId id="275" r:id="rId21"/>
    <p:sldId id="276" r:id="rId22"/>
    <p:sldId id="277" r:id="rId23"/>
    <p:sldId id="283" r:id="rId24"/>
    <p:sldId id="284" r:id="rId25"/>
    <p:sldId id="285" r:id="rId26"/>
    <p:sldId id="278" r:id="rId27"/>
    <p:sldId id="289" r:id="rId28"/>
    <p:sldId id="290" r:id="rId29"/>
    <p:sldId id="279" r:id="rId30"/>
    <p:sldId id="292" r:id="rId31"/>
    <p:sldId id="293" r:id="rId32"/>
    <p:sldId id="294" r:id="rId3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II</a:t>
            </a:r>
            <a:br>
              <a:rPr lang="en-US" dirty="0" smtClean="0"/>
            </a:br>
            <a:r>
              <a:rPr lang="en-US" dirty="0" smtClean="0"/>
              <a:t>Chapter 3</a:t>
            </a:r>
            <a:br>
              <a:rPr lang="en-US" dirty="0" smtClean="0"/>
            </a:br>
            <a:r>
              <a:rPr lang="en-US" dirty="0" smtClean="0"/>
              <a:t>Compressors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ngr.colostate.edu/~allan/thermo/gif_files/pistcy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3143248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00600" y="2057400"/>
            <a:ext cx="35362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 – Bore, Diameter</a:t>
            </a:r>
          </a:p>
          <a:p>
            <a:r>
              <a:rPr lang="en-US" sz="2400" dirty="0" smtClean="0"/>
              <a:t>s – Stroke</a:t>
            </a:r>
          </a:p>
          <a:p>
            <a:r>
              <a:rPr lang="en-US" sz="2400" dirty="0" smtClean="0"/>
              <a:t>l – Connecting Rod Length</a:t>
            </a:r>
          </a:p>
          <a:p>
            <a:r>
              <a:rPr lang="en-US" sz="2400" dirty="0" smtClean="0"/>
              <a:t>a – Crank Throw = ½ stroke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424190"/>
            <a:ext cx="4442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Piston-cylinder terminologies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31931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90600"/>
            <a:ext cx="4648200" cy="5094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96629"/>
            <a:ext cx="250169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62600" y="3537857"/>
                <a:ext cx="3556999" cy="844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Pressure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Ratio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3537857"/>
                <a:ext cx="3556999" cy="8442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3017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Compressor Operation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d – a : Intake or Induction</a:t>
            </a:r>
          </a:p>
          <a:p>
            <a:pPr lvl="1"/>
            <a:r>
              <a:rPr lang="en-US" dirty="0" smtClean="0"/>
              <a:t>Piston moves from TDC to BDC</a:t>
            </a:r>
          </a:p>
          <a:p>
            <a:pPr lvl="1"/>
            <a:r>
              <a:rPr lang="en-US" dirty="0" smtClean="0"/>
              <a:t>Intake valve opens and air induced into cylinder</a:t>
            </a:r>
          </a:p>
          <a:p>
            <a:pPr lvl="1"/>
            <a:r>
              <a:rPr lang="en-US" dirty="0" smtClean="0"/>
              <a:t>Pressure P</a:t>
            </a:r>
            <a:r>
              <a:rPr lang="en-US" baseline="-25000" dirty="0" smtClean="0"/>
              <a:t>1</a:t>
            </a:r>
            <a:r>
              <a:rPr lang="en-US" dirty="0" smtClean="0"/>
              <a:t> and temperature T</a:t>
            </a:r>
            <a:r>
              <a:rPr lang="en-US" baseline="-25000" dirty="0" smtClean="0"/>
              <a:t>1</a:t>
            </a:r>
            <a:r>
              <a:rPr lang="en-US" dirty="0" smtClean="0"/>
              <a:t> remain constant.</a:t>
            </a:r>
          </a:p>
          <a:p>
            <a:r>
              <a:rPr lang="en-US" dirty="0" smtClean="0"/>
              <a:t>Process a – b : Compression</a:t>
            </a:r>
          </a:p>
          <a:p>
            <a:pPr lvl="1"/>
            <a:r>
              <a:rPr lang="en-US" dirty="0" smtClean="0"/>
              <a:t>Intake valve closes and piston moves towards TDC</a:t>
            </a:r>
          </a:p>
          <a:p>
            <a:pPr lvl="1"/>
            <a:r>
              <a:rPr lang="en-US" dirty="0" smtClean="0"/>
              <a:t>Compression follows the </a:t>
            </a:r>
            <a:r>
              <a:rPr lang="en-US" dirty="0" err="1" smtClean="0"/>
              <a:t>polytropic</a:t>
            </a:r>
            <a:r>
              <a:rPr lang="en-US" dirty="0" smtClean="0"/>
              <a:t> process </a:t>
            </a:r>
            <a:r>
              <a:rPr lang="en-US" dirty="0" err="1" smtClean="0"/>
              <a:t>Pv</a:t>
            </a:r>
            <a:r>
              <a:rPr lang="en-US" baseline="30000" dirty="0" err="1" smtClean="0"/>
              <a:t>n</a:t>
            </a:r>
            <a:r>
              <a:rPr lang="en-US" dirty="0" smtClean="0"/>
              <a:t>=c until P</a:t>
            </a:r>
            <a:r>
              <a:rPr lang="en-US" baseline="-25000" dirty="0" smtClean="0"/>
              <a:t>2</a:t>
            </a:r>
            <a:r>
              <a:rPr lang="en-US" dirty="0" smtClean="0"/>
              <a:t> is reached.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36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Compressor Operation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b – c : Delivery</a:t>
            </a:r>
          </a:p>
          <a:p>
            <a:pPr lvl="1"/>
            <a:r>
              <a:rPr lang="en-US" dirty="0" smtClean="0"/>
              <a:t>Delivery valve opens</a:t>
            </a:r>
          </a:p>
          <a:p>
            <a:pPr lvl="1"/>
            <a:r>
              <a:rPr lang="en-US" dirty="0" smtClean="0"/>
              <a:t>Compressed air exits and delivered.</a:t>
            </a:r>
          </a:p>
          <a:p>
            <a:pPr lvl="1"/>
            <a:r>
              <a:rPr lang="en-US" dirty="0" smtClean="0"/>
              <a:t>Pressure P</a:t>
            </a:r>
            <a:r>
              <a:rPr lang="en-US" baseline="-25000" dirty="0" smtClean="0"/>
              <a:t>2</a:t>
            </a:r>
            <a:r>
              <a:rPr lang="en-US" dirty="0" smtClean="0"/>
              <a:t> and temperature T</a:t>
            </a:r>
            <a:r>
              <a:rPr lang="en-US" baseline="-25000" dirty="0" smtClean="0"/>
              <a:t>2</a:t>
            </a:r>
            <a:r>
              <a:rPr lang="en-US" dirty="0" smtClean="0"/>
              <a:t> remain constant.</a:t>
            </a:r>
          </a:p>
          <a:p>
            <a:r>
              <a:rPr lang="en-US" dirty="0" smtClean="0"/>
              <a:t>Process c – d : Expansion</a:t>
            </a:r>
          </a:p>
          <a:p>
            <a:pPr lvl="1"/>
            <a:r>
              <a:rPr lang="en-US" dirty="0" smtClean="0"/>
              <a:t>Both valves remain closed as the cycle returns to the initial state</a:t>
            </a:r>
          </a:p>
          <a:p>
            <a:pPr lvl="1"/>
            <a:r>
              <a:rPr lang="en-US" dirty="0" smtClean="0"/>
              <a:t>Constant volume if without clearance</a:t>
            </a:r>
          </a:p>
          <a:p>
            <a:pPr lvl="1"/>
            <a:r>
              <a:rPr lang="en-US" dirty="0" err="1" smtClean="0"/>
              <a:t>Polytropic</a:t>
            </a:r>
            <a:r>
              <a:rPr lang="en-US" dirty="0" smtClean="0"/>
              <a:t> expansion if with clearance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489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Indicated Work</a:t>
            </a:r>
            <a:br>
              <a:rPr lang="en-US" dirty="0" smtClean="0"/>
            </a:br>
            <a:r>
              <a:rPr lang="en-US" sz="2400" dirty="0" smtClean="0"/>
              <a:t>- Indicated by P-v diagram, (P-v diagram = Indicator diagram)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057400" cy="762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a cycle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600" y="2349910"/>
                <a:ext cx="4038600" cy="2563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𝑖𝑛𝑑</m:t>
                                </m:r>
                              </m:sub>
                            </m:sSub>
                          </m:e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nary>
                              <m:naryPr>
                                <m:ctrlPr>
                                  <a:rPr lang="en-US" sz="2000" i="1" smtClean="0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𝑃𝑑𝑉</m:t>
                                </m:r>
                              </m:e>
                            </m:nary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area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abcd</m:t>
                            </m:r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abef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bcoe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adof</m:t>
                            </m:r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𝑏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r>
                              <a:rPr lang="en-US" sz="2000" b="0" i="1" smtClean="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𝑏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r>
                              <a:rPr lang="en-US" sz="2000" b="0" i="1" smtClean="0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𝑏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/>
                              </a:rPr>
                              <m:t>)</m:t>
                            </m:r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349910"/>
                <a:ext cx="4038600" cy="2563266"/>
              </a:xfrm>
              <a:prstGeom prst="rect">
                <a:avLst/>
              </a:prstGeom>
              <a:blipFill rotWithShape="1">
                <a:blip r:embed="rId2"/>
                <a:stretch>
                  <a:fillRect r="-2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1828800"/>
            <a:ext cx="3581401" cy="338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71600" y="5699940"/>
                <a:ext cx="3046731" cy="8831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−1)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699940"/>
                <a:ext cx="3046731" cy="8831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41147" y="5281447"/>
            <a:ext cx="4801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Recall </a:t>
            </a:r>
            <a:r>
              <a:rPr lang="en-US" dirty="0" err="1" smtClean="0"/>
              <a:t>polytropic</a:t>
            </a:r>
            <a:r>
              <a:rPr lang="en-US" dirty="0" smtClean="0"/>
              <a:t> relationship between two states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53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3200" dirty="0" smtClean="0"/>
              <a:t>Indicated Work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38" y="990600"/>
            <a:ext cx="4495800" cy="762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Can also be considered as open system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9097" y="1810238"/>
                <a:ext cx="4038600" cy="1675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𝑖𝑛𝑑</m:t>
                                </m:r>
                              </m:sub>
                            </m:sSub>
                          </m:e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nary>
                              <m:naryPr>
                                <m:ctrlPr>
                                  <a:rPr lang="en-US" sz="2000" i="1" smtClean="0">
                                    <a:latin typeface="Cambria Math"/>
                                  </a:rPr>
                                </m:ctrlPr>
                              </m:naryPr>
                              <m:sub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  <m:sup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sup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𝑉𝑑𝑃</m:t>
                                </m:r>
                              </m:e>
                            </m:nary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area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000" b="0" i="0" smtClean="0">
                                <a:latin typeface="Cambria Math"/>
                              </a:rPr>
                              <m:t>abcd</m:t>
                            </m:r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𝑏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𝑎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97" y="1810238"/>
                <a:ext cx="4038600" cy="167545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762000"/>
            <a:ext cx="3581401" cy="338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7645" y="4414251"/>
                <a:ext cx="4038600" cy="1926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𝑖𝑛𝑑</m:t>
                                </m:r>
                              </m:sub>
                            </m:sSub>
                          </m:e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𝑚𝑅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𝑚𝑅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r>
                              <a:rPr lang="en-US" sz="2000" b="0" i="1" smtClean="0">
                                <a:latin typeface="Cambria Math"/>
                              </a:rPr>
                              <m:t>𝑚𝑅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r>
                              <a:rPr lang="en-US" sz="2000" i="1">
                                <a:latin typeface="Cambria Math"/>
                              </a:rPr>
                              <m:t>𝑚𝑅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b="0" i="1" smtClean="0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645" y="4414251"/>
                <a:ext cx="4038600" cy="19264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05464" y="3712000"/>
            <a:ext cx="203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 since PV = </a:t>
            </a:r>
            <a:r>
              <a:rPr lang="en-US" dirty="0" err="1" smtClean="0"/>
              <a:t>mRT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76799" y="4414251"/>
                <a:ext cx="4038600" cy="2118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mP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r>
                              <a:rPr lang="en-US" sz="2000" b="0" i="1" smtClean="0">
                                <a:latin typeface="Cambria Math"/>
                              </a:rPr>
                              <m:t>𝑚𝑅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i="1" smtClean="0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2000" i="1" smtClean="0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b="0" i="1" smtClean="0">
                                                    <a:latin typeface="Cambria Math"/>
                                                  </a:rPr>
                                                  <m:t>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b="0" i="1" smtClean="0"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b="0" i="1" smtClean="0">
                                                    <a:latin typeface="Cambria Math"/>
                                                  </a:rPr>
                                                  <m:t>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1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box>
                                      <m:boxPr>
                                        <m:ctrlPr>
                                          <a:rPr lang="en-US" sz="2000" i="1" smtClean="0">
                                            <a:latin typeface="Cambria Math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2000" i="1" smtClean="0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000" b="0" i="1" smtClean="0"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sz="2000" b="0" i="1" smtClean="0">
                                                <a:latin typeface="Cambria Math"/>
                                              </a:rPr>
                                              <m:t>−1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2000" b="0" i="1" smtClean="0"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</m:sup>
                                </m:sSup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en-US" sz="2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2000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1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box>
                                      <m:box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2000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−1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</m:sup>
                                </m:sSup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799" y="4414251"/>
                <a:ext cx="4038600" cy="21182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261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(and Rates)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Has to take into account single or double acting</a:t>
            </a:r>
          </a:p>
          <a:p>
            <a:r>
              <a:rPr lang="en-US" sz="2400" dirty="0" smtClean="0"/>
              <a:t>W</a:t>
            </a:r>
            <a:r>
              <a:rPr lang="en-US" sz="2400" baseline="-25000" dirty="0" smtClean="0"/>
              <a:t>ind</a:t>
            </a:r>
            <a:r>
              <a:rPr lang="en-US" sz="2400" dirty="0" smtClean="0"/>
              <a:t> is work per cycle of P-v diagram. </a:t>
            </a:r>
          </a:p>
          <a:p>
            <a:r>
              <a:rPr lang="en-US" sz="2400" dirty="0" smtClean="0"/>
              <a:t>If single acting, one cycle per crank revolution</a:t>
            </a:r>
          </a:p>
          <a:p>
            <a:r>
              <a:rPr lang="en-US" sz="2400" dirty="0" smtClean="0"/>
              <a:t>If double acting, two cycles per crank revolution (one cycle each for both sides of piston face). </a:t>
            </a:r>
          </a:p>
          <a:p>
            <a:pPr lvl="1"/>
            <a:r>
              <a:rPr lang="en-US" sz="2000" dirty="0" smtClean="0"/>
              <a:t>Mass flow rate is doubled accordingly.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23451" y="4267200"/>
                <a:ext cx="4038600" cy="2118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acc>
                              <m:accPr>
                                <m:chr m:val="̇"/>
                                <m:ctrlPr>
                                  <a:rPr lang="en-US" sz="20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𝑊</m:t>
                                </m:r>
                              </m:e>
                            </m:acc>
                          </m:e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acc>
                              <m:accPr>
                                <m:chr m:val="̇"/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𝑚</m:t>
                                </m:r>
                              </m:e>
                            </m:acc>
                            <m:r>
                              <a:rPr lang="en-US" sz="2000" b="0" i="1" smtClean="0">
                                <a:latin typeface="Cambria Math"/>
                              </a:rPr>
                              <m:t>𝑅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i="1" smtClean="0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2000" i="1" smtClean="0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b="0" i="1" smtClean="0">
                                                    <a:latin typeface="Cambria Math"/>
                                                  </a:rPr>
                                                  <m:t>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b="0" i="1" smtClean="0"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b="0" i="1" smtClean="0">
                                                    <a:latin typeface="Cambria Math"/>
                                                  </a:rPr>
                                                  <m:t>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1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box>
                                      <m:boxPr>
                                        <m:ctrlPr>
                                          <a:rPr lang="en-US" sz="2000" i="1" smtClean="0">
                                            <a:latin typeface="Cambria Math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2000" i="1" smtClean="0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000" b="0" i="1" smtClean="0"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sz="2000" b="0" i="1" smtClean="0">
                                                <a:latin typeface="Cambria Math"/>
                                              </a:rPr>
                                              <m:t>−1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2000" b="0" i="1" smtClean="0"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</m:sup>
                                </m:sSup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e>
                        </m:m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en-US" sz="20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acc>
                              <m:accPr>
                                <m:chr m:val="̇"/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𝑉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2000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/>
                                                  </a:rPr>
                                                  <m:t>1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box>
                                      <m:boxPr>
                                        <m:ctrlPr>
                                          <a:rPr lang="en-US" sz="2000" i="1">
                                            <a:latin typeface="Cambria Math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2000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−1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2000" i="1">
                                                <a:latin typeface="Cambria Math"/>
                                              </a:rPr>
                                              <m:t>𝑛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</m:sup>
                                </m:sSup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51" y="4267200"/>
                <a:ext cx="4038600" cy="21182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15000" y="4619655"/>
                <a:ext cx="25349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𝑚</m:t>
                          </m:r>
                        </m:e>
                      </m:acc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𝑚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000" b="0" i="1" smtClean="0">
                          <a:latin typeface="Cambria Math"/>
                        </a:rPr>
                        <m:t>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𝑎𝑐𝑡𝑖𝑜𝑛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4619655"/>
                <a:ext cx="2534989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9163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r>
              <a:rPr lang="en-US" sz="2400" dirty="0" smtClean="0"/>
              <a:t>The actual power input into the compressor is larger than the indicated power, to overcome friction and other losses.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Shaft power = Indicated power + Friction power loss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66800" y="3341132"/>
                <a:ext cx="4732193" cy="728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Cambria Math"/>
                        </a:rPr>
                        <m:t>Mechanical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/>
                        </a:rPr>
                        <m:t>Efficiency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/>
                            </a:rPr>
                            <m:t>Indicated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/>
                            </a:rPr>
                            <m:t>power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/>
                            </a:rPr>
                            <m:t>shaft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/>
                            </a:rPr>
                            <m:t>power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341132"/>
                <a:ext cx="4732193" cy="72866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62000" y="4724400"/>
            <a:ext cx="7055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Other losses can also be taken into account accordingly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008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 for Minimum Work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53293"/>
            <a:ext cx="3429000" cy="288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90335" y="1392623"/>
            <a:ext cx="5019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We aim to reduce the input work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d-a is the stroke, determined by cylinder design and measurement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P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is desired delivery pressure. As long as P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is reached, the compressor has done its job.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4236765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Only the compression process can be adjusted by varying n, the </a:t>
            </a:r>
            <a:r>
              <a:rPr lang="en-US" sz="2400" dirty="0" err="1" smtClean="0"/>
              <a:t>polytropic</a:t>
            </a:r>
            <a:r>
              <a:rPr lang="en-US" sz="2400" dirty="0" smtClean="0"/>
              <a:t> index.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Isothermal process (n=1) results in minimum work (smallest area).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Compressors are cooled by water jackets or cooling fins</a:t>
            </a:r>
          </a:p>
        </p:txBody>
      </p:sp>
    </p:spTree>
    <p:extLst>
      <p:ext uri="{BB962C8B-B14F-4D97-AF65-F5344CB8AC3E}">
        <p14:creationId xmlns:p14="http://schemas.microsoft.com/office/powerpoint/2010/main" val="3823871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Isothermal Work, Isothermal Efficiency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38200"/>
          </a:xfrm>
        </p:spPr>
        <p:txBody>
          <a:bodyPr/>
          <a:lstStyle/>
          <a:p>
            <a:r>
              <a:rPr lang="en-US" dirty="0" smtClean="0"/>
              <a:t>Integrating by isothermal process, </a:t>
            </a:r>
            <a:r>
              <a:rPr lang="en-US" dirty="0" err="1" smtClean="0"/>
              <a:t>Pv</a:t>
            </a:r>
            <a:r>
              <a:rPr lang="en-US" dirty="0" smtClean="0"/>
              <a:t>=c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28800" y="2212008"/>
                <a:ext cx="4480394" cy="18050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en-US" sz="2400" b="0" i="0" smtClean="0">
                                    <a:latin typeface="Cambria Math"/>
                                  </a:rPr>
                                  <m:t>isothermal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i="0" smtClean="0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4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i="1" smtClean="0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e>
                            </m:func>
                          </m:e>
                        </m:mr>
                        <m:mr>
                          <m:e/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𝑚𝑅</m:t>
                            </m:r>
                            <m:r>
                              <a:rPr lang="en-US" sz="2400" i="1" smtClean="0">
                                <a:latin typeface="Cambria Math"/>
                              </a:rPr>
                              <m:t>𝑇</m:t>
                            </m:r>
                            <m:func>
                              <m:func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i="1">
                                                <a:latin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e>
                            </m:func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212008"/>
                <a:ext cx="4480394" cy="18050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33400" y="4191000"/>
            <a:ext cx="39553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Isothermal efficiency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41090" y="4953000"/>
                <a:ext cx="4497706" cy="793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</a:rPr>
                            <m:t>η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/>
                            </a:rPr>
                            <m:t>isothermal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/>
                            </a:rPr>
                            <m:t>Isothermal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/>
                            </a:rPr>
                            <m:t>Work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/>
                            </a:rPr>
                            <m:t>Indicated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/>
                            </a:rPr>
                            <m:t>Work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090" y="4953000"/>
                <a:ext cx="4497706" cy="79374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085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/>
              <a:t>Indicated Work, Mechanical Efficiency</a:t>
            </a:r>
          </a:p>
          <a:p>
            <a:r>
              <a:rPr lang="en-US" sz="2800" dirty="0" smtClean="0"/>
              <a:t>Condition for Minimum Work</a:t>
            </a:r>
          </a:p>
          <a:p>
            <a:r>
              <a:rPr lang="en-US" sz="2800" dirty="0" smtClean="0"/>
              <a:t>Isothermal Efficiency</a:t>
            </a:r>
          </a:p>
          <a:p>
            <a:r>
              <a:rPr lang="en-US" sz="2800" dirty="0" smtClean="0"/>
              <a:t>Compressors with Clearance</a:t>
            </a:r>
          </a:p>
          <a:p>
            <a:r>
              <a:rPr lang="en-US" sz="2800" dirty="0" smtClean="0"/>
              <a:t>Volumetric Efficiency, Free Air Delivery</a:t>
            </a:r>
          </a:p>
          <a:p>
            <a:r>
              <a:rPr lang="en-US" sz="2800" dirty="0" smtClean="0"/>
              <a:t>Multistage Compression</a:t>
            </a:r>
          </a:p>
          <a:p>
            <a:r>
              <a:rPr lang="en-US" sz="2800" dirty="0" smtClean="0"/>
              <a:t>Ideal Intermediate Pressure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Compressors with Clearance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1524001"/>
            <a:ext cx="4724400" cy="2743200"/>
          </a:xfrm>
        </p:spPr>
        <p:txBody>
          <a:bodyPr/>
          <a:lstStyle/>
          <a:p>
            <a:r>
              <a:rPr lang="en-US" sz="2400" dirty="0" smtClean="0"/>
              <a:t>Clearance is needed for free movements of piston and valves</a:t>
            </a:r>
          </a:p>
          <a:p>
            <a:r>
              <a:rPr lang="en-US" sz="2400" dirty="0" smtClean="0"/>
              <a:t>Clearance volume is 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c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When delivery is completed (b-c), there is still compressed air at P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and T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in the clearance volume.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599"/>
            <a:ext cx="3962400" cy="3141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4513448"/>
            <a:ext cx="8077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When intake stroke begins at 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c</a:t>
            </a:r>
            <a:r>
              <a:rPr lang="en-US" sz="2400" dirty="0" smtClean="0"/>
              <a:t>, no outside air can enter yet until the residual compressed air has expanded down to P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and T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Thus, </a:t>
            </a:r>
            <a:r>
              <a:rPr lang="en-US" sz="2400" i="1" dirty="0" smtClean="0"/>
              <a:t>having clearance reduces the volume of inducted air</a:t>
            </a:r>
            <a:r>
              <a:rPr lang="en-US" sz="2400" dirty="0" smtClean="0"/>
              <a:t> from (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a</a:t>
            </a:r>
            <a:r>
              <a:rPr lang="en-US" sz="2400" dirty="0" err="1" smtClean="0"/>
              <a:t>-V</a:t>
            </a:r>
            <a:r>
              <a:rPr lang="en-US" sz="2400" baseline="-25000" dirty="0" err="1" smtClean="0"/>
              <a:t>c</a:t>
            </a:r>
            <a:r>
              <a:rPr lang="en-US" sz="2400" dirty="0" smtClean="0"/>
              <a:t>) originally to only (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a</a:t>
            </a:r>
            <a:r>
              <a:rPr lang="en-US" sz="2400" dirty="0" err="1" smtClean="0"/>
              <a:t>-V</a:t>
            </a:r>
            <a:r>
              <a:rPr lang="en-US" sz="2400" baseline="-25000" dirty="0" err="1" smtClean="0"/>
              <a:t>d</a:t>
            </a:r>
            <a:r>
              <a:rPr lang="en-US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86389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Compressors with Clearance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81200"/>
          </a:xfrm>
        </p:spPr>
        <p:txBody>
          <a:bodyPr/>
          <a:lstStyle/>
          <a:p>
            <a:r>
              <a:rPr lang="en-US" sz="2400" dirty="0" smtClean="0"/>
              <a:t>Mass of air, m</a:t>
            </a:r>
            <a:r>
              <a:rPr lang="en-US" sz="2400" baseline="-25000" dirty="0" smtClean="0"/>
              <a:t>a</a:t>
            </a:r>
            <a:r>
              <a:rPr lang="en-US" sz="2400" dirty="0" smtClean="0"/>
              <a:t> = </a:t>
            </a:r>
            <a:r>
              <a:rPr lang="en-US" sz="2400" dirty="0" err="1" smtClean="0"/>
              <a:t>m</a:t>
            </a:r>
            <a:r>
              <a:rPr lang="en-US" sz="2400" baseline="-25000" dirty="0" err="1" smtClean="0"/>
              <a:t>b</a:t>
            </a:r>
            <a:r>
              <a:rPr lang="en-US" sz="2400" dirty="0" smtClean="0"/>
              <a:t>, and m</a:t>
            </a:r>
            <a:r>
              <a:rPr lang="en-US" sz="2400" baseline="-25000" dirty="0" smtClean="0"/>
              <a:t>d</a:t>
            </a:r>
            <a:r>
              <a:rPr lang="en-US" sz="2400" dirty="0" smtClean="0"/>
              <a:t> = m</a:t>
            </a:r>
            <a:r>
              <a:rPr lang="en-US" sz="2400" baseline="-25000" dirty="0" smtClean="0"/>
              <a:t>c</a:t>
            </a:r>
          </a:p>
          <a:p>
            <a:r>
              <a:rPr lang="en-US" sz="2400" dirty="0" smtClean="0"/>
              <a:t>The amount of air handled, m = m</a:t>
            </a:r>
            <a:r>
              <a:rPr lang="en-US" sz="2400" baseline="-25000" dirty="0" smtClean="0"/>
              <a:t>a</a:t>
            </a:r>
            <a:r>
              <a:rPr lang="en-US" sz="2400" dirty="0" smtClean="0"/>
              <a:t> – m</a:t>
            </a:r>
            <a:r>
              <a:rPr lang="en-US" sz="2400" baseline="-25000" dirty="0" smtClean="0"/>
              <a:t>d</a:t>
            </a:r>
            <a:r>
              <a:rPr lang="en-US" sz="2400" dirty="0" smtClean="0"/>
              <a:t> = </a:t>
            </a:r>
            <a:r>
              <a:rPr lang="en-US" sz="2400" dirty="0" err="1" smtClean="0"/>
              <a:t>m</a:t>
            </a:r>
            <a:r>
              <a:rPr lang="en-US" sz="2400" baseline="-25000" dirty="0" err="1" smtClean="0"/>
              <a:t>b</a:t>
            </a:r>
            <a:r>
              <a:rPr lang="en-US" sz="2400" dirty="0" smtClean="0"/>
              <a:t> – m</a:t>
            </a:r>
            <a:r>
              <a:rPr lang="en-US" sz="2400" baseline="-25000" dirty="0" smtClean="0"/>
              <a:t>c</a:t>
            </a:r>
          </a:p>
          <a:p>
            <a:r>
              <a:rPr lang="en-US" sz="2400" dirty="0" smtClean="0"/>
              <a:t>W</a:t>
            </a:r>
            <a:r>
              <a:rPr lang="en-US" sz="2400" baseline="-25000" dirty="0" smtClean="0"/>
              <a:t>ind</a:t>
            </a:r>
            <a:r>
              <a:rPr lang="en-US" sz="2400" dirty="0" smtClean="0"/>
              <a:t> = area </a:t>
            </a:r>
            <a:r>
              <a:rPr lang="en-US" sz="2400" dirty="0" err="1" smtClean="0"/>
              <a:t>abcd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= area </a:t>
            </a:r>
            <a:r>
              <a:rPr lang="en-US" sz="2400" dirty="0" err="1" smtClean="0"/>
              <a:t>abef</a:t>
            </a:r>
            <a:r>
              <a:rPr lang="en-US" sz="2400" dirty="0" smtClean="0"/>
              <a:t> – area </a:t>
            </a:r>
            <a:r>
              <a:rPr lang="en-US" sz="2400" dirty="0" err="1" smtClean="0"/>
              <a:t>cefd</a:t>
            </a:r>
            <a:endParaRPr lang="en-US" sz="2400" dirty="0" smtClean="0"/>
          </a:p>
          <a:p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0436" y="3428998"/>
                <a:ext cx="6280355" cy="61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𝑊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𝑖𝑛𝑑</m:t>
                                </m:r>
                              </m:sub>
                            </m:sSub>
                          </m:e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000" b="0" i="1" smtClean="0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𝑑</m:t>
                                </m:r>
                              </m:sub>
                            </m:sSub>
                            <m:r>
                              <a:rPr lang="en-US" sz="2000" i="1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36" y="3428998"/>
                <a:ext cx="6280355" cy="6194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8201" y="4048463"/>
                <a:ext cx="4343400" cy="61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mP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r>
                              <a:rPr lang="en-US" sz="2000" b="0" i="1" smtClean="0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𝑑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/>
                              </a:rPr>
                              <m:t>)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4048463"/>
                <a:ext cx="4343400" cy="6194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1" y="4669477"/>
                <a:ext cx="4343400" cy="61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mPr>
                        <m:mr>
                          <m:e/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  <m:r>
                              <a:rPr lang="en-US" sz="2000" b="0" i="1" smtClean="0">
                                <a:latin typeface="Cambria Math"/>
                              </a:rPr>
                              <m:t>𝑚𝑅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4669477"/>
                <a:ext cx="4343400" cy="6194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81000" y="5562600"/>
            <a:ext cx="8480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Even though Work depends on clearance, but </a:t>
            </a:r>
            <a:r>
              <a:rPr lang="en-US" sz="2400" i="1" dirty="0" smtClean="0"/>
              <a:t>work per unit mass </a:t>
            </a:r>
            <a:r>
              <a:rPr lang="en-US" sz="2400" dirty="0" smtClean="0"/>
              <a:t>does not depend on it.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9051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Air Delivery, FAD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62200"/>
          </a:xfrm>
        </p:spPr>
        <p:txBody>
          <a:bodyPr/>
          <a:lstStyle/>
          <a:p>
            <a:r>
              <a:rPr lang="en-US" dirty="0" smtClean="0"/>
              <a:t>FAD is the amount of air handled (delivered) by the compressor.</a:t>
            </a:r>
          </a:p>
          <a:p>
            <a:r>
              <a:rPr lang="en-US" dirty="0" smtClean="0"/>
              <a:t>FAD is given as the volumetric flow rate of air (measured at free air conditions P</a:t>
            </a:r>
            <a:r>
              <a:rPr lang="en-US" baseline="-25000" dirty="0" smtClean="0"/>
              <a:t>o</a:t>
            </a:r>
            <a:r>
              <a:rPr lang="en-US" dirty="0" smtClean="0"/>
              <a:t> and T</a:t>
            </a:r>
            <a:r>
              <a:rPr lang="en-US" baseline="-25000" dirty="0" smtClean="0"/>
              <a:t>o</a:t>
            </a:r>
            <a:r>
              <a:rPr lang="en-US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47800" y="3962400"/>
                <a:ext cx="2657073" cy="8501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FAD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3962400"/>
                <a:ext cx="2657073" cy="8501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62000" y="55626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Actually, this is easier given by the mass flow rate since it does not depend on P and 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5548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Volumetric Efficiency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4400" y="1447800"/>
                <a:ext cx="1386149" cy="7872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</a:rPr>
                            <m:t>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447800"/>
                <a:ext cx="1386149" cy="78726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52259" y="3452019"/>
                <a:ext cx="1248290" cy="846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</a:rPr>
                            <m:t>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259" y="3452019"/>
                <a:ext cx="1248290" cy="84619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925620" y="1444228"/>
            <a:ext cx="5684980" cy="1105091"/>
            <a:chOff x="2925620" y="1444228"/>
            <a:chExt cx="5684980" cy="1105091"/>
          </a:xfrm>
        </p:grpSpPr>
        <p:sp>
          <p:nvSpPr>
            <p:cNvPr id="6" name="TextBox 5"/>
            <p:cNvSpPr txBox="1"/>
            <p:nvPr/>
          </p:nvSpPr>
          <p:spPr>
            <a:xfrm>
              <a:off x="3048000" y="1444228"/>
              <a:ext cx="27636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The mass of gas entering</a:t>
              </a:r>
              <a:endParaRPr lang="en-US" sz="2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925620" y="1841433"/>
              <a:ext cx="5684980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The mass of gas that should fill the swept volume at the same reference condition (free air condition)</a:t>
              </a:r>
              <a:endParaRPr lang="en-US" sz="2000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3048000" y="1841433"/>
              <a:ext cx="5257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2834410" y="3208362"/>
            <a:ext cx="5684980" cy="1066864"/>
            <a:chOff x="3047540" y="1174679"/>
            <a:chExt cx="5684980" cy="1066864"/>
          </a:xfrm>
        </p:grpSpPr>
        <p:sp>
          <p:nvSpPr>
            <p:cNvPr id="16" name="TextBox 15"/>
            <p:cNvSpPr txBox="1"/>
            <p:nvPr/>
          </p:nvSpPr>
          <p:spPr>
            <a:xfrm>
              <a:off x="3139210" y="1174679"/>
              <a:ext cx="525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The volume of gas entering measured at free air condition</a:t>
              </a:r>
              <a:endParaRPr lang="en-US" sz="2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47540" y="1841433"/>
              <a:ext cx="56849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The swept volume of cylinder</a:t>
              </a:r>
              <a:endParaRPr lang="en-US" sz="2000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3048000" y="1841433"/>
              <a:ext cx="52578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4102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Volumetric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76800"/>
            <a:ext cx="8229600" cy="1249363"/>
          </a:xfrm>
        </p:spPr>
        <p:txBody>
          <a:bodyPr/>
          <a:lstStyle/>
          <a:p>
            <a:r>
              <a:rPr lang="en-US" sz="2400" dirty="0" smtClean="0"/>
              <a:t>The result above is assuming that the in-cylinder condition (T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P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) is the same as free air condition (T</a:t>
            </a:r>
            <a:r>
              <a:rPr lang="en-US" sz="2400" baseline="-25000" dirty="0" smtClean="0"/>
              <a:t>o</a:t>
            </a:r>
            <a:r>
              <a:rPr lang="en-US" sz="2400" dirty="0" smtClean="0"/>
              <a:t>, P</a:t>
            </a:r>
            <a:r>
              <a:rPr lang="en-US" sz="2400" baseline="-25000" dirty="0" smtClean="0"/>
              <a:t>o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599"/>
            <a:ext cx="3962400" cy="3141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91000" y="1372495"/>
                <a:ext cx="2820900" cy="861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</a:rPr>
                            <m:t>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1372495"/>
                <a:ext cx="2820900" cy="8613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28652" y="2511860"/>
                <a:ext cx="3621761" cy="10657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</a:rPr>
                            <m:t>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=1−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type m:val="skw"/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𝑛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8652" y="2511860"/>
                <a:ext cx="3621761" cy="10657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90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Volumetric Efficiency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09800"/>
          </a:xfrm>
        </p:spPr>
        <p:txBody>
          <a:bodyPr/>
          <a:lstStyle/>
          <a:p>
            <a:r>
              <a:rPr lang="en-US" sz="2400" dirty="0" smtClean="0"/>
              <a:t>The entering air is actually being heated by the hot cylinder walls and there has to be a pressure difference (P</a:t>
            </a:r>
            <a:r>
              <a:rPr lang="en-US" sz="2400" baseline="-25000" dirty="0" smtClean="0"/>
              <a:t>o</a:t>
            </a:r>
            <a:r>
              <a:rPr lang="en-US" sz="2400" dirty="0" smtClean="0"/>
              <a:t> – P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) so that air can flow into the cylinder.</a:t>
            </a:r>
          </a:p>
          <a:p>
            <a:r>
              <a:rPr lang="en-US" sz="2400" dirty="0" smtClean="0"/>
              <a:t>We can use the unchanging mass to get the correction factor to account for these differences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90600" y="3733800"/>
                <a:ext cx="2704523" cy="846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)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733800"/>
                <a:ext cx="2704523" cy="84619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90600" y="4876800"/>
                <a:ext cx="4552978" cy="10657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</a:rPr>
                            <m:t>η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i="1"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sz="24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sz="24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400" i="1">
                                                  <a:latin typeface="Cambria Math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type m:val="skw"/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</m:d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76800"/>
                <a:ext cx="4552978" cy="10657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5147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Multistage Compression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359311"/>
            <a:ext cx="5257800" cy="3136490"/>
          </a:xfrm>
        </p:spPr>
        <p:txBody>
          <a:bodyPr/>
          <a:lstStyle/>
          <a:p>
            <a:r>
              <a:rPr lang="en-US" sz="2800" dirty="0" smtClean="0"/>
              <a:t>For a given </a:t>
            </a:r>
            <a:r>
              <a:rPr lang="en-US" sz="2800" dirty="0" err="1" smtClean="0"/>
              <a:t>V</a:t>
            </a:r>
            <a:r>
              <a:rPr lang="en-US" sz="2800" baseline="-25000" dirty="0" err="1" smtClean="0"/>
              <a:t>s</a:t>
            </a:r>
            <a:r>
              <a:rPr lang="en-US" sz="2800" dirty="0" smtClean="0"/>
              <a:t>, </a:t>
            </a:r>
            <a:r>
              <a:rPr lang="en-US" sz="2800" dirty="0" smtClean="0">
                <a:cs typeface="Times New Roman"/>
              </a:rPr>
              <a:t>i</a:t>
            </a:r>
            <a:r>
              <a:rPr lang="en-US" sz="2800" dirty="0" smtClean="0">
                <a:cs typeface="Times New Roman"/>
              </a:rPr>
              <a:t>ncreasing </a:t>
            </a:r>
            <a:r>
              <a:rPr lang="en-US" sz="2800" dirty="0" err="1" smtClean="0">
                <a:cs typeface="Times New Roman"/>
              </a:rPr>
              <a:t>r</a:t>
            </a:r>
            <a:r>
              <a:rPr lang="en-US" sz="2800" baseline="-25000" dirty="0" err="1" smtClean="0">
                <a:cs typeface="Times New Roman"/>
              </a:rPr>
              <a:t>p</a:t>
            </a:r>
            <a:r>
              <a:rPr lang="en-US" sz="2800" dirty="0" smtClean="0">
                <a:cs typeface="Times New Roman"/>
              </a:rPr>
              <a:t> will</a:t>
            </a:r>
          </a:p>
          <a:p>
            <a:pPr lvl="1"/>
            <a:r>
              <a:rPr lang="en-US" sz="2400" dirty="0" smtClean="0">
                <a:cs typeface="Times New Roman"/>
              </a:rPr>
              <a:t>decrease</a:t>
            </a:r>
            <a:r>
              <a:rPr lang="en-US" sz="2400" dirty="0" smtClean="0"/>
              <a:t> </a:t>
            </a:r>
            <a:r>
              <a:rPr lang="el-GR" sz="2400" dirty="0" smtClean="0">
                <a:latin typeface="Times New Roman"/>
                <a:cs typeface="Times New Roman"/>
              </a:rPr>
              <a:t>η</a:t>
            </a:r>
            <a:r>
              <a:rPr lang="en-US" sz="2400" baseline="-25000" dirty="0" smtClean="0">
                <a:cs typeface="Times New Roman"/>
              </a:rPr>
              <a:t>v</a:t>
            </a:r>
            <a:r>
              <a:rPr lang="en-US" sz="2400" dirty="0" smtClean="0">
                <a:cs typeface="Times New Roman"/>
              </a:rPr>
              <a:t>.</a:t>
            </a:r>
          </a:p>
          <a:p>
            <a:pPr lvl="1"/>
            <a:r>
              <a:rPr lang="en-US" sz="2400" dirty="0" smtClean="0">
                <a:cs typeface="Times New Roman"/>
              </a:rPr>
              <a:t>Increase delivery temperature</a:t>
            </a:r>
          </a:p>
          <a:p>
            <a:r>
              <a:rPr lang="en-US" sz="2800" dirty="0" smtClean="0">
                <a:cs typeface="Times New Roman"/>
              </a:rPr>
              <a:t>To achieve high pressures while avoiding those problems</a:t>
            </a:r>
          </a:p>
          <a:p>
            <a:pPr lvl="1"/>
            <a:r>
              <a:rPr lang="en-US" sz="2400" dirty="0" smtClean="0">
                <a:cs typeface="Times New Roman"/>
              </a:rPr>
              <a:t>Do Multistage Compression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5" y="1359310"/>
            <a:ext cx="3343275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46330" y="4845460"/>
            <a:ext cx="7788070" cy="178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At some intermediate pressure P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, the gas is sent to a smaller cylinder to be compressed further.</a:t>
            </a:r>
          </a:p>
          <a:p>
            <a:r>
              <a:rPr lang="en-US" sz="2800" dirty="0" smtClean="0">
                <a:cs typeface="Times New Roman"/>
              </a:rPr>
              <a:t>This also allows us to cool the gas (intercooling) to reduce compression work.</a:t>
            </a:r>
            <a:endParaRPr lang="en-US" sz="2400" dirty="0" smtClean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0556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600" dirty="0" smtClean="0"/>
              <a:t>Multistage Compression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98" y="1133474"/>
            <a:ext cx="3276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176337"/>
            <a:ext cx="3105150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4291012"/>
            <a:ext cx="550545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99" y="1855070"/>
            <a:ext cx="164782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260" y="1902695"/>
            <a:ext cx="18192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645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600" dirty="0"/>
              <a:t>Multistage Compression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5963"/>
          </a:xfrm>
        </p:spPr>
        <p:txBody>
          <a:bodyPr/>
          <a:lstStyle/>
          <a:p>
            <a:r>
              <a:rPr lang="en-US" sz="2800" dirty="0" smtClean="0"/>
              <a:t>Complete Intercooling if</a:t>
            </a:r>
          </a:p>
          <a:p>
            <a:pPr lvl="1"/>
            <a:r>
              <a:rPr lang="en-US" sz="2400" dirty="0" smtClean="0"/>
              <a:t>Intermediate temperature T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 is cooled back to the same temperature as T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648200"/>
            <a:ext cx="14287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295400"/>
            <a:ext cx="406495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1594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600" dirty="0" smtClean="0"/>
              <a:t>Optimum Intermediate Pressure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3200399"/>
          </a:xfrm>
        </p:spPr>
        <p:txBody>
          <a:bodyPr/>
          <a:lstStyle/>
          <a:p>
            <a:r>
              <a:rPr lang="en-US" sz="2800" dirty="0" smtClean="0"/>
              <a:t>The chosen P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affects the amount of compression work that has to be supplied.</a:t>
            </a:r>
          </a:p>
          <a:p>
            <a:r>
              <a:rPr lang="en-US" sz="2800" dirty="0" smtClean="0"/>
              <a:t>An optimum P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will give us the minimum compressor work.</a:t>
            </a:r>
          </a:p>
          <a:p>
            <a:r>
              <a:rPr lang="en-US" sz="2800" dirty="0" smtClean="0"/>
              <a:t>Let’s assume complete intercooling.</a:t>
            </a:r>
          </a:p>
          <a:p>
            <a:pPr marL="0" indent="0">
              <a:buNone/>
            </a:pPr>
            <a:r>
              <a:rPr lang="en-US" sz="2800" dirty="0" err="1" smtClean="0"/>
              <a:t>W</a:t>
            </a:r>
            <a:r>
              <a:rPr lang="en-US" sz="2800" baseline="-25000" dirty="0" err="1" smtClean="0"/>
              <a:t>total</a:t>
            </a:r>
            <a:r>
              <a:rPr lang="en-US" sz="2800" dirty="0" smtClean="0"/>
              <a:t> = </a:t>
            </a:r>
            <a:r>
              <a:rPr lang="en-US" sz="2800" dirty="0" err="1" smtClean="0"/>
              <a:t>W</a:t>
            </a:r>
            <a:r>
              <a:rPr lang="en-US" sz="2800" baseline="-25000" dirty="0" err="1" smtClean="0"/>
              <a:t>Low</a:t>
            </a:r>
            <a:r>
              <a:rPr lang="en-US" sz="2800" baseline="-25000" dirty="0" smtClean="0"/>
              <a:t> Stage</a:t>
            </a:r>
            <a:r>
              <a:rPr lang="en-US" sz="2800" dirty="0" smtClean="0"/>
              <a:t> + </a:t>
            </a:r>
            <a:r>
              <a:rPr lang="en-US" sz="2800" dirty="0" err="1" smtClean="0"/>
              <a:t>W</a:t>
            </a:r>
            <a:r>
              <a:rPr lang="en-US" sz="2800" baseline="-25000" dirty="0" err="1" smtClean="0"/>
              <a:t>High</a:t>
            </a:r>
            <a:r>
              <a:rPr lang="en-US" sz="2800" baseline="-25000" dirty="0" smtClean="0"/>
              <a:t> Stage</a:t>
            </a:r>
            <a:endParaRPr lang="en-US" sz="2800" baseline="-2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57200" y="4114800"/>
                <a:ext cx="7008521" cy="984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𝑇𝑜𝑡𝑎𝑙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𝑚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114800"/>
                <a:ext cx="7008521" cy="9840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89155" y="5638800"/>
                <a:ext cx="5026183" cy="984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𝑇𝑜𝑡𝑎𝑙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55" y="5638800"/>
                <a:ext cx="5026183" cy="9840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85799" y="5206406"/>
            <a:ext cx="1800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Since T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 = T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,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0290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599"/>
          </a:xfrm>
        </p:spPr>
        <p:txBody>
          <a:bodyPr/>
          <a:lstStyle/>
          <a:p>
            <a:r>
              <a:rPr lang="en-US" dirty="0"/>
              <a:t>Compressed air is air kept under a pressure that is greater than atmospheric pressure.</a:t>
            </a:r>
          </a:p>
        </p:txBody>
      </p:sp>
      <p:pic>
        <p:nvPicPr>
          <p:cNvPr id="2050" name="Picture 2" descr="http://www.machines.net.in/images/Air_Compressor_1hp_To_60h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3048000"/>
            <a:ext cx="38100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023360" y="2895600"/>
            <a:ext cx="489204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 industry, compressed air is so widely used that it is often regarded as the fourth utility, after electricity, natural gas and water.</a:t>
            </a:r>
          </a:p>
        </p:txBody>
      </p:sp>
    </p:spTree>
    <p:extLst>
      <p:ext uri="{BB962C8B-B14F-4D97-AF65-F5344CB8AC3E}">
        <p14:creationId xmlns:p14="http://schemas.microsoft.com/office/powerpoint/2010/main" val="1919717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600" dirty="0" smtClean="0"/>
              <a:t>Optimum Intermediate Pressure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1295400"/>
          </a:xfrm>
        </p:spPr>
        <p:txBody>
          <a:bodyPr/>
          <a:lstStyle/>
          <a:p>
            <a:r>
              <a:rPr lang="en-US" sz="2800" dirty="0" smtClean="0"/>
              <a:t>For a fixed 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 T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and 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, we can the optimum P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that gives us minimum </a:t>
            </a:r>
            <a:r>
              <a:rPr lang="en-US" sz="2800" dirty="0" err="1" smtClean="0"/>
              <a:t>W</a:t>
            </a:r>
            <a:r>
              <a:rPr lang="en-US" sz="2800" baseline="-25000" dirty="0" err="1" smtClean="0"/>
              <a:t>total</a:t>
            </a:r>
            <a:r>
              <a:rPr lang="en-US" sz="2800" dirty="0" smtClean="0"/>
              <a:t> by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143000" y="2962565"/>
                <a:ext cx="6306022" cy="11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𝑇𝑜𝑡𝑎𝑙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−1</m:t>
                              </m:r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𝑚</m:t>
                          </m:r>
                          <m:r>
                            <a:rPr lang="en-US" i="1">
                              <a:latin typeface="Cambria Math"/>
                            </a:rPr>
                            <m:t>𝑅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box>
                                    <m:box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−1</m:t>
                                          </m:r>
                                        </m:num>
                                        <m:den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den>
                                      </m:f>
                                    </m:e>
                                  </m:box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box>
                                    <m:box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−1</m:t>
                                          </m:r>
                                        </m:num>
                                        <m:den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den>
                                      </m:f>
                                    </m:e>
                                  </m:box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962565"/>
                <a:ext cx="6306022" cy="11269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054459" y="2057400"/>
                <a:ext cx="1883593" cy="8560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𝑇𝑜𝑡𝑎𝑙</m:t>
                              </m:r>
                            </m:sub>
                          </m:sSub>
                        </m:num>
                        <m:den>
                          <m:r>
                            <a:rPr lang="en-US" sz="240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459" y="2057400"/>
                <a:ext cx="1883593" cy="8560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032801" y="4215499"/>
                <a:ext cx="3926908" cy="984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−2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801" y="4215499"/>
                <a:ext cx="3926908" cy="9840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945135" y="5317313"/>
                <a:ext cx="1646476" cy="483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135" y="5317313"/>
                <a:ext cx="1646476" cy="4838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914400" y="5988107"/>
                <a:ext cx="2952155" cy="545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𝑜𝑝𝑡𝑖𝑚𝑢𝑚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radPr>
                        <m:deg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g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5988107"/>
                <a:ext cx="2952155" cy="5450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296011" y="5286912"/>
                <a:ext cx="4297523" cy="1125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𝑜𝑝𝑡𝑖𝑚𝑢𝑚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box>
                            <m:box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p>
                      </m:sSup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011" y="5286912"/>
                <a:ext cx="4297523" cy="1125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1339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600" dirty="0" smtClean="0"/>
              <a:t>Optimum Intermediate Pressure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2535451"/>
          </a:xfrm>
        </p:spPr>
        <p:txBody>
          <a:bodyPr/>
          <a:lstStyle/>
          <a:p>
            <a:r>
              <a:rPr lang="en-US" sz="2800" dirty="0" smtClean="0"/>
              <a:t>So, for minimum compressor work</a:t>
            </a:r>
          </a:p>
          <a:p>
            <a:pPr lvl="1"/>
            <a:r>
              <a:rPr lang="en-US" sz="2400" dirty="0" smtClean="0"/>
              <a:t>Complete intercooling</a:t>
            </a:r>
          </a:p>
          <a:p>
            <a:pPr lvl="1"/>
            <a:r>
              <a:rPr lang="en-US" sz="2400" dirty="0" smtClean="0"/>
              <a:t>Same pressure ratio for all stages</a:t>
            </a:r>
          </a:p>
          <a:p>
            <a:r>
              <a:rPr lang="en-US" sz="2800" dirty="0" smtClean="0"/>
              <a:t>This can be generalized to more than two stages</a:t>
            </a:r>
            <a:endParaRPr lang="en-US" sz="28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57199" y="3116000"/>
                <a:ext cx="7008521" cy="984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𝑇𝑜𝑡𝑎𝑙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𝑚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3116000"/>
                <a:ext cx="7008521" cy="9840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57200" y="4114800"/>
                <a:ext cx="3919406" cy="984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𝑇𝑜𝑡𝑎𝑙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114800"/>
                <a:ext cx="3919406" cy="9840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525085" y="5256168"/>
                <a:ext cx="3989810" cy="984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𝑇𝑜𝑡𝑎𝑙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85" y="5256168"/>
                <a:ext cx="3989810" cy="9840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48390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600" dirty="0" smtClean="0"/>
              <a:t>Optimum Intermediate Pressure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2535451"/>
          </a:xfrm>
        </p:spPr>
        <p:txBody>
          <a:bodyPr/>
          <a:lstStyle/>
          <a:p>
            <a:r>
              <a:rPr lang="en-US" sz="2800" dirty="0" smtClean="0"/>
              <a:t>This can be generalized to more than two stages (z = number of stages, P1 = intake pressure, P2 = final pressure)</a:t>
            </a:r>
            <a:r>
              <a:rPr lang="en-US" sz="2800" dirty="0"/>
              <a:t> </a:t>
            </a:r>
            <a:endParaRPr lang="en-US" sz="2800" dirty="0" smtClean="0"/>
          </a:p>
          <a:p>
            <a:r>
              <a:rPr lang="en-US" sz="2800" dirty="0" smtClean="0"/>
              <a:t>For minimum </a:t>
            </a:r>
            <a:r>
              <a:rPr lang="en-US" sz="2800" dirty="0"/>
              <a:t>compressor work</a:t>
            </a:r>
          </a:p>
          <a:p>
            <a:pPr lvl="1"/>
            <a:r>
              <a:rPr lang="en-US" sz="2400" dirty="0"/>
              <a:t>Complete intercooling</a:t>
            </a:r>
          </a:p>
          <a:p>
            <a:pPr lvl="1"/>
            <a:r>
              <a:rPr lang="en-US" sz="2400" dirty="0"/>
              <a:t>Same pressure ratio for all stages</a:t>
            </a:r>
          </a:p>
          <a:p>
            <a:endParaRPr lang="en-US" sz="28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562600" y="2819400"/>
                <a:ext cx="2903744" cy="1125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𝑜𝑝𝑡𝑖𝑚𝑢𝑚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box>
                            <m:box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𝑧</m:t>
                                  </m:r>
                                </m:den>
                              </m:f>
                            </m:e>
                          </m:box>
                        </m:sup>
                      </m:sSup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2819400"/>
                <a:ext cx="2903744" cy="1125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544750" y="4572000"/>
                <a:ext cx="3989810" cy="984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𝑇𝑜𝑡𝑎𝑙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𝑧</m:t>
                          </m:r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  <m:r>
                        <a:rPr lang="en-US" i="1">
                          <a:latin typeface="Cambria Math"/>
                        </a:rPr>
                        <m:t>𝑅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box>
                                <m:box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−1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𝑧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box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50" y="4572000"/>
                <a:ext cx="3989810" cy="9840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141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914400"/>
            <a:ext cx="7696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Compressed air is used for many purposes, including: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/>
              <a:t>Pneumatics, the use of pressurized gases to do </a:t>
            </a:r>
            <a:r>
              <a:rPr lang="en-US" sz="2000" dirty="0" smtClean="0"/>
              <a:t>work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Pneumatic </a:t>
            </a:r>
            <a:r>
              <a:rPr lang="en-US" sz="2000" dirty="0"/>
              <a:t>post, using capsules to move paper and small goods through </a:t>
            </a:r>
            <a:r>
              <a:rPr lang="en-US" sz="2000" dirty="0" smtClean="0"/>
              <a:t>tubes.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Air tools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HVAC </a:t>
            </a:r>
            <a:r>
              <a:rPr lang="en-US" sz="2000" dirty="0"/>
              <a:t>control </a:t>
            </a:r>
            <a:r>
              <a:rPr lang="en-US" sz="2000" dirty="0" smtClean="0"/>
              <a:t>systems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Vehicle </a:t>
            </a:r>
            <a:r>
              <a:rPr lang="en-US" sz="2000" dirty="0"/>
              <a:t>propulsion </a:t>
            </a:r>
            <a:r>
              <a:rPr lang="en-US" sz="2000" dirty="0" smtClean="0"/>
              <a:t>(compressed </a:t>
            </a:r>
            <a:r>
              <a:rPr lang="en-US" sz="2000" dirty="0"/>
              <a:t>air </a:t>
            </a:r>
            <a:r>
              <a:rPr lang="en-US" sz="2000" dirty="0" smtClean="0"/>
              <a:t>vehicle)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Energy </a:t>
            </a:r>
            <a:r>
              <a:rPr lang="en-US" sz="2000" dirty="0"/>
              <a:t>storage </a:t>
            </a:r>
            <a:r>
              <a:rPr lang="en-US" sz="2000" dirty="0" smtClean="0"/>
              <a:t>(compressed </a:t>
            </a:r>
            <a:r>
              <a:rPr lang="en-US" sz="2000" dirty="0"/>
              <a:t>air energy </a:t>
            </a:r>
            <a:r>
              <a:rPr lang="en-US" sz="2000" dirty="0" smtClean="0"/>
              <a:t>storage)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Air </a:t>
            </a:r>
            <a:r>
              <a:rPr lang="en-US" sz="2000" dirty="0"/>
              <a:t>brakes, </a:t>
            </a:r>
            <a:r>
              <a:rPr lang="en-US" sz="2000" dirty="0" smtClean="0"/>
              <a:t>including: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railway </a:t>
            </a:r>
            <a:r>
              <a:rPr lang="en-US" sz="2000" dirty="0"/>
              <a:t>braking </a:t>
            </a:r>
            <a:r>
              <a:rPr lang="en-US" sz="2000" dirty="0" smtClean="0"/>
              <a:t>systems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road </a:t>
            </a:r>
            <a:r>
              <a:rPr lang="en-US" sz="2000" dirty="0"/>
              <a:t>vehicle braking </a:t>
            </a:r>
            <a:r>
              <a:rPr lang="en-US" sz="2000" dirty="0" smtClean="0"/>
              <a:t>systems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Scuba </a:t>
            </a:r>
            <a:r>
              <a:rPr lang="en-US" sz="2000" dirty="0"/>
              <a:t>diving, for breathing and to inflate buoyancy </a:t>
            </a:r>
            <a:r>
              <a:rPr lang="en-US" sz="2000" dirty="0" smtClean="0"/>
              <a:t>devices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Refrigeration </a:t>
            </a:r>
            <a:r>
              <a:rPr lang="en-US" sz="2000" dirty="0"/>
              <a:t>using a vortex </a:t>
            </a:r>
            <a:r>
              <a:rPr lang="en-US" sz="2000" dirty="0" smtClean="0"/>
              <a:t>tube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Gas </a:t>
            </a:r>
            <a:r>
              <a:rPr lang="en-US" sz="2000" dirty="0"/>
              <a:t>dusters for cleaning electronic components that cannot be cleaned with </a:t>
            </a:r>
            <a:r>
              <a:rPr lang="en-US" sz="2000" dirty="0" smtClean="0"/>
              <a:t>water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Air-start </a:t>
            </a:r>
            <a:r>
              <a:rPr lang="en-US" sz="2000" dirty="0"/>
              <a:t>systems in </a:t>
            </a:r>
            <a:r>
              <a:rPr lang="en-US" sz="2000" dirty="0" smtClean="0"/>
              <a:t>engines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Ammunition </a:t>
            </a:r>
            <a:r>
              <a:rPr lang="en-US" sz="2000" dirty="0"/>
              <a:t>propulsion </a:t>
            </a:r>
            <a:r>
              <a:rPr lang="en-US" sz="2000" dirty="0" smtClean="0"/>
              <a:t>in: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Air guns, Airsoft equipment, Paintball </a:t>
            </a:r>
            <a:r>
              <a:rPr lang="en-US" sz="2000" dirty="0"/>
              <a:t>equipment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347990"/>
            <a:ext cx="1212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Usages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77039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sz="3200" dirty="0" smtClean="0"/>
              <a:t>Compressor types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059363"/>
          </a:xfrm>
        </p:spPr>
        <p:txBody>
          <a:bodyPr/>
          <a:lstStyle/>
          <a:p>
            <a:r>
              <a:rPr lang="en-US" dirty="0" smtClean="0"/>
              <a:t>Positive Displacement Machines</a:t>
            </a:r>
            <a:br>
              <a:rPr lang="en-US" dirty="0" smtClean="0"/>
            </a:br>
            <a:r>
              <a:rPr lang="en-US" sz="2400" dirty="0" smtClean="0"/>
              <a:t>(high pressure ratio, low mass flow rates)</a:t>
            </a:r>
            <a:endParaRPr lang="en-US" dirty="0" smtClean="0"/>
          </a:p>
          <a:p>
            <a:pPr lvl="1"/>
            <a:r>
              <a:rPr lang="en-US" dirty="0" smtClean="0"/>
              <a:t>Rotating</a:t>
            </a:r>
          </a:p>
          <a:p>
            <a:pPr lvl="2"/>
            <a:r>
              <a:rPr lang="en-US" sz="2000" dirty="0" smtClean="0"/>
              <a:t>Screw compressors (</a:t>
            </a:r>
            <a:r>
              <a:rPr lang="en-US" sz="2000" dirty="0" err="1" smtClean="0"/>
              <a:t>Lysholm</a:t>
            </a:r>
            <a:r>
              <a:rPr lang="en-US" sz="2000" dirty="0" smtClean="0"/>
              <a:t>)</a:t>
            </a:r>
          </a:p>
          <a:p>
            <a:pPr lvl="2"/>
            <a:r>
              <a:rPr lang="en-US" sz="2000" dirty="0" smtClean="0"/>
              <a:t>Scroll compressor</a:t>
            </a:r>
          </a:p>
          <a:p>
            <a:pPr lvl="2"/>
            <a:r>
              <a:rPr lang="en-US" sz="2000" dirty="0" smtClean="0"/>
              <a:t>Roots blowers</a:t>
            </a:r>
          </a:p>
          <a:p>
            <a:pPr lvl="1"/>
            <a:r>
              <a:rPr lang="en-US" dirty="0" smtClean="0"/>
              <a:t>Alternating (Reciprocating Compressor)</a:t>
            </a:r>
          </a:p>
          <a:p>
            <a:r>
              <a:rPr lang="en-US" dirty="0" err="1" smtClean="0"/>
              <a:t>Turbocompressors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(low pressure ratio, high mass flow rates)</a:t>
            </a:r>
          </a:p>
          <a:p>
            <a:pPr lvl="1"/>
            <a:r>
              <a:rPr lang="en-US" dirty="0" smtClean="0"/>
              <a:t>Centrifugal compressor</a:t>
            </a:r>
          </a:p>
          <a:p>
            <a:pPr lvl="1"/>
            <a:r>
              <a:rPr lang="en-US" dirty="0" smtClean="0"/>
              <a:t>Axial compressor</a:t>
            </a:r>
          </a:p>
          <a:p>
            <a:pPr lvl="1"/>
            <a:r>
              <a:rPr lang="en-US" dirty="0" smtClean="0"/>
              <a:t>Mixed-flow compressor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373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epowerrail.com/images%20prd/product/AIR%20COMPRESSOR%20WATER%20COOLED%20C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95399"/>
            <a:ext cx="4762500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3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00200"/>
            <a:ext cx="5995396" cy="4095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38400" y="524971"/>
            <a:ext cx="3992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Reciprocating Compressor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733800" y="5773682"/>
            <a:ext cx="1782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Single Acting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5095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38400" y="524971"/>
            <a:ext cx="3992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Reciprocating Compressor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733800" y="5773682"/>
            <a:ext cx="1939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Double Acting</a:t>
            </a:r>
            <a:endParaRPr lang="en-US" sz="24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08470"/>
            <a:ext cx="6267651" cy="4254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68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424190"/>
            <a:ext cx="4442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Piston-cylinder terminologies</a:t>
            </a:r>
            <a:endParaRPr lang="en-US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524000"/>
            <a:ext cx="3590926" cy="359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http://www.pugheaven.co.uk/ENGINE%20CAPACITY%20AND%20COMPRESSION%20RATIOS_files/image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471" y="1676400"/>
            <a:ext cx="395111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71600" y="5299501"/>
            <a:ext cx="3556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TDC – Top Dead Center</a:t>
            </a:r>
          </a:p>
          <a:p>
            <a:r>
              <a:rPr lang="en-US" sz="2400" dirty="0" smtClean="0"/>
              <a:t>BDC – Bottom Dead Center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7461805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527</TotalTime>
  <Words>2294</Words>
  <Application>Microsoft Office PowerPoint</Application>
  <PresentationFormat>On-screen Show (4:3)</PresentationFormat>
  <Paragraphs>186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UTMocw template</vt:lpstr>
      <vt:lpstr>Thermodynamics II Chapter 3 Compressors</vt:lpstr>
      <vt:lpstr>Coverage</vt:lpstr>
      <vt:lpstr>Introduction</vt:lpstr>
      <vt:lpstr>PowerPoint Presentation</vt:lpstr>
      <vt:lpstr>Compressor types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Compressor Operation</vt:lpstr>
      <vt:lpstr>Compressor Operation</vt:lpstr>
      <vt:lpstr>Indicated Work - Indicated by P-v diagram, (P-v diagram = Indicator diagram)</vt:lpstr>
      <vt:lpstr>Indicated Work</vt:lpstr>
      <vt:lpstr>Power (and Rates)</vt:lpstr>
      <vt:lpstr>Mechanical Efficiency</vt:lpstr>
      <vt:lpstr>Condition for Minimum Work</vt:lpstr>
      <vt:lpstr>Isothermal Work, Isothermal Efficiency</vt:lpstr>
      <vt:lpstr>Compressors with Clearance</vt:lpstr>
      <vt:lpstr>Compressors with Clearance</vt:lpstr>
      <vt:lpstr>Free Air Delivery, FAD</vt:lpstr>
      <vt:lpstr>Volumetric Efficiency</vt:lpstr>
      <vt:lpstr>Volumetric Efficiency</vt:lpstr>
      <vt:lpstr>Volumetric Efficiency</vt:lpstr>
      <vt:lpstr>Multistage Compression</vt:lpstr>
      <vt:lpstr>Multistage Compression</vt:lpstr>
      <vt:lpstr>Multistage Compression</vt:lpstr>
      <vt:lpstr>Optimum Intermediate Pressure</vt:lpstr>
      <vt:lpstr>Optimum Intermediate Pressure</vt:lpstr>
      <vt:lpstr>Optimum Intermediate Pressure</vt:lpstr>
      <vt:lpstr>Optimum Intermediate Pressure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48</cp:revision>
  <cp:lastPrinted>2013-10-20T03:31:36Z</cp:lastPrinted>
  <dcterms:created xsi:type="dcterms:W3CDTF">2013-08-28T02:41:09Z</dcterms:created>
  <dcterms:modified xsi:type="dcterms:W3CDTF">2013-10-20T03:32:42Z</dcterms:modified>
</cp:coreProperties>
</file>