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88" r:id="rId22"/>
    <p:sldId id="273" r:id="rId23"/>
    <p:sldId id="274" r:id="rId24"/>
    <p:sldId id="276" r:id="rId25"/>
    <p:sldId id="277" r:id="rId26"/>
    <p:sldId id="278" r:id="rId27"/>
    <p:sldId id="279" r:id="rId28"/>
    <p:sldId id="275" r:id="rId29"/>
    <p:sldId id="284" r:id="rId30"/>
    <p:sldId id="285" r:id="rId31"/>
    <p:sldId id="289" r:id="rId32"/>
    <p:sldId id="290" r:id="rId33"/>
    <p:sldId id="291" r:id="rId34"/>
    <p:sldId id="280" r:id="rId35"/>
    <p:sldId id="281" r:id="rId36"/>
    <p:sldId id="282" r:id="rId37"/>
    <p:sldId id="283" r:id="rId38"/>
    <p:sldId id="286" r:id="rId39"/>
    <p:sldId id="287" r:id="rId40"/>
  </p:sldIdLst>
  <p:sldSz cx="9144000" cy="6858000" type="screen4x3"/>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4.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4"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25"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7"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8"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9"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30"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3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34" name="Picture 33"/>
          <p:cNvPicPr/>
          <p:nvPr/>
        </p:nvPicPr>
        <p:blipFill>
          <a:blip r:embed="rId2"/>
          <a:stretch>
            <a:fillRect/>
          </a:stretch>
        </p:blipFill>
        <p:spPr>
          <a:xfrm>
            <a:off x="5492520" y="3681360"/>
            <a:ext cx="2377440" cy="1896840"/>
          </a:xfrm>
          <a:prstGeom prst="rect">
            <a:avLst/>
          </a:prstGeom>
          <a:ln>
            <a:noFill/>
          </a:ln>
        </p:spPr>
      </p:pic>
      <p:pic>
        <p:nvPicPr>
          <p:cNvPr id="35" name="Picture 34"/>
          <p:cNvPicPr/>
          <p:nvPr/>
        </p:nvPicPr>
        <p:blipFill>
          <a:blip r:embed="rId2"/>
          <a:stretch>
            <a:fillRect/>
          </a:stretch>
        </p:blipFill>
        <p:spPr>
          <a:xfrm>
            <a:off x="1276200" y="3681360"/>
            <a:ext cx="2377440" cy="189684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3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9"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0"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1"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3"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44"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4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46"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4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48"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49"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50"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3"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2"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5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54"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6"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57"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58"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0"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61"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3"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64"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65"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66"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68"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69"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70" name="Picture 69"/>
          <p:cNvPicPr/>
          <p:nvPr/>
        </p:nvPicPr>
        <p:blipFill>
          <a:blip r:embed="rId2"/>
          <a:stretch>
            <a:fillRect/>
          </a:stretch>
        </p:blipFill>
        <p:spPr>
          <a:xfrm>
            <a:off x="5492520" y="3681360"/>
            <a:ext cx="2377440" cy="1896840"/>
          </a:xfrm>
          <a:prstGeom prst="rect">
            <a:avLst/>
          </a:prstGeom>
          <a:ln>
            <a:noFill/>
          </a:ln>
        </p:spPr>
      </p:pic>
      <p:pic>
        <p:nvPicPr>
          <p:cNvPr id="71" name="Picture 70"/>
          <p:cNvPicPr/>
          <p:nvPr/>
        </p:nvPicPr>
        <p:blipFill>
          <a:blip r:embed="rId2"/>
          <a:stretch>
            <a:fillRect/>
          </a:stretch>
        </p:blipFill>
        <p:spPr>
          <a:xfrm>
            <a:off x="1276200" y="3681360"/>
            <a:ext cx="2377440" cy="189684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5"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7"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9"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0"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5"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2"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84"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85"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86"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88"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9"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90"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9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93"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94"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96"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97"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99"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00"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01"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102"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0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04"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05"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106" name="Picture 105"/>
          <p:cNvPicPr/>
          <p:nvPr/>
        </p:nvPicPr>
        <p:blipFill>
          <a:blip r:embed="rId2"/>
          <a:stretch>
            <a:fillRect/>
          </a:stretch>
        </p:blipFill>
        <p:spPr>
          <a:xfrm>
            <a:off x="5492520" y="3681360"/>
            <a:ext cx="2377440" cy="1896840"/>
          </a:xfrm>
          <a:prstGeom prst="rect">
            <a:avLst/>
          </a:prstGeom>
          <a:ln>
            <a:noFill/>
          </a:ln>
        </p:spPr>
      </p:pic>
      <p:pic>
        <p:nvPicPr>
          <p:cNvPr id="107" name="Picture 106"/>
          <p:cNvPicPr/>
          <p:nvPr/>
        </p:nvPicPr>
        <p:blipFill>
          <a:blip r:embed="rId2"/>
          <a:stretch>
            <a:fillRect/>
          </a:stretch>
        </p:blipFill>
        <p:spPr>
          <a:xfrm>
            <a:off x="1276200" y="3681360"/>
            <a:ext cx="2377440" cy="1896840"/>
          </a:xfrm>
          <a:prstGeom prst="rect">
            <a:avLst/>
          </a:prstGeom>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11" name="PlaceHolder 2"/>
          <p:cNvSpPr>
            <a:spLocks noGrp="1"/>
          </p:cNvSpPr>
          <p:nvPr>
            <p:ph type="subTitle"/>
          </p:nvPr>
        </p:nvSpPr>
        <p:spPr>
          <a:xfrm>
            <a:off x="457200" y="1604520"/>
            <a:ext cx="8229240" cy="3977640"/>
          </a:xfrm>
          <a:prstGeom prst="rect">
            <a:avLst/>
          </a:prstGeom>
        </p:spPr>
        <p:txBody>
          <a:bodyPr wrap="none" lIns="0" tIns="0" rIns="0" bIns="0" anchor="ctr"/>
          <a:lstStyle/>
          <a:p>
            <a:pPr algn="ctr"/>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13" name="PlaceHolder 2"/>
          <p:cNvSpPr>
            <a:spLocks noGrp="1"/>
          </p:cNvSpPr>
          <p:nvPr>
            <p:ph type="body"/>
          </p:nvPr>
        </p:nvSpPr>
        <p:spPr>
          <a:xfrm>
            <a:off x="457200" y="1604520"/>
            <a:ext cx="8229240" cy="3977280"/>
          </a:xfrm>
          <a:prstGeom prst="rect">
            <a:avLst/>
          </a:prstGeom>
        </p:spPr>
        <p:txBody>
          <a:bodyPr wrap="none"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7"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8"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15"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116" name="PlaceHolder 3"/>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1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18"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0"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21"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122"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23"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4"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125"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26"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8"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29"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30"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32" name="PlaceHolder 2"/>
          <p:cNvSpPr>
            <a:spLocks noGrp="1"/>
          </p:cNvSpPr>
          <p:nvPr>
            <p:ph type="body"/>
          </p:nvPr>
        </p:nvSpPr>
        <p:spPr>
          <a:xfrm>
            <a:off x="457200" y="1604520"/>
            <a:ext cx="8229240" cy="1896840"/>
          </a:xfrm>
          <a:prstGeom prst="rect">
            <a:avLst/>
          </a:prstGeom>
        </p:spPr>
        <p:txBody>
          <a:bodyPr wrap="none" lIns="0" tIns="0" rIns="0" bIns="0"/>
          <a:lstStyle/>
          <a:p>
            <a:endParaRPr/>
          </a:p>
        </p:txBody>
      </p:sp>
      <p:sp>
        <p:nvSpPr>
          <p:cNvPr id="133" name="PlaceHolder 3"/>
          <p:cNvSpPr>
            <a:spLocks noGrp="1"/>
          </p:cNvSpPr>
          <p:nvPr>
            <p:ph type="body"/>
          </p:nvPr>
        </p:nvSpPr>
        <p:spPr>
          <a:xfrm>
            <a:off x="457200" y="3681720"/>
            <a:ext cx="8229240" cy="1896840"/>
          </a:xfrm>
          <a:prstGeom prst="rect">
            <a:avLst/>
          </a:prstGeom>
        </p:spPr>
        <p:txBody>
          <a:bodyPr wrap="none" lIns="0" tIns="0" rIns="0" bIns="0"/>
          <a:lstStyle/>
          <a:p>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34"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35"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36"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37"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
        <p:nvSpPr>
          <p:cNvPr id="138" name="PlaceHolder 5"/>
          <p:cNvSpPr>
            <a:spLocks noGrp="1"/>
          </p:cNvSpPr>
          <p:nvPr>
            <p:ph type="body"/>
          </p:nvPr>
        </p:nvSpPr>
        <p:spPr>
          <a:xfrm>
            <a:off x="457200" y="3681720"/>
            <a:ext cx="4015440" cy="1896840"/>
          </a:xfrm>
          <a:prstGeom prst="rect">
            <a:avLst/>
          </a:prstGeom>
        </p:spPr>
        <p:txBody>
          <a:bodyPr wrap="none" lIns="0" tIns="0" rIns="0" bIns="0"/>
          <a:lstStyle/>
          <a:p>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40"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41"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pic>
        <p:nvPicPr>
          <p:cNvPr id="142" name="Picture 141"/>
          <p:cNvPicPr/>
          <p:nvPr/>
        </p:nvPicPr>
        <p:blipFill>
          <a:blip r:embed="rId2"/>
          <a:stretch>
            <a:fillRect/>
          </a:stretch>
        </p:blipFill>
        <p:spPr>
          <a:xfrm>
            <a:off x="5492520" y="3681360"/>
            <a:ext cx="2377440" cy="1896840"/>
          </a:xfrm>
          <a:prstGeom prst="rect">
            <a:avLst/>
          </a:prstGeom>
          <a:ln>
            <a:noFill/>
          </a:ln>
        </p:spPr>
      </p:pic>
      <p:pic>
        <p:nvPicPr>
          <p:cNvPr id="143" name="Picture 142"/>
          <p:cNvPicPr/>
          <p:nvPr/>
        </p:nvPicPr>
        <p:blipFill>
          <a:blip r:embed="rId2"/>
          <a:stretch>
            <a:fillRect/>
          </a:stretch>
        </p:blipFill>
        <p:spPr>
          <a:xfrm>
            <a:off x="1276200" y="3681360"/>
            <a:ext cx="2377440" cy="1896840"/>
          </a:xfrm>
          <a:prstGeom prst="rect">
            <a:avLst/>
          </a:prstGeom>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8200"/>
          </a:xfrm>
          <a:prstGeom prst="rect">
            <a:avLst/>
          </a:prstGeom>
        </p:spPr>
        <p:txBody>
          <a:bodyPr wrap="none"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2"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13" name="PlaceHolder 3"/>
          <p:cNvSpPr>
            <a:spLocks noGrp="1"/>
          </p:cNvSpPr>
          <p:nvPr>
            <p:ph type="body"/>
          </p:nvPr>
        </p:nvSpPr>
        <p:spPr>
          <a:xfrm>
            <a:off x="457200" y="3681720"/>
            <a:ext cx="4015440" cy="1896840"/>
          </a:xfrm>
          <a:prstGeom prst="rect">
            <a:avLst/>
          </a:prstGeom>
        </p:spPr>
        <p:txBody>
          <a:bodyPr wrap="none" lIns="0" tIns="0" rIns="0" bIns="0"/>
          <a:lstStyle/>
          <a:p>
            <a:endParaRPr/>
          </a:p>
        </p:txBody>
      </p:sp>
      <p:sp>
        <p:nvSpPr>
          <p:cNvPr id="14" name="PlaceHolder 4"/>
          <p:cNvSpPr>
            <a:spLocks noGrp="1"/>
          </p:cNvSpPr>
          <p:nvPr>
            <p:ph type="body"/>
          </p:nvPr>
        </p:nvSpPr>
        <p:spPr>
          <a:xfrm>
            <a:off x="4673520" y="1604520"/>
            <a:ext cx="4015440" cy="3977280"/>
          </a:xfrm>
          <a:prstGeom prst="rect">
            <a:avLst/>
          </a:prstGeom>
        </p:spPr>
        <p:txBody>
          <a:bodyPr wrap="none"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16" name="PlaceHolder 2"/>
          <p:cNvSpPr>
            <a:spLocks noGrp="1"/>
          </p:cNvSpPr>
          <p:nvPr>
            <p:ph type="body"/>
          </p:nvPr>
        </p:nvSpPr>
        <p:spPr>
          <a:xfrm>
            <a:off x="457200" y="1604520"/>
            <a:ext cx="4015440" cy="3977280"/>
          </a:xfrm>
          <a:prstGeom prst="rect">
            <a:avLst/>
          </a:prstGeom>
        </p:spPr>
        <p:txBody>
          <a:bodyPr wrap="none" lIns="0" tIns="0" rIns="0" bIns="0"/>
          <a:lstStyle/>
          <a:p>
            <a:endParaRPr/>
          </a:p>
        </p:txBody>
      </p:sp>
      <p:sp>
        <p:nvSpPr>
          <p:cNvPr id="17"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18" name="PlaceHolder 4"/>
          <p:cNvSpPr>
            <a:spLocks noGrp="1"/>
          </p:cNvSpPr>
          <p:nvPr>
            <p:ph type="body"/>
          </p:nvPr>
        </p:nvSpPr>
        <p:spPr>
          <a:xfrm>
            <a:off x="4673520" y="3681720"/>
            <a:ext cx="4015440" cy="1896840"/>
          </a:xfrm>
          <a:prstGeom prst="rect">
            <a:avLst/>
          </a:prstGeom>
        </p:spPr>
        <p:txBody>
          <a:bodyPr wrap="none"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5160"/>
          </a:xfrm>
          <a:prstGeom prst="rect">
            <a:avLst/>
          </a:prstGeom>
        </p:spPr>
        <p:txBody>
          <a:bodyPr wrap="none" lIns="0" tIns="0" rIns="0" bIns="0" anchor="ctr"/>
          <a:lstStyle/>
          <a:p>
            <a:pPr algn="ctr"/>
            <a:endParaRPr/>
          </a:p>
        </p:txBody>
      </p:sp>
      <p:sp>
        <p:nvSpPr>
          <p:cNvPr id="20" name="PlaceHolder 2"/>
          <p:cNvSpPr>
            <a:spLocks noGrp="1"/>
          </p:cNvSpPr>
          <p:nvPr>
            <p:ph type="body"/>
          </p:nvPr>
        </p:nvSpPr>
        <p:spPr>
          <a:xfrm>
            <a:off x="457200" y="1604520"/>
            <a:ext cx="4015440" cy="1896840"/>
          </a:xfrm>
          <a:prstGeom prst="rect">
            <a:avLst/>
          </a:prstGeom>
        </p:spPr>
        <p:txBody>
          <a:bodyPr wrap="none" lIns="0" tIns="0" rIns="0" bIns="0"/>
          <a:lstStyle/>
          <a:p>
            <a:endParaRPr/>
          </a:p>
        </p:txBody>
      </p:sp>
      <p:sp>
        <p:nvSpPr>
          <p:cNvPr id="21" name="PlaceHolder 3"/>
          <p:cNvSpPr>
            <a:spLocks noGrp="1"/>
          </p:cNvSpPr>
          <p:nvPr>
            <p:ph type="body"/>
          </p:nvPr>
        </p:nvSpPr>
        <p:spPr>
          <a:xfrm>
            <a:off x="4673520" y="1604520"/>
            <a:ext cx="4015440" cy="1896840"/>
          </a:xfrm>
          <a:prstGeom prst="rect">
            <a:avLst/>
          </a:prstGeom>
        </p:spPr>
        <p:txBody>
          <a:bodyPr wrap="none" lIns="0" tIns="0" rIns="0" bIns="0"/>
          <a:lstStyle/>
          <a:p>
            <a:endParaRPr/>
          </a:p>
        </p:txBody>
      </p:sp>
      <p:sp>
        <p:nvSpPr>
          <p:cNvPr id="22" name="PlaceHolder 4"/>
          <p:cNvSpPr>
            <a:spLocks noGrp="1"/>
          </p:cNvSpPr>
          <p:nvPr>
            <p:ph type="body"/>
          </p:nvPr>
        </p:nvSpPr>
        <p:spPr>
          <a:xfrm>
            <a:off x="457200" y="3681720"/>
            <a:ext cx="8228520" cy="1896840"/>
          </a:xfrm>
          <a:prstGeom prst="rect">
            <a:avLst/>
          </a:prstGeom>
        </p:spPr>
        <p:txBody>
          <a:bodyPr wrap="none"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en-US"/>
              <a:t>Click to edit the title text format</a:t>
            </a:r>
            <a:endParaRPr/>
          </a:p>
        </p:txBody>
      </p:sp>
      <p:sp>
        <p:nvSpPr>
          <p:cNvPr id="3"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en-US"/>
              <a:t>Click to edit the outline text format</a:t>
            </a:r>
            <a:endParaRPr/>
          </a:p>
          <a:p>
            <a:pPr lvl="1">
              <a:buSzPct val="25000"/>
              <a:buFont typeface="StarSymbol"/>
              <a:buChar char=""/>
            </a:pPr>
            <a:r>
              <a:rPr lang="en-US"/>
              <a:t>Second Outline Level</a:t>
            </a:r>
            <a:endParaRPr/>
          </a:p>
          <a:p>
            <a:pPr lvl="2">
              <a:buSzPct val="25000"/>
              <a:buFont typeface="StarSymbol"/>
              <a:buChar char=""/>
            </a:pPr>
            <a:r>
              <a:rPr lang="en-US"/>
              <a:t>Third Outline Level</a:t>
            </a:r>
            <a:endParaRPr/>
          </a:p>
          <a:p>
            <a:pPr lvl="3">
              <a:buSzPct val="25000"/>
              <a:buFont typeface="StarSymbol"/>
              <a:buChar char=""/>
            </a:pPr>
            <a:r>
              <a:rPr lang="en-US"/>
              <a:t>Fourth Outline Level</a:t>
            </a:r>
            <a:endParaRPr/>
          </a:p>
          <a:p>
            <a:pPr lvl="4">
              <a:buSzPct val="25000"/>
              <a:buFont typeface="StarSymbol"/>
              <a:buChar char=""/>
            </a:pPr>
            <a:r>
              <a:rPr lang="en-US"/>
              <a:t>Fifth Outline Level</a:t>
            </a:r>
            <a:endParaRPr/>
          </a:p>
          <a:p>
            <a:pPr lvl="5">
              <a:buSzPct val="25000"/>
              <a:buFont typeface="StarSymbol"/>
              <a:buChar char=""/>
            </a:pPr>
            <a:r>
              <a:rPr lang="en-US"/>
              <a:t>Sixth Outline Level</a:t>
            </a:r>
            <a:endParaRPr/>
          </a:p>
          <a:p>
            <a:pPr lvl="6">
              <a:buSzPct val="2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36"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en-US"/>
              <a:t>Click to edit the title text format</a:t>
            </a:r>
            <a:endParaRPr/>
          </a:p>
        </p:txBody>
      </p:sp>
      <p:sp>
        <p:nvSpPr>
          <p:cNvPr id="37"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en-US"/>
              <a:t>Click to edit the outline text format</a:t>
            </a:r>
            <a:endParaRPr/>
          </a:p>
          <a:p>
            <a:pPr lvl="1">
              <a:buSzPct val="25000"/>
              <a:buFont typeface="StarSymbol"/>
              <a:buChar char=""/>
            </a:pPr>
            <a:r>
              <a:rPr lang="en-US"/>
              <a:t>Second Outline Level</a:t>
            </a:r>
            <a:endParaRPr/>
          </a:p>
          <a:p>
            <a:pPr lvl="2">
              <a:buSzPct val="25000"/>
              <a:buFont typeface="StarSymbol"/>
              <a:buChar char=""/>
            </a:pPr>
            <a:r>
              <a:rPr lang="en-US"/>
              <a:t>Third Outline Level</a:t>
            </a:r>
            <a:endParaRPr/>
          </a:p>
          <a:p>
            <a:pPr lvl="3">
              <a:buSzPct val="25000"/>
              <a:buFont typeface="StarSymbol"/>
              <a:buChar char=""/>
            </a:pPr>
            <a:r>
              <a:rPr lang="en-US"/>
              <a:t>Fourth Outline Level</a:t>
            </a:r>
            <a:endParaRPr/>
          </a:p>
          <a:p>
            <a:pPr lvl="4">
              <a:buSzPct val="25000"/>
              <a:buFont typeface="StarSymbol"/>
              <a:buChar char=""/>
            </a:pPr>
            <a:r>
              <a:rPr lang="en-US"/>
              <a:t>Fifth Outline Level</a:t>
            </a:r>
            <a:endParaRPr/>
          </a:p>
          <a:p>
            <a:pPr lvl="5">
              <a:buSzPct val="25000"/>
              <a:buFont typeface="StarSymbol"/>
              <a:buChar char=""/>
            </a:pPr>
            <a:r>
              <a:rPr lang="en-US"/>
              <a:t>Sixth Outline Level</a:t>
            </a:r>
            <a:endParaRPr/>
          </a:p>
          <a:p>
            <a:pPr lvl="6">
              <a:buSzPct val="2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p:bodyStyle/>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72" name="PlaceHolder 1"/>
          <p:cNvSpPr>
            <a:spLocks noGrp="1"/>
          </p:cNvSpPr>
          <p:nvPr>
            <p:ph type="title"/>
          </p:nvPr>
        </p:nvSpPr>
        <p:spPr>
          <a:xfrm>
            <a:off x="457200" y="273600"/>
            <a:ext cx="8229240" cy="1144800"/>
          </a:xfrm>
          <a:prstGeom prst="rect">
            <a:avLst/>
          </a:prstGeom>
        </p:spPr>
        <p:txBody>
          <a:bodyPr wrap="none" lIns="0" tIns="0" rIns="0" bIns="0" anchor="ctr"/>
          <a:lstStyle/>
          <a:p>
            <a:pPr algn="ctr"/>
            <a:r>
              <a:rPr lang="en-US"/>
              <a:t>Click to edit the title text format</a:t>
            </a:r>
            <a:endParaRPr/>
          </a:p>
        </p:txBody>
      </p:sp>
      <p:sp>
        <p:nvSpPr>
          <p:cNvPr id="73"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en-US"/>
              <a:t>Click to edit the outline text format</a:t>
            </a:r>
            <a:endParaRPr/>
          </a:p>
          <a:p>
            <a:pPr lvl="1">
              <a:buSzPct val="25000"/>
              <a:buFont typeface="StarSymbol"/>
              <a:buChar char=""/>
            </a:pPr>
            <a:r>
              <a:rPr lang="en-US"/>
              <a:t>Second Outline Level</a:t>
            </a:r>
            <a:endParaRPr/>
          </a:p>
          <a:p>
            <a:pPr lvl="2">
              <a:buSzPct val="25000"/>
              <a:buFont typeface="StarSymbol"/>
              <a:buChar char=""/>
            </a:pPr>
            <a:r>
              <a:rPr lang="en-US"/>
              <a:t>Third Outline Level</a:t>
            </a:r>
            <a:endParaRPr/>
          </a:p>
          <a:p>
            <a:pPr lvl="3">
              <a:buSzPct val="25000"/>
              <a:buFont typeface="StarSymbol"/>
              <a:buChar char=""/>
            </a:pPr>
            <a:r>
              <a:rPr lang="en-US"/>
              <a:t>Fourth Outline Level</a:t>
            </a:r>
            <a:endParaRPr/>
          </a:p>
          <a:p>
            <a:pPr lvl="4">
              <a:buSzPct val="25000"/>
              <a:buFont typeface="StarSymbol"/>
              <a:buChar char=""/>
            </a:pPr>
            <a:r>
              <a:rPr lang="en-US"/>
              <a:t>Fifth Outline Level</a:t>
            </a:r>
            <a:endParaRPr/>
          </a:p>
          <a:p>
            <a:pPr lvl="5">
              <a:buSzPct val="25000"/>
              <a:buFont typeface="StarSymbol"/>
              <a:buChar char=""/>
            </a:pPr>
            <a:r>
              <a:rPr lang="en-US"/>
              <a:t>Sixth Outline Level</a:t>
            </a:r>
            <a:endParaRPr/>
          </a:p>
          <a:p>
            <a:pPr lvl="6">
              <a:buSzPct val="2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p:bodyStyle/>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a:blip r:embed="rId14"/>
          <a:stretch>
            <a:fillRect/>
          </a:stretch>
        </a:blipFill>
        <a:effectLst/>
      </p:bgPr>
    </p:bg>
    <p:spTree>
      <p:nvGrpSpPr>
        <p:cNvPr id="1" name=""/>
        <p:cNvGrpSpPr/>
        <p:nvPr/>
      </p:nvGrpSpPr>
      <p:grpSpPr>
        <a:xfrm>
          <a:off x="0" y="0"/>
          <a:ext cx="0" cy="0"/>
          <a:chOff x="0" y="0"/>
          <a:chExt cx="0" cy="0"/>
        </a:xfrm>
      </p:grpSpPr>
      <p:sp>
        <p:nvSpPr>
          <p:cNvPr id="108" name="PlaceHolder 1"/>
          <p:cNvSpPr>
            <a:spLocks noGrp="1"/>
          </p:cNvSpPr>
          <p:nvPr>
            <p:ph type="title"/>
          </p:nvPr>
        </p:nvSpPr>
        <p:spPr>
          <a:xfrm>
            <a:off x="457200" y="273600"/>
            <a:ext cx="8228880" cy="1144800"/>
          </a:xfrm>
          <a:prstGeom prst="rect">
            <a:avLst/>
          </a:prstGeom>
        </p:spPr>
        <p:txBody>
          <a:bodyPr wrap="none" lIns="0" tIns="0" rIns="0" bIns="0" anchor="ctr"/>
          <a:lstStyle/>
          <a:p>
            <a:r>
              <a:rPr lang="en-US"/>
              <a:t>Click to edit the title text format</a:t>
            </a:r>
            <a:endParaRPr/>
          </a:p>
        </p:txBody>
      </p:sp>
      <p:sp>
        <p:nvSpPr>
          <p:cNvPr id="109" name="PlaceHolder 2"/>
          <p:cNvSpPr>
            <a:spLocks noGrp="1"/>
          </p:cNvSpPr>
          <p:nvPr>
            <p:ph type="body"/>
          </p:nvPr>
        </p:nvSpPr>
        <p:spPr>
          <a:xfrm>
            <a:off x="457200" y="1604520"/>
            <a:ext cx="8229240" cy="3977280"/>
          </a:xfrm>
          <a:prstGeom prst="rect">
            <a:avLst/>
          </a:prstGeom>
        </p:spPr>
        <p:txBody>
          <a:bodyPr wrap="none" lIns="0" tIns="0" rIns="0" bIns="0"/>
          <a:lstStyle/>
          <a:p>
            <a:pPr>
              <a:buSzPct val="25000"/>
              <a:buFont typeface="StarSymbol"/>
              <a:buChar char=""/>
            </a:pPr>
            <a:r>
              <a:rPr lang="en-US"/>
              <a:t>Click to edit the outline text format</a:t>
            </a:r>
            <a:endParaRPr/>
          </a:p>
          <a:p>
            <a:pPr lvl="1">
              <a:buSzPct val="25000"/>
              <a:buFont typeface="StarSymbol"/>
              <a:buChar char=""/>
            </a:pPr>
            <a:r>
              <a:rPr lang="en-US"/>
              <a:t>Second Outline Level</a:t>
            </a:r>
            <a:endParaRPr/>
          </a:p>
          <a:p>
            <a:pPr lvl="2">
              <a:buSzPct val="25000"/>
              <a:buFont typeface="StarSymbol"/>
              <a:buChar char=""/>
            </a:pPr>
            <a:r>
              <a:rPr lang="en-US"/>
              <a:t>Third Outline Level</a:t>
            </a:r>
            <a:endParaRPr/>
          </a:p>
          <a:p>
            <a:pPr lvl="3">
              <a:buSzPct val="25000"/>
              <a:buFont typeface="StarSymbol"/>
              <a:buChar char=""/>
            </a:pPr>
            <a:r>
              <a:rPr lang="en-US"/>
              <a:t>Fourth Outline Level</a:t>
            </a:r>
            <a:endParaRPr/>
          </a:p>
          <a:p>
            <a:pPr lvl="4">
              <a:buSzPct val="25000"/>
              <a:buFont typeface="StarSymbol"/>
              <a:buChar char=""/>
            </a:pPr>
            <a:r>
              <a:rPr lang="en-US"/>
              <a:t>Fifth Outline Level</a:t>
            </a:r>
            <a:endParaRPr/>
          </a:p>
          <a:p>
            <a:pPr lvl="5">
              <a:buSzPct val="25000"/>
              <a:buFont typeface="StarSymbol"/>
              <a:buChar char=""/>
            </a:pPr>
            <a:r>
              <a:rPr lang="en-US"/>
              <a:t>Sixth Outline Level</a:t>
            </a:r>
            <a:endParaRPr/>
          </a:p>
          <a:p>
            <a:pPr lvl="6">
              <a:buSzPct val="25000"/>
              <a:buFont typeface="StarSymbol"/>
              <a:buChar char=""/>
            </a:pPr>
            <a:r>
              <a:rPr lang="en-US"/>
              <a:t>Seventh Outline Level</a:t>
            </a:r>
            <a:endParaRP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9.wmf"/><Relationship Id="rId7" Type="http://schemas.openxmlformats.org/officeDocument/2006/relationships/image" Target="../media/image23.wmf"/><Relationship Id="rId2" Type="http://schemas.openxmlformats.org/officeDocument/2006/relationships/image" Target="../media/image18.wmf"/><Relationship Id="rId1" Type="http://schemas.openxmlformats.org/officeDocument/2006/relationships/slideLayout" Target="../slideLayouts/slideLayout13.xml"/><Relationship Id="rId6" Type="http://schemas.openxmlformats.org/officeDocument/2006/relationships/image" Target="../media/image22.wmf"/><Relationship Id="rId5" Type="http://schemas.openxmlformats.org/officeDocument/2006/relationships/image" Target="../media/image21.wmf"/><Relationship Id="rId4" Type="http://schemas.openxmlformats.org/officeDocument/2006/relationships/image" Target="../media/image20.wmf"/><Relationship Id="rId9" Type="http://schemas.openxmlformats.org/officeDocument/2006/relationships/image" Target="../media/image24.w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9.png"/><Relationship Id="rId1" Type="http://schemas.openxmlformats.org/officeDocument/2006/relationships/slideLayout" Target="../slideLayouts/slideLayout41.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3.xml"/><Relationship Id="rId5" Type="http://schemas.openxmlformats.org/officeDocument/2006/relationships/image" Target="../media/image35.png"/><Relationship Id="rId4" Type="http://schemas.openxmlformats.org/officeDocument/2006/relationships/image" Target="../media/image34.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3.xml"/><Relationship Id="rId4" Type="http://schemas.openxmlformats.org/officeDocument/2006/relationships/image" Target="../media/image38.png"/></Relationships>
</file>

<file path=ppt/slides/_rels/slide23.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wmf"/><Relationship Id="rId7" Type="http://schemas.openxmlformats.org/officeDocument/2006/relationships/image" Target="../media/image44.wmf"/><Relationship Id="rId2" Type="http://schemas.openxmlformats.org/officeDocument/2006/relationships/image" Target="../media/image39.jpeg"/><Relationship Id="rId1" Type="http://schemas.openxmlformats.org/officeDocument/2006/relationships/slideLayout" Target="../slideLayouts/slideLayout13.xml"/><Relationship Id="rId6" Type="http://schemas.openxmlformats.org/officeDocument/2006/relationships/image" Target="../media/image43.wmf"/><Relationship Id="rId5" Type="http://schemas.openxmlformats.org/officeDocument/2006/relationships/image" Target="../media/image42.wmf"/><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wmf"/><Relationship Id="rId1" Type="http://schemas.openxmlformats.org/officeDocument/2006/relationships/slideLayout" Target="../slideLayouts/slideLayout13.xml"/><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8" Type="http://schemas.openxmlformats.org/officeDocument/2006/relationships/image" Target="../media/image550.png"/><Relationship Id="rId3" Type="http://schemas.openxmlformats.org/officeDocument/2006/relationships/image" Target="../media/image55.png"/><Relationship Id="rId7" Type="http://schemas.openxmlformats.org/officeDocument/2006/relationships/image" Target="../media/image54.png"/><Relationship Id="rId2" Type="http://schemas.openxmlformats.org/officeDocument/2006/relationships/slideLayout" Target="../slideLayouts/slideLayout13.xml"/><Relationship Id="rId1" Type="http://schemas.openxmlformats.org/officeDocument/2006/relationships/vmlDrawing" Target="../drawings/vmlDrawing1.vml"/><Relationship Id="rId6" Type="http://schemas.openxmlformats.org/officeDocument/2006/relationships/image" Target="../media/image54.wmf"/><Relationship Id="rId5" Type="http://schemas.openxmlformats.org/officeDocument/2006/relationships/oleObject" Target="../embeddings/oleObject1.bin"/><Relationship Id="rId4" Type="http://schemas.openxmlformats.org/officeDocument/2006/relationships/image" Target="../media/image5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wmf"/><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CustomShape 1"/>
          <p:cNvSpPr/>
          <p:nvPr/>
        </p:nvSpPr>
        <p:spPr>
          <a:xfrm>
            <a:off x="685800" y="2130480"/>
            <a:ext cx="7770960" cy="1468440"/>
          </a:xfrm>
          <a:prstGeom prst="rect">
            <a:avLst/>
          </a:prstGeom>
          <a:noFill/>
          <a:ln>
            <a:noFill/>
          </a:ln>
        </p:spPr>
        <p:txBody>
          <a:bodyPr lIns="90000" tIns="45000" rIns="90000" bIns="45000" anchor="ctr"/>
          <a:lstStyle/>
          <a:p>
            <a:pPr algn="ctr">
              <a:lnSpc>
                <a:spcPct val="100000"/>
              </a:lnSpc>
            </a:pPr>
            <a:r>
              <a:rPr lang="en-US" sz="4400">
                <a:solidFill>
                  <a:srgbClr val="000000"/>
                </a:solidFill>
                <a:latin typeface="Calibri"/>
              </a:rPr>
              <a:t>Thermodynamics II</a:t>
            </a:r>
            <a:endParaRPr/>
          </a:p>
          <a:p>
            <a:pPr algn="ctr">
              <a:lnSpc>
                <a:spcPct val="100000"/>
              </a:lnSpc>
            </a:pPr>
            <a:r>
              <a:rPr lang="en-US" sz="4400">
                <a:solidFill>
                  <a:srgbClr val="000000"/>
                </a:solidFill>
                <a:latin typeface="Calibri"/>
              </a:rPr>
              <a:t>Chapter 2</a:t>
            </a:r>
            <a:endParaRPr/>
          </a:p>
          <a:p>
            <a:pPr algn="ctr">
              <a:lnSpc>
                <a:spcPct val="100000"/>
              </a:lnSpc>
            </a:pPr>
            <a:r>
              <a:rPr lang="en-US" sz="4400">
                <a:solidFill>
                  <a:srgbClr val="000000"/>
                </a:solidFill>
                <a:latin typeface="Calibri"/>
              </a:rPr>
              <a:t>Gas Turbines</a:t>
            </a:r>
            <a:endParaRPr/>
          </a:p>
        </p:txBody>
      </p:sp>
      <p:sp>
        <p:nvSpPr>
          <p:cNvPr id="145" name="CustomShape 2"/>
          <p:cNvSpPr/>
          <p:nvPr/>
        </p:nvSpPr>
        <p:spPr>
          <a:xfrm>
            <a:off x="1360714" y="4191000"/>
            <a:ext cx="6932880" cy="912960"/>
          </a:xfrm>
          <a:prstGeom prst="rect">
            <a:avLst/>
          </a:prstGeom>
          <a:noFill/>
          <a:ln>
            <a:noFill/>
          </a:ln>
        </p:spPr>
        <p:txBody>
          <a:bodyPr lIns="90000" tIns="45000" rIns="90000" bIns="45000"/>
          <a:lstStyle/>
          <a:p>
            <a:pPr algn="ctr">
              <a:lnSpc>
                <a:spcPct val="100000"/>
              </a:lnSpc>
            </a:pPr>
            <a:r>
              <a:rPr lang="en-US" sz="3200" dirty="0" err="1">
                <a:solidFill>
                  <a:srgbClr val="8B8B8B"/>
                </a:solidFill>
                <a:latin typeface="Calibri"/>
              </a:rPr>
              <a:t>Mohsin</a:t>
            </a:r>
            <a:r>
              <a:rPr lang="en-US" sz="3200" dirty="0">
                <a:solidFill>
                  <a:srgbClr val="8B8B8B"/>
                </a:solidFill>
                <a:latin typeface="Calibri"/>
              </a:rPr>
              <a:t> </a:t>
            </a:r>
            <a:r>
              <a:rPr lang="en-US" sz="3200" dirty="0" err="1">
                <a:solidFill>
                  <a:srgbClr val="8B8B8B"/>
                </a:solidFill>
                <a:latin typeface="Calibri"/>
              </a:rPr>
              <a:t>Mohd</a:t>
            </a:r>
            <a:r>
              <a:rPr lang="en-US" sz="3200" dirty="0">
                <a:solidFill>
                  <a:srgbClr val="8B8B8B"/>
                </a:solidFill>
                <a:latin typeface="Calibri"/>
              </a:rPr>
              <a:t> </a:t>
            </a:r>
            <a:r>
              <a:rPr lang="en-US" sz="3200" dirty="0" err="1">
                <a:solidFill>
                  <a:srgbClr val="8B8B8B"/>
                </a:solidFill>
                <a:latin typeface="Calibri"/>
              </a:rPr>
              <a:t>Sies</a:t>
            </a:r>
            <a:endParaRPr dirty="0"/>
          </a:p>
          <a:p>
            <a:pPr algn="ctr">
              <a:lnSpc>
                <a:spcPct val="100000"/>
              </a:lnSpc>
            </a:pPr>
            <a:r>
              <a:rPr lang="en-US" sz="2000" dirty="0" err="1">
                <a:solidFill>
                  <a:srgbClr val="8B8B8B"/>
                </a:solidFill>
                <a:latin typeface="Calibri"/>
              </a:rPr>
              <a:t>Fakulti</a:t>
            </a:r>
            <a:r>
              <a:rPr lang="en-US" sz="2000" dirty="0">
                <a:solidFill>
                  <a:srgbClr val="8B8B8B"/>
                </a:solidFill>
                <a:latin typeface="Calibri"/>
              </a:rPr>
              <a:t> </a:t>
            </a:r>
            <a:r>
              <a:rPr lang="en-US" sz="2000" dirty="0" err="1">
                <a:solidFill>
                  <a:srgbClr val="8B8B8B"/>
                </a:solidFill>
                <a:latin typeface="Calibri"/>
              </a:rPr>
              <a:t>Kejuruteraan</a:t>
            </a:r>
            <a:r>
              <a:rPr lang="en-US" sz="2000" dirty="0">
                <a:solidFill>
                  <a:srgbClr val="8B8B8B"/>
                </a:solidFill>
                <a:latin typeface="Calibri"/>
              </a:rPr>
              <a:t> </a:t>
            </a:r>
            <a:r>
              <a:rPr lang="en-US" sz="2000" dirty="0" err="1">
                <a:solidFill>
                  <a:srgbClr val="8B8B8B"/>
                </a:solidFill>
                <a:latin typeface="Calibri"/>
              </a:rPr>
              <a:t>Mekanikal</a:t>
            </a:r>
            <a:r>
              <a:rPr lang="en-US" sz="2000" dirty="0">
                <a:solidFill>
                  <a:srgbClr val="8B8B8B"/>
                </a:solidFill>
                <a:latin typeface="Calibri"/>
              </a:rPr>
              <a:t>, </a:t>
            </a:r>
            <a:r>
              <a:rPr lang="en-US" sz="2000" dirty="0" err="1">
                <a:solidFill>
                  <a:srgbClr val="8B8B8B"/>
                </a:solidFill>
                <a:latin typeface="Calibri"/>
              </a:rPr>
              <a:t>Universiti</a:t>
            </a:r>
            <a:r>
              <a:rPr lang="en-US" sz="2000" dirty="0">
                <a:solidFill>
                  <a:srgbClr val="8B8B8B"/>
                </a:solidFill>
                <a:latin typeface="Calibri"/>
              </a:rPr>
              <a:t> </a:t>
            </a:r>
            <a:r>
              <a:rPr lang="en-US" sz="2000" dirty="0" err="1">
                <a:solidFill>
                  <a:srgbClr val="8B8B8B"/>
                </a:solidFill>
                <a:latin typeface="Calibri"/>
              </a:rPr>
              <a:t>Teknologi</a:t>
            </a:r>
            <a:r>
              <a:rPr lang="en-US" sz="2000" dirty="0">
                <a:solidFill>
                  <a:srgbClr val="8B8B8B"/>
                </a:solidFill>
                <a:latin typeface="Calibri"/>
              </a:rPr>
              <a:t> Malaysia</a:t>
            </a:r>
            <a:endParaRPr dirty="0"/>
          </a:p>
        </p:txBody>
      </p:sp>
      <p:sp>
        <p:nvSpPr>
          <p:cNvPr id="4" name="Rectangle 3"/>
          <p:cNvSpPr txBox="1">
            <a:spLocks noChangeArrowheads="1"/>
          </p:cNvSpPr>
          <p:nvPr/>
        </p:nvSpPr>
        <p:spPr>
          <a:xfrm>
            <a:off x="1447800" y="5635680"/>
            <a:ext cx="6248400" cy="381000"/>
          </a:xfrm>
          <a:prstGeom prst="rect">
            <a:avLst/>
          </a:prstGeom>
          <a:noFill/>
        </p:spPr>
        <p:txBody>
          <a:bodyPr/>
          <a:lstStyle/>
          <a:p>
            <a:pPr algn="ctr"/>
            <a:r>
              <a:rPr lang="en-US" dirty="0" smtClean="0">
                <a:solidFill>
                  <a:schemeClr val="bg1">
                    <a:lumMod val="65000"/>
                  </a:schemeClr>
                </a:solidFill>
              </a:rPr>
              <a:t>Mehmet </a:t>
            </a:r>
            <a:r>
              <a:rPr lang="en-US" dirty="0" err="1" smtClean="0">
                <a:solidFill>
                  <a:schemeClr val="bg1">
                    <a:lumMod val="65000"/>
                  </a:schemeClr>
                </a:solidFill>
              </a:rPr>
              <a:t>Kanoglu</a:t>
            </a:r>
            <a:r>
              <a:rPr lang="en-US" dirty="0" smtClean="0">
                <a:solidFill>
                  <a:schemeClr val="bg1">
                    <a:lumMod val="65000"/>
                  </a:schemeClr>
                </a:solidFill>
              </a:rPr>
              <a:t> - </a:t>
            </a:r>
            <a:r>
              <a:rPr lang="tr-TR" dirty="0" smtClean="0">
                <a:solidFill>
                  <a:schemeClr val="bg1">
                    <a:lumMod val="65000"/>
                  </a:schemeClr>
                </a:solidFill>
              </a:rPr>
              <a:t>University of Gaziantep</a:t>
            </a:r>
            <a:endParaRPr lang="en-US" dirty="0">
              <a:solidFill>
                <a:schemeClr val="bg1">
                  <a:lumMod val="65000"/>
                </a:schemeClr>
              </a:solidFill>
            </a:endParaRPr>
          </a:p>
        </p:txBody>
      </p:sp>
      <p:sp>
        <p:nvSpPr>
          <p:cNvPr id="5" name="Rectangle 4"/>
          <p:cNvSpPr>
            <a:spLocks noChangeArrowheads="1"/>
          </p:cNvSpPr>
          <p:nvPr/>
        </p:nvSpPr>
        <p:spPr bwMode="auto">
          <a:xfrm>
            <a:off x="1012825" y="6202363"/>
            <a:ext cx="7064375"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1200" b="1">
                <a:cs typeface="Times New Roman" pitchFamily="18" charset="0"/>
              </a:rPr>
              <a:t>Copyright © The McGraw-Hill Companies, Inc. Permission required for reproduction or display.</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0" name="Picture 4"/>
          <p:cNvPicPr/>
          <p:nvPr/>
        </p:nvPicPr>
        <p:blipFill>
          <a:blip r:embed="rId2"/>
          <a:stretch>
            <a:fillRect/>
          </a:stretch>
        </p:blipFill>
        <p:spPr>
          <a:xfrm>
            <a:off x="3352680" y="5705640"/>
            <a:ext cx="2656080" cy="770040"/>
          </a:xfrm>
          <a:prstGeom prst="rect">
            <a:avLst/>
          </a:prstGeom>
          <a:ln>
            <a:noFill/>
          </a:ln>
        </p:spPr>
      </p:pic>
      <p:sp>
        <p:nvSpPr>
          <p:cNvPr id="191"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3F40E192-BD0A-42C2-A972-80542986F8BD}" type="slidenum">
              <a:rPr lang="en-US" sz="1600">
                <a:solidFill>
                  <a:srgbClr val="000000"/>
                </a:solidFill>
                <a:latin typeface="Arial Narrow"/>
              </a:rPr>
              <a:t>10</a:t>
            </a:fld>
            <a:endParaRPr/>
          </a:p>
        </p:txBody>
      </p:sp>
      <p:sp>
        <p:nvSpPr>
          <p:cNvPr id="192" name="CustomShape 2"/>
          <p:cNvSpPr/>
          <p:nvPr/>
        </p:nvSpPr>
        <p:spPr>
          <a:xfrm>
            <a:off x="533520" y="914400"/>
            <a:ext cx="4418280" cy="489204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The ideal cycle that the working fluid undergoes in the closed loop is the </a:t>
            </a:r>
            <a:r>
              <a:rPr lang="en-US" sz="2000" b="1">
                <a:solidFill>
                  <a:srgbClr val="000000"/>
                </a:solidFill>
                <a:latin typeface="Arial Narrow"/>
              </a:rPr>
              <a:t>Brayton cycle.</a:t>
            </a:r>
            <a:r>
              <a:rPr lang="en-US" sz="2000">
                <a:solidFill>
                  <a:srgbClr val="000000"/>
                </a:solidFill>
                <a:latin typeface="Arial Narrow"/>
              </a:rPr>
              <a:t>  It is made up of four internally reversible processes:</a:t>
            </a:r>
            <a:endParaRPr/>
          </a:p>
          <a:p>
            <a:pPr>
              <a:lnSpc>
                <a:spcPct val="100000"/>
              </a:lnSpc>
            </a:pPr>
            <a:r>
              <a:rPr lang="en-US" sz="2000">
                <a:solidFill>
                  <a:srgbClr val="CC0066"/>
                </a:solidFill>
                <a:latin typeface="Arial Narrow"/>
              </a:rPr>
              <a:t>   </a:t>
            </a:r>
            <a:r>
              <a:rPr lang="en-US" sz="2000" b="1">
                <a:solidFill>
                  <a:srgbClr val="CC0066"/>
                </a:solidFill>
                <a:latin typeface="Arial Narrow"/>
              </a:rPr>
              <a:t> 1-2 </a:t>
            </a:r>
            <a:r>
              <a:rPr lang="en-US" sz="2000">
                <a:solidFill>
                  <a:srgbClr val="CC0066"/>
                </a:solidFill>
                <a:latin typeface="Arial Narrow"/>
              </a:rPr>
              <a:t>Isentropic compression;</a:t>
            </a:r>
            <a:endParaRPr/>
          </a:p>
          <a:p>
            <a:pPr>
              <a:lnSpc>
                <a:spcPct val="100000"/>
              </a:lnSpc>
            </a:pPr>
            <a:r>
              <a:rPr lang="en-US" sz="2000">
                <a:solidFill>
                  <a:srgbClr val="CC0066"/>
                </a:solidFill>
                <a:latin typeface="Arial Narrow"/>
              </a:rPr>
              <a:t>     </a:t>
            </a:r>
            <a:r>
              <a:rPr lang="en-US" sz="2000" b="1">
                <a:solidFill>
                  <a:srgbClr val="CC0066"/>
                </a:solidFill>
                <a:latin typeface="Arial Narrow"/>
              </a:rPr>
              <a:t>2-3</a:t>
            </a:r>
            <a:r>
              <a:rPr lang="en-US" sz="2000">
                <a:solidFill>
                  <a:srgbClr val="CC0066"/>
                </a:solidFill>
                <a:latin typeface="Arial Narrow"/>
              </a:rPr>
              <a:t> Constant-pressure heat addition;</a:t>
            </a:r>
            <a:endParaRPr/>
          </a:p>
          <a:p>
            <a:pPr>
              <a:lnSpc>
                <a:spcPct val="100000"/>
              </a:lnSpc>
            </a:pPr>
            <a:r>
              <a:rPr lang="en-US" sz="2000" b="1">
                <a:solidFill>
                  <a:srgbClr val="CC0066"/>
                </a:solidFill>
                <a:latin typeface="Arial Narrow"/>
              </a:rPr>
              <a:t>     3-4 </a:t>
            </a:r>
            <a:r>
              <a:rPr lang="en-US" sz="2000">
                <a:solidFill>
                  <a:srgbClr val="CC0066"/>
                </a:solidFill>
                <a:latin typeface="Arial Narrow"/>
              </a:rPr>
              <a:t>Isentropic expansion;</a:t>
            </a:r>
            <a:endParaRPr/>
          </a:p>
          <a:p>
            <a:pPr>
              <a:lnSpc>
                <a:spcPct val="100000"/>
              </a:lnSpc>
            </a:pPr>
            <a:r>
              <a:rPr lang="en-US" sz="2000">
                <a:solidFill>
                  <a:srgbClr val="CC0066"/>
                </a:solidFill>
                <a:latin typeface="Arial Narrow"/>
              </a:rPr>
              <a:t>     </a:t>
            </a:r>
            <a:r>
              <a:rPr lang="en-US" sz="2000" b="1">
                <a:solidFill>
                  <a:srgbClr val="CC0066"/>
                </a:solidFill>
                <a:latin typeface="Arial Narrow"/>
              </a:rPr>
              <a:t>4-1</a:t>
            </a:r>
            <a:r>
              <a:rPr lang="en-US" sz="2000">
                <a:solidFill>
                  <a:srgbClr val="CC0066"/>
                </a:solidFill>
                <a:latin typeface="Arial Narrow"/>
              </a:rPr>
              <a:t> Constant-pressure heat rejection.</a:t>
            </a:r>
            <a:endParaRPr/>
          </a:p>
          <a:p>
            <a:pPr>
              <a:lnSpc>
                <a:spcPct val="100000"/>
              </a:lnSpc>
            </a:pPr>
            <a:r>
              <a:rPr lang="en-US" sz="2000">
                <a:solidFill>
                  <a:srgbClr val="000000"/>
                </a:solidFill>
                <a:latin typeface="Arial Narrow"/>
              </a:rPr>
              <a:t>The </a:t>
            </a:r>
            <a:r>
              <a:rPr lang="en-US" sz="2000" i="1">
                <a:solidFill>
                  <a:srgbClr val="000000"/>
                </a:solidFill>
                <a:latin typeface="Arial Narrow"/>
              </a:rPr>
              <a:t>T-s </a:t>
            </a:r>
            <a:r>
              <a:rPr lang="en-US" sz="2000">
                <a:solidFill>
                  <a:srgbClr val="000000"/>
                </a:solidFill>
                <a:latin typeface="Arial Narrow"/>
              </a:rPr>
              <a:t>and </a:t>
            </a:r>
            <a:r>
              <a:rPr lang="en-US" sz="2000" i="1">
                <a:solidFill>
                  <a:srgbClr val="000000"/>
                </a:solidFill>
                <a:latin typeface="Arial Narrow"/>
              </a:rPr>
              <a:t>P-v </a:t>
            </a:r>
            <a:r>
              <a:rPr lang="en-US" sz="2000">
                <a:solidFill>
                  <a:srgbClr val="000000"/>
                </a:solidFill>
                <a:latin typeface="Arial Narrow"/>
              </a:rPr>
              <a:t>diagrams of an ideal Brayton cycle are shown in </a:t>
            </a:r>
            <a:r>
              <a:rPr lang="en-US" sz="2000">
                <a:solidFill>
                  <a:srgbClr val="FF3399"/>
                </a:solidFill>
                <a:latin typeface="Arial Narrow"/>
              </a:rPr>
              <a:t>Fig. 9–31</a:t>
            </a:r>
            <a:r>
              <a:rPr lang="en-US" sz="2000" i="1">
                <a:solidFill>
                  <a:srgbClr val="000000"/>
                </a:solidFill>
                <a:latin typeface="Arial Narrow"/>
              </a:rPr>
              <a:t>.</a:t>
            </a:r>
            <a:endParaRPr/>
          </a:p>
          <a:p>
            <a:pPr>
              <a:lnSpc>
                <a:spcPct val="100000"/>
              </a:lnSpc>
            </a:pPr>
            <a:r>
              <a:rPr lang="en-US" sz="2000" b="1" u="sng">
                <a:solidFill>
                  <a:srgbClr val="000000"/>
                </a:solidFill>
                <a:latin typeface="Arial Narrow"/>
              </a:rPr>
              <a:t>Note</a:t>
            </a:r>
            <a:r>
              <a:rPr lang="en-US" sz="2000">
                <a:solidFill>
                  <a:srgbClr val="000000"/>
                </a:solidFill>
                <a:latin typeface="Arial Narrow"/>
              </a:rPr>
              <a:t>: All four processes of the Brayton cycle are executed in steady-flow devices thus, they should be analyzed as </a:t>
            </a:r>
            <a:r>
              <a:rPr lang="en-US" sz="2000" b="1">
                <a:solidFill>
                  <a:srgbClr val="000000"/>
                </a:solidFill>
                <a:latin typeface="Arial Narrow"/>
              </a:rPr>
              <a:t>steady-flow processes</a:t>
            </a:r>
            <a:r>
              <a:rPr lang="en-US" sz="2000">
                <a:solidFill>
                  <a:srgbClr val="000000"/>
                </a:solidFill>
                <a:latin typeface="Arial Narrow"/>
              </a:rPr>
              <a:t>.</a:t>
            </a:r>
            <a:endParaRPr/>
          </a:p>
        </p:txBody>
      </p:sp>
      <p:sp>
        <p:nvSpPr>
          <p:cNvPr id="193" name="CustomShape 3"/>
          <p:cNvSpPr/>
          <p:nvPr/>
        </p:nvSpPr>
        <p:spPr>
          <a:xfrm>
            <a:off x="533520" y="380880"/>
            <a:ext cx="3961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The Brayton Cycle</a:t>
            </a:r>
            <a:endParaRPr/>
          </a:p>
        </p:txBody>
      </p:sp>
      <p:pic>
        <p:nvPicPr>
          <p:cNvPr id="194" name="Picture 2"/>
          <p:cNvPicPr/>
          <p:nvPr/>
        </p:nvPicPr>
        <p:blipFill>
          <a:blip r:embed="rId3"/>
          <a:stretch>
            <a:fillRect/>
          </a:stretch>
        </p:blipFill>
        <p:spPr>
          <a:xfrm>
            <a:off x="5486400" y="609480"/>
            <a:ext cx="2779920" cy="2760840"/>
          </a:xfrm>
          <a:prstGeom prst="rect">
            <a:avLst/>
          </a:prstGeom>
          <a:ln>
            <a:noFill/>
          </a:ln>
        </p:spPr>
      </p:pic>
      <p:pic>
        <p:nvPicPr>
          <p:cNvPr id="195" name="Picture 3"/>
          <p:cNvPicPr/>
          <p:nvPr/>
        </p:nvPicPr>
        <p:blipFill>
          <a:blip r:embed="rId4"/>
          <a:stretch>
            <a:fillRect/>
          </a:stretch>
        </p:blipFill>
        <p:spPr>
          <a:xfrm>
            <a:off x="5257800" y="3352680"/>
            <a:ext cx="2713320" cy="2694240"/>
          </a:xfrm>
          <a:prstGeom prst="rect">
            <a:avLst/>
          </a:prstGeom>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68C733D0-719E-46FB-B13D-8392EFF1119B}" type="slidenum">
              <a:rPr lang="en-US" sz="1600">
                <a:solidFill>
                  <a:srgbClr val="000000"/>
                </a:solidFill>
                <a:latin typeface="Arial Narrow"/>
              </a:rPr>
              <a:t>11</a:t>
            </a:fld>
            <a:endParaRPr/>
          </a:p>
        </p:txBody>
      </p:sp>
      <p:pic>
        <p:nvPicPr>
          <p:cNvPr id="197" name="Picture 4"/>
          <p:cNvPicPr/>
          <p:nvPr/>
        </p:nvPicPr>
        <p:blipFill>
          <a:blip r:embed="rId2"/>
          <a:stretch>
            <a:fillRect/>
          </a:stretch>
        </p:blipFill>
        <p:spPr>
          <a:xfrm>
            <a:off x="1066680" y="1747800"/>
            <a:ext cx="4113360" cy="384480"/>
          </a:xfrm>
          <a:prstGeom prst="rect">
            <a:avLst/>
          </a:prstGeom>
          <a:ln>
            <a:noFill/>
          </a:ln>
        </p:spPr>
      </p:pic>
      <p:pic>
        <p:nvPicPr>
          <p:cNvPr id="198" name="Picture 5"/>
          <p:cNvPicPr/>
          <p:nvPr/>
        </p:nvPicPr>
        <p:blipFill>
          <a:blip r:embed="rId3"/>
          <a:stretch>
            <a:fillRect/>
          </a:stretch>
        </p:blipFill>
        <p:spPr>
          <a:xfrm>
            <a:off x="1143000" y="2859120"/>
            <a:ext cx="2808360" cy="303480"/>
          </a:xfrm>
          <a:prstGeom prst="rect">
            <a:avLst/>
          </a:prstGeom>
          <a:ln>
            <a:noFill/>
          </a:ln>
        </p:spPr>
      </p:pic>
      <p:pic>
        <p:nvPicPr>
          <p:cNvPr id="199" name="Picture 6"/>
          <p:cNvPicPr/>
          <p:nvPr/>
        </p:nvPicPr>
        <p:blipFill>
          <a:blip r:embed="rId4"/>
          <a:stretch>
            <a:fillRect/>
          </a:stretch>
        </p:blipFill>
        <p:spPr>
          <a:xfrm>
            <a:off x="1143000" y="3316320"/>
            <a:ext cx="2897280" cy="339840"/>
          </a:xfrm>
          <a:prstGeom prst="rect">
            <a:avLst/>
          </a:prstGeom>
          <a:ln>
            <a:noFill/>
          </a:ln>
        </p:spPr>
      </p:pic>
      <p:pic>
        <p:nvPicPr>
          <p:cNvPr id="200" name="Picture 7"/>
          <p:cNvPicPr/>
          <p:nvPr/>
        </p:nvPicPr>
        <p:blipFill>
          <a:blip r:embed="rId5"/>
          <a:stretch>
            <a:fillRect/>
          </a:stretch>
        </p:blipFill>
        <p:spPr>
          <a:xfrm>
            <a:off x="990720" y="4390920"/>
            <a:ext cx="6753240" cy="711360"/>
          </a:xfrm>
          <a:prstGeom prst="rect">
            <a:avLst/>
          </a:prstGeom>
          <a:ln>
            <a:noFill/>
          </a:ln>
        </p:spPr>
      </p:pic>
      <p:pic>
        <p:nvPicPr>
          <p:cNvPr id="201" name="Picture 8"/>
          <p:cNvPicPr/>
          <p:nvPr/>
        </p:nvPicPr>
        <p:blipFill>
          <a:blip r:embed="rId6"/>
          <a:stretch>
            <a:fillRect/>
          </a:stretch>
        </p:blipFill>
        <p:spPr>
          <a:xfrm>
            <a:off x="5562720" y="3429000"/>
            <a:ext cx="3078360" cy="528840"/>
          </a:xfrm>
          <a:prstGeom prst="rect">
            <a:avLst/>
          </a:prstGeom>
          <a:ln>
            <a:noFill/>
          </a:ln>
        </p:spPr>
      </p:pic>
      <p:pic>
        <p:nvPicPr>
          <p:cNvPr id="202" name="Picture 9"/>
          <p:cNvPicPr/>
          <p:nvPr/>
        </p:nvPicPr>
        <p:blipFill>
          <a:blip r:embed="rId7"/>
          <a:stretch>
            <a:fillRect/>
          </a:stretch>
        </p:blipFill>
        <p:spPr>
          <a:xfrm>
            <a:off x="990720" y="5059440"/>
            <a:ext cx="2719440" cy="844560"/>
          </a:xfrm>
          <a:prstGeom prst="rect">
            <a:avLst/>
          </a:prstGeom>
          <a:ln>
            <a:noFill/>
          </a:ln>
        </p:spPr>
      </p:pic>
      <p:sp>
        <p:nvSpPr>
          <p:cNvPr id="203" name="CustomShape 2"/>
          <p:cNvSpPr/>
          <p:nvPr/>
        </p:nvSpPr>
        <p:spPr>
          <a:xfrm>
            <a:off x="533520" y="380880"/>
            <a:ext cx="586584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Thermal Efficiency</a:t>
            </a:r>
            <a:endParaRPr/>
          </a:p>
        </p:txBody>
      </p:sp>
      <p:sp>
        <p:nvSpPr>
          <p:cNvPr id="204" name="CustomShape 3"/>
          <p:cNvSpPr/>
          <p:nvPr/>
        </p:nvSpPr>
        <p:spPr>
          <a:xfrm>
            <a:off x="555480" y="914400"/>
            <a:ext cx="5027760" cy="69912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The </a:t>
            </a:r>
            <a:r>
              <a:rPr lang="en-US" sz="2000" b="1">
                <a:solidFill>
                  <a:srgbClr val="000000"/>
                </a:solidFill>
                <a:latin typeface="Arial Narrow"/>
              </a:rPr>
              <a:t>energy balance </a:t>
            </a:r>
            <a:r>
              <a:rPr lang="en-US" sz="2000">
                <a:solidFill>
                  <a:srgbClr val="000000"/>
                </a:solidFill>
                <a:latin typeface="Arial Narrow"/>
              </a:rPr>
              <a:t>for a steady-flow process can be expressed, on a unit–mass basis, as</a:t>
            </a:r>
            <a:endParaRPr/>
          </a:p>
        </p:txBody>
      </p:sp>
      <p:sp>
        <p:nvSpPr>
          <p:cNvPr id="205" name="CustomShape 4"/>
          <p:cNvSpPr/>
          <p:nvPr/>
        </p:nvSpPr>
        <p:spPr>
          <a:xfrm>
            <a:off x="541440" y="2209680"/>
            <a:ext cx="4951440" cy="69912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The </a:t>
            </a:r>
            <a:r>
              <a:rPr lang="en-US" sz="2000" b="1">
                <a:solidFill>
                  <a:srgbClr val="000000"/>
                </a:solidFill>
                <a:latin typeface="Arial Narrow"/>
              </a:rPr>
              <a:t>heat transfers </a:t>
            </a:r>
            <a:r>
              <a:rPr lang="en-US" sz="2000">
                <a:solidFill>
                  <a:srgbClr val="000000"/>
                </a:solidFill>
                <a:latin typeface="Arial Narrow"/>
              </a:rPr>
              <a:t>to and from the working fluid are:</a:t>
            </a:r>
            <a:endParaRPr/>
          </a:p>
        </p:txBody>
      </p:sp>
      <p:pic>
        <p:nvPicPr>
          <p:cNvPr id="206" name="Picture 2"/>
          <p:cNvPicPr/>
          <p:nvPr/>
        </p:nvPicPr>
        <p:blipFill>
          <a:blip r:embed="rId8"/>
          <a:stretch>
            <a:fillRect/>
          </a:stretch>
        </p:blipFill>
        <p:spPr>
          <a:xfrm>
            <a:off x="5486400" y="382680"/>
            <a:ext cx="2932200" cy="2911680"/>
          </a:xfrm>
          <a:prstGeom prst="rect">
            <a:avLst/>
          </a:prstGeom>
          <a:ln>
            <a:noFill/>
          </a:ln>
        </p:spPr>
      </p:pic>
      <p:sp>
        <p:nvSpPr>
          <p:cNvPr id="207" name="CustomShape 5"/>
          <p:cNvSpPr/>
          <p:nvPr/>
        </p:nvSpPr>
        <p:spPr>
          <a:xfrm>
            <a:off x="582480" y="3857760"/>
            <a:ext cx="6399360" cy="39420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The </a:t>
            </a:r>
            <a:r>
              <a:rPr lang="en-US" sz="2000" b="1">
                <a:solidFill>
                  <a:srgbClr val="000000"/>
                </a:solidFill>
                <a:latin typeface="Arial Narrow"/>
              </a:rPr>
              <a:t>thermal efficiency </a:t>
            </a:r>
            <a:r>
              <a:rPr lang="en-US" sz="2000">
                <a:solidFill>
                  <a:srgbClr val="000000"/>
                </a:solidFill>
                <a:latin typeface="Arial Narrow"/>
              </a:rPr>
              <a:t>of the ideal Brayton cycle,</a:t>
            </a:r>
            <a:endParaRPr/>
          </a:p>
        </p:txBody>
      </p:sp>
      <p:pic>
        <p:nvPicPr>
          <p:cNvPr id="208" name="Picture 10"/>
          <p:cNvPicPr/>
          <p:nvPr/>
        </p:nvPicPr>
        <p:blipFill>
          <a:blip r:embed="rId9"/>
          <a:stretch>
            <a:fillRect/>
          </a:stretch>
        </p:blipFill>
        <p:spPr>
          <a:xfrm>
            <a:off x="3733920" y="5791320"/>
            <a:ext cx="851040" cy="636840"/>
          </a:xfrm>
          <a:prstGeom prst="rect">
            <a:avLst/>
          </a:prstGeom>
          <a:ln>
            <a:noFill/>
          </a:ln>
        </p:spPr>
      </p:pic>
      <p:sp>
        <p:nvSpPr>
          <p:cNvPr id="209" name="CustomShape 6"/>
          <p:cNvSpPr/>
          <p:nvPr/>
        </p:nvSpPr>
        <p:spPr>
          <a:xfrm>
            <a:off x="4648320" y="5867640"/>
            <a:ext cx="2284560" cy="363600"/>
          </a:xfrm>
          <a:prstGeom prst="rect">
            <a:avLst/>
          </a:prstGeom>
          <a:noFill/>
          <a:ln>
            <a:noFill/>
          </a:ln>
        </p:spPr>
        <p:txBody>
          <a:bodyPr lIns="90000" tIns="45000" rIns="90000" bIns="45000"/>
          <a:lstStyle/>
          <a:p>
            <a:pPr>
              <a:lnSpc>
                <a:spcPct val="100000"/>
              </a:lnSpc>
            </a:pPr>
            <a:r>
              <a:rPr lang="en-US">
                <a:solidFill>
                  <a:srgbClr val="000000"/>
                </a:solidFill>
                <a:latin typeface="Arial Narrow"/>
              </a:rPr>
              <a:t>is the </a:t>
            </a:r>
            <a:r>
              <a:rPr lang="en-US" b="1">
                <a:solidFill>
                  <a:srgbClr val="000000"/>
                </a:solidFill>
                <a:latin typeface="Arial Narrow"/>
              </a:rPr>
              <a:t>pressure ratio</a:t>
            </a:r>
            <a:r>
              <a:rPr lang="en-US">
                <a:solidFill>
                  <a:srgbClr val="000000"/>
                </a:solidFill>
                <a:latin typeface="Arial Narrow"/>
              </a:rPr>
              <a:t>.</a:t>
            </a:r>
            <a:endParaRPr/>
          </a:p>
        </p:txBody>
      </p:sp>
      <p:sp>
        <p:nvSpPr>
          <p:cNvPr id="210" name="CustomShape 7"/>
          <p:cNvSpPr/>
          <p:nvPr/>
        </p:nvSpPr>
        <p:spPr>
          <a:xfrm>
            <a:off x="2819520" y="5916240"/>
            <a:ext cx="842400" cy="363600"/>
          </a:xfrm>
          <a:prstGeom prst="rect">
            <a:avLst/>
          </a:prstGeom>
          <a:noFill/>
          <a:ln>
            <a:noFill/>
          </a:ln>
        </p:spPr>
        <p:txBody>
          <a:bodyPr lIns="90000" tIns="45000" rIns="90000" bIns="45000"/>
          <a:lstStyle/>
          <a:p>
            <a:pPr algn="r">
              <a:lnSpc>
                <a:spcPct val="100000"/>
              </a:lnSpc>
            </a:pPr>
            <a:r>
              <a:rPr lang="en-US">
                <a:solidFill>
                  <a:srgbClr val="000000"/>
                </a:solidFill>
                <a:latin typeface="Arial Narrow"/>
              </a:rPr>
              <a:t>where</a:t>
            </a:r>
            <a:endParaRPr/>
          </a:p>
        </p:txBody>
      </p:sp>
      <p:sp>
        <p:nvSpPr>
          <p:cNvPr id="211" name="CustomShape 8"/>
          <p:cNvSpPr/>
          <p:nvPr/>
        </p:nvSpPr>
        <p:spPr>
          <a:xfrm>
            <a:off x="3809880" y="5257800"/>
            <a:ext cx="3427560" cy="363600"/>
          </a:xfrm>
          <a:prstGeom prst="rect">
            <a:avLst/>
          </a:prstGeom>
          <a:noFill/>
          <a:ln>
            <a:noFill/>
          </a:ln>
        </p:spPr>
        <p:txBody>
          <a:bodyPr lIns="90000" tIns="45000" rIns="90000" bIns="45000"/>
          <a:lstStyle/>
          <a:p>
            <a:pPr>
              <a:lnSpc>
                <a:spcPct val="100000"/>
              </a:lnSpc>
            </a:pPr>
            <a:r>
              <a:rPr lang="en-US">
                <a:solidFill>
                  <a:srgbClr val="000000"/>
                </a:solidFill>
                <a:latin typeface="Arial Narrow"/>
              </a:rPr>
              <a:t>Constant specific heats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CustomShape 1"/>
          <p:cNvSpPr/>
          <p:nvPr/>
        </p:nvSpPr>
        <p:spPr>
          <a:xfrm>
            <a:off x="457200" y="273600"/>
            <a:ext cx="8228520" cy="1144080"/>
          </a:xfrm>
          <a:prstGeom prst="rect">
            <a:avLst/>
          </a:prstGeom>
          <a:noFill/>
          <a:ln>
            <a:noFill/>
          </a:ln>
        </p:spPr>
        <p:txBody>
          <a:bodyPr wrap="none" lIns="0" tIns="0" rIns="0" bIns="0" anchor="ctr"/>
          <a:lstStyle/>
          <a:p>
            <a:pPr algn="ctr">
              <a:lnSpc>
                <a:spcPct val="100000"/>
              </a:lnSpc>
            </a:pPr>
            <a:r>
              <a:rPr lang="en-US" sz="3600" dirty="0"/>
              <a:t>Specific Heats, </a:t>
            </a:r>
            <a:r>
              <a:rPr lang="en-US" sz="3600" dirty="0" err="1"/>
              <a:t>C</a:t>
            </a:r>
            <a:r>
              <a:rPr lang="en-US" sz="3600" baseline="-25000" dirty="0" err="1"/>
              <a:t>p</a:t>
            </a:r>
            <a:endParaRPr baseline="-25000" dirty="0"/>
          </a:p>
        </p:txBody>
      </p:sp>
      <p:sp>
        <p:nvSpPr>
          <p:cNvPr id="2" name="TextBox 1"/>
          <p:cNvSpPr txBox="1"/>
          <p:nvPr/>
        </p:nvSpPr>
        <p:spPr>
          <a:xfrm>
            <a:off x="570960" y="1600200"/>
            <a:ext cx="8001000" cy="2677656"/>
          </a:xfrm>
          <a:prstGeom prst="rect">
            <a:avLst/>
          </a:prstGeom>
          <a:noFill/>
        </p:spPr>
        <p:txBody>
          <a:bodyPr wrap="square" rtlCol="0">
            <a:spAutoFit/>
          </a:bodyPr>
          <a:lstStyle/>
          <a:p>
            <a:pPr marL="457200" indent="-457200">
              <a:lnSpc>
                <a:spcPct val="100000"/>
              </a:lnSpc>
              <a:buSzPct val="100000"/>
              <a:buFont typeface="Arial" pitchFamily="34" charset="0"/>
              <a:buChar char="•"/>
            </a:pPr>
            <a:r>
              <a:rPr lang="en-US" sz="2400" dirty="0" smtClean="0"/>
              <a:t>Using variable specific heats is the exact way to find enthalpies. </a:t>
            </a:r>
          </a:p>
          <a:p>
            <a:pPr marL="457200" indent="-457200">
              <a:lnSpc>
                <a:spcPct val="100000"/>
              </a:lnSpc>
              <a:buSzPct val="100000"/>
              <a:buFont typeface="Arial" pitchFamily="34" charset="0"/>
              <a:buChar char="•"/>
            </a:pPr>
            <a:r>
              <a:rPr lang="en-US" sz="2400" dirty="0" smtClean="0"/>
              <a:t>However, in this course, we will take a simpler approximation by taking constant specific heats.</a:t>
            </a:r>
          </a:p>
          <a:p>
            <a:pPr marL="457200" indent="-457200">
              <a:lnSpc>
                <a:spcPct val="100000"/>
              </a:lnSpc>
              <a:buSzPct val="100000"/>
              <a:buFont typeface="Arial" pitchFamily="34" charset="0"/>
              <a:buChar char="•"/>
            </a:pPr>
            <a:r>
              <a:rPr lang="en-US" sz="2400" dirty="0" smtClean="0"/>
              <a:t>Nevertheless, we take into account the changing specific heats by using </a:t>
            </a:r>
            <a:r>
              <a:rPr lang="en-US" sz="2400" dirty="0" err="1" smtClean="0"/>
              <a:t>c</a:t>
            </a:r>
            <a:r>
              <a:rPr lang="en-US" sz="2400" baseline="-25000" dirty="0" err="1" smtClean="0"/>
              <a:t>pa</a:t>
            </a:r>
            <a:r>
              <a:rPr lang="en-US" sz="2400" dirty="0" smtClean="0"/>
              <a:t> of air in the compressors, and </a:t>
            </a:r>
            <a:r>
              <a:rPr lang="en-US" sz="2400" dirty="0" err="1" smtClean="0"/>
              <a:t>c</a:t>
            </a:r>
            <a:r>
              <a:rPr lang="en-US" sz="2400" baseline="-25000" dirty="0" err="1" smtClean="0"/>
              <a:t>pg</a:t>
            </a:r>
            <a:r>
              <a:rPr lang="en-US" sz="2400" dirty="0" smtClean="0"/>
              <a:t> of burned gas in the combustor and turbines.</a:t>
            </a: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C25DFEDC-8BA3-4DF0-9DC6-7D4D79F4F713}" type="slidenum">
              <a:rPr lang="en-US" sz="1600">
                <a:solidFill>
                  <a:srgbClr val="000000"/>
                </a:solidFill>
                <a:latin typeface="Arial Narrow"/>
              </a:rPr>
              <a:t>13</a:t>
            </a:fld>
            <a:endParaRPr/>
          </a:p>
        </p:txBody>
      </p:sp>
      <p:sp>
        <p:nvSpPr>
          <p:cNvPr id="215" name="CustomShape 2"/>
          <p:cNvSpPr/>
          <p:nvPr/>
        </p:nvSpPr>
        <p:spPr>
          <a:xfrm>
            <a:off x="685800" y="457200"/>
            <a:ext cx="1675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Problem</a:t>
            </a:r>
            <a:endParaRPr/>
          </a:p>
        </p:txBody>
      </p:sp>
      <p:sp>
        <p:nvSpPr>
          <p:cNvPr id="216" name="CustomShape 3"/>
          <p:cNvSpPr/>
          <p:nvPr/>
        </p:nvSpPr>
        <p:spPr>
          <a:xfrm>
            <a:off x="762120" y="1403280"/>
            <a:ext cx="7542360" cy="3214800"/>
          </a:xfrm>
          <a:prstGeom prst="rect">
            <a:avLst/>
          </a:prstGeom>
          <a:noFill/>
          <a:ln>
            <a:noFill/>
          </a:ln>
        </p:spPr>
        <p:txBody>
          <a:bodyPr lIns="90000" tIns="45000" rIns="90000" bIns="45000"/>
          <a:lstStyle/>
          <a:p>
            <a:pPr>
              <a:lnSpc>
                <a:spcPct val="100000"/>
              </a:lnSpc>
            </a:pPr>
            <a:r>
              <a:rPr lang="en-US" sz="2000" b="1" dirty="0">
                <a:solidFill>
                  <a:srgbClr val="CC0066"/>
                </a:solidFill>
                <a:latin typeface="Arial Narrow"/>
              </a:rPr>
              <a:t>9–73</a:t>
            </a:r>
            <a:r>
              <a:rPr lang="en-US" sz="2000" dirty="0">
                <a:solidFill>
                  <a:srgbClr val="C3D69B"/>
                </a:solidFill>
                <a:latin typeface="Arial Narrow"/>
              </a:rPr>
              <a:t> </a:t>
            </a:r>
            <a:endParaRPr dirty="0"/>
          </a:p>
          <a:p>
            <a:pPr algn="just">
              <a:lnSpc>
                <a:spcPct val="100000"/>
              </a:lnSpc>
            </a:pPr>
            <a:r>
              <a:rPr lang="en-US" sz="2000" dirty="0">
                <a:solidFill>
                  <a:srgbClr val="000000"/>
                </a:solidFill>
                <a:latin typeface="Arial Narrow"/>
              </a:rPr>
              <a:t>A simple </a:t>
            </a:r>
            <a:r>
              <a:rPr lang="en-US" sz="2000" b="1" dirty="0" err="1">
                <a:solidFill>
                  <a:srgbClr val="000000"/>
                </a:solidFill>
                <a:latin typeface="Arial Narrow"/>
              </a:rPr>
              <a:t>Brayton</a:t>
            </a:r>
            <a:r>
              <a:rPr lang="en-US" sz="2000" b="1" dirty="0">
                <a:solidFill>
                  <a:srgbClr val="000000"/>
                </a:solidFill>
                <a:latin typeface="Arial Narrow"/>
              </a:rPr>
              <a:t> cycle </a:t>
            </a:r>
            <a:r>
              <a:rPr lang="en-US" sz="2000" dirty="0">
                <a:solidFill>
                  <a:srgbClr val="000000"/>
                </a:solidFill>
                <a:latin typeface="Arial Narrow"/>
              </a:rPr>
              <a:t>using air as the working fluid has a pressure ratio of 8. The minimum and maximum temperatures in the cycle are 310 K and 1160 K, respectively. Assuming an isentropic efficiency of 75 percent for the compressor and 82 percent for the turbine, determine:</a:t>
            </a:r>
            <a:endParaRPr dirty="0"/>
          </a:p>
          <a:p>
            <a:pPr lvl="1">
              <a:lnSpc>
                <a:spcPct val="100000"/>
              </a:lnSpc>
              <a:buFont typeface="Times New Roman"/>
              <a:buAutoNum type="alphaLcParenR"/>
            </a:pPr>
            <a:r>
              <a:rPr lang="en-US" sz="2000" dirty="0">
                <a:solidFill>
                  <a:srgbClr val="000000"/>
                </a:solidFill>
                <a:latin typeface="Arial Narrow"/>
              </a:rPr>
              <a:t>the </a:t>
            </a:r>
            <a:r>
              <a:rPr lang="en-US" sz="2000" b="1" dirty="0">
                <a:solidFill>
                  <a:srgbClr val="000000"/>
                </a:solidFill>
                <a:latin typeface="Arial Narrow"/>
              </a:rPr>
              <a:t>air temperature </a:t>
            </a:r>
            <a:r>
              <a:rPr lang="en-US" sz="2000" dirty="0">
                <a:solidFill>
                  <a:srgbClr val="000000"/>
                </a:solidFill>
                <a:latin typeface="Arial Narrow"/>
              </a:rPr>
              <a:t>at the turbine exit, </a:t>
            </a:r>
            <a:endParaRPr dirty="0"/>
          </a:p>
          <a:p>
            <a:pPr lvl="1">
              <a:lnSpc>
                <a:spcPct val="100000"/>
              </a:lnSpc>
              <a:buFont typeface="Times New Roman"/>
              <a:buAutoNum type="alphaLcParenR"/>
            </a:pPr>
            <a:r>
              <a:rPr lang="en-US" sz="2000" dirty="0">
                <a:solidFill>
                  <a:srgbClr val="000000"/>
                </a:solidFill>
                <a:latin typeface="Arial Narrow"/>
              </a:rPr>
              <a:t>the </a:t>
            </a:r>
            <a:r>
              <a:rPr lang="en-US" sz="2000" b="1" dirty="0">
                <a:solidFill>
                  <a:srgbClr val="000000"/>
                </a:solidFill>
                <a:latin typeface="Arial Narrow"/>
              </a:rPr>
              <a:t>net work output</a:t>
            </a:r>
            <a:r>
              <a:rPr lang="en-US" sz="2000" dirty="0">
                <a:solidFill>
                  <a:srgbClr val="000000"/>
                </a:solidFill>
                <a:latin typeface="Arial Narrow"/>
              </a:rPr>
              <a:t>, and</a:t>
            </a:r>
            <a:endParaRPr dirty="0"/>
          </a:p>
          <a:p>
            <a:pPr lvl="1">
              <a:lnSpc>
                <a:spcPct val="100000"/>
              </a:lnSpc>
              <a:buFont typeface="Times New Roman"/>
              <a:buAutoNum type="alphaLcParenR"/>
            </a:pPr>
            <a:r>
              <a:rPr lang="en-US" sz="2000" dirty="0">
                <a:solidFill>
                  <a:srgbClr val="000000"/>
                </a:solidFill>
                <a:latin typeface="Arial Narrow"/>
              </a:rPr>
              <a:t>the </a:t>
            </a:r>
            <a:r>
              <a:rPr lang="en-US" sz="2000" b="1" dirty="0">
                <a:solidFill>
                  <a:srgbClr val="000000"/>
                </a:solidFill>
                <a:latin typeface="Arial Narrow"/>
              </a:rPr>
              <a:t>thermal efficiency</a:t>
            </a:r>
            <a:r>
              <a:rPr lang="en-US" sz="2000" dirty="0">
                <a:solidFill>
                  <a:srgbClr val="000000"/>
                </a:solidFill>
                <a:latin typeface="Arial Narrow"/>
              </a:rPr>
              <a:t>.</a:t>
            </a:r>
            <a:endParaRPr dirty="0"/>
          </a:p>
          <a:p>
            <a:pPr>
              <a:lnSpc>
                <a:spcPct val="100000"/>
              </a:lnSpc>
            </a:pPr>
            <a:endParaRPr dirty="0"/>
          </a:p>
          <a:p>
            <a:pPr>
              <a:lnSpc>
                <a:spcPct val="100000"/>
              </a:lnSpc>
            </a:pPr>
            <a:r>
              <a:rPr lang="en-US" sz="2000" strike="sngStrike" dirty="0">
                <a:solidFill>
                  <a:srgbClr val="000000"/>
                </a:solidFill>
                <a:latin typeface="Arial Narrow"/>
              </a:rPr>
              <a:t>Assume variable specific heats conditions</a:t>
            </a:r>
            <a:r>
              <a:rPr lang="en-US" sz="2000" dirty="0">
                <a:solidFill>
                  <a:srgbClr val="000000"/>
                </a:solidFill>
                <a:latin typeface="Arial Narrow"/>
              </a:rPr>
              <a:t>.</a:t>
            </a:r>
            <a:endParaRPr dirty="0"/>
          </a:p>
        </p:txBody>
      </p:sp>
      <p:sp>
        <p:nvSpPr>
          <p:cNvPr id="217" name="CustomShape 4"/>
          <p:cNvSpPr/>
          <p:nvPr/>
        </p:nvSpPr>
        <p:spPr>
          <a:xfrm>
            <a:off x="685800" y="914400"/>
            <a:ext cx="457056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Ideal and Actual Gas-Turbine (Brayton) Cycles</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2A6713D6-491A-4754-B435-B94D57126CAD}" type="slidenum">
              <a:rPr lang="en-US" sz="1600">
                <a:solidFill>
                  <a:srgbClr val="000000"/>
                </a:solidFill>
                <a:latin typeface="Arial Narrow"/>
              </a:rPr>
              <a:t>14</a:t>
            </a:fld>
            <a:endParaRPr/>
          </a:p>
        </p:txBody>
      </p:sp>
      <p:sp>
        <p:nvSpPr>
          <p:cNvPr id="219" name="CustomShape 2"/>
          <p:cNvSpPr/>
          <p:nvPr/>
        </p:nvSpPr>
        <p:spPr>
          <a:xfrm>
            <a:off x="685800" y="457200"/>
            <a:ext cx="1675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Problem</a:t>
            </a:r>
            <a:endParaRPr/>
          </a:p>
        </p:txBody>
      </p:sp>
      <p:sp>
        <p:nvSpPr>
          <p:cNvPr id="220" name="CustomShape 3"/>
          <p:cNvSpPr/>
          <p:nvPr/>
        </p:nvSpPr>
        <p:spPr>
          <a:xfrm>
            <a:off x="762120" y="1403280"/>
            <a:ext cx="7618680" cy="2681280"/>
          </a:xfrm>
          <a:prstGeom prst="rect">
            <a:avLst/>
          </a:prstGeom>
          <a:noFill/>
          <a:ln>
            <a:noFill/>
          </a:ln>
        </p:spPr>
        <p:txBody>
          <a:bodyPr lIns="90000" tIns="45000" rIns="90000" bIns="45000"/>
          <a:lstStyle/>
          <a:p>
            <a:pPr algn="just">
              <a:lnSpc>
                <a:spcPct val="100000"/>
              </a:lnSpc>
            </a:pPr>
            <a:r>
              <a:rPr lang="en-US" sz="2000" b="1" dirty="0">
                <a:solidFill>
                  <a:srgbClr val="CC0066"/>
                </a:solidFill>
                <a:latin typeface="Arial Narrow"/>
              </a:rPr>
              <a:t>9–77</a:t>
            </a:r>
            <a:r>
              <a:rPr lang="en-US" sz="2000" dirty="0">
                <a:solidFill>
                  <a:srgbClr val="C3D69B"/>
                </a:solidFill>
                <a:latin typeface="Arial Narrow"/>
              </a:rPr>
              <a:t> </a:t>
            </a:r>
            <a:endParaRPr dirty="0"/>
          </a:p>
          <a:p>
            <a:pPr algn="just">
              <a:lnSpc>
                <a:spcPct val="100000"/>
              </a:lnSpc>
            </a:pPr>
            <a:r>
              <a:rPr lang="en-US" sz="2000" dirty="0">
                <a:solidFill>
                  <a:srgbClr val="000000"/>
                </a:solidFill>
                <a:latin typeface="Arial Narrow"/>
              </a:rPr>
              <a:t>A stationary gas-turbine power plant operates on a simple ideal </a:t>
            </a:r>
            <a:r>
              <a:rPr lang="en-US" sz="2000" b="1" dirty="0" err="1">
                <a:solidFill>
                  <a:srgbClr val="000000"/>
                </a:solidFill>
                <a:latin typeface="Arial Narrow"/>
              </a:rPr>
              <a:t>Brayton</a:t>
            </a:r>
            <a:r>
              <a:rPr lang="en-US" sz="2000" b="1" dirty="0">
                <a:solidFill>
                  <a:srgbClr val="000000"/>
                </a:solidFill>
                <a:latin typeface="Arial Narrow"/>
              </a:rPr>
              <a:t> cycle </a:t>
            </a:r>
            <a:r>
              <a:rPr lang="en-US" sz="2000" dirty="0">
                <a:solidFill>
                  <a:srgbClr val="000000"/>
                </a:solidFill>
                <a:latin typeface="Arial Narrow"/>
              </a:rPr>
              <a:t>with air as the working fluid. The air enters the compressor at 95 </a:t>
            </a:r>
            <a:r>
              <a:rPr lang="en-US" sz="2000" dirty="0" err="1">
                <a:solidFill>
                  <a:srgbClr val="000000"/>
                </a:solidFill>
                <a:latin typeface="Arial Narrow"/>
              </a:rPr>
              <a:t>kPa</a:t>
            </a:r>
            <a:r>
              <a:rPr lang="en-US" sz="2000" dirty="0">
                <a:solidFill>
                  <a:srgbClr val="000000"/>
                </a:solidFill>
                <a:latin typeface="Arial Narrow"/>
              </a:rPr>
              <a:t> and 290 K and the turbine at 760 </a:t>
            </a:r>
            <a:r>
              <a:rPr lang="en-US" sz="2000" dirty="0" err="1">
                <a:solidFill>
                  <a:srgbClr val="000000"/>
                </a:solidFill>
                <a:latin typeface="Arial Narrow"/>
              </a:rPr>
              <a:t>kPa</a:t>
            </a:r>
            <a:r>
              <a:rPr lang="en-US" sz="2000" dirty="0">
                <a:solidFill>
                  <a:srgbClr val="000000"/>
                </a:solidFill>
                <a:latin typeface="Arial Narrow"/>
              </a:rPr>
              <a:t> and 1100 K. Heat is transferred to air at a rate of 35,000 kJ/s. </a:t>
            </a:r>
            <a:endParaRPr dirty="0"/>
          </a:p>
          <a:p>
            <a:pPr algn="just">
              <a:lnSpc>
                <a:spcPct val="100000"/>
              </a:lnSpc>
            </a:pPr>
            <a:r>
              <a:rPr lang="en-US" sz="2000" dirty="0">
                <a:solidFill>
                  <a:srgbClr val="000000"/>
                </a:solidFill>
                <a:latin typeface="Arial Narrow"/>
              </a:rPr>
              <a:t>Determine the </a:t>
            </a:r>
            <a:r>
              <a:rPr lang="en-US" sz="2000" b="1" dirty="0">
                <a:solidFill>
                  <a:srgbClr val="000000"/>
                </a:solidFill>
                <a:latin typeface="Arial Narrow"/>
              </a:rPr>
              <a:t>power delivered </a:t>
            </a:r>
            <a:r>
              <a:rPr lang="en-US" sz="2000" dirty="0">
                <a:solidFill>
                  <a:srgbClr val="000000"/>
                </a:solidFill>
                <a:latin typeface="Arial Narrow"/>
              </a:rPr>
              <a:t>by this plant:</a:t>
            </a:r>
            <a:endParaRPr dirty="0"/>
          </a:p>
          <a:p>
            <a:pPr marL="914400" lvl="1" indent="-457200" algn="just">
              <a:lnSpc>
                <a:spcPct val="100000"/>
              </a:lnSpc>
              <a:buSzPct val="100000"/>
              <a:buFont typeface="+mj-lt"/>
              <a:buAutoNum type="alphaLcParenR"/>
            </a:pPr>
            <a:r>
              <a:rPr lang="en-US" sz="2000" dirty="0">
                <a:solidFill>
                  <a:srgbClr val="000000"/>
                </a:solidFill>
                <a:latin typeface="Arial Narrow"/>
              </a:rPr>
              <a:t>assuming </a:t>
            </a:r>
            <a:r>
              <a:rPr lang="en-US" sz="2000" b="1" dirty="0">
                <a:solidFill>
                  <a:srgbClr val="000000"/>
                </a:solidFill>
                <a:latin typeface="Arial Narrow"/>
              </a:rPr>
              <a:t>constant specific heats </a:t>
            </a:r>
            <a:r>
              <a:rPr lang="en-US" sz="2000" dirty="0">
                <a:solidFill>
                  <a:srgbClr val="000000"/>
                </a:solidFill>
                <a:latin typeface="Arial Narrow"/>
              </a:rPr>
              <a:t>at room temperature, </a:t>
            </a:r>
            <a:r>
              <a:rPr lang="en-US" sz="2000" dirty="0" smtClean="0">
                <a:solidFill>
                  <a:srgbClr val="000000"/>
                </a:solidFill>
                <a:latin typeface="Arial Narrow"/>
              </a:rPr>
              <a:t>and</a:t>
            </a:r>
          </a:p>
          <a:p>
            <a:pPr marL="914400" lvl="1" indent="-457200" algn="just">
              <a:lnSpc>
                <a:spcPct val="100000"/>
              </a:lnSpc>
              <a:buSzPct val="100000"/>
              <a:buFont typeface="+mj-lt"/>
              <a:buAutoNum type="alphaLcParenR"/>
            </a:pPr>
            <a:r>
              <a:rPr lang="en-US" sz="2000" strike="sngStrike" dirty="0" smtClean="0">
                <a:solidFill>
                  <a:srgbClr val="000000"/>
                </a:solidFill>
                <a:latin typeface="Arial Narrow"/>
              </a:rPr>
              <a:t>accounting </a:t>
            </a:r>
            <a:r>
              <a:rPr lang="en-US" sz="2000" strike="sngStrike" dirty="0">
                <a:solidFill>
                  <a:srgbClr val="000000"/>
                </a:solidFill>
                <a:latin typeface="Arial Narrow"/>
              </a:rPr>
              <a:t>for the </a:t>
            </a:r>
            <a:r>
              <a:rPr lang="en-US" sz="2000" b="1" strike="sngStrike" dirty="0">
                <a:solidFill>
                  <a:srgbClr val="000000"/>
                </a:solidFill>
                <a:latin typeface="Arial Narrow"/>
              </a:rPr>
              <a:t>variation of specific heats </a:t>
            </a:r>
            <a:r>
              <a:rPr lang="en-US" sz="2000" strike="sngStrike" dirty="0">
                <a:solidFill>
                  <a:srgbClr val="000000"/>
                </a:solidFill>
                <a:latin typeface="Arial Narrow"/>
              </a:rPr>
              <a:t>with temperature.</a:t>
            </a:r>
            <a:endParaRPr strike="sngStrike" dirty="0"/>
          </a:p>
        </p:txBody>
      </p:sp>
      <p:sp>
        <p:nvSpPr>
          <p:cNvPr id="221" name="CustomShape 4"/>
          <p:cNvSpPr/>
          <p:nvPr/>
        </p:nvSpPr>
        <p:spPr>
          <a:xfrm>
            <a:off x="685800" y="914400"/>
            <a:ext cx="457056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Ideal and Actual Gas-Turbine (Brayton) Cycles</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A180C4DF-3215-441F-ABB4-4B7527C84250}" type="slidenum">
              <a:rPr lang="en-US" sz="1600">
                <a:solidFill>
                  <a:srgbClr val="000000"/>
                </a:solidFill>
                <a:latin typeface="Arial Narrow"/>
              </a:rPr>
              <a:t>15</a:t>
            </a:fld>
            <a:endParaRPr/>
          </a:p>
        </p:txBody>
      </p:sp>
      <p:sp>
        <p:nvSpPr>
          <p:cNvPr id="223" name="CustomShape 2"/>
          <p:cNvSpPr/>
          <p:nvPr/>
        </p:nvSpPr>
        <p:spPr>
          <a:xfrm>
            <a:off x="609480" y="1550880"/>
            <a:ext cx="4113360" cy="344304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The thermal efficiency of an ideal Brayton cycle depends on the pressure ratio, </a:t>
            </a:r>
            <a:r>
              <a:rPr lang="en-US" sz="2000" i="1">
                <a:solidFill>
                  <a:srgbClr val="000000"/>
                </a:solidFill>
                <a:latin typeface="Arial Narrow"/>
              </a:rPr>
              <a:t>r</a:t>
            </a:r>
            <a:r>
              <a:rPr lang="en-US" sz="2000">
                <a:solidFill>
                  <a:srgbClr val="000000"/>
                </a:solidFill>
                <a:latin typeface="Arial Narrow"/>
              </a:rPr>
              <a:t>p of the gas turbine and the specific heat ratio, </a:t>
            </a:r>
            <a:r>
              <a:rPr lang="en-US" sz="2000" i="1">
                <a:solidFill>
                  <a:srgbClr val="000000"/>
                </a:solidFill>
                <a:latin typeface="Arial Narrow"/>
              </a:rPr>
              <a:t>k</a:t>
            </a:r>
            <a:r>
              <a:rPr lang="en-US" sz="2000">
                <a:solidFill>
                  <a:srgbClr val="000000"/>
                </a:solidFill>
                <a:latin typeface="Arial Narrow"/>
              </a:rPr>
              <a:t> of the working fluid.</a:t>
            </a:r>
            <a:endParaRPr/>
          </a:p>
          <a:p>
            <a:pPr>
              <a:lnSpc>
                <a:spcPct val="100000"/>
              </a:lnSpc>
            </a:pPr>
            <a:r>
              <a:rPr lang="en-US" sz="2000">
                <a:solidFill>
                  <a:srgbClr val="000000"/>
                </a:solidFill>
                <a:latin typeface="Arial Narrow"/>
              </a:rPr>
              <a:t>The thermal efficiency increases with both of these parameters, which is also the case for actual gas turbines.</a:t>
            </a:r>
            <a:endParaRPr/>
          </a:p>
          <a:p>
            <a:pPr>
              <a:lnSpc>
                <a:spcPct val="100000"/>
              </a:lnSpc>
            </a:pPr>
            <a:r>
              <a:rPr lang="en-US" sz="2000">
                <a:solidFill>
                  <a:srgbClr val="000000"/>
                </a:solidFill>
                <a:latin typeface="Arial Narrow"/>
              </a:rPr>
              <a:t>A plot of thermal efficiency versus the pressure ratio is shown in </a:t>
            </a:r>
            <a:r>
              <a:rPr lang="en-US" sz="2000">
                <a:solidFill>
                  <a:srgbClr val="FF3399"/>
                </a:solidFill>
                <a:latin typeface="Arial Narrow"/>
              </a:rPr>
              <a:t>Fig. 9–32</a:t>
            </a:r>
            <a:r>
              <a:rPr lang="en-US" sz="2000">
                <a:solidFill>
                  <a:srgbClr val="CC00CC"/>
                </a:solidFill>
                <a:latin typeface="Arial Narrow"/>
              </a:rPr>
              <a:t>, </a:t>
            </a:r>
            <a:r>
              <a:rPr lang="en-US" sz="2000">
                <a:solidFill>
                  <a:srgbClr val="000000"/>
                </a:solidFill>
                <a:latin typeface="Arial Narrow"/>
              </a:rPr>
              <a:t>for the case of </a:t>
            </a:r>
            <a:r>
              <a:rPr lang="en-US" sz="2000" i="1">
                <a:solidFill>
                  <a:srgbClr val="000000"/>
                </a:solidFill>
                <a:latin typeface="Arial Narrow"/>
              </a:rPr>
              <a:t>k</a:t>
            </a:r>
            <a:r>
              <a:rPr lang="en-US" sz="2000">
                <a:solidFill>
                  <a:srgbClr val="000000"/>
                </a:solidFill>
                <a:latin typeface="Arial Narrow"/>
              </a:rPr>
              <a:t> =1.4.</a:t>
            </a:r>
            <a:endParaRPr/>
          </a:p>
        </p:txBody>
      </p:sp>
      <p:pic>
        <p:nvPicPr>
          <p:cNvPr id="224" name="Picture 2"/>
          <p:cNvPicPr/>
          <p:nvPr/>
        </p:nvPicPr>
        <p:blipFill>
          <a:blip r:embed="rId2"/>
          <a:stretch>
            <a:fillRect/>
          </a:stretch>
        </p:blipFill>
        <p:spPr>
          <a:xfrm>
            <a:off x="4952880" y="1143000"/>
            <a:ext cx="3503880" cy="3503880"/>
          </a:xfrm>
          <a:prstGeom prst="rect">
            <a:avLst/>
          </a:prstGeom>
          <a:ln>
            <a:noFill/>
          </a:ln>
        </p:spPr>
      </p:pic>
      <p:pic>
        <p:nvPicPr>
          <p:cNvPr id="225" name="Picture 3"/>
          <p:cNvPicPr/>
          <p:nvPr/>
        </p:nvPicPr>
        <p:blipFill>
          <a:blip r:embed="rId3"/>
          <a:stretch>
            <a:fillRect/>
          </a:stretch>
        </p:blipFill>
        <p:spPr>
          <a:xfrm>
            <a:off x="5486400" y="4648320"/>
            <a:ext cx="2627640" cy="989280"/>
          </a:xfrm>
          <a:prstGeom prst="rect">
            <a:avLst/>
          </a:prstGeom>
          <a:ln>
            <a:noFill/>
          </a:ln>
        </p:spPr>
      </p:pic>
      <p:sp>
        <p:nvSpPr>
          <p:cNvPr id="226" name="CustomShape 3"/>
          <p:cNvSpPr/>
          <p:nvPr/>
        </p:nvSpPr>
        <p:spPr>
          <a:xfrm>
            <a:off x="609480" y="528480"/>
            <a:ext cx="4799160" cy="9424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Parameters Affecting Thermal Efficiency</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02C5A5BC-07BE-428A-A7CD-D26286F1434A}" type="slidenum">
              <a:rPr lang="en-US" sz="1200">
                <a:solidFill>
                  <a:srgbClr val="8B8B8B"/>
                </a:solidFill>
                <a:latin typeface="Calibri"/>
              </a:rPr>
              <a:t>16</a:t>
            </a:fld>
            <a:endParaRPr/>
          </a:p>
        </p:txBody>
      </p:sp>
      <p:sp>
        <p:nvSpPr>
          <p:cNvPr id="228" name="CustomShape 2"/>
          <p:cNvSpPr/>
          <p:nvPr/>
        </p:nvSpPr>
        <p:spPr>
          <a:xfrm>
            <a:off x="304920" y="303120"/>
            <a:ext cx="4189680" cy="912240"/>
          </a:xfrm>
          <a:prstGeom prst="rect">
            <a:avLst/>
          </a:prstGeom>
          <a:noFill/>
          <a:ln>
            <a:noFill/>
          </a:ln>
        </p:spPr>
        <p:txBody>
          <a:bodyPr lIns="90000" tIns="45000" rIns="90000" bIns="45000"/>
          <a:lstStyle/>
          <a:p>
            <a:pPr>
              <a:lnSpc>
                <a:spcPct val="100000"/>
              </a:lnSpc>
            </a:pPr>
            <a:r>
              <a:rPr lang="en-US">
                <a:solidFill>
                  <a:srgbClr val="000000"/>
                </a:solidFill>
                <a:latin typeface="Calibri"/>
              </a:rPr>
              <a:t>The two major application areas of gas-turbine engines are </a:t>
            </a:r>
            <a:r>
              <a:rPr lang="en-US" i="1">
                <a:solidFill>
                  <a:srgbClr val="CC00CC"/>
                </a:solidFill>
                <a:latin typeface="Calibri"/>
              </a:rPr>
              <a:t>aircraft propulsion </a:t>
            </a:r>
            <a:r>
              <a:rPr lang="en-US">
                <a:solidFill>
                  <a:srgbClr val="000000"/>
                </a:solidFill>
                <a:latin typeface="Calibri"/>
              </a:rPr>
              <a:t>and </a:t>
            </a:r>
            <a:r>
              <a:rPr lang="en-US" i="1">
                <a:solidFill>
                  <a:srgbClr val="CC00CC"/>
                </a:solidFill>
                <a:latin typeface="Calibri"/>
              </a:rPr>
              <a:t>electric power generation</a:t>
            </a:r>
            <a:r>
              <a:rPr lang="en-US" i="1">
                <a:solidFill>
                  <a:srgbClr val="000000"/>
                </a:solidFill>
                <a:latin typeface="Calibri"/>
              </a:rPr>
              <a:t>.</a:t>
            </a:r>
            <a:endParaRPr/>
          </a:p>
        </p:txBody>
      </p:sp>
      <p:sp>
        <p:nvSpPr>
          <p:cNvPr id="229" name="CustomShape 3"/>
          <p:cNvSpPr/>
          <p:nvPr/>
        </p:nvSpPr>
        <p:spPr>
          <a:xfrm>
            <a:off x="4663440" y="1232640"/>
            <a:ext cx="4189680" cy="2972880"/>
          </a:xfrm>
          <a:prstGeom prst="rect">
            <a:avLst/>
          </a:prstGeom>
          <a:noFill/>
          <a:ln>
            <a:noFill/>
          </a:ln>
        </p:spPr>
        <p:txBody>
          <a:bodyPr lIns="90000" tIns="45000" rIns="90000" bIns="45000"/>
          <a:lstStyle/>
          <a:p>
            <a:pPr>
              <a:lnSpc>
                <a:spcPct val="100000"/>
              </a:lnSpc>
            </a:pPr>
            <a:r>
              <a:rPr lang="en-US" sz="1700">
                <a:solidFill>
                  <a:srgbClr val="000000"/>
                </a:solidFill>
                <a:latin typeface="Calibri"/>
              </a:rPr>
              <a:t>The highest temperature in the cycle is limited by the maximum temperature that the turbine blades can withstand. This also limits the pressure ratios that can be used in the cycle.</a:t>
            </a:r>
            <a:endParaRPr/>
          </a:p>
          <a:p>
            <a:pPr>
              <a:lnSpc>
                <a:spcPct val="100000"/>
              </a:lnSpc>
            </a:pPr>
            <a:r>
              <a:rPr lang="en-US" sz="1700">
                <a:solidFill>
                  <a:srgbClr val="CC00CC"/>
                </a:solidFill>
                <a:latin typeface="Calibri"/>
              </a:rPr>
              <a:t>The air in gas turbines supplies the necessary oxidant for the combustion of the fuel, and it serves as a coolant to keep the temperature of various components within safe limits. An air–fuel ratio of 50 or above is not uncommon.</a:t>
            </a:r>
            <a:endParaRPr/>
          </a:p>
        </p:txBody>
      </p:sp>
      <p:pic>
        <p:nvPicPr>
          <p:cNvPr id="230" name="Picture 8"/>
          <p:cNvPicPr/>
          <p:nvPr/>
        </p:nvPicPr>
        <p:blipFill>
          <a:blip r:embed="rId2"/>
          <a:stretch>
            <a:fillRect/>
          </a:stretch>
        </p:blipFill>
        <p:spPr>
          <a:xfrm>
            <a:off x="380880" y="1295280"/>
            <a:ext cx="3970440" cy="3789360"/>
          </a:xfrm>
          <a:prstGeom prst="rect">
            <a:avLst/>
          </a:prstGeom>
          <a:ln>
            <a:noFill/>
          </a:ln>
        </p:spPr>
      </p:pic>
      <p:pic>
        <p:nvPicPr>
          <p:cNvPr id="231" name="Picture 9"/>
          <p:cNvPicPr/>
          <p:nvPr/>
        </p:nvPicPr>
        <p:blipFill>
          <a:blip r:embed="rId3"/>
          <a:stretch>
            <a:fillRect/>
          </a:stretch>
        </p:blipFill>
        <p:spPr>
          <a:xfrm>
            <a:off x="380880" y="5172120"/>
            <a:ext cx="3970440" cy="153216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CustomShape 1"/>
          <p:cNvSpPr/>
          <p:nvPr/>
        </p:nvSpPr>
        <p:spPr>
          <a:xfrm>
            <a:off x="457200" y="273600"/>
            <a:ext cx="8228520" cy="1144080"/>
          </a:xfrm>
          <a:prstGeom prst="rect">
            <a:avLst/>
          </a:prstGeom>
          <a:noFill/>
          <a:ln>
            <a:noFill/>
          </a:ln>
        </p:spPr>
        <p:txBody>
          <a:bodyPr wrap="none" lIns="0" tIns="0" rIns="0" bIns="0" anchor="ctr"/>
          <a:lstStyle/>
          <a:p>
            <a:pPr algn="ctr">
              <a:lnSpc>
                <a:spcPct val="100000"/>
              </a:lnSpc>
            </a:pPr>
            <a:r>
              <a:rPr lang="en-US" sz="3600"/>
              <a:t>Back Work Ratio</a:t>
            </a:r>
            <a:endParaRPr/>
          </a:p>
        </p:txBody>
      </p:sp>
      <p:pic>
        <p:nvPicPr>
          <p:cNvPr id="233" name="Picture 10"/>
          <p:cNvPicPr/>
          <p:nvPr/>
        </p:nvPicPr>
        <p:blipFill>
          <a:blip r:embed="rId2"/>
          <a:stretch>
            <a:fillRect/>
          </a:stretch>
        </p:blipFill>
        <p:spPr>
          <a:xfrm>
            <a:off x="1097280" y="1418400"/>
            <a:ext cx="3408480" cy="1951200"/>
          </a:xfrm>
          <a:prstGeom prst="rect">
            <a:avLst/>
          </a:prstGeom>
          <a:ln>
            <a:noFill/>
          </a:ln>
        </p:spPr>
      </p:pic>
      <p:sp>
        <p:nvSpPr>
          <p:cNvPr id="234" name="CustomShape 2"/>
          <p:cNvSpPr/>
          <p:nvPr/>
        </p:nvSpPr>
        <p:spPr>
          <a:xfrm>
            <a:off x="5289120" y="1828800"/>
            <a:ext cx="3579840" cy="912240"/>
          </a:xfrm>
          <a:prstGeom prst="rect">
            <a:avLst/>
          </a:prstGeom>
          <a:noFill/>
          <a:ln>
            <a:noFill/>
          </a:ln>
        </p:spPr>
        <p:txBody>
          <a:bodyPr lIns="90000" tIns="45000" rIns="90000" bIns="45000"/>
          <a:lstStyle/>
          <a:p>
            <a:pPr>
              <a:lnSpc>
                <a:spcPct val="100000"/>
              </a:lnSpc>
            </a:pPr>
            <a:r>
              <a:rPr lang="en-US">
                <a:solidFill>
                  <a:srgbClr val="3333FF"/>
                </a:solidFill>
                <a:latin typeface="Calibri"/>
              </a:rPr>
              <a:t>The fraction of the turbine work used to drive the compressor is called the back work ratio.</a:t>
            </a:r>
            <a:endParaRPr/>
          </a:p>
        </p:txBody>
      </p:sp>
      <p:sp>
        <p:nvSpPr>
          <p:cNvPr id="2" name="Rectangle 1"/>
          <p:cNvSpPr/>
          <p:nvPr/>
        </p:nvSpPr>
        <p:spPr>
          <a:xfrm>
            <a:off x="717120" y="3581400"/>
            <a:ext cx="7741080" cy="830997"/>
          </a:xfrm>
          <a:prstGeom prst="rect">
            <a:avLst/>
          </a:prstGeom>
        </p:spPr>
        <p:txBody>
          <a:bodyPr wrap="square">
            <a:spAutoFit/>
          </a:bodyPr>
          <a:lstStyle/>
          <a:p>
            <a:r>
              <a:rPr lang="en-US" sz="2400" dirty="0" smtClean="0"/>
              <a:t>BWR </a:t>
            </a:r>
            <a:r>
              <a:rPr lang="en-US" sz="2400" dirty="0"/>
              <a:t>is defined as the ratio of compressor work to the turbine work</a:t>
            </a:r>
          </a:p>
        </p:txBody>
      </p:sp>
      <mc:AlternateContent xmlns:mc="http://schemas.openxmlformats.org/markup-compatibility/2006">
        <mc:Choice xmlns:a14="http://schemas.microsoft.com/office/drawing/2010/main" Requires="a14">
          <p:sp>
            <p:nvSpPr>
              <p:cNvPr id="3" name="TextBox 2"/>
              <p:cNvSpPr txBox="1"/>
              <p:nvPr/>
            </p:nvSpPr>
            <p:spPr>
              <a:xfrm>
                <a:off x="2895600" y="4334304"/>
                <a:ext cx="2246321" cy="677173"/>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𝑟</m:t>
                          </m:r>
                        </m:e>
                        <m:sub>
                          <m:r>
                            <a:rPr lang="en-US" sz="2000" b="0" i="1" smtClean="0">
                              <a:latin typeface="Cambria Math"/>
                            </a:rPr>
                            <m:t>𝑏𝑤</m:t>
                          </m:r>
                        </m:sub>
                      </m:sSub>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𝑤</m:t>
                              </m:r>
                            </m:e>
                            <m:sub>
                              <m:r>
                                <a:rPr lang="en-US" sz="2000" b="0" i="1" smtClean="0">
                                  <a:latin typeface="Cambria Math"/>
                                </a:rPr>
                                <m:t>𝑐𝑜𝑚𝑝𝑟𝑒𝑠𝑠𝑜𝑟</m:t>
                              </m:r>
                            </m:sub>
                          </m:sSub>
                        </m:num>
                        <m:den>
                          <m:sSub>
                            <m:sSubPr>
                              <m:ctrlPr>
                                <a:rPr lang="en-US" sz="2000" b="0" i="1" smtClean="0">
                                  <a:latin typeface="Cambria Math"/>
                                </a:rPr>
                              </m:ctrlPr>
                            </m:sSubPr>
                            <m:e>
                              <m:r>
                                <a:rPr lang="en-US" sz="2000" b="0" i="1" smtClean="0">
                                  <a:latin typeface="Cambria Math"/>
                                </a:rPr>
                                <m:t>𝑤</m:t>
                              </m:r>
                            </m:e>
                            <m:sub>
                              <m:r>
                                <a:rPr lang="en-US" sz="2000" b="0" i="1" smtClean="0">
                                  <a:latin typeface="Cambria Math"/>
                                </a:rPr>
                                <m:t>𝑡𝑢𝑟𝑏𝑖𝑛𝑒</m:t>
                              </m:r>
                            </m:sub>
                          </m:sSub>
                        </m:den>
                      </m:f>
                    </m:oMath>
                  </m:oMathPara>
                </a14:m>
                <a:endParaRPr lang="en-US" sz="2000" dirty="0"/>
              </a:p>
            </p:txBody>
          </p:sp>
        </mc:Choice>
        <mc:Fallback>
          <p:sp>
            <p:nvSpPr>
              <p:cNvPr id="3" name="TextBox 2"/>
              <p:cNvSpPr txBox="1">
                <a:spLocks noRot="1" noChangeAspect="1" noMove="1" noResize="1" noEditPoints="1" noAdjustHandles="1" noChangeArrowheads="1" noChangeShapeType="1" noTextEdit="1"/>
              </p:cNvSpPr>
              <p:nvPr/>
            </p:nvSpPr>
            <p:spPr>
              <a:xfrm>
                <a:off x="2895600" y="4334304"/>
                <a:ext cx="2246321" cy="677173"/>
              </a:xfrm>
              <a:prstGeom prst="rect">
                <a:avLst/>
              </a:prstGeom>
              <a:blipFill rotWithShape="1">
                <a:blip r:embed="rId3"/>
                <a:stretch>
                  <a:fillRect r="-3804"/>
                </a:stretch>
              </a:blipFill>
            </p:spPr>
            <p:txBody>
              <a:bodyPr/>
              <a:lstStyle/>
              <a:p>
                <a:r>
                  <a:rPr lang="en-US">
                    <a:noFill/>
                  </a:rPr>
                  <a:t> </a:t>
                </a:r>
              </a:p>
            </p:txBody>
          </p:sp>
        </mc:Fallback>
      </mc:AlternateContent>
      <p:sp>
        <p:nvSpPr>
          <p:cNvPr id="4" name="Rectangle 3"/>
          <p:cNvSpPr/>
          <p:nvPr/>
        </p:nvSpPr>
        <p:spPr>
          <a:xfrm>
            <a:off x="717120" y="5334000"/>
            <a:ext cx="7741080" cy="1200329"/>
          </a:xfrm>
          <a:prstGeom prst="rect">
            <a:avLst/>
          </a:prstGeom>
        </p:spPr>
        <p:txBody>
          <a:bodyPr wrap="square">
            <a:spAutoFit/>
          </a:bodyPr>
          <a:lstStyle/>
          <a:p>
            <a:r>
              <a:rPr lang="en-US" sz="2400" dirty="0" smtClean="0"/>
              <a:t>The </a:t>
            </a:r>
            <a:r>
              <a:rPr lang="en-US" sz="2400" dirty="0"/>
              <a:t>BWR in gas turbine power plant is very high, normally one-half of turbine work output is used to drive the compressor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CustomShape 1"/>
          <p:cNvSpPr/>
          <p:nvPr/>
        </p:nvSpPr>
        <p:spPr>
          <a:xfrm>
            <a:off x="457200" y="273600"/>
            <a:ext cx="8228520" cy="1144080"/>
          </a:xfrm>
          <a:prstGeom prst="rect">
            <a:avLst/>
          </a:prstGeom>
          <a:noFill/>
          <a:ln>
            <a:noFill/>
          </a:ln>
        </p:spPr>
        <p:txBody>
          <a:bodyPr wrap="none" lIns="0" tIns="0" rIns="0" bIns="0" anchor="ctr"/>
          <a:lstStyle/>
          <a:p>
            <a:pPr algn="ctr">
              <a:lnSpc>
                <a:spcPct val="100000"/>
              </a:lnSpc>
            </a:pPr>
            <a:r>
              <a:rPr lang="en-US" sz="3600" dirty="0" smtClean="0"/>
              <a:t>Work </a:t>
            </a:r>
            <a:r>
              <a:rPr lang="en-US" sz="3600" dirty="0"/>
              <a:t>Ratio</a:t>
            </a:r>
            <a:endParaRPr dirty="0"/>
          </a:p>
        </p:txBody>
      </p:sp>
      <p:pic>
        <p:nvPicPr>
          <p:cNvPr id="233" name="Picture 10"/>
          <p:cNvPicPr/>
          <p:nvPr/>
        </p:nvPicPr>
        <p:blipFill>
          <a:blip r:embed="rId2"/>
          <a:stretch>
            <a:fillRect/>
          </a:stretch>
        </p:blipFill>
        <p:spPr>
          <a:xfrm>
            <a:off x="1097280" y="1418400"/>
            <a:ext cx="3408480" cy="1951200"/>
          </a:xfrm>
          <a:prstGeom prst="rect">
            <a:avLst/>
          </a:prstGeom>
          <a:ln>
            <a:noFill/>
          </a:ln>
        </p:spPr>
      </p:pic>
      <p:sp>
        <p:nvSpPr>
          <p:cNvPr id="234" name="CustomShape 2"/>
          <p:cNvSpPr/>
          <p:nvPr/>
        </p:nvSpPr>
        <p:spPr>
          <a:xfrm>
            <a:off x="5289120" y="1828800"/>
            <a:ext cx="3579840" cy="912240"/>
          </a:xfrm>
          <a:prstGeom prst="rect">
            <a:avLst/>
          </a:prstGeom>
          <a:noFill/>
          <a:ln>
            <a:noFill/>
          </a:ln>
        </p:spPr>
        <p:txBody>
          <a:bodyPr lIns="90000" tIns="45000" rIns="90000" bIns="45000"/>
          <a:lstStyle/>
          <a:p>
            <a:pPr>
              <a:lnSpc>
                <a:spcPct val="100000"/>
              </a:lnSpc>
            </a:pPr>
            <a:r>
              <a:rPr lang="en-US" dirty="0">
                <a:solidFill>
                  <a:srgbClr val="3333FF"/>
                </a:solidFill>
                <a:latin typeface="Calibri"/>
              </a:rPr>
              <a:t>The fraction of the turbine work </a:t>
            </a:r>
            <a:r>
              <a:rPr lang="en-US" dirty="0" smtClean="0">
                <a:solidFill>
                  <a:srgbClr val="3333FF"/>
                </a:solidFill>
                <a:latin typeface="Calibri"/>
              </a:rPr>
              <a:t>that becomes the net work is </a:t>
            </a:r>
            <a:r>
              <a:rPr lang="en-US" dirty="0">
                <a:solidFill>
                  <a:srgbClr val="3333FF"/>
                </a:solidFill>
                <a:latin typeface="Calibri"/>
              </a:rPr>
              <a:t>called the </a:t>
            </a:r>
            <a:r>
              <a:rPr lang="en-US" dirty="0" smtClean="0">
                <a:solidFill>
                  <a:srgbClr val="3333FF"/>
                </a:solidFill>
                <a:latin typeface="Calibri"/>
              </a:rPr>
              <a:t>work </a:t>
            </a:r>
            <a:r>
              <a:rPr lang="en-US" dirty="0">
                <a:solidFill>
                  <a:srgbClr val="3333FF"/>
                </a:solidFill>
                <a:latin typeface="Calibri"/>
              </a:rPr>
              <a:t>ratio.</a:t>
            </a:r>
            <a:endParaRPr dirty="0"/>
          </a:p>
        </p:txBody>
      </p:sp>
      <p:sp>
        <p:nvSpPr>
          <p:cNvPr id="2" name="Rectangle 1"/>
          <p:cNvSpPr/>
          <p:nvPr/>
        </p:nvSpPr>
        <p:spPr>
          <a:xfrm>
            <a:off x="717120" y="3581400"/>
            <a:ext cx="7741080" cy="830997"/>
          </a:xfrm>
          <a:prstGeom prst="rect">
            <a:avLst/>
          </a:prstGeom>
        </p:spPr>
        <p:txBody>
          <a:bodyPr wrap="square">
            <a:spAutoFit/>
          </a:bodyPr>
          <a:lstStyle/>
          <a:p>
            <a:r>
              <a:rPr lang="en-US" sz="2400" dirty="0" smtClean="0"/>
              <a:t>Work Ratio </a:t>
            </a:r>
            <a:r>
              <a:rPr lang="en-US" sz="2400" dirty="0"/>
              <a:t>is defined as the ratio of </a:t>
            </a:r>
            <a:r>
              <a:rPr lang="en-US" sz="2400" dirty="0" smtClean="0"/>
              <a:t>net </a:t>
            </a:r>
            <a:r>
              <a:rPr lang="en-US" sz="2400" dirty="0"/>
              <a:t>work to the turbine work</a:t>
            </a:r>
          </a:p>
        </p:txBody>
      </p:sp>
      <mc:AlternateContent xmlns:mc="http://schemas.openxmlformats.org/markup-compatibility/2006">
        <mc:Choice xmlns:a14="http://schemas.microsoft.com/office/drawing/2010/main" Requires="a14">
          <p:sp>
            <p:nvSpPr>
              <p:cNvPr id="3" name="TextBox 2"/>
              <p:cNvSpPr txBox="1"/>
              <p:nvPr/>
            </p:nvSpPr>
            <p:spPr>
              <a:xfrm>
                <a:off x="2895600" y="4334304"/>
                <a:ext cx="1739194" cy="669286"/>
              </a:xfrm>
              <a:prstGeom prst="rect">
                <a:avLst/>
              </a:prstGeom>
              <a:noFill/>
            </p:spPr>
            <p:txBody>
              <a:bodyPr wrap="none" rtlCol="0">
                <a:spAutoFit/>
              </a:bodyPr>
              <a:lstStyle/>
              <a:p>
                <a14:m>
                  <m:oMathPara xmlns:m="http://schemas.openxmlformats.org/officeDocument/2006/math">
                    <m:oMathParaPr>
                      <m:jc m:val="centerGroup"/>
                    </m:oMathParaPr>
                    <m:oMath xmlns:m="http://schemas.openxmlformats.org/officeDocument/2006/math">
                      <m:sSub>
                        <m:sSubPr>
                          <m:ctrlPr>
                            <a:rPr lang="en-US" sz="2000" i="1" smtClean="0">
                              <a:latin typeface="Cambria Math"/>
                            </a:rPr>
                          </m:ctrlPr>
                        </m:sSubPr>
                        <m:e>
                          <m:r>
                            <a:rPr lang="en-US" sz="2000" b="0" i="1" smtClean="0">
                              <a:latin typeface="Cambria Math"/>
                            </a:rPr>
                            <m:t>𝑟</m:t>
                          </m:r>
                        </m:e>
                        <m:sub>
                          <m:r>
                            <a:rPr lang="en-US" sz="2000" b="0" i="1" smtClean="0">
                              <a:latin typeface="Cambria Math"/>
                            </a:rPr>
                            <m:t>𝑤</m:t>
                          </m:r>
                        </m:sub>
                      </m:sSub>
                      <m:r>
                        <a:rPr lang="en-US" sz="2000" b="0" i="1" smtClean="0">
                          <a:latin typeface="Cambria Math"/>
                        </a:rPr>
                        <m:t>=</m:t>
                      </m:r>
                      <m:f>
                        <m:fPr>
                          <m:ctrlPr>
                            <a:rPr lang="en-US" sz="2000" b="0" i="1" smtClean="0">
                              <a:latin typeface="Cambria Math"/>
                            </a:rPr>
                          </m:ctrlPr>
                        </m:fPr>
                        <m:num>
                          <m:sSub>
                            <m:sSubPr>
                              <m:ctrlPr>
                                <a:rPr lang="en-US" sz="2000" b="0" i="1" smtClean="0">
                                  <a:latin typeface="Cambria Math"/>
                                </a:rPr>
                              </m:ctrlPr>
                            </m:sSubPr>
                            <m:e>
                              <m:r>
                                <a:rPr lang="en-US" sz="2000" b="0" i="1" smtClean="0">
                                  <a:latin typeface="Cambria Math"/>
                                </a:rPr>
                                <m:t>𝑤</m:t>
                              </m:r>
                            </m:e>
                            <m:sub>
                              <m:r>
                                <a:rPr lang="en-US" sz="2000" b="0" i="1" smtClean="0">
                                  <a:latin typeface="Cambria Math"/>
                                </a:rPr>
                                <m:t>𝑛𝑒𝑡</m:t>
                              </m:r>
                            </m:sub>
                          </m:sSub>
                        </m:num>
                        <m:den>
                          <m:sSub>
                            <m:sSubPr>
                              <m:ctrlPr>
                                <a:rPr lang="en-US" sz="2000" b="0" i="1" smtClean="0">
                                  <a:latin typeface="Cambria Math"/>
                                </a:rPr>
                              </m:ctrlPr>
                            </m:sSubPr>
                            <m:e>
                              <m:r>
                                <a:rPr lang="en-US" sz="2000" b="0" i="1" smtClean="0">
                                  <a:latin typeface="Cambria Math"/>
                                </a:rPr>
                                <m:t>𝑤</m:t>
                              </m:r>
                            </m:e>
                            <m:sub>
                              <m:r>
                                <a:rPr lang="en-US" sz="2000" b="0" i="1" smtClean="0">
                                  <a:latin typeface="Cambria Math"/>
                                </a:rPr>
                                <m:t>𝑡𝑢𝑟𝑏𝑖𝑛𝑒</m:t>
                              </m:r>
                            </m:sub>
                          </m:sSub>
                        </m:den>
                      </m:f>
                    </m:oMath>
                  </m:oMathPara>
                </a14:m>
                <a:endParaRPr lang="en-US" sz="2000" dirty="0"/>
              </a:p>
            </p:txBody>
          </p:sp>
        </mc:Choice>
        <mc:Fallback>
          <p:sp>
            <p:nvSpPr>
              <p:cNvPr id="3" name="TextBox 2"/>
              <p:cNvSpPr txBox="1">
                <a:spLocks noRot="1" noChangeAspect="1" noMove="1" noResize="1" noEditPoints="1" noAdjustHandles="1" noChangeArrowheads="1" noChangeShapeType="1" noTextEdit="1"/>
              </p:cNvSpPr>
              <p:nvPr/>
            </p:nvSpPr>
            <p:spPr>
              <a:xfrm>
                <a:off x="2895600" y="4334304"/>
                <a:ext cx="1739194" cy="669286"/>
              </a:xfrm>
              <a:prstGeom prst="rect">
                <a:avLst/>
              </a:prstGeom>
              <a:blipFill rotWithShape="1">
                <a:blip r:embed="rId3"/>
                <a:stretch>
                  <a:fillRect r="-5263"/>
                </a:stretch>
              </a:blipFill>
            </p:spPr>
            <p:txBody>
              <a:bodyPr/>
              <a:lstStyle/>
              <a:p>
                <a:r>
                  <a:rPr lang="en-US">
                    <a:noFill/>
                  </a:rPr>
                  <a:t> </a:t>
                </a:r>
              </a:p>
            </p:txBody>
          </p:sp>
        </mc:Fallback>
      </mc:AlternateContent>
    </p:spTree>
    <p:extLst>
      <p:ext uri="{BB962C8B-B14F-4D97-AF65-F5344CB8AC3E}">
        <p14:creationId xmlns:p14="http://schemas.microsoft.com/office/powerpoint/2010/main" val="1510142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04AD32FA-E732-4BB9-8414-9051DF92D4E3}" type="slidenum">
              <a:rPr lang="en-US" sz="1600">
                <a:solidFill>
                  <a:srgbClr val="000000"/>
                </a:solidFill>
                <a:latin typeface="Arial Narrow"/>
              </a:rPr>
              <a:t>19</a:t>
            </a:fld>
            <a:endParaRPr/>
          </a:p>
        </p:txBody>
      </p:sp>
      <p:sp>
        <p:nvSpPr>
          <p:cNvPr id="236" name="CustomShape 2"/>
          <p:cNvSpPr/>
          <p:nvPr/>
        </p:nvSpPr>
        <p:spPr>
          <a:xfrm>
            <a:off x="533520" y="304920"/>
            <a:ext cx="4951440" cy="546120"/>
          </a:xfrm>
          <a:prstGeom prst="rect">
            <a:avLst/>
          </a:prstGeom>
          <a:noFill/>
          <a:ln>
            <a:noFill/>
          </a:ln>
        </p:spPr>
        <p:txBody>
          <a:bodyPr lIns="90000" tIns="45000" rIns="90000" bIns="45000"/>
          <a:lstStyle/>
          <a:p>
            <a:pPr>
              <a:lnSpc>
                <a:spcPct val="100000"/>
              </a:lnSpc>
            </a:pPr>
            <a:r>
              <a:rPr lang="en-US" sz="3000">
                <a:solidFill>
                  <a:srgbClr val="C00000"/>
                </a:solidFill>
                <a:latin typeface="Arial Narrow"/>
              </a:rPr>
              <a:t>Actual Gas-Turbine Cycles</a:t>
            </a:r>
            <a:endParaRPr/>
          </a:p>
        </p:txBody>
      </p:sp>
      <p:pic>
        <p:nvPicPr>
          <p:cNvPr id="237" name="Picture 6"/>
          <p:cNvPicPr/>
          <p:nvPr/>
        </p:nvPicPr>
        <p:blipFill>
          <a:blip r:embed="rId2"/>
          <a:stretch>
            <a:fillRect/>
          </a:stretch>
        </p:blipFill>
        <p:spPr>
          <a:xfrm>
            <a:off x="5105520" y="1447920"/>
            <a:ext cx="3141720" cy="3275280"/>
          </a:xfrm>
          <a:prstGeom prst="rect">
            <a:avLst/>
          </a:prstGeom>
          <a:ln>
            <a:noFill/>
          </a:ln>
        </p:spPr>
      </p:pic>
      <p:pic>
        <p:nvPicPr>
          <p:cNvPr id="238" name="Picture 7"/>
          <p:cNvPicPr/>
          <p:nvPr/>
        </p:nvPicPr>
        <p:blipFill>
          <a:blip r:embed="rId3"/>
          <a:stretch>
            <a:fillRect/>
          </a:stretch>
        </p:blipFill>
        <p:spPr>
          <a:xfrm>
            <a:off x="2819520" y="5562720"/>
            <a:ext cx="2114640" cy="615960"/>
          </a:xfrm>
          <a:prstGeom prst="rect">
            <a:avLst/>
          </a:prstGeom>
          <a:ln>
            <a:noFill/>
          </a:ln>
        </p:spPr>
      </p:pic>
      <p:pic>
        <p:nvPicPr>
          <p:cNvPr id="239" name="Picture 8"/>
          <p:cNvPicPr/>
          <p:nvPr/>
        </p:nvPicPr>
        <p:blipFill>
          <a:blip r:embed="rId4"/>
          <a:stretch>
            <a:fillRect/>
          </a:stretch>
        </p:blipFill>
        <p:spPr>
          <a:xfrm>
            <a:off x="1752480" y="4724280"/>
            <a:ext cx="2090880" cy="652680"/>
          </a:xfrm>
          <a:prstGeom prst="rect">
            <a:avLst/>
          </a:prstGeom>
          <a:ln>
            <a:noFill/>
          </a:ln>
        </p:spPr>
      </p:pic>
      <p:sp>
        <p:nvSpPr>
          <p:cNvPr id="240" name="CustomShape 3"/>
          <p:cNvSpPr/>
          <p:nvPr/>
        </p:nvSpPr>
        <p:spPr>
          <a:xfrm>
            <a:off x="533520" y="914400"/>
            <a:ext cx="4341960" cy="169020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Some </a:t>
            </a:r>
            <a:r>
              <a:rPr lang="en-US" sz="2000" b="1">
                <a:solidFill>
                  <a:srgbClr val="000000"/>
                </a:solidFill>
                <a:latin typeface="Arial Narrow"/>
              </a:rPr>
              <a:t>pressure drop </a:t>
            </a:r>
            <a:r>
              <a:rPr lang="en-US" sz="2000">
                <a:solidFill>
                  <a:srgbClr val="000000"/>
                </a:solidFill>
                <a:latin typeface="Arial Narrow"/>
              </a:rPr>
              <a:t>occurs during the heat-addition and heat rejection processes. </a:t>
            </a:r>
            <a:endParaRPr/>
          </a:p>
          <a:p>
            <a:pPr>
              <a:lnSpc>
                <a:spcPct val="100000"/>
              </a:lnSpc>
            </a:pPr>
            <a:r>
              <a:rPr lang="en-US" sz="2000">
                <a:solidFill>
                  <a:srgbClr val="000000"/>
                </a:solidFill>
                <a:latin typeface="Arial Narrow"/>
              </a:rPr>
              <a:t>The actual work input to the compressor is more, and the actual work output from the turbine is less, because of </a:t>
            </a:r>
            <a:r>
              <a:rPr lang="en-US" sz="2000" b="1">
                <a:solidFill>
                  <a:srgbClr val="000000"/>
                </a:solidFill>
                <a:latin typeface="Arial Narrow"/>
              </a:rPr>
              <a:t>irreversibilities</a:t>
            </a:r>
            <a:r>
              <a:rPr lang="en-US" sz="2000">
                <a:solidFill>
                  <a:srgbClr val="000000"/>
                </a:solidFill>
                <a:latin typeface="Arial Narrow"/>
              </a:rPr>
              <a:t>.</a:t>
            </a:r>
            <a:endParaRPr/>
          </a:p>
        </p:txBody>
      </p:sp>
      <p:sp>
        <p:nvSpPr>
          <p:cNvPr id="241" name="CustomShape 4"/>
          <p:cNvSpPr/>
          <p:nvPr/>
        </p:nvSpPr>
        <p:spPr>
          <a:xfrm>
            <a:off x="990720" y="2819520"/>
            <a:ext cx="3732480" cy="1613880"/>
          </a:xfrm>
          <a:prstGeom prst="rect">
            <a:avLst/>
          </a:prstGeom>
          <a:solidFill>
            <a:srgbClr val="B9CDE5"/>
          </a:solidFill>
          <a:ln w="9360">
            <a:solidFill>
              <a:srgbClr val="FFFFFF"/>
            </a:solidFill>
            <a:miter/>
          </a:ln>
        </p:spPr>
        <p:txBody>
          <a:bodyPr lIns="90000" tIns="45000" rIns="90000" bIns="45000"/>
          <a:lstStyle/>
          <a:p>
            <a:pPr algn="just">
              <a:lnSpc>
                <a:spcPct val="100000"/>
              </a:lnSpc>
            </a:pPr>
            <a:r>
              <a:rPr lang="en-US" sz="2000">
                <a:solidFill>
                  <a:srgbClr val="000000"/>
                </a:solidFill>
                <a:latin typeface="Arial Narrow"/>
              </a:rPr>
              <a:t>Deviation of actual compressor and turbine behavior from the idealized isentropic behavior can be accounted</a:t>
            </a:r>
            <a:endParaRPr/>
          </a:p>
          <a:p>
            <a:pPr algn="just">
              <a:lnSpc>
                <a:spcPct val="100000"/>
              </a:lnSpc>
            </a:pPr>
            <a:r>
              <a:rPr lang="en-US" sz="2000">
                <a:solidFill>
                  <a:srgbClr val="000000"/>
                </a:solidFill>
                <a:latin typeface="Arial Narrow"/>
              </a:rPr>
              <a:t>for by utilizing </a:t>
            </a:r>
            <a:r>
              <a:rPr lang="en-US" sz="2000" b="1">
                <a:solidFill>
                  <a:srgbClr val="000000"/>
                </a:solidFill>
                <a:latin typeface="Arial Narrow"/>
              </a:rPr>
              <a:t>isentropic efficiencies </a:t>
            </a:r>
            <a:r>
              <a:rPr lang="en-US" sz="2000">
                <a:solidFill>
                  <a:srgbClr val="000000"/>
                </a:solidFill>
                <a:latin typeface="Arial Narrow"/>
              </a:rPr>
              <a:t>of the turbine and compressor.</a:t>
            </a:r>
            <a:endParaRPr/>
          </a:p>
        </p:txBody>
      </p:sp>
      <p:pic>
        <p:nvPicPr>
          <p:cNvPr id="242" name="Picture 12"/>
          <p:cNvPicPr/>
          <p:nvPr/>
        </p:nvPicPr>
        <p:blipFill>
          <a:blip r:embed="rId5"/>
          <a:stretch>
            <a:fillRect/>
          </a:stretch>
        </p:blipFill>
        <p:spPr>
          <a:xfrm>
            <a:off x="5257800" y="4724280"/>
            <a:ext cx="2951280" cy="1008360"/>
          </a:xfrm>
          <a:prstGeom prst="rect">
            <a:avLst/>
          </a:prstGeom>
          <a:ln>
            <a:noFill/>
          </a:ln>
        </p:spPr>
      </p:pic>
      <p:sp>
        <p:nvSpPr>
          <p:cNvPr id="243" name="CustomShape 5"/>
          <p:cNvSpPr/>
          <p:nvPr/>
        </p:nvSpPr>
        <p:spPr>
          <a:xfrm>
            <a:off x="914400" y="4876920"/>
            <a:ext cx="989280" cy="363600"/>
          </a:xfrm>
          <a:prstGeom prst="rect">
            <a:avLst/>
          </a:prstGeom>
          <a:noFill/>
          <a:ln>
            <a:noFill/>
          </a:ln>
        </p:spPr>
        <p:txBody>
          <a:bodyPr lIns="90000" tIns="45000" rIns="90000" bIns="45000"/>
          <a:lstStyle/>
          <a:p>
            <a:pPr>
              <a:lnSpc>
                <a:spcPct val="100000"/>
              </a:lnSpc>
            </a:pPr>
            <a:r>
              <a:rPr lang="en-US">
                <a:solidFill>
                  <a:srgbClr val="000000"/>
                </a:solidFill>
                <a:latin typeface="Arial Narrow"/>
              </a:rPr>
              <a:t>Turbine:</a:t>
            </a:r>
            <a:endParaRPr/>
          </a:p>
        </p:txBody>
      </p:sp>
      <p:sp>
        <p:nvSpPr>
          <p:cNvPr id="244" name="CustomShape 6"/>
          <p:cNvSpPr/>
          <p:nvPr/>
        </p:nvSpPr>
        <p:spPr>
          <a:xfrm>
            <a:off x="1557360" y="5715000"/>
            <a:ext cx="1370160" cy="363600"/>
          </a:xfrm>
          <a:prstGeom prst="rect">
            <a:avLst/>
          </a:prstGeom>
          <a:noFill/>
          <a:ln>
            <a:noFill/>
          </a:ln>
        </p:spPr>
        <p:txBody>
          <a:bodyPr lIns="90000" tIns="45000" rIns="90000" bIns="45000"/>
          <a:lstStyle/>
          <a:p>
            <a:pPr>
              <a:lnSpc>
                <a:spcPct val="100000"/>
              </a:lnSpc>
            </a:pPr>
            <a:r>
              <a:rPr lang="en-US">
                <a:solidFill>
                  <a:srgbClr val="000000"/>
                </a:solidFill>
                <a:latin typeface="Arial Narrow"/>
              </a:rPr>
              <a:t>Compressor: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979CC6BA-F98A-48E7-991F-B3926D0503A3}" type="slidenum">
              <a:rPr lang="en-US" sz="1200">
                <a:solidFill>
                  <a:srgbClr val="8B8B8B"/>
                </a:solidFill>
                <a:latin typeface="Calibri"/>
              </a:rPr>
              <a:t>2</a:t>
            </a:fld>
            <a:endParaRPr/>
          </a:p>
        </p:txBody>
      </p:sp>
      <p:sp>
        <p:nvSpPr>
          <p:cNvPr id="147" name="CustomShape 2"/>
          <p:cNvSpPr/>
          <p:nvPr/>
        </p:nvSpPr>
        <p:spPr>
          <a:xfrm>
            <a:off x="750960" y="228600"/>
            <a:ext cx="1950840" cy="576720"/>
          </a:xfrm>
          <a:prstGeom prst="rect">
            <a:avLst/>
          </a:prstGeom>
          <a:noFill/>
          <a:ln>
            <a:noFill/>
          </a:ln>
        </p:spPr>
        <p:txBody>
          <a:bodyPr wrap="none" lIns="90000" tIns="45000" rIns="90000" bIns="45000"/>
          <a:lstStyle/>
          <a:p>
            <a:pPr>
              <a:lnSpc>
                <a:spcPct val="100000"/>
              </a:lnSpc>
            </a:pPr>
            <a:r>
              <a:rPr lang="en-US" sz="3200" b="1">
                <a:solidFill>
                  <a:srgbClr val="FF0000"/>
                </a:solidFill>
                <a:latin typeface="Calibri"/>
              </a:rPr>
              <a:t>Objectives</a:t>
            </a:r>
            <a:endParaRPr/>
          </a:p>
        </p:txBody>
      </p:sp>
      <p:sp>
        <p:nvSpPr>
          <p:cNvPr id="148" name="CustomShape 3"/>
          <p:cNvSpPr/>
          <p:nvPr/>
        </p:nvSpPr>
        <p:spPr>
          <a:xfrm>
            <a:off x="609480" y="838080"/>
            <a:ext cx="7542360" cy="2731680"/>
          </a:xfrm>
          <a:prstGeom prst="rect">
            <a:avLst/>
          </a:prstGeom>
          <a:noFill/>
          <a:ln>
            <a:noFill/>
          </a:ln>
        </p:spPr>
        <p:txBody>
          <a:bodyPr lIns="90000" tIns="45000" rIns="90000" bIns="45000"/>
          <a:lstStyle/>
          <a:p>
            <a:pPr marL="342900" indent="-342900">
              <a:lnSpc>
                <a:spcPct val="100000"/>
              </a:lnSpc>
              <a:buFont typeface="Arial" pitchFamily="34" charset="0"/>
              <a:buChar char="•"/>
            </a:pPr>
            <a:r>
              <a:rPr lang="en-US" sz="2000" dirty="0">
                <a:solidFill>
                  <a:srgbClr val="000000"/>
                </a:solidFill>
                <a:latin typeface="Calibri"/>
              </a:rPr>
              <a:t>Evaluate the performance of gas power cycles for which the working fluid remains a gas throughout the entire cycle.</a:t>
            </a:r>
            <a:endParaRPr dirty="0"/>
          </a:p>
          <a:p>
            <a:pPr marL="342900" indent="-342900">
              <a:lnSpc>
                <a:spcPct val="100000"/>
              </a:lnSpc>
              <a:buFont typeface="Arial" pitchFamily="34" charset="0"/>
              <a:buChar char="•"/>
            </a:pPr>
            <a:r>
              <a:rPr lang="en-US" sz="2000" dirty="0">
                <a:solidFill>
                  <a:srgbClr val="CC00CC"/>
                </a:solidFill>
                <a:latin typeface="Calibri"/>
              </a:rPr>
              <a:t>Develop simplifying assumptions applicable to gas power cycles.</a:t>
            </a:r>
            <a:endParaRPr dirty="0"/>
          </a:p>
          <a:p>
            <a:pPr marL="342900" indent="-342900">
              <a:lnSpc>
                <a:spcPct val="100000"/>
              </a:lnSpc>
              <a:buFont typeface="Arial" pitchFamily="34" charset="0"/>
              <a:buChar char="•"/>
            </a:pPr>
            <a:r>
              <a:rPr lang="en-US" sz="2000" dirty="0">
                <a:solidFill>
                  <a:srgbClr val="CC00CC"/>
                </a:solidFill>
                <a:latin typeface="Calibri"/>
              </a:rPr>
              <a:t>Analyze both closed and open gas power cycles.</a:t>
            </a:r>
            <a:endParaRPr dirty="0"/>
          </a:p>
          <a:p>
            <a:pPr marL="342900" indent="-342900">
              <a:lnSpc>
                <a:spcPct val="100000"/>
              </a:lnSpc>
              <a:buFont typeface="Arial" pitchFamily="34" charset="0"/>
              <a:buChar char="•"/>
            </a:pPr>
            <a:r>
              <a:rPr lang="en-US" sz="2000" dirty="0">
                <a:solidFill>
                  <a:srgbClr val="CC00CC"/>
                </a:solidFill>
                <a:latin typeface="Calibri"/>
              </a:rPr>
              <a:t>Solve problems based on the </a:t>
            </a:r>
            <a:r>
              <a:rPr lang="en-US" sz="2000" dirty="0" err="1">
                <a:solidFill>
                  <a:srgbClr val="CC00CC"/>
                </a:solidFill>
                <a:latin typeface="Calibri"/>
              </a:rPr>
              <a:t>Brayton</a:t>
            </a:r>
            <a:r>
              <a:rPr lang="en-US" sz="2000" dirty="0">
                <a:solidFill>
                  <a:srgbClr val="CC00CC"/>
                </a:solidFill>
                <a:latin typeface="Calibri"/>
              </a:rPr>
              <a:t> cycle; the </a:t>
            </a:r>
            <a:r>
              <a:rPr lang="en-US" sz="2000" dirty="0" err="1">
                <a:solidFill>
                  <a:srgbClr val="CC00CC"/>
                </a:solidFill>
                <a:latin typeface="Calibri"/>
              </a:rPr>
              <a:t>Brayton</a:t>
            </a:r>
            <a:r>
              <a:rPr lang="en-US" sz="2000" dirty="0">
                <a:solidFill>
                  <a:srgbClr val="CC00CC"/>
                </a:solidFill>
                <a:latin typeface="Calibri"/>
              </a:rPr>
              <a:t> cycle with regeneration; and the </a:t>
            </a:r>
            <a:r>
              <a:rPr lang="en-US" sz="2000" dirty="0" err="1">
                <a:solidFill>
                  <a:srgbClr val="CC00CC"/>
                </a:solidFill>
                <a:latin typeface="Calibri"/>
              </a:rPr>
              <a:t>Brayton</a:t>
            </a:r>
            <a:r>
              <a:rPr lang="en-US" sz="2000" dirty="0">
                <a:solidFill>
                  <a:srgbClr val="CC00CC"/>
                </a:solidFill>
                <a:latin typeface="Calibri"/>
              </a:rPr>
              <a:t> cycle with intercooling, reheating, and regeneration.</a:t>
            </a:r>
            <a:endParaRPr dirty="0"/>
          </a:p>
          <a:p>
            <a:pPr marL="342900" indent="-342900">
              <a:lnSpc>
                <a:spcPct val="100000"/>
              </a:lnSpc>
              <a:buFont typeface="Arial" pitchFamily="34" charset="0"/>
              <a:buChar char="•"/>
            </a:pPr>
            <a:r>
              <a:rPr lang="en-US" sz="2000" dirty="0">
                <a:solidFill>
                  <a:srgbClr val="000000"/>
                </a:solidFill>
                <a:latin typeface="Calibri"/>
              </a:rPr>
              <a:t>Analyze jet-propulsion cycles.</a:t>
            </a:r>
            <a:endParaRP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2BBA401A-95A3-4DAA-94D5-B086BDAF7C6C}" type="slidenum">
              <a:rPr lang="en-US" sz="1600">
                <a:solidFill>
                  <a:srgbClr val="000000"/>
                </a:solidFill>
                <a:latin typeface="Arial Narrow"/>
              </a:rPr>
              <a:t>20</a:t>
            </a:fld>
            <a:endParaRPr/>
          </a:p>
        </p:txBody>
      </p:sp>
      <p:sp>
        <p:nvSpPr>
          <p:cNvPr id="246" name="CustomShape 2"/>
          <p:cNvSpPr/>
          <p:nvPr/>
        </p:nvSpPr>
        <p:spPr>
          <a:xfrm>
            <a:off x="685800" y="457200"/>
            <a:ext cx="1675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Problem</a:t>
            </a:r>
            <a:endParaRPr/>
          </a:p>
        </p:txBody>
      </p:sp>
      <p:sp>
        <p:nvSpPr>
          <p:cNvPr id="247" name="CustomShape 3"/>
          <p:cNvSpPr/>
          <p:nvPr/>
        </p:nvSpPr>
        <p:spPr>
          <a:xfrm>
            <a:off x="762120" y="1403280"/>
            <a:ext cx="7542360" cy="3367440"/>
          </a:xfrm>
          <a:prstGeom prst="rect">
            <a:avLst/>
          </a:prstGeom>
          <a:noFill/>
          <a:ln>
            <a:noFill/>
          </a:ln>
        </p:spPr>
        <p:txBody>
          <a:bodyPr lIns="90000" tIns="45000" rIns="90000" bIns="45000"/>
          <a:lstStyle/>
          <a:p>
            <a:pPr algn="just">
              <a:lnSpc>
                <a:spcPct val="100000"/>
              </a:lnSpc>
            </a:pPr>
            <a:r>
              <a:rPr lang="en-US" sz="2000" b="1" dirty="0">
                <a:solidFill>
                  <a:srgbClr val="CC0066"/>
                </a:solidFill>
                <a:latin typeface="Arial Narrow"/>
              </a:rPr>
              <a:t>9–78</a:t>
            </a:r>
            <a:r>
              <a:rPr lang="en-US" sz="2000" dirty="0">
                <a:solidFill>
                  <a:srgbClr val="C3D69B"/>
                </a:solidFill>
                <a:latin typeface="Arial Narrow"/>
              </a:rPr>
              <a:t> </a:t>
            </a:r>
            <a:endParaRPr dirty="0"/>
          </a:p>
          <a:p>
            <a:pPr algn="just">
              <a:lnSpc>
                <a:spcPct val="100000"/>
              </a:lnSpc>
            </a:pPr>
            <a:r>
              <a:rPr lang="en-US" sz="2000" dirty="0">
                <a:solidFill>
                  <a:srgbClr val="000000"/>
                </a:solidFill>
                <a:latin typeface="Arial Narrow"/>
              </a:rPr>
              <a:t>Air enters the compressor of a </a:t>
            </a:r>
            <a:r>
              <a:rPr lang="en-US" sz="2000" b="1" dirty="0">
                <a:solidFill>
                  <a:srgbClr val="000000"/>
                </a:solidFill>
                <a:latin typeface="Arial Narrow"/>
              </a:rPr>
              <a:t>gas-turbine engine </a:t>
            </a:r>
            <a:r>
              <a:rPr lang="en-US" sz="2000" dirty="0">
                <a:solidFill>
                  <a:srgbClr val="000000"/>
                </a:solidFill>
                <a:latin typeface="Arial Narrow"/>
              </a:rPr>
              <a:t>at 300 K and 100 </a:t>
            </a:r>
            <a:r>
              <a:rPr lang="en-US" sz="2000" dirty="0" err="1">
                <a:solidFill>
                  <a:srgbClr val="000000"/>
                </a:solidFill>
                <a:latin typeface="Arial Narrow"/>
              </a:rPr>
              <a:t>kPa</a:t>
            </a:r>
            <a:r>
              <a:rPr lang="en-US" sz="2000" dirty="0">
                <a:solidFill>
                  <a:srgbClr val="000000"/>
                </a:solidFill>
                <a:latin typeface="Arial Narrow"/>
              </a:rPr>
              <a:t>, where it is compressed to 700 </a:t>
            </a:r>
            <a:r>
              <a:rPr lang="en-US" sz="2000" dirty="0" err="1">
                <a:solidFill>
                  <a:srgbClr val="000000"/>
                </a:solidFill>
                <a:latin typeface="Arial Narrow"/>
              </a:rPr>
              <a:t>kPa</a:t>
            </a:r>
            <a:r>
              <a:rPr lang="en-US" sz="2000" dirty="0">
                <a:solidFill>
                  <a:srgbClr val="000000"/>
                </a:solidFill>
                <a:latin typeface="Arial Narrow"/>
              </a:rPr>
              <a:t> and 580 K. Heat is transferred to air in the amount of 950 kJ/kg before it enters the turbine. </a:t>
            </a:r>
            <a:endParaRPr dirty="0"/>
          </a:p>
          <a:p>
            <a:pPr algn="just">
              <a:lnSpc>
                <a:spcPct val="100000"/>
              </a:lnSpc>
            </a:pPr>
            <a:r>
              <a:rPr lang="en-US" sz="2000" dirty="0">
                <a:solidFill>
                  <a:srgbClr val="000000"/>
                </a:solidFill>
                <a:latin typeface="Arial Narrow"/>
              </a:rPr>
              <a:t>For a turbine efficiency of 86 percent, determine:</a:t>
            </a:r>
            <a:endParaRPr dirty="0"/>
          </a:p>
          <a:p>
            <a:pPr>
              <a:lnSpc>
                <a:spcPct val="100000"/>
              </a:lnSpc>
            </a:pPr>
            <a:r>
              <a:rPr lang="en-US" sz="2000" dirty="0">
                <a:solidFill>
                  <a:srgbClr val="000000"/>
                </a:solidFill>
                <a:latin typeface="Arial Narrow"/>
              </a:rPr>
              <a:t>(a)  the </a:t>
            </a:r>
            <a:r>
              <a:rPr lang="en-US" sz="2000" b="1" dirty="0">
                <a:solidFill>
                  <a:srgbClr val="000000"/>
                </a:solidFill>
                <a:latin typeface="Arial Narrow"/>
              </a:rPr>
              <a:t>fraction of turbine work </a:t>
            </a:r>
            <a:r>
              <a:rPr lang="en-US" sz="2000" dirty="0">
                <a:solidFill>
                  <a:srgbClr val="000000"/>
                </a:solidFill>
                <a:latin typeface="Arial Narrow"/>
              </a:rPr>
              <a:t>output used to drive the compressor,</a:t>
            </a:r>
            <a:endParaRPr dirty="0"/>
          </a:p>
          <a:p>
            <a:pPr>
              <a:lnSpc>
                <a:spcPct val="100000"/>
              </a:lnSpc>
            </a:pPr>
            <a:r>
              <a:rPr lang="en-US" sz="2000" dirty="0">
                <a:solidFill>
                  <a:srgbClr val="000000"/>
                </a:solidFill>
                <a:latin typeface="Arial Narrow"/>
              </a:rPr>
              <a:t>(b)  the </a:t>
            </a:r>
            <a:r>
              <a:rPr lang="en-US" sz="2000" b="1" dirty="0">
                <a:solidFill>
                  <a:srgbClr val="000000"/>
                </a:solidFill>
                <a:latin typeface="Arial Narrow"/>
              </a:rPr>
              <a:t>thermal efficiency</a:t>
            </a:r>
            <a:r>
              <a:rPr lang="en-US" sz="2000" dirty="0">
                <a:solidFill>
                  <a:srgbClr val="000000"/>
                </a:solidFill>
                <a:latin typeface="Arial Narrow"/>
              </a:rPr>
              <a:t>.</a:t>
            </a:r>
            <a:endParaRPr dirty="0"/>
          </a:p>
          <a:p>
            <a:pPr>
              <a:lnSpc>
                <a:spcPct val="100000"/>
              </a:lnSpc>
            </a:pPr>
            <a:r>
              <a:rPr lang="en-US" sz="2000" dirty="0">
                <a:solidFill>
                  <a:srgbClr val="000000"/>
                </a:solidFill>
                <a:latin typeface="Arial Narrow"/>
              </a:rPr>
              <a:t>Assume:</a:t>
            </a:r>
            <a:endParaRPr dirty="0"/>
          </a:p>
          <a:p>
            <a:pPr>
              <a:lnSpc>
                <a:spcPct val="100000"/>
              </a:lnSpc>
            </a:pPr>
            <a:r>
              <a:rPr lang="en-US" sz="2000" dirty="0">
                <a:solidFill>
                  <a:srgbClr val="000000"/>
                </a:solidFill>
                <a:latin typeface="Arial Narrow"/>
              </a:rPr>
              <a:t>      (a)  </a:t>
            </a:r>
            <a:r>
              <a:rPr lang="en-US" sz="2000" b="1" strike="sngStrike" dirty="0">
                <a:solidFill>
                  <a:srgbClr val="000000"/>
                </a:solidFill>
                <a:latin typeface="Arial Narrow"/>
              </a:rPr>
              <a:t>variable specific heats </a:t>
            </a:r>
            <a:r>
              <a:rPr lang="en-US" sz="2000" strike="sngStrike" dirty="0">
                <a:solidFill>
                  <a:srgbClr val="000000"/>
                </a:solidFill>
                <a:latin typeface="Arial Narrow"/>
              </a:rPr>
              <a:t>for air.</a:t>
            </a:r>
            <a:endParaRPr strike="sngStrike" dirty="0"/>
          </a:p>
          <a:p>
            <a:pPr>
              <a:lnSpc>
                <a:spcPct val="100000"/>
              </a:lnSpc>
            </a:pPr>
            <a:r>
              <a:rPr lang="en-US" sz="2000" dirty="0">
                <a:solidFill>
                  <a:srgbClr val="000000"/>
                </a:solidFill>
                <a:latin typeface="Arial Narrow"/>
              </a:rPr>
              <a:t>      (b)  </a:t>
            </a:r>
            <a:r>
              <a:rPr lang="en-US" sz="2000" b="1" dirty="0">
                <a:solidFill>
                  <a:srgbClr val="000000"/>
                </a:solidFill>
                <a:latin typeface="Arial Narrow"/>
              </a:rPr>
              <a:t>constant specific heats</a:t>
            </a:r>
            <a:r>
              <a:rPr lang="en-US" sz="2000" dirty="0">
                <a:solidFill>
                  <a:srgbClr val="000000"/>
                </a:solidFill>
                <a:latin typeface="Arial Narrow"/>
              </a:rPr>
              <a:t> at 300 K.</a:t>
            </a:r>
            <a:endParaRPr dirty="0"/>
          </a:p>
        </p:txBody>
      </p:sp>
      <p:sp>
        <p:nvSpPr>
          <p:cNvPr id="248" name="CustomShape 4"/>
          <p:cNvSpPr/>
          <p:nvPr/>
        </p:nvSpPr>
        <p:spPr>
          <a:xfrm>
            <a:off x="685800" y="914400"/>
            <a:ext cx="457056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Ideal and Actual Gas-Turbine (Brayton) Cycles</a:t>
            </a:r>
            <a:endParaRPr/>
          </a:p>
        </p:txBody>
      </p:sp>
      <p:sp>
        <p:nvSpPr>
          <p:cNvPr id="249" name="CustomShape 5"/>
          <p:cNvSpPr/>
          <p:nvPr/>
        </p:nvSpPr>
        <p:spPr>
          <a:xfrm>
            <a:off x="5883120" y="838080"/>
            <a:ext cx="1650600" cy="394200"/>
          </a:xfrm>
          <a:prstGeom prst="rect">
            <a:avLst/>
          </a:prstGeom>
          <a:gradFill>
            <a:gsLst>
              <a:gs pos="0">
                <a:srgbClr val="F4FFE6"/>
              </a:gs>
              <a:gs pos="50000">
                <a:srgbClr val="D9FDA6"/>
              </a:gs>
              <a:gs pos="100000">
                <a:srgbClr val="F4FFE6"/>
              </a:gs>
            </a:gsLst>
            <a:lin ang="16200000"/>
          </a:gradFill>
          <a:ln w="9360">
            <a:solidFill>
              <a:srgbClr val="98B855"/>
            </a:solidFill>
            <a:round/>
          </a:ln>
        </p:spPr>
        <p:txBody>
          <a:bodyPr wrap="none" lIns="90000" tIns="45000" rIns="90000" bIns="45000"/>
          <a:lstStyle/>
          <a:p>
            <a:pPr>
              <a:lnSpc>
                <a:spcPct val="100000"/>
              </a:lnSpc>
            </a:pPr>
            <a:r>
              <a:rPr lang="en-US" sz="2000" b="1">
                <a:solidFill>
                  <a:srgbClr val="000000"/>
                </a:solidFill>
                <a:latin typeface="Arial Narrow"/>
              </a:rPr>
              <a:t>Class Exercise</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D2932E6A-E3CB-44B2-A3EA-68FAB584215E}" type="slidenum">
              <a:rPr lang="en-US" sz="1600">
                <a:solidFill>
                  <a:srgbClr val="000000"/>
                </a:solidFill>
                <a:latin typeface="Arial Narrow"/>
              </a:rPr>
              <a:t>21</a:t>
            </a:fld>
            <a:endParaRPr/>
          </a:p>
        </p:txBody>
      </p:sp>
      <p:sp>
        <p:nvSpPr>
          <p:cNvPr id="255" name="CustomShape 2"/>
          <p:cNvSpPr/>
          <p:nvPr/>
        </p:nvSpPr>
        <p:spPr>
          <a:xfrm>
            <a:off x="533520" y="974880"/>
            <a:ext cx="7694640" cy="1308960"/>
          </a:xfrm>
          <a:prstGeom prst="rect">
            <a:avLst/>
          </a:prstGeom>
          <a:noFill/>
          <a:ln>
            <a:noFill/>
          </a:ln>
        </p:spPr>
        <p:txBody>
          <a:bodyPr lIns="90000" tIns="45000" rIns="90000" bIns="45000"/>
          <a:lstStyle/>
          <a:p>
            <a:pPr algn="just">
              <a:lnSpc>
                <a:spcPct val="100000"/>
              </a:lnSpc>
            </a:pPr>
            <a:r>
              <a:rPr lang="en-US" sz="2000">
                <a:solidFill>
                  <a:srgbClr val="000000"/>
                </a:solidFill>
                <a:latin typeface="Arial Narrow"/>
              </a:rPr>
              <a:t>The early gas turbines (1940s to 1959s) found only limited use despite their versatility and their ability to burn a variety of fuels, because its thermal efficiency was only about 17%. Efforts to improve the cycle efficiency are concentrated in three areas:</a:t>
            </a:r>
            <a:endParaRPr/>
          </a:p>
        </p:txBody>
      </p:sp>
      <p:sp>
        <p:nvSpPr>
          <p:cNvPr id="256" name="CustomShape 3"/>
          <p:cNvSpPr/>
          <p:nvPr/>
        </p:nvSpPr>
        <p:spPr>
          <a:xfrm>
            <a:off x="762120" y="2449440"/>
            <a:ext cx="7237440" cy="3533760"/>
          </a:xfrm>
          <a:prstGeom prst="rect">
            <a:avLst/>
          </a:prstGeom>
          <a:solidFill>
            <a:srgbClr val="FFFFFF"/>
          </a:solidFill>
          <a:ln w="9360">
            <a:solidFill>
              <a:srgbClr val="FFFFFF"/>
            </a:solidFill>
            <a:round/>
          </a:ln>
        </p:spPr>
        <p:txBody>
          <a:bodyPr lIns="90000" tIns="45000" rIns="90000" bIns="45000"/>
          <a:lstStyle/>
          <a:p>
            <a:pPr marL="342900" indent="-342900" algn="just">
              <a:lnSpc>
                <a:spcPct val="100000"/>
              </a:lnSpc>
              <a:buFont typeface="+mj-lt"/>
              <a:buAutoNum type="arabicPeriod"/>
            </a:pPr>
            <a:r>
              <a:rPr lang="en-US" b="1" dirty="0">
                <a:solidFill>
                  <a:srgbClr val="000000"/>
                </a:solidFill>
                <a:latin typeface="Arial Narrow"/>
              </a:rPr>
              <a:t>Increasing the turbine inlet (or firing) </a:t>
            </a:r>
            <a:r>
              <a:rPr lang="en-US" b="1" dirty="0" smtClean="0">
                <a:solidFill>
                  <a:srgbClr val="000000"/>
                </a:solidFill>
                <a:latin typeface="Arial Narrow"/>
              </a:rPr>
              <a:t>temperatures.</a:t>
            </a:r>
          </a:p>
          <a:p>
            <a:pPr marL="800100" lvl="1" indent="-342900" algn="just">
              <a:buFont typeface="Arial" pitchFamily="34" charset="0"/>
              <a:buChar char="•"/>
            </a:pPr>
            <a:r>
              <a:rPr lang="en-US" dirty="0" smtClean="0">
                <a:solidFill>
                  <a:srgbClr val="000000"/>
                </a:solidFill>
                <a:latin typeface="Arial Narrow"/>
              </a:rPr>
              <a:t>The </a:t>
            </a:r>
            <a:r>
              <a:rPr lang="en-US" dirty="0">
                <a:solidFill>
                  <a:srgbClr val="000000"/>
                </a:solidFill>
                <a:latin typeface="Arial Narrow"/>
              </a:rPr>
              <a:t>turbine inlet temperatures have increased steadily from about 540°C (1000°F) in the 1940s to 1425°C (2600°F) and even higher </a:t>
            </a:r>
            <a:r>
              <a:rPr lang="en-US" dirty="0" smtClean="0">
                <a:solidFill>
                  <a:srgbClr val="000000"/>
                </a:solidFill>
                <a:latin typeface="Arial Narrow"/>
              </a:rPr>
              <a:t>today.</a:t>
            </a:r>
          </a:p>
          <a:p>
            <a:pPr marL="342900" indent="-342900" algn="just">
              <a:buFont typeface="+mj-lt"/>
              <a:buAutoNum type="arabicPeriod"/>
            </a:pPr>
            <a:r>
              <a:rPr lang="en-US" b="1" dirty="0" smtClean="0">
                <a:solidFill>
                  <a:srgbClr val="000000"/>
                </a:solidFill>
                <a:latin typeface="Arial Narrow"/>
              </a:rPr>
              <a:t>Increasing </a:t>
            </a:r>
            <a:r>
              <a:rPr lang="en-US" b="1" dirty="0">
                <a:solidFill>
                  <a:srgbClr val="000000"/>
                </a:solidFill>
                <a:latin typeface="Arial Narrow"/>
              </a:rPr>
              <a:t>the efficiencies of turbo-machinery components (turbines, compressors</a:t>
            </a:r>
            <a:r>
              <a:rPr lang="en-US" b="1" dirty="0" smtClean="0">
                <a:solidFill>
                  <a:srgbClr val="000000"/>
                </a:solidFill>
                <a:latin typeface="Arial Narrow"/>
              </a:rPr>
              <a:t>).</a:t>
            </a:r>
          </a:p>
          <a:p>
            <a:pPr marL="800100" lvl="1" indent="-342900" algn="just">
              <a:buFont typeface="Arial" pitchFamily="34" charset="0"/>
              <a:buChar char="•"/>
            </a:pPr>
            <a:r>
              <a:rPr lang="en-US" dirty="0" smtClean="0">
                <a:solidFill>
                  <a:srgbClr val="000000"/>
                </a:solidFill>
                <a:latin typeface="Arial Narrow"/>
              </a:rPr>
              <a:t>The </a:t>
            </a:r>
            <a:r>
              <a:rPr lang="en-US" dirty="0">
                <a:solidFill>
                  <a:srgbClr val="000000"/>
                </a:solidFill>
                <a:latin typeface="Arial Narrow"/>
              </a:rPr>
              <a:t>advent of computers and advanced techniques for computer-aided design made it  possible to design these components aerodynamically with minimal </a:t>
            </a:r>
            <a:r>
              <a:rPr lang="en-US" dirty="0" smtClean="0">
                <a:solidFill>
                  <a:srgbClr val="000000"/>
                </a:solidFill>
                <a:latin typeface="Arial Narrow"/>
              </a:rPr>
              <a:t>losses.</a:t>
            </a:r>
          </a:p>
          <a:p>
            <a:pPr marL="342900" indent="-342900" algn="just">
              <a:buFont typeface="+mj-lt"/>
              <a:buAutoNum type="arabicPeriod"/>
            </a:pPr>
            <a:r>
              <a:rPr lang="en-US" b="1" dirty="0" smtClean="0">
                <a:solidFill>
                  <a:srgbClr val="000000"/>
                </a:solidFill>
                <a:latin typeface="Arial Narrow"/>
              </a:rPr>
              <a:t>Adding </a:t>
            </a:r>
            <a:r>
              <a:rPr lang="en-US" b="1" dirty="0">
                <a:solidFill>
                  <a:srgbClr val="000000"/>
                </a:solidFill>
                <a:latin typeface="Arial Narrow"/>
              </a:rPr>
              <a:t>modifications to the basic cycle (intercooling, regeneration or recuperation, and reheating</a:t>
            </a:r>
            <a:r>
              <a:rPr lang="en-US" b="1" dirty="0" smtClean="0">
                <a:solidFill>
                  <a:srgbClr val="000000"/>
                </a:solidFill>
                <a:latin typeface="Arial Narrow"/>
              </a:rPr>
              <a:t>).</a:t>
            </a:r>
          </a:p>
          <a:p>
            <a:pPr marL="800100" lvl="1" indent="-342900" algn="just">
              <a:buFont typeface="Arial" pitchFamily="34" charset="0"/>
              <a:buChar char="•"/>
            </a:pPr>
            <a:r>
              <a:rPr lang="en-US" dirty="0" smtClean="0">
                <a:solidFill>
                  <a:srgbClr val="000000"/>
                </a:solidFill>
                <a:latin typeface="Arial Narrow"/>
              </a:rPr>
              <a:t>The </a:t>
            </a:r>
            <a:r>
              <a:rPr lang="en-US" dirty="0">
                <a:solidFill>
                  <a:srgbClr val="000000"/>
                </a:solidFill>
                <a:latin typeface="Arial Narrow"/>
              </a:rPr>
              <a:t>simple-cycle efficiencies of early gas turbines were practically doubled by incorporating intercooling, regeneration (or recuperation), and reheating.</a:t>
            </a:r>
            <a:endParaRPr dirty="0"/>
          </a:p>
        </p:txBody>
      </p:sp>
      <p:sp>
        <p:nvSpPr>
          <p:cNvPr id="257" name="CustomShape 4"/>
          <p:cNvSpPr/>
          <p:nvPr/>
        </p:nvSpPr>
        <p:spPr>
          <a:xfrm>
            <a:off x="533520" y="380880"/>
            <a:ext cx="7618680" cy="546120"/>
          </a:xfrm>
          <a:prstGeom prst="rect">
            <a:avLst/>
          </a:prstGeom>
          <a:noFill/>
          <a:ln>
            <a:noFill/>
          </a:ln>
        </p:spPr>
        <p:txBody>
          <a:bodyPr lIns="90000" tIns="45000" rIns="90000" bIns="45000"/>
          <a:lstStyle/>
          <a:p>
            <a:pPr>
              <a:lnSpc>
                <a:spcPct val="100000"/>
              </a:lnSpc>
            </a:pPr>
            <a:r>
              <a:rPr lang="en-US" sz="3000">
                <a:solidFill>
                  <a:srgbClr val="C00000"/>
                </a:solidFill>
                <a:latin typeface="Arial Narrow"/>
              </a:rPr>
              <a:t>Improvements of Gas Turbine’s Performance</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12EDA2FA-C784-4F31-A913-27E20B5AA79A}" type="slidenum">
              <a:rPr lang="en-US" sz="1600">
                <a:solidFill>
                  <a:srgbClr val="000000"/>
                </a:solidFill>
                <a:latin typeface="Arial Narrow"/>
              </a:rPr>
              <a:t>22</a:t>
            </a:fld>
            <a:endParaRPr/>
          </a:p>
        </p:txBody>
      </p:sp>
      <p:sp>
        <p:nvSpPr>
          <p:cNvPr id="259" name="CustomShape 2"/>
          <p:cNvSpPr/>
          <p:nvPr/>
        </p:nvSpPr>
        <p:spPr>
          <a:xfrm>
            <a:off x="533520" y="380880"/>
            <a:ext cx="5180040" cy="546120"/>
          </a:xfrm>
          <a:prstGeom prst="rect">
            <a:avLst/>
          </a:prstGeom>
          <a:noFill/>
          <a:ln>
            <a:noFill/>
          </a:ln>
        </p:spPr>
        <p:txBody>
          <a:bodyPr lIns="90000" tIns="45000" rIns="90000" bIns="45000"/>
          <a:lstStyle/>
          <a:p>
            <a:pPr>
              <a:lnSpc>
                <a:spcPct val="100000"/>
              </a:lnSpc>
            </a:pPr>
            <a:r>
              <a:rPr lang="en-US" sz="3000">
                <a:solidFill>
                  <a:srgbClr val="C00000"/>
                </a:solidFill>
                <a:latin typeface="Arial Narrow"/>
              </a:rPr>
              <a:t>Brayton Cycle With Regeneration</a:t>
            </a:r>
            <a:endParaRPr/>
          </a:p>
        </p:txBody>
      </p:sp>
      <p:sp>
        <p:nvSpPr>
          <p:cNvPr id="260" name="CustomShape 3"/>
          <p:cNvSpPr/>
          <p:nvPr/>
        </p:nvSpPr>
        <p:spPr>
          <a:xfrm>
            <a:off x="533520" y="912960"/>
            <a:ext cx="4799160" cy="2878560"/>
          </a:xfrm>
          <a:prstGeom prst="rect">
            <a:avLst/>
          </a:prstGeom>
          <a:noFill/>
          <a:ln>
            <a:noFill/>
          </a:ln>
        </p:spPr>
        <p:txBody>
          <a:bodyPr lIns="90000" tIns="45000" rIns="90000" bIns="45000"/>
          <a:lstStyle/>
          <a:p>
            <a:pPr>
              <a:lnSpc>
                <a:spcPct val="100000"/>
              </a:lnSpc>
            </a:pPr>
            <a:r>
              <a:rPr lang="en-US">
                <a:solidFill>
                  <a:srgbClr val="000000"/>
                </a:solidFill>
                <a:latin typeface="Arial Narrow"/>
              </a:rPr>
              <a:t>Temperature of the exhaust gas leaving the turbine is </a:t>
            </a:r>
            <a:r>
              <a:rPr lang="en-US" b="1">
                <a:solidFill>
                  <a:srgbClr val="000000"/>
                </a:solidFill>
                <a:latin typeface="Arial Narrow"/>
              </a:rPr>
              <a:t>higher </a:t>
            </a:r>
            <a:r>
              <a:rPr lang="en-US">
                <a:solidFill>
                  <a:srgbClr val="000000"/>
                </a:solidFill>
                <a:latin typeface="Arial Narrow"/>
              </a:rPr>
              <a:t>than the temperature of the air leaving the compressor. </a:t>
            </a:r>
            <a:endParaRPr/>
          </a:p>
          <a:p>
            <a:pPr>
              <a:lnSpc>
                <a:spcPct val="100000"/>
              </a:lnSpc>
            </a:pPr>
            <a:r>
              <a:rPr lang="en-US">
                <a:solidFill>
                  <a:srgbClr val="000000"/>
                </a:solidFill>
                <a:latin typeface="Arial Narrow"/>
              </a:rPr>
              <a:t>The air leaving the compressor can be heated by the hot exhaust gases in a </a:t>
            </a:r>
            <a:r>
              <a:rPr lang="en-US" b="1">
                <a:solidFill>
                  <a:srgbClr val="000000"/>
                </a:solidFill>
                <a:latin typeface="Arial Narrow"/>
              </a:rPr>
              <a:t>counter-flow </a:t>
            </a:r>
            <a:r>
              <a:rPr lang="en-US">
                <a:solidFill>
                  <a:srgbClr val="000000"/>
                </a:solidFill>
                <a:latin typeface="Arial Narrow"/>
              </a:rPr>
              <a:t>heat exchanger (a </a:t>
            </a:r>
            <a:r>
              <a:rPr lang="en-US" i="1">
                <a:solidFill>
                  <a:srgbClr val="000000"/>
                </a:solidFill>
                <a:latin typeface="Arial Narrow"/>
              </a:rPr>
              <a:t>regenerator </a:t>
            </a:r>
            <a:r>
              <a:rPr lang="en-US">
                <a:solidFill>
                  <a:srgbClr val="000000"/>
                </a:solidFill>
                <a:latin typeface="Arial Narrow"/>
              </a:rPr>
              <a:t>or </a:t>
            </a:r>
            <a:r>
              <a:rPr lang="en-US" i="1">
                <a:solidFill>
                  <a:srgbClr val="000000"/>
                </a:solidFill>
                <a:latin typeface="Arial Narrow"/>
              </a:rPr>
              <a:t>recuperator</a:t>
            </a:r>
            <a:r>
              <a:rPr lang="en-US">
                <a:solidFill>
                  <a:srgbClr val="000000"/>
                </a:solidFill>
                <a:latin typeface="Arial Narrow"/>
              </a:rPr>
              <a:t>) – a process called </a:t>
            </a:r>
            <a:r>
              <a:rPr lang="en-US" b="1">
                <a:solidFill>
                  <a:srgbClr val="000000"/>
                </a:solidFill>
                <a:latin typeface="Arial Narrow"/>
              </a:rPr>
              <a:t>regeneration</a:t>
            </a:r>
            <a:r>
              <a:rPr lang="en-US">
                <a:solidFill>
                  <a:srgbClr val="000000"/>
                </a:solidFill>
                <a:latin typeface="Arial Narrow"/>
              </a:rPr>
              <a:t> (</a:t>
            </a:r>
            <a:r>
              <a:rPr lang="en-US">
                <a:solidFill>
                  <a:srgbClr val="FF3399"/>
                </a:solidFill>
                <a:latin typeface="Arial Narrow"/>
              </a:rPr>
              <a:t>Fig. 9-38 </a:t>
            </a:r>
            <a:r>
              <a:rPr lang="en-US">
                <a:solidFill>
                  <a:srgbClr val="000000"/>
                </a:solidFill>
                <a:latin typeface="Arial Narrow"/>
              </a:rPr>
              <a:t>&amp; </a:t>
            </a:r>
            <a:r>
              <a:rPr lang="en-US">
                <a:solidFill>
                  <a:srgbClr val="FF3399"/>
                </a:solidFill>
                <a:latin typeface="Arial Narrow"/>
              </a:rPr>
              <a:t>Fig. 9-39</a:t>
            </a:r>
            <a:r>
              <a:rPr lang="en-US">
                <a:solidFill>
                  <a:srgbClr val="000000"/>
                </a:solidFill>
                <a:latin typeface="Arial Narrow"/>
              </a:rPr>
              <a:t>). </a:t>
            </a:r>
            <a:endParaRPr/>
          </a:p>
          <a:p>
            <a:pPr>
              <a:lnSpc>
                <a:spcPct val="100000"/>
              </a:lnSpc>
            </a:pPr>
            <a:r>
              <a:rPr lang="en-US">
                <a:solidFill>
                  <a:srgbClr val="000000"/>
                </a:solidFill>
                <a:latin typeface="Arial Narrow"/>
              </a:rPr>
              <a:t>The thermal efficiency of the Brayton cycle </a:t>
            </a:r>
            <a:r>
              <a:rPr lang="en-US" b="1">
                <a:solidFill>
                  <a:srgbClr val="000000"/>
                </a:solidFill>
                <a:latin typeface="Arial Narrow"/>
              </a:rPr>
              <a:t>increases </a:t>
            </a:r>
            <a:r>
              <a:rPr lang="en-US">
                <a:solidFill>
                  <a:srgbClr val="000000"/>
                </a:solidFill>
                <a:latin typeface="Arial Narrow"/>
              </a:rPr>
              <a:t>due to regeneration since less fuel is used for the same work output.</a:t>
            </a:r>
            <a:endParaRPr/>
          </a:p>
        </p:txBody>
      </p:sp>
      <p:pic>
        <p:nvPicPr>
          <p:cNvPr id="261" name="Picture 9"/>
          <p:cNvPicPr/>
          <p:nvPr/>
        </p:nvPicPr>
        <p:blipFill>
          <a:blip r:embed="rId2"/>
          <a:stretch>
            <a:fillRect/>
          </a:stretch>
        </p:blipFill>
        <p:spPr>
          <a:xfrm>
            <a:off x="380880" y="3897360"/>
            <a:ext cx="5726160" cy="2197080"/>
          </a:xfrm>
          <a:prstGeom prst="rect">
            <a:avLst/>
          </a:prstGeom>
          <a:ln>
            <a:noFill/>
          </a:ln>
        </p:spPr>
      </p:pic>
      <p:pic>
        <p:nvPicPr>
          <p:cNvPr id="262" name="Picture 10"/>
          <p:cNvPicPr/>
          <p:nvPr/>
        </p:nvPicPr>
        <p:blipFill>
          <a:blip r:embed="rId3"/>
          <a:stretch>
            <a:fillRect/>
          </a:stretch>
        </p:blipFill>
        <p:spPr>
          <a:xfrm>
            <a:off x="1523880" y="5867280"/>
            <a:ext cx="2961000" cy="636840"/>
          </a:xfrm>
          <a:prstGeom prst="rect">
            <a:avLst/>
          </a:prstGeom>
          <a:ln>
            <a:noFill/>
          </a:ln>
        </p:spPr>
      </p:pic>
      <p:pic>
        <p:nvPicPr>
          <p:cNvPr id="263" name="Picture 11"/>
          <p:cNvPicPr/>
          <p:nvPr/>
        </p:nvPicPr>
        <p:blipFill>
          <a:blip r:embed="rId4"/>
          <a:stretch>
            <a:fillRect/>
          </a:stretch>
        </p:blipFill>
        <p:spPr>
          <a:xfrm>
            <a:off x="5486400" y="380880"/>
            <a:ext cx="2989440" cy="3808440"/>
          </a:xfrm>
          <a:prstGeom prst="rect">
            <a:avLst/>
          </a:prstGeom>
          <a:ln>
            <a:noFill/>
          </a:ln>
        </p:spPr>
      </p:pic>
      <p:sp>
        <p:nvSpPr>
          <p:cNvPr id="264" name="CustomShape 4"/>
          <p:cNvSpPr/>
          <p:nvPr/>
        </p:nvSpPr>
        <p:spPr>
          <a:xfrm>
            <a:off x="6095880" y="4508640"/>
            <a:ext cx="2132280" cy="1792800"/>
          </a:xfrm>
          <a:prstGeom prst="rect">
            <a:avLst/>
          </a:prstGeom>
          <a:solidFill>
            <a:srgbClr val="B9CDE5"/>
          </a:solidFill>
          <a:ln>
            <a:solidFill>
              <a:srgbClr val="FFFFFF"/>
            </a:solidFill>
          </a:ln>
        </p:spPr>
        <p:txBody>
          <a:bodyPr lIns="90000" tIns="45000" rIns="90000" bIns="45000"/>
          <a:lstStyle/>
          <a:p>
            <a:pPr>
              <a:lnSpc>
                <a:spcPct val="100000"/>
              </a:lnSpc>
            </a:pPr>
            <a:r>
              <a:rPr lang="en-US" sz="1600" b="1" u="sng">
                <a:solidFill>
                  <a:srgbClr val="000000"/>
                </a:solidFill>
                <a:latin typeface="Arial Narrow"/>
              </a:rPr>
              <a:t>Note</a:t>
            </a:r>
            <a:r>
              <a:rPr lang="en-US" sz="1600">
                <a:solidFill>
                  <a:srgbClr val="000000"/>
                </a:solidFill>
                <a:latin typeface="Arial Narrow"/>
              </a:rPr>
              <a:t>: </a:t>
            </a:r>
            <a:endParaRPr/>
          </a:p>
          <a:p>
            <a:pPr>
              <a:lnSpc>
                <a:spcPct val="100000"/>
              </a:lnSpc>
            </a:pPr>
            <a:r>
              <a:rPr lang="en-US" sz="1600">
                <a:solidFill>
                  <a:srgbClr val="000000"/>
                </a:solidFill>
                <a:latin typeface="Arial Narrow"/>
              </a:rPr>
              <a:t>The use of a regenerator is recommended only when the turbine exhaust temperature is higher than the compressor exit temperature.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1FBE1245-B4A0-4FE7-AB35-7849A14AB6B8}" type="slidenum">
              <a:rPr lang="en-US" sz="1600">
                <a:solidFill>
                  <a:srgbClr val="000000"/>
                </a:solidFill>
                <a:latin typeface="Arial Narrow"/>
              </a:rPr>
              <a:t>23</a:t>
            </a:fld>
            <a:endParaRPr/>
          </a:p>
        </p:txBody>
      </p:sp>
      <p:pic>
        <p:nvPicPr>
          <p:cNvPr id="266" name="Picture 2"/>
          <p:cNvPicPr/>
          <p:nvPr/>
        </p:nvPicPr>
        <p:blipFill>
          <a:blip r:embed="rId2"/>
          <a:stretch>
            <a:fillRect/>
          </a:stretch>
        </p:blipFill>
        <p:spPr>
          <a:xfrm>
            <a:off x="5029200" y="1849320"/>
            <a:ext cx="3175200" cy="3202200"/>
          </a:xfrm>
          <a:prstGeom prst="rect">
            <a:avLst/>
          </a:prstGeom>
          <a:ln>
            <a:noFill/>
          </a:ln>
        </p:spPr>
      </p:pic>
      <p:pic>
        <p:nvPicPr>
          <p:cNvPr id="267" name="Picture 4"/>
          <p:cNvPicPr/>
          <p:nvPr/>
        </p:nvPicPr>
        <p:blipFill>
          <a:blip r:embed="rId3"/>
          <a:stretch>
            <a:fillRect/>
          </a:stretch>
        </p:blipFill>
        <p:spPr>
          <a:xfrm>
            <a:off x="1447920" y="2001960"/>
            <a:ext cx="1793880" cy="300240"/>
          </a:xfrm>
          <a:prstGeom prst="rect">
            <a:avLst/>
          </a:prstGeom>
          <a:ln>
            <a:noFill/>
          </a:ln>
        </p:spPr>
      </p:pic>
      <p:pic>
        <p:nvPicPr>
          <p:cNvPr id="268" name="Picture 5"/>
          <p:cNvPicPr/>
          <p:nvPr/>
        </p:nvPicPr>
        <p:blipFill>
          <a:blip r:embed="rId4"/>
          <a:stretch>
            <a:fillRect/>
          </a:stretch>
        </p:blipFill>
        <p:spPr>
          <a:xfrm>
            <a:off x="1338120" y="2405160"/>
            <a:ext cx="2979720" cy="276480"/>
          </a:xfrm>
          <a:prstGeom prst="rect">
            <a:avLst/>
          </a:prstGeom>
          <a:ln>
            <a:noFill/>
          </a:ln>
        </p:spPr>
      </p:pic>
      <p:pic>
        <p:nvPicPr>
          <p:cNvPr id="269" name="Picture 6"/>
          <p:cNvPicPr/>
          <p:nvPr/>
        </p:nvPicPr>
        <p:blipFill>
          <a:blip r:embed="rId5"/>
          <a:stretch>
            <a:fillRect/>
          </a:stretch>
        </p:blipFill>
        <p:spPr>
          <a:xfrm>
            <a:off x="1066680" y="3297240"/>
            <a:ext cx="2411640" cy="646200"/>
          </a:xfrm>
          <a:prstGeom prst="rect">
            <a:avLst/>
          </a:prstGeom>
          <a:ln>
            <a:noFill/>
          </a:ln>
        </p:spPr>
      </p:pic>
      <p:pic>
        <p:nvPicPr>
          <p:cNvPr id="270" name="Picture 7"/>
          <p:cNvPicPr/>
          <p:nvPr/>
        </p:nvPicPr>
        <p:blipFill>
          <a:blip r:embed="rId6"/>
          <a:stretch>
            <a:fillRect/>
          </a:stretch>
        </p:blipFill>
        <p:spPr>
          <a:xfrm>
            <a:off x="1181160" y="4737240"/>
            <a:ext cx="1260720" cy="586080"/>
          </a:xfrm>
          <a:prstGeom prst="rect">
            <a:avLst/>
          </a:prstGeom>
          <a:ln>
            <a:noFill/>
          </a:ln>
        </p:spPr>
      </p:pic>
      <p:sp>
        <p:nvSpPr>
          <p:cNvPr id="271" name="CustomShape 2"/>
          <p:cNvSpPr/>
          <p:nvPr/>
        </p:nvSpPr>
        <p:spPr>
          <a:xfrm>
            <a:off x="533520" y="2840040"/>
            <a:ext cx="4189680" cy="39420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Effectiveness of the regenerator,</a:t>
            </a:r>
            <a:endParaRPr/>
          </a:p>
        </p:txBody>
      </p:sp>
      <p:sp>
        <p:nvSpPr>
          <p:cNvPr id="272" name="CustomShape 3"/>
          <p:cNvSpPr/>
          <p:nvPr/>
        </p:nvSpPr>
        <p:spPr>
          <a:xfrm>
            <a:off x="571680" y="3960720"/>
            <a:ext cx="3884760" cy="69912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Effectiveness under </a:t>
            </a:r>
            <a:r>
              <a:rPr lang="en-US" sz="2000" b="1">
                <a:solidFill>
                  <a:srgbClr val="000000"/>
                </a:solidFill>
                <a:latin typeface="Arial Narrow"/>
              </a:rPr>
              <a:t>cold-air standard </a:t>
            </a:r>
            <a:r>
              <a:rPr lang="en-US" sz="2000">
                <a:solidFill>
                  <a:srgbClr val="000000"/>
                </a:solidFill>
                <a:latin typeface="Arial Narrow"/>
              </a:rPr>
              <a:t>assumptions,</a:t>
            </a:r>
            <a:endParaRPr/>
          </a:p>
        </p:txBody>
      </p:sp>
      <p:pic>
        <p:nvPicPr>
          <p:cNvPr id="273" name="Picture 10"/>
          <p:cNvPicPr/>
          <p:nvPr/>
        </p:nvPicPr>
        <p:blipFill>
          <a:blip r:embed="rId7"/>
          <a:stretch>
            <a:fillRect/>
          </a:stretch>
        </p:blipFill>
        <p:spPr>
          <a:xfrm>
            <a:off x="3019320" y="5811840"/>
            <a:ext cx="2617920" cy="587520"/>
          </a:xfrm>
          <a:prstGeom prst="rect">
            <a:avLst/>
          </a:prstGeom>
          <a:ln>
            <a:noFill/>
          </a:ln>
        </p:spPr>
      </p:pic>
      <p:sp>
        <p:nvSpPr>
          <p:cNvPr id="274" name="CustomShape 4"/>
          <p:cNvSpPr/>
          <p:nvPr/>
        </p:nvSpPr>
        <p:spPr>
          <a:xfrm>
            <a:off x="581040" y="5506920"/>
            <a:ext cx="2970360" cy="637920"/>
          </a:xfrm>
          <a:prstGeom prst="rect">
            <a:avLst/>
          </a:prstGeom>
          <a:noFill/>
          <a:ln>
            <a:noFill/>
          </a:ln>
        </p:spPr>
        <p:txBody>
          <a:bodyPr lIns="90000" tIns="45000" rIns="90000" bIns="45000"/>
          <a:lstStyle/>
          <a:p>
            <a:pPr>
              <a:lnSpc>
                <a:spcPct val="100000"/>
              </a:lnSpc>
            </a:pPr>
            <a:r>
              <a:rPr lang="en-US">
                <a:solidFill>
                  <a:srgbClr val="000000"/>
                </a:solidFill>
                <a:latin typeface="Arial Narrow"/>
              </a:rPr>
              <a:t>Thermal efficiency under </a:t>
            </a:r>
            <a:r>
              <a:rPr lang="en-US" b="1">
                <a:solidFill>
                  <a:srgbClr val="000000"/>
                </a:solidFill>
                <a:latin typeface="Arial Narrow"/>
              </a:rPr>
              <a:t>cold-air standard </a:t>
            </a:r>
            <a:r>
              <a:rPr lang="en-US">
                <a:solidFill>
                  <a:srgbClr val="000000"/>
                </a:solidFill>
                <a:latin typeface="Arial Narrow"/>
              </a:rPr>
              <a:t>assumptions,</a:t>
            </a:r>
            <a:endParaRPr/>
          </a:p>
        </p:txBody>
      </p:sp>
      <p:sp>
        <p:nvSpPr>
          <p:cNvPr id="275" name="CustomShape 5"/>
          <p:cNvSpPr/>
          <p:nvPr/>
        </p:nvSpPr>
        <p:spPr>
          <a:xfrm>
            <a:off x="533520" y="401760"/>
            <a:ext cx="518004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Effectiveness of the Regenerator</a:t>
            </a:r>
            <a:endParaRPr/>
          </a:p>
        </p:txBody>
      </p:sp>
      <p:sp>
        <p:nvSpPr>
          <p:cNvPr id="276" name="CustomShape 6"/>
          <p:cNvSpPr/>
          <p:nvPr/>
        </p:nvSpPr>
        <p:spPr>
          <a:xfrm>
            <a:off x="533520" y="934920"/>
            <a:ext cx="7847280" cy="100404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Assuming the regenerator is well insulated and changes in kinetic and potential energies are negligible, the </a:t>
            </a:r>
            <a:r>
              <a:rPr lang="en-US" sz="2000" b="1">
                <a:solidFill>
                  <a:srgbClr val="000000"/>
                </a:solidFill>
                <a:latin typeface="Arial Narrow"/>
              </a:rPr>
              <a:t>actual</a:t>
            </a:r>
            <a:r>
              <a:rPr lang="en-US" sz="2000">
                <a:solidFill>
                  <a:srgbClr val="000000"/>
                </a:solidFill>
                <a:latin typeface="Arial Narrow"/>
              </a:rPr>
              <a:t> and </a:t>
            </a:r>
            <a:r>
              <a:rPr lang="en-US" sz="2000" b="1">
                <a:solidFill>
                  <a:srgbClr val="000000"/>
                </a:solidFill>
                <a:latin typeface="Arial Narrow"/>
              </a:rPr>
              <a:t>maximum heat transfers </a:t>
            </a:r>
            <a:r>
              <a:rPr lang="en-US" sz="2000">
                <a:solidFill>
                  <a:srgbClr val="000000"/>
                </a:solidFill>
                <a:latin typeface="Arial Narrow"/>
              </a:rPr>
              <a:t>from the exhaust gases to the air can be expressed as</a:t>
            </a:r>
            <a:endParaRPr/>
          </a:p>
        </p:txBody>
      </p:sp>
      <p:pic>
        <p:nvPicPr>
          <p:cNvPr id="277" name="Picture 17"/>
          <p:cNvPicPr/>
          <p:nvPr/>
        </p:nvPicPr>
        <p:blipFill>
          <a:blip r:embed="rId8"/>
          <a:stretch>
            <a:fillRect/>
          </a:stretch>
        </p:blipFill>
        <p:spPr>
          <a:xfrm>
            <a:off x="5105520" y="4973760"/>
            <a:ext cx="2818080" cy="770040"/>
          </a:xfrm>
          <a:prstGeom prst="rect">
            <a:avLst/>
          </a:prstGeom>
          <a:ln>
            <a:noFill/>
          </a:ln>
        </p:spPr>
      </p:pic>
      <p:sp>
        <p:nvSpPr>
          <p:cNvPr id="2" name="TextBox 1"/>
          <p:cNvSpPr txBox="1"/>
          <p:nvPr/>
        </p:nvSpPr>
        <p:spPr>
          <a:xfrm>
            <a:off x="2827980" y="4430115"/>
            <a:ext cx="2277540" cy="1077218"/>
          </a:xfrm>
          <a:prstGeom prst="rect">
            <a:avLst/>
          </a:prstGeom>
          <a:noFill/>
        </p:spPr>
        <p:txBody>
          <a:bodyPr wrap="square" rtlCol="0">
            <a:spAutoFit/>
          </a:bodyPr>
          <a:lstStyle/>
          <a:p>
            <a:r>
              <a:rPr lang="en-US" sz="1600" dirty="0" smtClean="0"/>
              <a:t>If written in terms of temperatures only, it is also called the thermal ratio</a:t>
            </a:r>
            <a:endParaRPr lang="en-US" sz="16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6B4B7B9B-6973-458D-BD41-1310F82E4AFA}" type="slidenum">
              <a:rPr lang="en-US" sz="1600">
                <a:solidFill>
                  <a:srgbClr val="000000"/>
                </a:solidFill>
                <a:latin typeface="Arial Narrow"/>
              </a:rPr>
              <a:t>24</a:t>
            </a:fld>
            <a:endParaRPr/>
          </a:p>
        </p:txBody>
      </p:sp>
      <p:pic>
        <p:nvPicPr>
          <p:cNvPr id="279" name="Picture 12"/>
          <p:cNvPicPr/>
          <p:nvPr/>
        </p:nvPicPr>
        <p:blipFill>
          <a:blip r:embed="rId2"/>
          <a:stretch>
            <a:fillRect/>
          </a:stretch>
        </p:blipFill>
        <p:spPr>
          <a:xfrm>
            <a:off x="4495680" y="1143000"/>
            <a:ext cx="3319560" cy="3579840"/>
          </a:xfrm>
          <a:prstGeom prst="rect">
            <a:avLst/>
          </a:prstGeom>
          <a:ln>
            <a:noFill/>
          </a:ln>
        </p:spPr>
      </p:pic>
      <p:sp>
        <p:nvSpPr>
          <p:cNvPr id="280" name="CustomShape 2"/>
          <p:cNvSpPr/>
          <p:nvPr/>
        </p:nvSpPr>
        <p:spPr>
          <a:xfrm>
            <a:off x="762120" y="1676520"/>
            <a:ext cx="3427560" cy="4234320"/>
          </a:xfrm>
          <a:prstGeom prst="rect">
            <a:avLst/>
          </a:prstGeom>
          <a:noFill/>
          <a:ln>
            <a:noFill/>
          </a:ln>
        </p:spPr>
        <p:txBody>
          <a:bodyPr lIns="90000" tIns="45000" rIns="90000" bIns="45000"/>
          <a:lstStyle/>
          <a:p>
            <a:pPr>
              <a:lnSpc>
                <a:spcPct val="90000"/>
              </a:lnSpc>
            </a:pPr>
            <a:r>
              <a:rPr lang="en-US" sz="2000">
                <a:solidFill>
                  <a:srgbClr val="000000"/>
                </a:solidFill>
                <a:latin typeface="Arial Narrow"/>
              </a:rPr>
              <a:t>Thermal efficiency of Brayton cycle with regeneration depends on:</a:t>
            </a:r>
            <a:endParaRPr/>
          </a:p>
          <a:p>
            <a:pPr>
              <a:lnSpc>
                <a:spcPct val="90000"/>
              </a:lnSpc>
            </a:pPr>
            <a:r>
              <a:rPr lang="en-US" sz="2000">
                <a:solidFill>
                  <a:srgbClr val="000000"/>
                </a:solidFill>
                <a:latin typeface="Arial Narrow"/>
              </a:rPr>
              <a:t>    a) ratio of the minimum to  </a:t>
            </a:r>
            <a:endParaRPr/>
          </a:p>
          <a:p>
            <a:pPr>
              <a:lnSpc>
                <a:spcPct val="90000"/>
              </a:lnSpc>
            </a:pPr>
            <a:r>
              <a:rPr lang="en-US" sz="2000">
                <a:solidFill>
                  <a:srgbClr val="000000"/>
                </a:solidFill>
                <a:latin typeface="Arial Narrow"/>
              </a:rPr>
              <a:t>        maximum temperatures, and</a:t>
            </a:r>
            <a:endParaRPr/>
          </a:p>
          <a:p>
            <a:pPr>
              <a:lnSpc>
                <a:spcPct val="90000"/>
              </a:lnSpc>
            </a:pPr>
            <a:r>
              <a:rPr lang="en-US" sz="2000">
                <a:solidFill>
                  <a:srgbClr val="000000"/>
                </a:solidFill>
                <a:latin typeface="Arial Narrow"/>
              </a:rPr>
              <a:t>    b) the pressure ratio. </a:t>
            </a:r>
            <a:endParaRPr/>
          </a:p>
          <a:p>
            <a:pPr>
              <a:lnSpc>
                <a:spcPct val="90000"/>
              </a:lnSpc>
            </a:pPr>
            <a:endParaRPr/>
          </a:p>
          <a:p>
            <a:pPr>
              <a:lnSpc>
                <a:spcPct val="90000"/>
              </a:lnSpc>
            </a:pPr>
            <a:endParaRPr/>
          </a:p>
          <a:p>
            <a:pPr>
              <a:lnSpc>
                <a:spcPct val="90000"/>
              </a:lnSpc>
            </a:pPr>
            <a:endParaRPr/>
          </a:p>
          <a:p>
            <a:pPr>
              <a:lnSpc>
                <a:spcPct val="90000"/>
              </a:lnSpc>
            </a:pPr>
            <a:endParaRPr/>
          </a:p>
          <a:p>
            <a:pPr>
              <a:lnSpc>
                <a:spcPct val="90000"/>
              </a:lnSpc>
            </a:pPr>
            <a:endParaRPr/>
          </a:p>
          <a:p>
            <a:pPr>
              <a:lnSpc>
                <a:spcPct val="90000"/>
              </a:lnSpc>
            </a:pPr>
            <a:r>
              <a:rPr lang="en-US" sz="2000">
                <a:solidFill>
                  <a:srgbClr val="000000"/>
                </a:solidFill>
                <a:latin typeface="Arial Narrow"/>
              </a:rPr>
              <a:t>Regeneration is most effective at </a:t>
            </a:r>
            <a:r>
              <a:rPr lang="en-US" sz="2000" b="1">
                <a:solidFill>
                  <a:srgbClr val="000000"/>
                </a:solidFill>
                <a:latin typeface="Arial Narrow"/>
              </a:rPr>
              <a:t>lower</a:t>
            </a:r>
            <a:r>
              <a:rPr lang="en-US" sz="2000">
                <a:solidFill>
                  <a:srgbClr val="000000"/>
                </a:solidFill>
                <a:latin typeface="Arial Narrow"/>
              </a:rPr>
              <a:t> pressure ratios and </a:t>
            </a:r>
            <a:r>
              <a:rPr lang="en-US" sz="2000" b="1">
                <a:solidFill>
                  <a:srgbClr val="000000"/>
                </a:solidFill>
                <a:latin typeface="Arial Narrow"/>
              </a:rPr>
              <a:t>small</a:t>
            </a:r>
            <a:r>
              <a:rPr lang="en-US" sz="2000">
                <a:solidFill>
                  <a:srgbClr val="000000"/>
                </a:solidFill>
                <a:latin typeface="Arial Narrow"/>
              </a:rPr>
              <a:t> minimum-to-maximum temperature ratios.</a:t>
            </a:r>
            <a:endParaRPr/>
          </a:p>
        </p:txBody>
      </p:sp>
      <p:sp>
        <p:nvSpPr>
          <p:cNvPr id="281" name="CustomShape 3"/>
          <p:cNvSpPr/>
          <p:nvPr/>
        </p:nvSpPr>
        <p:spPr>
          <a:xfrm>
            <a:off x="762120" y="609480"/>
            <a:ext cx="3961080" cy="9424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Factors Affecting Thermal Efficiency</a:t>
            </a:r>
            <a:endParaRPr/>
          </a:p>
        </p:txBody>
      </p:sp>
      <p:pic>
        <p:nvPicPr>
          <p:cNvPr id="282" name="Picture 2"/>
          <p:cNvPicPr/>
          <p:nvPr/>
        </p:nvPicPr>
        <p:blipFill>
          <a:blip r:embed="rId3"/>
          <a:stretch>
            <a:fillRect/>
          </a:stretch>
        </p:blipFill>
        <p:spPr>
          <a:xfrm>
            <a:off x="5029200" y="4800600"/>
            <a:ext cx="2446560" cy="1036800"/>
          </a:xfrm>
          <a:prstGeom prst="rect">
            <a:avLst/>
          </a:prstGeom>
          <a:ln>
            <a:noFill/>
          </a:ln>
        </p:spPr>
      </p:pic>
      <p:sp>
        <p:nvSpPr>
          <p:cNvPr id="283" name="CustomShape 4"/>
          <p:cNvSpPr/>
          <p:nvPr/>
        </p:nvSpPr>
        <p:spPr>
          <a:xfrm>
            <a:off x="777960" y="3293280"/>
            <a:ext cx="2055960" cy="912240"/>
          </a:xfrm>
          <a:prstGeom prst="rect">
            <a:avLst/>
          </a:prstGeom>
          <a:solidFill>
            <a:srgbClr val="FFCC99"/>
          </a:solidFill>
          <a:ln w="19080">
            <a:solidFill>
              <a:srgbClr val="EEECE1"/>
            </a:solidFill>
            <a:miter/>
          </a:ln>
        </p:spPr>
        <p:txBody>
          <a:bodyPr lIns="90000" tIns="45000" rIns="90000" bIns="45000"/>
          <a:lstStyle/>
          <a:p>
            <a:pPr>
              <a:lnSpc>
                <a:spcPct val="100000"/>
              </a:lnSpc>
            </a:pPr>
            <a:r>
              <a:rPr lang="en-US">
                <a:solidFill>
                  <a:srgbClr val="000000"/>
                </a:solidFill>
                <a:latin typeface="Calibri"/>
              </a:rPr>
              <a:t>Can regeneration be used at high pressure ratios? </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7878041D-B04C-4C12-A7AA-F9D61F6E0311}" type="slidenum">
              <a:rPr lang="en-US" sz="1600">
                <a:solidFill>
                  <a:srgbClr val="000000"/>
                </a:solidFill>
                <a:latin typeface="Arial Narrow"/>
              </a:rPr>
              <a:t>25</a:t>
            </a:fld>
            <a:endParaRPr/>
          </a:p>
        </p:txBody>
      </p:sp>
      <p:sp>
        <p:nvSpPr>
          <p:cNvPr id="251" name="CustomShape 2"/>
          <p:cNvSpPr/>
          <p:nvPr/>
        </p:nvSpPr>
        <p:spPr>
          <a:xfrm>
            <a:off x="685800" y="457200"/>
            <a:ext cx="1675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Problem</a:t>
            </a:r>
            <a:endParaRPr/>
          </a:p>
        </p:txBody>
      </p:sp>
      <p:sp>
        <p:nvSpPr>
          <p:cNvPr id="252" name="CustomShape 3"/>
          <p:cNvSpPr/>
          <p:nvPr/>
        </p:nvSpPr>
        <p:spPr>
          <a:xfrm>
            <a:off x="762120" y="1403280"/>
            <a:ext cx="7618680" cy="3443760"/>
          </a:xfrm>
          <a:prstGeom prst="rect">
            <a:avLst/>
          </a:prstGeom>
          <a:noFill/>
          <a:ln>
            <a:noFill/>
          </a:ln>
        </p:spPr>
        <p:txBody>
          <a:bodyPr lIns="90000" tIns="45000" rIns="90000" bIns="45000"/>
          <a:lstStyle/>
          <a:p>
            <a:pPr algn="just">
              <a:lnSpc>
                <a:spcPct val="100000"/>
              </a:lnSpc>
            </a:pPr>
            <a:r>
              <a:rPr lang="en-US" sz="2000" b="1" dirty="0">
                <a:solidFill>
                  <a:srgbClr val="CC0066"/>
                </a:solidFill>
                <a:latin typeface="Arial Narrow"/>
              </a:rPr>
              <a:t>9–91</a:t>
            </a:r>
            <a:r>
              <a:rPr lang="en-US" sz="2000" dirty="0">
                <a:solidFill>
                  <a:srgbClr val="CC0066"/>
                </a:solidFill>
                <a:latin typeface="Arial Narrow"/>
              </a:rPr>
              <a:t> </a:t>
            </a:r>
            <a:endParaRPr dirty="0"/>
          </a:p>
          <a:p>
            <a:pPr algn="just">
              <a:lnSpc>
                <a:spcPct val="100000"/>
              </a:lnSpc>
            </a:pPr>
            <a:r>
              <a:rPr lang="en-US" sz="2000" dirty="0">
                <a:solidFill>
                  <a:srgbClr val="000000"/>
                </a:solidFill>
                <a:latin typeface="Arial Narrow"/>
              </a:rPr>
              <a:t>The </a:t>
            </a:r>
            <a:r>
              <a:rPr lang="en-US" sz="2000" b="1" dirty="0">
                <a:solidFill>
                  <a:srgbClr val="000000"/>
                </a:solidFill>
                <a:latin typeface="Arial Narrow"/>
              </a:rPr>
              <a:t>7FA gas turbine </a:t>
            </a:r>
            <a:r>
              <a:rPr lang="en-US" sz="2000" dirty="0">
                <a:solidFill>
                  <a:srgbClr val="000000"/>
                </a:solidFill>
                <a:latin typeface="Arial Narrow"/>
              </a:rPr>
              <a:t>manufactured by General Electric is reported to have an efficiency of 35.9 percent in the simple-cycle mode and to produce 159 MW of net power. The pressure ratio is 14.7 and the turbine inlet temperature is 1288°C. The mass flow rate through the turbine is 1,536,000 kg/h. </a:t>
            </a:r>
            <a:endParaRPr dirty="0"/>
          </a:p>
          <a:p>
            <a:pPr algn="just">
              <a:lnSpc>
                <a:spcPct val="100000"/>
              </a:lnSpc>
            </a:pPr>
            <a:r>
              <a:rPr lang="en-US" sz="2000" dirty="0">
                <a:solidFill>
                  <a:srgbClr val="000000"/>
                </a:solidFill>
                <a:latin typeface="Arial Narrow"/>
              </a:rPr>
              <a:t>Taking the ambient conditions to be 20°C and 100 </a:t>
            </a:r>
            <a:r>
              <a:rPr lang="en-US" sz="2000" dirty="0" err="1">
                <a:solidFill>
                  <a:srgbClr val="000000"/>
                </a:solidFill>
                <a:latin typeface="Arial Narrow"/>
              </a:rPr>
              <a:t>kPa</a:t>
            </a:r>
            <a:r>
              <a:rPr lang="en-US" sz="2000" dirty="0">
                <a:solidFill>
                  <a:srgbClr val="000000"/>
                </a:solidFill>
                <a:latin typeface="Arial Narrow"/>
              </a:rPr>
              <a:t>, determine:</a:t>
            </a:r>
            <a:endParaRPr dirty="0"/>
          </a:p>
          <a:p>
            <a:pPr marL="457200" indent="-457200" algn="just">
              <a:lnSpc>
                <a:spcPct val="100000"/>
              </a:lnSpc>
              <a:buFont typeface="+mj-lt"/>
              <a:buAutoNum type="alphaLcParenR"/>
            </a:pPr>
            <a:r>
              <a:rPr lang="en-US" sz="2000" dirty="0" smtClean="0">
                <a:solidFill>
                  <a:srgbClr val="000000"/>
                </a:solidFill>
                <a:latin typeface="Arial Narrow"/>
              </a:rPr>
              <a:t>the </a:t>
            </a:r>
            <a:r>
              <a:rPr lang="en-US" sz="2000" dirty="0">
                <a:solidFill>
                  <a:srgbClr val="000000"/>
                </a:solidFill>
                <a:latin typeface="Arial Narrow"/>
              </a:rPr>
              <a:t>isentropic efficiency</a:t>
            </a:r>
            <a:r>
              <a:rPr lang="en-US" sz="2000" b="1" dirty="0">
                <a:solidFill>
                  <a:srgbClr val="000000"/>
                </a:solidFill>
                <a:latin typeface="Arial Narrow"/>
              </a:rPr>
              <a:t> </a:t>
            </a:r>
            <a:r>
              <a:rPr lang="en-US" sz="2000" dirty="0">
                <a:solidFill>
                  <a:srgbClr val="000000"/>
                </a:solidFill>
                <a:latin typeface="Arial Narrow"/>
              </a:rPr>
              <a:t>of the turbine and the </a:t>
            </a:r>
            <a:r>
              <a:rPr lang="en-US" sz="2000" dirty="0" smtClean="0">
                <a:solidFill>
                  <a:srgbClr val="000000"/>
                </a:solidFill>
                <a:latin typeface="Arial Narrow"/>
              </a:rPr>
              <a:t>compressor,</a:t>
            </a:r>
          </a:p>
          <a:p>
            <a:pPr marL="457200" indent="-457200" algn="just">
              <a:lnSpc>
                <a:spcPct val="100000"/>
              </a:lnSpc>
              <a:buFont typeface="+mj-lt"/>
              <a:buAutoNum type="alphaLcParenR"/>
            </a:pPr>
            <a:r>
              <a:rPr lang="en-US" sz="2000" dirty="0" smtClean="0">
                <a:solidFill>
                  <a:srgbClr val="000000"/>
                </a:solidFill>
                <a:latin typeface="Arial Narrow"/>
              </a:rPr>
              <a:t>the </a:t>
            </a:r>
            <a:r>
              <a:rPr lang="en-US" sz="2000" dirty="0">
                <a:solidFill>
                  <a:srgbClr val="000000"/>
                </a:solidFill>
                <a:latin typeface="Arial Narrow"/>
              </a:rPr>
              <a:t>thermal efficiency of this gas turbine if a </a:t>
            </a:r>
            <a:r>
              <a:rPr lang="en-US" sz="2000" b="1" dirty="0">
                <a:solidFill>
                  <a:srgbClr val="000000"/>
                </a:solidFill>
                <a:latin typeface="Arial Narrow"/>
              </a:rPr>
              <a:t>regenerator</a:t>
            </a:r>
            <a:r>
              <a:rPr lang="en-US" sz="2000" dirty="0">
                <a:solidFill>
                  <a:srgbClr val="000000"/>
                </a:solidFill>
                <a:latin typeface="Arial Narrow"/>
              </a:rPr>
              <a:t> with an </a:t>
            </a:r>
            <a:r>
              <a:rPr lang="en-US" sz="2000" b="1" dirty="0" smtClean="0">
                <a:solidFill>
                  <a:srgbClr val="000000"/>
                </a:solidFill>
                <a:latin typeface="Arial Narrow"/>
              </a:rPr>
              <a:t>effectiveness</a:t>
            </a:r>
            <a:r>
              <a:rPr lang="en-US" sz="2000" dirty="0" smtClean="0">
                <a:solidFill>
                  <a:srgbClr val="000000"/>
                </a:solidFill>
                <a:latin typeface="Arial Narrow"/>
              </a:rPr>
              <a:t> </a:t>
            </a:r>
            <a:r>
              <a:rPr lang="en-US" sz="2000" dirty="0">
                <a:solidFill>
                  <a:srgbClr val="000000"/>
                </a:solidFill>
                <a:latin typeface="Arial Narrow"/>
              </a:rPr>
              <a:t>of 80 percent is added.</a:t>
            </a:r>
            <a:endParaRPr dirty="0"/>
          </a:p>
          <a:p>
            <a:pPr>
              <a:lnSpc>
                <a:spcPct val="100000"/>
              </a:lnSpc>
            </a:pPr>
            <a:r>
              <a:rPr lang="en-US" sz="2000" dirty="0">
                <a:solidFill>
                  <a:srgbClr val="000000"/>
                </a:solidFill>
                <a:latin typeface="Arial Narrow"/>
              </a:rPr>
              <a:t>Assume </a:t>
            </a:r>
            <a:r>
              <a:rPr lang="en-US" sz="2000" b="1" dirty="0">
                <a:solidFill>
                  <a:srgbClr val="000000"/>
                </a:solidFill>
                <a:latin typeface="Arial Narrow"/>
              </a:rPr>
              <a:t>constant </a:t>
            </a:r>
            <a:r>
              <a:rPr lang="en-US" sz="2000" dirty="0">
                <a:solidFill>
                  <a:srgbClr val="000000"/>
                </a:solidFill>
                <a:latin typeface="Arial Narrow"/>
              </a:rPr>
              <a:t>specific heats at 300 K.</a:t>
            </a:r>
            <a:endParaRPr dirty="0"/>
          </a:p>
        </p:txBody>
      </p:sp>
      <p:sp>
        <p:nvSpPr>
          <p:cNvPr id="253" name="CustomShape 4"/>
          <p:cNvSpPr/>
          <p:nvPr/>
        </p:nvSpPr>
        <p:spPr>
          <a:xfrm>
            <a:off x="685800" y="914400"/>
            <a:ext cx="457056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Brayton Cycles with Regeneration</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91FE37D5-0341-4E74-BBDC-EF2361CDCA6E}" type="slidenum">
              <a:rPr lang="en-US" sz="1600">
                <a:solidFill>
                  <a:srgbClr val="000000"/>
                </a:solidFill>
                <a:latin typeface="Arial Narrow"/>
              </a:rPr>
              <a:t>26</a:t>
            </a:fld>
            <a:endParaRPr/>
          </a:p>
        </p:txBody>
      </p:sp>
      <p:sp>
        <p:nvSpPr>
          <p:cNvPr id="309" name="CustomShape 2"/>
          <p:cNvSpPr/>
          <p:nvPr/>
        </p:nvSpPr>
        <p:spPr>
          <a:xfrm>
            <a:off x="685800" y="457200"/>
            <a:ext cx="1675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Problem</a:t>
            </a:r>
            <a:endParaRPr/>
          </a:p>
        </p:txBody>
      </p:sp>
      <p:sp>
        <p:nvSpPr>
          <p:cNvPr id="310" name="CustomShape 3"/>
          <p:cNvSpPr/>
          <p:nvPr/>
        </p:nvSpPr>
        <p:spPr>
          <a:xfrm>
            <a:off x="762120" y="1403280"/>
            <a:ext cx="7618680" cy="3900960"/>
          </a:xfrm>
          <a:prstGeom prst="rect">
            <a:avLst/>
          </a:prstGeom>
          <a:noFill/>
          <a:ln>
            <a:noFill/>
          </a:ln>
        </p:spPr>
        <p:txBody>
          <a:bodyPr lIns="90000" tIns="45000" rIns="90000" bIns="45000"/>
          <a:lstStyle/>
          <a:p>
            <a:pPr algn="just">
              <a:lnSpc>
                <a:spcPct val="100000"/>
              </a:lnSpc>
            </a:pPr>
            <a:r>
              <a:rPr lang="en-US" sz="2000" b="1">
                <a:solidFill>
                  <a:srgbClr val="CC0066"/>
                </a:solidFill>
                <a:latin typeface="Arial Narrow"/>
              </a:rPr>
              <a:t>9–96</a:t>
            </a:r>
            <a:r>
              <a:rPr lang="en-US" sz="2000">
                <a:solidFill>
                  <a:srgbClr val="C3D69B"/>
                </a:solidFill>
                <a:latin typeface="Arial Narrow"/>
              </a:rPr>
              <a:t> </a:t>
            </a:r>
            <a:endParaRPr/>
          </a:p>
          <a:p>
            <a:pPr algn="just">
              <a:lnSpc>
                <a:spcPct val="100000"/>
              </a:lnSpc>
            </a:pPr>
            <a:r>
              <a:rPr lang="en-US" sz="2000">
                <a:solidFill>
                  <a:srgbClr val="000000"/>
                </a:solidFill>
                <a:latin typeface="Arial Narrow"/>
              </a:rPr>
              <a:t>A Brayton cycle with </a:t>
            </a:r>
            <a:r>
              <a:rPr lang="en-US" sz="2000" b="1">
                <a:solidFill>
                  <a:srgbClr val="000000"/>
                </a:solidFill>
                <a:latin typeface="Arial Narrow"/>
              </a:rPr>
              <a:t>regeneration</a:t>
            </a:r>
            <a:r>
              <a:rPr lang="en-US" sz="2000">
                <a:solidFill>
                  <a:srgbClr val="000000"/>
                </a:solidFill>
                <a:latin typeface="Arial Narrow"/>
              </a:rPr>
              <a:t> using air as the working fluid has a pressure ratio of 7. The minimum and maximum temperatures in the cycle are 310 and 1150 K respectively. </a:t>
            </a:r>
            <a:endParaRPr/>
          </a:p>
          <a:p>
            <a:pPr algn="just">
              <a:lnSpc>
                <a:spcPct val="100000"/>
              </a:lnSpc>
            </a:pPr>
            <a:r>
              <a:rPr lang="en-US" sz="2000">
                <a:solidFill>
                  <a:srgbClr val="000000"/>
                </a:solidFill>
                <a:latin typeface="Arial Narrow"/>
              </a:rPr>
              <a:t>Assuming an isentropic efficiency of 75 percent for the compressor and 82 percent for the turbine and an </a:t>
            </a:r>
            <a:r>
              <a:rPr lang="en-US" sz="2000" b="1">
                <a:solidFill>
                  <a:srgbClr val="000000"/>
                </a:solidFill>
                <a:latin typeface="Arial Narrow"/>
              </a:rPr>
              <a:t>effectiveness</a:t>
            </a:r>
            <a:r>
              <a:rPr lang="en-US" sz="2000">
                <a:solidFill>
                  <a:srgbClr val="000000"/>
                </a:solidFill>
                <a:latin typeface="Arial Narrow"/>
              </a:rPr>
              <a:t> of 65 percent for the regenerator, determine:</a:t>
            </a:r>
            <a:endParaRPr/>
          </a:p>
          <a:p>
            <a:pPr>
              <a:lnSpc>
                <a:spcPct val="100000"/>
              </a:lnSpc>
            </a:pPr>
            <a:r>
              <a:rPr lang="en-US" sz="2000">
                <a:solidFill>
                  <a:srgbClr val="000000"/>
                </a:solidFill>
                <a:latin typeface="Arial Narrow"/>
              </a:rPr>
              <a:t>(a) 	the </a:t>
            </a:r>
            <a:r>
              <a:rPr lang="en-US" sz="2000" b="1">
                <a:solidFill>
                  <a:srgbClr val="000000"/>
                </a:solidFill>
                <a:latin typeface="Arial Narrow"/>
              </a:rPr>
              <a:t>air temperature </a:t>
            </a:r>
            <a:r>
              <a:rPr lang="en-US" sz="2000">
                <a:solidFill>
                  <a:srgbClr val="000000"/>
                </a:solidFill>
                <a:latin typeface="Arial Narrow"/>
              </a:rPr>
              <a:t>at the turbine exit,</a:t>
            </a:r>
            <a:endParaRPr/>
          </a:p>
          <a:p>
            <a:pPr>
              <a:lnSpc>
                <a:spcPct val="100000"/>
              </a:lnSpc>
            </a:pPr>
            <a:r>
              <a:rPr lang="en-US" sz="2000">
                <a:solidFill>
                  <a:srgbClr val="000000"/>
                </a:solidFill>
                <a:latin typeface="Arial Narrow"/>
              </a:rPr>
              <a:t>(b) 	the </a:t>
            </a:r>
            <a:r>
              <a:rPr lang="en-US" sz="2000" b="1">
                <a:solidFill>
                  <a:srgbClr val="000000"/>
                </a:solidFill>
                <a:latin typeface="Arial Narrow"/>
              </a:rPr>
              <a:t>net work output</a:t>
            </a:r>
            <a:r>
              <a:rPr lang="en-US" sz="2000">
                <a:solidFill>
                  <a:srgbClr val="000000"/>
                </a:solidFill>
                <a:latin typeface="Arial Narrow"/>
              </a:rPr>
              <a:t>, and</a:t>
            </a:r>
            <a:endParaRPr/>
          </a:p>
          <a:p>
            <a:pPr>
              <a:lnSpc>
                <a:spcPct val="100000"/>
              </a:lnSpc>
            </a:pPr>
            <a:r>
              <a:rPr lang="en-US" sz="2000">
                <a:solidFill>
                  <a:srgbClr val="000000"/>
                </a:solidFill>
                <a:latin typeface="Arial Narrow"/>
              </a:rPr>
              <a:t>(c) 	the </a:t>
            </a:r>
            <a:r>
              <a:rPr lang="en-US" sz="2000" b="1">
                <a:solidFill>
                  <a:srgbClr val="000000"/>
                </a:solidFill>
                <a:latin typeface="Arial Narrow"/>
              </a:rPr>
              <a:t>thermal efficiency</a:t>
            </a:r>
            <a:r>
              <a:rPr lang="en-US" sz="2000">
                <a:solidFill>
                  <a:srgbClr val="000000"/>
                </a:solidFill>
                <a:latin typeface="Arial Narrow"/>
              </a:rPr>
              <a:t>.</a:t>
            </a:r>
            <a:endParaRPr/>
          </a:p>
          <a:p>
            <a:pPr>
              <a:lnSpc>
                <a:spcPct val="100000"/>
              </a:lnSpc>
            </a:pPr>
            <a:endParaRPr/>
          </a:p>
          <a:p>
            <a:pPr>
              <a:lnSpc>
                <a:spcPct val="100000"/>
              </a:lnSpc>
            </a:pPr>
            <a:r>
              <a:rPr lang="en-US" sz="2000" b="1" u="sng">
                <a:solidFill>
                  <a:srgbClr val="CC0066"/>
                </a:solidFill>
                <a:latin typeface="Arial Narrow"/>
              </a:rPr>
              <a:t>Answers</a:t>
            </a:r>
            <a:r>
              <a:rPr lang="en-US" sz="2000">
                <a:solidFill>
                  <a:srgbClr val="CC0066"/>
                </a:solidFill>
                <a:latin typeface="Arial Narrow"/>
              </a:rPr>
              <a:t>: (a) 783 K, (b) 108.1 kJ/kg, (c) 22.5 percent</a:t>
            </a:r>
            <a:endParaRPr/>
          </a:p>
        </p:txBody>
      </p:sp>
      <p:sp>
        <p:nvSpPr>
          <p:cNvPr id="311" name="CustomShape 4"/>
          <p:cNvSpPr/>
          <p:nvPr/>
        </p:nvSpPr>
        <p:spPr>
          <a:xfrm>
            <a:off x="685800" y="914400"/>
            <a:ext cx="457056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Brayton Cycles with Regeneration</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5E8438A0-36C3-4851-81A0-6B2061C62536}" type="slidenum">
              <a:rPr lang="en-US" sz="1600">
                <a:solidFill>
                  <a:srgbClr val="000000"/>
                </a:solidFill>
                <a:latin typeface="Arial Narrow"/>
              </a:rPr>
              <a:t>27</a:t>
            </a:fld>
            <a:endParaRPr/>
          </a:p>
        </p:txBody>
      </p:sp>
      <p:sp>
        <p:nvSpPr>
          <p:cNvPr id="313" name="CustomShape 2"/>
          <p:cNvSpPr/>
          <p:nvPr/>
        </p:nvSpPr>
        <p:spPr>
          <a:xfrm>
            <a:off x="685800" y="457200"/>
            <a:ext cx="1675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Problem</a:t>
            </a:r>
            <a:endParaRPr/>
          </a:p>
        </p:txBody>
      </p:sp>
      <p:sp>
        <p:nvSpPr>
          <p:cNvPr id="314" name="CustomShape 3"/>
          <p:cNvSpPr/>
          <p:nvPr/>
        </p:nvSpPr>
        <p:spPr>
          <a:xfrm>
            <a:off x="762120" y="1403280"/>
            <a:ext cx="7694640" cy="3367440"/>
          </a:xfrm>
          <a:prstGeom prst="rect">
            <a:avLst/>
          </a:prstGeom>
          <a:noFill/>
          <a:ln>
            <a:noFill/>
          </a:ln>
        </p:spPr>
        <p:txBody>
          <a:bodyPr lIns="90000" tIns="45000" rIns="90000" bIns="45000"/>
          <a:lstStyle/>
          <a:p>
            <a:pPr algn="just">
              <a:lnSpc>
                <a:spcPct val="100000"/>
              </a:lnSpc>
            </a:pPr>
            <a:r>
              <a:rPr lang="en-US" sz="2000" b="1" dirty="0">
                <a:solidFill>
                  <a:srgbClr val="CC0066"/>
                </a:solidFill>
                <a:latin typeface="Arial Narrow"/>
              </a:rPr>
              <a:t>9–98</a:t>
            </a:r>
            <a:r>
              <a:rPr lang="en-US" sz="2000" dirty="0">
                <a:solidFill>
                  <a:srgbClr val="C3D69B"/>
                </a:solidFill>
                <a:latin typeface="Arial Narrow"/>
              </a:rPr>
              <a:t> </a:t>
            </a:r>
            <a:endParaRPr dirty="0"/>
          </a:p>
          <a:p>
            <a:pPr algn="just">
              <a:lnSpc>
                <a:spcPct val="100000"/>
              </a:lnSpc>
            </a:pPr>
            <a:r>
              <a:rPr lang="en-US" sz="2000" dirty="0">
                <a:solidFill>
                  <a:srgbClr val="000000"/>
                </a:solidFill>
                <a:latin typeface="Arial Narrow"/>
              </a:rPr>
              <a:t>Air enters the compressor of a </a:t>
            </a:r>
            <a:r>
              <a:rPr lang="en-US" sz="2000" b="1" dirty="0">
                <a:solidFill>
                  <a:srgbClr val="000000"/>
                </a:solidFill>
                <a:latin typeface="Arial Narrow"/>
              </a:rPr>
              <a:t>regenerative</a:t>
            </a:r>
            <a:r>
              <a:rPr lang="en-US" sz="2000" dirty="0">
                <a:solidFill>
                  <a:srgbClr val="000000"/>
                </a:solidFill>
                <a:latin typeface="Arial Narrow"/>
              </a:rPr>
              <a:t> gas-turbine engine at 300 K and 100 </a:t>
            </a:r>
            <a:r>
              <a:rPr lang="en-US" sz="2000" dirty="0" err="1">
                <a:solidFill>
                  <a:srgbClr val="000000"/>
                </a:solidFill>
                <a:latin typeface="Arial Narrow"/>
              </a:rPr>
              <a:t>kPa</a:t>
            </a:r>
            <a:r>
              <a:rPr lang="en-US" sz="2000" dirty="0">
                <a:solidFill>
                  <a:srgbClr val="000000"/>
                </a:solidFill>
                <a:latin typeface="Arial Narrow"/>
              </a:rPr>
              <a:t>, where it is compressed to 800 </a:t>
            </a:r>
            <a:r>
              <a:rPr lang="en-US" sz="2000" dirty="0" err="1">
                <a:solidFill>
                  <a:srgbClr val="000000"/>
                </a:solidFill>
                <a:latin typeface="Arial Narrow"/>
              </a:rPr>
              <a:t>kPa</a:t>
            </a:r>
            <a:r>
              <a:rPr lang="en-US" sz="2000" dirty="0">
                <a:solidFill>
                  <a:srgbClr val="000000"/>
                </a:solidFill>
                <a:latin typeface="Arial Narrow"/>
              </a:rPr>
              <a:t> and 580 K. The regenerator has an effectiveness of 72 percent, and the air enters the turbine at 1200 K. </a:t>
            </a:r>
            <a:endParaRPr dirty="0"/>
          </a:p>
          <a:p>
            <a:pPr algn="just">
              <a:lnSpc>
                <a:spcPct val="100000"/>
              </a:lnSpc>
            </a:pPr>
            <a:r>
              <a:rPr lang="en-US" sz="2000" dirty="0">
                <a:solidFill>
                  <a:srgbClr val="000000"/>
                </a:solidFill>
                <a:latin typeface="Arial Narrow"/>
              </a:rPr>
              <a:t>For a turbine efficiency of 86 percent, determine:</a:t>
            </a:r>
            <a:endParaRPr dirty="0"/>
          </a:p>
          <a:p>
            <a:pPr marL="914400" lvl="1" indent="-457200">
              <a:lnSpc>
                <a:spcPct val="100000"/>
              </a:lnSpc>
              <a:buSzPct val="100000"/>
              <a:buFont typeface="+mj-lt"/>
              <a:buAutoNum type="alphaLcParenR"/>
            </a:pPr>
            <a:r>
              <a:rPr lang="en-US" sz="2000" dirty="0">
                <a:solidFill>
                  <a:srgbClr val="000000"/>
                </a:solidFill>
                <a:latin typeface="Arial Narrow"/>
              </a:rPr>
              <a:t>the amount of </a:t>
            </a:r>
            <a:r>
              <a:rPr lang="en-US" sz="2000" b="1" dirty="0">
                <a:solidFill>
                  <a:srgbClr val="000000"/>
                </a:solidFill>
                <a:latin typeface="Arial Narrow"/>
              </a:rPr>
              <a:t>heat transfer </a:t>
            </a:r>
            <a:r>
              <a:rPr lang="en-US" sz="2000" dirty="0">
                <a:solidFill>
                  <a:srgbClr val="000000"/>
                </a:solidFill>
                <a:latin typeface="Arial Narrow"/>
              </a:rPr>
              <a:t>in the regenerator, </a:t>
            </a:r>
            <a:r>
              <a:rPr lang="en-US" sz="2000" dirty="0" smtClean="0">
                <a:solidFill>
                  <a:srgbClr val="000000"/>
                </a:solidFill>
                <a:latin typeface="Arial Narrow"/>
              </a:rPr>
              <a:t>and</a:t>
            </a:r>
          </a:p>
          <a:p>
            <a:pPr marL="914400" lvl="1" indent="-457200">
              <a:lnSpc>
                <a:spcPct val="100000"/>
              </a:lnSpc>
              <a:buSzPct val="100000"/>
              <a:buFont typeface="+mj-lt"/>
              <a:buAutoNum type="alphaLcParenR"/>
            </a:pPr>
            <a:r>
              <a:rPr lang="en-US" sz="2000" dirty="0" smtClean="0">
                <a:solidFill>
                  <a:srgbClr val="000000"/>
                </a:solidFill>
                <a:latin typeface="Arial Narrow"/>
              </a:rPr>
              <a:t>the </a:t>
            </a:r>
            <a:r>
              <a:rPr lang="en-US" sz="2000" b="1" dirty="0">
                <a:solidFill>
                  <a:srgbClr val="000000"/>
                </a:solidFill>
                <a:latin typeface="Arial Narrow"/>
              </a:rPr>
              <a:t>thermal efficiency</a:t>
            </a:r>
            <a:r>
              <a:rPr lang="en-US" sz="2000" dirty="0">
                <a:solidFill>
                  <a:srgbClr val="000000"/>
                </a:solidFill>
                <a:latin typeface="Arial Narrow"/>
              </a:rPr>
              <a:t>.</a:t>
            </a:r>
            <a:endParaRPr dirty="0"/>
          </a:p>
          <a:p>
            <a:pPr>
              <a:lnSpc>
                <a:spcPct val="100000"/>
              </a:lnSpc>
            </a:pPr>
            <a:r>
              <a:rPr lang="en-US" sz="2000" dirty="0">
                <a:solidFill>
                  <a:srgbClr val="000000"/>
                </a:solidFill>
                <a:latin typeface="Arial Narrow"/>
              </a:rPr>
              <a:t> </a:t>
            </a:r>
            <a:endParaRPr dirty="0"/>
          </a:p>
          <a:p>
            <a:pPr>
              <a:lnSpc>
                <a:spcPct val="100000"/>
              </a:lnSpc>
            </a:pPr>
            <a:endParaRPr dirty="0"/>
          </a:p>
          <a:p>
            <a:pPr>
              <a:lnSpc>
                <a:spcPct val="100000"/>
              </a:lnSpc>
            </a:pPr>
            <a:r>
              <a:rPr lang="en-US" sz="2000" b="1" u="sng" dirty="0">
                <a:solidFill>
                  <a:srgbClr val="CC0066"/>
                </a:solidFill>
                <a:latin typeface="Arial Narrow"/>
              </a:rPr>
              <a:t>Answers</a:t>
            </a:r>
            <a:r>
              <a:rPr lang="en-US" sz="2000" dirty="0">
                <a:solidFill>
                  <a:srgbClr val="CC0066"/>
                </a:solidFill>
                <a:latin typeface="Arial Narrow"/>
              </a:rPr>
              <a:t>: (a) 152.5 kJ/kg, (b) 36.0 percent</a:t>
            </a:r>
            <a:endParaRPr dirty="0"/>
          </a:p>
        </p:txBody>
      </p:sp>
      <p:sp>
        <p:nvSpPr>
          <p:cNvPr id="315" name="CustomShape 4"/>
          <p:cNvSpPr/>
          <p:nvPr/>
        </p:nvSpPr>
        <p:spPr>
          <a:xfrm>
            <a:off x="685800" y="914400"/>
            <a:ext cx="457056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Brayton Cycles with Regeneration</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5E8438A0-36C3-4851-81A0-6B2061C62536}" type="slidenum">
              <a:rPr lang="en-US" sz="1600">
                <a:solidFill>
                  <a:srgbClr val="000000"/>
                </a:solidFill>
                <a:latin typeface="Arial Narrow"/>
              </a:rPr>
              <a:t>28</a:t>
            </a:fld>
            <a:endParaRPr/>
          </a:p>
        </p:txBody>
      </p:sp>
      <p:sp>
        <p:nvSpPr>
          <p:cNvPr id="313" name="CustomShape 2"/>
          <p:cNvSpPr/>
          <p:nvPr/>
        </p:nvSpPr>
        <p:spPr>
          <a:xfrm>
            <a:off x="685800" y="457200"/>
            <a:ext cx="3276600" cy="515880"/>
          </a:xfrm>
          <a:prstGeom prst="rect">
            <a:avLst/>
          </a:prstGeom>
          <a:noFill/>
          <a:ln>
            <a:noFill/>
          </a:ln>
        </p:spPr>
        <p:txBody>
          <a:bodyPr lIns="90000" tIns="45000" rIns="90000" bIns="45000"/>
          <a:lstStyle/>
          <a:p>
            <a:pPr>
              <a:lnSpc>
                <a:spcPct val="100000"/>
              </a:lnSpc>
            </a:pPr>
            <a:r>
              <a:rPr lang="en-US" sz="2800" dirty="0" smtClean="0">
                <a:solidFill>
                  <a:srgbClr val="C00000"/>
                </a:solidFill>
                <a:latin typeface="Arial Narrow"/>
              </a:rPr>
              <a:t>Old Exam Question</a:t>
            </a:r>
            <a:endParaRPr dirty="0"/>
          </a:p>
        </p:txBody>
      </p:sp>
      <p:sp>
        <p:nvSpPr>
          <p:cNvPr id="314" name="CustomShape 3"/>
          <p:cNvSpPr/>
          <p:nvPr/>
        </p:nvSpPr>
        <p:spPr>
          <a:xfrm>
            <a:off x="762120" y="1403280"/>
            <a:ext cx="8000880" cy="3367440"/>
          </a:xfrm>
          <a:prstGeom prst="rect">
            <a:avLst/>
          </a:prstGeom>
          <a:noFill/>
          <a:ln>
            <a:noFill/>
          </a:ln>
        </p:spPr>
        <p:txBody>
          <a:bodyPr lIns="90000" tIns="45000" rIns="90000" bIns="45000"/>
          <a:lstStyle/>
          <a:p>
            <a:r>
              <a:rPr lang="en-US" dirty="0" smtClean="0"/>
              <a:t>A </a:t>
            </a:r>
            <a:r>
              <a:rPr lang="en-US" dirty="0"/>
              <a:t>gas turbine plant </a:t>
            </a:r>
            <a:r>
              <a:rPr lang="en-US" dirty="0" smtClean="0"/>
              <a:t>with reheating is </a:t>
            </a:r>
            <a:r>
              <a:rPr lang="en-US" dirty="0"/>
              <a:t>fitted with an exhaust heat exchanger. Compression is done in a single stage with a pressure ratio of 8, while expansion is done in two turbine stages. The high pressure turbine drives the compressor while the low pressure turbine supplies the net work of the plant. Inlet </a:t>
            </a:r>
            <a:r>
              <a:rPr lang="en-US" dirty="0" smtClean="0"/>
              <a:t>temperatures </a:t>
            </a:r>
            <a:r>
              <a:rPr lang="en-US" dirty="0"/>
              <a:t>for </a:t>
            </a:r>
            <a:r>
              <a:rPr lang="en-US" dirty="0" smtClean="0"/>
              <a:t>the turbines are the same </a:t>
            </a:r>
            <a:r>
              <a:rPr lang="en-US" dirty="0"/>
              <a:t>at 1073 K and the inlet temperature of the compressor is 303 K. The main combustion chamber (not including the </a:t>
            </a:r>
            <a:r>
              <a:rPr lang="en-US" dirty="0" err="1"/>
              <a:t>reheater</a:t>
            </a:r>
            <a:r>
              <a:rPr lang="en-US" dirty="0"/>
              <a:t>) supplies heat at a rate of 380 kJ/kg of working fluid.</a:t>
            </a:r>
          </a:p>
          <a:p>
            <a:r>
              <a:rPr lang="en-US" dirty="0"/>
              <a:t> </a:t>
            </a:r>
          </a:p>
          <a:p>
            <a:r>
              <a:rPr lang="en-US" dirty="0"/>
              <a:t>Sketch the cycle on a T-s diagram, determine the temperature at each point, and calculate;</a:t>
            </a:r>
          </a:p>
          <a:p>
            <a:pPr marL="342900" lvl="0" indent="-342900">
              <a:buFont typeface="+mj-lt"/>
              <a:buAutoNum type="alphaLcParenR"/>
            </a:pPr>
            <a:r>
              <a:rPr lang="en-US" dirty="0"/>
              <a:t>Thermal ratio of the heat </a:t>
            </a:r>
            <a:r>
              <a:rPr lang="en-US" dirty="0" smtClean="0"/>
              <a:t>exchanger</a:t>
            </a:r>
          </a:p>
          <a:p>
            <a:pPr marL="342900" lvl="0" indent="-342900">
              <a:buFont typeface="+mj-lt"/>
              <a:buAutoNum type="alphaLcParenR"/>
            </a:pPr>
            <a:r>
              <a:rPr lang="en-US" dirty="0" smtClean="0"/>
              <a:t>Thermal </a:t>
            </a:r>
            <a:r>
              <a:rPr lang="en-US" dirty="0"/>
              <a:t>efficiency of the </a:t>
            </a:r>
            <a:r>
              <a:rPr lang="en-US" dirty="0" smtClean="0"/>
              <a:t>plant</a:t>
            </a:r>
          </a:p>
          <a:p>
            <a:pPr marL="342900" lvl="0" indent="-342900">
              <a:buFont typeface="+mj-lt"/>
              <a:buAutoNum type="alphaLcParenR"/>
            </a:pPr>
            <a:r>
              <a:rPr lang="en-US" dirty="0" smtClean="0"/>
              <a:t>The </a:t>
            </a:r>
            <a:r>
              <a:rPr lang="en-US" dirty="0"/>
              <a:t>ratio of the fuel flow rate to the working fluid flow rate, provided that the calorific value of the fuel be 43000 kJ/kg fuel.</a:t>
            </a:r>
          </a:p>
          <a:p>
            <a:r>
              <a:rPr lang="en-US" dirty="0"/>
              <a:t> </a:t>
            </a:r>
          </a:p>
          <a:p>
            <a:r>
              <a:rPr lang="en-US" dirty="0"/>
              <a:t>Given :		</a:t>
            </a:r>
            <a:r>
              <a:rPr lang="en-US" dirty="0" err="1"/>
              <a:t>c</a:t>
            </a:r>
            <a:r>
              <a:rPr lang="en-US" baseline="-25000" dirty="0" err="1"/>
              <a:t>p</a:t>
            </a:r>
            <a:r>
              <a:rPr lang="en-US" dirty="0"/>
              <a:t> = 1.005 kJ/</a:t>
            </a:r>
            <a:r>
              <a:rPr lang="en-US" dirty="0" err="1"/>
              <a:t>kg.K</a:t>
            </a:r>
            <a:r>
              <a:rPr lang="en-US" dirty="0"/>
              <a:t> and </a:t>
            </a:r>
            <a:r>
              <a:rPr lang="en-US" dirty="0">
                <a:sym typeface="Symbol"/>
              </a:rPr>
              <a:t></a:t>
            </a:r>
            <a:r>
              <a:rPr lang="en-US" dirty="0"/>
              <a:t> = 1.4 	for air</a:t>
            </a:r>
          </a:p>
          <a:p>
            <a:r>
              <a:rPr lang="en-US" dirty="0"/>
              <a:t>		</a:t>
            </a:r>
            <a:r>
              <a:rPr lang="en-US" dirty="0" err="1"/>
              <a:t>c</a:t>
            </a:r>
            <a:r>
              <a:rPr lang="en-US" baseline="-25000" dirty="0" err="1"/>
              <a:t>p</a:t>
            </a:r>
            <a:r>
              <a:rPr lang="en-US" dirty="0"/>
              <a:t> = 1.15 kJ/</a:t>
            </a:r>
            <a:r>
              <a:rPr lang="en-US" dirty="0" err="1"/>
              <a:t>kg.K</a:t>
            </a:r>
            <a:r>
              <a:rPr lang="en-US" dirty="0"/>
              <a:t> and </a:t>
            </a:r>
            <a:r>
              <a:rPr lang="en-US" dirty="0">
                <a:sym typeface="Symbol"/>
              </a:rPr>
              <a:t></a:t>
            </a:r>
            <a:r>
              <a:rPr lang="en-US" dirty="0"/>
              <a:t> = 1.333 	for gas</a:t>
            </a:r>
          </a:p>
        </p:txBody>
      </p:sp>
      <p:sp>
        <p:nvSpPr>
          <p:cNvPr id="315" name="CustomShape 4"/>
          <p:cNvSpPr/>
          <p:nvPr/>
        </p:nvSpPr>
        <p:spPr>
          <a:xfrm>
            <a:off x="685800" y="914400"/>
            <a:ext cx="457056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Brayton Cycles with Regeneration</a:t>
            </a:r>
            <a:endParaRPr/>
          </a:p>
        </p:txBody>
      </p:sp>
    </p:spTree>
    <p:extLst>
      <p:ext uri="{BB962C8B-B14F-4D97-AF65-F5344CB8AC3E}">
        <p14:creationId xmlns:p14="http://schemas.microsoft.com/office/powerpoint/2010/main" val="202284954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5E8438A0-36C3-4851-81A0-6B2061C62536}" type="slidenum">
              <a:rPr lang="en-US" sz="1600">
                <a:solidFill>
                  <a:srgbClr val="000000"/>
                </a:solidFill>
                <a:latin typeface="Arial Narrow"/>
              </a:rPr>
              <a:t>29</a:t>
            </a:fld>
            <a:endParaRPr/>
          </a:p>
        </p:txBody>
      </p:sp>
      <p:sp>
        <p:nvSpPr>
          <p:cNvPr id="313" name="CustomShape 2"/>
          <p:cNvSpPr/>
          <p:nvPr/>
        </p:nvSpPr>
        <p:spPr>
          <a:xfrm>
            <a:off x="685800" y="457200"/>
            <a:ext cx="3276600" cy="515880"/>
          </a:xfrm>
          <a:prstGeom prst="rect">
            <a:avLst/>
          </a:prstGeom>
          <a:noFill/>
          <a:ln>
            <a:noFill/>
          </a:ln>
        </p:spPr>
        <p:txBody>
          <a:bodyPr lIns="90000" tIns="45000" rIns="90000" bIns="45000"/>
          <a:lstStyle/>
          <a:p>
            <a:pPr>
              <a:lnSpc>
                <a:spcPct val="100000"/>
              </a:lnSpc>
            </a:pPr>
            <a:r>
              <a:rPr lang="en-US" sz="2800" dirty="0" smtClean="0">
                <a:solidFill>
                  <a:srgbClr val="C00000"/>
                </a:solidFill>
                <a:latin typeface="Arial Narrow"/>
              </a:rPr>
              <a:t>Old Exam Question</a:t>
            </a:r>
            <a:endParaRPr dirty="0"/>
          </a:p>
        </p:txBody>
      </p:sp>
      <p:sp>
        <p:nvSpPr>
          <p:cNvPr id="314" name="CustomShape 3"/>
          <p:cNvSpPr/>
          <p:nvPr/>
        </p:nvSpPr>
        <p:spPr>
          <a:xfrm>
            <a:off x="762120" y="1403280"/>
            <a:ext cx="8000880" cy="3367440"/>
          </a:xfrm>
          <a:prstGeom prst="rect">
            <a:avLst/>
          </a:prstGeom>
          <a:noFill/>
          <a:ln>
            <a:noFill/>
          </a:ln>
        </p:spPr>
        <p:txBody>
          <a:bodyPr lIns="90000" tIns="45000" rIns="90000" bIns="45000"/>
          <a:lstStyle/>
          <a:p>
            <a:r>
              <a:rPr lang="en-US" dirty="0" smtClean="0"/>
              <a:t>A regenerative gas turbine engine consists of one compressor and two turbine stages. Air enters the compressor at </a:t>
            </a:r>
            <a:r>
              <a:rPr lang="en-US" dirty="0"/>
              <a:t>1 bar, 27</a:t>
            </a:r>
            <a:r>
              <a:rPr lang="en-US" baseline="30000" dirty="0"/>
              <a:t>o</a:t>
            </a:r>
            <a:r>
              <a:rPr lang="en-US" dirty="0"/>
              <a:t>C </a:t>
            </a:r>
            <a:r>
              <a:rPr lang="en-US" dirty="0" smtClean="0"/>
              <a:t>and is compressed to </a:t>
            </a:r>
            <a:r>
              <a:rPr lang="en-US" dirty="0"/>
              <a:t>4 </a:t>
            </a:r>
            <a:r>
              <a:rPr lang="en-US" dirty="0" smtClean="0"/>
              <a:t>bars. The isentropic efficiency of the compressor is </a:t>
            </a:r>
            <a:r>
              <a:rPr lang="en-US" dirty="0"/>
              <a:t>80%, </a:t>
            </a:r>
            <a:r>
              <a:rPr lang="en-US" dirty="0" smtClean="0"/>
              <a:t>while the thermal ratio of the regenerator is 90</a:t>
            </a:r>
            <a:r>
              <a:rPr lang="en-US" dirty="0"/>
              <a:t>%. </a:t>
            </a:r>
            <a:r>
              <a:rPr lang="en-US" dirty="0" smtClean="0"/>
              <a:t>The high pressure turbine drives the compressor via a shaft with a mechanical efficiency of </a:t>
            </a:r>
            <a:r>
              <a:rPr lang="en-US" dirty="0"/>
              <a:t>85%. </a:t>
            </a:r>
            <a:r>
              <a:rPr lang="en-US" dirty="0" smtClean="0"/>
              <a:t>The inlet temperature of the high pressure turbine is </a:t>
            </a:r>
            <a:r>
              <a:rPr lang="en-US" dirty="0"/>
              <a:t>1200K. </a:t>
            </a:r>
            <a:r>
              <a:rPr lang="en-US" dirty="0" smtClean="0"/>
              <a:t>The low pressure turbine produces 100 kW as the net work for the plant. Each turbine has an isentropic efficiency of </a:t>
            </a:r>
            <a:r>
              <a:rPr lang="en-US" dirty="0"/>
              <a:t>87%. </a:t>
            </a:r>
            <a:r>
              <a:rPr lang="en-US" dirty="0" smtClean="0"/>
              <a:t>Sketch the component diagram, T-s diagram, and determine;</a:t>
            </a:r>
            <a:endParaRPr lang="en-US" dirty="0"/>
          </a:p>
          <a:p>
            <a:pPr marL="342900" lvl="0" indent="-342900">
              <a:buFont typeface="+mj-lt"/>
              <a:buAutoNum type="alphaLcParenR"/>
            </a:pPr>
            <a:r>
              <a:rPr lang="en-US" dirty="0" smtClean="0"/>
              <a:t>Air mass flow rate </a:t>
            </a:r>
            <a:r>
              <a:rPr lang="en-US" dirty="0"/>
              <a:t>(kg/s</a:t>
            </a:r>
            <a:r>
              <a:rPr lang="en-US" dirty="0" smtClean="0"/>
              <a:t>) </a:t>
            </a:r>
          </a:p>
          <a:p>
            <a:pPr marL="342900" lvl="0" indent="-342900">
              <a:buFont typeface="+mj-lt"/>
              <a:buAutoNum type="alphaLcParenR"/>
            </a:pPr>
            <a:r>
              <a:rPr lang="en-US" dirty="0" smtClean="0"/>
              <a:t>Thermal efficiency</a:t>
            </a:r>
            <a:endParaRPr lang="en-US" dirty="0"/>
          </a:p>
          <a:p>
            <a:r>
              <a:rPr lang="en-US" dirty="0"/>
              <a:t> </a:t>
            </a:r>
          </a:p>
          <a:p>
            <a:r>
              <a:rPr lang="en-US" dirty="0"/>
              <a:t>Given :		</a:t>
            </a:r>
            <a:r>
              <a:rPr lang="en-US" dirty="0" err="1"/>
              <a:t>c</a:t>
            </a:r>
            <a:r>
              <a:rPr lang="en-US" baseline="-25000" dirty="0" err="1"/>
              <a:t>p</a:t>
            </a:r>
            <a:r>
              <a:rPr lang="en-US" dirty="0"/>
              <a:t> = 1.005 kJ/</a:t>
            </a:r>
            <a:r>
              <a:rPr lang="en-US" dirty="0" err="1"/>
              <a:t>kg.K</a:t>
            </a:r>
            <a:r>
              <a:rPr lang="en-US" dirty="0"/>
              <a:t> and </a:t>
            </a:r>
            <a:r>
              <a:rPr lang="en-US" dirty="0">
                <a:sym typeface="Symbol"/>
              </a:rPr>
              <a:t></a:t>
            </a:r>
            <a:r>
              <a:rPr lang="en-US" dirty="0"/>
              <a:t> = 1.4 	for air</a:t>
            </a:r>
          </a:p>
          <a:p>
            <a:r>
              <a:rPr lang="en-US" dirty="0"/>
              <a:t>		</a:t>
            </a:r>
            <a:r>
              <a:rPr lang="en-US" dirty="0" err="1"/>
              <a:t>c</a:t>
            </a:r>
            <a:r>
              <a:rPr lang="en-US" baseline="-25000" dirty="0" err="1"/>
              <a:t>p</a:t>
            </a:r>
            <a:r>
              <a:rPr lang="en-US" dirty="0"/>
              <a:t> = 1.15 kJ/</a:t>
            </a:r>
            <a:r>
              <a:rPr lang="en-US" dirty="0" err="1"/>
              <a:t>kg.K</a:t>
            </a:r>
            <a:r>
              <a:rPr lang="en-US" dirty="0"/>
              <a:t> and </a:t>
            </a:r>
            <a:r>
              <a:rPr lang="en-US" dirty="0">
                <a:sym typeface="Symbol"/>
              </a:rPr>
              <a:t></a:t>
            </a:r>
            <a:r>
              <a:rPr lang="en-US" dirty="0"/>
              <a:t> = 1.333 	for gas</a:t>
            </a:r>
          </a:p>
        </p:txBody>
      </p:sp>
      <p:sp>
        <p:nvSpPr>
          <p:cNvPr id="315" name="CustomShape 4"/>
          <p:cNvSpPr/>
          <p:nvPr/>
        </p:nvSpPr>
        <p:spPr>
          <a:xfrm>
            <a:off x="685800" y="914400"/>
            <a:ext cx="457056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Brayton Cycles with Regeneration</a:t>
            </a:r>
            <a:endParaRPr/>
          </a:p>
        </p:txBody>
      </p:sp>
    </p:spTree>
    <p:extLst>
      <p:ext uri="{BB962C8B-B14F-4D97-AF65-F5344CB8AC3E}">
        <p14:creationId xmlns:p14="http://schemas.microsoft.com/office/powerpoint/2010/main" val="62134403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CustomShape 1"/>
          <p:cNvSpPr/>
          <p:nvPr/>
        </p:nvSpPr>
        <p:spPr>
          <a:xfrm>
            <a:off x="457200" y="274680"/>
            <a:ext cx="8228160" cy="1141560"/>
          </a:xfrm>
          <a:prstGeom prst="rect">
            <a:avLst/>
          </a:prstGeom>
          <a:noFill/>
          <a:ln>
            <a:noFill/>
          </a:ln>
        </p:spPr>
      </p:sp>
      <p:sp>
        <p:nvSpPr>
          <p:cNvPr id="150" name="CustomShape 2"/>
          <p:cNvSpPr/>
          <p:nvPr/>
        </p:nvSpPr>
        <p:spPr>
          <a:xfrm>
            <a:off x="457200" y="1600200"/>
            <a:ext cx="8228160" cy="4524480"/>
          </a:xfrm>
          <a:prstGeom prst="rect">
            <a:avLst/>
          </a:prstGeom>
          <a:noFill/>
          <a:ln>
            <a:noFill/>
          </a:ln>
        </p:spPr>
      </p:sp>
      <p:sp>
        <p:nvSpPr>
          <p:cNvPr id="151" name="CustomShape 3"/>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CD47ABDF-B94F-4338-87D1-716403685278}" type="slidenum">
              <a:rPr lang="en-US" sz="1200">
                <a:solidFill>
                  <a:srgbClr val="8B8B8B"/>
                </a:solidFill>
                <a:latin typeface="Calibri"/>
              </a:rPr>
              <a:t>3</a:t>
            </a:fld>
            <a:endParaRPr/>
          </a:p>
        </p:txBody>
      </p:sp>
      <p:pic>
        <p:nvPicPr>
          <p:cNvPr id="152" name="Picture 3"/>
          <p:cNvPicPr/>
          <p:nvPr/>
        </p:nvPicPr>
        <p:blipFill>
          <a:blip r:embed="rId2"/>
          <a:stretch>
            <a:fillRect/>
          </a:stretch>
        </p:blipFill>
        <p:spPr>
          <a:xfrm>
            <a:off x="609480" y="266760"/>
            <a:ext cx="7494840" cy="4380120"/>
          </a:xfrm>
          <a:prstGeom prst="rect">
            <a:avLst/>
          </a:prstGeom>
          <a:ln>
            <a:noFill/>
          </a:ln>
        </p:spPr>
      </p:pic>
      <p:pic>
        <p:nvPicPr>
          <p:cNvPr id="153" name="Picture 4"/>
          <p:cNvPicPr/>
          <p:nvPr/>
        </p:nvPicPr>
        <p:blipFill>
          <a:blip r:embed="rId3"/>
          <a:stretch>
            <a:fillRect/>
          </a:stretch>
        </p:blipFill>
        <p:spPr>
          <a:xfrm>
            <a:off x="609480" y="4791240"/>
            <a:ext cx="3560760" cy="1836720"/>
          </a:xfrm>
          <a:prstGeom prst="rect">
            <a:avLst/>
          </a:prstGeom>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62225" y="1485900"/>
            <a:ext cx="401955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46138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86C6F87D-AC10-431A-B4CA-98796CC1B247}" type="slidenum">
              <a:rPr lang="en-US" sz="1600">
                <a:solidFill>
                  <a:srgbClr val="000000"/>
                </a:solidFill>
                <a:latin typeface="Arial Narrow"/>
              </a:rPr>
              <a:t>31</a:t>
            </a:fld>
            <a:endParaRPr/>
          </a:p>
        </p:txBody>
      </p:sp>
      <p:sp>
        <p:nvSpPr>
          <p:cNvPr id="286" name="CustomShape 3"/>
          <p:cNvSpPr/>
          <p:nvPr/>
        </p:nvSpPr>
        <p:spPr>
          <a:xfrm>
            <a:off x="609480" y="1371600"/>
            <a:ext cx="4265640" cy="1690200"/>
          </a:xfrm>
          <a:prstGeom prst="rect">
            <a:avLst/>
          </a:prstGeom>
          <a:noFill/>
          <a:ln>
            <a:noFill/>
          </a:ln>
        </p:spPr>
        <p:txBody>
          <a:bodyPr lIns="90000" tIns="45000" rIns="90000" bIns="45000"/>
          <a:lstStyle/>
          <a:p>
            <a:pPr>
              <a:lnSpc>
                <a:spcPct val="100000"/>
              </a:lnSpc>
            </a:pPr>
            <a:r>
              <a:rPr lang="en-US" sz="2000" dirty="0">
                <a:solidFill>
                  <a:srgbClr val="000000"/>
                </a:solidFill>
                <a:latin typeface="Arial Narrow"/>
              </a:rPr>
              <a:t>The </a:t>
            </a:r>
            <a:r>
              <a:rPr lang="en-US" sz="2000" b="1" dirty="0">
                <a:solidFill>
                  <a:srgbClr val="000000"/>
                </a:solidFill>
                <a:latin typeface="Arial Narrow"/>
              </a:rPr>
              <a:t>net work output </a:t>
            </a:r>
            <a:r>
              <a:rPr lang="en-US" sz="2000" dirty="0">
                <a:solidFill>
                  <a:srgbClr val="000000"/>
                </a:solidFill>
                <a:latin typeface="Arial Narrow"/>
              </a:rPr>
              <a:t>of a gas-turbine cycle can be increased by either:</a:t>
            </a:r>
            <a:endParaRPr dirty="0"/>
          </a:p>
          <a:p>
            <a:pPr>
              <a:lnSpc>
                <a:spcPct val="100000"/>
              </a:lnSpc>
            </a:pPr>
            <a:r>
              <a:rPr lang="en-US" sz="2000" dirty="0">
                <a:solidFill>
                  <a:srgbClr val="000000"/>
                </a:solidFill>
                <a:latin typeface="Arial Narrow"/>
              </a:rPr>
              <a:t>     a) decreasing the compressor work, or </a:t>
            </a:r>
            <a:endParaRPr dirty="0"/>
          </a:p>
          <a:p>
            <a:pPr>
              <a:lnSpc>
                <a:spcPct val="100000"/>
              </a:lnSpc>
            </a:pPr>
            <a:r>
              <a:rPr lang="en-US" sz="2000" dirty="0">
                <a:solidFill>
                  <a:srgbClr val="000000"/>
                </a:solidFill>
                <a:latin typeface="Arial Narrow"/>
              </a:rPr>
              <a:t>     b) increasing the turbine work, or</a:t>
            </a:r>
            <a:endParaRPr dirty="0"/>
          </a:p>
          <a:p>
            <a:pPr>
              <a:lnSpc>
                <a:spcPct val="100000"/>
              </a:lnSpc>
            </a:pPr>
            <a:r>
              <a:rPr lang="en-US" sz="2000" dirty="0">
                <a:solidFill>
                  <a:srgbClr val="000000"/>
                </a:solidFill>
                <a:latin typeface="Arial Narrow"/>
              </a:rPr>
              <a:t>     c) both.</a:t>
            </a:r>
            <a:endParaRPr dirty="0"/>
          </a:p>
        </p:txBody>
      </p:sp>
      <p:sp>
        <p:nvSpPr>
          <p:cNvPr id="287" name="CustomShape 4"/>
          <p:cNvSpPr/>
          <p:nvPr/>
        </p:nvSpPr>
        <p:spPr>
          <a:xfrm>
            <a:off x="609480" y="3171960"/>
            <a:ext cx="4799160" cy="1308960"/>
          </a:xfrm>
          <a:prstGeom prst="rect">
            <a:avLst/>
          </a:prstGeom>
          <a:noFill/>
          <a:ln>
            <a:noFill/>
          </a:ln>
        </p:spPr>
        <p:txBody>
          <a:bodyPr lIns="90000" tIns="45000" rIns="90000" bIns="45000"/>
          <a:lstStyle/>
          <a:p>
            <a:pPr algn="just">
              <a:lnSpc>
                <a:spcPct val="100000"/>
              </a:lnSpc>
            </a:pPr>
            <a:r>
              <a:rPr lang="en-US" sz="2000">
                <a:solidFill>
                  <a:srgbClr val="000000"/>
                </a:solidFill>
                <a:latin typeface="Arial Narrow"/>
              </a:rPr>
              <a:t>The compressor work input can be decreased by carrying out the compression process in stages and cooling the gas in between (</a:t>
            </a:r>
            <a:r>
              <a:rPr lang="en-US" sz="2000">
                <a:solidFill>
                  <a:srgbClr val="FF3399"/>
                </a:solidFill>
                <a:latin typeface="Arial Narrow"/>
              </a:rPr>
              <a:t>Fig. 9-42</a:t>
            </a:r>
            <a:r>
              <a:rPr lang="en-US" sz="2000">
                <a:solidFill>
                  <a:srgbClr val="000000"/>
                </a:solidFill>
                <a:latin typeface="Arial Narrow"/>
              </a:rPr>
              <a:t>), using </a:t>
            </a:r>
            <a:r>
              <a:rPr lang="en-US" sz="2000" b="1">
                <a:solidFill>
                  <a:srgbClr val="000000"/>
                </a:solidFill>
                <a:latin typeface="Arial Narrow"/>
              </a:rPr>
              <a:t>multistage compression </a:t>
            </a:r>
            <a:r>
              <a:rPr lang="en-US" sz="2000">
                <a:solidFill>
                  <a:srgbClr val="000000"/>
                </a:solidFill>
                <a:latin typeface="Arial Narrow"/>
              </a:rPr>
              <a:t>with </a:t>
            </a:r>
            <a:r>
              <a:rPr lang="en-US" sz="2000" b="1">
                <a:solidFill>
                  <a:srgbClr val="000000"/>
                </a:solidFill>
                <a:latin typeface="Arial Narrow"/>
              </a:rPr>
              <a:t>intercooling</a:t>
            </a:r>
            <a:r>
              <a:rPr lang="en-US" sz="2000">
                <a:solidFill>
                  <a:srgbClr val="000000"/>
                </a:solidFill>
                <a:latin typeface="Arial Narrow"/>
              </a:rPr>
              <a:t>.</a:t>
            </a:r>
            <a:endParaRPr/>
          </a:p>
        </p:txBody>
      </p:sp>
      <p:pic>
        <p:nvPicPr>
          <p:cNvPr id="288" name="Picture 9"/>
          <p:cNvPicPr/>
          <p:nvPr/>
        </p:nvPicPr>
        <p:blipFill>
          <a:blip r:embed="rId2"/>
          <a:stretch>
            <a:fillRect/>
          </a:stretch>
        </p:blipFill>
        <p:spPr>
          <a:xfrm>
            <a:off x="5562720" y="685800"/>
            <a:ext cx="2951280" cy="4761000"/>
          </a:xfrm>
          <a:prstGeom prst="rect">
            <a:avLst/>
          </a:prstGeom>
          <a:ln>
            <a:noFill/>
          </a:ln>
        </p:spPr>
      </p:pic>
      <p:sp>
        <p:nvSpPr>
          <p:cNvPr id="289" name="CustomShape 5"/>
          <p:cNvSpPr/>
          <p:nvPr/>
        </p:nvSpPr>
        <p:spPr>
          <a:xfrm>
            <a:off x="609480" y="4619520"/>
            <a:ext cx="4722840" cy="1308960"/>
          </a:xfrm>
          <a:prstGeom prst="rect">
            <a:avLst/>
          </a:prstGeom>
          <a:solidFill>
            <a:srgbClr val="B9CDE5"/>
          </a:solidFill>
          <a:ln>
            <a:solidFill>
              <a:srgbClr val="FFFFFF"/>
            </a:solidFill>
          </a:ln>
        </p:spPr>
        <p:txBody>
          <a:bodyPr lIns="90000" tIns="45000" rIns="90000" bIns="45000"/>
          <a:lstStyle/>
          <a:p>
            <a:pPr algn="just">
              <a:lnSpc>
                <a:spcPct val="100000"/>
              </a:lnSpc>
            </a:pPr>
            <a:r>
              <a:rPr lang="en-US" sz="2000">
                <a:solidFill>
                  <a:srgbClr val="000000"/>
                </a:solidFill>
                <a:latin typeface="Arial Narrow"/>
              </a:rPr>
              <a:t>The work output of a turbine can be increased by expanding the gas in stages and reheating it in between, utilizing a </a:t>
            </a:r>
            <a:r>
              <a:rPr lang="en-US" sz="2000" b="1">
                <a:solidFill>
                  <a:srgbClr val="000000"/>
                </a:solidFill>
                <a:latin typeface="Arial Narrow"/>
              </a:rPr>
              <a:t>multistage expansion </a:t>
            </a:r>
            <a:r>
              <a:rPr lang="en-US" sz="2000">
                <a:solidFill>
                  <a:srgbClr val="000000"/>
                </a:solidFill>
                <a:latin typeface="Arial Narrow"/>
              </a:rPr>
              <a:t>with</a:t>
            </a:r>
            <a:r>
              <a:rPr lang="en-US" sz="2000" b="1">
                <a:solidFill>
                  <a:srgbClr val="000000"/>
                </a:solidFill>
                <a:latin typeface="Arial Narrow"/>
              </a:rPr>
              <a:t> reheating.</a:t>
            </a:r>
            <a:endParaRPr/>
          </a:p>
        </p:txBody>
      </p:sp>
      <p:sp>
        <p:nvSpPr>
          <p:cNvPr id="2" name="TextBox 1"/>
          <p:cNvSpPr txBox="1"/>
          <p:nvPr/>
        </p:nvSpPr>
        <p:spPr>
          <a:xfrm>
            <a:off x="609481" y="533400"/>
            <a:ext cx="4495920" cy="830997"/>
          </a:xfrm>
          <a:prstGeom prst="rect">
            <a:avLst/>
          </a:prstGeom>
          <a:noFill/>
        </p:spPr>
        <p:txBody>
          <a:bodyPr wrap="square" rtlCol="0">
            <a:spAutoFit/>
          </a:bodyPr>
          <a:lstStyle/>
          <a:p>
            <a:r>
              <a:rPr lang="en-US" sz="2400" dirty="0" err="1" smtClean="0">
                <a:solidFill>
                  <a:srgbClr val="FF0000"/>
                </a:solidFill>
              </a:rPr>
              <a:t>Brayton</a:t>
            </a:r>
            <a:r>
              <a:rPr lang="en-US" sz="2400" dirty="0" smtClean="0">
                <a:solidFill>
                  <a:srgbClr val="FF0000"/>
                </a:solidFill>
              </a:rPr>
              <a:t> Cycle with Intercooling, Reheating &amp; Regeneration</a:t>
            </a:r>
            <a:endParaRPr lang="en-US" sz="2400" dirty="0">
              <a:solidFill>
                <a:srgbClr val="FF0000"/>
              </a:solidFil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0" name="Picture 9"/>
          <p:cNvPicPr/>
          <p:nvPr/>
        </p:nvPicPr>
        <p:blipFill>
          <a:blip r:embed="rId2"/>
          <a:stretch>
            <a:fillRect/>
          </a:stretch>
        </p:blipFill>
        <p:spPr>
          <a:xfrm>
            <a:off x="5191200" y="2209680"/>
            <a:ext cx="3494160" cy="3208320"/>
          </a:xfrm>
          <a:prstGeom prst="rect">
            <a:avLst/>
          </a:prstGeom>
          <a:ln>
            <a:noFill/>
          </a:ln>
        </p:spPr>
      </p:pic>
      <p:sp>
        <p:nvSpPr>
          <p:cNvPr id="291" name="CustomShape 1"/>
          <p:cNvSpPr/>
          <p:nvPr/>
        </p:nvSpPr>
        <p:spPr>
          <a:xfrm>
            <a:off x="4496040" y="5407200"/>
            <a:ext cx="4341960" cy="1062720"/>
          </a:xfrm>
          <a:prstGeom prst="rect">
            <a:avLst/>
          </a:prstGeom>
          <a:noFill/>
          <a:ln>
            <a:noFill/>
          </a:ln>
        </p:spPr>
        <p:txBody>
          <a:bodyPr lIns="90000" tIns="45000" rIns="90000" bIns="45000"/>
          <a:lstStyle/>
          <a:p>
            <a:pPr algn="r">
              <a:lnSpc>
                <a:spcPct val="100000"/>
              </a:lnSpc>
            </a:pPr>
            <a:r>
              <a:rPr lang="en-US" sz="1600">
                <a:solidFill>
                  <a:srgbClr val="3333FF"/>
                </a:solidFill>
                <a:latin typeface="Calibri"/>
              </a:rPr>
              <a:t>As the number of compression and expansion stages increases, the gas-turbine cycle with intercooling, reheating, and regeneration approaches the Ericsson cycle.</a:t>
            </a:r>
            <a:endParaRPr/>
          </a:p>
        </p:txBody>
      </p:sp>
      <p:sp>
        <p:nvSpPr>
          <p:cNvPr id="292" name="CustomShape 2"/>
          <p:cNvSpPr/>
          <p:nvPr/>
        </p:nvSpPr>
        <p:spPr>
          <a:xfrm>
            <a:off x="550080" y="2103120"/>
            <a:ext cx="4113360" cy="2300040"/>
          </a:xfrm>
          <a:prstGeom prst="rect">
            <a:avLst/>
          </a:prstGeom>
          <a:solidFill>
            <a:srgbClr val="B9CDE5"/>
          </a:solidFill>
          <a:ln>
            <a:solidFill>
              <a:srgbClr val="FFFFFF"/>
            </a:solidFill>
          </a:ln>
        </p:spPr>
        <p:txBody>
          <a:bodyPr lIns="90000" tIns="45000" rIns="90000" bIns="45000"/>
          <a:lstStyle/>
          <a:p>
            <a:pPr algn="just">
              <a:lnSpc>
                <a:spcPct val="100000"/>
              </a:lnSpc>
            </a:pPr>
            <a:r>
              <a:rPr lang="en-US" sz="2000">
                <a:solidFill>
                  <a:srgbClr val="000000"/>
                </a:solidFill>
                <a:latin typeface="Arial Narrow"/>
              </a:rPr>
              <a:t>Intercooling and reheating always </a:t>
            </a:r>
            <a:r>
              <a:rPr lang="en-US" sz="2000" b="1">
                <a:solidFill>
                  <a:srgbClr val="000000"/>
                </a:solidFill>
                <a:latin typeface="Arial Narrow"/>
              </a:rPr>
              <a:t>decreases</a:t>
            </a:r>
            <a:r>
              <a:rPr lang="en-US" sz="2000">
                <a:solidFill>
                  <a:srgbClr val="000000"/>
                </a:solidFill>
                <a:latin typeface="Arial Narrow"/>
              </a:rPr>
              <a:t> thermal efficiency unless  accompanied by </a:t>
            </a:r>
            <a:r>
              <a:rPr lang="en-US" sz="2000" b="1">
                <a:solidFill>
                  <a:srgbClr val="000000"/>
                </a:solidFill>
                <a:latin typeface="Arial Narrow"/>
              </a:rPr>
              <a:t>regeneration</a:t>
            </a:r>
            <a:r>
              <a:rPr lang="en-US" sz="2000">
                <a:solidFill>
                  <a:srgbClr val="000000"/>
                </a:solidFill>
                <a:latin typeface="Arial Narrow"/>
              </a:rPr>
              <a:t>. </a:t>
            </a:r>
            <a:r>
              <a:rPr lang="en-US" sz="2000" b="1">
                <a:solidFill>
                  <a:srgbClr val="FF0000"/>
                </a:solidFill>
                <a:latin typeface="Arial Narrow"/>
              </a:rPr>
              <a:t>Why?</a:t>
            </a:r>
            <a:endParaRPr/>
          </a:p>
          <a:p>
            <a:pPr algn="just">
              <a:lnSpc>
                <a:spcPct val="100000"/>
              </a:lnSpc>
            </a:pPr>
            <a:r>
              <a:rPr lang="en-US" sz="2000">
                <a:solidFill>
                  <a:srgbClr val="000000"/>
                </a:solidFill>
                <a:latin typeface="Arial Narrow"/>
              </a:rPr>
              <a:t>Therefore, in gas turbine power plants, intercooling and reheating are always </a:t>
            </a:r>
            <a:r>
              <a:rPr lang="en-US" sz="2000" b="1">
                <a:solidFill>
                  <a:srgbClr val="000000"/>
                </a:solidFill>
                <a:latin typeface="Arial Narrow"/>
              </a:rPr>
              <a:t>used in conjunction </a:t>
            </a:r>
            <a:r>
              <a:rPr lang="en-US" sz="2000">
                <a:solidFill>
                  <a:srgbClr val="000000"/>
                </a:solidFill>
                <a:latin typeface="Arial Narrow"/>
              </a:rPr>
              <a:t>with regeneration.</a:t>
            </a:r>
            <a:endParaRPr/>
          </a:p>
        </p:txBody>
      </p:sp>
      <p:sp>
        <p:nvSpPr>
          <p:cNvPr id="6" name="TextBox 5"/>
          <p:cNvSpPr txBox="1"/>
          <p:nvPr/>
        </p:nvSpPr>
        <p:spPr>
          <a:xfrm>
            <a:off x="609481" y="533400"/>
            <a:ext cx="4495920" cy="830997"/>
          </a:xfrm>
          <a:prstGeom prst="rect">
            <a:avLst/>
          </a:prstGeom>
          <a:noFill/>
        </p:spPr>
        <p:txBody>
          <a:bodyPr wrap="square" rtlCol="0">
            <a:spAutoFit/>
          </a:bodyPr>
          <a:lstStyle/>
          <a:p>
            <a:r>
              <a:rPr lang="en-US" sz="2400" dirty="0" err="1" smtClean="0">
                <a:solidFill>
                  <a:srgbClr val="FF0000"/>
                </a:solidFill>
              </a:rPr>
              <a:t>Brayton</a:t>
            </a:r>
            <a:r>
              <a:rPr lang="en-US" sz="2400" dirty="0" smtClean="0">
                <a:solidFill>
                  <a:srgbClr val="FF0000"/>
                </a:solidFill>
              </a:rPr>
              <a:t> Cycle with Intercooling, Reheating &amp; Regeneration</a:t>
            </a:r>
            <a:endParaRPr lang="en-US" sz="2400" dirty="0">
              <a:solidFill>
                <a:srgbClr val="FF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CustomShape 1"/>
          <p:cNvSpPr/>
          <p:nvPr/>
        </p:nvSpPr>
        <p:spPr>
          <a:xfrm>
            <a:off x="457200" y="274680"/>
            <a:ext cx="8228160" cy="1141560"/>
          </a:xfrm>
          <a:prstGeom prst="rect">
            <a:avLst/>
          </a:prstGeom>
          <a:noFill/>
          <a:ln>
            <a:noFill/>
          </a:ln>
        </p:spPr>
      </p:sp>
      <p:sp>
        <p:nvSpPr>
          <p:cNvPr id="295" name="CustomShape 2"/>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6D8F0D0F-24E3-480A-895F-ADECD0C29014}" type="slidenum">
              <a:rPr lang="en-US" sz="1200">
                <a:solidFill>
                  <a:srgbClr val="8B8B8B"/>
                </a:solidFill>
                <a:latin typeface="Calibri"/>
              </a:rPr>
              <a:t>33</a:t>
            </a:fld>
            <a:endParaRPr/>
          </a:p>
        </p:txBody>
      </p:sp>
      <p:sp>
        <p:nvSpPr>
          <p:cNvPr id="296" name="CustomShape 3"/>
          <p:cNvSpPr/>
          <p:nvPr/>
        </p:nvSpPr>
        <p:spPr>
          <a:xfrm>
            <a:off x="228600" y="212760"/>
            <a:ext cx="8685360" cy="1002960"/>
          </a:xfrm>
          <a:prstGeom prst="rect">
            <a:avLst/>
          </a:prstGeom>
          <a:solidFill>
            <a:srgbClr val="FFFF00"/>
          </a:solidFill>
          <a:ln>
            <a:noFill/>
          </a:ln>
        </p:spPr>
        <p:txBody>
          <a:bodyPr lIns="90000" tIns="45000" rIns="90000" bIns="45000"/>
          <a:lstStyle/>
          <a:p>
            <a:pPr>
              <a:lnSpc>
                <a:spcPct val="100000"/>
              </a:lnSpc>
            </a:pPr>
            <a:r>
              <a:rPr lang="en-US" sz="3000" b="1">
                <a:solidFill>
                  <a:srgbClr val="FF3300"/>
                </a:solidFill>
                <a:latin typeface="Calibri"/>
              </a:rPr>
              <a:t>THE BRAYTON CYCLE WITH INTERCOOLING, REHEATING, AND REGENERATION</a:t>
            </a:r>
            <a:endParaRPr/>
          </a:p>
        </p:txBody>
      </p:sp>
      <p:sp>
        <p:nvSpPr>
          <p:cNvPr id="297" name="CustomShape 4"/>
          <p:cNvSpPr/>
          <p:nvPr/>
        </p:nvSpPr>
        <p:spPr>
          <a:xfrm>
            <a:off x="6477120" y="4264200"/>
            <a:ext cx="2284560" cy="2283840"/>
          </a:xfrm>
          <a:prstGeom prst="rect">
            <a:avLst/>
          </a:prstGeom>
          <a:noFill/>
          <a:ln>
            <a:noFill/>
          </a:ln>
        </p:spPr>
        <p:txBody>
          <a:bodyPr lIns="90000" tIns="45000" rIns="90000" bIns="45000"/>
          <a:lstStyle/>
          <a:p>
            <a:pPr>
              <a:lnSpc>
                <a:spcPct val="100000"/>
              </a:lnSpc>
            </a:pPr>
            <a:r>
              <a:rPr lang="en-US">
                <a:solidFill>
                  <a:srgbClr val="3333FF"/>
                </a:solidFill>
                <a:latin typeface="Calibri"/>
              </a:rPr>
              <a:t>A gas-turbine engine with two-stage compression with intercooling, two-stage expansion with reheating, and regeneration and its </a:t>
            </a:r>
            <a:r>
              <a:rPr lang="en-US" i="1">
                <a:solidFill>
                  <a:srgbClr val="3333FF"/>
                </a:solidFill>
                <a:latin typeface="Calibri"/>
              </a:rPr>
              <a:t>T-s</a:t>
            </a:r>
            <a:r>
              <a:rPr lang="en-US">
                <a:solidFill>
                  <a:srgbClr val="3333FF"/>
                </a:solidFill>
                <a:latin typeface="Calibri"/>
              </a:rPr>
              <a:t> diagram.</a:t>
            </a:r>
            <a:endParaRPr/>
          </a:p>
        </p:txBody>
      </p:sp>
      <p:pic>
        <p:nvPicPr>
          <p:cNvPr id="298" name="Picture 8"/>
          <p:cNvPicPr/>
          <p:nvPr/>
        </p:nvPicPr>
        <p:blipFill>
          <a:blip r:embed="rId2"/>
          <a:stretch>
            <a:fillRect/>
          </a:stretch>
        </p:blipFill>
        <p:spPr>
          <a:xfrm>
            <a:off x="228600" y="2133720"/>
            <a:ext cx="2659320" cy="633600"/>
          </a:xfrm>
          <a:prstGeom prst="rect">
            <a:avLst/>
          </a:prstGeom>
          <a:ln>
            <a:noFill/>
          </a:ln>
        </p:spPr>
      </p:pic>
      <p:sp>
        <p:nvSpPr>
          <p:cNvPr id="299" name="CustomShape 5"/>
          <p:cNvSpPr/>
          <p:nvPr/>
        </p:nvSpPr>
        <p:spPr>
          <a:xfrm>
            <a:off x="228600" y="1371600"/>
            <a:ext cx="4570560" cy="637920"/>
          </a:xfrm>
          <a:prstGeom prst="rect">
            <a:avLst/>
          </a:prstGeom>
          <a:noFill/>
          <a:ln>
            <a:noFill/>
          </a:ln>
        </p:spPr>
        <p:txBody>
          <a:bodyPr lIns="90000" tIns="45000" rIns="90000" bIns="45000"/>
          <a:lstStyle/>
          <a:p>
            <a:pPr>
              <a:lnSpc>
                <a:spcPct val="100000"/>
              </a:lnSpc>
            </a:pPr>
            <a:r>
              <a:rPr lang="en-US">
                <a:solidFill>
                  <a:srgbClr val="000000"/>
                </a:solidFill>
                <a:latin typeface="Calibri"/>
              </a:rPr>
              <a:t>For minimizing work input to compressor and maximizing work output from turbine:</a:t>
            </a:r>
            <a:endParaRPr/>
          </a:p>
        </p:txBody>
      </p:sp>
      <p:pic>
        <p:nvPicPr>
          <p:cNvPr id="300" name="Picture 10"/>
          <p:cNvPicPr/>
          <p:nvPr/>
        </p:nvPicPr>
        <p:blipFill>
          <a:blip r:embed="rId3"/>
          <a:stretch>
            <a:fillRect/>
          </a:stretch>
        </p:blipFill>
        <p:spPr>
          <a:xfrm>
            <a:off x="228600" y="3048120"/>
            <a:ext cx="6247080" cy="3713400"/>
          </a:xfrm>
          <a:prstGeom prst="rect">
            <a:avLst/>
          </a:prstGeom>
          <a:ln>
            <a:noFill/>
          </a:ln>
        </p:spPr>
      </p:pic>
      <p:pic>
        <p:nvPicPr>
          <p:cNvPr id="301" name="Picture 11"/>
          <p:cNvPicPr/>
          <p:nvPr/>
        </p:nvPicPr>
        <p:blipFill>
          <a:blip r:embed="rId4"/>
          <a:stretch>
            <a:fillRect/>
          </a:stretch>
        </p:blipFill>
        <p:spPr>
          <a:xfrm>
            <a:off x="6019920" y="1333440"/>
            <a:ext cx="2874960" cy="2856240"/>
          </a:xfrm>
          <a:prstGeom prst="rect">
            <a:avLst/>
          </a:prstGeom>
          <a:ln>
            <a:noFill/>
          </a:ln>
        </p:spPr>
      </p:pic>
      <p:sp>
        <p:nvSpPr>
          <p:cNvPr id="302" name="CustomShape 6"/>
          <p:cNvSpPr/>
          <p:nvPr/>
        </p:nvSpPr>
        <p:spPr>
          <a:xfrm>
            <a:off x="2993400" y="2133720"/>
            <a:ext cx="3026520" cy="752400"/>
          </a:xfrm>
          <a:prstGeom prst="rect">
            <a:avLst/>
          </a:prstGeom>
          <a:noFill/>
          <a:ln>
            <a:solidFill>
              <a:srgbClr val="000000"/>
            </a:solidFill>
          </a:ln>
        </p:spPr>
        <p:txBody>
          <a:bodyPr lIns="90000" tIns="45000" rIns="90000" bIns="45000"/>
          <a:lstStyle/>
          <a:p>
            <a:pPr>
              <a:lnSpc>
                <a:spcPct val="100000"/>
              </a:lnSpc>
            </a:pPr>
            <a:r>
              <a:rPr lang="en-US">
                <a:solidFill>
                  <a:srgbClr val="000000"/>
                </a:solidFill>
                <a:latin typeface="Calibri"/>
              </a:rPr>
              <a:t>Tmax limited by materials,</a:t>
            </a:r>
            <a:endParaRPr/>
          </a:p>
          <a:p>
            <a:pPr>
              <a:lnSpc>
                <a:spcPct val="100000"/>
              </a:lnSpc>
            </a:pPr>
            <a:r>
              <a:rPr lang="en-US">
                <a:solidFill>
                  <a:srgbClr val="000000"/>
                </a:solidFill>
                <a:latin typeface="Calibri"/>
              </a:rPr>
              <a:t>Tmin limited by environment</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E849F9F2-B5BE-499E-A388-27BACF4837A6}" type="slidenum">
              <a:rPr lang="en-US" sz="1600">
                <a:solidFill>
                  <a:srgbClr val="000000"/>
                </a:solidFill>
                <a:latin typeface="Arial Narrow"/>
              </a:rPr>
              <a:t>34</a:t>
            </a:fld>
            <a:endParaRPr/>
          </a:p>
        </p:txBody>
      </p:sp>
      <p:sp>
        <p:nvSpPr>
          <p:cNvPr id="304" name="CustomShape 2"/>
          <p:cNvSpPr/>
          <p:nvPr/>
        </p:nvSpPr>
        <p:spPr>
          <a:xfrm>
            <a:off x="685800" y="990720"/>
            <a:ext cx="7694640" cy="1385280"/>
          </a:xfrm>
          <a:prstGeom prst="rect">
            <a:avLst/>
          </a:prstGeom>
          <a:noFill/>
          <a:ln>
            <a:noFill/>
          </a:ln>
        </p:spPr>
        <p:txBody>
          <a:bodyPr lIns="90000" tIns="45000" rIns="90000" bIns="45000"/>
          <a:lstStyle/>
          <a:p>
            <a:pPr algn="just">
              <a:lnSpc>
                <a:spcPct val="100000"/>
              </a:lnSpc>
            </a:pPr>
            <a:r>
              <a:rPr lang="en-US" sz="2000" dirty="0">
                <a:solidFill>
                  <a:srgbClr val="000000"/>
                </a:solidFill>
                <a:latin typeface="Arial Narrow"/>
              </a:rPr>
              <a:t>The work input to a two-stage compressor is </a:t>
            </a:r>
            <a:r>
              <a:rPr lang="en-US" sz="2000" b="1" dirty="0">
                <a:solidFill>
                  <a:srgbClr val="000000"/>
                </a:solidFill>
                <a:latin typeface="Arial Narrow"/>
              </a:rPr>
              <a:t>minimized</a:t>
            </a:r>
            <a:r>
              <a:rPr lang="en-US" sz="2000" dirty="0">
                <a:solidFill>
                  <a:srgbClr val="000000"/>
                </a:solidFill>
                <a:latin typeface="Arial Narrow"/>
              </a:rPr>
              <a:t> when </a:t>
            </a:r>
            <a:endParaRPr dirty="0"/>
          </a:p>
          <a:p>
            <a:pPr marL="457200" indent="-457200" algn="just">
              <a:lnSpc>
                <a:spcPct val="100000"/>
              </a:lnSpc>
              <a:buFont typeface="+mj-lt"/>
              <a:buAutoNum type="alphaLcParenR"/>
            </a:pPr>
            <a:r>
              <a:rPr lang="en-US" sz="2000" dirty="0">
                <a:solidFill>
                  <a:srgbClr val="000000"/>
                </a:solidFill>
                <a:latin typeface="Arial Narrow"/>
              </a:rPr>
              <a:t>equal pressure ratios are maintained across each </a:t>
            </a:r>
            <a:r>
              <a:rPr lang="en-US" sz="2000" dirty="0" smtClean="0">
                <a:solidFill>
                  <a:srgbClr val="000000"/>
                </a:solidFill>
                <a:latin typeface="Arial Narrow"/>
              </a:rPr>
              <a:t>stage.</a:t>
            </a:r>
          </a:p>
          <a:p>
            <a:pPr marL="457200" indent="-457200" algn="just">
              <a:lnSpc>
                <a:spcPct val="100000"/>
              </a:lnSpc>
              <a:buFont typeface="+mj-lt"/>
              <a:buAutoNum type="alphaLcParenR"/>
            </a:pPr>
            <a:r>
              <a:rPr lang="en-US" sz="2000" dirty="0" smtClean="0">
                <a:solidFill>
                  <a:srgbClr val="000000"/>
                </a:solidFill>
                <a:latin typeface="Arial Narrow"/>
              </a:rPr>
              <a:t>Complete </a:t>
            </a:r>
            <a:r>
              <a:rPr lang="en-US" sz="2000" dirty="0">
                <a:solidFill>
                  <a:srgbClr val="000000"/>
                </a:solidFill>
                <a:latin typeface="Arial Narrow"/>
              </a:rPr>
              <a:t>intercooling is performed</a:t>
            </a:r>
            <a:endParaRPr dirty="0"/>
          </a:p>
          <a:p>
            <a:pPr algn="just">
              <a:lnSpc>
                <a:spcPct val="100000"/>
              </a:lnSpc>
            </a:pPr>
            <a:r>
              <a:rPr lang="en-US" sz="2000" dirty="0">
                <a:solidFill>
                  <a:srgbClr val="000000"/>
                </a:solidFill>
                <a:latin typeface="Arial Narrow"/>
              </a:rPr>
              <a:t>This procedure also maximizes the turbine work output.</a:t>
            </a:r>
            <a:endParaRPr dirty="0"/>
          </a:p>
          <a:p>
            <a:pPr algn="just">
              <a:lnSpc>
                <a:spcPct val="100000"/>
              </a:lnSpc>
            </a:pPr>
            <a:r>
              <a:rPr lang="en-US" sz="2000" dirty="0">
                <a:solidFill>
                  <a:srgbClr val="000000"/>
                </a:solidFill>
                <a:latin typeface="Arial Narrow"/>
              </a:rPr>
              <a:t>Thus, for best performance we have,</a:t>
            </a:r>
            <a:endParaRPr dirty="0"/>
          </a:p>
        </p:txBody>
      </p:sp>
      <p:sp>
        <p:nvSpPr>
          <p:cNvPr id="305" name="CustomShape 3"/>
          <p:cNvSpPr/>
          <p:nvPr/>
        </p:nvSpPr>
        <p:spPr>
          <a:xfrm>
            <a:off x="685800" y="457200"/>
            <a:ext cx="44182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Conditions for Best Performance</a:t>
            </a:r>
            <a:endParaRPr/>
          </a:p>
        </p:txBody>
      </p:sp>
      <p:pic>
        <p:nvPicPr>
          <p:cNvPr id="306" name="Picture 8"/>
          <p:cNvPicPr/>
          <p:nvPr/>
        </p:nvPicPr>
        <p:blipFill>
          <a:blip r:embed="rId3"/>
          <a:stretch>
            <a:fillRect/>
          </a:stretch>
        </p:blipFill>
        <p:spPr>
          <a:xfrm>
            <a:off x="772200" y="2651760"/>
            <a:ext cx="2884680" cy="912960"/>
          </a:xfrm>
          <a:prstGeom prst="rect">
            <a:avLst/>
          </a:prstGeom>
          <a:ln>
            <a:noFill/>
          </a:ln>
        </p:spPr>
      </p:pic>
      <p:pic>
        <p:nvPicPr>
          <p:cNvPr id="307" name="Picture 9"/>
          <p:cNvPicPr/>
          <p:nvPr/>
        </p:nvPicPr>
        <p:blipFill>
          <a:blip r:embed="rId4"/>
          <a:stretch>
            <a:fillRect/>
          </a:stretch>
        </p:blipFill>
        <p:spPr>
          <a:xfrm>
            <a:off x="4789440" y="2376720"/>
            <a:ext cx="3362400" cy="4265640"/>
          </a:xfrm>
          <a:prstGeom prst="rect">
            <a:avLst/>
          </a:prstGeom>
          <a:ln>
            <a:noFill/>
          </a:ln>
        </p:spPr>
      </p:pic>
      <p:graphicFrame>
        <p:nvGraphicFramePr>
          <p:cNvPr id="2" name="Object 1"/>
          <p:cNvGraphicFramePr>
            <a:graphicFrameLocks noChangeAspect="1"/>
          </p:cNvGraphicFramePr>
          <p:nvPr>
            <p:extLst>
              <p:ext uri="{D42A27DB-BD31-4B8C-83A1-F6EECF244321}">
                <p14:modId xmlns:p14="http://schemas.microsoft.com/office/powerpoint/2010/main" val="2679427816"/>
              </p:ext>
            </p:extLst>
          </p:nvPr>
        </p:nvGraphicFramePr>
        <p:xfrm>
          <a:off x="5130800" y="2781300"/>
          <a:ext cx="914400" cy="198438"/>
        </p:xfrm>
        <a:graphic>
          <a:graphicData uri="http://schemas.openxmlformats.org/presentationml/2006/ole">
            <mc:AlternateContent xmlns:mc="http://schemas.openxmlformats.org/markup-compatibility/2006">
              <mc:Choice xmlns:v="urn:schemas-microsoft-com:vml" Requires="v">
                <p:oleObj spid="_x0000_s1030" name="Equation" r:id="rId5" imgW="914400" imgH="198720" progId="Equation.DSMT4">
                  <p:embed/>
                </p:oleObj>
              </mc:Choice>
              <mc:Fallback>
                <p:oleObj name="Equation" r:id="rId5" imgW="914400" imgH="198720" progId="Equation.DSMT4">
                  <p:embed/>
                  <p:pic>
                    <p:nvPicPr>
                      <p:cNvPr id="0" name=""/>
                      <p:cNvPicPr/>
                      <p:nvPr/>
                    </p:nvPicPr>
                    <p:blipFill>
                      <a:blip r:embed="rId6"/>
                      <a:stretch>
                        <a:fillRect/>
                      </a:stretch>
                    </p:blipFill>
                    <p:spPr>
                      <a:xfrm>
                        <a:off x="5130800" y="2781300"/>
                        <a:ext cx="914400" cy="198438"/>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3" name="TextBox 2"/>
              <p:cNvSpPr txBox="1"/>
              <p:nvPr/>
            </p:nvSpPr>
            <p:spPr>
              <a:xfrm>
                <a:off x="1102665" y="4140208"/>
                <a:ext cx="985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𝑇</m:t>
                          </m:r>
                        </m:e>
                        <m:sub>
                          <m:r>
                            <a:rPr lang="en-US" b="0" i="1" smtClean="0">
                              <a:latin typeface="Cambria Math"/>
                            </a:rPr>
                            <m:t>3</m:t>
                          </m:r>
                        </m:sub>
                      </m:sSub>
                      <m:r>
                        <a:rPr lang="en-US" b="0" i="1" smtClean="0">
                          <a:latin typeface="Cambria Math"/>
                        </a:rPr>
                        <m:t>=</m:t>
                      </m:r>
                      <m:sSub>
                        <m:sSubPr>
                          <m:ctrlPr>
                            <a:rPr lang="en-US" i="1" smtClean="0">
                              <a:latin typeface="Cambria Math"/>
                            </a:rPr>
                          </m:ctrlPr>
                        </m:sSubPr>
                        <m:e>
                          <m:r>
                            <a:rPr lang="en-US" b="0" i="1" smtClean="0">
                              <a:latin typeface="Cambria Math"/>
                            </a:rPr>
                            <m:t>𝑇</m:t>
                          </m:r>
                        </m:e>
                        <m:sub>
                          <m:r>
                            <a:rPr lang="en-US" b="0" i="1" smtClean="0">
                              <a:latin typeface="Cambria Math"/>
                            </a:rPr>
                            <m:t>1</m:t>
                          </m:r>
                        </m:sub>
                      </m:sSub>
                    </m:oMath>
                  </m:oMathPara>
                </a14:m>
                <a:endParaRPr lang="en-US" dirty="0"/>
              </a:p>
            </p:txBody>
          </p:sp>
        </mc:Choice>
        <mc:Fallback xmlns="">
          <p:sp>
            <p:nvSpPr>
              <p:cNvPr id="3" name="TextBox 2"/>
              <p:cNvSpPr txBox="1">
                <a:spLocks noRot="1" noChangeAspect="1" noMove="1" noResize="1" noEditPoints="1" noAdjustHandles="1" noChangeArrowheads="1" noChangeShapeType="1" noTextEdit="1"/>
              </p:cNvSpPr>
              <p:nvPr/>
            </p:nvSpPr>
            <p:spPr>
              <a:xfrm>
                <a:off x="1102665" y="4140208"/>
                <a:ext cx="985590" cy="369332"/>
              </a:xfrm>
              <a:prstGeom prst="rect">
                <a:avLst/>
              </a:prstGeom>
              <a:blipFill rotWithShape="1">
                <a:blip r:embed="rId7"/>
                <a:stretch>
                  <a:fillRect t="-8197" r="-8025" b="-24590"/>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TextBox 8"/>
              <p:cNvSpPr txBox="1"/>
              <p:nvPr/>
            </p:nvSpPr>
            <p:spPr>
              <a:xfrm>
                <a:off x="4611285" y="1642671"/>
                <a:ext cx="985590" cy="369332"/>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sSub>
                        <m:sSubPr>
                          <m:ctrlPr>
                            <a:rPr lang="en-US" i="1" smtClean="0">
                              <a:latin typeface="Cambria Math"/>
                            </a:rPr>
                          </m:ctrlPr>
                        </m:sSubPr>
                        <m:e>
                          <m:r>
                            <a:rPr lang="en-US" b="0" i="1" smtClean="0">
                              <a:latin typeface="Cambria Math"/>
                            </a:rPr>
                            <m:t>𝑇</m:t>
                          </m:r>
                        </m:e>
                        <m:sub>
                          <m:r>
                            <a:rPr lang="en-US" b="0" i="1" smtClean="0">
                              <a:latin typeface="Cambria Math"/>
                            </a:rPr>
                            <m:t>3</m:t>
                          </m:r>
                        </m:sub>
                      </m:sSub>
                      <m:r>
                        <a:rPr lang="en-US" b="0" i="1" smtClean="0">
                          <a:latin typeface="Cambria Math"/>
                        </a:rPr>
                        <m:t>=</m:t>
                      </m:r>
                      <m:sSub>
                        <m:sSubPr>
                          <m:ctrlPr>
                            <a:rPr lang="en-US" i="1" smtClean="0">
                              <a:latin typeface="Cambria Math"/>
                            </a:rPr>
                          </m:ctrlPr>
                        </m:sSubPr>
                        <m:e>
                          <m:r>
                            <a:rPr lang="en-US" b="0" i="1" smtClean="0">
                              <a:latin typeface="Cambria Math"/>
                            </a:rPr>
                            <m:t>𝑇</m:t>
                          </m:r>
                        </m:e>
                        <m:sub>
                          <m:r>
                            <a:rPr lang="en-US" b="0" i="1" smtClean="0">
                              <a:latin typeface="Cambria Math"/>
                            </a:rPr>
                            <m:t>1</m:t>
                          </m:r>
                        </m:sub>
                      </m:sSub>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4611285" y="1642671"/>
                <a:ext cx="985590" cy="369332"/>
              </a:xfrm>
              <a:prstGeom prst="rect">
                <a:avLst/>
              </a:prstGeom>
              <a:blipFill rotWithShape="1">
                <a:blip r:embed="rId8"/>
                <a:stretch>
                  <a:fillRect t="-8197" r="-8642" b="-24590"/>
                </a:stretch>
              </a:blipFill>
            </p:spPr>
            <p:txBody>
              <a:bodyPr/>
              <a:lstStyle/>
              <a:p>
                <a:r>
                  <a:rPr lang="en-US">
                    <a:noFill/>
                  </a:rPr>
                  <a:t> </a:t>
                </a:r>
              </a:p>
            </p:txBody>
          </p:sp>
        </mc:Fallback>
      </mc:AlternateContent>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5169309C-8FA0-4F6B-A01A-EF2D740CB7DE}" type="slidenum">
              <a:rPr lang="en-US" sz="1600">
                <a:solidFill>
                  <a:srgbClr val="000000"/>
                </a:solidFill>
                <a:latin typeface="Arial Narrow"/>
              </a:rPr>
              <a:t>35</a:t>
            </a:fld>
            <a:endParaRPr/>
          </a:p>
        </p:txBody>
      </p:sp>
      <p:sp>
        <p:nvSpPr>
          <p:cNvPr id="317" name="CustomShape 2"/>
          <p:cNvSpPr/>
          <p:nvPr/>
        </p:nvSpPr>
        <p:spPr>
          <a:xfrm>
            <a:off x="685800" y="457200"/>
            <a:ext cx="1675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Problem</a:t>
            </a:r>
            <a:endParaRPr/>
          </a:p>
        </p:txBody>
      </p:sp>
      <p:sp>
        <p:nvSpPr>
          <p:cNvPr id="318" name="CustomShape 3"/>
          <p:cNvSpPr/>
          <p:nvPr/>
        </p:nvSpPr>
        <p:spPr>
          <a:xfrm>
            <a:off x="762120" y="1403280"/>
            <a:ext cx="7618680" cy="3672360"/>
          </a:xfrm>
          <a:prstGeom prst="rect">
            <a:avLst/>
          </a:prstGeom>
          <a:noFill/>
          <a:ln>
            <a:noFill/>
          </a:ln>
        </p:spPr>
        <p:txBody>
          <a:bodyPr lIns="90000" tIns="45000" rIns="90000" bIns="45000"/>
          <a:lstStyle/>
          <a:p>
            <a:pPr algn="just">
              <a:lnSpc>
                <a:spcPct val="100000"/>
              </a:lnSpc>
            </a:pPr>
            <a:r>
              <a:rPr lang="en-US" sz="2000" b="1" dirty="0">
                <a:solidFill>
                  <a:srgbClr val="CC0066"/>
                </a:solidFill>
                <a:latin typeface="Arial Narrow"/>
              </a:rPr>
              <a:t>9–108</a:t>
            </a:r>
            <a:r>
              <a:rPr lang="en-US" sz="2000" dirty="0">
                <a:solidFill>
                  <a:srgbClr val="C3D69B"/>
                </a:solidFill>
                <a:latin typeface="Arial Narrow"/>
              </a:rPr>
              <a:t> </a:t>
            </a:r>
            <a:endParaRPr dirty="0"/>
          </a:p>
          <a:p>
            <a:pPr algn="just">
              <a:lnSpc>
                <a:spcPct val="100000"/>
              </a:lnSpc>
            </a:pPr>
            <a:r>
              <a:rPr lang="en-US" sz="2000" dirty="0">
                <a:solidFill>
                  <a:srgbClr val="000000"/>
                </a:solidFill>
                <a:latin typeface="Arial Narrow"/>
              </a:rPr>
              <a:t>Consider an ideal gas-turbine cycle</a:t>
            </a:r>
            <a:r>
              <a:rPr lang="en-US" sz="2000" b="1" dirty="0">
                <a:solidFill>
                  <a:srgbClr val="000000"/>
                </a:solidFill>
                <a:latin typeface="Arial Narrow"/>
              </a:rPr>
              <a:t> </a:t>
            </a:r>
            <a:r>
              <a:rPr lang="en-US" sz="2000" dirty="0">
                <a:solidFill>
                  <a:srgbClr val="000000"/>
                </a:solidFill>
                <a:latin typeface="Arial Narrow"/>
              </a:rPr>
              <a:t>with </a:t>
            </a:r>
            <a:r>
              <a:rPr lang="en-US" sz="2000" b="1" dirty="0">
                <a:solidFill>
                  <a:srgbClr val="000000"/>
                </a:solidFill>
                <a:latin typeface="Arial Narrow"/>
              </a:rPr>
              <a:t>two stages</a:t>
            </a:r>
            <a:r>
              <a:rPr lang="en-US" sz="2000" dirty="0">
                <a:solidFill>
                  <a:srgbClr val="000000"/>
                </a:solidFill>
                <a:latin typeface="Arial Narrow"/>
              </a:rPr>
              <a:t> of compression and two stages of expansion. The pressure ratio across each stage of the compressor and turbine is 3. The air enters each stage of the compressor at 300 K and each stage of the turbine at 1200 K. Determine: </a:t>
            </a:r>
            <a:endParaRPr dirty="0"/>
          </a:p>
          <a:p>
            <a:pPr marL="914400" lvl="1" indent="-457200">
              <a:lnSpc>
                <a:spcPct val="100000"/>
              </a:lnSpc>
              <a:buSzPct val="100000"/>
              <a:buFont typeface="+mj-lt"/>
              <a:buAutoNum type="alphaLcParenR"/>
            </a:pPr>
            <a:r>
              <a:rPr lang="en-US" sz="2000" dirty="0">
                <a:solidFill>
                  <a:srgbClr val="000000"/>
                </a:solidFill>
                <a:latin typeface="Arial Narrow"/>
              </a:rPr>
              <a:t>the </a:t>
            </a:r>
            <a:r>
              <a:rPr lang="en-US" sz="2000" b="1" dirty="0">
                <a:solidFill>
                  <a:srgbClr val="000000"/>
                </a:solidFill>
                <a:latin typeface="Arial Narrow"/>
              </a:rPr>
              <a:t>back work ratio</a:t>
            </a:r>
            <a:r>
              <a:rPr lang="en-US" sz="2000" dirty="0">
                <a:solidFill>
                  <a:srgbClr val="000000"/>
                </a:solidFill>
                <a:latin typeface="Arial Narrow"/>
              </a:rPr>
              <a:t>, </a:t>
            </a:r>
            <a:r>
              <a:rPr lang="en-US" sz="2000" dirty="0" smtClean="0">
                <a:solidFill>
                  <a:srgbClr val="000000"/>
                </a:solidFill>
                <a:latin typeface="Arial Narrow"/>
              </a:rPr>
              <a:t>and</a:t>
            </a:r>
          </a:p>
          <a:p>
            <a:pPr marL="914400" lvl="1" indent="-457200">
              <a:lnSpc>
                <a:spcPct val="100000"/>
              </a:lnSpc>
              <a:buSzPct val="100000"/>
              <a:buFont typeface="+mj-lt"/>
              <a:buAutoNum type="alphaLcParenR"/>
            </a:pPr>
            <a:r>
              <a:rPr lang="en-US" sz="2000" dirty="0" smtClean="0">
                <a:solidFill>
                  <a:srgbClr val="000000"/>
                </a:solidFill>
                <a:latin typeface="Arial Narrow"/>
              </a:rPr>
              <a:t>the </a:t>
            </a:r>
            <a:r>
              <a:rPr lang="en-US" sz="2000" b="1" dirty="0">
                <a:solidFill>
                  <a:srgbClr val="000000"/>
                </a:solidFill>
                <a:latin typeface="Arial Narrow"/>
              </a:rPr>
              <a:t>thermal efficiency </a:t>
            </a:r>
            <a:r>
              <a:rPr lang="en-US" sz="2000" dirty="0">
                <a:solidFill>
                  <a:srgbClr val="000000"/>
                </a:solidFill>
                <a:latin typeface="Arial Narrow"/>
              </a:rPr>
              <a:t>of the cycle</a:t>
            </a:r>
            <a:endParaRPr dirty="0"/>
          </a:p>
          <a:p>
            <a:pPr algn="just">
              <a:lnSpc>
                <a:spcPct val="100000"/>
              </a:lnSpc>
            </a:pPr>
            <a:r>
              <a:rPr lang="en-US" sz="2000" dirty="0">
                <a:solidFill>
                  <a:srgbClr val="000000"/>
                </a:solidFill>
                <a:latin typeface="Arial Narrow"/>
              </a:rPr>
              <a:t>assuming: </a:t>
            </a:r>
            <a:endParaRPr dirty="0"/>
          </a:p>
          <a:p>
            <a:pPr algn="just">
              <a:lnSpc>
                <a:spcPct val="100000"/>
              </a:lnSpc>
              <a:buFont typeface="StarSymbol"/>
              <a:buAutoNum type="romanUcParenR"/>
            </a:pPr>
            <a:r>
              <a:rPr lang="en-US" sz="2000" dirty="0">
                <a:solidFill>
                  <a:srgbClr val="000000"/>
                </a:solidFill>
                <a:latin typeface="Arial Narrow"/>
              </a:rPr>
              <a:t>no regenerator is used, and</a:t>
            </a:r>
            <a:endParaRPr dirty="0"/>
          </a:p>
          <a:p>
            <a:pPr algn="just">
              <a:lnSpc>
                <a:spcPct val="100000"/>
              </a:lnSpc>
              <a:buFont typeface="StarSymbol"/>
              <a:buAutoNum type="romanUcParenR"/>
            </a:pPr>
            <a:r>
              <a:rPr lang="en-US" sz="2000" dirty="0">
                <a:solidFill>
                  <a:srgbClr val="000000"/>
                </a:solidFill>
                <a:latin typeface="Arial Narrow"/>
              </a:rPr>
              <a:t>a regenerator with </a:t>
            </a:r>
            <a:r>
              <a:rPr lang="en-US" sz="2000" b="1" dirty="0">
                <a:solidFill>
                  <a:srgbClr val="000000"/>
                </a:solidFill>
                <a:latin typeface="Arial Narrow"/>
              </a:rPr>
              <a:t>75 percent </a:t>
            </a:r>
            <a:r>
              <a:rPr lang="en-US" sz="2000" dirty="0">
                <a:solidFill>
                  <a:srgbClr val="000000"/>
                </a:solidFill>
                <a:latin typeface="Arial Narrow"/>
              </a:rPr>
              <a:t>effectiveness is used. </a:t>
            </a:r>
            <a:endParaRPr dirty="0"/>
          </a:p>
          <a:p>
            <a:pPr algn="just">
              <a:lnSpc>
                <a:spcPct val="100000"/>
              </a:lnSpc>
            </a:pPr>
            <a:endParaRPr dirty="0"/>
          </a:p>
        </p:txBody>
      </p:sp>
      <p:sp>
        <p:nvSpPr>
          <p:cNvPr id="319" name="CustomShape 4"/>
          <p:cNvSpPr/>
          <p:nvPr/>
        </p:nvSpPr>
        <p:spPr>
          <a:xfrm>
            <a:off x="685800" y="914400"/>
            <a:ext cx="563724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Brayton Cycle with Intercooling, Reheating, and Regeneration</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0"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CADCAEA2-4AC4-42E2-8509-EA8387B7A8DD}" type="slidenum">
              <a:rPr lang="en-US" sz="1600">
                <a:solidFill>
                  <a:srgbClr val="000000"/>
                </a:solidFill>
                <a:latin typeface="Arial Narrow"/>
              </a:rPr>
              <a:t>36</a:t>
            </a:fld>
            <a:endParaRPr/>
          </a:p>
        </p:txBody>
      </p:sp>
      <p:sp>
        <p:nvSpPr>
          <p:cNvPr id="321" name="CustomShape 2"/>
          <p:cNvSpPr/>
          <p:nvPr/>
        </p:nvSpPr>
        <p:spPr>
          <a:xfrm>
            <a:off x="685800" y="457200"/>
            <a:ext cx="1675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Problem</a:t>
            </a:r>
            <a:endParaRPr/>
          </a:p>
        </p:txBody>
      </p:sp>
      <p:sp>
        <p:nvSpPr>
          <p:cNvPr id="322" name="CustomShape 3"/>
          <p:cNvSpPr/>
          <p:nvPr/>
        </p:nvSpPr>
        <p:spPr>
          <a:xfrm>
            <a:off x="762120" y="1403280"/>
            <a:ext cx="7618680" cy="2909880"/>
          </a:xfrm>
          <a:prstGeom prst="rect">
            <a:avLst/>
          </a:prstGeom>
          <a:noFill/>
          <a:ln>
            <a:noFill/>
          </a:ln>
        </p:spPr>
        <p:txBody>
          <a:bodyPr lIns="90000" tIns="45000" rIns="90000" bIns="45000"/>
          <a:lstStyle/>
          <a:p>
            <a:pPr algn="just">
              <a:lnSpc>
                <a:spcPct val="100000"/>
              </a:lnSpc>
            </a:pPr>
            <a:r>
              <a:rPr lang="en-US" sz="2000" b="1">
                <a:solidFill>
                  <a:srgbClr val="CC0066"/>
                </a:solidFill>
                <a:latin typeface="Arial Narrow"/>
              </a:rPr>
              <a:t>9–110</a:t>
            </a:r>
            <a:r>
              <a:rPr lang="en-US" sz="2000">
                <a:solidFill>
                  <a:srgbClr val="C3D69B"/>
                </a:solidFill>
                <a:latin typeface="Arial Narrow"/>
              </a:rPr>
              <a:t> </a:t>
            </a:r>
            <a:endParaRPr/>
          </a:p>
          <a:p>
            <a:pPr algn="just">
              <a:lnSpc>
                <a:spcPct val="100000"/>
              </a:lnSpc>
            </a:pPr>
            <a:r>
              <a:rPr lang="en-US" sz="2000">
                <a:solidFill>
                  <a:srgbClr val="000000"/>
                </a:solidFill>
                <a:latin typeface="Arial Narrow"/>
              </a:rPr>
              <a:t>Consider a </a:t>
            </a:r>
            <a:r>
              <a:rPr lang="en-US" sz="2000" b="1">
                <a:solidFill>
                  <a:srgbClr val="000000"/>
                </a:solidFill>
                <a:latin typeface="Arial Narrow"/>
              </a:rPr>
              <a:t>regenerative</a:t>
            </a:r>
            <a:r>
              <a:rPr lang="en-US" sz="2000">
                <a:solidFill>
                  <a:srgbClr val="000000"/>
                </a:solidFill>
                <a:latin typeface="Arial Narrow"/>
              </a:rPr>
              <a:t> gas-turbine power plant with two stages of compression and two stages of expansion. The overall pressure ratio of the cycle is 9. The air enters each stage of the compressor at 300 K and each stage of the turbine at 1200 K. </a:t>
            </a:r>
            <a:endParaRPr/>
          </a:p>
          <a:p>
            <a:pPr algn="just">
              <a:lnSpc>
                <a:spcPct val="100000"/>
              </a:lnSpc>
            </a:pPr>
            <a:r>
              <a:rPr lang="en-US" sz="2000">
                <a:solidFill>
                  <a:srgbClr val="000000"/>
                </a:solidFill>
                <a:latin typeface="Arial Narrow"/>
              </a:rPr>
              <a:t>Determine the </a:t>
            </a:r>
            <a:r>
              <a:rPr lang="en-US" sz="2000" b="1">
                <a:solidFill>
                  <a:srgbClr val="000000"/>
                </a:solidFill>
                <a:latin typeface="Arial Narrow"/>
              </a:rPr>
              <a:t>minimum mass flow rate </a:t>
            </a:r>
            <a:r>
              <a:rPr lang="en-US" sz="2000">
                <a:solidFill>
                  <a:srgbClr val="000000"/>
                </a:solidFill>
                <a:latin typeface="Arial Narrow"/>
              </a:rPr>
              <a:t>of air needed to develop net power output of 110 MW.</a:t>
            </a:r>
            <a:endParaRPr/>
          </a:p>
          <a:p>
            <a:pPr algn="just">
              <a:lnSpc>
                <a:spcPct val="100000"/>
              </a:lnSpc>
            </a:pPr>
            <a:endParaRPr/>
          </a:p>
          <a:p>
            <a:pPr algn="just">
              <a:lnSpc>
                <a:spcPct val="100000"/>
              </a:lnSpc>
            </a:pPr>
            <a:r>
              <a:rPr lang="en-US" sz="2000" b="1" u="sng">
                <a:solidFill>
                  <a:srgbClr val="CC0066"/>
                </a:solidFill>
                <a:latin typeface="Arial Narrow"/>
              </a:rPr>
              <a:t>Answer</a:t>
            </a:r>
            <a:r>
              <a:rPr lang="en-US" sz="2000">
                <a:solidFill>
                  <a:srgbClr val="CC0066"/>
                </a:solidFill>
                <a:latin typeface="Arial Narrow"/>
              </a:rPr>
              <a:t>: 250 kg/s.</a:t>
            </a:r>
            <a:endParaRPr/>
          </a:p>
        </p:txBody>
      </p:sp>
      <p:sp>
        <p:nvSpPr>
          <p:cNvPr id="323" name="CustomShape 4"/>
          <p:cNvSpPr/>
          <p:nvPr/>
        </p:nvSpPr>
        <p:spPr>
          <a:xfrm>
            <a:off x="685800" y="914400"/>
            <a:ext cx="5637240" cy="363600"/>
          </a:xfrm>
          <a:prstGeom prst="rect">
            <a:avLst/>
          </a:prstGeom>
          <a:noFill/>
          <a:ln>
            <a:noFill/>
          </a:ln>
        </p:spPr>
        <p:txBody>
          <a:bodyPr lIns="90000" tIns="45000" rIns="90000" bIns="45000"/>
          <a:lstStyle/>
          <a:p>
            <a:pPr>
              <a:lnSpc>
                <a:spcPct val="100000"/>
              </a:lnSpc>
            </a:pPr>
            <a:r>
              <a:rPr lang="en-US">
                <a:solidFill>
                  <a:srgbClr val="C3D69B"/>
                </a:solidFill>
                <a:latin typeface="Arial Narrow"/>
              </a:rPr>
              <a:t>Brayton Cycle with Intercooling, Reheating, and Regeneration</a:t>
            </a:r>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4A4E1779-C68C-4BCC-B9C9-E566EA9874EE}" type="slidenum">
              <a:rPr lang="en-US" sz="1200">
                <a:solidFill>
                  <a:srgbClr val="8B8B8B"/>
                </a:solidFill>
                <a:latin typeface="Calibri"/>
              </a:rPr>
              <a:t>4</a:t>
            </a:fld>
            <a:endParaRPr/>
          </a:p>
        </p:txBody>
      </p:sp>
      <p:pic>
        <p:nvPicPr>
          <p:cNvPr id="155" name="Picture 2"/>
          <p:cNvPicPr/>
          <p:nvPr/>
        </p:nvPicPr>
        <p:blipFill>
          <a:blip r:embed="rId2"/>
          <a:stretch>
            <a:fillRect/>
          </a:stretch>
        </p:blipFill>
        <p:spPr>
          <a:xfrm>
            <a:off x="1962000" y="1066680"/>
            <a:ext cx="6266160" cy="2799000"/>
          </a:xfrm>
          <a:prstGeom prst="rect">
            <a:avLst/>
          </a:prstGeom>
          <a:ln>
            <a:noFill/>
          </a:ln>
        </p:spPr>
      </p:pic>
      <p:pic>
        <p:nvPicPr>
          <p:cNvPr id="156" name="Picture 3"/>
          <p:cNvPicPr/>
          <p:nvPr/>
        </p:nvPicPr>
        <p:blipFill>
          <a:blip r:embed="rId3"/>
          <a:stretch>
            <a:fillRect/>
          </a:stretch>
        </p:blipFill>
        <p:spPr>
          <a:xfrm>
            <a:off x="1523880" y="4048200"/>
            <a:ext cx="6704280" cy="2656080"/>
          </a:xfrm>
          <a:prstGeom prst="rect">
            <a:avLst/>
          </a:prstGeom>
          <a:ln>
            <a:noFill/>
          </a:ln>
        </p:spPr>
      </p:pic>
      <p:sp>
        <p:nvSpPr>
          <p:cNvPr id="157" name="CustomShape 2"/>
          <p:cNvSpPr/>
          <p:nvPr/>
        </p:nvSpPr>
        <p:spPr>
          <a:xfrm>
            <a:off x="380880" y="974880"/>
            <a:ext cx="1522440" cy="699120"/>
          </a:xfrm>
          <a:prstGeom prst="rect">
            <a:avLst/>
          </a:prstGeom>
          <a:noFill/>
          <a:ln>
            <a:noFill/>
          </a:ln>
        </p:spPr>
        <p:txBody>
          <a:bodyPr lIns="90000" tIns="45000" rIns="90000" bIns="45000"/>
          <a:lstStyle/>
          <a:p>
            <a:pPr algn="r">
              <a:lnSpc>
                <a:spcPct val="100000"/>
              </a:lnSpc>
            </a:pPr>
            <a:r>
              <a:rPr lang="en-US" sz="2000">
                <a:solidFill>
                  <a:srgbClr val="3333FF"/>
                </a:solidFill>
                <a:latin typeface="Calibri"/>
              </a:rPr>
              <a:t>A turboprop engine.</a:t>
            </a:r>
            <a:endParaRPr/>
          </a:p>
        </p:txBody>
      </p:sp>
      <p:sp>
        <p:nvSpPr>
          <p:cNvPr id="158" name="CustomShape 3"/>
          <p:cNvSpPr/>
          <p:nvPr/>
        </p:nvSpPr>
        <p:spPr>
          <a:xfrm>
            <a:off x="304920" y="4022640"/>
            <a:ext cx="1141560" cy="699120"/>
          </a:xfrm>
          <a:prstGeom prst="rect">
            <a:avLst/>
          </a:prstGeom>
          <a:noFill/>
          <a:ln>
            <a:noFill/>
          </a:ln>
        </p:spPr>
        <p:txBody>
          <a:bodyPr lIns="90000" tIns="45000" rIns="90000" bIns="45000"/>
          <a:lstStyle/>
          <a:p>
            <a:pPr algn="r">
              <a:lnSpc>
                <a:spcPct val="100000"/>
              </a:lnSpc>
            </a:pPr>
            <a:r>
              <a:rPr lang="en-US" sz="2000">
                <a:solidFill>
                  <a:srgbClr val="3333FF"/>
                </a:solidFill>
                <a:latin typeface="Calibri"/>
              </a:rPr>
              <a:t>A ramjet engine.</a:t>
            </a:r>
            <a:endParaRPr/>
          </a:p>
        </p:txBody>
      </p:sp>
      <p:sp>
        <p:nvSpPr>
          <p:cNvPr id="159" name="CustomShape 4"/>
          <p:cNvSpPr/>
          <p:nvPr/>
        </p:nvSpPr>
        <p:spPr>
          <a:xfrm>
            <a:off x="2666880" y="152280"/>
            <a:ext cx="5561280" cy="711720"/>
          </a:xfrm>
          <a:prstGeom prst="rect">
            <a:avLst/>
          </a:prstGeom>
          <a:solidFill>
            <a:srgbClr val="FFCC99"/>
          </a:solidFill>
          <a:ln w="19080">
            <a:solidFill>
              <a:srgbClr val="EEECE1"/>
            </a:solidFill>
            <a:miter/>
          </a:ln>
        </p:spPr>
        <p:txBody>
          <a:bodyPr lIns="90000" tIns="45000" rIns="90000" bIns="45000"/>
          <a:lstStyle/>
          <a:p>
            <a:pPr algn="ctr">
              <a:lnSpc>
                <a:spcPct val="100000"/>
              </a:lnSpc>
            </a:pPr>
            <a:r>
              <a:rPr lang="en-US" sz="2000" b="1">
                <a:solidFill>
                  <a:srgbClr val="000000"/>
                </a:solidFill>
                <a:latin typeface="Calibri"/>
              </a:rPr>
              <a:t>Various engine types:</a:t>
            </a:r>
            <a:r>
              <a:rPr lang="en-US" sz="2000">
                <a:solidFill>
                  <a:srgbClr val="000000"/>
                </a:solidFill>
                <a:latin typeface="Calibri"/>
              </a:rPr>
              <a:t> </a:t>
            </a:r>
            <a:endParaRPr/>
          </a:p>
          <a:p>
            <a:pPr algn="ctr">
              <a:lnSpc>
                <a:spcPct val="100000"/>
              </a:lnSpc>
            </a:pPr>
            <a:r>
              <a:rPr lang="en-US" sz="2000">
                <a:solidFill>
                  <a:srgbClr val="000000"/>
                </a:solidFill>
                <a:latin typeface="Calibri"/>
              </a:rPr>
              <a:t>Turbofan, Propjet, Ramjet, Sacramjet, Rocket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32F33D78-1312-4FE3-964A-9D58588F935E}" type="slidenum">
              <a:rPr lang="en-US" sz="1200">
                <a:solidFill>
                  <a:srgbClr val="8B8B8B"/>
                </a:solidFill>
                <a:latin typeface="Calibri"/>
              </a:rPr>
              <a:t>5</a:t>
            </a:fld>
            <a:endParaRPr/>
          </a:p>
        </p:txBody>
      </p:sp>
      <p:sp>
        <p:nvSpPr>
          <p:cNvPr id="161" name="CustomShape 2"/>
          <p:cNvSpPr/>
          <p:nvPr/>
        </p:nvSpPr>
        <p:spPr>
          <a:xfrm>
            <a:off x="304920" y="152280"/>
            <a:ext cx="6399360" cy="455040"/>
          </a:xfrm>
          <a:prstGeom prst="rect">
            <a:avLst/>
          </a:prstGeom>
          <a:noFill/>
          <a:ln>
            <a:noFill/>
          </a:ln>
        </p:spPr>
        <p:txBody>
          <a:bodyPr lIns="90000" tIns="45000" rIns="90000" bIns="45000"/>
          <a:lstStyle/>
          <a:p>
            <a:pPr>
              <a:lnSpc>
                <a:spcPct val="100000"/>
              </a:lnSpc>
            </a:pPr>
            <a:r>
              <a:rPr lang="en-US" sz="2400" b="1">
                <a:solidFill>
                  <a:srgbClr val="FF3300"/>
                </a:solidFill>
                <a:latin typeface="Calibri"/>
              </a:rPr>
              <a:t>Modifications to Turbojet Engines</a:t>
            </a:r>
            <a:endParaRPr/>
          </a:p>
        </p:txBody>
      </p:sp>
      <p:sp>
        <p:nvSpPr>
          <p:cNvPr id="162" name="CustomShape 3"/>
          <p:cNvSpPr/>
          <p:nvPr/>
        </p:nvSpPr>
        <p:spPr>
          <a:xfrm>
            <a:off x="304920" y="609480"/>
            <a:ext cx="8380440" cy="1803600"/>
          </a:xfrm>
          <a:prstGeom prst="rect">
            <a:avLst/>
          </a:prstGeom>
          <a:noFill/>
          <a:ln>
            <a:noFill/>
          </a:ln>
        </p:spPr>
        <p:txBody>
          <a:bodyPr lIns="90000" tIns="45000" rIns="90000" bIns="45000"/>
          <a:lstStyle/>
          <a:p>
            <a:pPr>
              <a:lnSpc>
                <a:spcPct val="100000"/>
              </a:lnSpc>
            </a:pPr>
            <a:r>
              <a:rPr lang="en-US">
                <a:solidFill>
                  <a:srgbClr val="000000"/>
                </a:solidFill>
                <a:latin typeface="Calibri"/>
              </a:rPr>
              <a:t>The first airplanes built were all propeller-driven, with propellers powered by engines essentially identical to automobile engines.</a:t>
            </a:r>
            <a:endParaRPr/>
          </a:p>
          <a:p>
            <a:pPr>
              <a:lnSpc>
                <a:spcPct val="100000"/>
              </a:lnSpc>
            </a:pPr>
            <a:r>
              <a:rPr lang="en-US">
                <a:solidFill>
                  <a:srgbClr val="CC00CC"/>
                </a:solidFill>
                <a:latin typeface="Calibri"/>
              </a:rPr>
              <a:t>Both propeller-driven engines and jet-propulsion-driven engines have their own strengths and limitations, and several attempts have been made to combine the desirable characteristics of both in one engine.</a:t>
            </a:r>
            <a:r>
              <a:rPr lang="en-US">
                <a:solidFill>
                  <a:srgbClr val="000000"/>
                </a:solidFill>
                <a:latin typeface="Calibri"/>
              </a:rPr>
              <a:t> </a:t>
            </a:r>
            <a:endParaRPr/>
          </a:p>
          <a:p>
            <a:pPr>
              <a:lnSpc>
                <a:spcPct val="100000"/>
              </a:lnSpc>
            </a:pPr>
            <a:r>
              <a:rPr lang="en-US">
                <a:solidFill>
                  <a:srgbClr val="000000"/>
                </a:solidFill>
                <a:latin typeface="Calibri"/>
              </a:rPr>
              <a:t>Two such modifications are the </a:t>
            </a:r>
            <a:r>
              <a:rPr lang="en-US" b="1" i="1">
                <a:solidFill>
                  <a:srgbClr val="000000"/>
                </a:solidFill>
                <a:latin typeface="Calibri"/>
              </a:rPr>
              <a:t>propjet engine</a:t>
            </a:r>
            <a:r>
              <a:rPr lang="en-US" i="1">
                <a:solidFill>
                  <a:srgbClr val="000000"/>
                </a:solidFill>
                <a:latin typeface="Calibri"/>
              </a:rPr>
              <a:t> </a:t>
            </a:r>
            <a:r>
              <a:rPr lang="en-US">
                <a:solidFill>
                  <a:srgbClr val="000000"/>
                </a:solidFill>
                <a:latin typeface="Calibri"/>
              </a:rPr>
              <a:t>and the </a:t>
            </a:r>
            <a:r>
              <a:rPr lang="en-US" b="1" i="1">
                <a:solidFill>
                  <a:srgbClr val="000000"/>
                </a:solidFill>
                <a:latin typeface="Calibri"/>
              </a:rPr>
              <a:t>turbofan engine</a:t>
            </a:r>
            <a:r>
              <a:rPr lang="en-US" i="1">
                <a:solidFill>
                  <a:srgbClr val="000000"/>
                </a:solidFill>
                <a:latin typeface="Calibri"/>
              </a:rPr>
              <a:t>.</a:t>
            </a:r>
            <a:endParaRPr/>
          </a:p>
        </p:txBody>
      </p:sp>
      <p:sp>
        <p:nvSpPr>
          <p:cNvPr id="163" name="CustomShape 4"/>
          <p:cNvSpPr/>
          <p:nvPr/>
        </p:nvSpPr>
        <p:spPr>
          <a:xfrm>
            <a:off x="380880" y="2590920"/>
            <a:ext cx="7999560" cy="912240"/>
          </a:xfrm>
          <a:prstGeom prst="rect">
            <a:avLst/>
          </a:prstGeom>
          <a:solidFill>
            <a:srgbClr val="FFCC99"/>
          </a:solidFill>
          <a:ln>
            <a:noFill/>
          </a:ln>
        </p:spPr>
        <p:txBody>
          <a:bodyPr lIns="90000" tIns="45000" rIns="90000" bIns="45000"/>
          <a:lstStyle/>
          <a:p>
            <a:pPr>
              <a:lnSpc>
                <a:spcPct val="100000"/>
              </a:lnSpc>
            </a:pPr>
            <a:r>
              <a:rPr lang="en-US">
                <a:solidFill>
                  <a:srgbClr val="000000"/>
                </a:solidFill>
                <a:latin typeface="Calibri"/>
              </a:rPr>
              <a:t>The most widely used engine in aircraft propulsion is the </a:t>
            </a:r>
            <a:r>
              <a:rPr lang="en-US" b="1">
                <a:solidFill>
                  <a:srgbClr val="000000"/>
                </a:solidFill>
                <a:latin typeface="Calibri"/>
              </a:rPr>
              <a:t>turbofan </a:t>
            </a:r>
            <a:r>
              <a:rPr lang="en-US">
                <a:solidFill>
                  <a:srgbClr val="000000"/>
                </a:solidFill>
                <a:latin typeface="Calibri"/>
              </a:rPr>
              <a:t>(or </a:t>
            </a:r>
            <a:r>
              <a:rPr lang="en-US" i="1">
                <a:solidFill>
                  <a:srgbClr val="000000"/>
                </a:solidFill>
                <a:latin typeface="Calibri"/>
              </a:rPr>
              <a:t>fanjet</a:t>
            </a:r>
            <a:r>
              <a:rPr lang="en-US">
                <a:solidFill>
                  <a:srgbClr val="000000"/>
                </a:solidFill>
                <a:latin typeface="Calibri"/>
              </a:rPr>
              <a:t>) engine wherein a large fan driven by the turbine forces a considerable amount of air through a duct (cowl) surrounding the engine. </a:t>
            </a:r>
            <a:endParaRPr/>
          </a:p>
        </p:txBody>
      </p:sp>
      <p:pic>
        <p:nvPicPr>
          <p:cNvPr id="164" name="Picture 11"/>
          <p:cNvPicPr/>
          <p:nvPr/>
        </p:nvPicPr>
        <p:blipFill>
          <a:blip r:embed="rId2"/>
          <a:stretch>
            <a:fillRect/>
          </a:stretch>
        </p:blipFill>
        <p:spPr>
          <a:xfrm>
            <a:off x="380880" y="3551400"/>
            <a:ext cx="6551640" cy="3229200"/>
          </a:xfrm>
          <a:prstGeom prst="rect">
            <a:avLst/>
          </a:prstGeom>
          <a:ln>
            <a:noFill/>
          </a:ln>
        </p:spPr>
      </p:pic>
      <p:sp>
        <p:nvSpPr>
          <p:cNvPr id="165" name="CustomShape 5"/>
          <p:cNvSpPr/>
          <p:nvPr/>
        </p:nvSpPr>
        <p:spPr>
          <a:xfrm>
            <a:off x="7010280" y="4267080"/>
            <a:ext cx="1141560" cy="912240"/>
          </a:xfrm>
          <a:prstGeom prst="rect">
            <a:avLst/>
          </a:prstGeom>
          <a:noFill/>
          <a:ln>
            <a:noFill/>
          </a:ln>
        </p:spPr>
        <p:txBody>
          <a:bodyPr lIns="90000" tIns="45000" rIns="90000" bIns="45000"/>
          <a:lstStyle/>
          <a:p>
            <a:pPr>
              <a:lnSpc>
                <a:spcPct val="100000"/>
              </a:lnSpc>
            </a:pPr>
            <a:r>
              <a:rPr lang="en-US">
                <a:solidFill>
                  <a:srgbClr val="3333FF"/>
                </a:solidFill>
                <a:latin typeface="Calibri"/>
              </a:rPr>
              <a:t>A turbofan engine.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0E44CF46-624C-4562-AF2D-ACE434123BD5}" type="slidenum">
              <a:rPr lang="en-US" sz="1200">
                <a:solidFill>
                  <a:srgbClr val="8B8B8B"/>
                </a:solidFill>
                <a:latin typeface="Calibri"/>
              </a:rPr>
              <a:t>6</a:t>
            </a:fld>
            <a:endParaRPr/>
          </a:p>
        </p:txBody>
      </p:sp>
      <p:sp>
        <p:nvSpPr>
          <p:cNvPr id="167" name="CustomShape 2"/>
          <p:cNvSpPr/>
          <p:nvPr/>
        </p:nvSpPr>
        <p:spPr>
          <a:xfrm>
            <a:off x="380880" y="152280"/>
            <a:ext cx="8456760" cy="1002960"/>
          </a:xfrm>
          <a:prstGeom prst="rect">
            <a:avLst/>
          </a:prstGeom>
          <a:solidFill>
            <a:srgbClr val="FFFF00"/>
          </a:solidFill>
          <a:ln>
            <a:noFill/>
          </a:ln>
        </p:spPr>
        <p:txBody>
          <a:bodyPr lIns="90000" tIns="45000" rIns="90000" bIns="45000"/>
          <a:lstStyle/>
          <a:p>
            <a:pPr>
              <a:lnSpc>
                <a:spcPct val="100000"/>
              </a:lnSpc>
            </a:pPr>
            <a:r>
              <a:rPr lang="en-US" sz="3000" b="1">
                <a:solidFill>
                  <a:srgbClr val="FF3300"/>
                </a:solidFill>
                <a:latin typeface="Calibri"/>
              </a:rPr>
              <a:t>BASIC CONSIDERATIONS IN THE ANALYSIS OF POWER CYCLES</a:t>
            </a:r>
            <a:endParaRPr/>
          </a:p>
        </p:txBody>
      </p:sp>
      <p:sp>
        <p:nvSpPr>
          <p:cNvPr id="168" name="CustomShape 3"/>
          <p:cNvSpPr/>
          <p:nvPr/>
        </p:nvSpPr>
        <p:spPr>
          <a:xfrm>
            <a:off x="3657600" y="4162320"/>
            <a:ext cx="1979640" cy="2162160"/>
          </a:xfrm>
          <a:prstGeom prst="rect">
            <a:avLst/>
          </a:prstGeom>
          <a:noFill/>
          <a:ln>
            <a:noFill/>
          </a:ln>
        </p:spPr>
        <p:txBody>
          <a:bodyPr lIns="90000" tIns="45000" rIns="90000" bIns="45000"/>
          <a:lstStyle/>
          <a:p>
            <a:pPr>
              <a:lnSpc>
                <a:spcPct val="100000"/>
              </a:lnSpc>
            </a:pPr>
            <a:r>
              <a:rPr lang="en-US" sz="1700">
                <a:solidFill>
                  <a:srgbClr val="3333FF"/>
                </a:solidFill>
                <a:latin typeface="Calibri"/>
              </a:rPr>
              <a:t>Modeling is a powerful engineering tool that provides great insight and simplicity at the expense of some loss in accuracy.</a:t>
            </a:r>
            <a:endParaRPr/>
          </a:p>
        </p:txBody>
      </p:sp>
      <p:sp>
        <p:nvSpPr>
          <p:cNvPr id="169" name="CustomShape 4"/>
          <p:cNvSpPr/>
          <p:nvPr/>
        </p:nvSpPr>
        <p:spPr>
          <a:xfrm>
            <a:off x="304920" y="1262160"/>
            <a:ext cx="5408640" cy="2626560"/>
          </a:xfrm>
          <a:prstGeom prst="rect">
            <a:avLst/>
          </a:prstGeom>
          <a:noFill/>
          <a:ln>
            <a:noFill/>
          </a:ln>
        </p:spPr>
        <p:txBody>
          <a:bodyPr lIns="90000" tIns="45000" rIns="90000" bIns="45000"/>
          <a:lstStyle/>
          <a:p>
            <a:pPr>
              <a:lnSpc>
                <a:spcPct val="100000"/>
              </a:lnSpc>
            </a:pPr>
            <a:r>
              <a:rPr lang="en-US">
                <a:solidFill>
                  <a:srgbClr val="000000"/>
                </a:solidFill>
                <a:latin typeface="Calibri"/>
              </a:rPr>
              <a:t>Most power-producing devices operate on cycles.</a:t>
            </a:r>
            <a:endParaRPr/>
          </a:p>
          <a:p>
            <a:pPr>
              <a:lnSpc>
                <a:spcPct val="100000"/>
              </a:lnSpc>
            </a:pPr>
            <a:r>
              <a:rPr lang="en-US" b="1">
                <a:solidFill>
                  <a:srgbClr val="CC00CC"/>
                </a:solidFill>
                <a:latin typeface="Calibri"/>
              </a:rPr>
              <a:t>Ideal cycle:</a:t>
            </a:r>
            <a:r>
              <a:rPr lang="en-US">
                <a:solidFill>
                  <a:srgbClr val="000000"/>
                </a:solidFill>
                <a:latin typeface="Calibri"/>
              </a:rPr>
              <a:t> A cycle that resembles the actual cycle closely but is made up totally of internally reversible processes</a:t>
            </a:r>
            <a:r>
              <a:rPr lang="en-US" b="1">
                <a:solidFill>
                  <a:srgbClr val="000000"/>
                </a:solidFill>
                <a:latin typeface="Calibri"/>
              </a:rPr>
              <a:t>.</a:t>
            </a:r>
            <a:endParaRPr/>
          </a:p>
          <a:p>
            <a:pPr>
              <a:lnSpc>
                <a:spcPct val="100000"/>
              </a:lnSpc>
            </a:pPr>
            <a:r>
              <a:rPr lang="en-US" b="1">
                <a:solidFill>
                  <a:srgbClr val="CC00CC"/>
                </a:solidFill>
                <a:latin typeface="Calibri"/>
              </a:rPr>
              <a:t>Reversible cycles </a:t>
            </a:r>
            <a:r>
              <a:rPr lang="en-US">
                <a:solidFill>
                  <a:srgbClr val="000000"/>
                </a:solidFill>
                <a:latin typeface="Calibri"/>
              </a:rPr>
              <a:t>such as</a:t>
            </a:r>
            <a:r>
              <a:rPr lang="en-US" b="1">
                <a:solidFill>
                  <a:srgbClr val="CC00CC"/>
                </a:solidFill>
                <a:latin typeface="Calibri"/>
              </a:rPr>
              <a:t> Carnot cycle</a:t>
            </a:r>
            <a:r>
              <a:rPr lang="en-US">
                <a:solidFill>
                  <a:srgbClr val="000000"/>
                </a:solidFill>
                <a:latin typeface="Calibri"/>
              </a:rPr>
              <a:t> have the highest thermal efficiency of all heat engines operating between the same temperature levels. Unlike ideal cycles, they are totally reversible, and unsuitable as a realistic model.</a:t>
            </a:r>
            <a:endParaRPr/>
          </a:p>
        </p:txBody>
      </p:sp>
      <p:pic>
        <p:nvPicPr>
          <p:cNvPr id="170" name="Picture 8"/>
          <p:cNvPicPr/>
          <p:nvPr/>
        </p:nvPicPr>
        <p:blipFill>
          <a:blip r:embed="rId2"/>
          <a:stretch>
            <a:fillRect/>
          </a:stretch>
        </p:blipFill>
        <p:spPr>
          <a:xfrm>
            <a:off x="5927760" y="1378080"/>
            <a:ext cx="2757600" cy="677880"/>
          </a:xfrm>
          <a:prstGeom prst="rect">
            <a:avLst/>
          </a:prstGeom>
          <a:ln>
            <a:noFill/>
          </a:ln>
        </p:spPr>
      </p:pic>
      <p:sp>
        <p:nvSpPr>
          <p:cNvPr id="171" name="CustomShape 5"/>
          <p:cNvSpPr/>
          <p:nvPr/>
        </p:nvSpPr>
        <p:spPr>
          <a:xfrm>
            <a:off x="6705720" y="806400"/>
            <a:ext cx="2284560" cy="637920"/>
          </a:xfrm>
          <a:prstGeom prst="rect">
            <a:avLst/>
          </a:prstGeom>
          <a:noFill/>
          <a:ln>
            <a:noFill/>
          </a:ln>
        </p:spPr>
        <p:txBody>
          <a:bodyPr lIns="90000" tIns="45000" rIns="90000" bIns="45000"/>
          <a:lstStyle/>
          <a:p>
            <a:pPr>
              <a:lnSpc>
                <a:spcPct val="100000"/>
              </a:lnSpc>
            </a:pPr>
            <a:r>
              <a:rPr lang="en-US">
                <a:solidFill>
                  <a:srgbClr val="008000"/>
                </a:solidFill>
                <a:latin typeface="Calibri"/>
              </a:rPr>
              <a:t>Thermal efficiency of heat engines:</a:t>
            </a:r>
            <a:endParaRPr/>
          </a:p>
        </p:txBody>
      </p:sp>
      <p:pic>
        <p:nvPicPr>
          <p:cNvPr id="172" name="Picture 10"/>
          <p:cNvPicPr/>
          <p:nvPr/>
        </p:nvPicPr>
        <p:blipFill>
          <a:blip r:embed="rId3"/>
          <a:stretch>
            <a:fillRect/>
          </a:stretch>
        </p:blipFill>
        <p:spPr>
          <a:xfrm>
            <a:off x="304920" y="4165560"/>
            <a:ext cx="3351240" cy="2081520"/>
          </a:xfrm>
          <a:prstGeom prst="rect">
            <a:avLst/>
          </a:prstGeom>
          <a:ln>
            <a:noFill/>
          </a:ln>
        </p:spPr>
      </p:pic>
      <p:pic>
        <p:nvPicPr>
          <p:cNvPr id="173" name="Picture 11"/>
          <p:cNvPicPr/>
          <p:nvPr/>
        </p:nvPicPr>
        <p:blipFill>
          <a:blip r:embed="rId4"/>
          <a:stretch>
            <a:fillRect/>
          </a:stretch>
        </p:blipFill>
        <p:spPr>
          <a:xfrm>
            <a:off x="5791320" y="2133720"/>
            <a:ext cx="3122640" cy="3256200"/>
          </a:xfrm>
          <a:prstGeom prst="rect">
            <a:avLst/>
          </a:prstGeom>
          <a:ln>
            <a:noFill/>
          </a:ln>
        </p:spPr>
      </p:pic>
      <p:sp>
        <p:nvSpPr>
          <p:cNvPr id="174" name="CustomShape 6"/>
          <p:cNvSpPr/>
          <p:nvPr/>
        </p:nvSpPr>
        <p:spPr>
          <a:xfrm>
            <a:off x="5638680" y="5362560"/>
            <a:ext cx="3275280" cy="1186560"/>
          </a:xfrm>
          <a:prstGeom prst="rect">
            <a:avLst/>
          </a:prstGeom>
          <a:noFill/>
          <a:ln>
            <a:noFill/>
          </a:ln>
        </p:spPr>
        <p:txBody>
          <a:bodyPr lIns="90000" tIns="45000" rIns="90000" bIns="45000"/>
          <a:lstStyle/>
          <a:p>
            <a:pPr>
              <a:lnSpc>
                <a:spcPct val="100000"/>
              </a:lnSpc>
            </a:pPr>
            <a:r>
              <a:rPr lang="en-US">
                <a:solidFill>
                  <a:srgbClr val="3333FF"/>
                </a:solidFill>
                <a:latin typeface="Calibri"/>
              </a:rPr>
              <a:t>The analysis of many complex processes can be reduced to a manageable level by utilizing some idealizations.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539B301B-0352-4A68-AA11-4677099D9DFA}" type="slidenum">
              <a:rPr lang="en-US" sz="1200">
                <a:solidFill>
                  <a:srgbClr val="8B8B8B"/>
                </a:solidFill>
                <a:latin typeface="Calibri"/>
              </a:rPr>
              <a:t>7</a:t>
            </a:fld>
            <a:endParaRPr/>
          </a:p>
        </p:txBody>
      </p:sp>
      <p:sp>
        <p:nvSpPr>
          <p:cNvPr id="176" name="CustomShape 2"/>
          <p:cNvSpPr/>
          <p:nvPr/>
        </p:nvSpPr>
        <p:spPr>
          <a:xfrm>
            <a:off x="380880" y="228600"/>
            <a:ext cx="8436240" cy="576720"/>
          </a:xfrm>
          <a:prstGeom prst="rect">
            <a:avLst/>
          </a:prstGeom>
          <a:solidFill>
            <a:srgbClr val="FFFF00"/>
          </a:solidFill>
          <a:ln>
            <a:noFill/>
          </a:ln>
        </p:spPr>
        <p:txBody>
          <a:bodyPr lIns="90000" tIns="45000" rIns="90000" bIns="45000"/>
          <a:lstStyle/>
          <a:p>
            <a:pPr>
              <a:lnSpc>
                <a:spcPct val="100000"/>
              </a:lnSpc>
            </a:pPr>
            <a:r>
              <a:rPr lang="en-US" sz="3200" b="1">
                <a:solidFill>
                  <a:srgbClr val="FF3300"/>
                </a:solidFill>
                <a:latin typeface="Calibri"/>
              </a:rPr>
              <a:t>AIR-STANDARD ASSUMPTIONS</a:t>
            </a:r>
            <a:endParaRPr/>
          </a:p>
        </p:txBody>
      </p:sp>
      <p:sp>
        <p:nvSpPr>
          <p:cNvPr id="177" name="CustomShape 3"/>
          <p:cNvSpPr/>
          <p:nvPr/>
        </p:nvSpPr>
        <p:spPr>
          <a:xfrm>
            <a:off x="304920" y="4495680"/>
            <a:ext cx="4189680" cy="637920"/>
          </a:xfrm>
          <a:prstGeom prst="rect">
            <a:avLst/>
          </a:prstGeom>
          <a:noFill/>
          <a:ln>
            <a:noFill/>
          </a:ln>
        </p:spPr>
        <p:txBody>
          <a:bodyPr lIns="90000" tIns="45000" rIns="90000" bIns="45000"/>
          <a:lstStyle/>
          <a:p>
            <a:pPr>
              <a:lnSpc>
                <a:spcPct val="100000"/>
              </a:lnSpc>
            </a:pPr>
            <a:r>
              <a:rPr lang="en-US">
                <a:solidFill>
                  <a:srgbClr val="3333FF"/>
                </a:solidFill>
                <a:latin typeface="Calibri"/>
              </a:rPr>
              <a:t>The combustion process is replaced by a heat-addition process in ideal cycles.</a:t>
            </a:r>
            <a:endParaRPr/>
          </a:p>
        </p:txBody>
      </p:sp>
      <p:sp>
        <p:nvSpPr>
          <p:cNvPr id="178" name="CustomShape 4"/>
          <p:cNvSpPr/>
          <p:nvPr/>
        </p:nvSpPr>
        <p:spPr>
          <a:xfrm>
            <a:off x="4343400" y="1044720"/>
            <a:ext cx="4494240" cy="3473280"/>
          </a:xfrm>
          <a:prstGeom prst="rect">
            <a:avLst/>
          </a:prstGeom>
          <a:noFill/>
          <a:ln>
            <a:noFill/>
          </a:ln>
        </p:spPr>
        <p:txBody>
          <a:bodyPr lIns="90000" tIns="45000" rIns="90000" bIns="45000"/>
          <a:lstStyle/>
          <a:p>
            <a:pPr>
              <a:lnSpc>
                <a:spcPct val="100000"/>
              </a:lnSpc>
            </a:pPr>
            <a:r>
              <a:rPr lang="en-US" b="1">
                <a:solidFill>
                  <a:srgbClr val="CC00CC"/>
                </a:solidFill>
                <a:latin typeface="Calibri"/>
              </a:rPr>
              <a:t>Air-standard assumptions</a:t>
            </a:r>
            <a:r>
              <a:rPr lang="en-US">
                <a:solidFill>
                  <a:srgbClr val="CC00CC"/>
                </a:solidFill>
                <a:latin typeface="Calibri"/>
              </a:rPr>
              <a:t>:</a:t>
            </a:r>
            <a:endParaRPr/>
          </a:p>
          <a:p>
            <a:pPr>
              <a:lnSpc>
                <a:spcPct val="100000"/>
              </a:lnSpc>
              <a:buFont typeface="StarSymbol"/>
              <a:buAutoNum type="arabicPeriod"/>
            </a:pPr>
            <a:r>
              <a:rPr lang="en-US">
                <a:solidFill>
                  <a:srgbClr val="000000"/>
                </a:solidFill>
                <a:latin typeface="Calibri"/>
              </a:rPr>
              <a:t>The working fluid is air, which continuously circulates in a closed loop and always behaves as an ideal gas.</a:t>
            </a:r>
            <a:endParaRPr/>
          </a:p>
          <a:p>
            <a:pPr>
              <a:lnSpc>
                <a:spcPct val="100000"/>
              </a:lnSpc>
              <a:buFont typeface="StarSymbol"/>
              <a:buAutoNum type="arabicPeriod"/>
            </a:pPr>
            <a:r>
              <a:rPr lang="en-US">
                <a:solidFill>
                  <a:srgbClr val="000000"/>
                </a:solidFill>
                <a:latin typeface="Calibri"/>
              </a:rPr>
              <a:t>All the processes that make up the cycle are internally reversible.</a:t>
            </a:r>
            <a:endParaRPr/>
          </a:p>
          <a:p>
            <a:pPr>
              <a:lnSpc>
                <a:spcPct val="100000"/>
              </a:lnSpc>
              <a:buFont typeface="StarSymbol"/>
              <a:buAutoNum type="arabicPeriod"/>
            </a:pPr>
            <a:r>
              <a:rPr lang="en-US">
                <a:solidFill>
                  <a:srgbClr val="000000"/>
                </a:solidFill>
                <a:latin typeface="Calibri"/>
              </a:rPr>
              <a:t>The combustion process is replaced by a heat-addition process from an external source.</a:t>
            </a:r>
            <a:endParaRPr/>
          </a:p>
          <a:p>
            <a:pPr>
              <a:lnSpc>
                <a:spcPct val="100000"/>
              </a:lnSpc>
              <a:buFont typeface="StarSymbol"/>
              <a:buAutoNum type="arabicPeriod"/>
            </a:pPr>
            <a:r>
              <a:rPr lang="en-US">
                <a:solidFill>
                  <a:srgbClr val="000000"/>
                </a:solidFill>
                <a:latin typeface="Calibri"/>
              </a:rPr>
              <a:t>The exhaust process is replaced by a heat-rejection process that restores the working fluid to its initial state.</a:t>
            </a:r>
            <a:endParaRPr/>
          </a:p>
        </p:txBody>
      </p:sp>
      <p:sp>
        <p:nvSpPr>
          <p:cNvPr id="179" name="CustomShape 5"/>
          <p:cNvSpPr/>
          <p:nvPr/>
        </p:nvSpPr>
        <p:spPr>
          <a:xfrm>
            <a:off x="304920" y="5257800"/>
            <a:ext cx="7466040" cy="1220760"/>
          </a:xfrm>
          <a:prstGeom prst="rect">
            <a:avLst/>
          </a:prstGeom>
          <a:noFill/>
          <a:ln>
            <a:noFill/>
          </a:ln>
        </p:spPr>
        <p:txBody>
          <a:bodyPr lIns="90000" tIns="45000" rIns="90000" bIns="45000"/>
          <a:lstStyle/>
          <a:p>
            <a:pPr>
              <a:lnSpc>
                <a:spcPct val="100000"/>
              </a:lnSpc>
            </a:pPr>
            <a:r>
              <a:rPr lang="en-US" b="1">
                <a:solidFill>
                  <a:srgbClr val="CC00CC"/>
                </a:solidFill>
                <a:latin typeface="Calibri"/>
              </a:rPr>
              <a:t>Cold-air-standard assumptions</a:t>
            </a:r>
            <a:r>
              <a:rPr lang="en-US">
                <a:solidFill>
                  <a:srgbClr val="CC00CC"/>
                </a:solidFill>
                <a:latin typeface="Calibri"/>
              </a:rPr>
              <a:t>:</a:t>
            </a:r>
            <a:r>
              <a:rPr lang="en-US">
                <a:solidFill>
                  <a:srgbClr val="000000"/>
                </a:solidFill>
                <a:latin typeface="Calibri"/>
              </a:rPr>
              <a:t> When the working fluid is considered to be air with constant specific heats at room temperature</a:t>
            </a:r>
            <a:r>
              <a:rPr lang="en-US" i="1">
                <a:solidFill>
                  <a:srgbClr val="000000"/>
                </a:solidFill>
                <a:latin typeface="Calibri"/>
              </a:rPr>
              <a:t> </a:t>
            </a:r>
            <a:r>
              <a:rPr lang="en-US">
                <a:solidFill>
                  <a:srgbClr val="000000"/>
                </a:solidFill>
                <a:latin typeface="Calibri"/>
              </a:rPr>
              <a:t>(25°C).</a:t>
            </a:r>
            <a:endParaRPr/>
          </a:p>
          <a:p>
            <a:pPr>
              <a:lnSpc>
                <a:spcPct val="100000"/>
              </a:lnSpc>
            </a:pPr>
            <a:r>
              <a:rPr lang="en-US" b="1">
                <a:solidFill>
                  <a:srgbClr val="CC00CC"/>
                </a:solidFill>
                <a:latin typeface="Calibri"/>
              </a:rPr>
              <a:t>Air-standard cycle:</a:t>
            </a:r>
            <a:r>
              <a:rPr lang="en-US">
                <a:solidFill>
                  <a:srgbClr val="000000"/>
                </a:solidFill>
                <a:latin typeface="Calibri"/>
              </a:rPr>
              <a:t> A cycle for which the air-standard assumptions are applicable. </a:t>
            </a:r>
            <a:endParaRPr/>
          </a:p>
        </p:txBody>
      </p:sp>
      <p:pic>
        <p:nvPicPr>
          <p:cNvPr id="180" name="Picture 7"/>
          <p:cNvPicPr/>
          <p:nvPr/>
        </p:nvPicPr>
        <p:blipFill>
          <a:blip r:embed="rId2"/>
          <a:stretch>
            <a:fillRect/>
          </a:stretch>
        </p:blipFill>
        <p:spPr>
          <a:xfrm>
            <a:off x="380880" y="1047600"/>
            <a:ext cx="3284640" cy="3446640"/>
          </a:xfrm>
          <a:prstGeom prst="rect">
            <a:avLst/>
          </a:prstGeom>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8C51D7FD-BAFF-4634-9437-F7A50FD1BCF1}" type="slidenum">
              <a:rPr lang="en-US" sz="1600">
                <a:solidFill>
                  <a:srgbClr val="000000"/>
                </a:solidFill>
                <a:latin typeface="Arial Narrow"/>
              </a:rPr>
              <a:t>8</a:t>
            </a:fld>
            <a:endParaRPr/>
          </a:p>
        </p:txBody>
      </p:sp>
      <p:sp>
        <p:nvSpPr>
          <p:cNvPr id="182" name="CustomShape 2"/>
          <p:cNvSpPr/>
          <p:nvPr/>
        </p:nvSpPr>
        <p:spPr>
          <a:xfrm>
            <a:off x="609480" y="436680"/>
            <a:ext cx="7694640" cy="546120"/>
          </a:xfrm>
          <a:prstGeom prst="rect">
            <a:avLst/>
          </a:prstGeom>
          <a:noFill/>
          <a:ln>
            <a:noFill/>
          </a:ln>
        </p:spPr>
        <p:txBody>
          <a:bodyPr lIns="90000" tIns="45000" rIns="90000" bIns="45000"/>
          <a:lstStyle/>
          <a:p>
            <a:pPr>
              <a:lnSpc>
                <a:spcPct val="100000"/>
              </a:lnSpc>
            </a:pPr>
            <a:r>
              <a:rPr lang="en-US" sz="3000">
                <a:solidFill>
                  <a:srgbClr val="C00000"/>
                </a:solidFill>
                <a:latin typeface="Arial Narrow"/>
              </a:rPr>
              <a:t>Brayton Cycle: Ideal Cycle for Gas-Turbine Engines</a:t>
            </a:r>
            <a:endParaRPr/>
          </a:p>
        </p:txBody>
      </p:sp>
      <p:sp>
        <p:nvSpPr>
          <p:cNvPr id="183" name="CustomShape 3"/>
          <p:cNvSpPr/>
          <p:nvPr/>
        </p:nvSpPr>
        <p:spPr>
          <a:xfrm>
            <a:off x="609480" y="1066680"/>
            <a:ext cx="7847280" cy="138528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Gas turbines usually operate on an open cycle (</a:t>
            </a:r>
            <a:r>
              <a:rPr lang="en-US" sz="2000">
                <a:solidFill>
                  <a:srgbClr val="FF3399"/>
                </a:solidFill>
                <a:latin typeface="Arial Narrow"/>
              </a:rPr>
              <a:t>Fig. 9–29</a:t>
            </a:r>
            <a:r>
              <a:rPr lang="en-US" sz="2000">
                <a:solidFill>
                  <a:srgbClr val="000000"/>
                </a:solidFill>
                <a:latin typeface="Arial Narrow"/>
              </a:rPr>
              <a:t>). </a:t>
            </a:r>
            <a:endParaRPr/>
          </a:p>
          <a:p>
            <a:pPr>
              <a:lnSpc>
                <a:spcPct val="100000"/>
              </a:lnSpc>
            </a:pPr>
            <a:r>
              <a:rPr lang="en-US" sz="2000">
                <a:solidFill>
                  <a:srgbClr val="000000"/>
                </a:solidFill>
                <a:latin typeface="Arial Narrow"/>
              </a:rPr>
              <a:t>Air at ambient conditions is drawn into the compressor, where its temperature and pressure are raised. The high pressure air proceeds into the combustion chamber, where the fuel is burned at constant pressure. </a:t>
            </a:r>
            <a:endParaRPr/>
          </a:p>
        </p:txBody>
      </p:sp>
      <p:pic>
        <p:nvPicPr>
          <p:cNvPr id="184" name="Picture 9"/>
          <p:cNvPicPr/>
          <p:nvPr/>
        </p:nvPicPr>
        <p:blipFill>
          <a:blip r:embed="rId2"/>
          <a:stretch>
            <a:fillRect/>
          </a:stretch>
        </p:blipFill>
        <p:spPr>
          <a:xfrm>
            <a:off x="4495680" y="2590920"/>
            <a:ext cx="4141800" cy="3048120"/>
          </a:xfrm>
          <a:prstGeom prst="rect">
            <a:avLst/>
          </a:prstGeom>
          <a:ln>
            <a:noFill/>
          </a:ln>
        </p:spPr>
      </p:pic>
      <p:sp>
        <p:nvSpPr>
          <p:cNvPr id="185" name="CustomShape 4"/>
          <p:cNvSpPr/>
          <p:nvPr/>
        </p:nvSpPr>
        <p:spPr>
          <a:xfrm>
            <a:off x="609480" y="2666880"/>
            <a:ext cx="3579840" cy="329112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The high-temperature gases then enter the turbine where they expand to atmospheric pressure while producing power output. </a:t>
            </a:r>
            <a:endParaRPr/>
          </a:p>
          <a:p>
            <a:pPr>
              <a:lnSpc>
                <a:spcPct val="100000"/>
              </a:lnSpc>
            </a:pPr>
            <a:r>
              <a:rPr lang="en-US" sz="2000">
                <a:solidFill>
                  <a:srgbClr val="000000"/>
                </a:solidFill>
                <a:latin typeface="Arial Narrow"/>
              </a:rPr>
              <a:t>Some of the output power is used to drive the compressor.</a:t>
            </a:r>
            <a:endParaRPr/>
          </a:p>
          <a:p>
            <a:pPr>
              <a:lnSpc>
                <a:spcPct val="100000"/>
              </a:lnSpc>
            </a:pPr>
            <a:r>
              <a:rPr lang="en-US" sz="2000">
                <a:solidFill>
                  <a:srgbClr val="000000"/>
                </a:solidFill>
                <a:latin typeface="Arial Narrow"/>
              </a:rPr>
              <a:t>The exhaust gases leaving the turbine are thrown out (not re-circulated), causing the cycle to be classified as an </a:t>
            </a:r>
            <a:r>
              <a:rPr lang="en-US" sz="2000" b="1">
                <a:solidFill>
                  <a:srgbClr val="000000"/>
                </a:solidFill>
                <a:latin typeface="Arial Narrow"/>
              </a:rPr>
              <a:t>open cycle</a:t>
            </a:r>
            <a:r>
              <a:rPr lang="en-US" sz="2000">
                <a:solidFill>
                  <a:srgbClr val="000000"/>
                </a:solidFill>
                <a:latin typeface="Arial Narrow"/>
              </a:rPr>
              <a:t>.</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CustomShape 1"/>
          <p:cNvSpPr/>
          <p:nvPr/>
        </p:nvSpPr>
        <p:spPr>
          <a:xfrm>
            <a:off x="6553080" y="6356520"/>
            <a:ext cx="2132280" cy="363600"/>
          </a:xfrm>
          <a:prstGeom prst="rect">
            <a:avLst/>
          </a:prstGeom>
          <a:noFill/>
          <a:ln>
            <a:noFill/>
          </a:ln>
        </p:spPr>
        <p:txBody>
          <a:bodyPr lIns="90000" tIns="45000" rIns="90000" bIns="45000" anchor="ctr"/>
          <a:lstStyle/>
          <a:p>
            <a:pPr>
              <a:lnSpc>
                <a:spcPct val="100000"/>
              </a:lnSpc>
            </a:pPr>
            <a:fld id="{7CFFF943-BEE7-4617-8DC9-D830143D425B}" type="slidenum">
              <a:rPr lang="en-US" sz="1600">
                <a:solidFill>
                  <a:srgbClr val="000000"/>
                </a:solidFill>
                <a:latin typeface="Arial Narrow"/>
              </a:rPr>
              <a:t>9</a:t>
            </a:fld>
            <a:endParaRPr/>
          </a:p>
        </p:txBody>
      </p:sp>
      <p:sp>
        <p:nvSpPr>
          <p:cNvPr id="187" name="CustomShape 2"/>
          <p:cNvSpPr/>
          <p:nvPr/>
        </p:nvSpPr>
        <p:spPr>
          <a:xfrm>
            <a:off x="533520" y="1295280"/>
            <a:ext cx="3503880" cy="4510800"/>
          </a:xfrm>
          <a:prstGeom prst="rect">
            <a:avLst/>
          </a:prstGeom>
          <a:noFill/>
          <a:ln>
            <a:noFill/>
          </a:ln>
        </p:spPr>
        <p:txBody>
          <a:bodyPr lIns="90000" tIns="45000" rIns="90000" bIns="45000"/>
          <a:lstStyle/>
          <a:p>
            <a:pPr>
              <a:lnSpc>
                <a:spcPct val="100000"/>
              </a:lnSpc>
            </a:pPr>
            <a:r>
              <a:rPr lang="en-US" sz="2000">
                <a:solidFill>
                  <a:srgbClr val="000000"/>
                </a:solidFill>
                <a:latin typeface="Arial Narrow"/>
              </a:rPr>
              <a:t>The open gas-turbine cycle can be modelled as a closed cycle, using the </a:t>
            </a:r>
            <a:r>
              <a:rPr lang="en-US" sz="2000" b="1">
                <a:solidFill>
                  <a:srgbClr val="000000"/>
                </a:solidFill>
                <a:latin typeface="Arial Narrow"/>
              </a:rPr>
              <a:t>air-standard</a:t>
            </a:r>
            <a:r>
              <a:rPr lang="en-US" sz="2000">
                <a:solidFill>
                  <a:srgbClr val="000000"/>
                </a:solidFill>
                <a:latin typeface="Arial Narrow"/>
              </a:rPr>
              <a:t> assumptions (</a:t>
            </a:r>
            <a:r>
              <a:rPr lang="en-US" sz="2000">
                <a:solidFill>
                  <a:srgbClr val="FF3399"/>
                </a:solidFill>
                <a:latin typeface="Arial Narrow"/>
              </a:rPr>
              <a:t>Fig. 9–30</a:t>
            </a:r>
            <a:r>
              <a:rPr lang="en-US" sz="2000">
                <a:solidFill>
                  <a:srgbClr val="000000"/>
                </a:solidFill>
                <a:latin typeface="Arial Narrow"/>
              </a:rPr>
              <a:t>). </a:t>
            </a:r>
            <a:endParaRPr/>
          </a:p>
          <a:p>
            <a:pPr>
              <a:lnSpc>
                <a:spcPct val="100000"/>
              </a:lnSpc>
            </a:pPr>
            <a:r>
              <a:rPr lang="en-US" sz="2000">
                <a:solidFill>
                  <a:srgbClr val="000000"/>
                </a:solidFill>
                <a:latin typeface="Arial Narrow"/>
              </a:rPr>
              <a:t>The compression and expansion processes remain the same, but the combustion process is replaced by a </a:t>
            </a:r>
            <a:r>
              <a:rPr lang="en-US" sz="2000" b="1">
                <a:solidFill>
                  <a:srgbClr val="000000"/>
                </a:solidFill>
                <a:latin typeface="Arial Narrow"/>
              </a:rPr>
              <a:t>constant-pressure heat addition </a:t>
            </a:r>
            <a:r>
              <a:rPr lang="en-US" sz="2000">
                <a:solidFill>
                  <a:srgbClr val="000000"/>
                </a:solidFill>
                <a:latin typeface="Arial Narrow"/>
              </a:rPr>
              <a:t>process from an external source. </a:t>
            </a:r>
            <a:endParaRPr/>
          </a:p>
          <a:p>
            <a:pPr>
              <a:lnSpc>
                <a:spcPct val="100000"/>
              </a:lnSpc>
            </a:pPr>
            <a:r>
              <a:rPr lang="en-US" sz="2000">
                <a:solidFill>
                  <a:srgbClr val="000000"/>
                </a:solidFill>
                <a:latin typeface="Arial Narrow"/>
              </a:rPr>
              <a:t>The exhaust process is replaced by a </a:t>
            </a:r>
            <a:r>
              <a:rPr lang="en-US" sz="2000" b="1">
                <a:solidFill>
                  <a:srgbClr val="000000"/>
                </a:solidFill>
                <a:latin typeface="Arial Narrow"/>
              </a:rPr>
              <a:t>constant-pressure heat rejection </a:t>
            </a:r>
            <a:r>
              <a:rPr lang="en-US" sz="2000">
                <a:solidFill>
                  <a:srgbClr val="000000"/>
                </a:solidFill>
                <a:latin typeface="Arial Narrow"/>
              </a:rPr>
              <a:t>process to the ambient air.</a:t>
            </a:r>
            <a:endParaRPr/>
          </a:p>
        </p:txBody>
      </p:sp>
      <p:pic>
        <p:nvPicPr>
          <p:cNvPr id="188" name="Picture 2"/>
          <p:cNvPicPr/>
          <p:nvPr/>
        </p:nvPicPr>
        <p:blipFill>
          <a:blip r:embed="rId2"/>
          <a:stretch>
            <a:fillRect/>
          </a:stretch>
        </p:blipFill>
        <p:spPr>
          <a:xfrm>
            <a:off x="4114800" y="1143000"/>
            <a:ext cx="4459320" cy="4546800"/>
          </a:xfrm>
          <a:prstGeom prst="rect">
            <a:avLst/>
          </a:prstGeom>
          <a:ln>
            <a:noFill/>
          </a:ln>
        </p:spPr>
      </p:pic>
      <p:sp>
        <p:nvSpPr>
          <p:cNvPr id="189" name="CustomShape 3"/>
          <p:cNvSpPr/>
          <p:nvPr/>
        </p:nvSpPr>
        <p:spPr>
          <a:xfrm>
            <a:off x="533520" y="609480"/>
            <a:ext cx="3961080" cy="515880"/>
          </a:xfrm>
          <a:prstGeom prst="rect">
            <a:avLst/>
          </a:prstGeom>
          <a:noFill/>
          <a:ln>
            <a:noFill/>
          </a:ln>
        </p:spPr>
        <p:txBody>
          <a:bodyPr lIns="90000" tIns="45000" rIns="90000" bIns="45000"/>
          <a:lstStyle/>
          <a:p>
            <a:pPr>
              <a:lnSpc>
                <a:spcPct val="100000"/>
              </a:lnSpc>
            </a:pPr>
            <a:r>
              <a:rPr lang="en-US" sz="2800">
                <a:solidFill>
                  <a:srgbClr val="C00000"/>
                </a:solidFill>
                <a:latin typeface="Arial Narrow"/>
              </a:rPr>
              <a:t>Closed Cycle Model</a:t>
            </a:r>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83</TotalTime>
  <Words>2891</Words>
  <Application>Microsoft Office PowerPoint</Application>
  <PresentationFormat>On-screen Show (4:3)</PresentationFormat>
  <Paragraphs>267</Paragraphs>
  <Slides>36</Slides>
  <Notes>0</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36</vt:i4>
      </vt:variant>
    </vt:vector>
  </HeadingPairs>
  <TitlesOfParts>
    <vt:vector size="41" baseType="lpstr">
      <vt:lpstr>Office Theme</vt:lpstr>
      <vt:lpstr>Office Theme</vt:lpstr>
      <vt:lpstr>Office Theme</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Mohsin</cp:lastModifiedBy>
  <cp:revision>10</cp:revision>
  <dcterms:modified xsi:type="dcterms:W3CDTF">2015-03-11T09:37:30Z</dcterms:modified>
</cp:coreProperties>
</file>