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26"/>
  </p:notesMasterIdLst>
  <p:sldIdLst>
    <p:sldId id="356" r:id="rId2"/>
    <p:sldId id="357" r:id="rId3"/>
    <p:sldId id="418" r:id="rId4"/>
    <p:sldId id="419" r:id="rId5"/>
    <p:sldId id="413" r:id="rId6"/>
    <p:sldId id="402" r:id="rId7"/>
    <p:sldId id="414" r:id="rId8"/>
    <p:sldId id="422" r:id="rId9"/>
    <p:sldId id="404" r:id="rId10"/>
    <p:sldId id="415" r:id="rId11"/>
    <p:sldId id="409" r:id="rId12"/>
    <p:sldId id="416" r:id="rId13"/>
    <p:sldId id="417" r:id="rId14"/>
    <p:sldId id="423" r:id="rId15"/>
    <p:sldId id="408" r:id="rId16"/>
    <p:sldId id="420" r:id="rId17"/>
    <p:sldId id="426" r:id="rId18"/>
    <p:sldId id="407" r:id="rId19"/>
    <p:sldId id="410" r:id="rId20"/>
    <p:sldId id="406" r:id="rId21"/>
    <p:sldId id="425" r:id="rId22"/>
    <p:sldId id="411" r:id="rId23"/>
    <p:sldId id="421" r:id="rId24"/>
    <p:sldId id="427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008000"/>
    <a:srgbClr val="CC00CC"/>
    <a:srgbClr val="FF3300"/>
    <a:srgbClr val="B2B2B2"/>
    <a:srgbClr val="006600"/>
    <a:srgbClr val="33CC33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54" autoAdjust="0"/>
    <p:restoredTop sz="94660"/>
  </p:normalViewPr>
  <p:slideViewPr>
    <p:cSldViewPr>
      <p:cViewPr varScale="1">
        <p:scale>
          <a:sx n="87" d="100"/>
          <a:sy n="87" d="100"/>
        </p:scale>
        <p:origin x="-177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E6E1D7B8-3739-4F7C-85F8-32FDB4A8C8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7551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5FF64E-9DEF-4F5C-9748-7A5E749C34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2380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8C09E-7041-4231-93B6-F0D39967BE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931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CA5B9-1A64-4639-A047-158DC74BE1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222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246367F-AAE1-4D5D-9410-3273871134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451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C0FDD6-A4E2-47E2-A0CF-89B1F0B466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7437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BEFEA-F069-41C0-B825-2EADCBDA77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898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32492-16F6-48A0-954D-E0A7C08987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62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C7638B5-7C88-4645-B987-A5A2D93614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632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FD672-5D68-4693-9E6E-3DD008D3C1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179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161F82D-6B72-486C-959E-06611234AC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681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A2686BC-13A1-4095-93C9-20CF92E1CE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00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 smtClean="0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fld id="{6F0A8AF2-653F-464A-A5AD-AC2803E95A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46" r:id="rId4"/>
    <p:sldLayoutId id="2147483847" r:id="rId5"/>
    <p:sldLayoutId id="2147483854" r:id="rId6"/>
    <p:sldLayoutId id="2147483848" r:id="rId7"/>
    <p:sldLayoutId id="2147483855" r:id="rId8"/>
    <p:sldLayoutId id="2147483856" r:id="rId9"/>
    <p:sldLayoutId id="2147483849" r:id="rId10"/>
    <p:sldLayoutId id="2147483850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Narrow" pitchFamily="34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286000"/>
            <a:ext cx="7620000" cy="20574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b="0" cap="none" dirty="0" smtClean="0">
                <a:solidFill>
                  <a:schemeClr val="tx1"/>
                </a:solidFill>
                <a:latin typeface="+mn-lt"/>
              </a:rPr>
              <a:t>Chapter </a:t>
            </a:r>
            <a:r>
              <a:rPr lang="en-US" b="0" cap="none" dirty="0" smtClean="0">
                <a:solidFill>
                  <a:schemeClr val="tx1"/>
                </a:solidFill>
                <a:latin typeface="+mn-lt"/>
              </a:rPr>
              <a:t>1</a:t>
            </a:r>
            <a:r>
              <a:rPr lang="en-US" sz="3600" b="0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en-US" sz="3600" b="0" dirty="0" smtClean="0">
                <a:solidFill>
                  <a:srgbClr val="C00000"/>
                </a:solidFill>
                <a:latin typeface="+mn-lt"/>
              </a:rPr>
            </a:br>
            <a:r>
              <a:rPr lang="en-US" sz="3200" dirty="0" smtClean="0">
                <a:solidFill>
                  <a:srgbClr val="C00000"/>
                </a:solidFill>
                <a:latin typeface="+mn-lt"/>
              </a:rPr>
              <a:t>VAPOR AND COMBINED</a:t>
            </a:r>
            <a:br>
              <a:rPr lang="en-US" sz="3200" dirty="0" smtClean="0">
                <a:solidFill>
                  <a:srgbClr val="C00000"/>
                </a:solidFill>
                <a:latin typeface="+mn-lt"/>
              </a:rPr>
            </a:br>
            <a:r>
              <a:rPr lang="en-US" sz="3200" dirty="0" smtClean="0">
                <a:solidFill>
                  <a:srgbClr val="C00000"/>
                </a:solidFill>
                <a:latin typeface="+mn-lt"/>
              </a:rPr>
              <a:t>POWER CYCLES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4648200"/>
            <a:ext cx="6248400" cy="7620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en-US" sz="2800" b="0" dirty="0" smtClean="0">
                <a:solidFill>
                  <a:schemeClr val="accent1">
                    <a:lumMod val="75000"/>
                  </a:schemeClr>
                </a:solidFill>
              </a:rPr>
              <a:t>(Part I)</a:t>
            </a: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436688" y="6202363"/>
            <a:ext cx="71802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>
                <a:latin typeface="+mn-lt"/>
                <a:cs typeface="Times New Roman" pitchFamily="18" charset="0"/>
              </a:rPr>
              <a:t>Copyright © The McGraw-Hill Companies, Inc. Permission required for reproduction or display.</a:t>
            </a: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2209800" y="381000"/>
            <a:ext cx="52149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+mn-lt"/>
                <a:cs typeface="+mn-cs"/>
              </a:rPr>
              <a:t>Thermodynamics: An Engineering Approach, 6</a:t>
            </a:r>
            <a:r>
              <a:rPr lang="en-US" b="1" baseline="30000" dirty="0">
                <a:solidFill>
                  <a:schemeClr val="accent3">
                    <a:lumMod val="75000"/>
                  </a:schemeClr>
                </a:solidFill>
                <a:latin typeface="+mn-lt"/>
                <a:cs typeface="+mn-cs"/>
              </a:rPr>
              <a:t>th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+mn-lt"/>
                <a:cs typeface="+mn-cs"/>
              </a:rPr>
              <a:t> Edition</a:t>
            </a:r>
            <a:r>
              <a:rPr lang="en-US" b="1" dirty="0">
                <a:latin typeface="+mn-lt"/>
                <a:cs typeface="+mn-cs"/>
              </a:rPr>
              <a:t/>
            </a:r>
            <a:br>
              <a:rPr lang="en-US" b="1" dirty="0">
                <a:latin typeface="+mn-lt"/>
                <a:cs typeface="+mn-cs"/>
              </a:rPr>
            </a:br>
            <a:r>
              <a:rPr lang="en-US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Yunus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 A. </a:t>
            </a:r>
            <a:r>
              <a:rPr lang="en-US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Cengel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, Michael A. Boles</a:t>
            </a:r>
          </a:p>
          <a:p>
            <a:pPr algn="ctr">
              <a:defRPr/>
            </a:pP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McGraw-Hill,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046413"/>
            <a:ext cx="3354388" cy="338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3680AC-ABC4-4B14-99D8-89F08904F7CA}" type="slidenum">
              <a:rPr lang="en-US" sz="1600">
                <a:solidFill>
                  <a:schemeClr val="tx1"/>
                </a:solidFill>
                <a:latin typeface="+mn-lt"/>
              </a:rPr>
              <a:pPr>
                <a:defRPr/>
              </a:pPr>
              <a:t>10</a:t>
            </a:fld>
            <a:endParaRPr lang="en-US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457200" y="685800"/>
            <a:ext cx="4114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600"/>
              </a:spcAft>
              <a:defRPr/>
            </a:pPr>
            <a:r>
              <a:rPr lang="en-US" sz="2800" dirty="0">
                <a:solidFill>
                  <a:srgbClr val="C00000"/>
                </a:solidFill>
                <a:latin typeface="+mn-lt"/>
                <a:cs typeface="+mn-cs"/>
              </a:rPr>
              <a:t>Sequence of Processes</a:t>
            </a:r>
            <a:endParaRPr lang="en-US" sz="28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5126" name="Rectangle 7"/>
          <p:cNvSpPr>
            <a:spLocks noChangeArrowheads="1"/>
          </p:cNvSpPr>
          <p:nvPr/>
        </p:nvSpPr>
        <p:spPr bwMode="auto">
          <a:xfrm>
            <a:off x="457200" y="1246188"/>
            <a:ext cx="3733800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sz="2000" dirty="0">
                <a:latin typeface="+mn-lt"/>
                <a:cs typeface="+mn-cs"/>
              </a:rPr>
              <a:t>The ideal Rankine cycle consists of </a:t>
            </a:r>
            <a:r>
              <a:rPr lang="en-US" sz="2000" b="1" dirty="0">
                <a:latin typeface="+mn-lt"/>
                <a:cs typeface="+mn-cs"/>
              </a:rPr>
              <a:t>four</a:t>
            </a:r>
            <a:r>
              <a:rPr lang="en-US" sz="2000" dirty="0">
                <a:latin typeface="+mn-lt"/>
                <a:cs typeface="+mn-cs"/>
              </a:rPr>
              <a:t> processes:</a:t>
            </a:r>
          </a:p>
          <a:p>
            <a:pPr marL="463550" indent="-463550">
              <a:spcAft>
                <a:spcPts val="600"/>
              </a:spcAft>
              <a:tabLst>
                <a:tab pos="463550" algn="l"/>
              </a:tabLst>
              <a:defRPr/>
            </a:pPr>
            <a:r>
              <a:rPr lang="en-US" sz="2000" dirty="0">
                <a:solidFill>
                  <a:srgbClr val="CC0066"/>
                </a:solidFill>
                <a:latin typeface="+mn-lt"/>
                <a:cs typeface="+mn-cs"/>
              </a:rPr>
              <a:t>1-2</a:t>
            </a:r>
            <a:r>
              <a:rPr lang="en-US" sz="2000" dirty="0">
                <a:latin typeface="+mn-lt"/>
                <a:cs typeface="+mn-cs"/>
              </a:rPr>
              <a:t> 	Isentropic compression in a water pump;</a:t>
            </a:r>
          </a:p>
          <a:p>
            <a:pPr marL="463550" indent="-463550">
              <a:spcAft>
                <a:spcPts val="600"/>
              </a:spcAft>
              <a:tabLst>
                <a:tab pos="463550" algn="l"/>
              </a:tabLst>
              <a:defRPr/>
            </a:pPr>
            <a:r>
              <a:rPr lang="en-US" sz="2000" dirty="0">
                <a:solidFill>
                  <a:srgbClr val="CC0066"/>
                </a:solidFill>
                <a:latin typeface="+mn-lt"/>
                <a:cs typeface="+mn-cs"/>
              </a:rPr>
              <a:t>2-3</a:t>
            </a:r>
            <a:r>
              <a:rPr lang="en-US" sz="2000" dirty="0">
                <a:latin typeface="+mn-lt"/>
                <a:cs typeface="+mn-cs"/>
              </a:rPr>
              <a:t> 	Constant pressure heat  addition  in a boiler;</a:t>
            </a:r>
          </a:p>
          <a:p>
            <a:pPr marL="463550" indent="-463550">
              <a:spcAft>
                <a:spcPts val="600"/>
              </a:spcAft>
              <a:tabLst>
                <a:tab pos="463550" algn="l"/>
              </a:tabLst>
              <a:defRPr/>
            </a:pPr>
            <a:r>
              <a:rPr lang="en-US" sz="2000" dirty="0">
                <a:solidFill>
                  <a:srgbClr val="CC0066"/>
                </a:solidFill>
                <a:latin typeface="+mn-lt"/>
                <a:cs typeface="+mn-cs"/>
              </a:rPr>
              <a:t>3-4</a:t>
            </a:r>
            <a:r>
              <a:rPr lang="en-US" sz="2000" dirty="0">
                <a:latin typeface="+mn-lt"/>
                <a:cs typeface="+mn-cs"/>
              </a:rPr>
              <a:t> 	Isentropic expansion in a turbine;</a:t>
            </a:r>
          </a:p>
          <a:p>
            <a:pPr marL="463550" indent="-463550">
              <a:spcAft>
                <a:spcPts val="600"/>
              </a:spcAft>
              <a:tabLst>
                <a:tab pos="463550" algn="l"/>
              </a:tabLst>
              <a:defRPr/>
            </a:pPr>
            <a:r>
              <a:rPr lang="en-US" sz="2000" dirty="0">
                <a:solidFill>
                  <a:srgbClr val="CC0066"/>
                </a:solidFill>
                <a:latin typeface="+mn-lt"/>
                <a:cs typeface="+mn-cs"/>
              </a:rPr>
              <a:t>4-1</a:t>
            </a:r>
            <a:r>
              <a:rPr lang="en-US" sz="2000" dirty="0">
                <a:latin typeface="+mn-lt"/>
                <a:cs typeface="+mn-cs"/>
              </a:rPr>
              <a:t> 	Constant pressure heat rejection </a:t>
            </a:r>
            <a:br>
              <a:rPr lang="en-US" sz="2000" dirty="0">
                <a:latin typeface="+mn-lt"/>
                <a:cs typeface="+mn-cs"/>
              </a:rPr>
            </a:br>
            <a:r>
              <a:rPr lang="en-US" sz="2000" dirty="0">
                <a:latin typeface="+mn-lt"/>
                <a:cs typeface="+mn-cs"/>
              </a:rPr>
              <a:t>in a condenser.</a:t>
            </a:r>
            <a:endParaRPr lang="en-US" sz="2000" dirty="0">
              <a:latin typeface="+mn-lt"/>
              <a:cs typeface="+mn-cs"/>
            </a:endParaRPr>
          </a:p>
        </p:txBody>
      </p:sp>
      <p:pic>
        <p:nvPicPr>
          <p:cNvPr id="174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5" y="5638800"/>
            <a:ext cx="2505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76213"/>
            <a:ext cx="4267200" cy="355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3797B0-E902-467A-826A-7C404363BB06}" type="slidenum">
              <a:rPr lang="en-US" sz="1600">
                <a:solidFill>
                  <a:schemeClr val="tx1"/>
                </a:solidFill>
                <a:latin typeface="+mn-lt"/>
              </a:rPr>
              <a:pPr>
                <a:defRPr/>
              </a:pPr>
              <a:t>11</a:t>
            </a:fld>
            <a:endParaRPr lang="en-US" sz="16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584200" y="436563"/>
            <a:ext cx="566420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000" dirty="0">
                <a:solidFill>
                  <a:srgbClr val="C00000"/>
                </a:solidFill>
                <a:latin typeface="+mn-lt"/>
                <a:cs typeface="+mn-cs"/>
              </a:rPr>
              <a:t>Energy Analysis of </a:t>
            </a:r>
            <a:r>
              <a:rPr lang="en-US" sz="3000" dirty="0">
                <a:solidFill>
                  <a:srgbClr val="C00000"/>
                </a:solidFill>
                <a:latin typeface="+mn-lt"/>
                <a:cs typeface="+mn-cs"/>
              </a:rPr>
              <a:t>Ideal </a:t>
            </a:r>
            <a:r>
              <a:rPr lang="en-US" sz="3000" dirty="0">
                <a:solidFill>
                  <a:srgbClr val="C00000"/>
                </a:solidFill>
                <a:latin typeface="+mn-lt"/>
                <a:cs typeface="+mn-cs"/>
              </a:rPr>
              <a:t>Rankine Cycle</a:t>
            </a:r>
          </a:p>
        </p:txBody>
      </p:sp>
      <p:pic>
        <p:nvPicPr>
          <p:cNvPr id="1843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784475"/>
            <a:ext cx="3581400" cy="361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4" name="Text Box 14"/>
          <p:cNvSpPr txBox="1">
            <a:spLocks noChangeArrowheads="1"/>
          </p:cNvSpPr>
          <p:nvPr/>
        </p:nvSpPr>
        <p:spPr bwMode="auto">
          <a:xfrm>
            <a:off x="609600" y="1042988"/>
            <a:ext cx="7772400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>
                <a:latin typeface="+mn-lt"/>
                <a:cs typeface="+mn-cs"/>
              </a:rPr>
              <a:t>The pump, boiler, turbine, and condenser are </a:t>
            </a:r>
            <a:r>
              <a:rPr lang="en-US" sz="2000" b="1" dirty="0">
                <a:latin typeface="+mn-lt"/>
                <a:cs typeface="+mn-cs"/>
              </a:rPr>
              <a:t>steady-flow </a:t>
            </a:r>
            <a:r>
              <a:rPr lang="en-US" sz="2000" dirty="0">
                <a:latin typeface="+mn-lt"/>
                <a:cs typeface="+mn-cs"/>
              </a:rPr>
              <a:t>devices. Thus all four processes that make up the ideal Rankine cycle can be analyzed as steady-flow processes.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>
                <a:latin typeface="+mn-lt"/>
                <a:cs typeface="+mn-cs"/>
              </a:rPr>
              <a:t>The kinetic</a:t>
            </a:r>
            <a:r>
              <a:rPr lang="en-US" sz="2000" b="1" dirty="0">
                <a:latin typeface="+mn-lt"/>
                <a:cs typeface="+mn-cs"/>
              </a:rPr>
              <a:t> </a:t>
            </a:r>
            <a:r>
              <a:rPr lang="en-US" sz="2000" dirty="0">
                <a:latin typeface="+mn-lt"/>
                <a:cs typeface="+mn-cs"/>
              </a:rPr>
              <a:t>and potential energy changes of the steam are usually small. Thus the </a:t>
            </a:r>
            <a:r>
              <a:rPr lang="en-US" sz="2000" b="1" dirty="0">
                <a:latin typeface="+mn-lt"/>
                <a:cs typeface="+mn-cs"/>
              </a:rPr>
              <a:t>Steady-flow Energy Equation </a:t>
            </a:r>
            <a:r>
              <a:rPr lang="en-US" sz="2000" dirty="0">
                <a:latin typeface="+mn-lt"/>
                <a:cs typeface="+mn-cs"/>
              </a:rPr>
              <a:t>per unit mass of steam reduces to:</a:t>
            </a:r>
            <a:endParaRPr lang="en-US" sz="2000" dirty="0">
              <a:latin typeface="+mn-lt"/>
              <a:cs typeface="+mn-cs"/>
            </a:endParaRPr>
          </a:p>
        </p:txBody>
      </p:sp>
      <p:pic>
        <p:nvPicPr>
          <p:cNvPr id="18438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947988"/>
            <a:ext cx="545782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495800" y="3581400"/>
            <a:ext cx="3581400" cy="24622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sz="2400" dirty="0">
                <a:solidFill>
                  <a:srgbClr val="FF0000"/>
                </a:solidFill>
                <a:latin typeface="+mn-lt"/>
                <a:cs typeface="+mn-cs"/>
              </a:rPr>
              <a:t>Energy Interactions</a:t>
            </a:r>
          </a:p>
          <a:p>
            <a:pPr algn="just">
              <a:spcAft>
                <a:spcPts val="600"/>
              </a:spcAft>
              <a:defRPr/>
            </a:pPr>
            <a:r>
              <a:rPr lang="en-US" sz="2000" dirty="0">
                <a:latin typeface="+mn-lt"/>
                <a:cs typeface="+mn-cs"/>
              </a:rPr>
              <a:t>The </a:t>
            </a:r>
            <a:r>
              <a:rPr lang="en-US" sz="2000" b="1" dirty="0">
                <a:latin typeface="+mn-lt"/>
                <a:cs typeface="+mn-cs"/>
              </a:rPr>
              <a:t>boiler</a:t>
            </a:r>
            <a:r>
              <a:rPr lang="en-US" sz="2000" dirty="0">
                <a:latin typeface="+mn-lt"/>
                <a:cs typeface="+mn-cs"/>
              </a:rPr>
              <a:t> and </a:t>
            </a:r>
            <a:r>
              <a:rPr lang="en-US" sz="2000" b="1" dirty="0">
                <a:latin typeface="+mn-lt"/>
                <a:cs typeface="+mn-cs"/>
              </a:rPr>
              <a:t>condenser</a:t>
            </a:r>
            <a:r>
              <a:rPr lang="en-US" sz="2000" dirty="0">
                <a:latin typeface="+mn-lt"/>
                <a:cs typeface="+mn-cs"/>
              </a:rPr>
              <a:t> do not involve any work but both involve with heat interactions.</a:t>
            </a:r>
          </a:p>
          <a:p>
            <a:pPr algn="just">
              <a:spcAft>
                <a:spcPts val="600"/>
              </a:spcAft>
              <a:defRPr/>
            </a:pPr>
            <a:r>
              <a:rPr lang="en-US" sz="2000" dirty="0">
                <a:latin typeface="+mn-lt"/>
                <a:cs typeface="+mn-cs"/>
              </a:rPr>
              <a:t>The </a:t>
            </a:r>
            <a:r>
              <a:rPr lang="en-US" sz="2000" b="1" dirty="0">
                <a:latin typeface="+mn-lt"/>
                <a:cs typeface="+mn-cs"/>
              </a:rPr>
              <a:t>pump</a:t>
            </a:r>
            <a:r>
              <a:rPr lang="en-US" sz="2000" dirty="0">
                <a:latin typeface="+mn-lt"/>
                <a:cs typeface="+mn-cs"/>
              </a:rPr>
              <a:t> and the </a:t>
            </a:r>
            <a:r>
              <a:rPr lang="en-US" sz="2000" b="1" dirty="0">
                <a:latin typeface="+mn-lt"/>
                <a:cs typeface="+mn-cs"/>
              </a:rPr>
              <a:t>turbine</a:t>
            </a:r>
            <a:r>
              <a:rPr lang="en-US" sz="2000" dirty="0">
                <a:latin typeface="+mn-lt"/>
                <a:cs typeface="+mn-cs"/>
              </a:rPr>
              <a:t> are assumed to be </a:t>
            </a:r>
            <a:r>
              <a:rPr lang="en-US" sz="2000" b="1" dirty="0">
                <a:latin typeface="+mn-lt"/>
                <a:cs typeface="+mn-cs"/>
              </a:rPr>
              <a:t>isentropic </a:t>
            </a:r>
            <a:r>
              <a:rPr lang="en-US" sz="2000" dirty="0">
                <a:latin typeface="+mn-lt"/>
                <a:cs typeface="+mn-cs"/>
              </a:rPr>
              <a:t>and both involve work</a:t>
            </a:r>
            <a:r>
              <a:rPr lang="en-US" sz="2000" b="1" dirty="0">
                <a:latin typeface="+mn-lt"/>
                <a:cs typeface="+mn-cs"/>
              </a:rPr>
              <a:t> </a:t>
            </a:r>
            <a:r>
              <a:rPr lang="en-US" sz="2000" dirty="0">
                <a:latin typeface="+mn-lt"/>
                <a:cs typeface="+mn-cs"/>
              </a:rPr>
              <a:t>interactions.</a:t>
            </a:r>
            <a:endParaRPr lang="en-US" sz="20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550" y="2286000"/>
            <a:ext cx="438785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FF942-1F51-4BDC-BE13-2A9EE0810CD3}" type="slidenum">
              <a:rPr lang="en-US" sz="1600">
                <a:solidFill>
                  <a:schemeClr val="tx1"/>
                </a:solidFill>
                <a:latin typeface="+mj-lt"/>
              </a:rPr>
              <a:pPr>
                <a:defRPr/>
              </a:pPr>
              <a:t>12</a:t>
            </a:fld>
            <a:endParaRPr lang="en-US" sz="16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544513" y="381000"/>
            <a:ext cx="47672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C00000"/>
                </a:solidFill>
                <a:latin typeface="+mn-lt"/>
                <a:cs typeface="+mn-cs"/>
              </a:rPr>
              <a:t>Energy </a:t>
            </a:r>
            <a:r>
              <a:rPr lang="en-US" sz="2800" dirty="0">
                <a:solidFill>
                  <a:srgbClr val="C00000"/>
                </a:solidFill>
                <a:latin typeface="+mn-lt"/>
                <a:cs typeface="+mn-cs"/>
              </a:rPr>
              <a:t>Interactions in Each Device</a:t>
            </a:r>
            <a:endParaRPr lang="en-US" sz="28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pic>
        <p:nvPicPr>
          <p:cNvPr id="1946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550" y="1905000"/>
            <a:ext cx="330517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33400" y="971550"/>
            <a:ext cx="5638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latin typeface="+mn-lt"/>
                <a:cs typeface="+mn-cs"/>
              </a:rPr>
              <a:t>Pump</a:t>
            </a:r>
            <a:r>
              <a:rPr lang="en-US" sz="2000" dirty="0">
                <a:latin typeface="+mn-lt"/>
                <a:cs typeface="+mn-cs"/>
              </a:rPr>
              <a:t>: The work needed to operate the water pump,</a:t>
            </a:r>
            <a:endParaRPr lang="en-US" sz="2000" dirty="0">
              <a:latin typeface="+mn-lt"/>
              <a:cs typeface="+mn-cs"/>
            </a:endParaRPr>
          </a:p>
        </p:txBody>
      </p:sp>
      <p:grpSp>
        <p:nvGrpSpPr>
          <p:cNvPr id="19463" name="Group 17"/>
          <p:cNvGrpSpPr>
            <a:grpSpLocks/>
          </p:cNvGrpSpPr>
          <p:nvPr/>
        </p:nvGrpSpPr>
        <p:grpSpPr bwMode="auto">
          <a:xfrm>
            <a:off x="1254125" y="1395413"/>
            <a:ext cx="2327275" cy="890587"/>
            <a:chOff x="2209796" y="1371600"/>
            <a:chExt cx="2327294" cy="890202"/>
          </a:xfrm>
        </p:grpSpPr>
        <p:pic>
          <p:nvPicPr>
            <p:cNvPr id="19471" name="Picture 1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5998" y="1905000"/>
              <a:ext cx="2251092" cy="3568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2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796" y="1371600"/>
              <a:ext cx="2033588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Box 18"/>
          <p:cNvSpPr txBox="1"/>
          <p:nvPr/>
        </p:nvSpPr>
        <p:spPr>
          <a:xfrm>
            <a:off x="3810000" y="1501775"/>
            <a:ext cx="1143000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latin typeface="+mn-lt"/>
                <a:cs typeface="+mn-cs"/>
              </a:rPr>
              <a:t>where,</a:t>
            </a:r>
            <a:endParaRPr lang="en-US" sz="1600" dirty="0">
              <a:latin typeface="+mn-lt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3400" y="2438400"/>
            <a:ext cx="43434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latin typeface="+mn-lt"/>
                <a:cs typeface="+mn-cs"/>
              </a:rPr>
              <a:t>Boiler</a:t>
            </a:r>
            <a:r>
              <a:rPr lang="en-US" sz="2000" dirty="0">
                <a:latin typeface="+mn-lt"/>
                <a:cs typeface="+mn-cs"/>
              </a:rPr>
              <a:t>: The amount of heat supplied </a:t>
            </a:r>
            <a:br>
              <a:rPr lang="en-US" sz="2000" dirty="0">
                <a:latin typeface="+mn-lt"/>
                <a:cs typeface="+mn-cs"/>
              </a:rPr>
            </a:br>
            <a:r>
              <a:rPr lang="en-US" sz="2000" dirty="0">
                <a:latin typeface="+mn-lt"/>
                <a:cs typeface="+mn-cs"/>
              </a:rPr>
              <a:t>in the steam boiler,</a:t>
            </a:r>
            <a:endParaRPr lang="en-US" sz="2000" dirty="0">
              <a:latin typeface="+mn-lt"/>
              <a:cs typeface="+mn-cs"/>
            </a:endParaRPr>
          </a:p>
        </p:txBody>
      </p:sp>
      <p:pic>
        <p:nvPicPr>
          <p:cNvPr id="19466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124200"/>
            <a:ext cx="1874838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533400" y="3638550"/>
            <a:ext cx="40386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latin typeface="+mn-lt"/>
                <a:cs typeface="+mn-cs"/>
              </a:rPr>
              <a:t>Turbine</a:t>
            </a:r>
            <a:r>
              <a:rPr lang="en-US" sz="2000" dirty="0">
                <a:latin typeface="+mn-lt"/>
                <a:cs typeface="+mn-cs"/>
              </a:rPr>
              <a:t>: The amount of work produced</a:t>
            </a:r>
            <a:br>
              <a:rPr lang="en-US" sz="2000" dirty="0">
                <a:latin typeface="+mn-lt"/>
                <a:cs typeface="+mn-cs"/>
              </a:rPr>
            </a:br>
            <a:r>
              <a:rPr lang="en-US" sz="2000" dirty="0">
                <a:latin typeface="+mn-lt"/>
                <a:cs typeface="+mn-cs"/>
              </a:rPr>
              <a:t>by the turbine,</a:t>
            </a:r>
            <a:endParaRPr lang="en-US" sz="2000" dirty="0">
              <a:latin typeface="+mn-lt"/>
              <a:cs typeface="+mn-cs"/>
            </a:endParaRPr>
          </a:p>
        </p:txBody>
      </p:sp>
      <p:pic>
        <p:nvPicPr>
          <p:cNvPr id="1946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343400"/>
            <a:ext cx="2022475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533400" y="4857750"/>
            <a:ext cx="4267200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latin typeface="+mn-lt"/>
                <a:cs typeface="+mn-cs"/>
              </a:rPr>
              <a:t>Condenser</a:t>
            </a:r>
            <a:r>
              <a:rPr lang="en-US" sz="2000" dirty="0">
                <a:latin typeface="+mn-lt"/>
                <a:cs typeface="+mn-cs"/>
              </a:rPr>
              <a:t>: The amount of heat </a:t>
            </a:r>
          </a:p>
          <a:p>
            <a:pPr>
              <a:defRPr/>
            </a:pPr>
            <a:r>
              <a:rPr lang="en-US" sz="2000" dirty="0">
                <a:latin typeface="+mn-lt"/>
                <a:cs typeface="+mn-cs"/>
              </a:rPr>
              <a:t>rejected to cooling medium in the condenser,</a:t>
            </a:r>
            <a:endParaRPr lang="en-US" sz="2000" dirty="0">
              <a:latin typeface="+mn-lt"/>
              <a:cs typeface="+mn-cs"/>
            </a:endParaRPr>
          </a:p>
        </p:txBody>
      </p:sp>
      <p:pic>
        <p:nvPicPr>
          <p:cNvPr id="19470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50" y="5810250"/>
            <a:ext cx="1703388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7E9E47-A0E7-4B7D-BDAF-288319377299}" type="slidenum">
              <a:rPr lang="en-US" sz="1600">
                <a:solidFill>
                  <a:schemeClr val="tx1"/>
                </a:solidFill>
                <a:latin typeface="+mj-lt"/>
              </a:rPr>
              <a:pPr>
                <a:defRPr/>
              </a:pPr>
              <a:t>13</a:t>
            </a:fld>
            <a:endParaRPr lang="en-US" sz="16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544513" y="436563"/>
            <a:ext cx="5227637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000" dirty="0">
                <a:solidFill>
                  <a:srgbClr val="C00000"/>
                </a:solidFill>
                <a:latin typeface="+mn-lt"/>
                <a:cs typeface="+mn-cs"/>
              </a:rPr>
              <a:t>Performance of Ideal Rankine Cycle</a:t>
            </a:r>
            <a:endParaRPr lang="en-US" sz="30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3400" y="1041400"/>
            <a:ext cx="5638800" cy="11223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sz="2200" b="1" dirty="0">
                <a:latin typeface="+mn-lt"/>
                <a:cs typeface="+mn-cs"/>
              </a:rPr>
              <a:t>Thermal Efficiency</a:t>
            </a:r>
          </a:p>
          <a:p>
            <a:pPr>
              <a:defRPr/>
            </a:pPr>
            <a:r>
              <a:rPr lang="en-US" sz="2000" dirty="0">
                <a:latin typeface="+mn-lt"/>
                <a:cs typeface="+mn-cs"/>
              </a:rPr>
              <a:t>The thermal efficiency of the Rankine cycle is determined from,</a:t>
            </a:r>
            <a:endParaRPr lang="en-US" sz="2000" dirty="0">
              <a:latin typeface="+mn-lt"/>
              <a:cs typeface="+mn-cs"/>
            </a:endParaRPr>
          </a:p>
        </p:txBody>
      </p:sp>
      <p:pic>
        <p:nvPicPr>
          <p:cNvPr id="2048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905000"/>
            <a:ext cx="3581400" cy="361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133600"/>
            <a:ext cx="2574925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547688" y="2971800"/>
            <a:ext cx="2798762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latin typeface="+mj-lt"/>
                <a:cs typeface="+mn-cs"/>
              </a:rPr>
              <a:t>where the </a:t>
            </a:r>
            <a:r>
              <a:rPr lang="en-US" sz="2000" b="1" dirty="0">
                <a:latin typeface="+mj-lt"/>
                <a:cs typeface="+mn-cs"/>
              </a:rPr>
              <a:t>net work </a:t>
            </a:r>
            <a:r>
              <a:rPr lang="en-US" sz="2000" dirty="0">
                <a:latin typeface="+mj-lt"/>
                <a:cs typeface="+mn-cs"/>
              </a:rPr>
              <a:t>output,</a:t>
            </a:r>
            <a:endParaRPr lang="en-US" sz="2000" dirty="0">
              <a:latin typeface="+mj-lt"/>
              <a:cs typeface="+mn-cs"/>
            </a:endParaRPr>
          </a:p>
        </p:txBody>
      </p:sp>
      <p:pic>
        <p:nvPicPr>
          <p:cNvPr id="2048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429000"/>
            <a:ext cx="42545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609600" y="4540250"/>
            <a:ext cx="3962400" cy="16319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2000" dirty="0">
                <a:latin typeface="+mj-lt"/>
                <a:cs typeface="+mn-cs"/>
              </a:rPr>
              <a:t>Thermal efficiency of Rankine cycle can also be interpreted as the ratio of the area enclosed by the cycle on a </a:t>
            </a:r>
            <a:r>
              <a:rPr lang="en-US" sz="2000" i="1" dirty="0">
                <a:latin typeface="+mj-lt"/>
                <a:cs typeface="+mn-cs"/>
              </a:rPr>
              <a:t>T-s</a:t>
            </a:r>
            <a:r>
              <a:rPr lang="en-US" sz="2000" dirty="0">
                <a:latin typeface="+mj-lt"/>
                <a:cs typeface="+mn-cs"/>
              </a:rPr>
              <a:t> diagram to the area under the heat-addition process.</a:t>
            </a:r>
            <a:endParaRPr lang="en-US" sz="2000" dirty="0">
              <a:latin typeface="+mj-lt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74675" y="3900488"/>
            <a:ext cx="2549525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u="sng" dirty="0">
                <a:solidFill>
                  <a:schemeClr val="accent3">
                    <a:lumMod val="75000"/>
                  </a:schemeClr>
                </a:solidFill>
                <a:latin typeface="+mj-lt"/>
                <a:cs typeface="+mn-cs"/>
              </a:rPr>
              <a:t>Note</a:t>
            </a:r>
            <a:r>
              <a:rPr lang="en-US" dirty="0">
                <a:latin typeface="+mj-lt"/>
                <a:cs typeface="+mn-cs"/>
              </a:rPr>
              <a:t>: +</a:t>
            </a:r>
            <a:r>
              <a:rPr lang="en-US" dirty="0" err="1">
                <a:latin typeface="+mj-lt"/>
                <a:cs typeface="+mn-cs"/>
              </a:rPr>
              <a:t>ve</a:t>
            </a:r>
            <a:r>
              <a:rPr lang="en-US" dirty="0">
                <a:latin typeface="+mj-lt"/>
                <a:cs typeface="+mn-cs"/>
              </a:rPr>
              <a:t> quantities only!</a:t>
            </a:r>
            <a:endParaRPr lang="en-US" dirty="0">
              <a:latin typeface="+mj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2F4838-FAC8-4F2C-ADCE-0017C1846C0C}" type="slidenum">
              <a:rPr lang="en-US" sz="1600">
                <a:solidFill>
                  <a:schemeClr val="tx1"/>
                </a:solidFill>
                <a:latin typeface="+mn-lt"/>
              </a:rPr>
              <a:pPr>
                <a:defRPr/>
              </a:pPr>
              <a:t>14</a:t>
            </a:fld>
            <a:endParaRPr lang="en-US" sz="16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468313"/>
            <a:ext cx="1905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C00000"/>
                </a:solidFill>
                <a:latin typeface="+mj-lt"/>
                <a:cs typeface="+mn-cs"/>
              </a:rPr>
              <a:t>Problem</a:t>
            </a:r>
            <a:endParaRPr lang="en-US" sz="2800" dirty="0">
              <a:solidFill>
                <a:srgbClr val="C00000"/>
              </a:solidFill>
              <a:latin typeface="+mj-lt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925513"/>
            <a:ext cx="312420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  <a:cs typeface="+mn-cs"/>
              </a:rPr>
              <a:t>The Simple Rankine Cycle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2895600"/>
            <a:ext cx="7620000" cy="1477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CC0066"/>
                </a:solidFill>
                <a:latin typeface="+mj-lt"/>
                <a:cs typeface="+mn-cs"/>
              </a:rPr>
              <a:t>10–17</a:t>
            </a:r>
            <a:r>
              <a:rPr lang="en-US" sz="2000" dirty="0">
                <a:latin typeface="+mj-lt"/>
                <a:cs typeface="+mn-cs"/>
              </a:rPr>
              <a:t> </a:t>
            </a:r>
          </a:p>
          <a:p>
            <a:pPr algn="just">
              <a:spcAft>
                <a:spcPts val="1200"/>
              </a:spcAft>
              <a:defRPr/>
            </a:pPr>
            <a:r>
              <a:rPr lang="en-US" sz="2000" dirty="0">
                <a:latin typeface="+mj-lt"/>
                <a:cs typeface="+mn-cs"/>
              </a:rPr>
              <a:t>Repeat </a:t>
            </a:r>
            <a:r>
              <a:rPr lang="en-US" sz="2000" dirty="0">
                <a:solidFill>
                  <a:srgbClr val="CC0066"/>
                </a:solidFill>
                <a:latin typeface="+mj-lt"/>
                <a:cs typeface="+mn-cs"/>
              </a:rPr>
              <a:t>Prob. 10–16 </a:t>
            </a:r>
            <a:r>
              <a:rPr lang="en-US" sz="2000" dirty="0">
                <a:latin typeface="+mj-lt"/>
                <a:cs typeface="+mn-cs"/>
              </a:rPr>
              <a:t>assuming an </a:t>
            </a:r>
            <a:r>
              <a:rPr lang="en-US" sz="2000" b="1" dirty="0">
                <a:latin typeface="+mj-lt"/>
                <a:cs typeface="+mn-cs"/>
              </a:rPr>
              <a:t>isentropic efficiency </a:t>
            </a:r>
            <a:r>
              <a:rPr lang="en-US" sz="2000" dirty="0">
                <a:latin typeface="+mj-lt"/>
                <a:cs typeface="+mn-cs"/>
              </a:rPr>
              <a:t>of 85 percent for both the turbine and the pump.</a:t>
            </a:r>
          </a:p>
          <a:p>
            <a:pPr algn="just">
              <a:defRPr/>
            </a:pPr>
            <a:r>
              <a:rPr lang="en-US" sz="2000" i="1" u="sng" dirty="0">
                <a:solidFill>
                  <a:srgbClr val="CC0066"/>
                </a:solidFill>
                <a:latin typeface="+mj-lt"/>
                <a:cs typeface="+mn-cs"/>
              </a:rPr>
              <a:t>Answers</a:t>
            </a:r>
            <a:r>
              <a:rPr lang="en-US" sz="2000" i="1" dirty="0">
                <a:solidFill>
                  <a:srgbClr val="CC0066"/>
                </a:solidFill>
                <a:latin typeface="+mj-lt"/>
                <a:cs typeface="+mn-cs"/>
              </a:rPr>
              <a:t>: (a) 0.874, (b) 34.1 percent, (c) 194 kg/s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77963"/>
            <a:ext cx="7391400" cy="1168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CC0066"/>
                </a:solidFill>
                <a:latin typeface="+mj-lt"/>
              </a:rPr>
              <a:t>10-16</a:t>
            </a:r>
          </a:p>
          <a:p>
            <a:pPr>
              <a:spcAft>
                <a:spcPts val="1200"/>
              </a:spcAft>
              <a:defRPr/>
            </a:pPr>
            <a:r>
              <a:rPr lang="en-US" sz="2000" dirty="0">
                <a:latin typeface="+mj-lt"/>
              </a:rPr>
              <a:t>Solve </a:t>
            </a:r>
            <a:r>
              <a:rPr lang="en-US" sz="2000" dirty="0">
                <a:solidFill>
                  <a:srgbClr val="CC0066"/>
                </a:solidFill>
                <a:latin typeface="+mj-lt"/>
              </a:rPr>
              <a:t>Prob. 10-16</a:t>
            </a:r>
            <a:r>
              <a:rPr lang="en-US" sz="2000" dirty="0">
                <a:latin typeface="+mj-lt"/>
              </a:rPr>
              <a:t>.</a:t>
            </a:r>
          </a:p>
          <a:p>
            <a:pPr>
              <a:defRPr/>
            </a:pPr>
            <a:r>
              <a:rPr lang="en-US" sz="2000" i="1" u="sng" dirty="0">
                <a:solidFill>
                  <a:srgbClr val="CC0066"/>
                </a:solidFill>
              </a:rPr>
              <a:t>Answers</a:t>
            </a:r>
            <a:r>
              <a:rPr lang="en-US" sz="2000" i="1" dirty="0">
                <a:solidFill>
                  <a:srgbClr val="CC0066"/>
                </a:solidFill>
              </a:rPr>
              <a:t>: (a) 0.793, </a:t>
            </a:r>
            <a:r>
              <a:rPr lang="en-US" sz="2000" dirty="0">
                <a:solidFill>
                  <a:srgbClr val="CC0066"/>
                </a:solidFill>
              </a:rPr>
              <a:t>(</a:t>
            </a:r>
            <a:r>
              <a:rPr lang="en-US" sz="2000" i="1" dirty="0">
                <a:solidFill>
                  <a:srgbClr val="CC0066"/>
                </a:solidFill>
              </a:rPr>
              <a:t>b) 40.2 percent, (c) 165 kg/s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5753100"/>
            <a:ext cx="57816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425" y="2057400"/>
            <a:ext cx="4117975" cy="396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0AADA7-3961-41CC-8FC4-815E2DCD8952}" type="slidenum">
              <a:rPr lang="en-US" sz="1600">
                <a:solidFill>
                  <a:schemeClr val="tx1"/>
                </a:solidFill>
                <a:latin typeface="+mj-lt"/>
              </a:rPr>
              <a:pPr>
                <a:defRPr/>
              </a:pPr>
              <a:t>15</a:t>
            </a:fld>
            <a:endParaRPr lang="en-US" sz="16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457200" y="381000"/>
            <a:ext cx="73914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3000" dirty="0">
                <a:solidFill>
                  <a:srgbClr val="C00000"/>
                </a:solidFill>
                <a:latin typeface="+mn-lt"/>
                <a:cs typeface="+mn-cs"/>
              </a:rPr>
              <a:t>Actual Vapor Power Cycles</a:t>
            </a:r>
            <a:endParaRPr lang="en-US" sz="30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381000" y="914400"/>
            <a:ext cx="80772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>
                <a:latin typeface="+mj-lt"/>
                <a:cs typeface="+mn-cs"/>
              </a:rPr>
              <a:t>The actual vapor power cycle differs from the ideal Rankine cycle as a result of </a:t>
            </a:r>
            <a:r>
              <a:rPr lang="en-US" sz="2000" b="1" dirty="0">
                <a:latin typeface="+mj-lt"/>
                <a:cs typeface="+mn-cs"/>
              </a:rPr>
              <a:t>irreversibilities</a:t>
            </a:r>
            <a:r>
              <a:rPr lang="en-US" sz="2000" dirty="0">
                <a:latin typeface="+mj-lt"/>
                <a:cs typeface="+mn-cs"/>
              </a:rPr>
              <a:t> in various components. </a:t>
            </a:r>
            <a:r>
              <a:rPr lang="en-US" sz="2000" dirty="0">
                <a:latin typeface="+mj-lt"/>
                <a:cs typeface="+mn-cs"/>
              </a:rPr>
              <a:t>Two common sources of irreversibilities are: (a) fluid friction, </a:t>
            </a:r>
            <a:r>
              <a:rPr lang="en-US" sz="2000" dirty="0">
                <a:latin typeface="+mj-lt"/>
                <a:cs typeface="+mn-cs"/>
              </a:rPr>
              <a:t>and </a:t>
            </a:r>
            <a:r>
              <a:rPr lang="en-US" sz="2000" dirty="0">
                <a:latin typeface="+mj-lt"/>
                <a:cs typeface="+mn-cs"/>
              </a:rPr>
              <a:t>(b) heat </a:t>
            </a:r>
            <a:r>
              <a:rPr lang="en-US" sz="2000" dirty="0">
                <a:latin typeface="+mj-lt"/>
                <a:cs typeface="+mn-cs"/>
              </a:rPr>
              <a:t>loss to the </a:t>
            </a:r>
            <a:r>
              <a:rPr lang="en-US" sz="2000" dirty="0">
                <a:latin typeface="+mj-lt"/>
                <a:cs typeface="+mn-cs"/>
              </a:rPr>
              <a:t>surroundings.</a:t>
            </a:r>
            <a:endParaRPr lang="en-US" sz="2000" dirty="0">
              <a:latin typeface="+mj-lt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" y="2103438"/>
            <a:ext cx="3886200" cy="14779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dirty="0">
                <a:latin typeface="+mj-lt"/>
                <a:cs typeface="+mn-cs"/>
              </a:rPr>
              <a:t>Fluid friction causes </a:t>
            </a:r>
            <a:r>
              <a:rPr lang="en-US" b="1" dirty="0">
                <a:latin typeface="+mj-lt"/>
                <a:cs typeface="+mn-cs"/>
              </a:rPr>
              <a:t>pressure drops </a:t>
            </a:r>
            <a:r>
              <a:rPr lang="en-US" dirty="0">
                <a:latin typeface="+mj-lt"/>
                <a:cs typeface="+mn-cs"/>
              </a:rPr>
              <a:t>in the boiler, condenser, and the piping between various components. Water must be pumped to a </a:t>
            </a:r>
            <a:r>
              <a:rPr lang="en-US" b="1" dirty="0">
                <a:latin typeface="+mj-lt"/>
                <a:cs typeface="+mn-cs"/>
              </a:rPr>
              <a:t>higher pressure </a:t>
            </a:r>
            <a:r>
              <a:rPr lang="en-US" dirty="0">
                <a:latin typeface="+mj-lt"/>
                <a:cs typeface="+mn-cs"/>
              </a:rPr>
              <a:t>- requires a larger pump and larger work input.</a:t>
            </a:r>
            <a:endParaRPr lang="en-US" dirty="0">
              <a:latin typeface="+mj-lt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" y="3810000"/>
            <a:ext cx="3962400" cy="1831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spcAft>
                <a:spcPts val="600"/>
              </a:spcAft>
              <a:defRPr/>
            </a:pPr>
            <a:r>
              <a:rPr lang="en-US" dirty="0">
                <a:latin typeface="+mj-lt"/>
                <a:cs typeface="+mn-cs"/>
              </a:rPr>
              <a:t>More heat needs to be transferred to the steam in the boiler to compensate for the undesired heat losses from the steam to the surroundings. </a:t>
            </a:r>
          </a:p>
          <a:p>
            <a:pPr algn="just">
              <a:spcAft>
                <a:spcPts val="600"/>
              </a:spcAft>
              <a:defRPr/>
            </a:pPr>
            <a:r>
              <a:rPr lang="en-US" dirty="0">
                <a:latin typeface="+mj-lt"/>
                <a:cs typeface="+mn-cs"/>
              </a:rPr>
              <a:t>As a result, the cycle thermal efficiency decreases.</a:t>
            </a:r>
            <a:endParaRPr lang="en-US" dirty="0">
              <a:latin typeface="+mj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85A1E9F-3AE8-465B-8E20-9654C184FA88}" type="slidenum">
              <a:rPr lang="en-US">
                <a:solidFill>
                  <a:srgbClr val="FFFFFF"/>
                </a:solidFill>
              </a:rPr>
              <a:pPr eaLnBrk="1" hangingPunct="1"/>
              <a:t>16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2355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438400"/>
            <a:ext cx="2276475" cy="6858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352800"/>
            <a:ext cx="2303463" cy="6858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609600" y="381000"/>
            <a:ext cx="3276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dirty="0">
                <a:solidFill>
                  <a:srgbClr val="C00000"/>
                </a:solidFill>
                <a:latin typeface="+mj-lt"/>
                <a:cs typeface="+mn-cs"/>
              </a:rPr>
              <a:t>Isentropic </a:t>
            </a:r>
            <a:r>
              <a:rPr lang="en-US" sz="2800" dirty="0">
                <a:solidFill>
                  <a:srgbClr val="C00000"/>
                </a:solidFill>
                <a:latin typeface="+mj-lt"/>
                <a:cs typeface="+mn-cs"/>
              </a:rPr>
              <a:t>Efficiencies</a:t>
            </a:r>
            <a:endParaRPr lang="en-US" sz="2800" dirty="0">
              <a:solidFill>
                <a:srgbClr val="C00000"/>
              </a:solidFill>
              <a:latin typeface="+mj-lt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914400"/>
            <a:ext cx="7848600" cy="1400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spcAft>
                <a:spcPts val="600"/>
              </a:spcAft>
              <a:defRPr/>
            </a:pPr>
            <a:r>
              <a:rPr lang="en-US" sz="2000" dirty="0">
                <a:latin typeface="+mj-lt"/>
                <a:cs typeface="+mn-cs"/>
              </a:rPr>
              <a:t>A pump requires a greater work input, and a turbine produces a smaller work output as a result of irreversibilities. </a:t>
            </a:r>
          </a:p>
          <a:p>
            <a:pPr algn="just">
              <a:spcAft>
                <a:spcPts val="600"/>
              </a:spcAft>
              <a:defRPr/>
            </a:pPr>
            <a:r>
              <a:rPr lang="en-US" sz="2000" dirty="0">
                <a:latin typeface="+mj-lt"/>
                <a:cs typeface="+mn-cs"/>
              </a:rPr>
              <a:t>The deviation of actual pumps and turbines from the isentropic ones can be accounted for by utilizing </a:t>
            </a:r>
            <a:r>
              <a:rPr lang="en-US" sz="2000" b="1" dirty="0">
                <a:latin typeface="+mj-lt"/>
                <a:cs typeface="+mn-cs"/>
              </a:rPr>
              <a:t>isentropic efficiencies</a:t>
            </a:r>
            <a:r>
              <a:rPr lang="en-US" sz="2000" dirty="0">
                <a:latin typeface="+mj-lt"/>
                <a:cs typeface="+mn-cs"/>
              </a:rPr>
              <a:t>, defined as,</a:t>
            </a:r>
          </a:p>
        </p:txBody>
      </p:sp>
      <p:pic>
        <p:nvPicPr>
          <p:cNvPr id="2355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438400"/>
            <a:ext cx="3748088" cy="368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85800" y="2590800"/>
            <a:ext cx="12192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+mj-lt"/>
                <a:cs typeface="+mn-cs"/>
              </a:rPr>
              <a:t>Pump:</a:t>
            </a:r>
            <a:endParaRPr lang="en-US" dirty="0">
              <a:latin typeface="+mj-lt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5800" y="3505200"/>
            <a:ext cx="12192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+mj-lt"/>
                <a:cs typeface="+mn-cs"/>
              </a:rPr>
              <a:t>Turbine:</a:t>
            </a:r>
            <a:endParaRPr lang="en-US" dirty="0">
              <a:latin typeface="+mj-lt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4267200"/>
            <a:ext cx="4419600" cy="203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dirty="0">
                <a:latin typeface="+mj-lt"/>
                <a:cs typeface="+mn-cs"/>
              </a:rPr>
              <a:t>In actual condensers, the liquid is usually  </a:t>
            </a:r>
            <a:r>
              <a:rPr lang="en-US" b="1" dirty="0">
                <a:latin typeface="+mj-lt"/>
                <a:cs typeface="+mn-cs"/>
              </a:rPr>
              <a:t>sub-cooled</a:t>
            </a:r>
            <a:r>
              <a:rPr lang="en-US" dirty="0">
                <a:latin typeface="+mj-lt"/>
                <a:cs typeface="+mn-cs"/>
              </a:rPr>
              <a:t> to prevent the onset of cavitation, which may damage the water pump. Additional losses occur at the bearings between the moving parts as a result of </a:t>
            </a:r>
            <a:r>
              <a:rPr lang="en-US" b="1" dirty="0">
                <a:latin typeface="+mj-lt"/>
                <a:cs typeface="+mn-cs"/>
              </a:rPr>
              <a:t>friction</a:t>
            </a:r>
            <a:r>
              <a:rPr lang="en-US" dirty="0">
                <a:latin typeface="+mj-lt"/>
                <a:cs typeface="+mn-cs"/>
              </a:rPr>
              <a:t>. Two other factors are the steam that </a:t>
            </a:r>
            <a:r>
              <a:rPr lang="en-US" b="1" dirty="0">
                <a:latin typeface="+mj-lt"/>
                <a:cs typeface="+mn-cs"/>
              </a:rPr>
              <a:t>leaks</a:t>
            </a:r>
            <a:r>
              <a:rPr lang="en-US" dirty="0">
                <a:latin typeface="+mj-lt"/>
                <a:cs typeface="+mn-cs"/>
              </a:rPr>
              <a:t> out during the cycle and air that leaks into the condenser.</a:t>
            </a:r>
            <a:endParaRPr lang="en-US" dirty="0">
              <a:latin typeface="+mj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29B94-4208-44EC-B365-5B517A6BF3E0}" type="slidenum">
              <a:rPr lang="en-US" sz="1600">
                <a:solidFill>
                  <a:schemeClr val="tx1"/>
                </a:solidFill>
                <a:latin typeface="+mn-lt"/>
              </a:rPr>
              <a:pPr>
                <a:defRPr/>
              </a:pPr>
              <a:t>17</a:t>
            </a:fld>
            <a:endParaRPr lang="en-US" sz="16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468313"/>
            <a:ext cx="1905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C00000"/>
                </a:solidFill>
                <a:latin typeface="+mj-lt"/>
                <a:cs typeface="+mn-cs"/>
              </a:rPr>
              <a:t>Problem</a:t>
            </a:r>
            <a:endParaRPr lang="en-US" sz="2800" dirty="0">
              <a:solidFill>
                <a:srgbClr val="C00000"/>
              </a:solidFill>
              <a:latin typeface="+mj-lt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925513"/>
            <a:ext cx="312420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  <a:cs typeface="+mn-cs"/>
              </a:rPr>
              <a:t>The Simple Rankine Cycle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1371600"/>
            <a:ext cx="7620000" cy="37084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CC0066"/>
                </a:solidFill>
                <a:latin typeface="+mj-lt"/>
                <a:cs typeface="+mn-cs"/>
              </a:rPr>
              <a:t>10–22</a:t>
            </a:r>
          </a:p>
          <a:p>
            <a:pPr algn="just">
              <a:spcAft>
                <a:spcPts val="600"/>
              </a:spcAft>
              <a:defRPr/>
            </a:pPr>
            <a:r>
              <a:rPr lang="en-US" sz="2000" dirty="0">
                <a:latin typeface="+mj-lt"/>
                <a:cs typeface="+mn-cs"/>
              </a:rPr>
              <a:t> Consider a steam power plant that operates on a simple </a:t>
            </a:r>
            <a:r>
              <a:rPr lang="en-US" sz="2000" b="1" dirty="0">
                <a:latin typeface="+mj-lt"/>
                <a:cs typeface="+mn-cs"/>
              </a:rPr>
              <a:t>ideal Rankine cycle </a:t>
            </a:r>
            <a:r>
              <a:rPr lang="en-US" sz="2000" dirty="0">
                <a:latin typeface="+mj-lt"/>
                <a:cs typeface="+mn-cs"/>
              </a:rPr>
              <a:t>and has a net power output of 45 MW. Steam enters the turbine at 7 </a:t>
            </a:r>
            <a:r>
              <a:rPr lang="en-US" sz="2000" dirty="0" err="1">
                <a:latin typeface="+mj-lt"/>
                <a:cs typeface="+mn-cs"/>
              </a:rPr>
              <a:t>MPa</a:t>
            </a:r>
            <a:r>
              <a:rPr lang="en-US" sz="2000" dirty="0">
                <a:latin typeface="+mj-lt"/>
                <a:cs typeface="+mn-cs"/>
              </a:rPr>
              <a:t> and 500°C and is cooled in the condenser at a pressure of 10 </a:t>
            </a:r>
            <a:r>
              <a:rPr lang="en-US" sz="2000" dirty="0" err="1">
                <a:latin typeface="+mj-lt"/>
                <a:cs typeface="+mn-cs"/>
              </a:rPr>
              <a:t>kPa</a:t>
            </a:r>
            <a:r>
              <a:rPr lang="en-US" sz="2000" dirty="0">
                <a:latin typeface="+mj-lt"/>
                <a:cs typeface="+mn-cs"/>
              </a:rPr>
              <a:t> by running cooling water from a lake through the tubes of the condenser at a rate of 2000 kg/s. Show the cycle on a </a:t>
            </a:r>
            <a:r>
              <a:rPr lang="en-US" sz="2000" i="1" dirty="0">
                <a:latin typeface="+mj-lt"/>
                <a:cs typeface="+mn-cs"/>
              </a:rPr>
              <a:t>T-s diagram </a:t>
            </a:r>
            <a:r>
              <a:rPr lang="en-US" sz="2000" dirty="0">
                <a:latin typeface="+mj-lt"/>
                <a:cs typeface="+mn-cs"/>
              </a:rPr>
              <a:t>with respect to saturation lines, and determine: </a:t>
            </a:r>
          </a:p>
          <a:p>
            <a:pPr marL="682625" indent="-341313" algn="just">
              <a:buFontTx/>
              <a:buAutoNum type="alphaLcParenBoth"/>
              <a:defRPr/>
            </a:pPr>
            <a:r>
              <a:rPr lang="en-US" sz="2000" dirty="0">
                <a:latin typeface="+mj-lt"/>
                <a:cs typeface="+mn-cs"/>
              </a:rPr>
              <a:t>the thermal efficiency of the cycle, </a:t>
            </a:r>
          </a:p>
          <a:p>
            <a:pPr marL="682625" indent="-341313" algn="just">
              <a:buFontTx/>
              <a:buAutoNum type="alphaLcParenBoth"/>
              <a:defRPr/>
            </a:pPr>
            <a:r>
              <a:rPr lang="en-US" sz="2000" dirty="0">
                <a:latin typeface="+mj-lt"/>
                <a:cs typeface="+mn-cs"/>
              </a:rPr>
              <a:t>the mass flow rate of the steam, and </a:t>
            </a:r>
          </a:p>
          <a:p>
            <a:pPr marL="682625" indent="-341313" algn="just">
              <a:buFontTx/>
              <a:buAutoNum type="alphaLcParenBoth"/>
              <a:defRPr/>
            </a:pPr>
            <a:r>
              <a:rPr lang="en-US" sz="2000" dirty="0">
                <a:latin typeface="+mj-lt"/>
                <a:cs typeface="+mn-cs"/>
              </a:rPr>
              <a:t>the temperature rise of the cooling water. </a:t>
            </a:r>
          </a:p>
          <a:p>
            <a:pPr algn="just">
              <a:spcBef>
                <a:spcPts val="1200"/>
              </a:spcBef>
              <a:defRPr/>
            </a:pPr>
            <a:r>
              <a:rPr lang="en-US" sz="2000" i="1" u="sng" dirty="0">
                <a:solidFill>
                  <a:srgbClr val="CC0066"/>
                </a:solidFill>
                <a:latin typeface="+mj-lt"/>
                <a:cs typeface="+mn-cs"/>
              </a:rPr>
              <a:t>Answers</a:t>
            </a:r>
            <a:r>
              <a:rPr lang="en-US" sz="2000" i="1" dirty="0">
                <a:solidFill>
                  <a:srgbClr val="CC0066"/>
                </a:solidFill>
                <a:latin typeface="+mj-lt"/>
                <a:cs typeface="+mn-cs"/>
              </a:rPr>
              <a:t>: (a) 38.9 percent, (b) 36 kg/s, (c) 8.4°C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914400"/>
            <a:ext cx="29718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/>
              <a:t>Homework Exercise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44D7FB-03C4-4F9A-BA3C-8DA2FC54371E}" type="slidenum">
              <a:rPr lang="en-US" sz="1600">
                <a:solidFill>
                  <a:schemeClr val="tx1"/>
                </a:solidFill>
                <a:latin typeface="+mj-lt"/>
              </a:rPr>
              <a:pPr>
                <a:defRPr/>
              </a:pPr>
              <a:t>18</a:t>
            </a:fld>
            <a:endParaRPr lang="en-US" sz="16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457200" y="381000"/>
            <a:ext cx="80772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3000" dirty="0">
                <a:solidFill>
                  <a:srgbClr val="C00000"/>
                </a:solidFill>
                <a:latin typeface="+mj-lt"/>
                <a:cs typeface="+mn-cs"/>
              </a:rPr>
              <a:t>Increasing Efficiency of Rankine Cycle</a:t>
            </a:r>
            <a:endParaRPr lang="en-US" sz="3000" dirty="0">
              <a:solidFill>
                <a:srgbClr val="C00000"/>
              </a:solidFill>
              <a:latin typeface="+mj-lt"/>
              <a:cs typeface="+mn-cs"/>
            </a:endParaRPr>
          </a:p>
        </p:txBody>
      </p:sp>
      <p:pic>
        <p:nvPicPr>
          <p:cNvPr id="25604" name="Picture 3" descr="cen84959_10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122613"/>
            <a:ext cx="3354388" cy="335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457200" y="974725"/>
            <a:ext cx="80772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2000" dirty="0">
                <a:latin typeface="+mj-lt"/>
                <a:cs typeface="+mn-cs"/>
              </a:rPr>
              <a:t>Thermal efficiency of the ideal Rankine cycle can be increased by: (a) Increasing </a:t>
            </a:r>
            <a:r>
              <a:rPr lang="en-US" sz="2000" dirty="0">
                <a:latin typeface="+mj-lt"/>
                <a:cs typeface="+mn-cs"/>
              </a:rPr>
              <a:t>the average temperature at which heat is transferred to the working fluid in the boiler, or </a:t>
            </a:r>
            <a:r>
              <a:rPr lang="en-US" sz="2000" dirty="0">
                <a:latin typeface="+mj-lt"/>
                <a:cs typeface="+mn-cs"/>
              </a:rPr>
              <a:t>(b) decreasing </a:t>
            </a:r>
            <a:r>
              <a:rPr lang="en-US" sz="2000" dirty="0">
                <a:latin typeface="+mj-lt"/>
                <a:cs typeface="+mn-cs"/>
              </a:rPr>
              <a:t>the average temperature at which heat is rejected from the working fluid in the condenser.</a:t>
            </a:r>
          </a:p>
        </p:txBody>
      </p:sp>
      <p:sp>
        <p:nvSpPr>
          <p:cNvPr id="8199" name="Rectangle 8"/>
          <p:cNvSpPr>
            <a:spLocks noChangeArrowheads="1"/>
          </p:cNvSpPr>
          <p:nvPr/>
        </p:nvSpPr>
        <p:spPr bwMode="auto">
          <a:xfrm>
            <a:off x="465138" y="2286000"/>
            <a:ext cx="4651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C00000"/>
                </a:solidFill>
                <a:latin typeface="+mj-lt"/>
                <a:cs typeface="+mn-cs"/>
              </a:rPr>
              <a:t>Lowering the Condenser </a:t>
            </a:r>
            <a:r>
              <a:rPr lang="en-US" sz="2800" dirty="0">
                <a:solidFill>
                  <a:srgbClr val="C00000"/>
                </a:solidFill>
                <a:latin typeface="+mj-lt"/>
                <a:cs typeface="+mn-cs"/>
              </a:rPr>
              <a:t>Pressure</a:t>
            </a:r>
            <a:endParaRPr lang="en-US" sz="2800" dirty="0">
              <a:solidFill>
                <a:srgbClr val="C00000"/>
              </a:solidFill>
              <a:latin typeface="+mj-lt"/>
              <a:cs typeface="+mn-cs"/>
            </a:endParaRPr>
          </a:p>
        </p:txBody>
      </p:sp>
      <p:sp>
        <p:nvSpPr>
          <p:cNvPr id="8200" name="Rectangle 9"/>
          <p:cNvSpPr>
            <a:spLocks noChangeArrowheads="1"/>
          </p:cNvSpPr>
          <p:nvPr/>
        </p:nvSpPr>
        <p:spPr bwMode="auto">
          <a:xfrm>
            <a:off x="3886200" y="2895600"/>
            <a:ext cx="4648200" cy="2616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10000"/>
              </a:spcBef>
              <a:spcAft>
                <a:spcPct val="10000"/>
              </a:spcAft>
              <a:defRPr/>
            </a:pPr>
            <a:r>
              <a:rPr lang="en-US" sz="2000" dirty="0">
                <a:latin typeface="+mj-lt"/>
                <a:cs typeface="+mn-cs"/>
              </a:rPr>
              <a:t>The </a:t>
            </a:r>
            <a:r>
              <a:rPr lang="en-US" sz="2000" dirty="0">
                <a:latin typeface="+mj-lt"/>
                <a:cs typeface="+mn-cs"/>
              </a:rPr>
              <a:t>condensers of steam power plants usually operate well </a:t>
            </a:r>
            <a:r>
              <a:rPr lang="en-US" sz="2000" b="1" dirty="0">
                <a:latin typeface="+mj-lt"/>
                <a:cs typeface="+mn-cs"/>
              </a:rPr>
              <a:t>below</a:t>
            </a:r>
            <a:r>
              <a:rPr lang="en-US" sz="2000" dirty="0">
                <a:latin typeface="+mj-lt"/>
                <a:cs typeface="+mn-cs"/>
              </a:rPr>
              <a:t> the atmospheric pressure. There is a lower limit to this pressure depending on the temperature of the cooling </a:t>
            </a:r>
            <a:r>
              <a:rPr lang="en-US" sz="2000" dirty="0">
                <a:latin typeface="+mj-lt"/>
                <a:cs typeface="+mn-cs"/>
              </a:rPr>
              <a:t>medium.   </a:t>
            </a:r>
            <a:endParaRPr lang="en-US" sz="2000" dirty="0">
              <a:latin typeface="+mj-lt"/>
              <a:cs typeface="+mn-cs"/>
            </a:endParaRPr>
          </a:p>
          <a:p>
            <a:pPr algn="just">
              <a:spcBef>
                <a:spcPct val="10000"/>
              </a:spcBef>
              <a:spcAft>
                <a:spcPct val="10000"/>
              </a:spcAft>
              <a:defRPr/>
            </a:pPr>
            <a:r>
              <a:rPr lang="en-US" sz="2000" b="1" dirty="0">
                <a:latin typeface="+mj-lt"/>
                <a:cs typeface="+mn-cs"/>
              </a:rPr>
              <a:t>Side effect</a:t>
            </a:r>
            <a:r>
              <a:rPr lang="en-US" sz="2000" dirty="0">
                <a:latin typeface="+mj-lt"/>
                <a:cs typeface="+mn-cs"/>
              </a:rPr>
              <a:t>: Lowering the condenser pressure increases the </a:t>
            </a:r>
            <a:r>
              <a:rPr lang="en-US" sz="2000" b="1" dirty="0">
                <a:latin typeface="+mj-lt"/>
                <a:cs typeface="+mn-cs"/>
              </a:rPr>
              <a:t>moisture content </a:t>
            </a:r>
            <a:r>
              <a:rPr lang="en-US" sz="2000" dirty="0">
                <a:latin typeface="+mj-lt"/>
                <a:cs typeface="+mn-cs"/>
              </a:rPr>
              <a:t>of the steam at the final stages of the </a:t>
            </a:r>
            <a:r>
              <a:rPr lang="en-US" sz="2000" dirty="0">
                <a:latin typeface="+mj-lt"/>
                <a:cs typeface="+mn-cs"/>
              </a:rPr>
              <a:t>turbine – can cause </a:t>
            </a:r>
            <a:r>
              <a:rPr lang="en-US" sz="2000" b="1" dirty="0">
                <a:latin typeface="+mj-lt"/>
                <a:cs typeface="+mn-cs"/>
              </a:rPr>
              <a:t>blade damage</a:t>
            </a:r>
            <a:r>
              <a:rPr lang="en-US" sz="2000" dirty="0">
                <a:latin typeface="+mj-lt"/>
                <a:cs typeface="+mn-cs"/>
              </a:rPr>
              <a:t>, decreasing isentropic efficiency.</a:t>
            </a:r>
            <a:endParaRPr lang="en-US" sz="2000" dirty="0">
              <a:latin typeface="+mj-lt"/>
              <a:cs typeface="+mn-cs"/>
            </a:endParaRPr>
          </a:p>
        </p:txBody>
      </p:sp>
      <p:pic>
        <p:nvPicPr>
          <p:cNvPr id="2560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5638800"/>
            <a:ext cx="283845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DBE7A2-5430-4029-AAAC-D4A7AE873C6D}" type="slidenum">
              <a:rPr lang="en-US" sz="1600">
                <a:solidFill>
                  <a:schemeClr val="tx1"/>
                </a:solidFill>
                <a:latin typeface="+mj-lt"/>
              </a:rPr>
              <a:pPr>
                <a:defRPr/>
              </a:pPr>
              <a:t>19</a:t>
            </a:fld>
            <a:endParaRPr lang="en-US" sz="160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6627" name="Picture 5" descr="cen84959_10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1524000"/>
            <a:ext cx="33401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Rectangle 8"/>
          <p:cNvSpPr>
            <a:spLocks noChangeArrowheads="1"/>
          </p:cNvSpPr>
          <p:nvPr/>
        </p:nvSpPr>
        <p:spPr bwMode="auto">
          <a:xfrm>
            <a:off x="609600" y="452438"/>
            <a:ext cx="7620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C00000"/>
                </a:solidFill>
                <a:latin typeface="+mj-lt"/>
                <a:cs typeface="+mn-cs"/>
              </a:rPr>
              <a:t>Superheating the Steam to High </a:t>
            </a:r>
            <a:r>
              <a:rPr lang="en-US" sz="2800" dirty="0">
                <a:solidFill>
                  <a:srgbClr val="C00000"/>
                </a:solidFill>
                <a:latin typeface="+mj-lt"/>
                <a:cs typeface="+mn-cs"/>
              </a:rPr>
              <a:t>Temperatures</a:t>
            </a:r>
            <a:endParaRPr lang="en-US" sz="2800" dirty="0">
              <a:solidFill>
                <a:srgbClr val="C00000"/>
              </a:solidFill>
              <a:latin typeface="+mj-lt"/>
              <a:cs typeface="+mn-cs"/>
            </a:endParaRPr>
          </a:p>
        </p:txBody>
      </p:sp>
      <p:sp>
        <p:nvSpPr>
          <p:cNvPr id="9222" name="Rectangle 9"/>
          <p:cNvSpPr>
            <a:spLocks noChangeArrowheads="1"/>
          </p:cNvSpPr>
          <p:nvPr/>
        </p:nvSpPr>
        <p:spPr bwMode="auto">
          <a:xfrm>
            <a:off x="4114800" y="1516063"/>
            <a:ext cx="4343400" cy="39703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15000"/>
              </a:spcBef>
              <a:spcAft>
                <a:spcPct val="15000"/>
              </a:spcAft>
              <a:defRPr/>
            </a:pPr>
            <a:r>
              <a:rPr lang="en-US" sz="2000" dirty="0">
                <a:latin typeface="+mj-lt"/>
                <a:cs typeface="+mn-cs"/>
              </a:rPr>
              <a:t>Superheating the steam increases both </a:t>
            </a:r>
            <a:r>
              <a:rPr lang="en-US" sz="2000" dirty="0">
                <a:latin typeface="+mj-lt"/>
                <a:cs typeface="+mn-cs"/>
              </a:rPr>
              <a:t>the </a:t>
            </a:r>
            <a:r>
              <a:rPr lang="en-US" sz="2000" b="1" dirty="0">
                <a:latin typeface="+mj-lt"/>
                <a:cs typeface="+mn-cs"/>
              </a:rPr>
              <a:t>net </a:t>
            </a:r>
            <a:r>
              <a:rPr lang="en-US" sz="2000" b="1" dirty="0">
                <a:latin typeface="+mj-lt"/>
                <a:cs typeface="+mn-cs"/>
              </a:rPr>
              <a:t>work output </a:t>
            </a:r>
            <a:r>
              <a:rPr lang="en-US" sz="2000" dirty="0">
                <a:latin typeface="+mj-lt"/>
                <a:cs typeface="+mn-cs"/>
              </a:rPr>
              <a:t>and </a:t>
            </a:r>
            <a:r>
              <a:rPr lang="en-US" sz="2000" b="1" dirty="0">
                <a:latin typeface="+mj-lt"/>
                <a:cs typeface="+mn-cs"/>
              </a:rPr>
              <a:t>heat </a:t>
            </a:r>
            <a:r>
              <a:rPr lang="en-US" sz="2000" b="1" dirty="0">
                <a:latin typeface="+mj-lt"/>
                <a:cs typeface="+mn-cs"/>
              </a:rPr>
              <a:t>input </a:t>
            </a:r>
            <a:r>
              <a:rPr lang="en-US" sz="2000" dirty="0">
                <a:latin typeface="+mj-lt"/>
                <a:cs typeface="+mn-cs"/>
              </a:rPr>
              <a:t>to the cycle. </a:t>
            </a:r>
            <a:r>
              <a:rPr lang="en-US" sz="2000" dirty="0">
                <a:latin typeface="+mj-lt"/>
                <a:cs typeface="+mn-cs"/>
              </a:rPr>
              <a:t>The overall effect is an increase in thermal efficiency </a:t>
            </a:r>
            <a:r>
              <a:rPr lang="en-US" sz="2000" dirty="0">
                <a:latin typeface="+mj-lt"/>
                <a:cs typeface="+mn-cs"/>
              </a:rPr>
              <a:t>of the cycle.</a:t>
            </a:r>
            <a:endParaRPr lang="en-US" sz="2000" dirty="0">
              <a:latin typeface="+mj-lt"/>
              <a:cs typeface="+mn-cs"/>
            </a:endParaRPr>
          </a:p>
          <a:p>
            <a:pPr algn="just">
              <a:spcBef>
                <a:spcPct val="15000"/>
              </a:spcBef>
              <a:spcAft>
                <a:spcPct val="15000"/>
              </a:spcAft>
              <a:defRPr/>
            </a:pPr>
            <a:r>
              <a:rPr lang="en-US" sz="2000" dirty="0">
                <a:latin typeface="+mj-lt"/>
                <a:cs typeface="+mn-cs"/>
              </a:rPr>
              <a:t>Superheating </a:t>
            </a:r>
            <a:r>
              <a:rPr lang="en-US" sz="2000" dirty="0">
                <a:latin typeface="+mj-lt"/>
                <a:cs typeface="+mn-cs"/>
              </a:rPr>
              <a:t>to </a:t>
            </a:r>
            <a:r>
              <a:rPr lang="en-US" sz="2000" dirty="0">
                <a:latin typeface="+mj-lt"/>
                <a:cs typeface="+mn-cs"/>
              </a:rPr>
              <a:t>higher </a:t>
            </a:r>
            <a:r>
              <a:rPr lang="en-US" sz="2000" dirty="0">
                <a:latin typeface="+mj-lt"/>
                <a:cs typeface="+mn-cs"/>
              </a:rPr>
              <a:t>temperatures will decrease </a:t>
            </a:r>
            <a:r>
              <a:rPr lang="en-US" sz="2000" dirty="0">
                <a:latin typeface="+mj-lt"/>
                <a:cs typeface="+mn-cs"/>
              </a:rPr>
              <a:t>the </a:t>
            </a:r>
            <a:r>
              <a:rPr lang="en-US" sz="2000" b="1" dirty="0">
                <a:latin typeface="+mj-lt"/>
                <a:cs typeface="+mn-cs"/>
              </a:rPr>
              <a:t>moisture content </a:t>
            </a:r>
            <a:r>
              <a:rPr lang="en-US" sz="2000" dirty="0">
                <a:latin typeface="+mj-lt"/>
                <a:cs typeface="+mn-cs"/>
              </a:rPr>
              <a:t>of the steam at the turbine exit, which is </a:t>
            </a:r>
            <a:r>
              <a:rPr lang="en-US" sz="2000" dirty="0">
                <a:latin typeface="+mj-lt"/>
                <a:cs typeface="+mn-cs"/>
              </a:rPr>
              <a:t>desirable – avoid erosion of turbine blades.</a:t>
            </a:r>
            <a:endParaRPr lang="en-US" sz="2000" dirty="0">
              <a:latin typeface="+mj-lt"/>
              <a:cs typeface="+mn-cs"/>
            </a:endParaRPr>
          </a:p>
          <a:p>
            <a:pPr algn="just">
              <a:spcBef>
                <a:spcPct val="15000"/>
              </a:spcBef>
              <a:spcAft>
                <a:spcPct val="15000"/>
              </a:spcAft>
              <a:defRPr/>
            </a:pPr>
            <a:r>
              <a:rPr lang="en-US" sz="2000" dirty="0">
                <a:latin typeface="+mj-lt"/>
                <a:cs typeface="+mn-cs"/>
              </a:rPr>
              <a:t>The </a:t>
            </a:r>
            <a:r>
              <a:rPr lang="en-US" sz="2000" dirty="0">
                <a:latin typeface="+mj-lt"/>
                <a:cs typeface="+mn-cs"/>
              </a:rPr>
              <a:t>superheating temperature </a:t>
            </a:r>
            <a:r>
              <a:rPr lang="en-US" sz="2000" dirty="0">
                <a:latin typeface="+mj-lt"/>
                <a:cs typeface="+mn-cs"/>
              </a:rPr>
              <a:t>is limited by metallurgical considerations. Presently the </a:t>
            </a:r>
            <a:r>
              <a:rPr lang="en-US" sz="2000" b="1" dirty="0">
                <a:latin typeface="+mj-lt"/>
                <a:cs typeface="+mn-cs"/>
              </a:rPr>
              <a:t>highest </a:t>
            </a:r>
            <a:r>
              <a:rPr lang="en-US" sz="2000" dirty="0">
                <a:latin typeface="+mj-lt"/>
                <a:cs typeface="+mn-cs"/>
              </a:rPr>
              <a:t>steam temperature allowed at the turbine inlet is about </a:t>
            </a:r>
            <a:r>
              <a:rPr lang="en-US" sz="2000" b="1" dirty="0">
                <a:latin typeface="+mj-lt"/>
                <a:cs typeface="+mn-cs"/>
              </a:rPr>
              <a:t>620°C</a:t>
            </a:r>
            <a:r>
              <a:rPr lang="en-US" sz="2000" dirty="0">
                <a:latin typeface="+mj-lt"/>
                <a:cs typeface="+mn-cs"/>
              </a:rPr>
              <a:t>.</a:t>
            </a:r>
          </a:p>
        </p:txBody>
      </p:sp>
      <p:pic>
        <p:nvPicPr>
          <p:cNvPr id="266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105400"/>
            <a:ext cx="33067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E0365E-5231-4AC1-8E69-E589B68B02E9}" type="slidenum">
              <a:rPr lang="en-US" sz="1600">
                <a:solidFill>
                  <a:schemeClr val="tx1"/>
                </a:solidFill>
                <a:latin typeface="+mn-lt"/>
              </a:rPr>
              <a:pPr>
                <a:defRPr/>
              </a:pPr>
              <a:t>2</a:t>
            </a:fld>
            <a:endParaRPr lang="en-US" sz="16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609600" y="588963"/>
            <a:ext cx="165417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000" dirty="0">
                <a:solidFill>
                  <a:srgbClr val="C00000"/>
                </a:solidFill>
                <a:latin typeface="+mn-lt"/>
                <a:cs typeface="+mn-cs"/>
              </a:rPr>
              <a:t>Objectives</a:t>
            </a:r>
          </a:p>
        </p:txBody>
      </p:sp>
      <p:sp>
        <p:nvSpPr>
          <p:cNvPr id="3076" name="Rectangle 3"/>
          <p:cNvSpPr>
            <a:spLocks noChangeArrowheads="1"/>
          </p:cNvSpPr>
          <p:nvPr/>
        </p:nvSpPr>
        <p:spPr bwMode="auto">
          <a:xfrm>
            <a:off x="609600" y="1524000"/>
            <a:ext cx="7620000" cy="3232150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1313" indent="-341313" algn="just">
              <a:spcBef>
                <a:spcPct val="15000"/>
              </a:spcBef>
              <a:spcAft>
                <a:spcPct val="15000"/>
              </a:spcAft>
              <a:buClr>
                <a:srgbClr val="FF0000"/>
              </a:buClr>
              <a:buFont typeface="+mj-lt"/>
              <a:buAutoNum type="arabicPeriod"/>
              <a:defRPr/>
            </a:pPr>
            <a:r>
              <a:rPr lang="en-US" sz="2000" dirty="0"/>
              <a:t>Analyze </a:t>
            </a:r>
            <a:r>
              <a:rPr lang="en-US" sz="2000" b="1" dirty="0"/>
              <a:t>vapor power cycles </a:t>
            </a:r>
            <a:r>
              <a:rPr lang="en-US" sz="2000" dirty="0"/>
              <a:t>in which the working fluid is alternately vaporized and condensed.</a:t>
            </a:r>
          </a:p>
          <a:p>
            <a:pPr marL="341313" indent="-341313" algn="just">
              <a:spcBef>
                <a:spcPct val="15000"/>
              </a:spcBef>
              <a:spcAft>
                <a:spcPct val="15000"/>
              </a:spcAft>
              <a:buClr>
                <a:srgbClr val="FF0000"/>
              </a:buClr>
              <a:buFont typeface="+mj-lt"/>
              <a:buAutoNum type="arabicPeriod"/>
              <a:defRPr/>
            </a:pPr>
            <a:r>
              <a:rPr lang="en-US" sz="2000" dirty="0"/>
              <a:t>Analyze </a:t>
            </a:r>
            <a:r>
              <a:rPr lang="en-US" sz="2000" dirty="0"/>
              <a:t>power generation coupled with process heating called </a:t>
            </a:r>
            <a:r>
              <a:rPr lang="en-US" sz="2000" b="1" dirty="0"/>
              <a:t>cogeneration</a:t>
            </a:r>
            <a:r>
              <a:rPr lang="en-US" sz="2000" dirty="0"/>
              <a:t>.</a:t>
            </a:r>
          </a:p>
          <a:p>
            <a:pPr marL="341313" indent="-341313" algn="just">
              <a:spcBef>
                <a:spcPct val="15000"/>
              </a:spcBef>
              <a:spcAft>
                <a:spcPct val="15000"/>
              </a:spcAft>
              <a:buClr>
                <a:srgbClr val="FF0000"/>
              </a:buClr>
              <a:buFont typeface="+mj-lt"/>
              <a:buAutoNum type="arabicPeriod"/>
              <a:defRPr/>
            </a:pPr>
            <a:r>
              <a:rPr lang="en-US" sz="2000" dirty="0"/>
              <a:t>Investigate ways to modify the basic </a:t>
            </a:r>
            <a:r>
              <a:rPr lang="en-US" sz="2000" b="1" dirty="0"/>
              <a:t>Rankine</a:t>
            </a:r>
            <a:r>
              <a:rPr lang="en-US" sz="2000" dirty="0"/>
              <a:t> vapor power cycle to increase the cycle </a:t>
            </a:r>
            <a:r>
              <a:rPr lang="en-US" sz="2000" b="1" dirty="0"/>
              <a:t>thermal efficiency</a:t>
            </a:r>
            <a:r>
              <a:rPr lang="en-US" sz="2000" dirty="0"/>
              <a:t>.</a:t>
            </a:r>
          </a:p>
          <a:p>
            <a:pPr marL="341313" indent="-341313" algn="just">
              <a:spcBef>
                <a:spcPct val="15000"/>
              </a:spcBef>
              <a:spcAft>
                <a:spcPct val="15000"/>
              </a:spcAft>
              <a:buClr>
                <a:srgbClr val="FF0000"/>
              </a:buClr>
              <a:buFont typeface="+mj-lt"/>
              <a:buAutoNum type="arabicPeriod"/>
              <a:defRPr/>
            </a:pPr>
            <a:r>
              <a:rPr lang="en-US" sz="2000" dirty="0"/>
              <a:t>Analyze the </a:t>
            </a:r>
            <a:r>
              <a:rPr lang="en-US" sz="2000" b="1" dirty="0"/>
              <a:t>reheat </a:t>
            </a:r>
            <a:r>
              <a:rPr lang="en-US" sz="2000" dirty="0"/>
              <a:t>and </a:t>
            </a:r>
            <a:r>
              <a:rPr lang="en-US" sz="2000" b="1" dirty="0"/>
              <a:t>regenerative</a:t>
            </a:r>
            <a:r>
              <a:rPr lang="en-US" sz="2000" dirty="0"/>
              <a:t> vapor power cycles.</a:t>
            </a:r>
          </a:p>
          <a:p>
            <a:pPr marL="341313" indent="-341313" algn="just">
              <a:spcBef>
                <a:spcPct val="15000"/>
              </a:spcBef>
              <a:spcAft>
                <a:spcPct val="15000"/>
              </a:spcAft>
              <a:buClr>
                <a:srgbClr val="FF0000"/>
              </a:buClr>
              <a:buFont typeface="+mj-lt"/>
              <a:buAutoNum type="arabicPeriod"/>
              <a:defRPr/>
            </a:pPr>
            <a:r>
              <a:rPr lang="en-US" sz="2000" dirty="0"/>
              <a:t>Review </a:t>
            </a:r>
            <a:r>
              <a:rPr lang="en-US" sz="2000" dirty="0"/>
              <a:t>power cycles that consist of two separate </a:t>
            </a:r>
            <a:r>
              <a:rPr lang="en-US" sz="2000" dirty="0"/>
              <a:t>cycles, </a:t>
            </a:r>
            <a:r>
              <a:rPr lang="en-US" sz="2000" dirty="0"/>
              <a:t>known as </a:t>
            </a:r>
            <a:r>
              <a:rPr lang="en-US" sz="2000" b="1" dirty="0"/>
              <a:t>combined </a:t>
            </a:r>
            <a:r>
              <a:rPr lang="en-US" sz="2000" b="1" dirty="0"/>
              <a:t>cycles</a:t>
            </a:r>
            <a:r>
              <a:rPr lang="en-US" sz="2000" dirty="0"/>
              <a:t>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7A2A76-5ABE-4E57-8738-06F641853688}" type="slidenum">
              <a:rPr lang="en-US" sz="1600">
                <a:solidFill>
                  <a:schemeClr val="tx1"/>
                </a:solidFill>
                <a:latin typeface="+mn-lt"/>
              </a:rPr>
              <a:pPr>
                <a:defRPr/>
              </a:pPr>
              <a:t>20</a:t>
            </a:fld>
            <a:endParaRPr lang="en-US" sz="16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533400" y="457200"/>
            <a:ext cx="4127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C00000"/>
                </a:solidFill>
                <a:latin typeface="+mn-lt"/>
                <a:cs typeface="+mn-cs"/>
              </a:rPr>
              <a:t>Increasing the Boiler </a:t>
            </a:r>
            <a:r>
              <a:rPr lang="en-US" sz="2800" dirty="0">
                <a:solidFill>
                  <a:srgbClr val="C00000"/>
                </a:solidFill>
                <a:latin typeface="+mn-lt"/>
                <a:cs typeface="+mn-cs"/>
              </a:rPr>
              <a:t>Pressure</a:t>
            </a:r>
            <a:endParaRPr lang="en-US" sz="28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pic>
        <p:nvPicPr>
          <p:cNvPr id="27652" name="Picture 3" descr="cen84959_10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95400"/>
            <a:ext cx="3811588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Rectangle 7"/>
          <p:cNvSpPr>
            <a:spLocks noChangeArrowheads="1"/>
          </p:cNvSpPr>
          <p:nvPr/>
        </p:nvSpPr>
        <p:spPr bwMode="auto">
          <a:xfrm>
            <a:off x="4495800" y="1393825"/>
            <a:ext cx="3962400" cy="4016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>
                <a:latin typeface="+mn-lt"/>
                <a:cs typeface="+mn-cs"/>
              </a:rPr>
              <a:t>Increasing the boiler pressure raises the average temperature at which heat is transferred to the steam. This, in turns increases the </a:t>
            </a:r>
            <a:r>
              <a:rPr lang="en-US" sz="2000" b="1" dirty="0">
                <a:latin typeface="+mn-lt"/>
                <a:cs typeface="+mn-cs"/>
              </a:rPr>
              <a:t>thermal efficiency </a:t>
            </a:r>
            <a:r>
              <a:rPr lang="en-US" sz="2000" dirty="0">
                <a:latin typeface="+mn-lt"/>
                <a:cs typeface="+mn-cs"/>
              </a:rPr>
              <a:t>of the cycle.</a:t>
            </a:r>
          </a:p>
          <a:p>
            <a:pPr algn="just">
              <a:spcBef>
                <a:spcPct val="10000"/>
              </a:spcBef>
              <a:spcAft>
                <a:spcPct val="10000"/>
              </a:spcAft>
              <a:defRPr/>
            </a:pPr>
            <a:r>
              <a:rPr lang="en-US" sz="2000" b="1" u="sng" dirty="0">
                <a:latin typeface="+mn-lt"/>
                <a:cs typeface="+mn-cs"/>
              </a:rPr>
              <a:t>Note</a:t>
            </a:r>
            <a:r>
              <a:rPr lang="en-US" sz="2000" dirty="0">
                <a:latin typeface="+mn-lt"/>
                <a:cs typeface="+mn-cs"/>
              </a:rPr>
              <a:t>: </a:t>
            </a:r>
          </a:p>
          <a:p>
            <a:pPr algn="just">
              <a:spcBef>
                <a:spcPct val="10000"/>
              </a:spcBef>
              <a:spcAft>
                <a:spcPct val="10000"/>
              </a:spcAft>
              <a:defRPr/>
            </a:pPr>
            <a:r>
              <a:rPr lang="en-US" sz="2000" dirty="0">
                <a:latin typeface="+mn-lt"/>
                <a:cs typeface="+mn-cs"/>
              </a:rPr>
              <a:t>For </a:t>
            </a:r>
            <a:r>
              <a:rPr lang="en-US" sz="2000" dirty="0">
                <a:latin typeface="+mn-lt"/>
                <a:cs typeface="+mn-cs"/>
              </a:rPr>
              <a:t>a fixed turbine inlet temperature, the cycle shifts to the left and the </a:t>
            </a:r>
            <a:r>
              <a:rPr lang="en-US" sz="2000" b="1" dirty="0">
                <a:latin typeface="+mn-lt"/>
                <a:cs typeface="+mn-cs"/>
              </a:rPr>
              <a:t>moisture content</a:t>
            </a:r>
            <a:r>
              <a:rPr lang="en-US" sz="2000" dirty="0">
                <a:latin typeface="+mn-lt"/>
                <a:cs typeface="+mn-cs"/>
              </a:rPr>
              <a:t> of steam at the turbine exit increases. </a:t>
            </a:r>
            <a:endParaRPr lang="en-US" sz="2000" dirty="0">
              <a:latin typeface="+mn-lt"/>
              <a:cs typeface="+mn-cs"/>
            </a:endParaRPr>
          </a:p>
          <a:p>
            <a:pPr algn="just">
              <a:spcBef>
                <a:spcPct val="10000"/>
              </a:spcBef>
              <a:spcAft>
                <a:spcPct val="10000"/>
              </a:spcAft>
              <a:defRPr/>
            </a:pPr>
            <a:r>
              <a:rPr lang="en-US" sz="2000" dirty="0">
                <a:latin typeface="+mn-lt"/>
                <a:cs typeface="+mn-cs"/>
              </a:rPr>
              <a:t>This </a:t>
            </a:r>
            <a:r>
              <a:rPr lang="en-US" sz="2000" dirty="0">
                <a:latin typeface="+mn-lt"/>
                <a:cs typeface="+mn-cs"/>
              </a:rPr>
              <a:t>side effect can be corrected by </a:t>
            </a:r>
            <a:r>
              <a:rPr lang="en-US" sz="2000" b="1" dirty="0">
                <a:latin typeface="+mn-lt"/>
                <a:cs typeface="+mn-cs"/>
              </a:rPr>
              <a:t>reheating</a:t>
            </a:r>
            <a:r>
              <a:rPr lang="en-US" sz="2000" dirty="0">
                <a:latin typeface="+mn-lt"/>
                <a:cs typeface="+mn-cs"/>
              </a:rPr>
              <a:t> the steam.</a:t>
            </a:r>
          </a:p>
        </p:txBody>
      </p:sp>
      <p:pic>
        <p:nvPicPr>
          <p:cNvPr id="276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029200"/>
            <a:ext cx="2971800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567115-08C2-4881-95D0-F3710FA34902}" type="slidenum">
              <a:rPr lang="en-US" sz="1600">
                <a:solidFill>
                  <a:schemeClr val="tx1"/>
                </a:solidFill>
                <a:latin typeface="+mn-lt"/>
              </a:rPr>
              <a:pPr>
                <a:defRPr/>
              </a:pPr>
              <a:t>21</a:t>
            </a:fld>
            <a:endParaRPr lang="en-US" sz="16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468313"/>
            <a:ext cx="1905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C00000"/>
                </a:solidFill>
                <a:latin typeface="+mj-lt"/>
                <a:cs typeface="+mn-cs"/>
              </a:rPr>
              <a:t>Problem</a:t>
            </a:r>
            <a:endParaRPr lang="en-US" sz="2800" dirty="0">
              <a:solidFill>
                <a:srgbClr val="C00000"/>
              </a:solidFill>
              <a:latin typeface="+mj-lt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925513"/>
            <a:ext cx="312420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  <a:cs typeface="+mn-cs"/>
              </a:rPr>
              <a:t>The Reheat Rankine Cycle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1371600"/>
            <a:ext cx="7620000" cy="37084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CC0066"/>
                </a:solidFill>
                <a:latin typeface="+mj-lt"/>
                <a:cs typeface="+mn-cs"/>
              </a:rPr>
              <a:t>10–34</a:t>
            </a:r>
            <a:endParaRPr lang="en-US" sz="2000" dirty="0">
              <a:solidFill>
                <a:srgbClr val="CC0066"/>
              </a:solidFill>
              <a:latin typeface="+mj-lt"/>
              <a:cs typeface="+mn-cs"/>
            </a:endParaRPr>
          </a:p>
          <a:p>
            <a:pPr algn="just">
              <a:spcAft>
                <a:spcPts val="600"/>
              </a:spcAft>
              <a:defRPr/>
            </a:pPr>
            <a:r>
              <a:rPr lang="en-US" sz="2000" dirty="0">
                <a:latin typeface="+mj-lt"/>
                <a:cs typeface="+mn-cs"/>
              </a:rPr>
              <a:t>Consider a steam power plant that operates on a </a:t>
            </a:r>
            <a:r>
              <a:rPr lang="en-US" sz="2000" b="1" dirty="0">
                <a:latin typeface="+mj-lt"/>
                <a:cs typeface="+mn-cs"/>
              </a:rPr>
              <a:t>reheat Rankine cycle </a:t>
            </a:r>
            <a:r>
              <a:rPr lang="en-US" sz="2000" dirty="0">
                <a:latin typeface="+mj-lt"/>
                <a:cs typeface="+mn-cs"/>
              </a:rPr>
              <a:t>and has a net power output of 80 MW. Steam enters the high-pressure turbine at 10 </a:t>
            </a:r>
            <a:r>
              <a:rPr lang="en-US" sz="2000" dirty="0" err="1">
                <a:latin typeface="+mj-lt"/>
                <a:cs typeface="+mn-cs"/>
              </a:rPr>
              <a:t>MPa</a:t>
            </a:r>
            <a:r>
              <a:rPr lang="en-US" sz="2000" dirty="0">
                <a:latin typeface="+mj-lt"/>
                <a:cs typeface="+mn-cs"/>
              </a:rPr>
              <a:t> and 500°C and the low-pressure turbine at 1 </a:t>
            </a:r>
            <a:r>
              <a:rPr lang="en-US" sz="2000" dirty="0" err="1">
                <a:latin typeface="+mj-lt"/>
                <a:cs typeface="+mn-cs"/>
              </a:rPr>
              <a:t>MPa</a:t>
            </a:r>
            <a:r>
              <a:rPr lang="en-US" sz="2000" dirty="0">
                <a:latin typeface="+mj-lt"/>
                <a:cs typeface="+mn-cs"/>
              </a:rPr>
              <a:t> and 500°C. Steam leaves the condenser as a saturated liquid at a pressure of 10 </a:t>
            </a:r>
            <a:r>
              <a:rPr lang="en-US" sz="2000" dirty="0" err="1">
                <a:latin typeface="+mj-lt"/>
                <a:cs typeface="+mn-cs"/>
              </a:rPr>
              <a:t>kPa</a:t>
            </a:r>
            <a:r>
              <a:rPr lang="en-US" sz="2000" dirty="0">
                <a:latin typeface="+mj-lt"/>
                <a:cs typeface="+mn-cs"/>
              </a:rPr>
              <a:t>. The isentropic efficiency of the turbine is 80 percent, and that of the pump is 95 percent. Show the cycle on a </a:t>
            </a:r>
            <a:r>
              <a:rPr lang="en-US" sz="2000" i="1" dirty="0">
                <a:latin typeface="+mj-lt"/>
                <a:cs typeface="+mn-cs"/>
              </a:rPr>
              <a:t>T-s diagram </a:t>
            </a:r>
            <a:r>
              <a:rPr lang="en-US" sz="2000" dirty="0">
                <a:latin typeface="+mj-lt"/>
                <a:cs typeface="+mn-cs"/>
              </a:rPr>
              <a:t>with respect to saturation lines, and determine:</a:t>
            </a:r>
          </a:p>
          <a:p>
            <a:pPr marL="682625" indent="-341313" algn="just">
              <a:spcAft>
                <a:spcPts val="0"/>
              </a:spcAft>
              <a:buFontTx/>
              <a:buAutoNum type="alphaLcParenBoth"/>
              <a:defRPr/>
            </a:pPr>
            <a:r>
              <a:rPr lang="en-US" sz="2000" dirty="0">
                <a:latin typeface="+mj-lt"/>
                <a:cs typeface="+mn-cs"/>
              </a:rPr>
              <a:t>the quality of the steam at the turbine exit, </a:t>
            </a:r>
          </a:p>
          <a:p>
            <a:pPr marL="682625" indent="-341313" algn="just">
              <a:spcAft>
                <a:spcPts val="0"/>
              </a:spcAft>
              <a:buFontTx/>
              <a:buAutoNum type="alphaLcParenBoth"/>
              <a:defRPr/>
            </a:pPr>
            <a:r>
              <a:rPr lang="en-US" sz="2000" dirty="0">
                <a:latin typeface="+mj-lt"/>
                <a:cs typeface="+mn-cs"/>
              </a:rPr>
              <a:t>the thermal efficiency of the cycle, and</a:t>
            </a:r>
          </a:p>
          <a:p>
            <a:pPr marL="682625" indent="-341313" algn="just">
              <a:spcAft>
                <a:spcPts val="0"/>
              </a:spcAft>
              <a:buFontTx/>
              <a:buAutoNum type="alphaLcParenBoth"/>
              <a:defRPr/>
            </a:pPr>
            <a:r>
              <a:rPr lang="en-US" sz="2000" dirty="0">
                <a:latin typeface="+mj-lt"/>
                <a:cs typeface="+mn-cs"/>
              </a:rPr>
              <a:t>the mass flow rate of the steam. </a:t>
            </a:r>
          </a:p>
          <a:p>
            <a:pPr algn="just">
              <a:spcBef>
                <a:spcPts val="1200"/>
              </a:spcBef>
              <a:spcAft>
                <a:spcPts val="0"/>
              </a:spcAft>
              <a:defRPr/>
            </a:pPr>
            <a:r>
              <a:rPr lang="en-US" sz="2000" i="1" u="sng" dirty="0">
                <a:solidFill>
                  <a:srgbClr val="CC0066"/>
                </a:solidFill>
                <a:latin typeface="+mj-lt"/>
                <a:cs typeface="+mn-cs"/>
              </a:rPr>
              <a:t>Answers</a:t>
            </a:r>
            <a:r>
              <a:rPr lang="en-US" sz="2000" i="1" dirty="0">
                <a:solidFill>
                  <a:srgbClr val="CC0066"/>
                </a:solidFill>
                <a:latin typeface="+mj-lt"/>
                <a:cs typeface="+mn-cs"/>
              </a:rPr>
              <a:t>: (a) 88.1°C, (b) 34.1 percent, (c) 62.7 kg/s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547550-B23E-4B18-850A-D9A8BC6CACBC}" type="slidenum">
              <a:rPr lang="en-US" sz="1600">
                <a:solidFill>
                  <a:schemeClr val="tx1"/>
                </a:solidFill>
                <a:latin typeface="+mj-lt"/>
              </a:rPr>
              <a:pPr>
                <a:defRPr/>
              </a:pPr>
              <a:t>22</a:t>
            </a:fld>
            <a:endParaRPr lang="en-US" sz="16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457200" y="304800"/>
            <a:ext cx="471805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000" dirty="0">
                <a:solidFill>
                  <a:srgbClr val="C00000"/>
                </a:solidFill>
                <a:latin typeface="+mj-lt"/>
                <a:cs typeface="+mn-cs"/>
              </a:rPr>
              <a:t>The Ideal Reheat Rankine Cycle</a:t>
            </a:r>
            <a:endParaRPr lang="en-US" sz="3000" dirty="0">
              <a:solidFill>
                <a:srgbClr val="C00000"/>
              </a:solidFill>
              <a:latin typeface="+mj-lt"/>
              <a:cs typeface="+mn-cs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457200" y="889000"/>
            <a:ext cx="8001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+mj-lt"/>
                <a:cs typeface="+mn-cs"/>
              </a:rPr>
              <a:t>Reheating is a practical solution to the </a:t>
            </a:r>
            <a:r>
              <a:rPr lang="en-US" sz="2000" b="1" dirty="0">
                <a:latin typeface="+mj-lt"/>
                <a:cs typeface="+mn-cs"/>
              </a:rPr>
              <a:t>excessive moisture </a:t>
            </a:r>
            <a:r>
              <a:rPr lang="en-US" sz="2000" dirty="0">
                <a:latin typeface="+mj-lt"/>
                <a:cs typeface="+mn-cs"/>
              </a:rPr>
              <a:t>problem in turbines, and it is commonly used in modern steam power plants. This is done by expanding the steam in </a:t>
            </a:r>
            <a:r>
              <a:rPr lang="en-US" sz="2000" b="1" dirty="0">
                <a:latin typeface="+mj-lt"/>
                <a:cs typeface="+mn-cs"/>
              </a:rPr>
              <a:t>two-stage turbine</a:t>
            </a:r>
            <a:r>
              <a:rPr lang="en-US" sz="2000" dirty="0">
                <a:latin typeface="+mj-lt"/>
                <a:cs typeface="+mn-cs"/>
              </a:rPr>
              <a:t>, and </a:t>
            </a:r>
            <a:r>
              <a:rPr lang="en-US" sz="2000" b="1" dirty="0">
                <a:latin typeface="+mj-lt"/>
                <a:cs typeface="+mn-cs"/>
              </a:rPr>
              <a:t>reheat </a:t>
            </a:r>
            <a:r>
              <a:rPr lang="en-US" sz="2000" dirty="0">
                <a:latin typeface="+mj-lt"/>
                <a:cs typeface="+mn-cs"/>
              </a:rPr>
              <a:t>the steam in between the stages.</a:t>
            </a:r>
            <a:endParaRPr lang="en-US" sz="2000" dirty="0">
              <a:latin typeface="+mj-lt"/>
              <a:cs typeface="+mn-cs"/>
            </a:endParaRPr>
          </a:p>
        </p:txBody>
      </p:sp>
      <p:pic>
        <p:nvPicPr>
          <p:cNvPr id="2970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81200"/>
            <a:ext cx="390525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905000"/>
            <a:ext cx="37782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876800"/>
            <a:ext cx="28194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85800" y="5715000"/>
            <a:ext cx="7239000" cy="6461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b="1" u="sng" dirty="0">
                <a:latin typeface="+mj-lt"/>
                <a:cs typeface="+mn-cs"/>
              </a:rPr>
              <a:t>Note</a:t>
            </a:r>
            <a:r>
              <a:rPr lang="en-US" dirty="0">
                <a:latin typeface="+mj-lt"/>
                <a:cs typeface="+mn-cs"/>
              </a:rPr>
              <a:t>: Incorporation of the single reheat in a modern power plant improves the cycle efficiency by </a:t>
            </a:r>
            <a:r>
              <a:rPr lang="en-US" b="1" dirty="0">
                <a:latin typeface="+mj-lt"/>
                <a:cs typeface="+mn-cs"/>
              </a:rPr>
              <a:t>4 ~ 5 percent</a:t>
            </a:r>
            <a:r>
              <a:rPr lang="en-US" dirty="0">
                <a:latin typeface="+mj-lt"/>
                <a:cs typeface="+mn-cs"/>
              </a:rPr>
              <a:t>.</a:t>
            </a:r>
            <a:endParaRPr lang="en-US" dirty="0">
              <a:latin typeface="+mj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129588" y="5581650"/>
            <a:ext cx="609600" cy="520700"/>
          </a:xfrm>
        </p:spPr>
        <p:txBody>
          <a:bodyPr/>
          <a:lstStyle/>
          <a:p>
            <a:pPr>
              <a:defRPr/>
            </a:pPr>
            <a:fld id="{72715DC8-976E-4095-99A1-3E4B2DC8AB20}" type="slidenum">
              <a:rPr lang="en-US" sz="1600">
                <a:solidFill>
                  <a:schemeClr val="tx1"/>
                </a:solidFill>
                <a:latin typeface="+mj-lt"/>
              </a:rPr>
              <a:pPr>
                <a:defRPr/>
              </a:pPr>
              <a:t>23</a:t>
            </a:fld>
            <a:endParaRPr lang="en-US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457200"/>
            <a:ext cx="80010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2000" dirty="0">
                <a:latin typeface="+mn-lt"/>
                <a:cs typeface="+mn-cs"/>
              </a:rPr>
              <a:t>With a single reheating process, the </a:t>
            </a:r>
            <a:r>
              <a:rPr lang="en-US" sz="2000" b="1" dirty="0">
                <a:latin typeface="+mn-lt"/>
                <a:cs typeface="+mn-cs"/>
              </a:rPr>
              <a:t>total heat input </a:t>
            </a:r>
            <a:r>
              <a:rPr lang="en-US" sz="2000" dirty="0">
                <a:latin typeface="+mn-lt"/>
                <a:cs typeface="+mn-cs"/>
              </a:rPr>
              <a:t>and the </a:t>
            </a:r>
            <a:r>
              <a:rPr lang="en-US" sz="2000" b="1" dirty="0">
                <a:latin typeface="+mn-lt"/>
                <a:cs typeface="+mn-cs"/>
              </a:rPr>
              <a:t>total turbine work output </a:t>
            </a:r>
            <a:r>
              <a:rPr lang="en-US" sz="2000" dirty="0">
                <a:latin typeface="+mn-lt"/>
                <a:cs typeface="+mn-cs"/>
              </a:rPr>
              <a:t>for the ideal cycle become,</a:t>
            </a:r>
            <a:endParaRPr lang="en-US" sz="2000" dirty="0">
              <a:latin typeface="+mn-lt"/>
              <a:cs typeface="+mn-cs"/>
            </a:endParaRPr>
          </a:p>
        </p:txBody>
      </p:sp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95400"/>
            <a:ext cx="5300663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5" y="1828800"/>
            <a:ext cx="56292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438400"/>
            <a:ext cx="4006850" cy="404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0" y="5743575"/>
            <a:ext cx="24574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C71D87-8948-48CB-AF86-3E9686731ECA}" type="slidenum">
              <a:rPr lang="en-US" sz="1600">
                <a:solidFill>
                  <a:schemeClr val="tx1"/>
                </a:solidFill>
                <a:latin typeface="+mn-lt"/>
              </a:rPr>
              <a:pPr>
                <a:defRPr/>
              </a:pPr>
              <a:t>24</a:t>
            </a:fld>
            <a:endParaRPr lang="en-US" sz="16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468313"/>
            <a:ext cx="1905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C00000"/>
                </a:solidFill>
                <a:latin typeface="+mj-lt"/>
                <a:cs typeface="+mn-cs"/>
              </a:rPr>
              <a:t>Problem</a:t>
            </a:r>
            <a:endParaRPr lang="en-US" sz="2800" dirty="0">
              <a:solidFill>
                <a:srgbClr val="C00000"/>
              </a:solidFill>
              <a:latin typeface="+mj-lt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925513"/>
            <a:ext cx="312420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  <a:cs typeface="+mn-cs"/>
              </a:rPr>
              <a:t>The Reheat Rankine Cycle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1371600"/>
            <a:ext cx="7620000" cy="4016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CC0066"/>
                </a:solidFill>
                <a:latin typeface="+mj-lt"/>
                <a:cs typeface="+mn-cs"/>
              </a:rPr>
              <a:t>10–38</a:t>
            </a:r>
            <a:endParaRPr lang="en-US" sz="2000" dirty="0">
              <a:solidFill>
                <a:srgbClr val="CC0066"/>
              </a:solidFill>
              <a:latin typeface="+mj-lt"/>
              <a:cs typeface="+mn-cs"/>
            </a:endParaRPr>
          </a:p>
          <a:p>
            <a:pPr algn="just">
              <a:spcAft>
                <a:spcPts val="600"/>
              </a:spcAft>
              <a:defRPr/>
            </a:pPr>
            <a:r>
              <a:rPr lang="en-US" sz="2000" dirty="0">
                <a:latin typeface="+mj-lt"/>
                <a:cs typeface="+mn-cs"/>
              </a:rPr>
              <a:t>A steam power plant operates on the </a:t>
            </a:r>
            <a:r>
              <a:rPr lang="en-US" sz="2000" b="1" dirty="0">
                <a:latin typeface="+mj-lt"/>
                <a:cs typeface="+mn-cs"/>
              </a:rPr>
              <a:t>reheat Rankine cycle</a:t>
            </a:r>
            <a:r>
              <a:rPr lang="en-US" sz="2000" dirty="0">
                <a:latin typeface="+mj-lt"/>
                <a:cs typeface="+mn-cs"/>
              </a:rPr>
              <a:t>. Steam enters the high-pressure turbine at 12.5 </a:t>
            </a:r>
            <a:r>
              <a:rPr lang="en-US" sz="2000" dirty="0" err="1">
                <a:latin typeface="+mj-lt"/>
                <a:cs typeface="+mn-cs"/>
              </a:rPr>
              <a:t>MPa</a:t>
            </a:r>
            <a:r>
              <a:rPr lang="en-US" sz="2000" dirty="0">
                <a:latin typeface="+mj-lt"/>
                <a:cs typeface="+mn-cs"/>
              </a:rPr>
              <a:t> and 550°C at a rate of 7.7 kg/s and leaves at 2 </a:t>
            </a:r>
            <a:r>
              <a:rPr lang="en-US" sz="2000" dirty="0" err="1">
                <a:latin typeface="+mj-lt"/>
                <a:cs typeface="+mn-cs"/>
              </a:rPr>
              <a:t>MPa</a:t>
            </a:r>
            <a:r>
              <a:rPr lang="en-US" sz="2000" dirty="0">
                <a:latin typeface="+mj-lt"/>
                <a:cs typeface="+mn-cs"/>
              </a:rPr>
              <a:t>. Steam is then reheated at constant pressure to 450°C before it expands in the low-pressure turbine. The isentropic efficiencies of the turbine and the pump are 85 percent and 90 percent, respectively. Steam leaves the condenser as a saturated liquid. If the moisture content of the steam at the exit of the turbine is not to exceed 5 percent, determine: </a:t>
            </a:r>
          </a:p>
          <a:p>
            <a:pPr marL="682625" indent="-341313" algn="just">
              <a:spcAft>
                <a:spcPts val="0"/>
              </a:spcAft>
              <a:buFontTx/>
              <a:buAutoNum type="alphaLcParenBoth"/>
              <a:defRPr/>
            </a:pPr>
            <a:r>
              <a:rPr lang="en-US" sz="2000" dirty="0">
                <a:latin typeface="+mj-lt"/>
                <a:cs typeface="+mn-cs"/>
              </a:rPr>
              <a:t>the condenser pressure, </a:t>
            </a:r>
          </a:p>
          <a:p>
            <a:pPr marL="682625" indent="-341313" algn="just">
              <a:spcAft>
                <a:spcPts val="0"/>
              </a:spcAft>
              <a:buFontTx/>
              <a:buAutoNum type="alphaLcParenBoth"/>
              <a:defRPr/>
            </a:pPr>
            <a:r>
              <a:rPr lang="en-US" sz="2000" dirty="0">
                <a:latin typeface="+mj-lt"/>
                <a:cs typeface="+mn-cs"/>
              </a:rPr>
              <a:t>the net power output, and </a:t>
            </a:r>
          </a:p>
          <a:p>
            <a:pPr marL="682625" indent="-341313" algn="just">
              <a:spcAft>
                <a:spcPts val="0"/>
              </a:spcAft>
              <a:buFontTx/>
              <a:buAutoNum type="alphaLcParenBoth"/>
              <a:defRPr/>
            </a:pPr>
            <a:r>
              <a:rPr lang="en-US" sz="2000" dirty="0">
                <a:latin typeface="+mj-lt"/>
                <a:cs typeface="+mn-cs"/>
              </a:rPr>
              <a:t>the thermal efficiency. </a:t>
            </a:r>
          </a:p>
          <a:p>
            <a:pPr algn="just">
              <a:spcBef>
                <a:spcPts val="1200"/>
              </a:spcBef>
              <a:spcAft>
                <a:spcPts val="0"/>
              </a:spcAft>
              <a:defRPr/>
            </a:pPr>
            <a:r>
              <a:rPr lang="en-US" sz="2000" i="1" u="sng" dirty="0">
                <a:solidFill>
                  <a:srgbClr val="CC0066"/>
                </a:solidFill>
                <a:latin typeface="+mj-lt"/>
                <a:cs typeface="+mn-cs"/>
              </a:rPr>
              <a:t>Answers</a:t>
            </a:r>
            <a:r>
              <a:rPr lang="en-US" sz="2000" i="1" dirty="0">
                <a:solidFill>
                  <a:srgbClr val="CC0066"/>
                </a:solidFill>
                <a:latin typeface="+mj-lt"/>
                <a:cs typeface="+mn-cs"/>
              </a:rPr>
              <a:t>: (a) 9.73 </a:t>
            </a:r>
            <a:r>
              <a:rPr lang="en-US" sz="2000" i="1" dirty="0" err="1">
                <a:solidFill>
                  <a:srgbClr val="CC0066"/>
                </a:solidFill>
                <a:latin typeface="+mj-lt"/>
                <a:cs typeface="+mn-cs"/>
              </a:rPr>
              <a:t>kPa</a:t>
            </a:r>
            <a:r>
              <a:rPr lang="en-US" sz="2000" i="1" dirty="0">
                <a:solidFill>
                  <a:srgbClr val="CC0066"/>
                </a:solidFill>
                <a:latin typeface="+mj-lt"/>
                <a:cs typeface="+mn-cs"/>
              </a:rPr>
              <a:t>, (b) 10.2 MW, (c) 36.9 percent.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DCF004-4654-4CE5-BA57-FE1D1F8DF761}" type="slidenum">
              <a:rPr lang="en-US" sz="1600">
                <a:solidFill>
                  <a:schemeClr val="tx1"/>
                </a:solidFill>
                <a:latin typeface="+mn-lt"/>
              </a:rPr>
              <a:pPr>
                <a:defRPr/>
              </a:pPr>
              <a:t>3</a:t>
            </a:fld>
            <a:endParaRPr lang="en-US" sz="16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19200"/>
            <a:ext cx="7621588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3400" y="552450"/>
            <a:ext cx="62484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3000" dirty="0">
                <a:solidFill>
                  <a:srgbClr val="C00000"/>
                </a:solidFill>
                <a:latin typeface="+mn-lt"/>
                <a:cs typeface="+mn-cs"/>
              </a:rPr>
              <a:t>Thermal Power Plant</a:t>
            </a:r>
            <a:endParaRPr lang="en-US" sz="30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8D63926-AA6A-4F50-BB4E-604E8AE2AD77}" type="slidenum">
              <a:rPr lang="en-US">
                <a:solidFill>
                  <a:srgbClr val="FFFFFF"/>
                </a:solidFill>
              </a:rPr>
              <a:pPr eaLnBrk="1" hangingPunct="1"/>
              <a:t>4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33400"/>
            <a:ext cx="83058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95600" y="609600"/>
            <a:ext cx="51054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C00000"/>
                </a:solidFill>
                <a:latin typeface="+mj-lt"/>
                <a:cs typeface="+mn-cs"/>
              </a:rPr>
              <a:t>Sub-Systems in a Vapor Power Plant</a:t>
            </a:r>
            <a:endParaRPr lang="en-US" sz="2800" dirty="0">
              <a:solidFill>
                <a:srgbClr val="C00000"/>
              </a:solidFill>
              <a:latin typeface="+mj-lt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71800" y="1143000"/>
            <a:ext cx="47244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latin typeface="+mj-lt"/>
                <a:cs typeface="+mn-cs"/>
              </a:rPr>
              <a:t>Our focus will be on sub-system </a:t>
            </a:r>
            <a:r>
              <a:rPr lang="en-US" sz="2000" b="1" dirty="0">
                <a:latin typeface="+mj-lt"/>
                <a:cs typeface="+mn-cs"/>
              </a:rPr>
              <a:t>A</a:t>
            </a:r>
            <a:r>
              <a:rPr lang="en-US" sz="2000" dirty="0">
                <a:latin typeface="+mj-lt"/>
                <a:cs typeface="+mn-cs"/>
              </a:rPr>
              <a:t>.</a:t>
            </a:r>
            <a:endParaRPr lang="en-US" sz="2000" dirty="0">
              <a:latin typeface="+mj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44BDF-6F7D-4387-A32C-13AD42DA8E6C}" type="slidenum">
              <a:rPr lang="en-US" sz="1600">
                <a:solidFill>
                  <a:schemeClr val="tx1"/>
                </a:solidFill>
                <a:latin typeface="+mn-lt"/>
              </a:rPr>
              <a:pPr>
                <a:defRPr/>
              </a:pPr>
              <a:t>5</a:t>
            </a:fld>
            <a:endParaRPr lang="en-US" sz="16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636588" y="588963"/>
            <a:ext cx="183197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000" dirty="0">
                <a:solidFill>
                  <a:srgbClr val="C00000"/>
                </a:solidFill>
                <a:latin typeface="+mn-lt"/>
                <a:cs typeface="+mn-cs"/>
              </a:rPr>
              <a:t>Introduction</a:t>
            </a:r>
            <a:endParaRPr lang="en-US" sz="30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3076" name="Rectangle 3"/>
          <p:cNvSpPr>
            <a:spLocks noChangeArrowheads="1"/>
          </p:cNvSpPr>
          <p:nvPr/>
        </p:nvSpPr>
        <p:spPr bwMode="auto">
          <a:xfrm>
            <a:off x="609600" y="1295400"/>
            <a:ext cx="7772400" cy="3200400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defRPr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Steam (Water Vapor)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defRPr/>
            </a:pPr>
            <a:r>
              <a:rPr lang="en-US" sz="2000" b="1" dirty="0"/>
              <a:t>Steam</a:t>
            </a:r>
            <a:r>
              <a:rPr lang="en-US" sz="2000" dirty="0"/>
              <a:t> is the most common working fluid used in vapor power cycles because of its many desirable characteristics, such as: (a) low cost, (b) availability, and (c) high enthalpy of vaporization</a:t>
            </a:r>
            <a:r>
              <a:rPr lang="en-US" sz="2000" baseline="30000" dirty="0"/>
              <a:t>#</a:t>
            </a:r>
            <a:r>
              <a:rPr lang="en-US" sz="2000" dirty="0"/>
              <a:t>.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defRPr/>
            </a:pPr>
            <a:r>
              <a:rPr lang="en-US" sz="2000" b="1" dirty="0"/>
              <a:t>Steam power plants </a:t>
            </a:r>
            <a:r>
              <a:rPr lang="en-US" sz="2000" dirty="0"/>
              <a:t>are commonly referred to as: (a) coal plants, (b) nuclear plants, or (c) natural gas plants, depending on the </a:t>
            </a:r>
            <a:r>
              <a:rPr lang="en-US" sz="2000" b="1" dirty="0"/>
              <a:t>type of fuel </a:t>
            </a:r>
            <a:r>
              <a:rPr lang="en-US" sz="2000" dirty="0"/>
              <a:t>used to supply heat to the steam.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defRPr/>
            </a:pPr>
            <a:r>
              <a:rPr lang="en-US" sz="2000" dirty="0"/>
              <a:t>The steam goes through the same</a:t>
            </a:r>
            <a:r>
              <a:rPr lang="en-US" sz="2000" b="1" dirty="0"/>
              <a:t> basic cycle </a:t>
            </a:r>
            <a:r>
              <a:rPr lang="en-US" sz="2000" dirty="0"/>
              <a:t>in all of them. Therefore, all can be analyzed in the same manner.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143000" y="4876800"/>
            <a:ext cx="6705600" cy="6461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+mj-lt"/>
                <a:cs typeface="+mn-cs"/>
              </a:rPr>
              <a:t># The amount of energy needed to vaporize a unit mass of saturated liquid at a given temperature or pressure,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i="1" baseline="-25000" dirty="0" err="1">
                <a:latin typeface="Times New Roman" pitchFamily="18" charset="0"/>
                <a:cs typeface="Times New Roman" pitchFamily="18" charset="0"/>
              </a:rPr>
              <a:t>fg</a:t>
            </a:r>
            <a:r>
              <a:rPr lang="en-US" dirty="0">
                <a:latin typeface="+mj-lt"/>
                <a:cs typeface="+mn-cs"/>
              </a:rPr>
              <a:t>.</a:t>
            </a:r>
            <a:endParaRPr lang="en-US" dirty="0">
              <a:latin typeface="+mj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903F68-3039-4087-8775-7F4870A53802}" type="slidenum">
              <a:rPr lang="en-US" sz="1600">
                <a:solidFill>
                  <a:schemeClr val="tx1"/>
                </a:solidFill>
                <a:latin typeface="+mn-lt"/>
              </a:rPr>
              <a:pPr>
                <a:defRPr/>
              </a:pPr>
              <a:t>6</a:t>
            </a:fld>
            <a:endParaRPr lang="en-US" sz="16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533400" y="381000"/>
            <a:ext cx="291147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000" dirty="0">
                <a:solidFill>
                  <a:srgbClr val="C00000"/>
                </a:solidFill>
                <a:latin typeface="+mn-lt"/>
                <a:cs typeface="+mn-cs"/>
              </a:rPr>
              <a:t>Carnot Vapor Cycle</a:t>
            </a:r>
            <a:endParaRPr lang="en-US" sz="30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4102" name="Rectangle 7"/>
          <p:cNvSpPr>
            <a:spLocks noChangeArrowheads="1"/>
          </p:cNvSpPr>
          <p:nvPr/>
        </p:nvSpPr>
        <p:spPr bwMode="auto">
          <a:xfrm>
            <a:off x="533400" y="990600"/>
            <a:ext cx="792480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>
                <a:latin typeface="+mn-lt"/>
                <a:cs typeface="+mn-cs"/>
              </a:rPr>
              <a:t>Carnot cycle is the </a:t>
            </a:r>
            <a:r>
              <a:rPr lang="en-US" sz="2000" b="1" dirty="0">
                <a:latin typeface="+mn-lt"/>
                <a:cs typeface="+mn-cs"/>
              </a:rPr>
              <a:t>most efficient </a:t>
            </a:r>
            <a:r>
              <a:rPr lang="en-US" sz="2000" dirty="0">
                <a:latin typeface="+mn-lt"/>
                <a:cs typeface="+mn-cs"/>
              </a:rPr>
              <a:t>power cycle operating between two specified temperature limits (</a:t>
            </a:r>
            <a:r>
              <a:rPr lang="en-US" sz="2000" dirty="0">
                <a:solidFill>
                  <a:srgbClr val="CC0066"/>
                </a:solidFill>
                <a:latin typeface="+mn-lt"/>
                <a:cs typeface="+mn-cs"/>
              </a:rPr>
              <a:t>Fig. 10-1</a:t>
            </a:r>
            <a:r>
              <a:rPr lang="en-US" sz="2000" dirty="0">
                <a:latin typeface="+mn-lt"/>
                <a:cs typeface="+mn-cs"/>
              </a:rPr>
              <a:t>).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>
                <a:latin typeface="+mn-lt"/>
                <a:cs typeface="+mn-cs"/>
              </a:rPr>
              <a:t>We can adopt the Carnot cycle first as a prospective </a:t>
            </a:r>
            <a:r>
              <a:rPr lang="en-US" sz="2000" b="1" dirty="0">
                <a:latin typeface="+mn-lt"/>
                <a:cs typeface="+mn-cs"/>
              </a:rPr>
              <a:t>ideal cycle</a:t>
            </a:r>
            <a:r>
              <a:rPr lang="en-US" sz="2000" dirty="0">
                <a:latin typeface="+mn-lt"/>
                <a:cs typeface="+mn-cs"/>
              </a:rPr>
              <a:t> for vapor power plants.</a:t>
            </a:r>
          </a:p>
        </p:txBody>
      </p:sp>
      <p:pic>
        <p:nvPicPr>
          <p:cNvPr id="13317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486400"/>
            <a:ext cx="28289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590800"/>
            <a:ext cx="3228975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962400" y="2667000"/>
            <a:ext cx="4267200" cy="286226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463550" indent="-463550">
              <a:spcAft>
                <a:spcPts val="1200"/>
              </a:spcAft>
              <a:tabLst>
                <a:tab pos="463550" algn="l"/>
              </a:tabLst>
              <a:defRPr/>
            </a:pPr>
            <a:r>
              <a:rPr lang="en-US" sz="2000" b="1" dirty="0">
                <a:latin typeface="+mn-lt"/>
                <a:cs typeface="+mn-cs"/>
              </a:rPr>
              <a:t>Sequence of Processes:</a:t>
            </a:r>
          </a:p>
          <a:p>
            <a:pPr marL="463550" indent="-463550">
              <a:spcAft>
                <a:spcPts val="400"/>
              </a:spcAft>
              <a:tabLst>
                <a:tab pos="463550" algn="l"/>
              </a:tabLst>
              <a:defRPr/>
            </a:pPr>
            <a:r>
              <a:rPr lang="en-US" sz="2000" dirty="0">
                <a:solidFill>
                  <a:srgbClr val="CC0066"/>
                </a:solidFill>
                <a:latin typeface="+mn-lt"/>
                <a:cs typeface="+mn-cs"/>
              </a:rPr>
              <a:t>1-2</a:t>
            </a:r>
            <a:r>
              <a:rPr lang="en-US" sz="2000" dirty="0">
                <a:latin typeface="+mn-lt"/>
                <a:cs typeface="+mn-cs"/>
              </a:rPr>
              <a:t> 	Reversible and isothermal heating (in a boiler);</a:t>
            </a:r>
          </a:p>
          <a:p>
            <a:pPr marL="463550" indent="-463550">
              <a:spcAft>
                <a:spcPts val="400"/>
              </a:spcAft>
              <a:tabLst>
                <a:tab pos="463550" algn="l"/>
              </a:tabLst>
              <a:defRPr/>
            </a:pPr>
            <a:r>
              <a:rPr lang="en-US" sz="2000" dirty="0">
                <a:solidFill>
                  <a:srgbClr val="CC0066"/>
                </a:solidFill>
                <a:latin typeface="+mn-lt"/>
                <a:cs typeface="+mn-cs"/>
              </a:rPr>
              <a:t>2-3</a:t>
            </a:r>
            <a:r>
              <a:rPr lang="en-US" sz="2000" dirty="0">
                <a:latin typeface="+mn-lt"/>
                <a:cs typeface="+mn-cs"/>
              </a:rPr>
              <a:t> 	Isentropic expansion (in a turbine);</a:t>
            </a:r>
          </a:p>
          <a:p>
            <a:pPr marL="463550" indent="-463550">
              <a:spcAft>
                <a:spcPts val="400"/>
              </a:spcAft>
              <a:tabLst>
                <a:tab pos="463550" algn="l"/>
              </a:tabLst>
              <a:defRPr/>
            </a:pPr>
            <a:r>
              <a:rPr lang="en-US" sz="2000" dirty="0">
                <a:solidFill>
                  <a:srgbClr val="CC0066"/>
                </a:solidFill>
                <a:latin typeface="+mn-lt"/>
                <a:cs typeface="+mn-cs"/>
              </a:rPr>
              <a:t>3-4</a:t>
            </a:r>
            <a:r>
              <a:rPr lang="en-US" sz="2000" dirty="0">
                <a:latin typeface="+mn-lt"/>
                <a:cs typeface="+mn-cs"/>
              </a:rPr>
              <a:t> 	Reversible and isothermal condensation (in a condenser); and</a:t>
            </a:r>
          </a:p>
          <a:p>
            <a:pPr marL="463550" indent="-463550">
              <a:spcAft>
                <a:spcPts val="400"/>
              </a:spcAft>
              <a:tabLst>
                <a:tab pos="463550" algn="l"/>
              </a:tabLst>
              <a:defRPr/>
            </a:pPr>
            <a:r>
              <a:rPr lang="en-US" sz="2000" dirty="0">
                <a:solidFill>
                  <a:srgbClr val="CC0066"/>
                </a:solidFill>
                <a:latin typeface="+mn-lt"/>
                <a:cs typeface="+mn-cs"/>
              </a:rPr>
              <a:t>4-2</a:t>
            </a:r>
            <a:r>
              <a:rPr lang="en-US" sz="2000" dirty="0">
                <a:latin typeface="+mn-lt"/>
                <a:cs typeface="+mn-cs"/>
              </a:rPr>
              <a:t> 	Isentropic compression (in a compressor).</a:t>
            </a:r>
            <a:endParaRPr lang="en-US" sz="20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1654C8-D2D7-459D-BD1D-A721CE65932F}" type="slidenum">
              <a:rPr lang="en-US" sz="1600">
                <a:solidFill>
                  <a:schemeClr val="tx1"/>
                </a:solidFill>
                <a:latin typeface="+mn-lt"/>
              </a:rPr>
              <a:pPr>
                <a:defRPr/>
              </a:pPr>
              <a:t>7</a:t>
            </a:fld>
            <a:endParaRPr lang="en-US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609600" y="466725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3000" dirty="0">
                <a:solidFill>
                  <a:srgbClr val="C00000"/>
                </a:solidFill>
                <a:latin typeface="+mn-lt"/>
                <a:cs typeface="+mn-cs"/>
              </a:rPr>
              <a:t>Is Carnot Cycle Practical?</a:t>
            </a:r>
            <a:endParaRPr lang="en-US" sz="30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4102" name="Rectangle 7"/>
          <p:cNvSpPr>
            <a:spLocks noChangeArrowheads="1"/>
          </p:cNvSpPr>
          <p:nvPr/>
        </p:nvSpPr>
        <p:spPr bwMode="auto">
          <a:xfrm>
            <a:off x="609600" y="1076325"/>
            <a:ext cx="45720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>
                <a:latin typeface="Arial Narrow"/>
                <a:cs typeface="+mn-cs"/>
              </a:rPr>
              <a:t>The Carnot cycle is </a:t>
            </a:r>
            <a:r>
              <a:rPr lang="en-US" sz="2000" b="1" dirty="0">
                <a:latin typeface="Arial Narrow"/>
                <a:cs typeface="+mn-cs"/>
              </a:rPr>
              <a:t>NOT </a:t>
            </a:r>
            <a:r>
              <a:rPr lang="en-US" sz="2000" dirty="0">
                <a:latin typeface="Arial Narrow"/>
                <a:cs typeface="+mn-cs"/>
              </a:rPr>
              <a:t>a suitable model for actual power cycles because of s</a:t>
            </a:r>
            <a:r>
              <a:rPr lang="en-US" sz="2000" dirty="0">
                <a:latin typeface="+mn-lt"/>
                <a:cs typeface="+mn-cs"/>
              </a:rPr>
              <a:t>everal </a:t>
            </a:r>
            <a:r>
              <a:rPr lang="en-US" sz="2000" b="1" dirty="0">
                <a:latin typeface="+mn-lt"/>
                <a:cs typeface="+mn-cs"/>
              </a:rPr>
              <a:t>impracticalities</a:t>
            </a:r>
            <a:r>
              <a:rPr lang="en-US" sz="2000" dirty="0">
                <a:latin typeface="+mn-lt"/>
                <a:cs typeface="+mn-cs"/>
              </a:rPr>
              <a:t> associated with it: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u="sng" dirty="0">
                <a:solidFill>
                  <a:srgbClr val="CC0066"/>
                </a:solidFill>
                <a:latin typeface="+mn-lt"/>
                <a:cs typeface="+mn-cs"/>
              </a:rPr>
              <a:t>Process </a:t>
            </a:r>
            <a:r>
              <a:rPr lang="en-US" sz="2000" u="sng" dirty="0">
                <a:solidFill>
                  <a:srgbClr val="CC0066"/>
                </a:solidFill>
                <a:latin typeface="+mn-lt"/>
                <a:cs typeface="+mn-cs"/>
              </a:rPr>
              <a:t>1-2 </a:t>
            </a:r>
            <a:endParaRPr lang="en-US" sz="2000" u="sng" dirty="0">
              <a:solidFill>
                <a:srgbClr val="CC0066"/>
              </a:solidFill>
              <a:latin typeface="+mn-lt"/>
              <a:cs typeface="+mn-cs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>
                <a:latin typeface="+mn-lt"/>
                <a:cs typeface="+mn-cs"/>
              </a:rPr>
              <a:t>Limiting </a:t>
            </a:r>
            <a:r>
              <a:rPr lang="en-US" sz="2000" dirty="0">
                <a:latin typeface="+mn-lt"/>
                <a:cs typeface="+mn-cs"/>
              </a:rPr>
              <a:t>the heat transfer processes to </a:t>
            </a:r>
            <a:r>
              <a:rPr lang="en-US" sz="2000" b="1" dirty="0">
                <a:latin typeface="+mn-lt"/>
                <a:cs typeface="+mn-cs"/>
              </a:rPr>
              <a:t>two-phase systems</a:t>
            </a:r>
            <a:r>
              <a:rPr lang="en-US" sz="2000" dirty="0">
                <a:latin typeface="+mn-lt"/>
                <a:cs typeface="+mn-cs"/>
              </a:rPr>
              <a:t> </a:t>
            </a:r>
            <a:r>
              <a:rPr lang="en-US" sz="2000" dirty="0">
                <a:latin typeface="+mn-lt"/>
                <a:cs typeface="+mn-cs"/>
              </a:rPr>
              <a:t>severely </a:t>
            </a:r>
            <a:r>
              <a:rPr lang="en-US" sz="2000" dirty="0">
                <a:latin typeface="+mn-lt"/>
                <a:cs typeface="+mn-cs"/>
              </a:rPr>
              <a:t>limits the maximum temperature that can be used in the cycle (374°C for water</a:t>
            </a:r>
            <a:r>
              <a:rPr lang="en-US" sz="2000" dirty="0">
                <a:latin typeface="+mn-lt"/>
                <a:cs typeface="+mn-cs"/>
              </a:rPr>
              <a:t>).</a:t>
            </a:r>
            <a:endParaRPr lang="en-US" sz="2000" dirty="0">
              <a:latin typeface="+mn-lt"/>
              <a:cs typeface="+mn-cs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u="sng" dirty="0">
                <a:solidFill>
                  <a:srgbClr val="CC0066"/>
                </a:solidFill>
                <a:latin typeface="+mn-lt"/>
                <a:cs typeface="+mn-cs"/>
              </a:rPr>
              <a:t>Process 2-3 </a:t>
            </a:r>
            <a:endParaRPr lang="en-US" sz="2000" u="sng" dirty="0">
              <a:solidFill>
                <a:srgbClr val="CC0066"/>
              </a:solidFill>
              <a:latin typeface="+mn-lt"/>
              <a:cs typeface="+mn-cs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>
                <a:latin typeface="+mn-lt"/>
                <a:cs typeface="+mn-cs"/>
              </a:rPr>
              <a:t>The </a:t>
            </a:r>
            <a:r>
              <a:rPr lang="en-US" sz="2000" dirty="0">
                <a:latin typeface="+mn-lt"/>
                <a:cs typeface="+mn-cs"/>
              </a:rPr>
              <a:t>turbine cannot handle steam with a high </a:t>
            </a:r>
            <a:r>
              <a:rPr lang="en-US" sz="2000" b="1" dirty="0">
                <a:latin typeface="+mn-lt"/>
                <a:cs typeface="+mn-cs"/>
              </a:rPr>
              <a:t>moisture content </a:t>
            </a:r>
            <a:r>
              <a:rPr lang="en-US" sz="2000" dirty="0">
                <a:latin typeface="+mn-lt"/>
                <a:cs typeface="+mn-cs"/>
              </a:rPr>
              <a:t>because of the impingement of liquid droplets on the turbine blades causing </a:t>
            </a:r>
            <a:r>
              <a:rPr lang="en-US" sz="2000" b="1" dirty="0">
                <a:latin typeface="+mn-lt"/>
                <a:cs typeface="+mn-cs"/>
              </a:rPr>
              <a:t>erosion</a:t>
            </a:r>
            <a:r>
              <a:rPr lang="en-US" sz="2000" dirty="0">
                <a:latin typeface="+mn-lt"/>
                <a:cs typeface="+mn-cs"/>
              </a:rPr>
              <a:t> and </a:t>
            </a:r>
            <a:r>
              <a:rPr lang="en-US" sz="2000" b="1" dirty="0">
                <a:latin typeface="+mn-lt"/>
                <a:cs typeface="+mn-cs"/>
              </a:rPr>
              <a:t>wear.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u="sng" dirty="0">
                <a:solidFill>
                  <a:srgbClr val="CC0066"/>
                </a:solidFill>
                <a:latin typeface="+mn-lt"/>
                <a:cs typeface="+mn-cs"/>
              </a:rPr>
              <a:t>Process 4-1 </a:t>
            </a:r>
            <a:endParaRPr lang="en-US" sz="2000" u="sng" dirty="0">
              <a:solidFill>
                <a:srgbClr val="CC0066"/>
              </a:solidFill>
              <a:latin typeface="+mn-lt"/>
              <a:cs typeface="+mn-cs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+mn-lt"/>
                <a:cs typeface="+mn-cs"/>
              </a:rPr>
              <a:t>It </a:t>
            </a:r>
            <a:r>
              <a:rPr lang="en-US" sz="2000" dirty="0">
                <a:latin typeface="+mn-lt"/>
                <a:cs typeface="+mn-cs"/>
              </a:rPr>
              <a:t>is not practical to design a compressor that handles two phases</a:t>
            </a:r>
            <a:r>
              <a:rPr lang="en-US" sz="2000" dirty="0">
                <a:latin typeface="+mn-lt"/>
                <a:cs typeface="+mn-cs"/>
              </a:rPr>
              <a:t>.</a:t>
            </a:r>
            <a:endParaRPr lang="en-US" sz="2000" dirty="0">
              <a:latin typeface="+mn-lt"/>
              <a:cs typeface="+mn-cs"/>
            </a:endParaRPr>
          </a:p>
        </p:txBody>
      </p:sp>
      <p:pic>
        <p:nvPicPr>
          <p:cNvPr id="1434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600200"/>
            <a:ext cx="3228975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495800"/>
            <a:ext cx="28289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C2A861-33D9-45B6-AC47-145DA562BD8A}" type="slidenum">
              <a:rPr lang="en-US" sz="1600">
                <a:solidFill>
                  <a:schemeClr val="tx1"/>
                </a:solidFill>
                <a:latin typeface="+mn-lt"/>
              </a:rPr>
              <a:pPr>
                <a:defRPr/>
              </a:pPr>
              <a:t>8</a:t>
            </a:fld>
            <a:endParaRPr lang="en-US" sz="16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468313"/>
            <a:ext cx="1905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C00000"/>
                </a:solidFill>
                <a:latin typeface="+mj-lt"/>
                <a:cs typeface="+mn-cs"/>
              </a:rPr>
              <a:t>Problem</a:t>
            </a:r>
            <a:endParaRPr lang="en-US" sz="2800" dirty="0">
              <a:solidFill>
                <a:srgbClr val="C00000"/>
              </a:solidFill>
              <a:latin typeface="+mj-lt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925513"/>
            <a:ext cx="312420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  <a:cs typeface="+mn-cs"/>
              </a:rPr>
              <a:t>The Simple Rankine Cycle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1371600"/>
            <a:ext cx="7620000" cy="309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CC0066"/>
                </a:solidFill>
                <a:latin typeface="+mj-lt"/>
                <a:cs typeface="+mn-cs"/>
              </a:rPr>
              <a:t>10–16</a:t>
            </a:r>
            <a:r>
              <a:rPr lang="en-US" sz="2000" dirty="0">
                <a:latin typeface="+mj-lt"/>
                <a:cs typeface="+mn-cs"/>
              </a:rPr>
              <a:t> </a:t>
            </a:r>
          </a:p>
          <a:p>
            <a:pPr algn="just">
              <a:spcAft>
                <a:spcPts val="600"/>
              </a:spcAft>
              <a:defRPr/>
            </a:pPr>
            <a:r>
              <a:rPr lang="en-US" sz="2000" dirty="0">
                <a:latin typeface="+mj-lt"/>
                <a:cs typeface="+mn-cs"/>
              </a:rPr>
              <a:t>Consider a 210-MW steam power plant that operates on a simple</a:t>
            </a:r>
            <a:r>
              <a:rPr lang="en-US" sz="2000" b="1" dirty="0">
                <a:latin typeface="+mj-lt"/>
                <a:cs typeface="+mn-cs"/>
              </a:rPr>
              <a:t> ideal Rankine cycle</a:t>
            </a:r>
            <a:r>
              <a:rPr lang="en-US" sz="2000" dirty="0">
                <a:latin typeface="+mj-lt"/>
                <a:cs typeface="+mn-cs"/>
              </a:rPr>
              <a:t>. Steam enters the turbine at 10 </a:t>
            </a:r>
            <a:r>
              <a:rPr lang="en-US" sz="2000" dirty="0" err="1">
                <a:latin typeface="+mj-lt"/>
                <a:cs typeface="+mn-cs"/>
              </a:rPr>
              <a:t>MPa</a:t>
            </a:r>
            <a:r>
              <a:rPr lang="en-US" sz="2000" dirty="0">
                <a:latin typeface="+mj-lt"/>
                <a:cs typeface="+mn-cs"/>
              </a:rPr>
              <a:t> and 500°C and is cooled in the condenser at a pressure of 10 </a:t>
            </a:r>
            <a:r>
              <a:rPr lang="en-US" sz="2000" dirty="0" err="1">
                <a:latin typeface="+mj-lt"/>
                <a:cs typeface="+mn-cs"/>
              </a:rPr>
              <a:t>kPa</a:t>
            </a:r>
            <a:r>
              <a:rPr lang="en-US" sz="2000" dirty="0">
                <a:latin typeface="+mj-lt"/>
                <a:cs typeface="+mn-cs"/>
              </a:rPr>
              <a:t>. Show the cycle on a </a:t>
            </a:r>
            <a:r>
              <a:rPr lang="en-US" sz="2000" i="1" dirty="0">
                <a:latin typeface="+mj-lt"/>
                <a:cs typeface="+mn-cs"/>
              </a:rPr>
              <a:t>T-s diagram </a:t>
            </a:r>
            <a:r>
              <a:rPr lang="en-US" sz="2000" dirty="0">
                <a:latin typeface="+mj-lt"/>
                <a:cs typeface="+mn-cs"/>
              </a:rPr>
              <a:t>with respect to saturation lines, and determine: </a:t>
            </a:r>
          </a:p>
          <a:p>
            <a:pPr marL="682625" indent="-341313" algn="just">
              <a:spcAft>
                <a:spcPts val="0"/>
              </a:spcAft>
              <a:buFontTx/>
              <a:buAutoNum type="alphaLcParenBoth"/>
              <a:defRPr/>
            </a:pPr>
            <a:r>
              <a:rPr lang="en-US" sz="2000" dirty="0">
                <a:latin typeface="+mj-lt"/>
                <a:cs typeface="+mn-cs"/>
              </a:rPr>
              <a:t>the quality of the steam at the turbine exit, </a:t>
            </a:r>
          </a:p>
          <a:p>
            <a:pPr marL="682625" indent="-341313" algn="just">
              <a:spcAft>
                <a:spcPts val="0"/>
              </a:spcAft>
              <a:buFontTx/>
              <a:buAutoNum type="alphaLcParenBoth"/>
              <a:defRPr/>
            </a:pPr>
            <a:r>
              <a:rPr lang="en-US" sz="2000" dirty="0">
                <a:latin typeface="+mj-lt"/>
                <a:cs typeface="+mn-cs"/>
              </a:rPr>
              <a:t>the thermal efficiency of the cycle, and </a:t>
            </a:r>
          </a:p>
          <a:p>
            <a:pPr marL="682625" indent="-341313" algn="just">
              <a:spcAft>
                <a:spcPts val="1200"/>
              </a:spcAft>
              <a:buFontTx/>
              <a:buAutoNum type="alphaLcParenBoth"/>
              <a:defRPr/>
            </a:pPr>
            <a:r>
              <a:rPr lang="en-US" sz="2000" dirty="0">
                <a:latin typeface="+mj-lt"/>
                <a:cs typeface="+mn-cs"/>
              </a:rPr>
              <a:t>the mass flow rate of the steam. </a:t>
            </a:r>
          </a:p>
          <a:p>
            <a:pPr algn="just">
              <a:defRPr/>
            </a:pPr>
            <a:r>
              <a:rPr lang="en-US" sz="2000" i="1" u="sng" dirty="0">
                <a:solidFill>
                  <a:srgbClr val="CC0066"/>
                </a:solidFill>
                <a:latin typeface="+mj-lt"/>
                <a:cs typeface="+mn-cs"/>
              </a:rPr>
              <a:t>Answers</a:t>
            </a:r>
            <a:r>
              <a:rPr lang="en-US" sz="2000" i="1" dirty="0">
                <a:solidFill>
                  <a:srgbClr val="CC0066"/>
                </a:solidFill>
                <a:latin typeface="+mj-lt"/>
                <a:cs typeface="+mn-cs"/>
              </a:rPr>
              <a:t>: (a) 0.793, </a:t>
            </a:r>
            <a:r>
              <a:rPr lang="en-US" sz="2000" dirty="0">
                <a:solidFill>
                  <a:srgbClr val="CC0066"/>
                </a:solidFill>
                <a:latin typeface="+mj-lt"/>
                <a:cs typeface="+mn-cs"/>
              </a:rPr>
              <a:t>(</a:t>
            </a:r>
            <a:r>
              <a:rPr lang="en-US" sz="2000" i="1" dirty="0">
                <a:solidFill>
                  <a:srgbClr val="CC0066"/>
                </a:solidFill>
                <a:latin typeface="+mj-lt"/>
                <a:cs typeface="+mn-cs"/>
              </a:rPr>
              <a:t>b) 40.2 percent, (c) 165 kg/s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80BC85-4148-40D2-9E2E-DFEB2E13005B}" type="slidenum">
              <a:rPr lang="en-US" sz="1600">
                <a:solidFill>
                  <a:schemeClr val="tx1"/>
                </a:solidFill>
                <a:latin typeface="+mn-lt"/>
              </a:rPr>
              <a:pPr>
                <a:defRPr/>
              </a:pPr>
              <a:t>9</a:t>
            </a:fld>
            <a:endParaRPr lang="en-US" sz="16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533400" y="457200"/>
            <a:ext cx="70104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600"/>
              </a:spcAft>
              <a:defRPr/>
            </a:pPr>
            <a:r>
              <a:rPr lang="en-US" sz="3000" dirty="0">
                <a:solidFill>
                  <a:srgbClr val="C00000"/>
                </a:solidFill>
                <a:latin typeface="+mn-lt"/>
                <a:cs typeface="+mn-cs"/>
              </a:rPr>
              <a:t>The Rankine Cycle</a:t>
            </a:r>
            <a:endParaRPr lang="en-US" sz="30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5126" name="Rectangle 7"/>
          <p:cNvSpPr>
            <a:spLocks noChangeArrowheads="1"/>
          </p:cNvSpPr>
          <p:nvPr/>
        </p:nvSpPr>
        <p:spPr bwMode="auto">
          <a:xfrm>
            <a:off x="533400" y="1095375"/>
            <a:ext cx="3886200" cy="455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600"/>
              </a:spcAft>
              <a:defRPr/>
            </a:pPr>
            <a:r>
              <a:rPr lang="en-US" sz="2000" dirty="0">
                <a:latin typeface="+mn-lt"/>
                <a:cs typeface="+mn-cs"/>
              </a:rPr>
              <a:t>Many of the impracticalities associated with the Carnot cycle can be eliminated </a:t>
            </a:r>
            <a:r>
              <a:rPr lang="en-US" sz="2000" dirty="0">
                <a:latin typeface="+mn-lt"/>
                <a:cs typeface="+mn-cs"/>
              </a:rPr>
              <a:t>by: (a) </a:t>
            </a:r>
            <a:r>
              <a:rPr lang="en-US" sz="2000" b="1" dirty="0">
                <a:latin typeface="+mn-lt"/>
                <a:cs typeface="+mn-cs"/>
              </a:rPr>
              <a:t>superheating</a:t>
            </a:r>
            <a:r>
              <a:rPr lang="en-US" sz="2000" dirty="0">
                <a:latin typeface="+mn-lt"/>
                <a:cs typeface="+mn-cs"/>
              </a:rPr>
              <a:t> the steam in the </a:t>
            </a:r>
            <a:r>
              <a:rPr lang="en-US" sz="2000" dirty="0">
                <a:latin typeface="+mn-lt"/>
                <a:cs typeface="+mn-cs"/>
              </a:rPr>
              <a:t>boiler, </a:t>
            </a:r>
            <a:r>
              <a:rPr lang="en-US" sz="2000" dirty="0">
                <a:latin typeface="+mn-lt"/>
                <a:cs typeface="+mn-cs"/>
              </a:rPr>
              <a:t>and </a:t>
            </a:r>
            <a:r>
              <a:rPr lang="en-US" sz="2000" dirty="0">
                <a:latin typeface="+mn-lt"/>
                <a:cs typeface="+mn-cs"/>
              </a:rPr>
              <a:t>(b) condensing the steam </a:t>
            </a:r>
            <a:r>
              <a:rPr lang="en-US" sz="2000" b="1" dirty="0">
                <a:latin typeface="+mn-lt"/>
                <a:cs typeface="+mn-cs"/>
              </a:rPr>
              <a:t>completely </a:t>
            </a:r>
            <a:r>
              <a:rPr lang="en-US" sz="2000" dirty="0">
                <a:latin typeface="+mn-lt"/>
                <a:cs typeface="+mn-cs"/>
              </a:rPr>
              <a:t>in the condenser. </a:t>
            </a:r>
            <a:endParaRPr lang="en-US" sz="2000" dirty="0">
              <a:latin typeface="+mn-lt"/>
              <a:cs typeface="+mn-cs"/>
            </a:endParaRPr>
          </a:p>
          <a:p>
            <a:pPr algn="just">
              <a:spcAft>
                <a:spcPts val="600"/>
              </a:spcAft>
              <a:defRPr/>
            </a:pPr>
            <a:r>
              <a:rPr lang="en-US" sz="2000" dirty="0">
                <a:latin typeface="+mn-lt"/>
                <a:cs typeface="+mn-cs"/>
              </a:rPr>
              <a:t>The modified Carnot cycle is called the </a:t>
            </a:r>
            <a:r>
              <a:rPr lang="en-US" sz="2000" b="1" dirty="0">
                <a:latin typeface="+mn-lt"/>
                <a:cs typeface="+mn-cs"/>
              </a:rPr>
              <a:t>Rankine</a:t>
            </a:r>
            <a:r>
              <a:rPr lang="en-US" sz="2000" b="1" dirty="0">
                <a:latin typeface="+mn-lt"/>
                <a:cs typeface="+mn-cs"/>
              </a:rPr>
              <a:t> cycle</a:t>
            </a:r>
            <a:r>
              <a:rPr lang="en-US" sz="2000" dirty="0" smtClean="0">
                <a:latin typeface="+mn-lt"/>
                <a:cs typeface="+mn-cs"/>
              </a:rPr>
              <a:t>, where the </a:t>
            </a:r>
            <a:r>
              <a:rPr lang="en-US" sz="2000" b="1" dirty="0" smtClean="0">
                <a:latin typeface="+mn-lt"/>
                <a:cs typeface="+mn-cs"/>
              </a:rPr>
              <a:t>isothermal processes are replaced with constant pressure processes</a:t>
            </a:r>
            <a:r>
              <a:rPr lang="en-US" sz="2000" dirty="0" smtClean="0">
                <a:latin typeface="+mn-lt"/>
                <a:cs typeface="+mn-cs"/>
              </a:rPr>
              <a:t> to facilitate doing (a) and (b) above. This </a:t>
            </a:r>
            <a:r>
              <a:rPr lang="en-US" sz="2000" dirty="0">
                <a:latin typeface="+mn-lt"/>
                <a:cs typeface="+mn-cs"/>
              </a:rPr>
              <a:t>is the ideal </a:t>
            </a:r>
            <a:r>
              <a:rPr lang="en-US" sz="2000" dirty="0">
                <a:latin typeface="+mn-lt"/>
                <a:cs typeface="+mn-cs"/>
              </a:rPr>
              <a:t>and practical cycle </a:t>
            </a:r>
            <a:r>
              <a:rPr lang="en-US" sz="2000" dirty="0">
                <a:latin typeface="+mn-lt"/>
                <a:cs typeface="+mn-cs"/>
              </a:rPr>
              <a:t>for vapor power </a:t>
            </a:r>
            <a:r>
              <a:rPr lang="en-US" sz="2000" dirty="0">
                <a:latin typeface="+mn-lt"/>
                <a:cs typeface="+mn-cs"/>
              </a:rPr>
              <a:t>plants (</a:t>
            </a:r>
            <a:r>
              <a:rPr lang="en-US" sz="2000" dirty="0">
                <a:solidFill>
                  <a:srgbClr val="CC0066"/>
                </a:solidFill>
                <a:latin typeface="+mn-lt"/>
                <a:cs typeface="+mn-cs"/>
              </a:rPr>
              <a:t>Figure 10-2</a:t>
            </a:r>
            <a:r>
              <a:rPr lang="en-US" sz="2000" dirty="0">
                <a:latin typeface="+mn-lt"/>
                <a:cs typeface="+mn-cs"/>
              </a:rPr>
              <a:t>).</a:t>
            </a:r>
          </a:p>
          <a:p>
            <a:pPr algn="just">
              <a:spcAft>
                <a:spcPts val="600"/>
              </a:spcAft>
              <a:defRPr/>
            </a:pPr>
            <a:r>
              <a:rPr lang="en-US" sz="2000" dirty="0">
                <a:latin typeface="+mn-lt"/>
                <a:cs typeface="+mn-cs"/>
              </a:rPr>
              <a:t>This </a:t>
            </a:r>
            <a:r>
              <a:rPr lang="en-US" sz="2000" dirty="0">
                <a:latin typeface="+mn-lt"/>
                <a:cs typeface="+mn-cs"/>
              </a:rPr>
              <a:t>ideal </a:t>
            </a:r>
            <a:r>
              <a:rPr lang="en-US" sz="2000" dirty="0">
                <a:latin typeface="+mn-lt"/>
                <a:cs typeface="+mn-cs"/>
              </a:rPr>
              <a:t>cycle </a:t>
            </a:r>
            <a:r>
              <a:rPr lang="en-US" sz="2000" dirty="0">
                <a:latin typeface="+mn-lt"/>
                <a:cs typeface="+mn-cs"/>
              </a:rPr>
              <a:t>does not involve any internal irreversibilities.</a:t>
            </a:r>
          </a:p>
        </p:txBody>
      </p:sp>
      <p:pic>
        <p:nvPicPr>
          <p:cNvPr id="1638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575" y="2667000"/>
            <a:ext cx="3730625" cy="376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27050"/>
            <a:ext cx="2924175" cy="267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5572125"/>
            <a:ext cx="2505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NK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2362</TotalTime>
  <Words>1911</Words>
  <Application>Microsoft Office PowerPoint</Application>
  <PresentationFormat>On-screen Show (4:3)</PresentationFormat>
  <Paragraphs>158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Arial Narrow</vt:lpstr>
      <vt:lpstr>Wingdings</vt:lpstr>
      <vt:lpstr>Wingdings 2</vt:lpstr>
      <vt:lpstr>Times New Roman</vt:lpstr>
      <vt:lpstr>Oriel</vt:lpstr>
      <vt:lpstr>Chapter 1 VAPOR AND COMBINED POWER CYCLES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DC-UOIT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 INTRODUCTION AND BASIC CONCEPTS</dc:title>
  <dc:creator>WinXP Tablet</dc:creator>
  <cp:lastModifiedBy>Mohsin</cp:lastModifiedBy>
  <cp:revision>752</cp:revision>
  <dcterms:created xsi:type="dcterms:W3CDTF">2007-03-22T19:44:56Z</dcterms:created>
  <dcterms:modified xsi:type="dcterms:W3CDTF">2013-09-16T09:37:35Z</dcterms:modified>
</cp:coreProperties>
</file>