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95" r:id="rId4"/>
    <p:sldId id="293" r:id="rId5"/>
    <p:sldId id="294" r:id="rId6"/>
    <p:sldId id="292" r:id="rId7"/>
    <p:sldId id="291" r:id="rId8"/>
    <p:sldId id="288" r:id="rId9"/>
    <p:sldId id="289" r:id="rId10"/>
    <p:sldId id="296" r:id="rId11"/>
    <p:sldId id="290" r:id="rId12"/>
    <p:sldId id="285" r:id="rId13"/>
    <p:sldId id="286" r:id="rId14"/>
    <p:sldId id="297" r:id="rId15"/>
    <p:sldId id="287" r:id="rId16"/>
    <p:sldId id="281" r:id="rId17"/>
    <p:sldId id="282" r:id="rId18"/>
    <p:sldId id="283" r:id="rId19"/>
    <p:sldId id="284" r:id="rId20"/>
    <p:sldId id="274" r:id="rId21"/>
    <p:sldId id="275" r:id="rId22"/>
    <p:sldId id="299" r:id="rId23"/>
    <p:sldId id="276" r:id="rId24"/>
    <p:sldId id="301" r:id="rId25"/>
    <p:sldId id="302" r:id="rId26"/>
    <p:sldId id="300" r:id="rId27"/>
    <p:sldId id="298" r:id="rId28"/>
    <p:sldId id="277" r:id="rId29"/>
    <p:sldId id="303" r:id="rId30"/>
    <p:sldId id="304" r:id="rId31"/>
    <p:sldId id="279" r:id="rId32"/>
    <p:sldId id="305" r:id="rId33"/>
    <p:sldId id="280" r:id="rId34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60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17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10" Type="http://schemas.openxmlformats.org/officeDocument/2006/relationships/image" Target="../media/image33.wmf"/><Relationship Id="rId4" Type="http://schemas.openxmlformats.org/officeDocument/2006/relationships/image" Target="../media/image27.wmf"/><Relationship Id="rId9" Type="http://schemas.openxmlformats.org/officeDocument/2006/relationships/image" Target="../media/image32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7" Type="http://schemas.openxmlformats.org/officeDocument/2006/relationships/image" Target="../media/image50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6" Type="http://schemas.openxmlformats.org/officeDocument/2006/relationships/image" Target="../media/image49.wmf"/><Relationship Id="rId5" Type="http://schemas.openxmlformats.org/officeDocument/2006/relationships/image" Target="../media/image23.wmf"/><Relationship Id="rId4" Type="http://schemas.openxmlformats.org/officeDocument/2006/relationships/image" Target="../media/image48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4" Type="http://schemas.openxmlformats.org/officeDocument/2006/relationships/image" Target="../media/image28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7" Type="http://schemas.openxmlformats.org/officeDocument/2006/relationships/image" Target="../media/image60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6" Type="http://schemas.openxmlformats.org/officeDocument/2006/relationships/image" Target="../media/image59.wmf"/><Relationship Id="rId5" Type="http://schemas.openxmlformats.org/officeDocument/2006/relationships/image" Target="../media/image23.wmf"/><Relationship Id="rId4" Type="http://schemas.openxmlformats.org/officeDocument/2006/relationships/image" Target="../media/image28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5" Type="http://schemas.openxmlformats.org/officeDocument/2006/relationships/image" Target="../media/image64.wmf"/><Relationship Id="rId4" Type="http://schemas.openxmlformats.org/officeDocument/2006/relationships/image" Target="../media/image4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6" Type="http://schemas.openxmlformats.org/officeDocument/2006/relationships/image" Target="../media/image69.wmf"/><Relationship Id="rId5" Type="http://schemas.openxmlformats.org/officeDocument/2006/relationships/image" Target="../media/image23.wmf"/><Relationship Id="rId4" Type="http://schemas.openxmlformats.org/officeDocument/2006/relationships/image" Target="../media/image68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76.wmf"/><Relationship Id="rId1" Type="http://schemas.openxmlformats.org/officeDocument/2006/relationships/image" Target="../media/image75.wmf"/><Relationship Id="rId6" Type="http://schemas.openxmlformats.org/officeDocument/2006/relationships/image" Target="../media/image78.wmf"/><Relationship Id="rId5" Type="http://schemas.openxmlformats.org/officeDocument/2006/relationships/image" Target="../media/image69.wmf"/><Relationship Id="rId4" Type="http://schemas.openxmlformats.org/officeDocument/2006/relationships/image" Target="../media/image77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81.wmf"/><Relationship Id="rId1" Type="http://schemas.openxmlformats.org/officeDocument/2006/relationships/image" Target="../media/image80.wmf"/><Relationship Id="rId4" Type="http://schemas.openxmlformats.org/officeDocument/2006/relationships/image" Target="../media/image6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29/10/2013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29/10/2013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920" y="609390"/>
            <a:ext cx="7772160" cy="114345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85920" y="1981260"/>
            <a:ext cx="777216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72238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29/10/2013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29/10/2013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29/10/2013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29/10/2013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29/10/2013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29/10/2013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29/10/2013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8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0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1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17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28.bin"/><Relationship Id="rId18" Type="http://schemas.openxmlformats.org/officeDocument/2006/relationships/image" Target="../media/image31.wmf"/><Relationship Id="rId3" Type="http://schemas.openxmlformats.org/officeDocument/2006/relationships/oleObject" Target="../embeddings/oleObject23.bin"/><Relationship Id="rId21" Type="http://schemas.openxmlformats.org/officeDocument/2006/relationships/oleObject" Target="../embeddings/oleObject32.bin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28.wmf"/><Relationship Id="rId17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0.wmf"/><Relationship Id="rId20" Type="http://schemas.openxmlformats.org/officeDocument/2006/relationships/image" Target="../media/image32.w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27.bin"/><Relationship Id="rId5" Type="http://schemas.openxmlformats.org/officeDocument/2006/relationships/oleObject" Target="../embeddings/oleObject24.bin"/><Relationship Id="rId15" Type="http://schemas.openxmlformats.org/officeDocument/2006/relationships/oleObject" Target="../embeddings/oleObject29.bin"/><Relationship Id="rId10" Type="http://schemas.openxmlformats.org/officeDocument/2006/relationships/image" Target="../media/image27.wmf"/><Relationship Id="rId19" Type="http://schemas.openxmlformats.org/officeDocument/2006/relationships/oleObject" Target="../embeddings/oleObject31.bin"/><Relationship Id="rId4" Type="http://schemas.openxmlformats.org/officeDocument/2006/relationships/image" Target="../media/image24.wmf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29.wmf"/><Relationship Id="rId22" Type="http://schemas.openxmlformats.org/officeDocument/2006/relationships/image" Target="../media/image33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3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36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39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23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13" Type="http://schemas.openxmlformats.org/officeDocument/2006/relationships/oleObject" Target="../embeddings/oleObject47.bin"/><Relationship Id="rId18" Type="http://schemas.openxmlformats.org/officeDocument/2006/relationships/image" Target="../media/image50.wmf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3.bin"/><Relationship Id="rId12" Type="http://schemas.openxmlformats.org/officeDocument/2006/relationships/image" Target="../media/image48.wmf"/><Relationship Id="rId17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9.w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6.wmf"/><Relationship Id="rId11" Type="http://schemas.openxmlformats.org/officeDocument/2006/relationships/oleObject" Target="../embeddings/oleObject46.bin"/><Relationship Id="rId5" Type="http://schemas.openxmlformats.org/officeDocument/2006/relationships/oleObject" Target="../embeddings/oleObject42.bin"/><Relationship Id="rId15" Type="http://schemas.openxmlformats.org/officeDocument/2006/relationships/oleObject" Target="../embeddings/oleObject48.bin"/><Relationship Id="rId10" Type="http://schemas.openxmlformats.org/officeDocument/2006/relationships/image" Target="../media/image47.wmf"/><Relationship Id="rId4" Type="http://schemas.openxmlformats.org/officeDocument/2006/relationships/image" Target="../media/image45.wmf"/><Relationship Id="rId9" Type="http://schemas.openxmlformats.org/officeDocument/2006/relationships/oleObject" Target="../embeddings/oleObject45.bin"/><Relationship Id="rId14" Type="http://schemas.openxmlformats.org/officeDocument/2006/relationships/image" Target="../media/image23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12" Type="http://schemas.openxmlformats.org/officeDocument/2006/relationships/image" Target="../media/image2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58.wmf"/><Relationship Id="rId11" Type="http://schemas.openxmlformats.org/officeDocument/2006/relationships/oleObject" Target="../embeddings/oleObject55.bin"/><Relationship Id="rId5" Type="http://schemas.openxmlformats.org/officeDocument/2006/relationships/oleObject" Target="../embeddings/oleObject51.bin"/><Relationship Id="rId10" Type="http://schemas.openxmlformats.org/officeDocument/2006/relationships/oleObject" Target="../embeddings/oleObject54.bin"/><Relationship Id="rId4" Type="http://schemas.openxmlformats.org/officeDocument/2006/relationships/image" Target="../media/image57.wmf"/><Relationship Id="rId9" Type="http://schemas.openxmlformats.org/officeDocument/2006/relationships/oleObject" Target="../embeddings/oleObject53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13" Type="http://schemas.openxmlformats.org/officeDocument/2006/relationships/oleObject" Target="../embeddings/oleObject62.bin"/><Relationship Id="rId18" Type="http://schemas.openxmlformats.org/officeDocument/2006/relationships/image" Target="../media/image60.wmf"/><Relationship Id="rId3" Type="http://schemas.openxmlformats.org/officeDocument/2006/relationships/oleObject" Target="../embeddings/oleObject56.bin"/><Relationship Id="rId7" Type="http://schemas.openxmlformats.org/officeDocument/2006/relationships/oleObject" Target="../embeddings/oleObject58.bin"/><Relationship Id="rId12" Type="http://schemas.openxmlformats.org/officeDocument/2006/relationships/image" Target="../media/image28.wmf"/><Relationship Id="rId17" Type="http://schemas.openxmlformats.org/officeDocument/2006/relationships/oleObject" Target="../embeddings/oleObject64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9.w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58.wmf"/><Relationship Id="rId11" Type="http://schemas.openxmlformats.org/officeDocument/2006/relationships/oleObject" Target="../embeddings/oleObject61.bin"/><Relationship Id="rId5" Type="http://schemas.openxmlformats.org/officeDocument/2006/relationships/oleObject" Target="../embeddings/oleObject57.bin"/><Relationship Id="rId15" Type="http://schemas.openxmlformats.org/officeDocument/2006/relationships/oleObject" Target="../embeddings/oleObject63.bin"/><Relationship Id="rId10" Type="http://schemas.openxmlformats.org/officeDocument/2006/relationships/oleObject" Target="../embeddings/oleObject60.bin"/><Relationship Id="rId4" Type="http://schemas.openxmlformats.org/officeDocument/2006/relationships/image" Target="../media/image57.wmf"/><Relationship Id="rId9" Type="http://schemas.openxmlformats.org/officeDocument/2006/relationships/oleObject" Target="../embeddings/oleObject59.bin"/><Relationship Id="rId14" Type="http://schemas.openxmlformats.org/officeDocument/2006/relationships/image" Target="../media/image23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8.bin"/><Relationship Id="rId13" Type="http://schemas.openxmlformats.org/officeDocument/2006/relationships/oleObject" Target="../embeddings/oleObject71.bin"/><Relationship Id="rId3" Type="http://schemas.openxmlformats.org/officeDocument/2006/relationships/oleObject" Target="../embeddings/oleObject65.bin"/><Relationship Id="rId7" Type="http://schemas.openxmlformats.org/officeDocument/2006/relationships/oleObject" Target="../embeddings/oleObject67.bin"/><Relationship Id="rId12" Type="http://schemas.openxmlformats.org/officeDocument/2006/relationships/image" Target="../media/image4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58.wmf"/><Relationship Id="rId11" Type="http://schemas.openxmlformats.org/officeDocument/2006/relationships/oleObject" Target="../embeddings/oleObject70.bin"/><Relationship Id="rId5" Type="http://schemas.openxmlformats.org/officeDocument/2006/relationships/oleObject" Target="../embeddings/oleObject66.bin"/><Relationship Id="rId10" Type="http://schemas.openxmlformats.org/officeDocument/2006/relationships/image" Target="../media/image23.wmf"/><Relationship Id="rId4" Type="http://schemas.openxmlformats.org/officeDocument/2006/relationships/image" Target="../media/image57.wmf"/><Relationship Id="rId9" Type="http://schemas.openxmlformats.org/officeDocument/2006/relationships/oleObject" Target="../embeddings/oleObject69.bin"/><Relationship Id="rId14" Type="http://schemas.openxmlformats.org/officeDocument/2006/relationships/image" Target="../media/image64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13" Type="http://schemas.openxmlformats.org/officeDocument/2006/relationships/oleObject" Target="../embeddings/oleObject78.bin"/><Relationship Id="rId3" Type="http://schemas.openxmlformats.org/officeDocument/2006/relationships/oleObject" Target="../embeddings/oleObject72.bin"/><Relationship Id="rId7" Type="http://schemas.openxmlformats.org/officeDocument/2006/relationships/oleObject" Target="../embeddings/oleObject74.bin"/><Relationship Id="rId12" Type="http://schemas.openxmlformats.org/officeDocument/2006/relationships/oleObject" Target="../embeddings/oleObject77.bin"/><Relationship Id="rId17" Type="http://schemas.openxmlformats.org/officeDocument/2006/relationships/image" Target="../media/image7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9.w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66.wmf"/><Relationship Id="rId11" Type="http://schemas.openxmlformats.org/officeDocument/2006/relationships/oleObject" Target="../embeddings/oleObject76.bin"/><Relationship Id="rId5" Type="http://schemas.openxmlformats.org/officeDocument/2006/relationships/oleObject" Target="../embeddings/oleObject73.bin"/><Relationship Id="rId15" Type="http://schemas.openxmlformats.org/officeDocument/2006/relationships/oleObject" Target="../embeddings/oleObject79.bin"/><Relationship Id="rId10" Type="http://schemas.openxmlformats.org/officeDocument/2006/relationships/image" Target="../media/image68.wmf"/><Relationship Id="rId4" Type="http://schemas.openxmlformats.org/officeDocument/2006/relationships/image" Target="../media/image65.wmf"/><Relationship Id="rId9" Type="http://schemas.openxmlformats.org/officeDocument/2006/relationships/oleObject" Target="../embeddings/oleObject75.bin"/><Relationship Id="rId14" Type="http://schemas.openxmlformats.org/officeDocument/2006/relationships/image" Target="../media/image23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2.bin"/><Relationship Id="rId13" Type="http://schemas.openxmlformats.org/officeDocument/2006/relationships/image" Target="../media/image69.wmf"/><Relationship Id="rId3" Type="http://schemas.openxmlformats.org/officeDocument/2006/relationships/image" Target="../media/image79.png"/><Relationship Id="rId7" Type="http://schemas.openxmlformats.org/officeDocument/2006/relationships/image" Target="../media/image76.wmf"/><Relationship Id="rId12" Type="http://schemas.openxmlformats.org/officeDocument/2006/relationships/oleObject" Target="../embeddings/oleObject8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81.bin"/><Relationship Id="rId11" Type="http://schemas.openxmlformats.org/officeDocument/2006/relationships/image" Target="../media/image77.wmf"/><Relationship Id="rId5" Type="http://schemas.openxmlformats.org/officeDocument/2006/relationships/image" Target="../media/image75.wmf"/><Relationship Id="rId15" Type="http://schemas.openxmlformats.org/officeDocument/2006/relationships/image" Target="../media/image78.wmf"/><Relationship Id="rId10" Type="http://schemas.openxmlformats.org/officeDocument/2006/relationships/oleObject" Target="../embeddings/oleObject83.bin"/><Relationship Id="rId4" Type="http://schemas.openxmlformats.org/officeDocument/2006/relationships/oleObject" Target="../embeddings/oleObject80.bin"/><Relationship Id="rId9" Type="http://schemas.openxmlformats.org/officeDocument/2006/relationships/image" Target="../media/image23.wmf"/><Relationship Id="rId14" Type="http://schemas.openxmlformats.org/officeDocument/2006/relationships/oleObject" Target="../embeddings/oleObject85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86.bin"/><Relationship Id="rId7" Type="http://schemas.openxmlformats.org/officeDocument/2006/relationships/oleObject" Target="../embeddings/oleObject8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81.wmf"/><Relationship Id="rId5" Type="http://schemas.openxmlformats.org/officeDocument/2006/relationships/oleObject" Target="../embeddings/oleObject87.bin"/><Relationship Id="rId10" Type="http://schemas.openxmlformats.org/officeDocument/2006/relationships/image" Target="../media/image69.wmf"/><Relationship Id="rId4" Type="http://schemas.openxmlformats.org/officeDocument/2006/relationships/image" Target="../media/image80.wmf"/><Relationship Id="rId9" Type="http://schemas.openxmlformats.org/officeDocument/2006/relationships/oleObject" Target="../embeddings/oleObject89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Thermodynamics I</a:t>
            </a:r>
            <a:br>
              <a:rPr lang="en-US" dirty="0" smtClean="0"/>
            </a:br>
            <a:r>
              <a:rPr lang="en-US" dirty="0" smtClean="0"/>
              <a:t>Chapter 4</a:t>
            </a:r>
            <a:br>
              <a:rPr lang="en-US" dirty="0" smtClean="0"/>
            </a:br>
            <a:r>
              <a:rPr lang="en-US" dirty="0" smtClean="0"/>
              <a:t>First Law of Thermodynamics</a:t>
            </a:r>
            <a:br>
              <a:rPr lang="en-US" dirty="0" smtClean="0"/>
            </a:br>
            <a:r>
              <a:rPr lang="en-US" dirty="0" smtClean="0"/>
              <a:t>Open Systems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 err="1" smtClean="0"/>
              <a:t>Fakulti</a:t>
            </a:r>
            <a:r>
              <a:rPr lang="en-US" sz="2000" dirty="0" smtClean="0"/>
              <a:t> </a:t>
            </a:r>
            <a:r>
              <a:rPr lang="en-US" sz="2000" dirty="0" err="1" smtClean="0"/>
              <a:t>Kejuruteraan</a:t>
            </a:r>
            <a:r>
              <a:rPr lang="en-US" sz="2000" dirty="0" smtClean="0"/>
              <a:t> </a:t>
            </a:r>
            <a:r>
              <a:rPr lang="en-US" sz="2000" dirty="0" err="1" smtClean="0"/>
              <a:t>Mekanikal</a:t>
            </a:r>
            <a:r>
              <a:rPr lang="en-US" sz="2000" dirty="0" smtClean="0"/>
              <a:t>, </a:t>
            </a:r>
            <a:r>
              <a:rPr lang="en-US" sz="2000" dirty="0" err="1" smtClean="0"/>
              <a:t>Universiti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Malaysia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4153941"/>
              </p:ext>
            </p:extLst>
          </p:nvPr>
        </p:nvGraphicFramePr>
        <p:xfrm>
          <a:off x="762000" y="3733800"/>
          <a:ext cx="7848600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4" r:id="rId3" imgW="491465" imgH="491465" progId="Equation.3">
                  <p:embed/>
                </p:oleObj>
              </mc:Choice>
              <mc:Fallback>
                <p:oleObj r:id="rId3" imgW="491465" imgH="491465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733800"/>
                        <a:ext cx="7848600" cy="147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762000" y="1295400"/>
            <a:ext cx="854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but;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1614993"/>
              </p:ext>
            </p:extLst>
          </p:nvPr>
        </p:nvGraphicFramePr>
        <p:xfrm>
          <a:off x="1981200" y="1513681"/>
          <a:ext cx="350520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5" r:id="rId5" imgW="491497" imgH="228596" progId="Equation.3">
                  <p:embed/>
                </p:oleObj>
              </mc:Choice>
              <mc:Fallback>
                <p:oleObj r:id="rId5" imgW="491497" imgH="228596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513681"/>
                        <a:ext cx="3505200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685800" y="2971800"/>
            <a:ext cx="9302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so;</a:t>
            </a:r>
          </a:p>
        </p:txBody>
      </p:sp>
    </p:spTree>
    <p:extLst>
      <p:ext uri="{BB962C8B-B14F-4D97-AF65-F5344CB8AC3E}">
        <p14:creationId xmlns:p14="http://schemas.microsoft.com/office/powerpoint/2010/main" val="2895321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269875"/>
            <a:ext cx="5045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Energy Balance in other forms;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381000" y="914400"/>
          <a:ext cx="6084888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2" r:id="rId3" imgW="3390840" imgH="342720" progId="">
                  <p:embed/>
                </p:oleObj>
              </mc:Choice>
              <mc:Fallback>
                <p:oleObj r:id="rId3" imgW="3390840" imgH="342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914400"/>
                        <a:ext cx="6084888" cy="7318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12725" y="1946275"/>
            <a:ext cx="1616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Rate form;</a:t>
            </a: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395288" y="2433638"/>
          <a:ext cx="5902325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3" r:id="rId5" imgW="3288960" imgH="419040" progId="">
                  <p:embed/>
                </p:oleObj>
              </mc:Choice>
              <mc:Fallback>
                <p:oleObj r:id="rId5" imgW="3288960" imgH="41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433638"/>
                        <a:ext cx="5902325" cy="89376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04800" y="2362200"/>
            <a:ext cx="6096000" cy="11430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85800" y="4038600"/>
            <a:ext cx="56388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(general form of Energy Balance for an Open System)</a:t>
            </a:r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438400" y="3579813"/>
            <a:ext cx="1588" cy="4603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161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193675"/>
            <a:ext cx="5959475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Steady Flow Process</a:t>
            </a:r>
          </a:p>
          <a:p>
            <a:r>
              <a:rPr lang="en-US"/>
              <a:t>Criteria;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88925" y="1031875"/>
            <a:ext cx="6035675" cy="51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marL="495300" indent="-493713"/>
            <a:r>
              <a:rPr lang="en-US" dirty="0"/>
              <a:t>All system properties (intensive &amp; extensive) do not change with time</a:t>
            </a:r>
          </a:p>
          <a:p>
            <a:pPr marL="952500" indent="-493713"/>
            <a:r>
              <a:rPr lang="en-US" dirty="0"/>
              <a:t>m</a:t>
            </a:r>
            <a:r>
              <a:rPr lang="en-US" baseline="-25000" dirty="0"/>
              <a:t>cv</a:t>
            </a:r>
            <a:r>
              <a:rPr lang="en-US" dirty="0"/>
              <a:t>= constant;	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 err="1"/>
              <a:t>m</a:t>
            </a:r>
            <a:r>
              <a:rPr lang="en-US" baseline="-25000" dirty="0" err="1"/>
              <a:t>CV</a:t>
            </a:r>
            <a:r>
              <a:rPr lang="en-US" dirty="0"/>
              <a:t>= 0</a:t>
            </a:r>
          </a:p>
          <a:p>
            <a:pPr marL="952500" indent="-493713"/>
            <a:r>
              <a:rPr lang="en-US" dirty="0"/>
              <a:t>V</a:t>
            </a:r>
            <a:r>
              <a:rPr lang="en-US" baseline="-25000" dirty="0"/>
              <a:t>CV</a:t>
            </a:r>
            <a:r>
              <a:rPr lang="en-US" dirty="0"/>
              <a:t>= constant; 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/>
              <a:t>V</a:t>
            </a:r>
            <a:r>
              <a:rPr lang="en-US" baseline="-25000" dirty="0"/>
              <a:t>CV</a:t>
            </a:r>
            <a:r>
              <a:rPr lang="en-US" dirty="0"/>
              <a:t>= 0</a:t>
            </a:r>
          </a:p>
          <a:p>
            <a:pPr marL="952500" indent="-493713"/>
            <a:r>
              <a:rPr lang="en-US" dirty="0"/>
              <a:t>E</a:t>
            </a:r>
            <a:r>
              <a:rPr lang="en-US" baseline="-25000" dirty="0"/>
              <a:t>CV</a:t>
            </a:r>
            <a:r>
              <a:rPr lang="en-US" dirty="0"/>
              <a:t>= constant;	 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/>
              <a:t>E</a:t>
            </a:r>
            <a:r>
              <a:rPr lang="en-US" baseline="-25000" dirty="0"/>
              <a:t>CV</a:t>
            </a:r>
            <a:r>
              <a:rPr lang="en-US" dirty="0"/>
              <a:t>= 0</a:t>
            </a:r>
          </a:p>
          <a:p>
            <a:pPr marL="952500" indent="-493713"/>
            <a:endParaRPr lang="en-US" dirty="0"/>
          </a:p>
          <a:p>
            <a:pPr marL="495300" indent="-493713"/>
            <a:r>
              <a:rPr lang="en-US" dirty="0"/>
              <a:t>Fluid properties at all inlet/exit channels do not change with time (Values might be different for different channels)</a:t>
            </a:r>
            <a:br>
              <a:rPr lang="en-US" dirty="0"/>
            </a:br>
            <a:endParaRPr lang="en-US" dirty="0"/>
          </a:p>
          <a:p>
            <a:pPr marL="495300" indent="-493713"/>
            <a:r>
              <a:rPr lang="en-US" dirty="0"/>
              <a:t>Heat and work interactions do not change with time</a:t>
            </a:r>
          </a:p>
          <a:p>
            <a:pPr marL="495300" indent="-493713"/>
            <a:r>
              <a:rPr lang="en-US" dirty="0"/>
              <a:t>  </a:t>
            </a:r>
          </a:p>
          <a:p>
            <a:pPr marL="495300" indent="-493713"/>
            <a:endParaRPr lang="en-US" dirty="0"/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2393950" y="4405313"/>
          <a:ext cx="1995488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r:id="rId3" imgW="838080" imgH="241200" progId="">
                  <p:embed/>
                </p:oleObj>
              </mc:Choice>
              <mc:Fallback>
                <p:oleObj r:id="rId3" imgW="83808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3950" y="4405313"/>
                        <a:ext cx="1995488" cy="4921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2268895"/>
              </p:ext>
            </p:extLst>
          </p:nvPr>
        </p:nvGraphicFramePr>
        <p:xfrm>
          <a:off x="2286000" y="5400456"/>
          <a:ext cx="1522413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r:id="rId5" imgW="1554120" imgH="642960" progId="">
                  <p:embed/>
                </p:oleObj>
              </mc:Choice>
              <mc:Fallback>
                <p:oleObj r:id="rId5" imgW="1554120" imgH="642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400456"/>
                        <a:ext cx="1522413" cy="7969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7142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269875"/>
            <a:ext cx="5502275" cy="154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Implication of Criterion 1</a:t>
            </a:r>
          </a:p>
          <a:p>
            <a:r>
              <a:rPr lang="en-US" dirty="0"/>
              <a:t>(</a:t>
            </a:r>
            <a:r>
              <a:rPr lang="en-US" b="1" u="sng" dirty="0"/>
              <a:t>Mass</a:t>
            </a:r>
            <a:r>
              <a:rPr lang="en-US" dirty="0"/>
              <a:t>)</a:t>
            </a:r>
          </a:p>
          <a:p>
            <a:r>
              <a:rPr lang="en-US" dirty="0"/>
              <a:t>	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 err="1"/>
              <a:t>m</a:t>
            </a:r>
            <a:r>
              <a:rPr lang="en-US" baseline="-25000" dirty="0" err="1"/>
              <a:t>CV</a:t>
            </a:r>
            <a:r>
              <a:rPr lang="en-US" dirty="0"/>
              <a:t>= 0,</a:t>
            </a:r>
          </a:p>
          <a:p>
            <a:r>
              <a:rPr lang="en-US" dirty="0"/>
              <a:t>	From Mass Conservation;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2113632"/>
              </p:ext>
            </p:extLst>
          </p:nvPr>
        </p:nvGraphicFramePr>
        <p:xfrm>
          <a:off x="4648200" y="705143"/>
          <a:ext cx="3200399" cy="56607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r:id="rId3" imgW="1650960" imgH="2920680" progId="">
                  <p:embed/>
                </p:oleObj>
              </mc:Choice>
              <mc:Fallback>
                <p:oleObj r:id="rId3" imgW="1650960" imgH="29206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705143"/>
                        <a:ext cx="3200399" cy="5660732"/>
                      </a:xfrm>
                      <a:prstGeom prst="rect">
                        <a:avLst/>
                      </a:prstGeom>
                      <a:noFill/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346325" y="2514600"/>
            <a:ext cx="19208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Recall that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689224" y="3937793"/>
            <a:ext cx="1235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so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027613" y="1295400"/>
            <a:ext cx="2590800" cy="7620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4267200" y="3546475"/>
            <a:ext cx="3810000" cy="12192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223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85800" y="1697037"/>
            <a:ext cx="34448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for 1 inlet/ 1 exit;</a:t>
            </a: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3051911" y="2209800"/>
            <a:ext cx="2560638" cy="1955800"/>
            <a:chOff x="2496" y="4320"/>
            <a:chExt cx="1613" cy="1232"/>
          </a:xfrm>
        </p:grpSpPr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2928" y="4320"/>
              <a:ext cx="911" cy="815"/>
              <a:chOff x="2928" y="4320"/>
              <a:chExt cx="911" cy="815"/>
            </a:xfrm>
          </p:grpSpPr>
          <p:sp>
            <p:nvSpPr>
              <p:cNvPr id="15" name="Line 10"/>
              <p:cNvSpPr>
                <a:spLocks noChangeShapeType="1"/>
              </p:cNvSpPr>
              <p:nvPr/>
            </p:nvSpPr>
            <p:spPr bwMode="auto">
              <a:xfrm flipV="1">
                <a:off x="2928" y="4319"/>
                <a:ext cx="911" cy="289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11"/>
              <p:cNvSpPr>
                <a:spLocks noChangeShapeType="1"/>
              </p:cNvSpPr>
              <p:nvPr/>
            </p:nvSpPr>
            <p:spPr bwMode="auto">
              <a:xfrm>
                <a:off x="2928" y="4848"/>
                <a:ext cx="911" cy="28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Line 12"/>
            <p:cNvSpPr>
              <a:spLocks noChangeShapeType="1"/>
            </p:cNvSpPr>
            <p:nvPr/>
          </p:nvSpPr>
          <p:spPr bwMode="auto">
            <a:xfrm flipV="1">
              <a:off x="2928" y="4367"/>
              <a:ext cx="911" cy="289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13"/>
            <p:cNvSpPr>
              <a:spLocks noChangeShapeType="1"/>
            </p:cNvSpPr>
            <p:nvPr/>
          </p:nvSpPr>
          <p:spPr bwMode="auto">
            <a:xfrm>
              <a:off x="2928" y="4800"/>
              <a:ext cx="911" cy="287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14"/>
            <p:cNvSpPr>
              <a:spLocks noChangeShapeType="1"/>
            </p:cNvSpPr>
            <p:nvPr/>
          </p:nvSpPr>
          <p:spPr bwMode="auto">
            <a:xfrm flipV="1">
              <a:off x="2928" y="4655"/>
              <a:ext cx="0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5"/>
            <p:cNvSpPr>
              <a:spLocks noChangeShapeType="1"/>
            </p:cNvSpPr>
            <p:nvPr/>
          </p:nvSpPr>
          <p:spPr bwMode="auto">
            <a:xfrm>
              <a:off x="3792" y="4368"/>
              <a:ext cx="0" cy="719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6"/>
            <p:cNvSpPr>
              <a:spLocks noChangeShapeType="1"/>
            </p:cNvSpPr>
            <p:nvPr/>
          </p:nvSpPr>
          <p:spPr bwMode="auto">
            <a:xfrm>
              <a:off x="2832" y="4752"/>
              <a:ext cx="38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7"/>
            <p:cNvSpPr>
              <a:spLocks noChangeShapeType="1"/>
            </p:cNvSpPr>
            <p:nvPr/>
          </p:nvSpPr>
          <p:spPr bwMode="auto">
            <a:xfrm>
              <a:off x="3600" y="4752"/>
              <a:ext cx="38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3" name="Object 12"/>
            <p:cNvGraphicFramePr>
              <a:graphicFrameLocks noChangeAspect="1"/>
            </p:cNvGraphicFramePr>
            <p:nvPr/>
          </p:nvGraphicFramePr>
          <p:xfrm>
            <a:off x="2496" y="4704"/>
            <a:ext cx="623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6" r:id="rId3" imgW="545760" imgH="406080" progId="">
                    <p:embed/>
                  </p:oleObj>
                </mc:Choice>
                <mc:Fallback>
                  <p:oleObj r:id="rId3" imgW="545760" imgH="4060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6" y="4704"/>
                          <a:ext cx="623" cy="464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13"/>
            <p:cNvGraphicFramePr>
              <a:graphicFrameLocks noChangeAspect="1"/>
            </p:cNvGraphicFramePr>
            <p:nvPr/>
          </p:nvGraphicFramePr>
          <p:xfrm>
            <a:off x="3427" y="5088"/>
            <a:ext cx="682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7" r:id="rId5" imgW="596880" imgH="406080" progId="">
                    <p:embed/>
                  </p:oleObj>
                </mc:Choice>
                <mc:Fallback>
                  <p:oleObj r:id="rId5" imgW="596880" imgH="4060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27" y="5088"/>
                          <a:ext cx="682" cy="464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" name="Text Box 1"/>
          <p:cNvSpPr txBox="1">
            <a:spLocks noChangeArrowheads="1"/>
          </p:cNvSpPr>
          <p:nvPr/>
        </p:nvSpPr>
        <p:spPr bwMode="auto">
          <a:xfrm>
            <a:off x="212725" y="269875"/>
            <a:ext cx="55022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Implication of Criterion </a:t>
            </a:r>
            <a:r>
              <a:rPr lang="en-US" u="sng" dirty="0" smtClean="0"/>
              <a:t>1 </a:t>
            </a:r>
            <a:r>
              <a:rPr lang="en-US" dirty="0" smtClean="0"/>
              <a:t>(</a:t>
            </a:r>
            <a:r>
              <a:rPr lang="en-US" b="1" u="sng" dirty="0"/>
              <a:t>Mass</a:t>
            </a:r>
            <a:r>
              <a:rPr lang="en-US" dirty="0" smtClean="0"/>
              <a:t>) </a:t>
            </a:r>
            <a:r>
              <a:rPr lang="en-US" dirty="0" err="1" smtClean="0"/>
              <a:t>ctd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962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269875"/>
            <a:ext cx="6111875" cy="307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Implication of Criterion 1</a:t>
            </a:r>
          </a:p>
          <a:p>
            <a:endParaRPr lang="en-US"/>
          </a:p>
          <a:p>
            <a:r>
              <a:rPr lang="en-US"/>
              <a:t>(</a:t>
            </a:r>
            <a:r>
              <a:rPr lang="en-US" b="1" u="sng"/>
              <a:t>Volume</a:t>
            </a:r>
            <a:r>
              <a:rPr lang="en-US"/>
              <a:t>)</a:t>
            </a:r>
          </a:p>
          <a:p>
            <a:r>
              <a:rPr lang="en-US"/>
              <a:t>	</a:t>
            </a:r>
            <a:r>
              <a:rPr lang="en-US">
                <a:latin typeface="Symbol" pitchFamily="16" charset="2"/>
              </a:rPr>
              <a:t></a:t>
            </a:r>
            <a:r>
              <a:rPr lang="en-US"/>
              <a:t>V</a:t>
            </a:r>
            <a:r>
              <a:rPr lang="en-US" baseline="-25000"/>
              <a:t>CV</a:t>
            </a:r>
            <a:r>
              <a:rPr lang="en-US"/>
              <a:t>= 0,</a:t>
            </a:r>
          </a:p>
          <a:p>
            <a:endParaRPr lang="en-US"/>
          </a:p>
          <a:p>
            <a:r>
              <a:rPr lang="en-US"/>
              <a:t>	</a:t>
            </a:r>
            <a:r>
              <a:rPr lang="en-US">
                <a:latin typeface="Symbol" pitchFamily="16" charset="2"/>
              </a:rPr>
              <a:t></a:t>
            </a:r>
            <a:r>
              <a:rPr lang="en-US"/>
              <a:t>	W</a:t>
            </a:r>
            <a:r>
              <a:rPr lang="en-US" baseline="-25000"/>
              <a:t>B</a:t>
            </a:r>
            <a:r>
              <a:rPr lang="en-US"/>
              <a:t> = 0	(boundary work = 0 )</a:t>
            </a:r>
          </a:p>
          <a:p>
            <a:endParaRPr lang="en-US"/>
          </a:p>
          <a:p>
            <a:pPr>
              <a:lnSpc>
                <a:spcPct val="102000"/>
              </a:lnSpc>
            </a:pPr>
            <a:r>
              <a:rPr lang="en-US">
                <a:latin typeface="Symbol" pitchFamily="16" charset="2"/>
              </a:rPr>
              <a:t></a:t>
            </a:r>
            <a:r>
              <a:rPr lang="en-US"/>
              <a:t>E</a:t>
            </a:r>
            <a:r>
              <a:rPr lang="en-US" baseline="-25000"/>
              <a:t>CV</a:t>
            </a:r>
            <a:r>
              <a:rPr lang="en-US"/>
              <a:t>= Q – W + </a:t>
            </a:r>
            <a:r>
              <a:rPr lang="en-US">
                <a:latin typeface="Symbol" pitchFamily="16" charset="2"/>
              </a:rPr>
              <a:t></a:t>
            </a:r>
            <a:r>
              <a:rPr lang="en-US"/>
              <a:t>E</a:t>
            </a:r>
            <a:r>
              <a:rPr lang="en-US" baseline="-25000"/>
              <a:t>flow(in)</a:t>
            </a:r>
            <a:r>
              <a:rPr lang="en-US"/>
              <a:t> - </a:t>
            </a:r>
            <a:r>
              <a:rPr lang="en-US">
                <a:latin typeface="Symbol" pitchFamily="16" charset="2"/>
              </a:rPr>
              <a:t></a:t>
            </a:r>
            <a:r>
              <a:rPr lang="en-US"/>
              <a:t>E</a:t>
            </a:r>
            <a:r>
              <a:rPr lang="en-US" baseline="-25000"/>
              <a:t>flow(out)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62000" y="3851275"/>
            <a:ext cx="5867400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W = W</a:t>
            </a:r>
            <a:r>
              <a:rPr lang="en-US" baseline="-25000"/>
              <a:t>electrical</a:t>
            </a:r>
            <a:r>
              <a:rPr lang="en-US"/>
              <a:t> + W</a:t>
            </a:r>
            <a:r>
              <a:rPr lang="en-US" baseline="-25000"/>
              <a:t>shaft</a:t>
            </a:r>
            <a:r>
              <a:rPr lang="en-US"/>
              <a:t> + W</a:t>
            </a:r>
            <a:r>
              <a:rPr lang="en-US" baseline="-25000"/>
              <a:t>boundary</a:t>
            </a:r>
            <a:r>
              <a:rPr lang="en-US"/>
              <a:t>+ W</a:t>
            </a:r>
            <a:r>
              <a:rPr lang="en-US" baseline="-25000"/>
              <a:t>flow</a:t>
            </a:r>
            <a:r>
              <a:rPr lang="en-US"/>
              <a:t>+ W</a:t>
            </a:r>
            <a:r>
              <a:rPr lang="en-US" baseline="-25000"/>
              <a:t>etc.</a:t>
            </a:r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990600" y="3200400"/>
            <a:ext cx="762000" cy="6873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>
            <a:off x="3641702" y="3674269"/>
            <a:ext cx="612775" cy="8382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H="1">
            <a:off x="4951413" y="3733800"/>
            <a:ext cx="460375" cy="7620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201988" y="4419600"/>
            <a:ext cx="3333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0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4479925" y="4433888"/>
            <a:ext cx="1311275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in </a:t>
            </a:r>
            <a:r>
              <a:rPr lang="en-US" sz="2000" b="1"/>
              <a:t>h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365125" y="5527675"/>
            <a:ext cx="5730875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W not necessarily 0, only W</a:t>
            </a:r>
            <a:r>
              <a:rPr lang="en-US" baseline="-25000"/>
              <a:t>B</a:t>
            </a:r>
            <a:r>
              <a:rPr lang="en-US"/>
              <a:t> is 0</a:t>
            </a: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944562" y="2057400"/>
            <a:ext cx="4648200" cy="6858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304800" y="5410200"/>
            <a:ext cx="5486400" cy="6858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878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28600" y="228600"/>
            <a:ext cx="5502275" cy="154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Implication of Criterion 1</a:t>
            </a:r>
          </a:p>
          <a:p>
            <a:r>
              <a:rPr lang="en-US"/>
              <a:t>(</a:t>
            </a:r>
            <a:r>
              <a:rPr lang="en-US" b="1" u="sng"/>
              <a:t>Energy</a:t>
            </a:r>
            <a:r>
              <a:rPr lang="en-US"/>
              <a:t>)</a:t>
            </a:r>
          </a:p>
          <a:p>
            <a:r>
              <a:rPr lang="en-US"/>
              <a:t>		</a:t>
            </a:r>
            <a:r>
              <a:rPr lang="en-US">
                <a:latin typeface="Symbol" pitchFamily="16" charset="2"/>
              </a:rPr>
              <a:t></a:t>
            </a:r>
            <a:r>
              <a:rPr lang="en-US"/>
              <a:t>E</a:t>
            </a:r>
            <a:r>
              <a:rPr lang="en-US" baseline="-25000"/>
              <a:t>CV</a:t>
            </a:r>
            <a:r>
              <a:rPr lang="en-US"/>
              <a:t>= 0,</a:t>
            </a:r>
          </a:p>
          <a:p>
            <a:r>
              <a:rPr lang="en-US"/>
              <a:t>From Energy Conservation;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228600" y="1752600"/>
          <a:ext cx="61722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r:id="rId3" imgW="3288960" imgH="419040" progId="">
                  <p:embed/>
                </p:oleObj>
              </mc:Choice>
              <mc:Fallback>
                <p:oleObj r:id="rId3" imgW="3288960" imgH="41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752600"/>
                        <a:ext cx="6172200" cy="8937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Line 3"/>
          <p:cNvSpPr>
            <a:spLocks noChangeShapeType="1"/>
          </p:cNvSpPr>
          <p:nvPr/>
        </p:nvSpPr>
        <p:spPr bwMode="auto">
          <a:xfrm flipH="1">
            <a:off x="303213" y="1828800"/>
            <a:ext cx="460375" cy="9906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304800" y="2819400"/>
            <a:ext cx="4572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46125" y="2632075"/>
            <a:ext cx="7016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= 0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88925" y="3317875"/>
            <a:ext cx="6035675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Rearrange to get Steady Flow Energy Equation</a:t>
            </a:r>
          </a:p>
          <a:p>
            <a:endParaRPr lang="en-US"/>
          </a:p>
          <a:p>
            <a:r>
              <a:rPr lang="en-US"/>
              <a:t> (SSSF)</a:t>
            </a:r>
          </a:p>
        </p:txBody>
      </p:sp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685800" y="4495800"/>
          <a:ext cx="5289550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r:id="rId5" imgW="2819160" imgH="342720" progId="">
                  <p:embed/>
                </p:oleObj>
              </mc:Choice>
              <mc:Fallback>
                <p:oleObj r:id="rId5" imgW="2819160" imgH="342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495800"/>
                        <a:ext cx="5289550" cy="7318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304800" y="3886200"/>
            <a:ext cx="5943600" cy="16764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381000" y="3962400"/>
            <a:ext cx="5791200" cy="15240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03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65112" y="2688540"/>
            <a:ext cx="6243638" cy="3811588"/>
            <a:chOff x="228600" y="3352800"/>
            <a:chExt cx="6243638" cy="3811588"/>
          </a:xfrm>
        </p:grpSpPr>
        <p:sp>
          <p:nvSpPr>
            <p:cNvPr id="4" name="Line 1"/>
            <p:cNvSpPr>
              <a:spLocks noChangeShapeType="1"/>
            </p:cNvSpPr>
            <p:nvPr/>
          </p:nvSpPr>
          <p:spPr bwMode="auto">
            <a:xfrm>
              <a:off x="2378075" y="4114800"/>
              <a:ext cx="1588" cy="17526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Line 2"/>
            <p:cNvSpPr>
              <a:spLocks noChangeShapeType="1"/>
            </p:cNvSpPr>
            <p:nvPr/>
          </p:nvSpPr>
          <p:spPr bwMode="auto">
            <a:xfrm>
              <a:off x="2378075" y="6019800"/>
              <a:ext cx="1588" cy="2286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2378075" y="6248400"/>
              <a:ext cx="16002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>
              <a:off x="3978275" y="4648200"/>
              <a:ext cx="1588" cy="16002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 flipH="1">
              <a:off x="2071688" y="60198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 flipH="1">
              <a:off x="2071688" y="58674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 flipH="1">
              <a:off x="3976688" y="46482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3976688" y="44958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 flipV="1">
              <a:off x="3978275" y="4113213"/>
              <a:ext cx="1588" cy="3841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Rectangle 10"/>
            <p:cNvSpPr>
              <a:spLocks noChangeArrowheads="1"/>
            </p:cNvSpPr>
            <p:nvPr/>
          </p:nvSpPr>
          <p:spPr bwMode="auto">
            <a:xfrm>
              <a:off x="2378075" y="4267200"/>
              <a:ext cx="1600200" cy="1524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2454275" y="4495800"/>
              <a:ext cx="1447800" cy="1676400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1768475" y="5943600"/>
              <a:ext cx="990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3749675" y="4572000"/>
              <a:ext cx="82232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V="1">
              <a:off x="3292475" y="5789613"/>
              <a:ext cx="76200" cy="8413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 flipH="1" flipV="1">
              <a:off x="1766888" y="4875213"/>
              <a:ext cx="841375" cy="1555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V="1">
              <a:off x="3597275" y="3732213"/>
              <a:ext cx="1588" cy="5365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" name="Group 17"/>
            <p:cNvGrpSpPr>
              <a:grpSpLocks/>
            </p:cNvGrpSpPr>
            <p:nvPr/>
          </p:nvGrpSpPr>
          <p:grpSpPr bwMode="auto">
            <a:xfrm>
              <a:off x="3673475" y="5334000"/>
              <a:ext cx="531813" cy="608013"/>
              <a:chOff x="2314" y="3360"/>
              <a:chExt cx="335" cy="383"/>
            </a:xfrm>
          </p:grpSpPr>
          <p:sp>
            <p:nvSpPr>
              <p:cNvPr id="21" name="Line 18"/>
              <p:cNvSpPr>
                <a:spLocks noChangeShapeType="1"/>
              </p:cNvSpPr>
              <p:nvPr/>
            </p:nvSpPr>
            <p:spPr bwMode="auto">
              <a:xfrm>
                <a:off x="2314" y="3360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19"/>
              <p:cNvSpPr>
                <a:spLocks noChangeShapeType="1"/>
              </p:cNvSpPr>
              <p:nvPr/>
            </p:nvSpPr>
            <p:spPr bwMode="auto">
              <a:xfrm>
                <a:off x="2314" y="3360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20"/>
              <p:cNvSpPr>
                <a:spLocks noChangeShapeType="1"/>
              </p:cNvSpPr>
              <p:nvPr/>
            </p:nvSpPr>
            <p:spPr bwMode="auto">
              <a:xfrm>
                <a:off x="2314" y="3552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21"/>
              <p:cNvSpPr>
                <a:spLocks noChangeShapeType="1"/>
              </p:cNvSpPr>
              <p:nvPr/>
            </p:nvSpPr>
            <p:spPr bwMode="auto">
              <a:xfrm flipV="1">
                <a:off x="2314" y="3455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22"/>
              <p:cNvSpPr>
                <a:spLocks noChangeShapeType="1"/>
              </p:cNvSpPr>
              <p:nvPr/>
            </p:nvSpPr>
            <p:spPr bwMode="auto">
              <a:xfrm flipV="1">
                <a:off x="2314" y="3647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23"/>
              <p:cNvSpPr>
                <a:spLocks noChangeShapeType="1"/>
              </p:cNvSpPr>
              <p:nvPr/>
            </p:nvSpPr>
            <p:spPr bwMode="auto">
              <a:xfrm>
                <a:off x="2314" y="3744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" name="Line 24"/>
            <p:cNvSpPr>
              <a:spLocks noChangeShapeType="1"/>
            </p:cNvSpPr>
            <p:nvPr/>
          </p:nvSpPr>
          <p:spPr bwMode="auto">
            <a:xfrm flipH="1" flipV="1">
              <a:off x="3367088" y="5484813"/>
              <a:ext cx="841375" cy="793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8" name="Object 2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05753564"/>
                </p:ext>
              </p:extLst>
            </p:nvPr>
          </p:nvGraphicFramePr>
          <p:xfrm>
            <a:off x="4648200" y="4267200"/>
            <a:ext cx="1025525" cy="5000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8" r:id="rId3" imgW="469800" imgH="228600" progId="">
                    <p:embed/>
                  </p:oleObj>
                </mc:Choice>
                <mc:Fallback>
                  <p:oleObj r:id="rId3" imgW="469800" imgH="2286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8200" y="4267200"/>
                          <a:ext cx="1025525" cy="500063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" name="Object 2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03091757"/>
                </p:ext>
              </p:extLst>
            </p:nvPr>
          </p:nvGraphicFramePr>
          <p:xfrm>
            <a:off x="5638800" y="4191000"/>
            <a:ext cx="525463" cy="5556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9" r:id="rId5" imgW="241200" imgH="253800" progId="">
                    <p:embed/>
                  </p:oleObj>
                </mc:Choice>
                <mc:Fallback>
                  <p:oleObj r:id="rId5" imgW="241200" imgH="2538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38800" y="4191000"/>
                          <a:ext cx="525463" cy="55562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" name="Object 2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90682656"/>
                </p:ext>
              </p:extLst>
            </p:nvPr>
          </p:nvGraphicFramePr>
          <p:xfrm>
            <a:off x="1371600" y="5715000"/>
            <a:ext cx="498475" cy="5000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0" r:id="rId7" imgW="228600" imgH="228600" progId="">
                    <p:embed/>
                  </p:oleObj>
                </mc:Choice>
                <mc:Fallback>
                  <p:oleObj r:id="rId7" imgW="228600" imgH="2286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1600" y="5715000"/>
                          <a:ext cx="498475" cy="500063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" name="Object 2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39266512"/>
                </p:ext>
              </p:extLst>
            </p:nvPr>
          </p:nvGraphicFramePr>
          <p:xfrm>
            <a:off x="668338" y="5715000"/>
            <a:ext cx="746125" cy="5556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1" r:id="rId9" imgW="342720" imgH="253800" progId="">
                    <p:embed/>
                  </p:oleObj>
                </mc:Choice>
                <mc:Fallback>
                  <p:oleObj r:id="rId9" imgW="342720" imgH="2538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8338" y="5715000"/>
                          <a:ext cx="746125" cy="55562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" name="Object 2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08010436"/>
                </p:ext>
              </p:extLst>
            </p:nvPr>
          </p:nvGraphicFramePr>
          <p:xfrm>
            <a:off x="4262438" y="5321300"/>
            <a:ext cx="498475" cy="527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2" r:id="rId11" imgW="228600" imgH="241200" progId="">
                    <p:embed/>
                  </p:oleObj>
                </mc:Choice>
                <mc:Fallback>
                  <p:oleObj r:id="rId11" imgW="228600" imgH="2412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2438" y="5321300"/>
                          <a:ext cx="498475" cy="52705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" name="Object 3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07723151"/>
                </p:ext>
              </p:extLst>
            </p:nvPr>
          </p:nvGraphicFramePr>
          <p:xfrm>
            <a:off x="3368675" y="3352800"/>
            <a:ext cx="609600" cy="527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3" r:id="rId13" imgW="279360" imgH="241200" progId="">
                    <p:embed/>
                  </p:oleObj>
                </mc:Choice>
                <mc:Fallback>
                  <p:oleObj r:id="rId13" imgW="279360" imgH="2412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8675" y="3352800"/>
                          <a:ext cx="609600" cy="52705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" name="Object 3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68649640"/>
                </p:ext>
              </p:extLst>
            </p:nvPr>
          </p:nvGraphicFramePr>
          <p:xfrm>
            <a:off x="2924175" y="6477000"/>
            <a:ext cx="471488" cy="533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4" r:id="rId15" imgW="215640" imgH="241200" progId="">
                    <p:embed/>
                  </p:oleObj>
                </mc:Choice>
                <mc:Fallback>
                  <p:oleObj r:id="rId15" imgW="215640" imgH="2412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4175" y="6477000"/>
                          <a:ext cx="471488" cy="53340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" name="Object 3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652412"/>
                </p:ext>
              </p:extLst>
            </p:nvPr>
          </p:nvGraphicFramePr>
          <p:xfrm>
            <a:off x="1255713" y="4724400"/>
            <a:ext cx="582612" cy="533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5" r:id="rId17" imgW="266400" imgH="241200" progId="">
                    <p:embed/>
                  </p:oleObj>
                </mc:Choice>
                <mc:Fallback>
                  <p:oleObj r:id="rId17" imgW="266400" imgH="2412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55713" y="4724400"/>
                          <a:ext cx="582612" cy="53340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" name="Object 3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51644920"/>
                </p:ext>
              </p:extLst>
            </p:nvPr>
          </p:nvGraphicFramePr>
          <p:xfrm>
            <a:off x="2759075" y="4705350"/>
            <a:ext cx="762000" cy="698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6" r:id="rId19" imgW="279360" imgH="253800" progId="">
                    <p:embed/>
                  </p:oleObj>
                </mc:Choice>
                <mc:Fallback>
                  <p:oleObj r:id="rId19" imgW="279360" imgH="2538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9075" y="4705350"/>
                          <a:ext cx="762000" cy="69850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" name="Line 34"/>
            <p:cNvSpPr>
              <a:spLocks noChangeShapeType="1"/>
            </p:cNvSpPr>
            <p:nvPr/>
          </p:nvSpPr>
          <p:spPr bwMode="auto">
            <a:xfrm>
              <a:off x="549275" y="7162800"/>
              <a:ext cx="5791200" cy="1588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35"/>
            <p:cNvSpPr>
              <a:spLocks noChangeShapeType="1"/>
            </p:cNvSpPr>
            <p:nvPr/>
          </p:nvSpPr>
          <p:spPr bwMode="auto">
            <a:xfrm>
              <a:off x="6188075" y="6324600"/>
              <a:ext cx="1588" cy="8382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36"/>
            <p:cNvSpPr>
              <a:spLocks noChangeShapeType="1"/>
            </p:cNvSpPr>
            <p:nvPr/>
          </p:nvSpPr>
          <p:spPr bwMode="auto">
            <a:xfrm flipV="1">
              <a:off x="6188075" y="4570413"/>
              <a:ext cx="1588" cy="11461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37"/>
            <p:cNvSpPr>
              <a:spLocks noChangeShapeType="1"/>
            </p:cNvSpPr>
            <p:nvPr/>
          </p:nvSpPr>
          <p:spPr bwMode="auto">
            <a:xfrm>
              <a:off x="549275" y="6858000"/>
              <a:ext cx="1588" cy="3048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38"/>
            <p:cNvSpPr>
              <a:spLocks noChangeShapeType="1"/>
            </p:cNvSpPr>
            <p:nvPr/>
          </p:nvSpPr>
          <p:spPr bwMode="auto">
            <a:xfrm flipV="1">
              <a:off x="549275" y="6018213"/>
              <a:ext cx="1588" cy="3841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 Box 39"/>
            <p:cNvSpPr txBox="1">
              <a:spLocks noChangeArrowheads="1"/>
            </p:cNvSpPr>
            <p:nvPr/>
          </p:nvSpPr>
          <p:spPr bwMode="auto">
            <a:xfrm>
              <a:off x="228600" y="6365875"/>
              <a:ext cx="54927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Text Box 40"/>
            <p:cNvSpPr txBox="1">
              <a:spLocks noChangeArrowheads="1"/>
            </p:cNvSpPr>
            <p:nvPr/>
          </p:nvSpPr>
          <p:spPr bwMode="auto">
            <a:xfrm>
              <a:off x="314325" y="6415088"/>
              <a:ext cx="415925" cy="422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b="1"/>
                <a:t>z</a:t>
              </a:r>
              <a:r>
                <a:rPr lang="en-US" sz="2000" b="1" baseline="-25000"/>
                <a:t>in</a:t>
              </a:r>
            </a:p>
          </p:txBody>
        </p:sp>
        <p:sp>
          <p:nvSpPr>
            <p:cNvPr id="44" name="Text Box 41"/>
            <p:cNvSpPr txBox="1">
              <a:spLocks noChangeArrowheads="1"/>
            </p:cNvSpPr>
            <p:nvPr/>
          </p:nvSpPr>
          <p:spPr bwMode="auto">
            <a:xfrm>
              <a:off x="5973763" y="5791200"/>
              <a:ext cx="498475" cy="422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b="1"/>
                <a:t>z</a:t>
              </a:r>
              <a:r>
                <a:rPr lang="en-US" sz="2000" b="1" baseline="-25000"/>
                <a:t>out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703387" y="547824"/>
            <a:ext cx="5737225" cy="1998663"/>
            <a:chOff x="381000" y="1066800"/>
            <a:chExt cx="5737225" cy="1998663"/>
          </a:xfrm>
        </p:grpSpPr>
        <p:graphicFrame>
          <p:nvGraphicFramePr>
            <p:cNvPr id="45" name="Object 4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42900528"/>
                </p:ext>
              </p:extLst>
            </p:nvPr>
          </p:nvGraphicFramePr>
          <p:xfrm>
            <a:off x="381000" y="1066800"/>
            <a:ext cx="5456238" cy="949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7" r:id="rId21" imgW="2908080" imgH="444240" progId="">
                    <p:embed/>
                  </p:oleObj>
                </mc:Choice>
                <mc:Fallback>
                  <p:oleObj r:id="rId21" imgW="2908080" imgH="4442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000" y="1066800"/>
                          <a:ext cx="5456238" cy="94932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" name="Text Box 43"/>
            <p:cNvSpPr txBox="1">
              <a:spLocks noChangeArrowheads="1"/>
            </p:cNvSpPr>
            <p:nvPr/>
          </p:nvSpPr>
          <p:spPr bwMode="auto">
            <a:xfrm>
              <a:off x="1209675" y="2359025"/>
              <a:ext cx="2225675" cy="67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For each </a:t>
              </a:r>
              <a:r>
                <a:rPr lang="en-US" sz="2000" b="1"/>
                <a:t>exit </a:t>
              </a:r>
              <a:r>
                <a:rPr lang="en-US" sz="2000"/>
                <a:t>channel</a:t>
              </a:r>
            </a:p>
          </p:txBody>
        </p:sp>
        <p:sp>
          <p:nvSpPr>
            <p:cNvPr id="47" name="Text Box 44"/>
            <p:cNvSpPr txBox="1">
              <a:spLocks noChangeArrowheads="1"/>
            </p:cNvSpPr>
            <p:nvPr/>
          </p:nvSpPr>
          <p:spPr bwMode="auto">
            <a:xfrm>
              <a:off x="3892550" y="2393950"/>
              <a:ext cx="2225675" cy="67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For each </a:t>
              </a:r>
              <a:r>
                <a:rPr lang="en-US" sz="2000" b="1"/>
                <a:t>inlet</a:t>
              </a:r>
              <a:r>
                <a:rPr lang="en-US" sz="2000"/>
                <a:t> channel</a:t>
              </a:r>
            </a:p>
          </p:txBody>
        </p:sp>
        <p:sp>
          <p:nvSpPr>
            <p:cNvPr id="48" name="AutoShape 45"/>
            <p:cNvSpPr>
              <a:spLocks/>
            </p:cNvSpPr>
            <p:nvPr/>
          </p:nvSpPr>
          <p:spPr bwMode="auto">
            <a:xfrm rot="5460000">
              <a:off x="2595563" y="1181100"/>
              <a:ext cx="152400" cy="1676400"/>
            </a:xfrm>
            <a:prstGeom prst="rightBrace">
              <a:avLst>
                <a:gd name="adj1" fmla="val 91667"/>
                <a:gd name="adj2" fmla="val 50000"/>
              </a:avLst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AutoShape 46"/>
            <p:cNvSpPr>
              <a:spLocks/>
            </p:cNvSpPr>
            <p:nvPr/>
          </p:nvSpPr>
          <p:spPr bwMode="auto">
            <a:xfrm rot="5400000">
              <a:off x="4884738" y="1174750"/>
              <a:ext cx="152400" cy="1676400"/>
            </a:xfrm>
            <a:prstGeom prst="rightBrace">
              <a:avLst>
                <a:gd name="adj1" fmla="val 91667"/>
                <a:gd name="adj2" fmla="val 50000"/>
              </a:avLst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Line 47"/>
            <p:cNvSpPr>
              <a:spLocks noChangeShapeType="1"/>
            </p:cNvSpPr>
            <p:nvPr/>
          </p:nvSpPr>
          <p:spPr bwMode="auto">
            <a:xfrm flipV="1">
              <a:off x="1987550" y="2163763"/>
              <a:ext cx="609600" cy="2317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48"/>
            <p:cNvSpPr>
              <a:spLocks noChangeShapeType="1"/>
            </p:cNvSpPr>
            <p:nvPr/>
          </p:nvSpPr>
          <p:spPr bwMode="auto">
            <a:xfrm flipV="1">
              <a:off x="4578350" y="2163763"/>
              <a:ext cx="304800" cy="3079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" name="Text Box 49"/>
          <p:cNvSpPr txBox="1">
            <a:spLocks noChangeArrowheads="1"/>
          </p:cNvSpPr>
          <p:nvPr/>
        </p:nvSpPr>
        <p:spPr bwMode="auto">
          <a:xfrm>
            <a:off x="381000" y="142792"/>
            <a:ext cx="29114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SSSF</a:t>
            </a:r>
          </a:p>
        </p:txBody>
      </p:sp>
    </p:spTree>
    <p:extLst>
      <p:ext uri="{BB962C8B-B14F-4D97-AF65-F5344CB8AC3E}">
        <p14:creationId xmlns:p14="http://schemas.microsoft.com/office/powerpoint/2010/main" val="353637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346075"/>
            <a:ext cx="56546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SSSF energy equation for 1 inlet / 1 exit</a:t>
            </a: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415925" y="1066800"/>
            <a:ext cx="2822575" cy="608013"/>
            <a:chOff x="865" y="672"/>
            <a:chExt cx="1778" cy="383"/>
          </a:xfrm>
        </p:grpSpPr>
        <p:grpSp>
          <p:nvGrpSpPr>
            <p:cNvPr id="6" name="Group 3"/>
            <p:cNvGrpSpPr>
              <a:grpSpLocks/>
            </p:cNvGrpSpPr>
            <p:nvPr/>
          </p:nvGrpSpPr>
          <p:grpSpPr bwMode="auto">
            <a:xfrm>
              <a:off x="1152" y="672"/>
              <a:ext cx="1199" cy="143"/>
              <a:chOff x="1152" y="672"/>
              <a:chExt cx="1199" cy="143"/>
            </a:xfrm>
          </p:grpSpPr>
          <p:sp>
            <p:nvSpPr>
              <p:cNvPr id="18" name="Line 4"/>
              <p:cNvSpPr>
                <a:spLocks noChangeShapeType="1"/>
              </p:cNvSpPr>
              <p:nvPr/>
            </p:nvSpPr>
            <p:spPr bwMode="auto">
              <a:xfrm>
                <a:off x="1296" y="672"/>
                <a:ext cx="91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Line 5"/>
              <p:cNvSpPr>
                <a:spLocks noChangeShapeType="1"/>
              </p:cNvSpPr>
              <p:nvPr/>
            </p:nvSpPr>
            <p:spPr bwMode="auto">
              <a:xfrm>
                <a:off x="1296" y="672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>
                <a:off x="2208" y="672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7"/>
              <p:cNvSpPr>
                <a:spLocks noChangeShapeType="1"/>
              </p:cNvSpPr>
              <p:nvPr/>
            </p:nvSpPr>
            <p:spPr bwMode="auto">
              <a:xfrm flipH="1">
                <a:off x="1151" y="816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8"/>
              <p:cNvSpPr>
                <a:spLocks noChangeShapeType="1"/>
              </p:cNvSpPr>
              <p:nvPr/>
            </p:nvSpPr>
            <p:spPr bwMode="auto">
              <a:xfrm flipH="1">
                <a:off x="2207" y="816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1152" y="912"/>
              <a:ext cx="1199" cy="143"/>
              <a:chOff x="1152" y="912"/>
              <a:chExt cx="1199" cy="143"/>
            </a:xfrm>
          </p:grpSpPr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>
                <a:off x="1296" y="1056"/>
                <a:ext cx="91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 flipV="1">
                <a:off x="1296" y="911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 flipV="1">
                <a:off x="2208" y="911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 flipH="1">
                <a:off x="1151" y="912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 flipH="1">
                <a:off x="2207" y="912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" name="Rectangle 15"/>
            <p:cNvSpPr>
              <a:spLocks noChangeArrowheads="1"/>
            </p:cNvSpPr>
            <p:nvPr/>
          </p:nvSpPr>
          <p:spPr bwMode="auto">
            <a:xfrm>
              <a:off x="1344" y="720"/>
              <a:ext cx="815" cy="287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Line 16"/>
            <p:cNvSpPr>
              <a:spLocks noChangeShapeType="1"/>
            </p:cNvSpPr>
            <p:nvPr/>
          </p:nvSpPr>
          <p:spPr bwMode="auto">
            <a:xfrm>
              <a:off x="1104" y="864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7"/>
            <p:cNvSpPr>
              <a:spLocks noChangeShapeType="1"/>
            </p:cNvSpPr>
            <p:nvPr/>
          </p:nvSpPr>
          <p:spPr bwMode="auto">
            <a:xfrm>
              <a:off x="2112" y="864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18"/>
            <p:cNvSpPr txBox="1">
              <a:spLocks noChangeArrowheads="1"/>
            </p:cNvSpPr>
            <p:nvPr/>
          </p:nvSpPr>
          <p:spPr bwMode="auto">
            <a:xfrm>
              <a:off x="865" y="720"/>
              <a:ext cx="194" cy="2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1</a:t>
              </a:r>
            </a:p>
          </p:txBody>
        </p:sp>
        <p:sp>
          <p:nvSpPr>
            <p:cNvPr id="12" name="Text Box 19"/>
            <p:cNvSpPr txBox="1">
              <a:spLocks noChangeArrowheads="1"/>
            </p:cNvSpPr>
            <p:nvPr/>
          </p:nvSpPr>
          <p:spPr bwMode="auto">
            <a:xfrm>
              <a:off x="2449" y="768"/>
              <a:ext cx="194" cy="2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2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823493" y="963612"/>
            <a:ext cx="4240213" cy="968375"/>
            <a:chOff x="517525" y="1717675"/>
            <a:chExt cx="4240213" cy="968375"/>
          </a:xfrm>
        </p:grpSpPr>
        <p:sp>
          <p:nvSpPr>
            <p:cNvPr id="23" name="Text Box 20"/>
            <p:cNvSpPr txBox="1">
              <a:spLocks noChangeArrowheads="1"/>
            </p:cNvSpPr>
            <p:nvPr/>
          </p:nvSpPr>
          <p:spPr bwMode="auto">
            <a:xfrm>
              <a:off x="517525" y="1717675"/>
              <a:ext cx="1539875" cy="382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b="1"/>
                <a:t>Mass</a:t>
              </a:r>
            </a:p>
          </p:txBody>
        </p:sp>
        <p:graphicFrame>
          <p:nvGraphicFramePr>
            <p:cNvPr id="24" name="Object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47085110"/>
                </p:ext>
              </p:extLst>
            </p:nvPr>
          </p:nvGraphicFramePr>
          <p:xfrm>
            <a:off x="838200" y="2209800"/>
            <a:ext cx="1295400" cy="476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57" r:id="rId3" imgW="622080" imgH="228600" progId="">
                    <p:embed/>
                  </p:oleObj>
                </mc:Choice>
                <mc:Fallback>
                  <p:oleObj r:id="rId3" imgW="622080" imgH="2286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8200" y="2209800"/>
                          <a:ext cx="1295400" cy="47625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Text Box 22"/>
            <p:cNvSpPr txBox="1">
              <a:spLocks noChangeArrowheads="1"/>
            </p:cNvSpPr>
            <p:nvPr/>
          </p:nvSpPr>
          <p:spPr bwMode="auto">
            <a:xfrm>
              <a:off x="2438400" y="2209800"/>
              <a:ext cx="914400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or</a:t>
              </a:r>
            </a:p>
          </p:txBody>
        </p:sp>
        <p:graphicFrame>
          <p:nvGraphicFramePr>
            <p:cNvPr id="26" name="Object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99613568"/>
                </p:ext>
              </p:extLst>
            </p:nvPr>
          </p:nvGraphicFramePr>
          <p:xfrm>
            <a:off x="3581400" y="2133600"/>
            <a:ext cx="1176338" cy="5000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58" r:id="rId5" imgW="507960" imgH="215640" progId="">
                    <p:embed/>
                  </p:oleObj>
                </mc:Choice>
                <mc:Fallback>
                  <p:oleObj r:id="rId5" imgW="507960" imgH="215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81400" y="2133600"/>
                          <a:ext cx="1176338" cy="500063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7" name="Text Box 24"/>
          <p:cNvSpPr txBox="1">
            <a:spLocks noChangeArrowheads="1"/>
          </p:cNvSpPr>
          <p:nvPr/>
        </p:nvSpPr>
        <p:spPr bwMode="auto">
          <a:xfrm>
            <a:off x="509697" y="1872757"/>
            <a:ext cx="11588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 b="1" dirty="0"/>
              <a:t>Energy</a:t>
            </a:r>
          </a:p>
        </p:txBody>
      </p:sp>
      <p:graphicFrame>
        <p:nvGraphicFramePr>
          <p:cNvPr id="28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1209001"/>
              </p:ext>
            </p:extLst>
          </p:nvPr>
        </p:nvGraphicFramePr>
        <p:xfrm>
          <a:off x="575084" y="2177393"/>
          <a:ext cx="5360988" cy="92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9" r:id="rId7" imgW="2857320" imgH="431640" progId="">
                  <p:embed/>
                </p:oleObj>
              </mc:Choice>
              <mc:Fallback>
                <p:oleObj r:id="rId7" imgW="2857320" imgH="431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084" y="2177393"/>
                        <a:ext cx="5360988" cy="9223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2411736"/>
              </p:ext>
            </p:extLst>
          </p:nvPr>
        </p:nvGraphicFramePr>
        <p:xfrm>
          <a:off x="1823244" y="3048000"/>
          <a:ext cx="182245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0" r:id="rId9" imgW="787320" imgH="215640" progId="">
                  <p:embed/>
                </p:oleObj>
              </mc:Choice>
              <mc:Fallback>
                <p:oleObj r:id="rId9" imgW="787320" imgH="215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3244" y="3048000"/>
                        <a:ext cx="1822450" cy="5000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6478334"/>
              </p:ext>
            </p:extLst>
          </p:nvPr>
        </p:nvGraphicFramePr>
        <p:xfrm>
          <a:off x="509697" y="3642491"/>
          <a:ext cx="5313363" cy="268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" r:id="rId11" imgW="2831760" imgH="1257120" progId="">
                  <p:embed/>
                </p:oleObj>
              </mc:Choice>
              <mc:Fallback>
                <p:oleObj r:id="rId11" imgW="2831760" imgH="12571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697" y="3642491"/>
                        <a:ext cx="5313363" cy="26860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Box 28"/>
          <p:cNvSpPr txBox="1">
            <a:spLocks noChangeArrowheads="1"/>
          </p:cNvSpPr>
          <p:nvPr/>
        </p:nvSpPr>
        <p:spPr bwMode="auto">
          <a:xfrm>
            <a:off x="5562600" y="5954712"/>
            <a:ext cx="2682875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 dirty="0"/>
              <a:t>( </a:t>
            </a:r>
            <a:r>
              <a:rPr lang="en-US" sz="2000" dirty="0">
                <a:latin typeface="Symbol" pitchFamily="16" charset="2"/>
              </a:rPr>
              <a:t></a:t>
            </a:r>
            <a:r>
              <a:rPr lang="en-US" sz="2000" dirty="0"/>
              <a:t> = exit – inlet )</a:t>
            </a:r>
          </a:p>
        </p:txBody>
      </p:sp>
      <p:sp>
        <p:nvSpPr>
          <p:cNvPr id="32" name="Text Box 29"/>
          <p:cNvSpPr txBox="1">
            <a:spLocks noChangeArrowheads="1"/>
          </p:cNvSpPr>
          <p:nvPr/>
        </p:nvSpPr>
        <p:spPr bwMode="auto">
          <a:xfrm>
            <a:off x="3571654" y="5954712"/>
            <a:ext cx="26828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 dirty="0"/>
              <a:t>( 1 inlet / 1 exit )</a:t>
            </a:r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391318" y="5867400"/>
            <a:ext cx="8143082" cy="6858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589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346075"/>
            <a:ext cx="6340475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SSSF energy equation for multiple channels but neglecting </a:t>
            </a:r>
            <a:r>
              <a:rPr lang="en-US" u="sng">
                <a:latin typeface="Symbol" pitchFamily="16" charset="2"/>
              </a:rPr>
              <a:t></a:t>
            </a:r>
            <a:r>
              <a:rPr lang="en-US" u="sng"/>
              <a:t>ke, </a:t>
            </a:r>
            <a:r>
              <a:rPr lang="en-US" u="sng">
                <a:latin typeface="Symbol" pitchFamily="16" charset="2"/>
              </a:rPr>
              <a:t></a:t>
            </a:r>
            <a:r>
              <a:rPr lang="en-US" u="sng"/>
              <a:t>pe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1282700" y="2433638"/>
          <a:ext cx="3478213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r:id="rId3" imgW="1854000" imgH="253800" progId="">
                  <p:embed/>
                </p:oleObj>
              </mc:Choice>
              <mc:Fallback>
                <p:oleObj r:id="rId3" imgW="185400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2700" y="2433638"/>
                        <a:ext cx="3478213" cy="5429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1863725" y="3860800"/>
          <a:ext cx="208915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r:id="rId5" imgW="1002960" imgH="253800" progId="">
                  <p:embed/>
                </p:oleObj>
              </mc:Choice>
              <mc:Fallback>
                <p:oleObj r:id="rId5" imgW="100296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3725" y="3860800"/>
                        <a:ext cx="2089150" cy="5302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951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Law of Thermodynamics</a:t>
            </a:r>
            <a:br>
              <a:rPr lang="en-US" dirty="0" smtClean="0"/>
            </a:br>
            <a:r>
              <a:rPr lang="en-US" dirty="0" smtClean="0"/>
              <a:t>(Motivation)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A system changes due to interaction with its surroundings.</a:t>
            </a:r>
          </a:p>
          <a:p>
            <a:pPr marL="0" indent="0">
              <a:buNone/>
            </a:pPr>
            <a:r>
              <a:rPr lang="en-US" sz="2800" dirty="0" smtClean="0"/>
              <a:t>Interaction study is possible due to conservation laws.</a:t>
            </a:r>
          </a:p>
          <a:p>
            <a:pPr marL="0" indent="0">
              <a:buNone/>
            </a:pPr>
            <a:r>
              <a:rPr lang="en-US" sz="2800" dirty="0" smtClean="0"/>
              <a:t>Various forms of conservation laws are studied in this chapter in the form of balance equations.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41325" y="346075"/>
            <a:ext cx="5045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SSSF Applications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839788" y="1371600"/>
            <a:ext cx="5818187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1920" rIns="90000" bIns="46800">
            <a:spAutoFit/>
          </a:bodyPr>
          <a:lstStyle>
            <a:lvl1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marL="457200" indent="-455613"/>
            <a:r>
              <a:rPr lang="en-US"/>
              <a:t>Nozzle &amp; Diffuser</a:t>
            </a:r>
          </a:p>
          <a:p>
            <a:pPr marL="457200" indent="-455613"/>
            <a:r>
              <a:rPr lang="en-US"/>
              <a:t>Turbine &amp; compressor</a:t>
            </a:r>
          </a:p>
          <a:p>
            <a:pPr marL="457200" indent="-455613"/>
            <a:r>
              <a:rPr lang="en-US"/>
              <a:t>Throttling valve @ porous plug</a:t>
            </a:r>
          </a:p>
          <a:p>
            <a:pPr marL="457200" indent="-455613"/>
            <a:r>
              <a:rPr lang="en-US"/>
              <a:t>Mixing/Separation Chamber</a:t>
            </a:r>
          </a:p>
          <a:p>
            <a:pPr marL="457200" indent="-455613"/>
            <a:r>
              <a:rPr lang="en-US"/>
              <a:t>Heat exchanger(boiler, condenser, etc)</a:t>
            </a:r>
          </a:p>
        </p:txBody>
      </p:sp>
      <p:sp>
        <p:nvSpPr>
          <p:cNvPr id="4" name="AutoShape 3"/>
          <p:cNvSpPr>
            <a:spLocks/>
          </p:cNvSpPr>
          <p:nvPr/>
        </p:nvSpPr>
        <p:spPr bwMode="auto">
          <a:xfrm>
            <a:off x="762000" y="2514600"/>
            <a:ext cx="152400" cy="609600"/>
          </a:xfrm>
          <a:prstGeom prst="leftBrace">
            <a:avLst>
              <a:gd name="adj1" fmla="val 33333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AutoShape 4"/>
          <p:cNvSpPr>
            <a:spLocks/>
          </p:cNvSpPr>
          <p:nvPr/>
        </p:nvSpPr>
        <p:spPr bwMode="auto">
          <a:xfrm>
            <a:off x="762000" y="15240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28600" y="1752600"/>
            <a:ext cx="520700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(a)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30188" y="2590800"/>
            <a:ext cx="538162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(b)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65125" y="3394075"/>
            <a:ext cx="33686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2 categories;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822325" y="3927475"/>
            <a:ext cx="550227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marL="457200" indent="-455613"/>
            <a:r>
              <a:rPr lang="en-US"/>
              <a:t>1 inlet / 1 outlet</a:t>
            </a:r>
          </a:p>
          <a:p>
            <a:pPr marL="457200" indent="-455613"/>
            <a:r>
              <a:rPr lang="en-US"/>
              <a:t>Multiple inlet / outlet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41325" y="4876800"/>
            <a:ext cx="611187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Analysis starts from the general SSSF energy equation;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1676400" y="5460206"/>
            <a:ext cx="5715000" cy="990600"/>
            <a:chOff x="431800" y="6680200"/>
            <a:chExt cx="5715000" cy="990600"/>
          </a:xfrm>
        </p:grpSpPr>
        <p:graphicFrame>
          <p:nvGraphicFramePr>
            <p:cNvPr id="11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94425205"/>
                </p:ext>
              </p:extLst>
            </p:nvPr>
          </p:nvGraphicFramePr>
          <p:xfrm>
            <a:off x="635000" y="6858000"/>
            <a:ext cx="5289550" cy="7318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7" r:id="rId3" imgW="2819160" imgH="342720" progId="">
                    <p:embed/>
                  </p:oleObj>
                </mc:Choice>
                <mc:Fallback>
                  <p:oleObj r:id="rId3" imgW="2819160" imgH="3427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5000" y="6858000"/>
                          <a:ext cx="5289550" cy="731838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431800" y="6680200"/>
              <a:ext cx="5715000" cy="9906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365125" y="727075"/>
            <a:ext cx="59594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For devices which are </a:t>
            </a:r>
            <a:r>
              <a:rPr lang="en-US" i="1"/>
              <a:t>open systems</a:t>
            </a:r>
          </a:p>
        </p:txBody>
      </p:sp>
    </p:spTree>
    <p:extLst>
      <p:ext uri="{BB962C8B-B14F-4D97-AF65-F5344CB8AC3E}">
        <p14:creationId xmlns:p14="http://schemas.microsoft.com/office/powerpoint/2010/main" val="1532412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65125" y="193675"/>
            <a:ext cx="78644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Nozzle &amp; Diffuser</a:t>
            </a:r>
            <a:r>
              <a:rPr lang="en-US" dirty="0"/>
              <a:t>    ( 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/>
              <a:t>KE </a:t>
            </a:r>
            <a:r>
              <a:rPr lang="en-US" dirty="0">
                <a:latin typeface="Symbol" pitchFamily="16" charset="2"/>
              </a:rPr>
              <a:t></a:t>
            </a:r>
            <a:r>
              <a:rPr lang="en-US" dirty="0"/>
              <a:t> 0  </a:t>
            </a:r>
            <a:r>
              <a:rPr lang="en-US" dirty="0" smtClean="0"/>
              <a:t>)  (</a:t>
            </a:r>
            <a:r>
              <a:rPr lang="en-US" dirty="0"/>
              <a:t>To change fluid velocity)</a:t>
            </a:r>
          </a:p>
        </p:txBody>
      </p:sp>
      <p:pic>
        <p:nvPicPr>
          <p:cNvPr id="8249" name="Picture 57" descr="http://3mcollision.com/media/catalog/product/cache/1/image/9df78eab33525d08d6e5fb8d27136e95/9/1/91-143_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689603"/>
            <a:ext cx="2911475" cy="291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51" name="Picture 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764790"/>
            <a:ext cx="3615573" cy="2712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52" name="Picture 6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064795"/>
            <a:ext cx="238125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53" name="Picture 6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832138"/>
            <a:ext cx="2438400" cy="2491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34040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65125" y="193675"/>
            <a:ext cx="78644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Nozzle &amp; Diffuser</a:t>
            </a:r>
            <a:r>
              <a:rPr lang="en-US" dirty="0"/>
              <a:t>    ( 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/>
              <a:t>KE </a:t>
            </a:r>
            <a:r>
              <a:rPr lang="en-US" dirty="0">
                <a:latin typeface="Symbol" pitchFamily="16" charset="2"/>
              </a:rPr>
              <a:t></a:t>
            </a:r>
            <a:r>
              <a:rPr lang="en-US" dirty="0"/>
              <a:t> 0  </a:t>
            </a:r>
            <a:r>
              <a:rPr lang="en-US" dirty="0" smtClean="0"/>
              <a:t>)  (</a:t>
            </a:r>
            <a:r>
              <a:rPr lang="en-US" dirty="0"/>
              <a:t>To change fluid velocity)</a:t>
            </a:r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3867149" y="879475"/>
            <a:ext cx="2284413" cy="1322388"/>
            <a:chOff x="2448" y="816"/>
            <a:chExt cx="1439" cy="833"/>
          </a:xfrm>
        </p:grpSpPr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2768" y="816"/>
              <a:ext cx="775" cy="656"/>
              <a:chOff x="2768" y="816"/>
              <a:chExt cx="775" cy="656"/>
            </a:xfrm>
          </p:grpSpPr>
          <p:sp>
            <p:nvSpPr>
              <p:cNvPr id="17" name="Line 6"/>
              <p:cNvSpPr>
                <a:spLocks noChangeShapeType="1"/>
              </p:cNvSpPr>
              <p:nvPr/>
            </p:nvSpPr>
            <p:spPr bwMode="auto">
              <a:xfrm flipV="1">
                <a:off x="2768" y="815"/>
                <a:ext cx="775" cy="23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Line 7"/>
              <p:cNvSpPr>
                <a:spLocks noChangeShapeType="1"/>
              </p:cNvSpPr>
              <p:nvPr/>
            </p:nvSpPr>
            <p:spPr bwMode="auto">
              <a:xfrm>
                <a:off x="2768" y="1241"/>
                <a:ext cx="775" cy="231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" name="Line 8"/>
            <p:cNvSpPr>
              <a:spLocks noChangeShapeType="1"/>
            </p:cNvSpPr>
            <p:nvPr/>
          </p:nvSpPr>
          <p:spPr bwMode="auto">
            <a:xfrm flipV="1">
              <a:off x="2768" y="854"/>
              <a:ext cx="775" cy="23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2768" y="1203"/>
              <a:ext cx="775" cy="231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 flipV="1">
              <a:off x="2768" y="1086"/>
              <a:ext cx="0" cy="117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3503" y="855"/>
              <a:ext cx="0" cy="579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2686" y="1164"/>
              <a:ext cx="326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3340" y="1164"/>
              <a:ext cx="326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5" name="Object 14"/>
            <p:cNvGraphicFramePr>
              <a:graphicFrameLocks noChangeAspect="1"/>
            </p:cNvGraphicFramePr>
            <p:nvPr/>
          </p:nvGraphicFramePr>
          <p:xfrm>
            <a:off x="2448" y="864"/>
            <a:ext cx="185" cy="7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71" r:id="rId3" imgW="190440" imgH="850680" progId="">
                    <p:embed/>
                  </p:oleObj>
                </mc:Choice>
                <mc:Fallback>
                  <p:oleObj r:id="rId3" imgW="190440" imgH="8506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864"/>
                          <a:ext cx="185" cy="78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" name="Object 15"/>
            <p:cNvGraphicFramePr>
              <a:graphicFrameLocks noChangeAspect="1"/>
            </p:cNvGraphicFramePr>
            <p:nvPr/>
          </p:nvGraphicFramePr>
          <p:xfrm>
            <a:off x="3690" y="816"/>
            <a:ext cx="197" cy="7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72" r:id="rId5" imgW="203040" imgH="850680" progId="">
                    <p:embed/>
                  </p:oleObj>
                </mc:Choice>
                <mc:Fallback>
                  <p:oleObj r:id="rId5" imgW="203040" imgH="8506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0" y="816"/>
                          <a:ext cx="197" cy="78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" name="Group 16"/>
          <p:cNvGrpSpPr>
            <a:grpSpLocks/>
          </p:cNvGrpSpPr>
          <p:nvPr/>
        </p:nvGrpSpPr>
        <p:grpSpPr bwMode="auto">
          <a:xfrm>
            <a:off x="494506" y="954881"/>
            <a:ext cx="2522538" cy="1246188"/>
            <a:chOff x="336" y="816"/>
            <a:chExt cx="1589" cy="785"/>
          </a:xfrm>
        </p:grpSpPr>
        <p:grpSp>
          <p:nvGrpSpPr>
            <p:cNvPr id="20" name="Group 17"/>
            <p:cNvGrpSpPr>
              <a:grpSpLocks/>
            </p:cNvGrpSpPr>
            <p:nvPr/>
          </p:nvGrpSpPr>
          <p:grpSpPr bwMode="auto">
            <a:xfrm>
              <a:off x="686" y="864"/>
              <a:ext cx="840" cy="634"/>
              <a:chOff x="686" y="864"/>
              <a:chExt cx="840" cy="634"/>
            </a:xfrm>
          </p:grpSpPr>
          <p:sp>
            <p:nvSpPr>
              <p:cNvPr id="29" name="Line 18"/>
              <p:cNvSpPr>
                <a:spLocks noChangeShapeType="1"/>
              </p:cNvSpPr>
              <p:nvPr/>
            </p:nvSpPr>
            <p:spPr bwMode="auto">
              <a:xfrm flipH="1" flipV="1">
                <a:off x="685" y="863"/>
                <a:ext cx="842" cy="22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19"/>
              <p:cNvSpPr>
                <a:spLocks noChangeShapeType="1"/>
              </p:cNvSpPr>
              <p:nvPr/>
            </p:nvSpPr>
            <p:spPr bwMode="auto">
              <a:xfrm flipH="1">
                <a:off x="685" y="1275"/>
                <a:ext cx="842" cy="22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H="1" flipV="1">
              <a:off x="685" y="900"/>
              <a:ext cx="842" cy="226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 flipH="1">
              <a:off x="685" y="1238"/>
              <a:ext cx="842" cy="22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 flipV="1">
              <a:off x="1536" y="1103"/>
              <a:ext cx="0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>
              <a:off x="720" y="912"/>
              <a:ext cx="0" cy="56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>
              <a:off x="598" y="1200"/>
              <a:ext cx="35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5"/>
            <p:cNvSpPr>
              <a:spLocks noChangeShapeType="1"/>
            </p:cNvSpPr>
            <p:nvPr/>
          </p:nvSpPr>
          <p:spPr bwMode="auto">
            <a:xfrm>
              <a:off x="1306" y="1200"/>
              <a:ext cx="35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7" name="Object 26"/>
            <p:cNvGraphicFramePr>
              <a:graphicFrameLocks noChangeAspect="1"/>
            </p:cNvGraphicFramePr>
            <p:nvPr/>
          </p:nvGraphicFramePr>
          <p:xfrm>
            <a:off x="336" y="816"/>
            <a:ext cx="185" cy="7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73" r:id="rId7" imgW="190440" imgH="850680" progId="">
                    <p:embed/>
                  </p:oleObj>
                </mc:Choice>
                <mc:Fallback>
                  <p:oleObj r:id="rId7" imgW="190440" imgH="8506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" y="816"/>
                          <a:ext cx="185" cy="78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" name="Object 27"/>
            <p:cNvGraphicFramePr>
              <a:graphicFrameLocks noChangeAspect="1"/>
            </p:cNvGraphicFramePr>
            <p:nvPr/>
          </p:nvGraphicFramePr>
          <p:xfrm>
            <a:off x="1728" y="816"/>
            <a:ext cx="197" cy="7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74" r:id="rId8" imgW="203040" imgH="850680" progId="">
                    <p:embed/>
                  </p:oleObj>
                </mc:Choice>
                <mc:Fallback>
                  <p:oleObj r:id="rId8" imgW="203040" imgH="8506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816"/>
                          <a:ext cx="197" cy="78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" name="Group 1"/>
          <p:cNvGrpSpPr/>
          <p:nvPr/>
        </p:nvGrpSpPr>
        <p:grpSpPr>
          <a:xfrm>
            <a:off x="836613" y="2220911"/>
            <a:ext cx="5181600" cy="493713"/>
            <a:chOff x="762000" y="2743200"/>
            <a:chExt cx="5181600" cy="493713"/>
          </a:xfrm>
        </p:grpSpPr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762000" y="2743200"/>
              <a:ext cx="1828800" cy="436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u="sng" dirty="0"/>
                <a:t>Nozzle</a:t>
              </a:r>
              <a:r>
                <a:rPr lang="en-US" dirty="0"/>
                <a:t> </a:t>
              </a:r>
            </a:p>
          </p:txBody>
        </p:sp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4114800" y="2743200"/>
              <a:ext cx="1524000" cy="436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u="sng"/>
                <a:t>Diffuser</a:t>
              </a:r>
            </a:p>
          </p:txBody>
        </p:sp>
        <p:graphicFrame>
          <p:nvGraphicFramePr>
            <p:cNvPr id="31" name="Object 2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01061316"/>
                </p:ext>
              </p:extLst>
            </p:nvPr>
          </p:nvGraphicFramePr>
          <p:xfrm>
            <a:off x="2209800" y="2743200"/>
            <a:ext cx="609600" cy="4937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75" r:id="rId9" imgW="266400" imgH="215640" progId="">
                    <p:embed/>
                  </p:oleObj>
                </mc:Choice>
                <mc:Fallback>
                  <p:oleObj r:id="rId9" imgW="266400" imgH="215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9800" y="2743200"/>
                          <a:ext cx="609600" cy="493713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" name="Object 2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88039781"/>
                </p:ext>
              </p:extLst>
            </p:nvPr>
          </p:nvGraphicFramePr>
          <p:xfrm>
            <a:off x="5334000" y="2743200"/>
            <a:ext cx="609600" cy="4937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76" r:id="rId11" imgW="266400" imgH="215640" progId="">
                    <p:embed/>
                  </p:oleObj>
                </mc:Choice>
                <mc:Fallback>
                  <p:oleObj r:id="rId11" imgW="266400" imgH="215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34000" y="2743200"/>
                          <a:ext cx="609600" cy="493713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3" name="Group 30"/>
          <p:cNvGrpSpPr>
            <a:grpSpLocks/>
          </p:cNvGrpSpPr>
          <p:nvPr/>
        </p:nvGrpSpPr>
        <p:grpSpPr bwMode="auto">
          <a:xfrm>
            <a:off x="304799" y="2913063"/>
            <a:ext cx="5713413" cy="1574800"/>
            <a:chOff x="192" y="2160"/>
            <a:chExt cx="3599" cy="992"/>
          </a:xfrm>
        </p:grpSpPr>
        <p:sp>
          <p:nvSpPr>
            <p:cNvPr id="34" name="Text Box 31"/>
            <p:cNvSpPr txBox="1">
              <a:spLocks noChangeArrowheads="1"/>
            </p:cNvSpPr>
            <p:nvPr/>
          </p:nvSpPr>
          <p:spPr bwMode="auto">
            <a:xfrm>
              <a:off x="192" y="2160"/>
              <a:ext cx="3599" cy="9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pPr marL="460375" indent="-458788"/>
              <a:r>
                <a:rPr lang="en-US" u="sng" dirty="0"/>
                <a:t>Assumptions</a:t>
              </a:r>
            </a:p>
            <a:p>
              <a:pPr marL="460375" indent="-458788"/>
              <a:r>
                <a:rPr lang="en-US" dirty="0"/>
                <a:t>Const. volume </a:t>
              </a:r>
              <a:r>
                <a:rPr lang="en-US" dirty="0">
                  <a:latin typeface="Symbol" pitchFamily="16" charset="2"/>
                </a:rPr>
                <a:t></a:t>
              </a:r>
              <a:r>
                <a:rPr lang="en-US" dirty="0"/>
                <a:t> </a:t>
              </a:r>
              <a:r>
                <a:rPr lang="en-US" dirty="0" err="1"/>
                <a:t>w</a:t>
              </a:r>
              <a:r>
                <a:rPr lang="en-US" baseline="-25000" dirty="0" err="1"/>
                <a:t>B</a:t>
              </a:r>
              <a:r>
                <a:rPr lang="en-US" dirty="0"/>
                <a:t> = 0</a:t>
              </a:r>
            </a:p>
            <a:p>
              <a:pPr marL="460375" indent="-458788"/>
              <a:r>
                <a:rPr lang="en-US" dirty="0"/>
                <a:t>No other work</a:t>
              </a:r>
            </a:p>
            <a:p>
              <a:pPr marL="460375" indent="-458788"/>
              <a:r>
                <a:rPr lang="en-US" dirty="0"/>
                <a:t>Small difference in height </a:t>
              </a:r>
              <a:r>
                <a:rPr lang="en-US" dirty="0">
                  <a:latin typeface="Symbol" pitchFamily="16" charset="2"/>
                </a:rPr>
                <a:t></a:t>
              </a:r>
              <a:r>
                <a:rPr lang="en-US" dirty="0"/>
                <a:t> </a:t>
              </a:r>
              <a:r>
                <a:rPr lang="en-US" dirty="0">
                  <a:latin typeface="Symbol" pitchFamily="16" charset="2"/>
                </a:rPr>
                <a:t></a:t>
              </a:r>
              <a:r>
                <a:rPr lang="en-US" dirty="0" err="1"/>
                <a:t>pe</a:t>
              </a:r>
              <a:r>
                <a:rPr lang="en-US" dirty="0"/>
                <a:t> = 0</a:t>
              </a:r>
            </a:p>
          </p:txBody>
        </p:sp>
        <p:sp>
          <p:nvSpPr>
            <p:cNvPr id="35" name="AutoShape 32"/>
            <p:cNvSpPr>
              <a:spLocks/>
            </p:cNvSpPr>
            <p:nvPr/>
          </p:nvSpPr>
          <p:spPr bwMode="auto">
            <a:xfrm>
              <a:off x="2496" y="2448"/>
              <a:ext cx="95" cy="383"/>
            </a:xfrm>
            <a:prstGeom prst="rightBrace">
              <a:avLst>
                <a:gd name="adj1" fmla="val 33596"/>
                <a:gd name="adj2" fmla="val 50000"/>
              </a:avLst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Text Box 33"/>
            <p:cNvSpPr txBox="1">
              <a:spLocks noChangeArrowheads="1"/>
            </p:cNvSpPr>
            <p:nvPr/>
          </p:nvSpPr>
          <p:spPr bwMode="auto">
            <a:xfrm>
              <a:off x="2640" y="2496"/>
              <a:ext cx="825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CV</a:t>
              </a:r>
              <a:r>
                <a:rPr lang="en-US"/>
                <a:t> = 0</a:t>
              </a:r>
            </a:p>
          </p:txBody>
        </p:sp>
      </p:grpSp>
      <p:graphicFrame>
        <p:nvGraphicFramePr>
          <p:cNvPr id="37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3071863"/>
              </p:ext>
            </p:extLst>
          </p:nvPr>
        </p:nvGraphicFramePr>
        <p:xfrm>
          <a:off x="492123" y="4487863"/>
          <a:ext cx="5289550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7" r:id="rId13" imgW="2819160" imgH="342720" progId="">
                  <p:embed/>
                </p:oleObj>
              </mc:Choice>
              <mc:Fallback>
                <p:oleObj r:id="rId13" imgW="2819160" imgH="342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3" y="4487863"/>
                        <a:ext cx="5289550" cy="7318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495300" y="5581650"/>
            <a:ext cx="3352800" cy="533400"/>
            <a:chOff x="1524000" y="6400800"/>
            <a:chExt cx="3352800" cy="533400"/>
          </a:xfrm>
        </p:grpSpPr>
        <p:graphicFrame>
          <p:nvGraphicFramePr>
            <p:cNvPr id="38" name="Object 3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87696515"/>
                </p:ext>
              </p:extLst>
            </p:nvPr>
          </p:nvGraphicFramePr>
          <p:xfrm>
            <a:off x="1524000" y="6400800"/>
            <a:ext cx="3352800" cy="479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78" r:id="rId15" imgW="1422360" imgH="203040" progId="">
                    <p:embed/>
                  </p:oleObj>
                </mc:Choice>
                <mc:Fallback>
                  <p:oleObj r:id="rId15" imgW="1422360" imgH="2030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4000" y="6400800"/>
                          <a:ext cx="3352800" cy="47942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" name="Line 36"/>
            <p:cNvSpPr>
              <a:spLocks noChangeShapeType="1"/>
            </p:cNvSpPr>
            <p:nvPr/>
          </p:nvSpPr>
          <p:spPr bwMode="auto">
            <a:xfrm flipH="1">
              <a:off x="2055813" y="6400800"/>
              <a:ext cx="2317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37"/>
            <p:cNvSpPr>
              <a:spLocks noChangeShapeType="1"/>
            </p:cNvSpPr>
            <p:nvPr/>
          </p:nvSpPr>
          <p:spPr bwMode="auto">
            <a:xfrm flipH="1">
              <a:off x="4418013" y="6400800"/>
              <a:ext cx="2317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" name="Rectangle 38"/>
          <p:cNvSpPr>
            <a:spLocks noChangeArrowheads="1"/>
          </p:cNvSpPr>
          <p:nvPr/>
        </p:nvSpPr>
        <p:spPr bwMode="auto">
          <a:xfrm>
            <a:off x="605631" y="5181600"/>
            <a:ext cx="17938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ea typeface="msgothic" charset="0"/>
                <a:cs typeface="msgothic" charset="0"/>
              </a:rPr>
              <a:t>1 inlet / 1 outlet</a:t>
            </a:r>
          </a:p>
        </p:txBody>
      </p:sp>
      <p:graphicFrame>
        <p:nvGraphicFramePr>
          <p:cNvPr id="42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846547"/>
              </p:ext>
            </p:extLst>
          </p:nvPr>
        </p:nvGraphicFramePr>
        <p:xfrm>
          <a:off x="4990305" y="5635625"/>
          <a:ext cx="1916113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9" r:id="rId17" imgW="812520" imgH="203040" progId="">
                  <p:embed/>
                </p:oleObj>
              </mc:Choice>
              <mc:Fallback>
                <p:oleObj r:id="rId17" imgW="812520" imgH="203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0305" y="5635625"/>
                        <a:ext cx="1916113" cy="4794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88096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93675"/>
            <a:ext cx="50450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Turbine </a:t>
            </a:r>
            <a:r>
              <a:rPr lang="en-US" dirty="0" smtClean="0"/>
              <a:t>     </a:t>
            </a:r>
            <a:r>
              <a:rPr lang="en-US" dirty="0"/>
              <a:t>(  </a:t>
            </a:r>
            <a:r>
              <a:rPr lang="en-US" dirty="0" err="1"/>
              <a:t>w</a:t>
            </a:r>
            <a:r>
              <a:rPr lang="en-US" baseline="-25000" dirty="0" err="1"/>
              <a:t>CV</a:t>
            </a:r>
            <a:r>
              <a:rPr lang="en-US" dirty="0"/>
              <a:t> </a:t>
            </a:r>
            <a:r>
              <a:rPr lang="en-US" dirty="0">
                <a:latin typeface="Symbol" pitchFamily="16" charset="2"/>
              </a:rPr>
              <a:t></a:t>
            </a:r>
            <a:r>
              <a:rPr lang="en-US" dirty="0"/>
              <a:t> 0  ) </a:t>
            </a:r>
          </a:p>
        </p:txBody>
      </p:sp>
      <p:pic>
        <p:nvPicPr>
          <p:cNvPr id="9276" name="Picture 60" descr="http://www.wartsila.com/ss/Satellite?blobcol=urldata&amp;blobheader=JPG&amp;blobkey=id&amp;blobtable=MungoBlobs&amp;blobwhere=1278607508305&amp;ssbinary=tr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45" y="1272924"/>
            <a:ext cx="47625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78" name="Picture 62" descr="https://encrypted-tbn0.gstatic.com/images?q=tbn:ANd9GcSvqajtlGXYd3szRJtU9PuRxduAkgq82z06h3SC9wcFp41FGt9fn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983" y="1740484"/>
            <a:ext cx="3633949" cy="2208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161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93675"/>
            <a:ext cx="55022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Turbine </a:t>
            </a:r>
            <a:r>
              <a:rPr lang="en-US" u="sng" dirty="0" smtClean="0"/>
              <a:t>&amp; Compressors</a:t>
            </a:r>
            <a:r>
              <a:rPr lang="en-US" dirty="0" smtClean="0"/>
              <a:t>      </a:t>
            </a:r>
            <a:r>
              <a:rPr lang="en-US" dirty="0"/>
              <a:t>(  </a:t>
            </a:r>
            <a:r>
              <a:rPr lang="en-US" dirty="0" err="1"/>
              <a:t>w</a:t>
            </a:r>
            <a:r>
              <a:rPr lang="en-US" baseline="-25000" dirty="0" err="1"/>
              <a:t>CV</a:t>
            </a:r>
            <a:r>
              <a:rPr lang="en-US" dirty="0"/>
              <a:t> </a:t>
            </a:r>
            <a:r>
              <a:rPr lang="en-US" dirty="0">
                <a:latin typeface="Symbol" pitchFamily="16" charset="2"/>
              </a:rPr>
              <a:t></a:t>
            </a:r>
            <a:r>
              <a:rPr lang="en-US" dirty="0"/>
              <a:t> 0  ) </a:t>
            </a:r>
          </a:p>
        </p:txBody>
      </p:sp>
      <p:pic>
        <p:nvPicPr>
          <p:cNvPr id="5" name="Picture 64" descr="http://howthingsfly.si.edu/sites/default/files/image-large/GE90-115B-trimetric-with-callouts-d40545--Hi-Res_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90600"/>
            <a:ext cx="6953250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3035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http://www.ve.all.biz/img/ve/catalog/7689.jpeg?rrr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946" y="433232"/>
            <a:ext cx="2857500" cy="364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http://www.automotivecompressors.co.uk/Images/products/fullsize/autom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499908"/>
            <a:ext cx="4316565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93675"/>
            <a:ext cx="6216399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 smtClean="0"/>
              <a:t>Compressors </a:t>
            </a:r>
            <a:r>
              <a:rPr lang="en-US" dirty="0" smtClean="0"/>
              <a:t> (Reciprocating)     </a:t>
            </a:r>
            <a:r>
              <a:rPr lang="en-US" dirty="0"/>
              <a:t>(  </a:t>
            </a:r>
            <a:r>
              <a:rPr lang="en-US" dirty="0" err="1"/>
              <a:t>w</a:t>
            </a:r>
            <a:r>
              <a:rPr lang="en-US" baseline="-25000" dirty="0" err="1"/>
              <a:t>CV</a:t>
            </a:r>
            <a:r>
              <a:rPr lang="en-US" dirty="0"/>
              <a:t> </a:t>
            </a:r>
            <a:r>
              <a:rPr lang="en-US" dirty="0">
                <a:latin typeface="Symbol" pitchFamily="16" charset="2"/>
              </a:rPr>
              <a:t></a:t>
            </a:r>
            <a:r>
              <a:rPr lang="en-US" dirty="0"/>
              <a:t> 0  ) </a:t>
            </a:r>
          </a:p>
        </p:txBody>
      </p:sp>
      <p:pic>
        <p:nvPicPr>
          <p:cNvPr id="25606" name="Picture 6" descr="http://www.br3000.com.br/img_br3000/br3000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924" y="3581400"/>
            <a:ext cx="38100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1404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93675"/>
            <a:ext cx="5045075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Turbine &amp; Compressor</a:t>
            </a:r>
            <a:r>
              <a:rPr lang="en-US"/>
              <a:t>      (  w</a:t>
            </a:r>
            <a:r>
              <a:rPr lang="en-US" baseline="-25000"/>
              <a:t>CV</a:t>
            </a:r>
            <a:r>
              <a:rPr lang="en-US"/>
              <a:t> </a:t>
            </a:r>
            <a:r>
              <a:rPr lang="en-US">
                <a:latin typeface="Symbol" pitchFamily="16" charset="2"/>
              </a:rPr>
              <a:t></a:t>
            </a:r>
            <a:r>
              <a:rPr lang="en-US"/>
              <a:t> 0  ) </a:t>
            </a: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685800" y="1143000"/>
            <a:ext cx="1598613" cy="1141413"/>
            <a:chOff x="432" y="720"/>
            <a:chExt cx="1007" cy="719"/>
          </a:xfrm>
        </p:grpSpPr>
        <p:sp>
          <p:nvSpPr>
            <p:cNvPr id="6" name="AutoShape 3"/>
            <p:cNvSpPr>
              <a:spLocks noChangeArrowheads="1"/>
            </p:cNvSpPr>
            <p:nvPr/>
          </p:nvSpPr>
          <p:spPr bwMode="auto">
            <a:xfrm rot="5400000" flipH="1">
              <a:off x="695" y="744"/>
              <a:ext cx="526" cy="57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>
              <a:off x="432" y="720"/>
              <a:ext cx="28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720" y="720"/>
              <a:ext cx="0" cy="191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1152" y="1296"/>
              <a:ext cx="0" cy="14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1152" y="1440"/>
              <a:ext cx="191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1104" y="1008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2" name="Object 9"/>
          <p:cNvGraphicFramePr>
            <a:graphicFrameLocks noChangeAspect="1"/>
          </p:cNvGraphicFramePr>
          <p:nvPr/>
        </p:nvGraphicFramePr>
        <p:xfrm>
          <a:off x="381000" y="838200"/>
          <a:ext cx="3048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9" r:id="rId3" imgW="190440" imgH="520560" progId="">
                  <p:embed/>
                </p:oleObj>
              </mc:Choice>
              <mc:Fallback>
                <p:oleObj r:id="rId3" imgW="190440" imgH="5205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838200"/>
                        <a:ext cx="304800" cy="762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0"/>
          <p:cNvGraphicFramePr>
            <a:graphicFrameLocks noChangeAspect="1"/>
          </p:cNvGraphicFramePr>
          <p:nvPr/>
        </p:nvGraphicFramePr>
        <p:xfrm>
          <a:off x="2200275" y="1905000"/>
          <a:ext cx="32543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0" r:id="rId5" imgW="203040" imgH="520560" progId="">
                  <p:embed/>
                </p:oleObj>
              </mc:Choice>
              <mc:Fallback>
                <p:oleObj r:id="rId5" imgW="203040" imgH="5205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0275" y="1905000"/>
                        <a:ext cx="325438" cy="762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1"/>
          <p:cNvGraphicFramePr>
            <a:graphicFrameLocks noChangeAspect="1"/>
          </p:cNvGraphicFramePr>
          <p:nvPr/>
        </p:nvGraphicFramePr>
        <p:xfrm>
          <a:off x="2301875" y="1423988"/>
          <a:ext cx="447675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1" r:id="rId7" imgW="279360" imgH="241200" progId="">
                  <p:embed/>
                </p:oleObj>
              </mc:Choice>
              <mc:Fallback>
                <p:oleObj r:id="rId7" imgW="27936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1875" y="1423988"/>
                        <a:ext cx="447675" cy="3524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Group 12"/>
          <p:cNvGrpSpPr>
            <a:grpSpLocks/>
          </p:cNvGrpSpPr>
          <p:nvPr/>
        </p:nvGrpSpPr>
        <p:grpSpPr bwMode="auto">
          <a:xfrm>
            <a:off x="3886200" y="838200"/>
            <a:ext cx="2305050" cy="1827213"/>
            <a:chOff x="2448" y="528"/>
            <a:chExt cx="1452" cy="1151"/>
          </a:xfrm>
        </p:grpSpPr>
        <p:sp>
          <p:nvSpPr>
            <p:cNvPr id="16" name="AutoShape 13"/>
            <p:cNvSpPr>
              <a:spLocks noChangeArrowheads="1"/>
            </p:cNvSpPr>
            <p:nvPr/>
          </p:nvSpPr>
          <p:spPr bwMode="auto">
            <a:xfrm rot="16200000">
              <a:off x="3000" y="744"/>
              <a:ext cx="526" cy="57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>
              <a:off x="2688" y="1008"/>
              <a:ext cx="38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>
              <a:off x="2832" y="1440"/>
              <a:ext cx="239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V="1">
              <a:off x="3072" y="1247"/>
              <a:ext cx="0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 flipV="1">
              <a:off x="3456" y="767"/>
              <a:ext cx="0" cy="97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3456" y="768"/>
              <a:ext cx="191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2" name="Object 19"/>
            <p:cNvGraphicFramePr>
              <a:graphicFrameLocks noChangeAspect="1"/>
            </p:cNvGraphicFramePr>
            <p:nvPr/>
          </p:nvGraphicFramePr>
          <p:xfrm>
            <a:off x="2592" y="1200"/>
            <a:ext cx="191" cy="4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92" r:id="rId9" imgW="190440" imgH="520560" progId="">
                    <p:embed/>
                  </p:oleObj>
                </mc:Choice>
                <mc:Fallback>
                  <p:oleObj r:id="rId9" imgW="190440" imgH="5205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2" y="1200"/>
                          <a:ext cx="191" cy="479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Object 20"/>
            <p:cNvGraphicFramePr>
              <a:graphicFrameLocks noChangeAspect="1"/>
            </p:cNvGraphicFramePr>
            <p:nvPr/>
          </p:nvGraphicFramePr>
          <p:xfrm>
            <a:off x="3696" y="528"/>
            <a:ext cx="204" cy="4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93" r:id="rId10" imgW="203040" imgH="520560" progId="">
                    <p:embed/>
                  </p:oleObj>
                </mc:Choice>
                <mc:Fallback>
                  <p:oleObj r:id="rId10" imgW="203040" imgH="5205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528"/>
                          <a:ext cx="204" cy="479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21"/>
            <p:cNvGraphicFramePr>
              <a:graphicFrameLocks noChangeAspect="1"/>
            </p:cNvGraphicFramePr>
            <p:nvPr/>
          </p:nvGraphicFramePr>
          <p:xfrm>
            <a:off x="2448" y="864"/>
            <a:ext cx="261" cy="2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94" r:id="rId11" imgW="228600" imgH="241200" progId="">
                    <p:embed/>
                  </p:oleObj>
                </mc:Choice>
                <mc:Fallback>
                  <p:oleObj r:id="rId11" imgW="228600" imgH="2412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864"/>
                          <a:ext cx="261" cy="252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441325" y="2555875"/>
            <a:ext cx="3140075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US" u="sng"/>
              <a:t>Turbine</a:t>
            </a:r>
          </a:p>
          <a:p>
            <a:r>
              <a:rPr lang="en-US" sz="2000"/>
              <a:t>produces work (W +ve) from expansion of </a:t>
            </a:r>
          </a:p>
          <a:p>
            <a:r>
              <a:rPr lang="en-US" sz="2000"/>
              <a:t>fluid (</a:t>
            </a:r>
            <a:r>
              <a:rPr lang="en-US" sz="2000">
                <a:latin typeface="Symbol" pitchFamily="16" charset="2"/>
              </a:rPr>
              <a:t></a:t>
            </a:r>
            <a:r>
              <a:rPr lang="en-US" sz="2000"/>
              <a:t>P -ve)</a:t>
            </a:r>
          </a:p>
        </p:txBody>
      </p: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4038600" y="2590800"/>
            <a:ext cx="28194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US" u="sng"/>
              <a:t>Compressor</a:t>
            </a:r>
          </a:p>
          <a:p>
            <a:r>
              <a:rPr lang="en-US" sz="2000"/>
              <a:t>increases pressure (</a:t>
            </a:r>
            <a:r>
              <a:rPr lang="en-US" sz="2000">
                <a:latin typeface="Symbol" pitchFamily="16" charset="2"/>
              </a:rPr>
              <a:t></a:t>
            </a:r>
            <a:r>
              <a:rPr lang="en-US" sz="2000"/>
              <a:t>P +ve) using work supplied  (W –ve)</a:t>
            </a:r>
          </a:p>
        </p:txBody>
      </p:sp>
      <p:grpSp>
        <p:nvGrpSpPr>
          <p:cNvPr id="27" name="Group 24"/>
          <p:cNvGrpSpPr>
            <a:grpSpLocks/>
          </p:cNvGrpSpPr>
          <p:nvPr/>
        </p:nvGrpSpPr>
        <p:grpSpPr bwMode="auto">
          <a:xfrm>
            <a:off x="381000" y="3962400"/>
            <a:ext cx="5713413" cy="1443038"/>
            <a:chOff x="240" y="2496"/>
            <a:chExt cx="3599" cy="909"/>
          </a:xfrm>
        </p:grpSpPr>
        <p:sp>
          <p:nvSpPr>
            <p:cNvPr id="28" name="Text Box 25"/>
            <p:cNvSpPr txBox="1">
              <a:spLocks noChangeArrowheads="1"/>
            </p:cNvSpPr>
            <p:nvPr/>
          </p:nvSpPr>
          <p:spPr bwMode="auto">
            <a:xfrm>
              <a:off x="240" y="2496"/>
              <a:ext cx="3599" cy="9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0660" rIns="90000" bIns="46800">
              <a:spAutoFit/>
            </a:bodyPr>
            <a:lstStyle>
              <a:lvl1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pPr marL="460375" indent="-458788"/>
              <a:r>
                <a:rPr lang="en-US" sz="2200" u="sng"/>
                <a:t>Assumptions</a:t>
              </a:r>
            </a:p>
            <a:p>
              <a:pPr marL="460375" indent="-458788"/>
              <a:r>
                <a:rPr lang="en-US" sz="2200"/>
                <a:t>Const. volume </a:t>
              </a:r>
              <a:r>
                <a:rPr lang="en-US" sz="2200">
                  <a:latin typeface="Symbol" pitchFamily="16" charset="2"/>
                </a:rPr>
                <a:t></a:t>
              </a:r>
              <a:r>
                <a:rPr lang="en-US" sz="2200"/>
                <a:t> w</a:t>
              </a:r>
              <a:r>
                <a:rPr lang="en-US" sz="2200" baseline="-25000"/>
                <a:t>B</a:t>
              </a:r>
              <a:r>
                <a:rPr lang="en-US" sz="2200"/>
                <a:t> = 0</a:t>
              </a:r>
            </a:p>
            <a:p>
              <a:pPr marL="460375" indent="-458788"/>
              <a:r>
                <a:rPr lang="en-US" sz="2200"/>
                <a:t>Involves other work</a:t>
              </a:r>
            </a:p>
            <a:p>
              <a:pPr marL="460375" indent="-458788"/>
              <a:r>
                <a:rPr lang="en-US" sz="2200"/>
                <a:t>Small difference in height </a:t>
              </a:r>
              <a:r>
                <a:rPr lang="en-US" sz="2200">
                  <a:latin typeface="Symbol" pitchFamily="16" charset="2"/>
                </a:rPr>
                <a:t></a:t>
              </a:r>
              <a:r>
                <a:rPr lang="en-US" sz="2200"/>
                <a:t> </a:t>
              </a:r>
              <a:r>
                <a:rPr lang="en-US" sz="2200">
                  <a:latin typeface="Symbol" pitchFamily="16" charset="2"/>
                </a:rPr>
                <a:t></a:t>
              </a:r>
              <a:r>
                <a:rPr lang="en-US" sz="2200"/>
                <a:t>pe = 0</a:t>
              </a:r>
            </a:p>
          </p:txBody>
        </p:sp>
        <p:sp>
          <p:nvSpPr>
            <p:cNvPr id="29" name="AutoShape 26"/>
            <p:cNvSpPr>
              <a:spLocks/>
            </p:cNvSpPr>
            <p:nvPr/>
          </p:nvSpPr>
          <p:spPr bwMode="auto">
            <a:xfrm>
              <a:off x="2544" y="2784"/>
              <a:ext cx="95" cy="383"/>
            </a:xfrm>
            <a:prstGeom prst="rightBrace">
              <a:avLst>
                <a:gd name="adj1" fmla="val 33596"/>
                <a:gd name="adj2" fmla="val 50000"/>
              </a:avLst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Text Box 27"/>
            <p:cNvSpPr txBox="1">
              <a:spLocks noChangeArrowheads="1"/>
            </p:cNvSpPr>
            <p:nvPr/>
          </p:nvSpPr>
          <p:spPr bwMode="auto">
            <a:xfrm>
              <a:off x="2688" y="2832"/>
              <a:ext cx="825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CV</a:t>
              </a:r>
              <a:r>
                <a:rPr lang="en-US"/>
                <a:t> </a:t>
              </a:r>
              <a:r>
                <a:rPr lang="en-US">
                  <a:latin typeface="Symbol" pitchFamily="16" charset="2"/>
                </a:rPr>
                <a:t></a:t>
              </a:r>
              <a:r>
                <a:rPr lang="en-US"/>
                <a:t> 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179211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93675"/>
            <a:ext cx="5045075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Turbine &amp; Compressor</a:t>
            </a:r>
            <a:r>
              <a:rPr lang="en-US"/>
              <a:t>      (  w</a:t>
            </a:r>
            <a:r>
              <a:rPr lang="en-US" baseline="-25000"/>
              <a:t>CV</a:t>
            </a:r>
            <a:r>
              <a:rPr lang="en-US"/>
              <a:t> </a:t>
            </a:r>
            <a:r>
              <a:rPr lang="en-US">
                <a:latin typeface="Symbol" pitchFamily="16" charset="2"/>
              </a:rPr>
              <a:t></a:t>
            </a:r>
            <a:r>
              <a:rPr lang="en-US"/>
              <a:t> 0  ) </a:t>
            </a: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685800" y="1143000"/>
            <a:ext cx="1598613" cy="1141413"/>
            <a:chOff x="432" y="720"/>
            <a:chExt cx="1007" cy="719"/>
          </a:xfrm>
        </p:grpSpPr>
        <p:sp>
          <p:nvSpPr>
            <p:cNvPr id="6" name="AutoShape 3"/>
            <p:cNvSpPr>
              <a:spLocks noChangeArrowheads="1"/>
            </p:cNvSpPr>
            <p:nvPr/>
          </p:nvSpPr>
          <p:spPr bwMode="auto">
            <a:xfrm rot="5400000" flipH="1">
              <a:off x="695" y="744"/>
              <a:ext cx="526" cy="57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>
              <a:off x="432" y="720"/>
              <a:ext cx="28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720" y="720"/>
              <a:ext cx="0" cy="191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1152" y="1296"/>
              <a:ext cx="0" cy="14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1152" y="1440"/>
              <a:ext cx="191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1104" y="1008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2" name="Object 9"/>
          <p:cNvGraphicFramePr>
            <a:graphicFrameLocks noChangeAspect="1"/>
          </p:cNvGraphicFramePr>
          <p:nvPr/>
        </p:nvGraphicFramePr>
        <p:xfrm>
          <a:off x="381000" y="838200"/>
          <a:ext cx="3048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7" r:id="rId3" imgW="190440" imgH="520560" progId="">
                  <p:embed/>
                </p:oleObj>
              </mc:Choice>
              <mc:Fallback>
                <p:oleObj r:id="rId3" imgW="190440" imgH="5205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838200"/>
                        <a:ext cx="304800" cy="762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0"/>
          <p:cNvGraphicFramePr>
            <a:graphicFrameLocks noChangeAspect="1"/>
          </p:cNvGraphicFramePr>
          <p:nvPr/>
        </p:nvGraphicFramePr>
        <p:xfrm>
          <a:off x="2200275" y="1905000"/>
          <a:ext cx="32543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8" r:id="rId5" imgW="203040" imgH="520560" progId="">
                  <p:embed/>
                </p:oleObj>
              </mc:Choice>
              <mc:Fallback>
                <p:oleObj r:id="rId5" imgW="203040" imgH="5205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0275" y="1905000"/>
                        <a:ext cx="325438" cy="762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1"/>
          <p:cNvGraphicFramePr>
            <a:graphicFrameLocks noChangeAspect="1"/>
          </p:cNvGraphicFramePr>
          <p:nvPr/>
        </p:nvGraphicFramePr>
        <p:xfrm>
          <a:off x="2301875" y="1423988"/>
          <a:ext cx="447675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9" r:id="rId7" imgW="279360" imgH="241200" progId="">
                  <p:embed/>
                </p:oleObj>
              </mc:Choice>
              <mc:Fallback>
                <p:oleObj r:id="rId7" imgW="27936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1875" y="1423988"/>
                        <a:ext cx="447675" cy="3524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Group 12"/>
          <p:cNvGrpSpPr>
            <a:grpSpLocks/>
          </p:cNvGrpSpPr>
          <p:nvPr/>
        </p:nvGrpSpPr>
        <p:grpSpPr bwMode="auto">
          <a:xfrm>
            <a:off x="4875213" y="728662"/>
            <a:ext cx="2305050" cy="1827213"/>
            <a:chOff x="2448" y="528"/>
            <a:chExt cx="1452" cy="1151"/>
          </a:xfrm>
        </p:grpSpPr>
        <p:sp>
          <p:nvSpPr>
            <p:cNvPr id="16" name="AutoShape 13"/>
            <p:cNvSpPr>
              <a:spLocks noChangeArrowheads="1"/>
            </p:cNvSpPr>
            <p:nvPr/>
          </p:nvSpPr>
          <p:spPr bwMode="auto">
            <a:xfrm rot="16200000">
              <a:off x="3000" y="744"/>
              <a:ext cx="526" cy="57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>
              <a:off x="2688" y="1008"/>
              <a:ext cx="38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>
              <a:off x="2832" y="1440"/>
              <a:ext cx="239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V="1">
              <a:off x="3072" y="1247"/>
              <a:ext cx="0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 flipV="1">
              <a:off x="3456" y="767"/>
              <a:ext cx="0" cy="97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3456" y="768"/>
              <a:ext cx="191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2" name="Object 19"/>
            <p:cNvGraphicFramePr>
              <a:graphicFrameLocks noChangeAspect="1"/>
            </p:cNvGraphicFramePr>
            <p:nvPr/>
          </p:nvGraphicFramePr>
          <p:xfrm>
            <a:off x="2592" y="1200"/>
            <a:ext cx="191" cy="4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60" r:id="rId9" imgW="190440" imgH="520560" progId="">
                    <p:embed/>
                  </p:oleObj>
                </mc:Choice>
                <mc:Fallback>
                  <p:oleObj r:id="rId9" imgW="190440" imgH="5205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2" y="1200"/>
                          <a:ext cx="191" cy="479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Object 20"/>
            <p:cNvGraphicFramePr>
              <a:graphicFrameLocks noChangeAspect="1"/>
            </p:cNvGraphicFramePr>
            <p:nvPr/>
          </p:nvGraphicFramePr>
          <p:xfrm>
            <a:off x="3696" y="528"/>
            <a:ext cx="204" cy="4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61" r:id="rId10" imgW="203040" imgH="520560" progId="">
                    <p:embed/>
                  </p:oleObj>
                </mc:Choice>
                <mc:Fallback>
                  <p:oleObj r:id="rId10" imgW="203040" imgH="5205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528"/>
                          <a:ext cx="204" cy="479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21"/>
            <p:cNvGraphicFramePr>
              <a:graphicFrameLocks noChangeAspect="1"/>
            </p:cNvGraphicFramePr>
            <p:nvPr/>
          </p:nvGraphicFramePr>
          <p:xfrm>
            <a:off x="2448" y="864"/>
            <a:ext cx="261" cy="2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62" r:id="rId11" imgW="228600" imgH="241200" progId="">
                    <p:embed/>
                  </p:oleObj>
                </mc:Choice>
                <mc:Fallback>
                  <p:oleObj r:id="rId11" imgW="228600" imgH="2412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864"/>
                          <a:ext cx="261" cy="252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1667668" y="1706718"/>
            <a:ext cx="31400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US" u="sng" dirty="0" smtClean="0"/>
              <a:t>Turbine</a:t>
            </a:r>
            <a:endParaRPr lang="en-US" u="sng" dirty="0"/>
          </a:p>
        </p:txBody>
      </p: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6100847" y="2044856"/>
            <a:ext cx="2819400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US" u="sng" dirty="0" smtClean="0"/>
              <a:t>Compressor</a:t>
            </a:r>
            <a:endParaRPr lang="en-US" u="sng" dirty="0"/>
          </a:p>
        </p:txBody>
      </p:sp>
      <p:grpSp>
        <p:nvGrpSpPr>
          <p:cNvPr id="27" name="Group 24"/>
          <p:cNvGrpSpPr>
            <a:grpSpLocks/>
          </p:cNvGrpSpPr>
          <p:nvPr/>
        </p:nvGrpSpPr>
        <p:grpSpPr bwMode="auto">
          <a:xfrm>
            <a:off x="364958" y="2365375"/>
            <a:ext cx="5713413" cy="1443038"/>
            <a:chOff x="240" y="2496"/>
            <a:chExt cx="3599" cy="909"/>
          </a:xfrm>
        </p:grpSpPr>
        <p:sp>
          <p:nvSpPr>
            <p:cNvPr id="28" name="Text Box 25"/>
            <p:cNvSpPr txBox="1">
              <a:spLocks noChangeArrowheads="1"/>
            </p:cNvSpPr>
            <p:nvPr/>
          </p:nvSpPr>
          <p:spPr bwMode="auto">
            <a:xfrm>
              <a:off x="240" y="2496"/>
              <a:ext cx="3599" cy="9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0660" rIns="90000" bIns="46800">
              <a:spAutoFit/>
            </a:bodyPr>
            <a:lstStyle>
              <a:lvl1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pPr marL="460375" indent="-458788"/>
              <a:r>
                <a:rPr lang="en-US" sz="2200" u="sng" dirty="0"/>
                <a:t>Assumptions</a:t>
              </a:r>
            </a:p>
            <a:p>
              <a:pPr marL="460375" indent="-458788"/>
              <a:r>
                <a:rPr lang="en-US" sz="2200" dirty="0"/>
                <a:t>Const. volume </a:t>
              </a:r>
              <a:r>
                <a:rPr lang="en-US" sz="2200" dirty="0">
                  <a:latin typeface="Symbol" pitchFamily="16" charset="2"/>
                </a:rPr>
                <a:t></a:t>
              </a:r>
              <a:r>
                <a:rPr lang="en-US" sz="2200" dirty="0"/>
                <a:t> </a:t>
              </a:r>
              <a:r>
                <a:rPr lang="en-US" sz="2200" dirty="0" err="1"/>
                <a:t>w</a:t>
              </a:r>
              <a:r>
                <a:rPr lang="en-US" sz="2200" baseline="-25000" dirty="0" err="1"/>
                <a:t>B</a:t>
              </a:r>
              <a:r>
                <a:rPr lang="en-US" sz="2200" dirty="0"/>
                <a:t> = 0</a:t>
              </a:r>
            </a:p>
            <a:p>
              <a:pPr marL="460375" indent="-458788"/>
              <a:r>
                <a:rPr lang="en-US" sz="2200" dirty="0"/>
                <a:t>Involves other work</a:t>
              </a:r>
            </a:p>
            <a:p>
              <a:pPr marL="460375" indent="-458788"/>
              <a:r>
                <a:rPr lang="en-US" sz="2200" dirty="0"/>
                <a:t>Small difference in height </a:t>
              </a:r>
              <a:r>
                <a:rPr lang="en-US" sz="2200" dirty="0">
                  <a:latin typeface="Symbol" pitchFamily="16" charset="2"/>
                </a:rPr>
                <a:t></a:t>
              </a:r>
              <a:r>
                <a:rPr lang="en-US" sz="2200" dirty="0"/>
                <a:t> </a:t>
              </a:r>
              <a:r>
                <a:rPr lang="en-US" sz="2200" dirty="0">
                  <a:latin typeface="Symbol" pitchFamily="16" charset="2"/>
                </a:rPr>
                <a:t></a:t>
              </a:r>
              <a:r>
                <a:rPr lang="en-US" sz="2200" dirty="0" err="1"/>
                <a:t>pe</a:t>
              </a:r>
              <a:r>
                <a:rPr lang="en-US" sz="2200" dirty="0"/>
                <a:t> = 0</a:t>
              </a:r>
            </a:p>
          </p:txBody>
        </p:sp>
        <p:sp>
          <p:nvSpPr>
            <p:cNvPr id="29" name="AutoShape 26"/>
            <p:cNvSpPr>
              <a:spLocks/>
            </p:cNvSpPr>
            <p:nvPr/>
          </p:nvSpPr>
          <p:spPr bwMode="auto">
            <a:xfrm>
              <a:off x="2544" y="2784"/>
              <a:ext cx="95" cy="383"/>
            </a:xfrm>
            <a:prstGeom prst="rightBrace">
              <a:avLst>
                <a:gd name="adj1" fmla="val 33596"/>
                <a:gd name="adj2" fmla="val 50000"/>
              </a:avLst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Text Box 27"/>
            <p:cNvSpPr txBox="1">
              <a:spLocks noChangeArrowheads="1"/>
            </p:cNvSpPr>
            <p:nvPr/>
          </p:nvSpPr>
          <p:spPr bwMode="auto">
            <a:xfrm>
              <a:off x="2688" y="2832"/>
              <a:ext cx="825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CV</a:t>
              </a:r>
              <a:r>
                <a:rPr lang="en-US"/>
                <a:t> </a:t>
              </a:r>
              <a:r>
                <a:rPr lang="en-US">
                  <a:latin typeface="Symbol" pitchFamily="16" charset="2"/>
                </a:rPr>
                <a:t></a:t>
              </a:r>
              <a:r>
                <a:rPr lang="en-US"/>
                <a:t> 0</a:t>
              </a:r>
            </a:p>
          </p:txBody>
        </p:sp>
      </p:grpSp>
      <p:graphicFrame>
        <p:nvGraphicFramePr>
          <p:cNvPr id="31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6681596"/>
              </p:ext>
            </p:extLst>
          </p:nvPr>
        </p:nvGraphicFramePr>
        <p:xfrm>
          <a:off x="645319" y="4043361"/>
          <a:ext cx="5029200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3" r:id="rId13" imgW="2819160" imgH="342720" progId="">
                  <p:embed/>
                </p:oleObj>
              </mc:Choice>
              <mc:Fallback>
                <p:oleObj r:id="rId13" imgW="2819160" imgH="342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319" y="4043361"/>
                        <a:ext cx="5029200" cy="6969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1027907" y="4652961"/>
            <a:ext cx="17938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000000"/>
                </a:solidFill>
                <a:ea typeface="msgothic" charset="0"/>
                <a:cs typeface="msgothic" charset="0"/>
              </a:rPr>
              <a:t>1 inlet / 1 outlet</a:t>
            </a:r>
          </a:p>
        </p:txBody>
      </p:sp>
      <p:graphicFrame>
        <p:nvGraphicFramePr>
          <p:cNvPr id="33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0756044"/>
              </p:ext>
            </p:extLst>
          </p:nvPr>
        </p:nvGraphicFramePr>
        <p:xfrm>
          <a:off x="1331119" y="5033961"/>
          <a:ext cx="34290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4" r:id="rId15" imgW="1701720" imgH="228600" progId="">
                  <p:embed/>
                </p:oleObj>
              </mc:Choice>
              <mc:Fallback>
                <p:oleObj r:id="rId15" imgW="170172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119" y="5033961"/>
                        <a:ext cx="3429000" cy="4635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Line 31"/>
          <p:cNvSpPr>
            <a:spLocks noChangeShapeType="1"/>
          </p:cNvSpPr>
          <p:nvPr/>
        </p:nvSpPr>
        <p:spPr bwMode="auto">
          <a:xfrm flipH="1">
            <a:off x="4377532" y="4957761"/>
            <a:ext cx="307975" cy="6096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Text Box 32"/>
          <p:cNvSpPr txBox="1">
            <a:spLocks noChangeArrowheads="1"/>
          </p:cNvSpPr>
          <p:nvPr/>
        </p:nvSpPr>
        <p:spPr bwMode="auto">
          <a:xfrm>
            <a:off x="416719" y="5491161"/>
            <a:ext cx="4892675" cy="74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Commonly insulated (q=0), and also </a:t>
            </a:r>
          </a:p>
          <a:p>
            <a:pPr>
              <a:lnSpc>
                <a:spcPct val="102000"/>
              </a:lnSpc>
            </a:pPr>
            <a:r>
              <a:rPr lang="en-US" sz="2200">
                <a:latin typeface="Symbol" pitchFamily="16" charset="2"/>
              </a:rPr>
              <a:t></a:t>
            </a:r>
            <a:r>
              <a:rPr lang="en-US" sz="2200"/>
              <a:t>ke </a:t>
            </a:r>
            <a:r>
              <a:rPr lang="en-US" sz="2200">
                <a:latin typeface="Symbol" pitchFamily="16" charset="2"/>
              </a:rPr>
              <a:t></a:t>
            </a:r>
            <a:r>
              <a:rPr lang="en-US" sz="2200"/>
              <a:t> 0 (since </a:t>
            </a:r>
            <a:r>
              <a:rPr lang="en-US" sz="2200">
                <a:latin typeface="Symbol" pitchFamily="16" charset="2"/>
              </a:rPr>
              <a:t></a:t>
            </a:r>
            <a:r>
              <a:rPr lang="en-US" sz="2200"/>
              <a:t>ke </a:t>
            </a:r>
            <a:r>
              <a:rPr lang="en-US" sz="2200">
                <a:cs typeface="Arial Unicode MS" pitchFamily="32" charset="0"/>
              </a:rPr>
              <a:t>&lt;&lt; </a:t>
            </a:r>
            <a:r>
              <a:rPr lang="en-US" sz="2200">
                <a:latin typeface="Symbol" pitchFamily="16" charset="2"/>
              </a:rPr>
              <a:t></a:t>
            </a:r>
            <a:r>
              <a:rPr lang="en-US" sz="2200"/>
              <a:t>h )</a:t>
            </a:r>
          </a:p>
        </p:txBody>
      </p:sp>
      <p:graphicFrame>
        <p:nvGraphicFramePr>
          <p:cNvPr id="36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3051465"/>
              </p:ext>
            </p:extLst>
          </p:nvPr>
        </p:nvGraphicFramePr>
        <p:xfrm>
          <a:off x="5309394" y="5491161"/>
          <a:ext cx="2592388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5" name="Equation" r:id="rId17" imgW="1155600" imgH="419040" progId="Equation.3">
                  <p:embed/>
                </p:oleObj>
              </mc:Choice>
              <mc:Fallback>
                <p:oleObj name="Equation" r:id="rId17" imgW="115560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9394" y="5491161"/>
                        <a:ext cx="2592388" cy="9461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19576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17475"/>
            <a:ext cx="650557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Throttling valve/Porous plug</a:t>
            </a:r>
            <a:r>
              <a:rPr lang="en-US"/>
              <a:t>  (const.enthalpy, h=c)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2725" y="574675"/>
            <a:ext cx="6111875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To reduce pressure without involving work</a:t>
            </a:r>
          </a:p>
        </p:txBody>
      </p:sp>
      <p:pic>
        <p:nvPicPr>
          <p:cNvPr id="10292" name="Picture 52" descr="http://www.fmctechnologies.com/en/FluidControl/Technologies/CompactValves/~/media/FluidControl/Compact%20Valve/TrottleValves-280x300.ashx?bc=White&amp;as=1&amp;w=2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12" y="1905000"/>
            <a:ext cx="2667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4" name="Picture 54" descr="http://www.p-wholesale.com/upimg/19/785a1/gb-bellow-check-valve-gwj41-6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262814"/>
            <a:ext cx="24384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5" name="Picture 5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87" y="3772903"/>
            <a:ext cx="4314825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248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17475"/>
            <a:ext cx="650557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Throttling valve/Porous plug</a:t>
            </a:r>
            <a:r>
              <a:rPr lang="en-US"/>
              <a:t>  (const.enthalpy, h=c)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2725" y="574675"/>
            <a:ext cx="6111875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To reduce pressure without involving work</a:t>
            </a: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 rot="16200000">
            <a:off x="1600994" y="534194"/>
            <a:ext cx="914400" cy="2284412"/>
          </a:xfrm>
          <a:prstGeom prst="can">
            <a:avLst>
              <a:gd name="adj" fmla="val 62202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1828800" y="1220788"/>
            <a:ext cx="457200" cy="914400"/>
          </a:xfrm>
          <a:prstGeom prst="ellips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1981200" y="1525588"/>
            <a:ext cx="152400" cy="228600"/>
          </a:xfrm>
          <a:prstGeom prst="ellips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1968500" y="1220788"/>
            <a:ext cx="401638" cy="912812"/>
          </a:xfrm>
          <a:custGeom>
            <a:avLst/>
            <a:gdLst>
              <a:gd name="G0" fmla="sin 10800 17694720"/>
              <a:gd name="G1" fmla="+- G0 10800 0"/>
              <a:gd name="G2" fmla="cos 10800 17694720"/>
              <a:gd name="G3" fmla="+- G2 10800 0"/>
              <a:gd name="G4" fmla="sin 10800 6560678"/>
              <a:gd name="G5" fmla="+- G4 10800 0"/>
              <a:gd name="G6" fmla="cos 10800 6560678"/>
              <a:gd name="G7" fmla="+- G6 10800 0"/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8858 w 21600"/>
              <a:gd name="T13" fmla="*/ 0 h 21600"/>
              <a:gd name="T14" fmla="*/ 21599 w 21600"/>
              <a:gd name="T15" fmla="*/ 2159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 stroke="0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10164" y="21600"/>
                  <a:pt x="9529" y="21543"/>
                  <a:pt x="8903" y="21432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10164" y="21600"/>
                  <a:pt x="9529" y="21543"/>
                  <a:pt x="8903" y="21432"/>
                </a:cubicBezTo>
              </a:path>
            </a:pathLst>
          </a:cu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762000" y="1677988"/>
            <a:ext cx="1295400" cy="158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2590800" y="1677988"/>
            <a:ext cx="914400" cy="158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2" name="Object 9"/>
          <p:cNvGraphicFramePr>
            <a:graphicFrameLocks noChangeAspect="1"/>
          </p:cNvGraphicFramePr>
          <p:nvPr/>
        </p:nvGraphicFramePr>
        <p:xfrm>
          <a:off x="381000" y="1296988"/>
          <a:ext cx="3048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6" r:id="rId3" imgW="190440" imgH="520560" progId="">
                  <p:embed/>
                </p:oleObj>
              </mc:Choice>
              <mc:Fallback>
                <p:oleObj r:id="rId3" imgW="190440" imgH="5205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296988"/>
                        <a:ext cx="304800" cy="762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0"/>
          <p:cNvGraphicFramePr>
            <a:graphicFrameLocks noChangeAspect="1"/>
          </p:cNvGraphicFramePr>
          <p:nvPr/>
        </p:nvGraphicFramePr>
        <p:xfrm>
          <a:off x="3581400" y="1296988"/>
          <a:ext cx="32543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7" r:id="rId5" imgW="203040" imgH="520560" progId="">
                  <p:embed/>
                </p:oleObj>
              </mc:Choice>
              <mc:Fallback>
                <p:oleObj r:id="rId5" imgW="203040" imgH="5205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296988"/>
                        <a:ext cx="325438" cy="762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oup 11"/>
          <p:cNvGrpSpPr>
            <a:grpSpLocks/>
          </p:cNvGrpSpPr>
          <p:nvPr/>
        </p:nvGrpSpPr>
        <p:grpSpPr bwMode="auto">
          <a:xfrm>
            <a:off x="4038600" y="2057400"/>
            <a:ext cx="2000250" cy="1446213"/>
            <a:chOff x="2544" y="1296"/>
            <a:chExt cx="1260" cy="911"/>
          </a:xfrm>
        </p:grpSpPr>
        <p:grpSp>
          <p:nvGrpSpPr>
            <p:cNvPr id="15" name="Group 12"/>
            <p:cNvGrpSpPr>
              <a:grpSpLocks/>
            </p:cNvGrpSpPr>
            <p:nvPr/>
          </p:nvGrpSpPr>
          <p:grpSpPr bwMode="auto">
            <a:xfrm>
              <a:off x="3024" y="1392"/>
              <a:ext cx="383" cy="335"/>
              <a:chOff x="3024" y="1392"/>
              <a:chExt cx="383" cy="335"/>
            </a:xfrm>
          </p:grpSpPr>
          <p:sp>
            <p:nvSpPr>
              <p:cNvPr id="24" name="Line 13"/>
              <p:cNvSpPr>
                <a:spLocks noChangeShapeType="1"/>
              </p:cNvSpPr>
              <p:nvPr/>
            </p:nvSpPr>
            <p:spPr bwMode="auto">
              <a:xfrm>
                <a:off x="3024" y="1392"/>
                <a:ext cx="38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Rectangle 14"/>
              <p:cNvSpPr>
                <a:spLocks noChangeArrowheads="1"/>
              </p:cNvSpPr>
              <p:nvPr/>
            </p:nvSpPr>
            <p:spPr bwMode="auto">
              <a:xfrm>
                <a:off x="3168" y="1392"/>
                <a:ext cx="95" cy="335"/>
              </a:xfrm>
              <a:prstGeom prst="rect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" name="Group 15"/>
            <p:cNvGrpSpPr>
              <a:grpSpLocks/>
            </p:cNvGrpSpPr>
            <p:nvPr/>
          </p:nvGrpSpPr>
          <p:grpSpPr bwMode="auto">
            <a:xfrm>
              <a:off x="3024" y="1824"/>
              <a:ext cx="383" cy="335"/>
              <a:chOff x="3024" y="1824"/>
              <a:chExt cx="383" cy="335"/>
            </a:xfrm>
          </p:grpSpPr>
          <p:sp>
            <p:nvSpPr>
              <p:cNvPr id="22" name="Line 16"/>
              <p:cNvSpPr>
                <a:spLocks noChangeShapeType="1"/>
              </p:cNvSpPr>
              <p:nvPr/>
            </p:nvSpPr>
            <p:spPr bwMode="auto">
              <a:xfrm>
                <a:off x="3024" y="2160"/>
                <a:ext cx="38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Rectangle 17"/>
              <p:cNvSpPr>
                <a:spLocks noChangeArrowheads="1"/>
              </p:cNvSpPr>
              <p:nvPr/>
            </p:nvSpPr>
            <p:spPr bwMode="auto">
              <a:xfrm flipV="1">
                <a:off x="3168" y="1824"/>
                <a:ext cx="95" cy="335"/>
              </a:xfrm>
              <a:prstGeom prst="rect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3072" y="1296"/>
              <a:ext cx="287" cy="911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Line 19"/>
            <p:cNvSpPr>
              <a:spLocks noChangeShapeType="1"/>
            </p:cNvSpPr>
            <p:nvPr/>
          </p:nvSpPr>
          <p:spPr bwMode="auto">
            <a:xfrm>
              <a:off x="2784" y="1776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>
              <a:off x="3264" y="1776"/>
              <a:ext cx="28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0" name="Object 21"/>
            <p:cNvGraphicFramePr>
              <a:graphicFrameLocks noChangeAspect="1"/>
            </p:cNvGraphicFramePr>
            <p:nvPr/>
          </p:nvGraphicFramePr>
          <p:xfrm>
            <a:off x="2544" y="1488"/>
            <a:ext cx="191" cy="4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8" r:id="rId7" imgW="190440" imgH="520560" progId="">
                    <p:embed/>
                  </p:oleObj>
                </mc:Choice>
                <mc:Fallback>
                  <p:oleObj r:id="rId7" imgW="190440" imgH="5205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4" y="1488"/>
                          <a:ext cx="191" cy="479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Object 22"/>
            <p:cNvGraphicFramePr>
              <a:graphicFrameLocks noChangeAspect="1"/>
            </p:cNvGraphicFramePr>
            <p:nvPr/>
          </p:nvGraphicFramePr>
          <p:xfrm>
            <a:off x="3600" y="1536"/>
            <a:ext cx="204" cy="4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9" r:id="rId8" imgW="203040" imgH="520560" progId="">
                    <p:embed/>
                  </p:oleObj>
                </mc:Choice>
                <mc:Fallback>
                  <p:oleObj r:id="rId8" imgW="203040" imgH="5205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0" y="1536"/>
                          <a:ext cx="204" cy="479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441325" y="2632075"/>
            <a:ext cx="3292475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Assumptions</a:t>
            </a:r>
          </a:p>
          <a:p>
            <a:r>
              <a:rPr lang="en-US"/>
              <a:t>W = 0</a:t>
            </a:r>
          </a:p>
          <a:p>
            <a:pPr>
              <a:lnSpc>
                <a:spcPct val="102000"/>
              </a:lnSpc>
            </a:pPr>
            <a:r>
              <a:rPr lang="en-US" sz="2200">
                <a:latin typeface="Symbol" pitchFamily="16" charset="2"/>
              </a:rPr>
              <a:t></a:t>
            </a:r>
            <a:r>
              <a:rPr lang="en-US" sz="2200"/>
              <a:t>ke = 0 , </a:t>
            </a:r>
            <a:r>
              <a:rPr lang="en-US" sz="2200">
                <a:latin typeface="Symbol" pitchFamily="16" charset="2"/>
              </a:rPr>
              <a:t></a:t>
            </a:r>
            <a:r>
              <a:rPr lang="en-US" sz="2200"/>
              <a:t>pe = 0</a:t>
            </a:r>
          </a:p>
          <a:p>
            <a:r>
              <a:rPr lang="en-US" sz="2200"/>
              <a:t>Q </a:t>
            </a:r>
            <a:r>
              <a:rPr lang="en-US" sz="2200">
                <a:latin typeface="Symbol" pitchFamily="16" charset="2"/>
              </a:rPr>
              <a:t></a:t>
            </a:r>
            <a:r>
              <a:rPr lang="en-US" sz="2200"/>
              <a:t> 0 (system too small)</a:t>
            </a:r>
          </a:p>
        </p:txBody>
      </p:sp>
      <p:graphicFrame>
        <p:nvGraphicFramePr>
          <p:cNvPr id="27" name="Object 24"/>
          <p:cNvGraphicFramePr>
            <a:graphicFrameLocks noChangeAspect="1"/>
          </p:cNvGraphicFramePr>
          <p:nvPr/>
        </p:nvGraphicFramePr>
        <p:xfrm>
          <a:off x="609600" y="4343400"/>
          <a:ext cx="5029200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0" r:id="rId9" imgW="2819160" imgH="342720" progId="">
                  <p:embed/>
                </p:oleObj>
              </mc:Choice>
              <mc:Fallback>
                <p:oleObj r:id="rId9" imgW="2819160" imgH="342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343400"/>
                        <a:ext cx="5029200" cy="6969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415925" y="5105400"/>
            <a:ext cx="17938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ea typeface="msgothic" charset="0"/>
                <a:cs typeface="msgothic" charset="0"/>
              </a:rPr>
              <a:t>1 inlet / 1 outlet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048000" y="5153526"/>
            <a:ext cx="2897187" cy="533400"/>
            <a:chOff x="1598613" y="5638800"/>
            <a:chExt cx="2897187" cy="533400"/>
          </a:xfrm>
        </p:grpSpPr>
        <p:graphicFrame>
          <p:nvGraphicFramePr>
            <p:cNvPr id="29" name="Object 2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10578790"/>
                </p:ext>
              </p:extLst>
            </p:nvPr>
          </p:nvGraphicFramePr>
          <p:xfrm>
            <a:off x="1676400" y="5638800"/>
            <a:ext cx="2819400" cy="401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61" r:id="rId11" imgW="1422360" imgH="203040" progId="">
                    <p:embed/>
                  </p:oleObj>
                </mc:Choice>
                <mc:Fallback>
                  <p:oleObj r:id="rId11" imgW="1422360" imgH="2030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6400" y="5638800"/>
                          <a:ext cx="2819400" cy="401638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Line 27"/>
            <p:cNvSpPr>
              <a:spLocks noChangeShapeType="1"/>
            </p:cNvSpPr>
            <p:nvPr/>
          </p:nvSpPr>
          <p:spPr bwMode="auto">
            <a:xfrm flipH="1">
              <a:off x="4037013" y="56388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28"/>
            <p:cNvSpPr>
              <a:spLocks noChangeShapeType="1"/>
            </p:cNvSpPr>
            <p:nvPr/>
          </p:nvSpPr>
          <p:spPr bwMode="auto">
            <a:xfrm flipH="1">
              <a:off x="3351213" y="56388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29"/>
            <p:cNvSpPr>
              <a:spLocks noChangeShapeType="1"/>
            </p:cNvSpPr>
            <p:nvPr/>
          </p:nvSpPr>
          <p:spPr bwMode="auto">
            <a:xfrm flipH="1">
              <a:off x="2055813" y="56388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 flipH="1">
              <a:off x="1598613" y="56388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87425" y="5686926"/>
            <a:ext cx="3813175" cy="914400"/>
            <a:chOff x="1676400" y="6324600"/>
            <a:chExt cx="3813175" cy="914400"/>
          </a:xfrm>
        </p:grpSpPr>
        <p:graphicFrame>
          <p:nvGraphicFramePr>
            <p:cNvPr id="34" name="Object 3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9500828"/>
                </p:ext>
              </p:extLst>
            </p:nvPr>
          </p:nvGraphicFramePr>
          <p:xfrm>
            <a:off x="1905000" y="6324600"/>
            <a:ext cx="881063" cy="8540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62" r:id="rId13" imgW="444240" imgH="431640" progId="">
                    <p:embed/>
                  </p:oleObj>
                </mc:Choice>
                <mc:Fallback>
                  <p:oleObj r:id="rId13" imgW="444240" imgH="431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5000" y="6324600"/>
                          <a:ext cx="881063" cy="85407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" name="Rectangle 32"/>
            <p:cNvSpPr>
              <a:spLocks noChangeArrowheads="1"/>
            </p:cNvSpPr>
            <p:nvPr/>
          </p:nvSpPr>
          <p:spPr bwMode="auto">
            <a:xfrm>
              <a:off x="3076575" y="6718300"/>
              <a:ext cx="2262188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/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ea typeface="msgothic" charset="0"/>
                  <a:cs typeface="msgothic" charset="0"/>
                </a:rPr>
                <a:t>For throttling valves</a:t>
              </a:r>
            </a:p>
          </p:txBody>
        </p:sp>
        <p:sp>
          <p:nvSpPr>
            <p:cNvPr id="36" name="Rectangle 33"/>
            <p:cNvSpPr>
              <a:spLocks noChangeArrowheads="1"/>
            </p:cNvSpPr>
            <p:nvPr/>
          </p:nvSpPr>
          <p:spPr bwMode="auto">
            <a:xfrm>
              <a:off x="1676400" y="6629400"/>
              <a:ext cx="3813175" cy="6096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7" name="AutoShape 34"/>
          <p:cNvSpPr>
            <a:spLocks noChangeArrowheads="1"/>
          </p:cNvSpPr>
          <p:nvPr/>
        </p:nvSpPr>
        <p:spPr bwMode="auto">
          <a:xfrm flipH="1">
            <a:off x="2743200" y="1219200"/>
            <a:ext cx="401638" cy="912813"/>
          </a:xfrm>
          <a:custGeom>
            <a:avLst/>
            <a:gdLst>
              <a:gd name="G0" fmla="sin 10800 17694720"/>
              <a:gd name="G1" fmla="+- G0 10800 0"/>
              <a:gd name="G2" fmla="cos 10800 17694720"/>
              <a:gd name="G3" fmla="+- G2 10800 0"/>
              <a:gd name="G4" fmla="sin 10800 6560678"/>
              <a:gd name="G5" fmla="+- G4 10800 0"/>
              <a:gd name="G6" fmla="cos 10800 6560678"/>
              <a:gd name="G7" fmla="+- G6 10800 0"/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8858 w 21600"/>
              <a:gd name="T13" fmla="*/ 0 h 21600"/>
              <a:gd name="T14" fmla="*/ 21599 w 21600"/>
              <a:gd name="T15" fmla="*/ 2159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 stroke="0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10164" y="21600"/>
                  <a:pt x="9529" y="21543"/>
                  <a:pt x="8903" y="21432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10164" y="21600"/>
                  <a:pt x="9529" y="21543"/>
                  <a:pt x="8903" y="21432"/>
                </a:cubicBezTo>
              </a:path>
            </a:pathLst>
          </a:custGeom>
          <a:noFill/>
          <a:ln w="9360" cap="rnd">
            <a:solidFill>
              <a:srgbClr val="00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49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04800" y="498475"/>
            <a:ext cx="63246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1ST LAW FOR OPEN SYSTEMS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42899" y="985274"/>
            <a:ext cx="611187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Energy</a:t>
            </a:r>
            <a:r>
              <a:rPr lang="en-US" dirty="0"/>
              <a:t> and </a:t>
            </a:r>
            <a:r>
              <a:rPr lang="en-US" u="sng" dirty="0"/>
              <a:t>Mass</a:t>
            </a:r>
            <a:r>
              <a:rPr lang="en-US" dirty="0"/>
              <a:t> can enter/leave a system</a:t>
            </a:r>
          </a:p>
          <a:p>
            <a:r>
              <a:rPr lang="en-US" dirty="0"/>
              <a:t>Divided into two parts: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967706" y="1764737"/>
            <a:ext cx="4522788" cy="121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Conservation of </a:t>
            </a:r>
            <a:r>
              <a:rPr lang="en-US" u="sng" dirty="0"/>
              <a:t>Mass</a:t>
            </a:r>
            <a:r>
              <a:rPr lang="en-US" dirty="0"/>
              <a:t> Principle</a:t>
            </a:r>
          </a:p>
          <a:p>
            <a:endParaRPr lang="en-US" dirty="0"/>
          </a:p>
          <a:p>
            <a:r>
              <a:rPr lang="en-US" dirty="0"/>
              <a:t>Conservation of </a:t>
            </a:r>
            <a:r>
              <a:rPr lang="en-US" u="sng" dirty="0"/>
              <a:t>Energy</a:t>
            </a:r>
            <a:r>
              <a:rPr lang="en-US" dirty="0"/>
              <a:t> </a:t>
            </a:r>
            <a:r>
              <a:rPr lang="en-US" dirty="0" smtClean="0"/>
              <a:t>Principle1</a:t>
            </a:r>
            <a:endParaRPr lang="en-US" dirty="0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1220788" y="1764737"/>
            <a:ext cx="1588" cy="978463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1211160" y="2716879"/>
            <a:ext cx="6096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1235075" y="2057400"/>
            <a:ext cx="6096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1096961" y="3151188"/>
            <a:ext cx="4283075" cy="3455988"/>
            <a:chOff x="1143000" y="3657600"/>
            <a:chExt cx="4283075" cy="3455988"/>
          </a:xfrm>
        </p:grpSpPr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62200" y="4191000"/>
              <a:ext cx="1588" cy="17526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2362200" y="6096000"/>
              <a:ext cx="1588" cy="2286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2362200" y="6324600"/>
              <a:ext cx="16002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3962400" y="4724400"/>
              <a:ext cx="1588" cy="16002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H="1">
              <a:off x="2055813" y="60960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H="1">
              <a:off x="2055813" y="59436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 flipH="1">
              <a:off x="3960813" y="47244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H="1">
              <a:off x="3960813" y="45720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 flipV="1">
              <a:off x="3962400" y="4189413"/>
              <a:ext cx="1588" cy="3841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2362200" y="4343400"/>
              <a:ext cx="1600200" cy="1524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Rectangle 17"/>
            <p:cNvSpPr>
              <a:spLocks noChangeArrowheads="1"/>
            </p:cNvSpPr>
            <p:nvPr/>
          </p:nvSpPr>
          <p:spPr bwMode="auto">
            <a:xfrm>
              <a:off x="2438400" y="4572000"/>
              <a:ext cx="1447800" cy="1676400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1752600" y="6019800"/>
              <a:ext cx="990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>
              <a:off x="3733800" y="4648200"/>
              <a:ext cx="990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 flipV="1">
              <a:off x="3276600" y="5865813"/>
              <a:ext cx="76200" cy="8413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1"/>
            <p:cNvSpPr>
              <a:spLocks noChangeShapeType="1"/>
            </p:cNvSpPr>
            <p:nvPr/>
          </p:nvSpPr>
          <p:spPr bwMode="auto">
            <a:xfrm flipH="1" flipV="1">
              <a:off x="1751013" y="4951413"/>
              <a:ext cx="841375" cy="1555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2"/>
            <p:cNvSpPr>
              <a:spLocks noChangeShapeType="1"/>
            </p:cNvSpPr>
            <p:nvPr/>
          </p:nvSpPr>
          <p:spPr bwMode="auto">
            <a:xfrm flipV="1">
              <a:off x="3581400" y="3808413"/>
              <a:ext cx="1588" cy="5365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" name="Group 23"/>
            <p:cNvGrpSpPr>
              <a:grpSpLocks/>
            </p:cNvGrpSpPr>
            <p:nvPr/>
          </p:nvGrpSpPr>
          <p:grpSpPr bwMode="auto">
            <a:xfrm>
              <a:off x="3657600" y="5410200"/>
              <a:ext cx="531813" cy="608013"/>
              <a:chOff x="2304" y="3408"/>
              <a:chExt cx="335" cy="383"/>
            </a:xfrm>
          </p:grpSpPr>
          <p:sp>
            <p:nvSpPr>
              <p:cNvPr id="27" name="Line 24"/>
              <p:cNvSpPr>
                <a:spLocks noChangeShapeType="1"/>
              </p:cNvSpPr>
              <p:nvPr/>
            </p:nvSpPr>
            <p:spPr bwMode="auto">
              <a:xfrm>
                <a:off x="2304" y="3408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25"/>
              <p:cNvSpPr>
                <a:spLocks noChangeShapeType="1"/>
              </p:cNvSpPr>
              <p:nvPr/>
            </p:nvSpPr>
            <p:spPr bwMode="auto">
              <a:xfrm>
                <a:off x="2304" y="3408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26"/>
              <p:cNvSpPr>
                <a:spLocks noChangeShapeType="1"/>
              </p:cNvSpPr>
              <p:nvPr/>
            </p:nvSpPr>
            <p:spPr bwMode="auto">
              <a:xfrm>
                <a:off x="2304" y="3600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27"/>
              <p:cNvSpPr>
                <a:spLocks noChangeShapeType="1"/>
              </p:cNvSpPr>
              <p:nvPr/>
            </p:nvSpPr>
            <p:spPr bwMode="auto">
              <a:xfrm flipV="1">
                <a:off x="2304" y="3503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28"/>
              <p:cNvSpPr>
                <a:spLocks noChangeShapeType="1"/>
              </p:cNvSpPr>
              <p:nvPr/>
            </p:nvSpPr>
            <p:spPr bwMode="auto">
              <a:xfrm flipV="1">
                <a:off x="2304" y="3695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29"/>
              <p:cNvSpPr>
                <a:spLocks noChangeShapeType="1"/>
              </p:cNvSpPr>
              <p:nvPr/>
            </p:nvSpPr>
            <p:spPr bwMode="auto">
              <a:xfrm>
                <a:off x="2304" y="3792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 flipH="1" flipV="1">
              <a:off x="3351213" y="5561013"/>
              <a:ext cx="1146175" cy="793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 Box 31"/>
            <p:cNvSpPr txBox="1">
              <a:spLocks noChangeArrowheads="1"/>
            </p:cNvSpPr>
            <p:nvPr/>
          </p:nvSpPr>
          <p:spPr bwMode="auto">
            <a:xfrm>
              <a:off x="1143000" y="4724400"/>
              <a:ext cx="7016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Q</a:t>
              </a:r>
              <a:r>
                <a:rPr lang="en-US" baseline="-25000"/>
                <a:t>out</a:t>
              </a:r>
            </a:p>
          </p:txBody>
        </p:sp>
        <p:sp>
          <p:nvSpPr>
            <p:cNvPr id="35" name="Text Box 32"/>
            <p:cNvSpPr txBox="1">
              <a:spLocks noChangeArrowheads="1"/>
            </p:cNvSpPr>
            <p:nvPr/>
          </p:nvSpPr>
          <p:spPr bwMode="auto">
            <a:xfrm>
              <a:off x="3581400" y="3657600"/>
              <a:ext cx="914400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out</a:t>
              </a:r>
            </a:p>
          </p:txBody>
        </p:sp>
        <p:sp>
          <p:nvSpPr>
            <p:cNvPr id="36" name="Text Box 33"/>
            <p:cNvSpPr txBox="1">
              <a:spLocks noChangeArrowheads="1"/>
            </p:cNvSpPr>
            <p:nvPr/>
          </p:nvSpPr>
          <p:spPr bwMode="auto">
            <a:xfrm>
              <a:off x="3048000" y="6629400"/>
              <a:ext cx="7016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Q</a:t>
              </a:r>
              <a:r>
                <a:rPr lang="en-US" baseline="-25000"/>
                <a:t>in</a:t>
              </a:r>
            </a:p>
          </p:txBody>
        </p:sp>
        <p:sp>
          <p:nvSpPr>
            <p:cNvPr id="37" name="Text Box 34"/>
            <p:cNvSpPr txBox="1">
              <a:spLocks noChangeArrowheads="1"/>
            </p:cNvSpPr>
            <p:nvPr/>
          </p:nvSpPr>
          <p:spPr bwMode="auto">
            <a:xfrm>
              <a:off x="4495800" y="5410200"/>
              <a:ext cx="7016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in</a:t>
              </a:r>
            </a:p>
          </p:txBody>
        </p:sp>
        <p:sp>
          <p:nvSpPr>
            <p:cNvPr id="38" name="Text Box 35"/>
            <p:cNvSpPr txBox="1">
              <a:spLocks noChangeArrowheads="1"/>
            </p:cNvSpPr>
            <p:nvPr/>
          </p:nvSpPr>
          <p:spPr bwMode="auto">
            <a:xfrm>
              <a:off x="1219200" y="5867400"/>
              <a:ext cx="7016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m</a:t>
              </a:r>
              <a:r>
                <a:rPr lang="en-US" baseline="-25000"/>
                <a:t>in</a:t>
              </a:r>
            </a:p>
          </p:txBody>
        </p:sp>
        <p:sp>
          <p:nvSpPr>
            <p:cNvPr id="39" name="Text Box 36"/>
            <p:cNvSpPr txBox="1">
              <a:spLocks noChangeArrowheads="1"/>
            </p:cNvSpPr>
            <p:nvPr/>
          </p:nvSpPr>
          <p:spPr bwMode="auto">
            <a:xfrm>
              <a:off x="4724400" y="4419600"/>
              <a:ext cx="7016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m</a:t>
              </a:r>
              <a:r>
                <a:rPr lang="en-US" baseline="-25000"/>
                <a:t>out</a:t>
              </a:r>
            </a:p>
          </p:txBody>
        </p:sp>
        <p:sp>
          <p:nvSpPr>
            <p:cNvPr id="40" name="Text Box 37"/>
            <p:cNvSpPr txBox="1">
              <a:spLocks noChangeArrowheads="1"/>
            </p:cNvSpPr>
            <p:nvPr/>
          </p:nvSpPr>
          <p:spPr bwMode="auto">
            <a:xfrm>
              <a:off x="2895600" y="4876800"/>
              <a:ext cx="701675" cy="436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CV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00929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6324600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Mixing/Separation Chamber / T junction pipe</a:t>
            </a: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838200" y="1143000"/>
            <a:ext cx="1522413" cy="1065213"/>
            <a:chOff x="528" y="720"/>
            <a:chExt cx="959" cy="671"/>
          </a:xfrm>
        </p:grpSpPr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576" y="864"/>
              <a:ext cx="287" cy="191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 flipV="1">
              <a:off x="576" y="1055"/>
              <a:ext cx="287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720" y="720"/>
              <a:ext cx="335" cy="23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 flipV="1">
              <a:off x="768" y="1199"/>
              <a:ext cx="287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1056" y="960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1056" y="1200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720" y="912"/>
              <a:ext cx="191" cy="14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 flipH="1">
              <a:off x="719" y="1056"/>
              <a:ext cx="193" cy="14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720" y="1200"/>
              <a:ext cx="95" cy="9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V="1">
              <a:off x="816" y="1151"/>
              <a:ext cx="239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1056" y="1152"/>
              <a:ext cx="239" cy="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V="1">
              <a:off x="1296" y="1007"/>
              <a:ext cx="0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 flipH="1">
              <a:off x="1055" y="1008"/>
              <a:ext cx="241" cy="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H="1" flipV="1">
              <a:off x="767" y="815"/>
              <a:ext cx="289" cy="19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 flipH="1">
              <a:off x="671" y="816"/>
              <a:ext cx="97" cy="47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528" y="720"/>
              <a:ext cx="143" cy="9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 flipV="1">
              <a:off x="576" y="1247"/>
              <a:ext cx="191" cy="14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>
              <a:off x="1344" y="1056"/>
              <a:ext cx="14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1"/>
          <p:cNvGrpSpPr>
            <a:grpSpLocks/>
          </p:cNvGrpSpPr>
          <p:nvPr/>
        </p:nvGrpSpPr>
        <p:grpSpPr bwMode="auto">
          <a:xfrm>
            <a:off x="4038600" y="1295400"/>
            <a:ext cx="1522413" cy="1065213"/>
            <a:chOff x="2544" y="816"/>
            <a:chExt cx="959" cy="671"/>
          </a:xfrm>
        </p:grpSpPr>
        <p:sp>
          <p:nvSpPr>
            <p:cNvPr id="25" name="Line 22"/>
            <p:cNvSpPr>
              <a:spLocks noChangeShapeType="1"/>
            </p:cNvSpPr>
            <p:nvPr/>
          </p:nvSpPr>
          <p:spPr bwMode="auto">
            <a:xfrm flipH="1">
              <a:off x="3167" y="960"/>
              <a:ext cx="289" cy="191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 flipH="1" flipV="1">
              <a:off x="3167" y="1151"/>
              <a:ext cx="289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24"/>
            <p:cNvSpPr>
              <a:spLocks noChangeShapeType="1"/>
            </p:cNvSpPr>
            <p:nvPr/>
          </p:nvSpPr>
          <p:spPr bwMode="auto">
            <a:xfrm flipH="1">
              <a:off x="2975" y="816"/>
              <a:ext cx="337" cy="23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 flipH="1" flipV="1">
              <a:off x="2975" y="1295"/>
              <a:ext cx="289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26"/>
            <p:cNvSpPr>
              <a:spLocks noChangeShapeType="1"/>
            </p:cNvSpPr>
            <p:nvPr/>
          </p:nvSpPr>
          <p:spPr bwMode="auto">
            <a:xfrm flipH="1">
              <a:off x="2639" y="1056"/>
              <a:ext cx="33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 flipH="1">
              <a:off x="2639" y="1296"/>
              <a:ext cx="33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28"/>
            <p:cNvSpPr>
              <a:spLocks noChangeShapeType="1"/>
            </p:cNvSpPr>
            <p:nvPr/>
          </p:nvSpPr>
          <p:spPr bwMode="auto">
            <a:xfrm flipH="1">
              <a:off x="3119" y="1008"/>
              <a:ext cx="193" cy="14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29"/>
            <p:cNvSpPr>
              <a:spLocks noChangeShapeType="1"/>
            </p:cNvSpPr>
            <p:nvPr/>
          </p:nvSpPr>
          <p:spPr bwMode="auto">
            <a:xfrm>
              <a:off x="3120" y="1152"/>
              <a:ext cx="191" cy="14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 flipH="1">
              <a:off x="3215" y="1296"/>
              <a:ext cx="97" cy="9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31"/>
            <p:cNvSpPr>
              <a:spLocks noChangeShapeType="1"/>
            </p:cNvSpPr>
            <p:nvPr/>
          </p:nvSpPr>
          <p:spPr bwMode="auto">
            <a:xfrm flipH="1" flipV="1">
              <a:off x="2975" y="1247"/>
              <a:ext cx="241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32"/>
            <p:cNvSpPr>
              <a:spLocks noChangeShapeType="1"/>
            </p:cNvSpPr>
            <p:nvPr/>
          </p:nvSpPr>
          <p:spPr bwMode="auto">
            <a:xfrm flipH="1">
              <a:off x="2735" y="1248"/>
              <a:ext cx="241" cy="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33"/>
            <p:cNvSpPr>
              <a:spLocks noChangeShapeType="1"/>
            </p:cNvSpPr>
            <p:nvPr/>
          </p:nvSpPr>
          <p:spPr bwMode="auto">
            <a:xfrm flipV="1">
              <a:off x="2736" y="1103"/>
              <a:ext cx="0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34"/>
            <p:cNvSpPr>
              <a:spLocks noChangeShapeType="1"/>
            </p:cNvSpPr>
            <p:nvPr/>
          </p:nvSpPr>
          <p:spPr bwMode="auto">
            <a:xfrm>
              <a:off x="2736" y="1104"/>
              <a:ext cx="239" cy="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35"/>
            <p:cNvSpPr>
              <a:spLocks noChangeShapeType="1"/>
            </p:cNvSpPr>
            <p:nvPr/>
          </p:nvSpPr>
          <p:spPr bwMode="auto">
            <a:xfrm flipV="1">
              <a:off x="2976" y="911"/>
              <a:ext cx="287" cy="19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36"/>
            <p:cNvSpPr>
              <a:spLocks noChangeShapeType="1"/>
            </p:cNvSpPr>
            <p:nvPr/>
          </p:nvSpPr>
          <p:spPr bwMode="auto">
            <a:xfrm>
              <a:off x="3264" y="912"/>
              <a:ext cx="95" cy="47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37"/>
            <p:cNvSpPr>
              <a:spLocks noChangeShapeType="1"/>
            </p:cNvSpPr>
            <p:nvPr/>
          </p:nvSpPr>
          <p:spPr bwMode="auto">
            <a:xfrm flipH="1">
              <a:off x="3359" y="816"/>
              <a:ext cx="145" cy="9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38"/>
            <p:cNvSpPr>
              <a:spLocks noChangeShapeType="1"/>
            </p:cNvSpPr>
            <p:nvPr/>
          </p:nvSpPr>
          <p:spPr bwMode="auto">
            <a:xfrm flipH="1" flipV="1">
              <a:off x="3263" y="1343"/>
              <a:ext cx="193" cy="14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39"/>
            <p:cNvSpPr>
              <a:spLocks noChangeShapeType="1"/>
            </p:cNvSpPr>
            <p:nvPr/>
          </p:nvSpPr>
          <p:spPr bwMode="auto">
            <a:xfrm>
              <a:off x="2544" y="1152"/>
              <a:ext cx="14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43" name="Object 40"/>
          <p:cNvGraphicFramePr>
            <a:graphicFrameLocks noChangeAspect="1"/>
          </p:cNvGraphicFramePr>
          <p:nvPr/>
        </p:nvGraphicFramePr>
        <p:xfrm>
          <a:off x="228600" y="685800"/>
          <a:ext cx="77152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3" r:id="rId3" imgW="482400" imgH="380880" progId="">
                  <p:embed/>
                </p:oleObj>
              </mc:Choice>
              <mc:Fallback>
                <p:oleObj r:id="rId3" imgW="482400" imgH="3808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685800"/>
                        <a:ext cx="771525" cy="558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41"/>
          <p:cNvGraphicFramePr>
            <a:graphicFrameLocks noChangeAspect="1"/>
          </p:cNvGraphicFramePr>
          <p:nvPr/>
        </p:nvGraphicFramePr>
        <p:xfrm>
          <a:off x="131763" y="1981200"/>
          <a:ext cx="8128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4" r:id="rId5" imgW="507960" imgH="380880" progId="">
                  <p:embed/>
                </p:oleObj>
              </mc:Choice>
              <mc:Fallback>
                <p:oleObj r:id="rId5" imgW="507960" imgH="3808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763" y="1981200"/>
                        <a:ext cx="812800" cy="558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ct 42"/>
          <p:cNvGraphicFramePr>
            <a:graphicFrameLocks noChangeAspect="1"/>
          </p:cNvGraphicFramePr>
          <p:nvPr/>
        </p:nvGraphicFramePr>
        <p:xfrm>
          <a:off x="2362200" y="1163638"/>
          <a:ext cx="812800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5" r:id="rId7" imgW="507960" imgH="457200" progId="">
                  <p:embed/>
                </p:oleObj>
              </mc:Choice>
              <mc:Fallback>
                <p:oleObj r:id="rId7" imgW="507960" imgH="457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163638"/>
                        <a:ext cx="812800" cy="6699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43"/>
          <p:cNvGraphicFramePr>
            <a:graphicFrameLocks noChangeAspect="1"/>
          </p:cNvGraphicFramePr>
          <p:nvPr/>
        </p:nvGraphicFramePr>
        <p:xfrm>
          <a:off x="5562600" y="2209800"/>
          <a:ext cx="8128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6" r:id="rId9" imgW="507960" imgH="380880" progId="">
                  <p:embed/>
                </p:oleObj>
              </mc:Choice>
              <mc:Fallback>
                <p:oleObj r:id="rId9" imgW="507960" imgH="3808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209800"/>
                        <a:ext cx="812800" cy="558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bject 44"/>
          <p:cNvGraphicFramePr>
            <a:graphicFrameLocks noChangeAspect="1"/>
          </p:cNvGraphicFramePr>
          <p:nvPr/>
        </p:nvGraphicFramePr>
        <p:xfrm>
          <a:off x="5638800" y="990600"/>
          <a:ext cx="8128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7" r:id="rId11" imgW="507960" imgH="380880" progId="">
                  <p:embed/>
                </p:oleObj>
              </mc:Choice>
              <mc:Fallback>
                <p:oleObj r:id="rId11" imgW="507960" imgH="3808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990600"/>
                        <a:ext cx="812800" cy="558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45"/>
          <p:cNvGraphicFramePr>
            <a:graphicFrameLocks noChangeAspect="1"/>
          </p:cNvGraphicFramePr>
          <p:nvPr/>
        </p:nvGraphicFramePr>
        <p:xfrm>
          <a:off x="3276600" y="1752600"/>
          <a:ext cx="77152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8" r:id="rId12" imgW="482400" imgH="380880" progId="">
                  <p:embed/>
                </p:oleObj>
              </mc:Choice>
              <mc:Fallback>
                <p:oleObj r:id="rId12" imgW="482400" imgH="3808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752600"/>
                        <a:ext cx="771525" cy="558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 Box 46"/>
          <p:cNvSpPr txBox="1">
            <a:spLocks noChangeArrowheads="1"/>
          </p:cNvSpPr>
          <p:nvPr/>
        </p:nvSpPr>
        <p:spPr bwMode="auto">
          <a:xfrm>
            <a:off x="441325" y="2632075"/>
            <a:ext cx="5578475" cy="151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marL="400050" indent="-398463"/>
            <a:r>
              <a:rPr lang="en-US" u="sng"/>
              <a:t>Assumptions</a:t>
            </a:r>
          </a:p>
          <a:p>
            <a:pPr marL="400050" indent="-398463"/>
            <a:r>
              <a:rPr lang="en-US"/>
              <a:t>W</a:t>
            </a:r>
            <a:r>
              <a:rPr lang="en-US" baseline="-25000"/>
              <a:t>B</a:t>
            </a:r>
            <a:r>
              <a:rPr lang="en-US"/>
              <a:t> = 0</a:t>
            </a:r>
          </a:p>
          <a:p>
            <a:pPr marL="400050" indent="-398463"/>
            <a:r>
              <a:rPr lang="en-US"/>
              <a:t>Same pressure at all channels</a:t>
            </a:r>
          </a:p>
          <a:p>
            <a:pPr marL="400050" indent="-398463"/>
            <a:r>
              <a:rPr lang="en-US"/>
              <a:t>Other assumptions made accordingly</a:t>
            </a:r>
          </a:p>
        </p:txBody>
      </p:sp>
      <p:graphicFrame>
        <p:nvGraphicFramePr>
          <p:cNvPr id="50" name="Object 47"/>
          <p:cNvGraphicFramePr>
            <a:graphicFrameLocks noChangeAspect="1"/>
          </p:cNvGraphicFramePr>
          <p:nvPr/>
        </p:nvGraphicFramePr>
        <p:xfrm>
          <a:off x="609600" y="4343400"/>
          <a:ext cx="5257800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9" r:id="rId13" imgW="2819160" imgH="342720" progId="">
                  <p:embed/>
                </p:oleObj>
              </mc:Choice>
              <mc:Fallback>
                <p:oleObj r:id="rId13" imgW="2819160" imgH="342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343400"/>
                        <a:ext cx="5257800" cy="7286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48"/>
          <p:cNvGraphicFramePr>
            <a:graphicFrameLocks noChangeAspect="1"/>
          </p:cNvGraphicFramePr>
          <p:nvPr/>
        </p:nvGraphicFramePr>
        <p:xfrm>
          <a:off x="1905000" y="5638800"/>
          <a:ext cx="208915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0" r:id="rId15" imgW="1002960" imgH="253800" progId="">
                  <p:embed/>
                </p:oleObj>
              </mc:Choice>
              <mc:Fallback>
                <p:oleObj r:id="rId15" imgW="100296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5638800"/>
                        <a:ext cx="2089150" cy="5302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Text Box 49"/>
          <p:cNvSpPr txBox="1">
            <a:spLocks noChangeArrowheads="1"/>
          </p:cNvSpPr>
          <p:nvPr/>
        </p:nvSpPr>
        <p:spPr bwMode="auto">
          <a:xfrm>
            <a:off x="457200" y="5105400"/>
            <a:ext cx="1235075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also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954338"/>
            <a:ext cx="28575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4277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12725" y="269875"/>
            <a:ext cx="51212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Heat Exchangers</a:t>
            </a:r>
          </a:p>
        </p:txBody>
      </p:sp>
      <p:pic>
        <p:nvPicPr>
          <p:cNvPr id="12333" name="Picture 45" descr="http://www.brazetek.com/files/images/wahx/water-2-air-heat-exchangers-main-sho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20" y="914400"/>
            <a:ext cx="4019550" cy="289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35" name="Picture 47" descr="http://www.heatexchangerasia.co/heat-exchanger/thumb/water-cooled-heat-exchang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8156"/>
            <a:ext cx="4063999" cy="304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37" name="Picture 49" descr="http://www.gold-bar.co.il/wp-content/uploads/2011/10/Plate-Heat-exchangers-Gold-Bar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70" y="4114799"/>
            <a:ext cx="2990850" cy="232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39" name="Picture 51" descr="http://pimg.tradeindia.com/00232040/b/0/Heat-Exchang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36155"/>
            <a:ext cx="3946524" cy="296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1772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12725" y="269875"/>
            <a:ext cx="51212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Heat Exchangers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12725" y="838200"/>
            <a:ext cx="3649663" cy="1524000"/>
            <a:chOff x="914400" y="838200"/>
            <a:chExt cx="3649663" cy="1524000"/>
          </a:xfrm>
        </p:grpSpPr>
        <p:sp>
          <p:nvSpPr>
            <p:cNvPr id="4" name="Rectangle 1"/>
            <p:cNvSpPr>
              <a:spLocks noChangeArrowheads="1"/>
            </p:cNvSpPr>
            <p:nvPr/>
          </p:nvSpPr>
          <p:spPr bwMode="auto">
            <a:xfrm rot="5400000">
              <a:off x="1792288" y="2095500"/>
              <a:ext cx="381000" cy="15240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 rot="5400000">
              <a:off x="3392488" y="952500"/>
              <a:ext cx="381000" cy="15240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 rot="5400000">
              <a:off x="1792288" y="952500"/>
              <a:ext cx="381000" cy="15240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 rot="5400000">
              <a:off x="3392488" y="2095500"/>
              <a:ext cx="381000" cy="15240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 rot="5400000">
              <a:off x="1754188" y="1524000"/>
              <a:ext cx="457200" cy="15240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 rot="5400000">
              <a:off x="3354388" y="1524000"/>
              <a:ext cx="457200" cy="15240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2057400" y="2209800"/>
              <a:ext cx="1447800" cy="15240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" name="Group 9"/>
            <p:cNvGrpSpPr>
              <a:grpSpLocks/>
            </p:cNvGrpSpPr>
            <p:nvPr/>
          </p:nvGrpSpPr>
          <p:grpSpPr bwMode="auto">
            <a:xfrm>
              <a:off x="1828800" y="990600"/>
              <a:ext cx="1903413" cy="227013"/>
              <a:chOff x="1152" y="624"/>
              <a:chExt cx="1199" cy="143"/>
            </a:xfrm>
          </p:grpSpPr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>
                <a:off x="1296" y="624"/>
                <a:ext cx="91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>
                <a:off x="1296" y="624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>
                <a:off x="2208" y="624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 flipH="1">
                <a:off x="1151" y="768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 flipH="1">
                <a:off x="2207" y="768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" name="Group 15"/>
            <p:cNvGrpSpPr>
              <a:grpSpLocks/>
            </p:cNvGrpSpPr>
            <p:nvPr/>
          </p:nvGrpSpPr>
          <p:grpSpPr bwMode="auto">
            <a:xfrm>
              <a:off x="1828800" y="1371600"/>
              <a:ext cx="1903413" cy="227013"/>
              <a:chOff x="1152" y="864"/>
              <a:chExt cx="1199" cy="143"/>
            </a:xfrm>
          </p:grpSpPr>
          <p:sp>
            <p:nvSpPr>
              <p:cNvPr id="19" name="Line 16"/>
              <p:cNvSpPr>
                <a:spLocks noChangeShapeType="1"/>
              </p:cNvSpPr>
              <p:nvPr/>
            </p:nvSpPr>
            <p:spPr bwMode="auto">
              <a:xfrm>
                <a:off x="1296" y="1008"/>
                <a:ext cx="91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17"/>
              <p:cNvSpPr>
                <a:spLocks noChangeShapeType="1"/>
              </p:cNvSpPr>
              <p:nvPr/>
            </p:nvSpPr>
            <p:spPr bwMode="auto">
              <a:xfrm flipV="1">
                <a:off x="1296" y="863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18"/>
              <p:cNvSpPr>
                <a:spLocks noChangeShapeType="1"/>
              </p:cNvSpPr>
              <p:nvPr/>
            </p:nvSpPr>
            <p:spPr bwMode="auto">
              <a:xfrm flipV="1">
                <a:off x="2208" y="863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19"/>
              <p:cNvSpPr>
                <a:spLocks noChangeShapeType="1"/>
              </p:cNvSpPr>
              <p:nvPr/>
            </p:nvSpPr>
            <p:spPr bwMode="auto">
              <a:xfrm flipH="1">
                <a:off x="1151" y="864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20"/>
              <p:cNvSpPr>
                <a:spLocks noChangeShapeType="1"/>
              </p:cNvSpPr>
              <p:nvPr/>
            </p:nvSpPr>
            <p:spPr bwMode="auto">
              <a:xfrm flipH="1">
                <a:off x="2207" y="864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4" name="Rectangle 21"/>
            <p:cNvSpPr>
              <a:spLocks noChangeArrowheads="1"/>
            </p:cNvSpPr>
            <p:nvPr/>
          </p:nvSpPr>
          <p:spPr bwMode="auto">
            <a:xfrm>
              <a:off x="2133600" y="1066800"/>
              <a:ext cx="1295400" cy="1066800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22"/>
            <p:cNvSpPr>
              <a:spLocks noChangeShapeType="1"/>
            </p:cNvSpPr>
            <p:nvPr/>
          </p:nvSpPr>
          <p:spPr bwMode="auto">
            <a:xfrm>
              <a:off x="1752600" y="1295400"/>
              <a:ext cx="5334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>
              <a:off x="3352800" y="1295400"/>
              <a:ext cx="5334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 Box 24"/>
            <p:cNvSpPr txBox="1">
              <a:spLocks noChangeArrowheads="1"/>
            </p:cNvSpPr>
            <p:nvPr/>
          </p:nvSpPr>
          <p:spPr bwMode="auto">
            <a:xfrm>
              <a:off x="1373188" y="1066800"/>
              <a:ext cx="309562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1</a:t>
              </a:r>
            </a:p>
          </p:txBody>
        </p:sp>
        <p:sp>
          <p:nvSpPr>
            <p:cNvPr id="28" name="Text Box 25"/>
            <p:cNvSpPr txBox="1">
              <a:spLocks noChangeArrowheads="1"/>
            </p:cNvSpPr>
            <p:nvPr/>
          </p:nvSpPr>
          <p:spPr bwMode="auto">
            <a:xfrm>
              <a:off x="3887788" y="1143000"/>
              <a:ext cx="309562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2</a:t>
              </a:r>
            </a:p>
          </p:txBody>
        </p:sp>
        <p:grpSp>
          <p:nvGrpSpPr>
            <p:cNvPr id="29" name="Group 26"/>
            <p:cNvGrpSpPr>
              <a:grpSpLocks/>
            </p:cNvGrpSpPr>
            <p:nvPr/>
          </p:nvGrpSpPr>
          <p:grpSpPr bwMode="auto">
            <a:xfrm>
              <a:off x="1835150" y="1600200"/>
              <a:ext cx="1903413" cy="227013"/>
              <a:chOff x="1156" y="1008"/>
              <a:chExt cx="1199" cy="143"/>
            </a:xfrm>
          </p:grpSpPr>
          <p:sp>
            <p:nvSpPr>
              <p:cNvPr id="30" name="Line 27"/>
              <p:cNvSpPr>
                <a:spLocks noChangeShapeType="1"/>
              </p:cNvSpPr>
              <p:nvPr/>
            </p:nvSpPr>
            <p:spPr bwMode="auto">
              <a:xfrm flipH="1">
                <a:off x="1299" y="1008"/>
                <a:ext cx="91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28"/>
              <p:cNvSpPr>
                <a:spLocks noChangeShapeType="1"/>
              </p:cNvSpPr>
              <p:nvPr/>
            </p:nvSpPr>
            <p:spPr bwMode="auto">
              <a:xfrm>
                <a:off x="2212" y="1008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29"/>
              <p:cNvSpPr>
                <a:spLocks noChangeShapeType="1"/>
              </p:cNvSpPr>
              <p:nvPr/>
            </p:nvSpPr>
            <p:spPr bwMode="auto">
              <a:xfrm>
                <a:off x="1300" y="1008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Line 30"/>
              <p:cNvSpPr>
                <a:spLocks noChangeShapeType="1"/>
              </p:cNvSpPr>
              <p:nvPr/>
            </p:nvSpPr>
            <p:spPr bwMode="auto">
              <a:xfrm>
                <a:off x="2212" y="1152"/>
                <a:ext cx="14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Line 31"/>
              <p:cNvSpPr>
                <a:spLocks noChangeShapeType="1"/>
              </p:cNvSpPr>
              <p:nvPr/>
            </p:nvSpPr>
            <p:spPr bwMode="auto">
              <a:xfrm>
                <a:off x="1156" y="1152"/>
                <a:ext cx="14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5" name="Group 32"/>
            <p:cNvGrpSpPr>
              <a:grpSpLocks/>
            </p:cNvGrpSpPr>
            <p:nvPr/>
          </p:nvGrpSpPr>
          <p:grpSpPr bwMode="auto">
            <a:xfrm>
              <a:off x="1835150" y="1981200"/>
              <a:ext cx="1903413" cy="227013"/>
              <a:chOff x="1156" y="1248"/>
              <a:chExt cx="1199" cy="143"/>
            </a:xfrm>
          </p:grpSpPr>
          <p:sp>
            <p:nvSpPr>
              <p:cNvPr id="36" name="Line 33"/>
              <p:cNvSpPr>
                <a:spLocks noChangeShapeType="1"/>
              </p:cNvSpPr>
              <p:nvPr/>
            </p:nvSpPr>
            <p:spPr bwMode="auto">
              <a:xfrm flipH="1">
                <a:off x="1299" y="1392"/>
                <a:ext cx="91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34"/>
              <p:cNvSpPr>
                <a:spLocks noChangeShapeType="1"/>
              </p:cNvSpPr>
              <p:nvPr/>
            </p:nvSpPr>
            <p:spPr bwMode="auto">
              <a:xfrm flipV="1">
                <a:off x="2212" y="1247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35"/>
              <p:cNvSpPr>
                <a:spLocks noChangeShapeType="1"/>
              </p:cNvSpPr>
              <p:nvPr/>
            </p:nvSpPr>
            <p:spPr bwMode="auto">
              <a:xfrm flipV="1">
                <a:off x="1300" y="1247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Line 36"/>
              <p:cNvSpPr>
                <a:spLocks noChangeShapeType="1"/>
              </p:cNvSpPr>
              <p:nvPr/>
            </p:nvSpPr>
            <p:spPr bwMode="auto">
              <a:xfrm>
                <a:off x="2212" y="1248"/>
                <a:ext cx="14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Line 37"/>
              <p:cNvSpPr>
                <a:spLocks noChangeShapeType="1"/>
              </p:cNvSpPr>
              <p:nvPr/>
            </p:nvSpPr>
            <p:spPr bwMode="auto">
              <a:xfrm>
                <a:off x="1156" y="1248"/>
                <a:ext cx="14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" name="Line 38"/>
            <p:cNvSpPr>
              <a:spLocks noChangeShapeType="1"/>
            </p:cNvSpPr>
            <p:nvPr/>
          </p:nvSpPr>
          <p:spPr bwMode="auto">
            <a:xfrm flipH="1">
              <a:off x="3281363" y="1905000"/>
              <a:ext cx="5365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39"/>
            <p:cNvSpPr>
              <a:spLocks noChangeShapeType="1"/>
            </p:cNvSpPr>
            <p:nvPr/>
          </p:nvSpPr>
          <p:spPr bwMode="auto">
            <a:xfrm flipH="1">
              <a:off x="1681163" y="1905000"/>
              <a:ext cx="5365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 Box 40"/>
            <p:cNvSpPr txBox="1">
              <a:spLocks noChangeArrowheads="1"/>
            </p:cNvSpPr>
            <p:nvPr/>
          </p:nvSpPr>
          <p:spPr bwMode="auto">
            <a:xfrm flipH="1">
              <a:off x="3887788" y="1676400"/>
              <a:ext cx="309562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3</a:t>
              </a:r>
            </a:p>
          </p:txBody>
        </p:sp>
        <p:sp>
          <p:nvSpPr>
            <p:cNvPr id="44" name="Text Box 41"/>
            <p:cNvSpPr txBox="1">
              <a:spLocks noChangeArrowheads="1"/>
            </p:cNvSpPr>
            <p:nvPr/>
          </p:nvSpPr>
          <p:spPr bwMode="auto">
            <a:xfrm flipH="1">
              <a:off x="1373188" y="1752600"/>
              <a:ext cx="309562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4</a:t>
              </a:r>
            </a:p>
          </p:txBody>
        </p:sp>
        <p:sp>
          <p:nvSpPr>
            <p:cNvPr id="45" name="Text Box 42"/>
            <p:cNvSpPr txBox="1">
              <a:spLocks noChangeArrowheads="1"/>
            </p:cNvSpPr>
            <p:nvPr/>
          </p:nvSpPr>
          <p:spPr bwMode="auto">
            <a:xfrm>
              <a:off x="2439988" y="1676400"/>
              <a:ext cx="349250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B</a:t>
              </a:r>
            </a:p>
          </p:txBody>
        </p:sp>
        <p:sp>
          <p:nvSpPr>
            <p:cNvPr id="46" name="Text Box 43"/>
            <p:cNvSpPr txBox="1">
              <a:spLocks noChangeArrowheads="1"/>
            </p:cNvSpPr>
            <p:nvPr/>
          </p:nvSpPr>
          <p:spPr bwMode="auto">
            <a:xfrm>
              <a:off x="2895600" y="1600200"/>
              <a:ext cx="368300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Q</a:t>
              </a:r>
            </a:p>
          </p:txBody>
        </p:sp>
        <p:sp>
          <p:nvSpPr>
            <p:cNvPr id="47" name="Text Box 44"/>
            <p:cNvSpPr txBox="1">
              <a:spLocks noChangeArrowheads="1"/>
            </p:cNvSpPr>
            <p:nvPr/>
          </p:nvSpPr>
          <p:spPr bwMode="auto">
            <a:xfrm>
              <a:off x="2439988" y="1143000"/>
              <a:ext cx="365125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A</a:t>
              </a:r>
            </a:p>
          </p:txBody>
        </p:sp>
        <p:sp>
          <p:nvSpPr>
            <p:cNvPr id="48" name="Line 45"/>
            <p:cNvSpPr>
              <a:spLocks noChangeShapeType="1"/>
            </p:cNvSpPr>
            <p:nvPr/>
          </p:nvSpPr>
          <p:spPr bwMode="auto">
            <a:xfrm flipH="1">
              <a:off x="2894013" y="1447800"/>
              <a:ext cx="155575" cy="3048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Rectangle 46"/>
            <p:cNvSpPr>
              <a:spLocks noChangeArrowheads="1"/>
            </p:cNvSpPr>
            <p:nvPr/>
          </p:nvSpPr>
          <p:spPr bwMode="auto">
            <a:xfrm>
              <a:off x="2057400" y="838200"/>
              <a:ext cx="1447800" cy="15240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50" name="Object 4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59356082"/>
                </p:ext>
              </p:extLst>
            </p:nvPr>
          </p:nvGraphicFramePr>
          <p:xfrm>
            <a:off x="914400" y="990600"/>
            <a:ext cx="449263" cy="450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3" r:id="rId4" imgW="215640" imgH="215640" progId="">
                    <p:embed/>
                  </p:oleObj>
                </mc:Choice>
                <mc:Fallback>
                  <p:oleObj r:id="rId4" imgW="215640" imgH="215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4400" y="990600"/>
                          <a:ext cx="449263" cy="45085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" name="Object 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82650978"/>
                </p:ext>
              </p:extLst>
            </p:nvPr>
          </p:nvGraphicFramePr>
          <p:xfrm>
            <a:off x="4114800" y="1828800"/>
            <a:ext cx="449263" cy="450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4" r:id="rId6" imgW="215640" imgH="215640" progId="">
                    <p:embed/>
                  </p:oleObj>
                </mc:Choice>
                <mc:Fallback>
                  <p:oleObj r:id="rId6" imgW="215640" imgH="215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14800" y="1828800"/>
                          <a:ext cx="449263" cy="45085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2" name="Text Box 49"/>
          <p:cNvSpPr txBox="1">
            <a:spLocks noChangeArrowheads="1"/>
          </p:cNvSpPr>
          <p:nvPr/>
        </p:nvSpPr>
        <p:spPr bwMode="auto">
          <a:xfrm>
            <a:off x="4191000" y="681455"/>
            <a:ext cx="5578475" cy="1932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marL="400050" indent="-398463"/>
            <a:r>
              <a:rPr lang="en-US" u="sng" dirty="0"/>
              <a:t>Assumptions</a:t>
            </a:r>
            <a:r>
              <a:rPr lang="en-US" dirty="0"/>
              <a:t> </a:t>
            </a:r>
            <a:r>
              <a:rPr lang="en-US" i="1" dirty="0"/>
              <a:t>(System encompasses </a:t>
            </a:r>
            <a:endParaRPr lang="en-US" i="1" dirty="0" smtClean="0"/>
          </a:p>
          <a:p>
            <a:pPr marL="400050" indent="-398463"/>
            <a:r>
              <a:rPr lang="en-US" i="1" dirty="0"/>
              <a:t>	</a:t>
            </a:r>
            <a:r>
              <a:rPr lang="en-US" i="1" dirty="0" smtClean="0"/>
              <a:t>the </a:t>
            </a:r>
            <a:r>
              <a:rPr lang="en-US" i="1" dirty="0"/>
              <a:t>whole heat exchanger)</a:t>
            </a:r>
          </a:p>
          <a:p>
            <a:pPr marL="400050" indent="-398463"/>
            <a:r>
              <a:rPr lang="en-US" dirty="0"/>
              <a:t>No work involved, W = 0</a:t>
            </a:r>
          </a:p>
          <a:p>
            <a:pPr marL="400050" indent="-398463"/>
            <a:r>
              <a:rPr lang="en-US" dirty="0"/>
              <a:t>Insulated, Q = 0 </a:t>
            </a:r>
          </a:p>
          <a:p>
            <a:pPr marL="400050" indent="-398463">
              <a:lnSpc>
                <a:spcPct val="102000"/>
              </a:lnSpc>
            </a:pPr>
            <a:r>
              <a:rPr lang="en-US" sz="2200" dirty="0">
                <a:latin typeface="Symbol" pitchFamily="16" charset="2"/>
              </a:rPr>
              <a:t></a:t>
            </a:r>
            <a:r>
              <a:rPr lang="en-US" sz="2200" dirty="0" err="1"/>
              <a:t>ke</a:t>
            </a:r>
            <a:r>
              <a:rPr lang="en-US" sz="2200" dirty="0"/>
              <a:t> = 0 , </a:t>
            </a:r>
            <a:r>
              <a:rPr lang="en-US" sz="2200" dirty="0">
                <a:latin typeface="Symbol" pitchFamily="16" charset="2"/>
              </a:rPr>
              <a:t></a:t>
            </a:r>
            <a:r>
              <a:rPr lang="en-US" sz="2200" dirty="0" err="1"/>
              <a:t>pe</a:t>
            </a:r>
            <a:r>
              <a:rPr lang="en-US" sz="2200" dirty="0"/>
              <a:t> = 0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49263" y="2782887"/>
            <a:ext cx="5334000" cy="3730625"/>
            <a:chOff x="533400" y="4648200"/>
            <a:chExt cx="5334000" cy="3730625"/>
          </a:xfrm>
        </p:grpSpPr>
        <p:graphicFrame>
          <p:nvGraphicFramePr>
            <p:cNvPr id="53" name="Object 5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02592610"/>
                </p:ext>
              </p:extLst>
            </p:nvPr>
          </p:nvGraphicFramePr>
          <p:xfrm>
            <a:off x="609600" y="4648200"/>
            <a:ext cx="5257800" cy="7286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5" r:id="rId8" imgW="2819160" imgH="342720" progId="">
                    <p:embed/>
                  </p:oleObj>
                </mc:Choice>
                <mc:Fallback>
                  <p:oleObj r:id="rId8" imgW="2819160" imgH="3427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9600" y="4648200"/>
                          <a:ext cx="5257800" cy="728663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" name="Line 51"/>
            <p:cNvSpPr>
              <a:spLocks noChangeShapeType="1"/>
            </p:cNvSpPr>
            <p:nvPr/>
          </p:nvSpPr>
          <p:spPr bwMode="auto">
            <a:xfrm flipH="1">
              <a:off x="608013" y="46482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52"/>
            <p:cNvSpPr>
              <a:spLocks noChangeShapeType="1"/>
            </p:cNvSpPr>
            <p:nvPr/>
          </p:nvSpPr>
          <p:spPr bwMode="auto">
            <a:xfrm flipH="1">
              <a:off x="1065213" y="46482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Line 53"/>
            <p:cNvSpPr>
              <a:spLocks noChangeShapeType="1"/>
            </p:cNvSpPr>
            <p:nvPr/>
          </p:nvSpPr>
          <p:spPr bwMode="auto">
            <a:xfrm flipH="1">
              <a:off x="2665413" y="46482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54"/>
            <p:cNvSpPr>
              <a:spLocks noChangeShapeType="1"/>
            </p:cNvSpPr>
            <p:nvPr/>
          </p:nvSpPr>
          <p:spPr bwMode="auto">
            <a:xfrm flipH="1">
              <a:off x="3275013" y="46482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Line 55"/>
            <p:cNvSpPr>
              <a:spLocks noChangeShapeType="1"/>
            </p:cNvSpPr>
            <p:nvPr/>
          </p:nvSpPr>
          <p:spPr bwMode="auto">
            <a:xfrm flipH="1">
              <a:off x="4875213" y="46482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56"/>
            <p:cNvSpPr>
              <a:spLocks noChangeShapeType="1"/>
            </p:cNvSpPr>
            <p:nvPr/>
          </p:nvSpPr>
          <p:spPr bwMode="auto">
            <a:xfrm flipH="1">
              <a:off x="5408613" y="46482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60" name="Object 5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42047281"/>
                </p:ext>
              </p:extLst>
            </p:nvPr>
          </p:nvGraphicFramePr>
          <p:xfrm>
            <a:off x="1524000" y="5486400"/>
            <a:ext cx="2776538" cy="530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6" r:id="rId10" imgW="1333440" imgH="253800" progId="">
                    <p:embed/>
                  </p:oleObj>
                </mc:Choice>
                <mc:Fallback>
                  <p:oleObj r:id="rId10" imgW="1333440" imgH="2538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4000" y="5486400"/>
                          <a:ext cx="2776538" cy="53022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" name="Object 5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8768443"/>
                </p:ext>
              </p:extLst>
            </p:nvPr>
          </p:nvGraphicFramePr>
          <p:xfrm>
            <a:off x="1828800" y="7848600"/>
            <a:ext cx="2089150" cy="530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7" r:id="rId12" imgW="1002960" imgH="253800" progId="">
                    <p:embed/>
                  </p:oleObj>
                </mc:Choice>
                <mc:Fallback>
                  <p:oleObj r:id="rId12" imgW="1002960" imgH="2538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8800" y="7848600"/>
                          <a:ext cx="2089150" cy="53022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" name="Text Box 59"/>
            <p:cNvSpPr txBox="1">
              <a:spLocks noChangeArrowheads="1"/>
            </p:cNvSpPr>
            <p:nvPr/>
          </p:nvSpPr>
          <p:spPr bwMode="auto">
            <a:xfrm>
              <a:off x="533400" y="7315200"/>
              <a:ext cx="1235075" cy="4048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066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200"/>
                <a:t>also</a:t>
              </a:r>
            </a:p>
          </p:txBody>
        </p:sp>
        <p:graphicFrame>
          <p:nvGraphicFramePr>
            <p:cNvPr id="63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07273668"/>
                </p:ext>
              </p:extLst>
            </p:nvPr>
          </p:nvGraphicFramePr>
          <p:xfrm>
            <a:off x="1219200" y="6248400"/>
            <a:ext cx="3463925" cy="9540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8" r:id="rId14" imgW="1663560" imgH="457200" progId="">
                    <p:embed/>
                  </p:oleObj>
                </mc:Choice>
                <mc:Fallback>
                  <p:oleObj r:id="rId14" imgW="1663560" imgH="4572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9200" y="6248400"/>
                          <a:ext cx="3463925" cy="954088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9238356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335756"/>
            <a:ext cx="5045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General device (Black box analysis)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828800" y="990600"/>
            <a:ext cx="1676400" cy="13716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>
            <a:off x="1066800" y="1295400"/>
            <a:ext cx="7620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1143000" y="1752600"/>
            <a:ext cx="6858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1143000" y="2133600"/>
            <a:ext cx="6858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3505200" y="1295400"/>
            <a:ext cx="7620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3505200" y="1828800"/>
            <a:ext cx="7620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 flipV="1">
            <a:off x="2286000" y="2132013"/>
            <a:ext cx="304800" cy="6889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H="1" flipV="1">
            <a:off x="3275013" y="2132013"/>
            <a:ext cx="384175" cy="6889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4268788" y="1676400"/>
            <a:ext cx="3095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5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268788" y="1143000"/>
            <a:ext cx="3095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4</a:t>
            </a: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839788" y="2057400"/>
            <a:ext cx="3095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3</a:t>
            </a: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839788" y="1600200"/>
            <a:ext cx="3095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2</a:t>
            </a: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687388" y="990600"/>
            <a:ext cx="3095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1</a:t>
            </a:r>
          </a:p>
        </p:txBody>
      </p:sp>
      <p:graphicFrame>
        <p:nvGraphicFramePr>
          <p:cNvPr id="18" name="Object 15"/>
          <p:cNvGraphicFramePr>
            <a:graphicFrameLocks noChangeAspect="1"/>
          </p:cNvGraphicFramePr>
          <p:nvPr/>
        </p:nvGraphicFramePr>
        <p:xfrm>
          <a:off x="1981200" y="2819400"/>
          <a:ext cx="533400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6" r:id="rId3" imgW="342720" imgH="253800" progId="">
                  <p:embed/>
                </p:oleObj>
              </mc:Choice>
              <mc:Fallback>
                <p:oleObj r:id="rId3" imgW="34272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2819400"/>
                        <a:ext cx="533400" cy="3968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6"/>
          <p:cNvGraphicFramePr>
            <a:graphicFrameLocks noChangeAspect="1"/>
          </p:cNvGraphicFramePr>
          <p:nvPr/>
        </p:nvGraphicFramePr>
        <p:xfrm>
          <a:off x="3409950" y="2819400"/>
          <a:ext cx="573088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7" r:id="rId5" imgW="368280" imgH="253800" progId="">
                  <p:embed/>
                </p:oleObj>
              </mc:Choice>
              <mc:Fallback>
                <p:oleObj r:id="rId5" imgW="36828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2819400"/>
                        <a:ext cx="573088" cy="3968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517525" y="3698875"/>
            <a:ext cx="564832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Assumptions made according to situation...</a:t>
            </a:r>
          </a:p>
        </p:txBody>
      </p:sp>
      <p:graphicFrame>
        <p:nvGraphicFramePr>
          <p:cNvPr id="21" name="Object 18"/>
          <p:cNvGraphicFramePr>
            <a:graphicFrameLocks noChangeAspect="1"/>
          </p:cNvGraphicFramePr>
          <p:nvPr/>
        </p:nvGraphicFramePr>
        <p:xfrm>
          <a:off x="609600" y="4648200"/>
          <a:ext cx="5257800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8" r:id="rId7" imgW="2819160" imgH="342720" progId="">
                  <p:embed/>
                </p:oleObj>
              </mc:Choice>
              <mc:Fallback>
                <p:oleObj r:id="rId7" imgW="2819160" imgH="342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648200"/>
                        <a:ext cx="5257800" cy="7286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0765591"/>
              </p:ext>
            </p:extLst>
          </p:nvPr>
        </p:nvGraphicFramePr>
        <p:xfrm>
          <a:off x="1799055" y="5967413"/>
          <a:ext cx="208915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9" r:id="rId9" imgW="1002960" imgH="253800" progId="">
                  <p:embed/>
                </p:oleObj>
              </mc:Choice>
              <mc:Fallback>
                <p:oleObj r:id="rId9" imgW="100296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9055" y="5967413"/>
                        <a:ext cx="2089150" cy="5302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 Box 20"/>
          <p:cNvSpPr txBox="1">
            <a:spLocks noChangeArrowheads="1"/>
          </p:cNvSpPr>
          <p:nvPr/>
        </p:nvSpPr>
        <p:spPr bwMode="auto">
          <a:xfrm>
            <a:off x="381000" y="5562600"/>
            <a:ext cx="1235075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also</a:t>
            </a:r>
          </a:p>
        </p:txBody>
      </p:sp>
    </p:spTree>
    <p:extLst>
      <p:ext uri="{BB962C8B-B14F-4D97-AF65-F5344CB8AC3E}">
        <p14:creationId xmlns:p14="http://schemas.microsoft.com/office/powerpoint/2010/main" val="3669605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269875"/>
            <a:ext cx="61880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Mass Conservation (Mass Balance)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496570" y="762000"/>
            <a:ext cx="4113213" cy="1739900"/>
            <a:chOff x="1143000" y="762000"/>
            <a:chExt cx="4113213" cy="1739900"/>
          </a:xfrm>
        </p:grpSpPr>
        <p:grpSp>
          <p:nvGrpSpPr>
            <p:cNvPr id="5" name="Group 2"/>
            <p:cNvGrpSpPr>
              <a:grpSpLocks/>
            </p:cNvGrpSpPr>
            <p:nvPr/>
          </p:nvGrpSpPr>
          <p:grpSpPr bwMode="auto">
            <a:xfrm>
              <a:off x="1143000" y="762000"/>
              <a:ext cx="4113213" cy="1739900"/>
              <a:chOff x="720" y="480"/>
              <a:chExt cx="2591" cy="1096"/>
            </a:xfrm>
          </p:grpSpPr>
          <p:sp>
            <p:nvSpPr>
              <p:cNvPr id="6" name="Line 3"/>
              <p:cNvSpPr>
                <a:spLocks noChangeShapeType="1"/>
              </p:cNvSpPr>
              <p:nvPr/>
            </p:nvSpPr>
            <p:spPr bwMode="auto">
              <a:xfrm>
                <a:off x="1424" y="480"/>
                <a:ext cx="0" cy="82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Line 4"/>
              <p:cNvSpPr>
                <a:spLocks noChangeShapeType="1"/>
              </p:cNvSpPr>
              <p:nvPr/>
            </p:nvSpPr>
            <p:spPr bwMode="auto">
              <a:xfrm>
                <a:off x="1424" y="1380"/>
                <a:ext cx="0" cy="10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Line 5"/>
              <p:cNvSpPr>
                <a:spLocks noChangeShapeType="1"/>
              </p:cNvSpPr>
              <p:nvPr/>
            </p:nvSpPr>
            <p:spPr bwMode="auto">
              <a:xfrm>
                <a:off x="1424" y="1488"/>
                <a:ext cx="98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2410" y="732"/>
                <a:ext cx="0" cy="75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flipH="1">
                <a:off x="1235" y="1380"/>
                <a:ext cx="18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Line 8"/>
              <p:cNvSpPr>
                <a:spLocks noChangeShapeType="1"/>
              </p:cNvSpPr>
              <p:nvPr/>
            </p:nvSpPr>
            <p:spPr bwMode="auto">
              <a:xfrm flipH="1">
                <a:off x="1235" y="1308"/>
                <a:ext cx="18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Line 9"/>
              <p:cNvSpPr>
                <a:spLocks noChangeShapeType="1"/>
              </p:cNvSpPr>
              <p:nvPr/>
            </p:nvSpPr>
            <p:spPr bwMode="auto">
              <a:xfrm flipH="1">
                <a:off x="2408" y="732"/>
                <a:ext cx="18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 flipH="1">
                <a:off x="2408" y="660"/>
                <a:ext cx="18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 flipV="1">
                <a:off x="2410" y="479"/>
                <a:ext cx="0" cy="181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Rectangle 12"/>
              <p:cNvSpPr>
                <a:spLocks noChangeArrowheads="1"/>
              </p:cNvSpPr>
              <p:nvPr/>
            </p:nvSpPr>
            <p:spPr bwMode="auto">
              <a:xfrm>
                <a:off x="1424" y="552"/>
                <a:ext cx="985" cy="71"/>
              </a:xfrm>
              <a:prstGeom prst="rect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Rectangle 13"/>
              <p:cNvSpPr>
                <a:spLocks noChangeArrowheads="1"/>
              </p:cNvSpPr>
              <p:nvPr/>
            </p:nvSpPr>
            <p:spPr bwMode="auto">
              <a:xfrm>
                <a:off x="1471" y="660"/>
                <a:ext cx="891" cy="791"/>
              </a:xfrm>
              <a:prstGeom prst="rect">
                <a:avLst/>
              </a:prstGeom>
              <a:noFill/>
              <a:ln w="9360" cap="rnd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>
                <a:off x="1048" y="1344"/>
                <a:ext cx="60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Line 15"/>
              <p:cNvSpPr>
                <a:spLocks noChangeShapeType="1"/>
              </p:cNvSpPr>
              <p:nvPr/>
            </p:nvSpPr>
            <p:spPr bwMode="auto">
              <a:xfrm>
                <a:off x="2269" y="696"/>
                <a:ext cx="60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 Box 16"/>
              <p:cNvSpPr txBox="1">
                <a:spLocks noChangeArrowheads="1"/>
              </p:cNvSpPr>
              <p:nvPr/>
            </p:nvSpPr>
            <p:spPr bwMode="auto">
              <a:xfrm>
                <a:off x="720" y="1272"/>
                <a:ext cx="431" cy="3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61920" rIns="90000" bIns="46800">
                <a:spAutoFit/>
              </a:bodyPr>
              <a:lstStyle>
                <a:lvl1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1pPr>
                <a:lvl2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2pPr>
                <a:lvl3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3pPr>
                <a:lvl4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4pPr>
                <a:lvl5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5pPr>
                <a:lvl6pPr marL="25146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6pPr>
                <a:lvl7pPr marL="29718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7pPr>
                <a:lvl8pPr marL="34290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8pPr>
                <a:lvl9pPr marL="38862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9pPr>
              </a:lstStyle>
              <a:p>
                <a:r>
                  <a:rPr lang="en-US"/>
                  <a:t>m</a:t>
                </a:r>
                <a:r>
                  <a:rPr lang="en-US" baseline="-25000"/>
                  <a:t>in</a:t>
                </a:r>
              </a:p>
            </p:txBody>
          </p:sp>
          <p:sp>
            <p:nvSpPr>
              <p:cNvPr id="20" name="Text Box 17"/>
              <p:cNvSpPr txBox="1">
                <a:spLocks noChangeArrowheads="1"/>
              </p:cNvSpPr>
              <p:nvPr/>
            </p:nvSpPr>
            <p:spPr bwMode="auto">
              <a:xfrm>
                <a:off x="2880" y="588"/>
                <a:ext cx="431" cy="3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61920" rIns="90000" bIns="46800">
                <a:spAutoFit/>
              </a:bodyPr>
              <a:lstStyle>
                <a:lvl1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1pPr>
                <a:lvl2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2pPr>
                <a:lvl3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3pPr>
                <a:lvl4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4pPr>
                <a:lvl5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5pPr>
                <a:lvl6pPr marL="25146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6pPr>
                <a:lvl7pPr marL="29718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7pPr>
                <a:lvl8pPr marL="34290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8pPr>
                <a:lvl9pPr marL="38862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9pPr>
              </a:lstStyle>
              <a:p>
                <a:r>
                  <a:rPr lang="en-US"/>
                  <a:t>m</a:t>
                </a:r>
                <a:r>
                  <a:rPr lang="en-US" baseline="-25000"/>
                  <a:t>out</a:t>
                </a:r>
              </a:p>
            </p:txBody>
          </p:sp>
        </p:grpSp>
        <p:sp>
          <p:nvSpPr>
            <p:cNvPr id="21" name="Text Box 18"/>
            <p:cNvSpPr txBox="1">
              <a:spLocks noChangeArrowheads="1"/>
            </p:cNvSpPr>
            <p:nvPr/>
          </p:nvSpPr>
          <p:spPr bwMode="auto">
            <a:xfrm>
              <a:off x="2574925" y="1489075"/>
              <a:ext cx="9302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m</a:t>
              </a:r>
              <a:r>
                <a:rPr lang="en-US" baseline="-25000"/>
                <a:t>CV</a:t>
              </a:r>
            </a:p>
          </p:txBody>
        </p:sp>
      </p:grp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503903" y="1197768"/>
            <a:ext cx="33686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Mass Balance</a:t>
            </a:r>
            <a:r>
              <a:rPr lang="en-US" dirty="0"/>
              <a:t>:</a:t>
            </a:r>
          </a:p>
        </p:txBody>
      </p:sp>
      <p:graphicFrame>
        <p:nvGraphicFramePr>
          <p:cNvPr id="23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8166529"/>
              </p:ext>
            </p:extLst>
          </p:nvPr>
        </p:nvGraphicFramePr>
        <p:xfrm>
          <a:off x="723900" y="2143432"/>
          <a:ext cx="3276600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2" r:id="rId3" imgW="1485720" imgH="253800" progId="">
                  <p:embed/>
                </p:oleObj>
              </mc:Choice>
              <mc:Fallback>
                <p:oleObj r:id="rId3" imgW="148572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" y="2143432"/>
                        <a:ext cx="3276600" cy="5603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Group 21"/>
          <p:cNvGrpSpPr>
            <a:grpSpLocks/>
          </p:cNvGrpSpPr>
          <p:nvPr/>
        </p:nvGrpSpPr>
        <p:grpSpPr bwMode="auto">
          <a:xfrm>
            <a:off x="212725" y="2747400"/>
            <a:ext cx="5484813" cy="1222375"/>
            <a:chOff x="336" y="2230"/>
            <a:chExt cx="3455" cy="770"/>
          </a:xfrm>
        </p:grpSpPr>
        <p:sp>
          <p:nvSpPr>
            <p:cNvPr id="25" name="Text Box 22"/>
            <p:cNvSpPr txBox="1">
              <a:spLocks noChangeArrowheads="1"/>
            </p:cNvSpPr>
            <p:nvPr/>
          </p:nvSpPr>
          <p:spPr bwMode="auto">
            <a:xfrm>
              <a:off x="336" y="2400"/>
              <a:ext cx="1007" cy="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Net change of mass of CV</a:t>
              </a:r>
            </a:p>
          </p:txBody>
        </p:sp>
        <p:sp>
          <p:nvSpPr>
            <p:cNvPr id="26" name="Text Box 23"/>
            <p:cNvSpPr txBox="1">
              <a:spLocks noChangeArrowheads="1"/>
            </p:cNvSpPr>
            <p:nvPr/>
          </p:nvSpPr>
          <p:spPr bwMode="auto">
            <a:xfrm>
              <a:off x="1584" y="2448"/>
              <a:ext cx="1007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Total of all mass entering</a:t>
              </a:r>
            </a:p>
          </p:txBody>
        </p:sp>
        <p:sp>
          <p:nvSpPr>
            <p:cNvPr id="27" name="Text Box 24"/>
            <p:cNvSpPr txBox="1">
              <a:spLocks noChangeArrowheads="1"/>
            </p:cNvSpPr>
            <p:nvPr/>
          </p:nvSpPr>
          <p:spPr bwMode="auto">
            <a:xfrm>
              <a:off x="2784" y="2496"/>
              <a:ext cx="1007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Total of all mass exiting</a:t>
              </a:r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 flipV="1">
              <a:off x="864" y="2229"/>
              <a:ext cx="95" cy="21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26"/>
            <p:cNvSpPr>
              <a:spLocks noChangeShapeType="1"/>
            </p:cNvSpPr>
            <p:nvPr/>
          </p:nvSpPr>
          <p:spPr bwMode="auto">
            <a:xfrm flipV="1">
              <a:off x="1872" y="2277"/>
              <a:ext cx="0" cy="21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 flipH="1" flipV="1">
              <a:off x="2735" y="2325"/>
              <a:ext cx="193" cy="21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1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3788648"/>
              </p:ext>
            </p:extLst>
          </p:nvPr>
        </p:nvGraphicFramePr>
        <p:xfrm>
          <a:off x="1233464" y="4114800"/>
          <a:ext cx="4267200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3" r:id="rId5" imgW="1688760" imgH="393480" progId="">
                  <p:embed/>
                </p:oleObj>
              </mc:Choice>
              <mc:Fallback>
                <p:oleObj r:id="rId5" imgW="1688760" imgH="393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3464" y="4114800"/>
                        <a:ext cx="4267200" cy="9953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754832" y="5105400"/>
            <a:ext cx="5638800" cy="1511300"/>
            <a:chOff x="762000" y="6018213"/>
            <a:chExt cx="5638800" cy="1511300"/>
          </a:xfrm>
        </p:grpSpPr>
        <p:sp>
          <p:nvSpPr>
            <p:cNvPr id="32" name="Text Box 29"/>
            <p:cNvSpPr txBox="1">
              <a:spLocks noChangeArrowheads="1"/>
            </p:cNvSpPr>
            <p:nvPr/>
          </p:nvSpPr>
          <p:spPr bwMode="auto">
            <a:xfrm>
              <a:off x="762000" y="6289675"/>
              <a:ext cx="1295400" cy="12398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Rate of change of mass of CV</a:t>
              </a:r>
            </a:p>
          </p:txBody>
        </p:sp>
        <p:sp>
          <p:nvSpPr>
            <p:cNvPr id="33" name="Text Box 30"/>
            <p:cNvSpPr txBox="1">
              <a:spLocks noChangeArrowheads="1"/>
            </p:cNvSpPr>
            <p:nvPr/>
          </p:nvSpPr>
          <p:spPr bwMode="auto">
            <a:xfrm>
              <a:off x="2362200" y="6365875"/>
              <a:ext cx="1981200" cy="954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Total of all mass flow rates for all inlet channels</a:t>
              </a:r>
            </a:p>
          </p:txBody>
        </p:sp>
        <p:sp>
          <p:nvSpPr>
            <p:cNvPr id="34" name="Line 31"/>
            <p:cNvSpPr>
              <a:spLocks noChangeShapeType="1"/>
            </p:cNvSpPr>
            <p:nvPr/>
          </p:nvSpPr>
          <p:spPr bwMode="auto">
            <a:xfrm flipV="1">
              <a:off x="1600200" y="6018213"/>
              <a:ext cx="152400" cy="34925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32"/>
            <p:cNvSpPr>
              <a:spLocks noChangeShapeType="1"/>
            </p:cNvSpPr>
            <p:nvPr/>
          </p:nvSpPr>
          <p:spPr bwMode="auto">
            <a:xfrm flipV="1">
              <a:off x="3200400" y="6094413"/>
              <a:ext cx="1588" cy="34925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33"/>
            <p:cNvSpPr>
              <a:spLocks noChangeShapeType="1"/>
            </p:cNvSpPr>
            <p:nvPr/>
          </p:nvSpPr>
          <p:spPr bwMode="auto">
            <a:xfrm flipH="1" flipV="1">
              <a:off x="4799013" y="6094413"/>
              <a:ext cx="79375" cy="42545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 Box 34"/>
            <p:cNvSpPr txBox="1">
              <a:spLocks noChangeArrowheads="1"/>
            </p:cNvSpPr>
            <p:nvPr/>
          </p:nvSpPr>
          <p:spPr bwMode="auto">
            <a:xfrm>
              <a:off x="4419600" y="6477000"/>
              <a:ext cx="1981200" cy="954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Total of all mass flow rates for all exit channels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9017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193675"/>
            <a:ext cx="61118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Mass flow rates and Speed for a channel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876800" y="1143000"/>
            <a:ext cx="3276600" cy="1614488"/>
            <a:chOff x="457200" y="914400"/>
            <a:chExt cx="3276600" cy="1614488"/>
          </a:xfrm>
        </p:grpSpPr>
        <p:sp>
          <p:nvSpPr>
            <p:cNvPr id="5" name="Line 2"/>
            <p:cNvSpPr>
              <a:spLocks noChangeShapeType="1"/>
            </p:cNvSpPr>
            <p:nvPr/>
          </p:nvSpPr>
          <p:spPr bwMode="auto">
            <a:xfrm>
              <a:off x="1676400" y="1143000"/>
              <a:ext cx="20574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1676400" y="1752600"/>
              <a:ext cx="20574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1676400" y="1219200"/>
              <a:ext cx="1981200" cy="457200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2743200" y="914400"/>
              <a:ext cx="1588" cy="114300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1524000" y="1447800"/>
              <a:ext cx="1752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 flipH="1" flipV="1">
              <a:off x="2741613" y="1522413"/>
              <a:ext cx="612775" cy="4603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3338513" y="1766888"/>
              <a:ext cx="365125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dirty="0"/>
                <a:t>A</a:t>
              </a:r>
            </a:p>
          </p:txBody>
        </p:sp>
        <p:graphicFrame>
          <p:nvGraphicFramePr>
            <p:cNvPr id="12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97693298"/>
                </p:ext>
              </p:extLst>
            </p:nvPr>
          </p:nvGraphicFramePr>
          <p:xfrm>
            <a:off x="457200" y="1143000"/>
            <a:ext cx="1066800" cy="546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90" r:id="rId3" imgW="469800" imgH="241200" progId="">
                    <p:embed/>
                  </p:oleObj>
                </mc:Choice>
                <mc:Fallback>
                  <p:oleObj r:id="rId3" imgW="469800" imgH="2412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200" y="1143000"/>
                          <a:ext cx="1066800" cy="54610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1676400" y="2209800"/>
              <a:ext cx="20574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1890713" y="2147888"/>
              <a:ext cx="279400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s</a:t>
              </a:r>
            </a:p>
          </p:txBody>
        </p:sp>
      </p:grpSp>
      <p:graphicFrame>
        <p:nvGraphicFramePr>
          <p:cNvPr id="15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1225006"/>
              </p:ext>
            </p:extLst>
          </p:nvPr>
        </p:nvGraphicFramePr>
        <p:xfrm>
          <a:off x="1905000" y="1236116"/>
          <a:ext cx="190500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1" r:id="rId5" imgW="825480" imgH="1320480" progId="">
                  <p:embed/>
                </p:oleObj>
              </mc:Choice>
              <mc:Fallback>
                <p:oleObj r:id="rId5" imgW="825480" imgH="1320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236116"/>
                        <a:ext cx="1905000" cy="3048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3464395"/>
              </p:ext>
            </p:extLst>
          </p:nvPr>
        </p:nvGraphicFramePr>
        <p:xfrm>
          <a:off x="6507163" y="4114800"/>
          <a:ext cx="131445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2" r:id="rId7" imgW="583920" imgH="609480" progId="">
                  <p:embed/>
                </p:oleObj>
              </mc:Choice>
              <mc:Fallback>
                <p:oleObj r:id="rId7" imgW="583920" imgH="609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4114800"/>
                        <a:ext cx="1314450" cy="13716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6292519"/>
              </p:ext>
            </p:extLst>
          </p:nvPr>
        </p:nvGraphicFramePr>
        <p:xfrm>
          <a:off x="1363662" y="5146676"/>
          <a:ext cx="39624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3" r:id="rId9" imgW="1574640" imgH="419040" progId="">
                  <p:embed/>
                </p:oleObj>
              </mc:Choice>
              <mc:Fallback>
                <p:oleObj r:id="rId9" imgW="1574640" imgH="41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3662" y="5146676"/>
                        <a:ext cx="3962400" cy="10541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990600" y="4987926"/>
            <a:ext cx="4876800" cy="13716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441324" y="2376488"/>
            <a:ext cx="26828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For flow rates;</a:t>
            </a: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5227554" y="4114800"/>
            <a:ext cx="9302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but</a:t>
            </a: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375233" y="4551363"/>
            <a:ext cx="17684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Thus;</a:t>
            </a:r>
          </a:p>
        </p:txBody>
      </p:sp>
    </p:spTree>
    <p:extLst>
      <p:ext uri="{BB962C8B-B14F-4D97-AF65-F5344CB8AC3E}">
        <p14:creationId xmlns:p14="http://schemas.microsoft.com/office/powerpoint/2010/main" val="452732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441325" y="269875"/>
            <a:ext cx="29876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Flow Work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41325" y="879475"/>
            <a:ext cx="7026275" cy="84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For an amount of mass to cross a boundary, it needs a force (work) to push it; </a:t>
            </a:r>
            <a:r>
              <a:rPr lang="en-US" dirty="0" smtClean="0"/>
              <a:t>called </a:t>
            </a:r>
            <a:r>
              <a:rPr lang="en-US" u="sng" dirty="0" smtClean="0"/>
              <a:t>Flow </a:t>
            </a:r>
            <a:r>
              <a:rPr lang="en-US" u="sng" dirty="0"/>
              <a:t>Work</a:t>
            </a:r>
            <a:r>
              <a:rPr lang="en-US" dirty="0"/>
              <a:t> , </a:t>
            </a:r>
            <a:r>
              <a:rPr lang="en-US" dirty="0" err="1"/>
              <a:t>w</a:t>
            </a:r>
            <a:r>
              <a:rPr lang="en-US" baseline="-25000" dirty="0" err="1"/>
              <a:t>flow</a:t>
            </a:r>
            <a:endParaRPr lang="en-US" baseline="-25000" dirty="0"/>
          </a:p>
        </p:txBody>
      </p:sp>
      <p:grpSp>
        <p:nvGrpSpPr>
          <p:cNvPr id="2" name="Group 1"/>
          <p:cNvGrpSpPr/>
          <p:nvPr/>
        </p:nvGrpSpPr>
        <p:grpSpPr>
          <a:xfrm>
            <a:off x="341312" y="1984375"/>
            <a:ext cx="3886200" cy="1827213"/>
            <a:chOff x="306388" y="2362200"/>
            <a:chExt cx="3886200" cy="1827213"/>
          </a:xfrm>
        </p:grpSpPr>
        <p:grpSp>
          <p:nvGrpSpPr>
            <p:cNvPr id="6" name="Group 3"/>
            <p:cNvGrpSpPr>
              <a:grpSpLocks/>
            </p:cNvGrpSpPr>
            <p:nvPr/>
          </p:nvGrpSpPr>
          <p:grpSpPr bwMode="auto">
            <a:xfrm>
              <a:off x="2286000" y="2362200"/>
              <a:ext cx="1141413" cy="989013"/>
              <a:chOff x="1440" y="1488"/>
              <a:chExt cx="719" cy="623"/>
            </a:xfrm>
          </p:grpSpPr>
          <p:sp>
            <p:nvSpPr>
              <p:cNvPr id="7" name="Line 4"/>
              <p:cNvSpPr>
                <a:spLocks noChangeShapeType="1"/>
              </p:cNvSpPr>
              <p:nvPr/>
            </p:nvSpPr>
            <p:spPr bwMode="auto">
              <a:xfrm flipV="1">
                <a:off x="1440" y="1487"/>
                <a:ext cx="0" cy="31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Line 5"/>
              <p:cNvSpPr>
                <a:spLocks noChangeShapeType="1"/>
              </p:cNvSpPr>
              <p:nvPr/>
            </p:nvSpPr>
            <p:spPr bwMode="auto">
              <a:xfrm>
                <a:off x="1440" y="1488"/>
                <a:ext cx="71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 flipV="1">
                <a:off x="2160" y="1487"/>
                <a:ext cx="0" cy="62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7"/>
            <p:cNvGrpSpPr>
              <a:grpSpLocks/>
            </p:cNvGrpSpPr>
            <p:nvPr/>
          </p:nvGrpSpPr>
          <p:grpSpPr bwMode="auto">
            <a:xfrm>
              <a:off x="2286000" y="3276600"/>
              <a:ext cx="1141413" cy="912813"/>
              <a:chOff x="1440" y="2064"/>
              <a:chExt cx="719" cy="575"/>
            </a:xfrm>
          </p:grpSpPr>
          <p:sp>
            <p:nvSpPr>
              <p:cNvPr id="11" name="Line 8"/>
              <p:cNvSpPr>
                <a:spLocks noChangeShapeType="1"/>
              </p:cNvSpPr>
              <p:nvPr/>
            </p:nvSpPr>
            <p:spPr bwMode="auto">
              <a:xfrm>
                <a:off x="2160" y="2352"/>
                <a:ext cx="0" cy="28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Line 9"/>
              <p:cNvSpPr>
                <a:spLocks noChangeShapeType="1"/>
              </p:cNvSpPr>
              <p:nvPr/>
            </p:nvSpPr>
            <p:spPr bwMode="auto">
              <a:xfrm flipH="1">
                <a:off x="1439" y="2640"/>
                <a:ext cx="72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>
                <a:off x="1440" y="2064"/>
                <a:ext cx="0" cy="57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H="1">
              <a:off x="1141413" y="2819400"/>
              <a:ext cx="11461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H="1">
              <a:off x="1141413" y="3276600"/>
              <a:ext cx="11461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 flipH="1">
              <a:off x="3427413" y="3352800"/>
              <a:ext cx="688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H="1">
              <a:off x="3427413" y="3733800"/>
              <a:ext cx="7651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Rectangle 15"/>
            <p:cNvSpPr>
              <a:spLocks noChangeArrowheads="1"/>
            </p:cNvSpPr>
            <p:nvPr/>
          </p:nvSpPr>
          <p:spPr bwMode="auto">
            <a:xfrm>
              <a:off x="2362200" y="2438400"/>
              <a:ext cx="990600" cy="1676400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1371600" y="2895600"/>
              <a:ext cx="914400" cy="3048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Rectangle 17"/>
            <p:cNvSpPr>
              <a:spLocks noChangeArrowheads="1"/>
            </p:cNvSpPr>
            <p:nvPr/>
          </p:nvSpPr>
          <p:spPr bwMode="auto">
            <a:xfrm>
              <a:off x="1219200" y="2819400"/>
              <a:ext cx="76200" cy="4572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8"/>
            <p:cNvSpPr>
              <a:spLocks noChangeArrowheads="1"/>
            </p:cNvSpPr>
            <p:nvPr/>
          </p:nvSpPr>
          <p:spPr bwMode="auto">
            <a:xfrm>
              <a:off x="914400" y="2971800"/>
              <a:ext cx="304800" cy="762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>
              <a:off x="609600" y="3200400"/>
              <a:ext cx="609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>
              <a:off x="1295400" y="2667000"/>
              <a:ext cx="990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1"/>
            <p:cNvSpPr>
              <a:spLocks noChangeShapeType="1"/>
            </p:cNvSpPr>
            <p:nvPr/>
          </p:nvSpPr>
          <p:spPr bwMode="auto">
            <a:xfrm flipV="1">
              <a:off x="1752600" y="3046413"/>
              <a:ext cx="533400" cy="5365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 Box 22"/>
            <p:cNvSpPr txBox="1">
              <a:spLocks noChangeArrowheads="1"/>
            </p:cNvSpPr>
            <p:nvPr/>
          </p:nvSpPr>
          <p:spPr bwMode="auto">
            <a:xfrm>
              <a:off x="458788" y="2895600"/>
              <a:ext cx="322262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F</a:t>
              </a:r>
            </a:p>
          </p:txBody>
        </p:sp>
        <p:sp>
          <p:nvSpPr>
            <p:cNvPr id="26" name="Text Box 23"/>
            <p:cNvSpPr txBox="1">
              <a:spLocks noChangeArrowheads="1"/>
            </p:cNvSpPr>
            <p:nvPr/>
          </p:nvSpPr>
          <p:spPr bwMode="auto">
            <a:xfrm>
              <a:off x="1449388" y="3429000"/>
              <a:ext cx="365125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A</a:t>
              </a:r>
            </a:p>
          </p:txBody>
        </p:sp>
        <p:sp>
          <p:nvSpPr>
            <p:cNvPr id="27" name="Text Box 24"/>
            <p:cNvSpPr txBox="1">
              <a:spLocks noChangeArrowheads="1"/>
            </p:cNvSpPr>
            <p:nvPr/>
          </p:nvSpPr>
          <p:spPr bwMode="auto">
            <a:xfrm>
              <a:off x="1601788" y="2362200"/>
              <a:ext cx="336550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L</a:t>
              </a:r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 flipV="1">
              <a:off x="990600" y="3046413"/>
              <a:ext cx="685800" cy="7651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 Box 26"/>
            <p:cNvSpPr txBox="1">
              <a:spLocks noChangeArrowheads="1"/>
            </p:cNvSpPr>
            <p:nvPr/>
          </p:nvSpPr>
          <p:spPr bwMode="auto">
            <a:xfrm>
              <a:off x="306388" y="3733800"/>
              <a:ext cx="955675" cy="4079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m, </a:t>
              </a:r>
              <a:r>
                <a:rPr lang="en-US" sz="2000">
                  <a:latin typeface="Symbol" pitchFamily="16" charset="2"/>
                </a:rPr>
                <a:t></a:t>
              </a:r>
              <a:r>
                <a:rPr lang="en-US" sz="2000"/>
                <a:t>, V</a:t>
              </a:r>
            </a:p>
          </p:txBody>
        </p:sp>
      </p:grpSp>
      <p:graphicFrame>
        <p:nvGraphicFramePr>
          <p:cNvPr id="30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8350955"/>
              </p:ext>
            </p:extLst>
          </p:nvPr>
        </p:nvGraphicFramePr>
        <p:xfrm>
          <a:off x="3930814" y="3962400"/>
          <a:ext cx="1939925" cy="263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0" r:id="rId3" imgW="914400" imgH="1244520" progId="">
                  <p:embed/>
                </p:oleObj>
              </mc:Choice>
              <mc:Fallback>
                <p:oleObj r:id="rId3" imgW="914400" imgH="12445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0814" y="3962400"/>
                        <a:ext cx="1939925" cy="26384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Box 28"/>
          <p:cNvSpPr txBox="1">
            <a:spLocks noChangeArrowheads="1"/>
          </p:cNvSpPr>
          <p:nvPr/>
        </p:nvSpPr>
        <p:spPr bwMode="auto">
          <a:xfrm>
            <a:off x="4224829" y="1952625"/>
            <a:ext cx="3998912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The force that pushes the fluid;</a:t>
            </a:r>
          </a:p>
        </p:txBody>
      </p:sp>
      <p:graphicFrame>
        <p:nvGraphicFramePr>
          <p:cNvPr id="32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2915547"/>
              </p:ext>
            </p:extLst>
          </p:nvPr>
        </p:nvGraphicFramePr>
        <p:xfrm>
          <a:off x="5791200" y="2507347"/>
          <a:ext cx="11430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1" r:id="rId5" imgW="507960" imgH="164880" progId="">
                  <p:embed/>
                </p:oleObj>
              </mc:Choice>
              <mc:Fallback>
                <p:oleObj r:id="rId5" imgW="507960" imgH="1648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2507347"/>
                        <a:ext cx="1143000" cy="3714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 Box 30"/>
          <p:cNvSpPr txBox="1">
            <a:spLocks noChangeArrowheads="1"/>
          </p:cNvSpPr>
          <p:nvPr/>
        </p:nvSpPr>
        <p:spPr bwMode="auto">
          <a:xfrm>
            <a:off x="441325" y="3962400"/>
            <a:ext cx="32162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Work that is involved;</a:t>
            </a:r>
          </a:p>
        </p:txBody>
      </p:sp>
      <p:sp>
        <p:nvSpPr>
          <p:cNvPr id="34" name="Rectangle 31"/>
          <p:cNvSpPr>
            <a:spLocks noChangeArrowheads="1"/>
          </p:cNvSpPr>
          <p:nvPr/>
        </p:nvSpPr>
        <p:spPr bwMode="auto">
          <a:xfrm>
            <a:off x="3476789" y="6067567"/>
            <a:ext cx="2390611" cy="561833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103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117475"/>
            <a:ext cx="58832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Conservation of Energy for Open Systems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2725" y="574675"/>
            <a:ext cx="6340475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Energy can enter/leave an open system via</a:t>
            </a:r>
          </a:p>
          <a:p>
            <a:endParaRPr lang="en-US" dirty="0"/>
          </a:p>
          <a:p>
            <a:pPr algn="ctr"/>
            <a:r>
              <a:rPr lang="en-US" b="1" u="sng" dirty="0"/>
              <a:t>Heat</a:t>
            </a:r>
            <a:r>
              <a:rPr lang="en-US" b="1" dirty="0"/>
              <a:t>, </a:t>
            </a:r>
            <a:r>
              <a:rPr lang="en-US" b="1" u="sng" dirty="0"/>
              <a:t>Work</a:t>
            </a:r>
            <a:r>
              <a:rPr lang="en-US" b="1" dirty="0"/>
              <a:t> AND </a:t>
            </a:r>
            <a:r>
              <a:rPr lang="en-US" b="1" u="sng" dirty="0"/>
              <a:t>Mass Flow Entering/Leaving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00025" y="1143000"/>
            <a:ext cx="6353175" cy="9144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61119" y="2032000"/>
            <a:ext cx="4281488" cy="3454400"/>
            <a:chOff x="864" y="1344"/>
            <a:chExt cx="2697" cy="2176"/>
          </a:xfrm>
        </p:grpSpPr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1632" y="1680"/>
              <a:ext cx="0" cy="110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1632" y="2880"/>
              <a:ext cx="0" cy="14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1632" y="3024"/>
              <a:ext cx="100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2640" y="2016"/>
              <a:ext cx="0" cy="1007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 flipH="1">
              <a:off x="1439" y="2880"/>
              <a:ext cx="19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 flipH="1">
              <a:off x="1439" y="2784"/>
              <a:ext cx="19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H="1">
              <a:off x="2639" y="2016"/>
              <a:ext cx="19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H="1">
              <a:off x="2639" y="1920"/>
              <a:ext cx="19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 flipV="1">
              <a:off x="2640" y="1679"/>
              <a:ext cx="0" cy="241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auto">
            <a:xfrm>
              <a:off x="1632" y="1776"/>
              <a:ext cx="1007" cy="95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Rectangle 15"/>
            <p:cNvSpPr>
              <a:spLocks noChangeArrowheads="1"/>
            </p:cNvSpPr>
            <p:nvPr/>
          </p:nvSpPr>
          <p:spPr bwMode="auto">
            <a:xfrm>
              <a:off x="1680" y="1920"/>
              <a:ext cx="911" cy="1055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>
              <a:off x="1248" y="2832"/>
              <a:ext cx="62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>
              <a:off x="2496" y="1968"/>
              <a:ext cx="62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 flipV="1">
              <a:off x="2208" y="2735"/>
              <a:ext cx="47" cy="52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 flipH="1" flipV="1">
              <a:off x="1247" y="2159"/>
              <a:ext cx="529" cy="97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 flipV="1">
              <a:off x="2400" y="1439"/>
              <a:ext cx="0" cy="337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4" name="Group 21"/>
            <p:cNvGrpSpPr>
              <a:grpSpLocks/>
            </p:cNvGrpSpPr>
            <p:nvPr/>
          </p:nvGrpSpPr>
          <p:grpSpPr bwMode="auto">
            <a:xfrm>
              <a:off x="2448" y="2448"/>
              <a:ext cx="335" cy="383"/>
              <a:chOff x="2448" y="2448"/>
              <a:chExt cx="335" cy="383"/>
            </a:xfrm>
          </p:grpSpPr>
          <p:sp>
            <p:nvSpPr>
              <p:cNvPr id="33" name="Line 22"/>
              <p:cNvSpPr>
                <a:spLocks noChangeShapeType="1"/>
              </p:cNvSpPr>
              <p:nvPr/>
            </p:nvSpPr>
            <p:spPr bwMode="auto">
              <a:xfrm>
                <a:off x="2448" y="2448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Line 23"/>
              <p:cNvSpPr>
                <a:spLocks noChangeShapeType="1"/>
              </p:cNvSpPr>
              <p:nvPr/>
            </p:nvSpPr>
            <p:spPr bwMode="auto">
              <a:xfrm>
                <a:off x="2448" y="2448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Line 24"/>
              <p:cNvSpPr>
                <a:spLocks noChangeShapeType="1"/>
              </p:cNvSpPr>
              <p:nvPr/>
            </p:nvSpPr>
            <p:spPr bwMode="auto">
              <a:xfrm>
                <a:off x="2448" y="2640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Line 25"/>
              <p:cNvSpPr>
                <a:spLocks noChangeShapeType="1"/>
              </p:cNvSpPr>
              <p:nvPr/>
            </p:nvSpPr>
            <p:spPr bwMode="auto">
              <a:xfrm flipV="1">
                <a:off x="2448" y="2543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26"/>
              <p:cNvSpPr>
                <a:spLocks noChangeShapeType="1"/>
              </p:cNvSpPr>
              <p:nvPr/>
            </p:nvSpPr>
            <p:spPr bwMode="auto">
              <a:xfrm flipV="1">
                <a:off x="2448" y="2735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27"/>
              <p:cNvSpPr>
                <a:spLocks noChangeShapeType="1"/>
              </p:cNvSpPr>
              <p:nvPr/>
            </p:nvSpPr>
            <p:spPr bwMode="auto">
              <a:xfrm>
                <a:off x="2448" y="2832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" name="Line 28"/>
            <p:cNvSpPr>
              <a:spLocks noChangeShapeType="1"/>
            </p:cNvSpPr>
            <p:nvPr/>
          </p:nvSpPr>
          <p:spPr bwMode="auto">
            <a:xfrm flipH="1" flipV="1">
              <a:off x="2255" y="2543"/>
              <a:ext cx="721" cy="4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 Box 29"/>
            <p:cNvSpPr txBox="1">
              <a:spLocks noChangeArrowheads="1"/>
            </p:cNvSpPr>
            <p:nvPr/>
          </p:nvSpPr>
          <p:spPr bwMode="auto">
            <a:xfrm>
              <a:off x="864" y="2016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Q</a:t>
              </a:r>
              <a:r>
                <a:rPr lang="en-US" baseline="-25000"/>
                <a:t>out</a:t>
              </a:r>
            </a:p>
          </p:txBody>
        </p:sp>
        <p:sp>
          <p:nvSpPr>
            <p:cNvPr id="27" name="Text Box 30"/>
            <p:cNvSpPr txBox="1">
              <a:spLocks noChangeArrowheads="1"/>
            </p:cNvSpPr>
            <p:nvPr/>
          </p:nvSpPr>
          <p:spPr bwMode="auto">
            <a:xfrm>
              <a:off x="2400" y="1344"/>
              <a:ext cx="575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out</a:t>
              </a:r>
            </a:p>
          </p:txBody>
        </p:sp>
        <p:sp>
          <p:nvSpPr>
            <p:cNvPr id="28" name="Text Box 31"/>
            <p:cNvSpPr txBox="1">
              <a:spLocks noChangeArrowheads="1"/>
            </p:cNvSpPr>
            <p:nvPr/>
          </p:nvSpPr>
          <p:spPr bwMode="auto">
            <a:xfrm>
              <a:off x="2064" y="3216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Q</a:t>
              </a:r>
              <a:r>
                <a:rPr lang="en-US" baseline="-25000"/>
                <a:t>in</a:t>
              </a:r>
            </a:p>
          </p:txBody>
        </p:sp>
        <p:sp>
          <p:nvSpPr>
            <p:cNvPr id="29" name="Text Box 32"/>
            <p:cNvSpPr txBox="1">
              <a:spLocks noChangeArrowheads="1"/>
            </p:cNvSpPr>
            <p:nvPr/>
          </p:nvSpPr>
          <p:spPr bwMode="auto">
            <a:xfrm>
              <a:off x="2976" y="2448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in</a:t>
              </a:r>
            </a:p>
          </p:txBody>
        </p:sp>
        <p:sp>
          <p:nvSpPr>
            <p:cNvPr id="30" name="Text Box 33"/>
            <p:cNvSpPr txBox="1">
              <a:spLocks noChangeArrowheads="1"/>
            </p:cNvSpPr>
            <p:nvPr/>
          </p:nvSpPr>
          <p:spPr bwMode="auto">
            <a:xfrm>
              <a:off x="912" y="2736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m</a:t>
              </a:r>
              <a:r>
                <a:rPr lang="en-US" baseline="-25000"/>
                <a:t>in</a:t>
              </a:r>
            </a:p>
          </p:txBody>
        </p:sp>
        <p:sp>
          <p:nvSpPr>
            <p:cNvPr id="31" name="Text Box 34"/>
            <p:cNvSpPr txBox="1">
              <a:spLocks noChangeArrowheads="1"/>
            </p:cNvSpPr>
            <p:nvPr/>
          </p:nvSpPr>
          <p:spPr bwMode="auto">
            <a:xfrm>
              <a:off x="3120" y="1824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m</a:t>
              </a:r>
              <a:r>
                <a:rPr lang="en-US" baseline="-25000"/>
                <a:t>out</a:t>
              </a:r>
            </a:p>
          </p:txBody>
        </p:sp>
        <p:sp>
          <p:nvSpPr>
            <p:cNvPr id="32" name="Text Box 35"/>
            <p:cNvSpPr txBox="1">
              <a:spLocks noChangeArrowheads="1"/>
            </p:cNvSpPr>
            <p:nvPr/>
          </p:nvSpPr>
          <p:spPr bwMode="auto">
            <a:xfrm>
              <a:off x="1968" y="2112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E</a:t>
              </a:r>
              <a:r>
                <a:rPr lang="en-US" baseline="-25000"/>
                <a:t>CV</a:t>
              </a:r>
            </a:p>
          </p:txBody>
        </p:sp>
      </p:grpSp>
      <p:graphicFrame>
        <p:nvGraphicFramePr>
          <p:cNvPr id="39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5894595"/>
              </p:ext>
            </p:extLst>
          </p:nvPr>
        </p:nvGraphicFramePr>
        <p:xfrm>
          <a:off x="4216817" y="3569493"/>
          <a:ext cx="4038600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7" r:id="rId3" imgW="1587240" imgH="228600" progId="">
                  <p:embed/>
                </p:oleObj>
              </mc:Choice>
              <mc:Fallback>
                <p:oleObj r:id="rId3" imgW="158724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6817" y="3569493"/>
                        <a:ext cx="4038600" cy="5810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3323225" y="4164807"/>
            <a:ext cx="5339190" cy="2269475"/>
            <a:chOff x="381000" y="6258279"/>
            <a:chExt cx="5762626" cy="2282471"/>
          </a:xfrm>
        </p:grpSpPr>
        <p:sp>
          <p:nvSpPr>
            <p:cNvPr id="40" name="Text Box 37"/>
            <p:cNvSpPr txBox="1">
              <a:spLocks noChangeArrowheads="1"/>
            </p:cNvSpPr>
            <p:nvPr/>
          </p:nvSpPr>
          <p:spPr bwMode="auto">
            <a:xfrm>
              <a:off x="381000" y="6629400"/>
              <a:ext cx="1387475" cy="965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Net </a:t>
              </a:r>
              <a:r>
                <a:rPr lang="en-US" sz="2000" b="1"/>
                <a:t>energy</a:t>
              </a:r>
              <a:r>
                <a:rPr lang="en-US" sz="2000"/>
                <a:t> change of</a:t>
              </a:r>
              <a:r>
                <a:rPr lang="en-US" sz="2000" b="1"/>
                <a:t> CV</a:t>
              </a:r>
            </a:p>
          </p:txBody>
        </p:sp>
        <p:sp>
          <p:nvSpPr>
            <p:cNvPr id="41" name="Text Box 38"/>
            <p:cNvSpPr txBox="1">
              <a:spLocks noChangeArrowheads="1"/>
            </p:cNvSpPr>
            <p:nvPr/>
          </p:nvSpPr>
          <p:spPr bwMode="auto">
            <a:xfrm>
              <a:off x="2133600" y="6719888"/>
              <a:ext cx="1447800" cy="955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Net energy transfer by </a:t>
              </a:r>
              <a:r>
                <a:rPr lang="en-US" sz="2000" b="1"/>
                <a:t>heat/work</a:t>
              </a:r>
            </a:p>
          </p:txBody>
        </p:sp>
        <p:sp>
          <p:nvSpPr>
            <p:cNvPr id="42" name="Text Box 39"/>
            <p:cNvSpPr txBox="1">
              <a:spLocks noChangeArrowheads="1"/>
            </p:cNvSpPr>
            <p:nvPr/>
          </p:nvSpPr>
          <p:spPr bwMode="auto">
            <a:xfrm>
              <a:off x="3702649" y="6934200"/>
              <a:ext cx="1342426" cy="13460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dirty="0"/>
                <a:t>Total energy of </a:t>
              </a:r>
              <a:r>
                <a:rPr lang="en-US" sz="2000" b="1" dirty="0"/>
                <a:t>entering mass</a:t>
              </a:r>
            </a:p>
          </p:txBody>
        </p:sp>
        <p:sp>
          <p:nvSpPr>
            <p:cNvPr id="43" name="Text Box 40"/>
            <p:cNvSpPr txBox="1">
              <a:spLocks noChangeArrowheads="1"/>
            </p:cNvSpPr>
            <p:nvPr/>
          </p:nvSpPr>
          <p:spPr bwMode="auto">
            <a:xfrm>
              <a:off x="5137151" y="7010400"/>
              <a:ext cx="1006475" cy="1530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dirty="0"/>
                <a:t>Total energy of </a:t>
              </a:r>
              <a:r>
                <a:rPr lang="en-US" sz="2000" b="1" dirty="0"/>
                <a:t>exiting mass</a:t>
              </a:r>
            </a:p>
          </p:txBody>
        </p:sp>
        <p:sp>
          <p:nvSpPr>
            <p:cNvPr id="44" name="Line 41"/>
            <p:cNvSpPr>
              <a:spLocks noChangeShapeType="1"/>
            </p:cNvSpPr>
            <p:nvPr/>
          </p:nvSpPr>
          <p:spPr bwMode="auto">
            <a:xfrm flipV="1">
              <a:off x="1066799" y="6258279"/>
              <a:ext cx="579768" cy="44891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AutoShape 42"/>
            <p:cNvSpPr>
              <a:spLocks/>
            </p:cNvSpPr>
            <p:nvPr/>
          </p:nvSpPr>
          <p:spPr bwMode="auto">
            <a:xfrm rot="5460000">
              <a:off x="3024293" y="5943601"/>
              <a:ext cx="152400" cy="914400"/>
            </a:xfrm>
            <a:prstGeom prst="rightBrace">
              <a:avLst>
                <a:gd name="adj1" fmla="val 50000"/>
                <a:gd name="adj2" fmla="val 50000"/>
              </a:avLst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Line 43"/>
            <p:cNvSpPr>
              <a:spLocks noChangeShapeType="1"/>
            </p:cNvSpPr>
            <p:nvPr/>
          </p:nvSpPr>
          <p:spPr bwMode="auto">
            <a:xfrm flipV="1">
              <a:off x="2590800" y="6551613"/>
              <a:ext cx="152400" cy="2317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Line 44"/>
            <p:cNvSpPr>
              <a:spLocks noChangeShapeType="1"/>
            </p:cNvSpPr>
            <p:nvPr/>
          </p:nvSpPr>
          <p:spPr bwMode="auto">
            <a:xfrm flipH="1" flipV="1">
              <a:off x="4268787" y="6317176"/>
              <a:ext cx="0" cy="618612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Line 45"/>
            <p:cNvSpPr>
              <a:spLocks noChangeShapeType="1"/>
            </p:cNvSpPr>
            <p:nvPr/>
          </p:nvSpPr>
          <p:spPr bwMode="auto">
            <a:xfrm flipH="1" flipV="1">
              <a:off x="5372101" y="6258279"/>
              <a:ext cx="268288" cy="67751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4854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65125" y="574675"/>
            <a:ext cx="48164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Energy of a Flowing Mass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28625" y="1371600"/>
            <a:ext cx="6734175" cy="478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An amount of mass possesses energy, E, e</a:t>
            </a:r>
          </a:p>
          <a:p>
            <a:pPr algn="ctr"/>
            <a:r>
              <a:rPr lang="en-US" dirty="0"/>
              <a:t>e = u + </a:t>
            </a:r>
            <a:r>
              <a:rPr lang="en-US" dirty="0" err="1"/>
              <a:t>ke</a:t>
            </a:r>
            <a:r>
              <a:rPr lang="en-US" dirty="0"/>
              <a:t> + </a:t>
            </a:r>
            <a:r>
              <a:rPr lang="en-US" dirty="0" err="1"/>
              <a:t>pe</a:t>
            </a:r>
            <a:endParaRPr lang="en-US" dirty="0"/>
          </a:p>
          <a:p>
            <a:endParaRPr lang="en-US" dirty="0"/>
          </a:p>
          <a:p>
            <a:r>
              <a:rPr lang="en-US" dirty="0"/>
              <a:t>but a flowing mass also possesses </a:t>
            </a:r>
            <a:r>
              <a:rPr lang="en-US" u="sng" dirty="0"/>
              <a:t>flow work</a:t>
            </a:r>
            <a:r>
              <a:rPr lang="en-US" dirty="0"/>
              <a:t>, so </a:t>
            </a:r>
          </a:p>
          <a:p>
            <a:endParaRPr lang="en-US" dirty="0"/>
          </a:p>
          <a:p>
            <a:r>
              <a:rPr lang="en-US" dirty="0"/>
              <a:t>the Energy for a flowing mass; </a:t>
            </a:r>
            <a:r>
              <a:rPr lang="en-US" b="1" dirty="0" err="1"/>
              <a:t>e</a:t>
            </a:r>
            <a:r>
              <a:rPr lang="en-US" b="1" baseline="-25000" dirty="0" err="1"/>
              <a:t>flow</a:t>
            </a:r>
            <a:endParaRPr lang="en-US" b="1" baseline="-25000" dirty="0"/>
          </a:p>
          <a:p>
            <a:endParaRPr lang="en-US" baseline="-25000" dirty="0"/>
          </a:p>
          <a:p>
            <a:r>
              <a:rPr lang="en-US" dirty="0"/>
              <a:t>   </a:t>
            </a:r>
            <a:r>
              <a:rPr lang="en-US" dirty="0" err="1"/>
              <a:t>e</a:t>
            </a:r>
            <a:r>
              <a:rPr lang="en-US" baseline="-25000" dirty="0" err="1"/>
              <a:t>flow</a:t>
            </a:r>
            <a:r>
              <a:rPr lang="en-US" dirty="0"/>
              <a:t> 	= u + </a:t>
            </a:r>
            <a:r>
              <a:rPr lang="en-US" dirty="0" err="1"/>
              <a:t>ke</a:t>
            </a:r>
            <a:r>
              <a:rPr lang="en-US" dirty="0"/>
              <a:t> + </a:t>
            </a:r>
            <a:r>
              <a:rPr lang="en-US" dirty="0" err="1"/>
              <a:t>pe</a:t>
            </a:r>
            <a:r>
              <a:rPr lang="en-US" dirty="0"/>
              <a:t> + </a:t>
            </a:r>
            <a:r>
              <a:rPr lang="en-US" dirty="0" err="1"/>
              <a:t>w</a:t>
            </a:r>
            <a:r>
              <a:rPr lang="en-US" baseline="-25000" dirty="0" err="1"/>
              <a:t>flow</a:t>
            </a:r>
            <a:endParaRPr lang="en-US" baseline="-25000" dirty="0"/>
          </a:p>
          <a:p>
            <a:r>
              <a:rPr lang="en-US" dirty="0"/>
              <a:t>	</a:t>
            </a:r>
            <a:r>
              <a:rPr lang="en-US" dirty="0" smtClean="0"/>
              <a:t>	= </a:t>
            </a:r>
            <a:r>
              <a:rPr lang="en-US" dirty="0"/>
              <a:t>u + </a:t>
            </a:r>
            <a:r>
              <a:rPr lang="en-US" dirty="0" err="1"/>
              <a:t>pv</a:t>
            </a:r>
            <a:r>
              <a:rPr lang="en-US" dirty="0"/>
              <a:t> + </a:t>
            </a:r>
            <a:r>
              <a:rPr lang="en-US" dirty="0" err="1"/>
              <a:t>ke</a:t>
            </a:r>
            <a:r>
              <a:rPr lang="en-US" dirty="0"/>
              <a:t> + </a:t>
            </a:r>
            <a:r>
              <a:rPr lang="en-US" dirty="0" err="1"/>
              <a:t>pe</a:t>
            </a:r>
            <a:endParaRPr lang="en-US" dirty="0"/>
          </a:p>
          <a:p>
            <a:endParaRPr lang="en-US" dirty="0"/>
          </a:p>
          <a:p>
            <a:r>
              <a:rPr lang="en-US" dirty="0"/>
              <a:t>		but 	u + </a:t>
            </a:r>
            <a:r>
              <a:rPr lang="en-US" dirty="0" err="1"/>
              <a:t>pv</a:t>
            </a:r>
            <a:r>
              <a:rPr lang="en-US" dirty="0"/>
              <a:t> = h (enthalpy)</a:t>
            </a:r>
          </a:p>
          <a:p>
            <a:endParaRPr lang="en-US" dirty="0"/>
          </a:p>
          <a:p>
            <a:r>
              <a:rPr lang="en-US" dirty="0"/>
              <a:t>	</a:t>
            </a:r>
            <a:r>
              <a:rPr lang="en-US" b="1" dirty="0" err="1"/>
              <a:t>e</a:t>
            </a:r>
            <a:r>
              <a:rPr lang="en-US" b="1" baseline="-25000" dirty="0" err="1"/>
              <a:t>flow</a:t>
            </a:r>
            <a:r>
              <a:rPr lang="en-US" b="1" dirty="0"/>
              <a:t> = h + </a:t>
            </a:r>
            <a:r>
              <a:rPr lang="en-US" b="1" dirty="0" err="1"/>
              <a:t>ke</a:t>
            </a:r>
            <a:r>
              <a:rPr lang="en-US" b="1" dirty="0"/>
              <a:t> + </a:t>
            </a:r>
            <a:r>
              <a:rPr lang="en-US" b="1" dirty="0" err="1"/>
              <a:t>pe</a:t>
            </a:r>
            <a:r>
              <a:rPr lang="en-US" dirty="0"/>
              <a:t>	(energy for a  </a:t>
            </a:r>
            <a:r>
              <a:rPr lang="en-US" u="sng" dirty="0" smtClean="0"/>
              <a:t>flowing </a:t>
            </a:r>
            <a:r>
              <a:rPr lang="en-US" u="sng" dirty="0"/>
              <a:t>mass</a:t>
            </a:r>
            <a:r>
              <a:rPr lang="en-US" dirty="0"/>
              <a:t>)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67753" y="5562600"/>
            <a:ext cx="2667000" cy="7620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511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269875"/>
            <a:ext cx="542607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Energy Balance for an Open System</a:t>
            </a:r>
          </a:p>
          <a:p>
            <a:r>
              <a:rPr lang="en-US"/>
              <a:t>can be written as;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504825" y="1114425"/>
          <a:ext cx="447675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8" r:id="rId3" imgW="1942920" imgH="253800" progId="">
                  <p:embed/>
                </p:oleObj>
              </mc:Choice>
              <mc:Fallback>
                <p:oleObj r:id="rId3" imgW="194292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825" y="1114425"/>
                        <a:ext cx="4476750" cy="5842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5125" y="1565275"/>
            <a:ext cx="1235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or;</a:t>
            </a: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304800" y="1981200"/>
          <a:ext cx="6096000" cy="172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9" r:id="rId5" imgW="2958840" imgH="838080" progId="">
                  <p:embed/>
                </p:oleObj>
              </mc:Choice>
              <mc:Fallback>
                <p:oleObj r:id="rId5" imgW="2958840" imgH="838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981200"/>
                        <a:ext cx="6096000" cy="17287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AutoShape 5"/>
          <p:cNvSpPr>
            <a:spLocks/>
          </p:cNvSpPr>
          <p:nvPr/>
        </p:nvSpPr>
        <p:spPr bwMode="auto">
          <a:xfrm rot="5400000">
            <a:off x="3276600" y="2970213"/>
            <a:ext cx="152400" cy="1371600"/>
          </a:xfrm>
          <a:prstGeom prst="rightBrace">
            <a:avLst>
              <a:gd name="adj1" fmla="val 75000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AutoShape 6"/>
          <p:cNvSpPr>
            <a:spLocks/>
          </p:cNvSpPr>
          <p:nvPr/>
        </p:nvSpPr>
        <p:spPr bwMode="auto">
          <a:xfrm rot="5400000">
            <a:off x="5487988" y="2895600"/>
            <a:ext cx="152400" cy="1371600"/>
          </a:xfrm>
          <a:prstGeom prst="rightBrace">
            <a:avLst>
              <a:gd name="adj1" fmla="val 75000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819400" y="4114800"/>
            <a:ext cx="153987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For each inlet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4724400" y="4114800"/>
            <a:ext cx="153987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For each outlet</a:t>
            </a:r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V="1">
            <a:off x="3048000" y="3732213"/>
            <a:ext cx="152400" cy="3841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V="1">
            <a:off x="5257800" y="3656013"/>
            <a:ext cx="152400" cy="4603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304800" y="4114800"/>
            <a:ext cx="2362200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Total of all work </a:t>
            </a:r>
            <a:r>
              <a:rPr lang="en-US" sz="2000" b="1"/>
              <a:t>except </a:t>
            </a:r>
            <a:r>
              <a:rPr lang="en-US" sz="2000"/>
              <a:t>flow work</a:t>
            </a:r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1524000" y="3427413"/>
            <a:ext cx="304800" cy="6889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123969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191</TotalTime>
  <Words>867</Words>
  <Application>Microsoft Office PowerPoint</Application>
  <PresentationFormat>On-screen Show (4:3)</PresentationFormat>
  <Paragraphs>224</Paragraphs>
  <Slides>33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UTMocw template</vt:lpstr>
      <vt:lpstr>Microsoft Equation 3.0</vt:lpstr>
      <vt:lpstr>Thermodynamics I Chapter 4 First Law of Thermodynamics Open Systems</vt:lpstr>
      <vt:lpstr>First Law of Thermodynamics (Motivation)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Mohsin</cp:lastModifiedBy>
  <cp:revision>22</cp:revision>
  <cp:lastPrinted>2013-10-29T15:59:55Z</cp:lastPrinted>
  <dcterms:created xsi:type="dcterms:W3CDTF">2013-08-28T02:41:09Z</dcterms:created>
  <dcterms:modified xsi:type="dcterms:W3CDTF">2013-10-29T16:06:51Z</dcterms:modified>
</cp:coreProperties>
</file>