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60" r:id="rId16"/>
    <p:sldId id="285" r:id="rId17"/>
    <p:sldId id="261" r:id="rId18"/>
    <p:sldId id="262" r:id="rId19"/>
    <p:sldId id="263" r:id="rId20"/>
    <p:sldId id="286" r:id="rId21"/>
    <p:sldId id="264" r:id="rId22"/>
    <p:sldId id="265" r:id="rId23"/>
    <p:sldId id="266" r:id="rId24"/>
    <p:sldId id="267" r:id="rId25"/>
    <p:sldId id="268" r:id="rId26"/>
    <p:sldId id="287" r:id="rId27"/>
    <p:sldId id="269" r:id="rId28"/>
    <p:sldId id="270" r:id="rId29"/>
    <p:sldId id="291" r:id="rId30"/>
    <p:sldId id="292" r:id="rId31"/>
    <p:sldId id="288" r:id="rId32"/>
    <p:sldId id="290" r:id="rId33"/>
    <p:sldId id="271" r:id="rId34"/>
    <p:sldId id="289" r:id="rId35"/>
    <p:sldId id="273" r:id="rId36"/>
    <p:sldId id="272" r:id="rId37"/>
    <p:sldId id="274" r:id="rId3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82D10-9A86-481C-AA1A-D8757909230A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9" y="4560889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9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9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CC185-54A3-4D4F-8465-62C7F4003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5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8" y="4560840"/>
            <a:ext cx="5851188" cy="4320704"/>
          </a:xfrm>
        </p:spPr>
        <p:txBody>
          <a:bodyPr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446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8" y="4560840"/>
            <a:ext cx="5851188" cy="4320704"/>
          </a:xfrm>
        </p:spPr>
        <p:txBody>
          <a:bodyPr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20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440" y="609120"/>
            <a:ext cx="7772760" cy="1143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440" y="1980720"/>
            <a:ext cx="7772760" cy="3978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710696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3/1/2018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0.png"/><Relationship Id="rId7" Type="http://schemas.openxmlformats.org/officeDocument/2006/relationships/image" Target="../media/image37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0.png"/><Relationship Id="rId9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1.png"/><Relationship Id="rId5" Type="http://schemas.openxmlformats.org/officeDocument/2006/relationships/image" Target="../media/image35.wmf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0.png"/><Relationship Id="rId4" Type="http://schemas.openxmlformats.org/officeDocument/2006/relationships/image" Target="../media/image4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Thermodynamics I</a:t>
            </a:r>
            <a:br>
              <a:rPr lang="en-US" dirty="0" smtClean="0"/>
            </a:br>
            <a:r>
              <a:rPr lang="en-US" dirty="0" smtClean="0"/>
              <a:t>Chapter 2</a:t>
            </a:r>
            <a:br>
              <a:rPr lang="en-US" dirty="0" smtClean="0"/>
            </a:br>
            <a:r>
              <a:rPr lang="en-US" dirty="0" smtClean="0"/>
              <a:t>Properties of Pure Substances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791508"/>
            <a:ext cx="6556110" cy="5533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56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78054"/>
            <a:ext cx="6553200" cy="5223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41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091" y="762000"/>
            <a:ext cx="6207253" cy="4909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125" y="5671677"/>
            <a:ext cx="3597739" cy="652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501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826142"/>
            <a:ext cx="3886200" cy="5308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81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41264"/>
            <a:ext cx="4038600" cy="5477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097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2133720" y="380880"/>
            <a:ext cx="6400980" cy="79524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b="1" u="sng" dirty="0" smtClean="0">
                <a:solidFill>
                  <a:srgbClr val="000000"/>
                </a:solidFill>
                <a:latin typeface="Aharoni CLM"/>
              </a:rPr>
              <a:t>QUALITY, x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(</a:t>
            </a:r>
            <a:r>
              <a:rPr lang="en-US" sz="2800" i="1" dirty="0">
                <a:solidFill>
                  <a:srgbClr val="000000"/>
                </a:solidFill>
                <a:latin typeface="Aharoni CLM"/>
              </a:rPr>
              <a:t>2 phase condition)</a:t>
            </a:r>
            <a:endParaRPr dirty="0"/>
          </a:p>
        </p:txBody>
      </p:sp>
      <p:sp>
        <p:nvSpPr>
          <p:cNvPr id="87" name="TextShape 2"/>
          <p:cNvSpPr txBox="1"/>
          <p:nvPr/>
        </p:nvSpPr>
        <p:spPr>
          <a:xfrm>
            <a:off x="2743200" y="990360"/>
            <a:ext cx="6101280" cy="198144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Saturated liquid-vapor mixture condition</a:t>
            </a:r>
            <a:endParaRPr dirty="0"/>
          </a:p>
          <a:p>
            <a:r>
              <a:rPr lang="en-US" sz="2400" b="1" dirty="0">
                <a:latin typeface="Aharoni CLM"/>
              </a:rPr>
              <a:t>x</a:t>
            </a:r>
            <a:r>
              <a:rPr lang="en-US" sz="2400" dirty="0">
                <a:latin typeface="Aharoni CLM"/>
              </a:rPr>
              <a:t> is a thermodynamic property</a:t>
            </a:r>
            <a:endParaRPr dirty="0"/>
          </a:p>
          <a:p>
            <a:r>
              <a:rPr lang="en-US" sz="2400" b="1" dirty="0">
                <a:latin typeface="Aharoni CLM"/>
              </a:rPr>
              <a:t>x</a:t>
            </a:r>
            <a:r>
              <a:rPr lang="en-US" sz="2400" dirty="0">
                <a:latin typeface="Aharoni CLM"/>
              </a:rPr>
              <a:t> exists only in the liquid-vapor </a:t>
            </a:r>
            <a:r>
              <a:rPr lang="en-US" sz="2400" i="1" dirty="0">
                <a:latin typeface="Aharoni CLM"/>
              </a:rPr>
              <a:t>mixture </a:t>
            </a:r>
            <a:r>
              <a:rPr lang="en-US" sz="2400" dirty="0">
                <a:latin typeface="Aharoni CLM"/>
              </a:rPr>
              <a:t>region</a:t>
            </a:r>
            <a:endParaRPr dirty="0"/>
          </a:p>
        </p:txBody>
      </p:sp>
      <p:sp>
        <p:nvSpPr>
          <p:cNvPr id="88" name="CustomShape 3"/>
          <p:cNvSpPr/>
          <p:nvPr/>
        </p:nvSpPr>
        <p:spPr>
          <a:xfrm>
            <a:off x="1676520" y="2133720"/>
            <a:ext cx="838080" cy="304560"/>
          </a:xfrm>
          <a:prstGeom prst="rect">
            <a:avLst/>
          </a:prstGeom>
          <a:blipFill>
            <a:blip r:embed="rId2"/>
            <a:tile/>
          </a:blipFill>
          <a:ln>
            <a:noFill/>
          </a:ln>
        </p:spPr>
      </p:sp>
      <p:sp>
        <p:nvSpPr>
          <p:cNvPr id="89" name="Line 4"/>
          <p:cNvSpPr/>
          <p:nvPr/>
        </p:nvSpPr>
        <p:spPr>
          <a:xfrm>
            <a:off x="1676520" y="137160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0" name="Line 5"/>
          <p:cNvSpPr/>
          <p:nvPr/>
        </p:nvSpPr>
        <p:spPr>
          <a:xfrm flipH="1">
            <a:off x="1676520" y="2438280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1" name="Line 6"/>
          <p:cNvSpPr/>
          <p:nvPr/>
        </p:nvSpPr>
        <p:spPr>
          <a:xfrm>
            <a:off x="2514600" y="137160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2" name="CustomShape 7"/>
          <p:cNvSpPr/>
          <p:nvPr/>
        </p:nvSpPr>
        <p:spPr>
          <a:xfrm>
            <a:off x="1676520" y="1676160"/>
            <a:ext cx="838080" cy="7596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93" name="CustomShape 8"/>
          <p:cNvSpPr/>
          <p:nvPr/>
        </p:nvSpPr>
        <p:spPr>
          <a:xfrm>
            <a:off x="1676520" y="1295280"/>
            <a:ext cx="853920" cy="304920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CustomShape 9"/>
          <p:cNvSpPr/>
          <p:nvPr/>
        </p:nvSpPr>
        <p:spPr>
          <a:xfrm>
            <a:off x="2193840" y="3165480"/>
            <a:ext cx="1616040" cy="366840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CustomShape 10"/>
          <p:cNvSpPr/>
          <p:nvPr/>
        </p:nvSpPr>
        <p:spPr>
          <a:xfrm>
            <a:off x="304800" y="1523880"/>
            <a:ext cx="1006320" cy="386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baseline="-25000" dirty="0" err="1">
                <a:solidFill>
                  <a:srgbClr val="000000"/>
                </a:solidFill>
              </a:rPr>
              <a:t>vapor</a:t>
            </a:r>
            <a:endParaRPr baseline="-25000" dirty="0"/>
          </a:p>
        </p:txBody>
      </p:sp>
      <p:sp>
        <p:nvSpPr>
          <p:cNvPr id="96" name="CustomShape 11"/>
          <p:cNvSpPr/>
          <p:nvPr/>
        </p:nvSpPr>
        <p:spPr>
          <a:xfrm>
            <a:off x="304800" y="2286000"/>
            <a:ext cx="1082640" cy="386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baseline="-25000" dirty="0" err="1">
                <a:solidFill>
                  <a:srgbClr val="000000"/>
                </a:solidFill>
              </a:rPr>
              <a:t>liquid</a:t>
            </a:r>
            <a:endParaRPr baseline="-25000" dirty="0"/>
          </a:p>
        </p:txBody>
      </p:sp>
      <p:sp>
        <p:nvSpPr>
          <p:cNvPr id="97" name="Line 12"/>
          <p:cNvSpPr/>
          <p:nvPr/>
        </p:nvSpPr>
        <p:spPr>
          <a:xfrm>
            <a:off x="1143000" y="1828800"/>
            <a:ext cx="762120" cy="1522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8" name="Line 13"/>
          <p:cNvSpPr/>
          <p:nvPr/>
        </p:nvSpPr>
        <p:spPr>
          <a:xfrm flipV="1">
            <a:off x="1066680" y="2285640"/>
            <a:ext cx="914400" cy="1522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9" name="CustomShape 14"/>
          <p:cNvSpPr/>
          <p:nvPr/>
        </p:nvSpPr>
        <p:spPr>
          <a:xfrm>
            <a:off x="680400" y="3276720"/>
            <a:ext cx="1910520" cy="1066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Degree of evaporation</a:t>
            </a:r>
            <a:endParaRPr/>
          </a:p>
        </p:txBody>
      </p:sp>
      <p:sp>
        <p:nvSpPr>
          <p:cNvPr id="100" name="CustomShape 15"/>
          <p:cNvSpPr/>
          <p:nvPr/>
        </p:nvSpPr>
        <p:spPr>
          <a:xfrm>
            <a:off x="2743200" y="3276720"/>
            <a:ext cx="1905120" cy="1066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Dryness fraction</a:t>
            </a:r>
            <a:endParaRPr/>
          </a:p>
        </p:txBody>
      </p:sp>
      <p:sp>
        <p:nvSpPr>
          <p:cNvPr id="101" name="CustomShape 16"/>
          <p:cNvSpPr/>
          <p:nvPr/>
        </p:nvSpPr>
        <p:spPr>
          <a:xfrm>
            <a:off x="4482938" y="3402180"/>
            <a:ext cx="1219320" cy="1066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solidFill>
                  <a:srgbClr val="000000"/>
                </a:solidFill>
                <a:latin typeface="Aharoni CLM"/>
              </a:rPr>
              <a:t>quality</a:t>
            </a:r>
            <a:endParaRPr dirty="0"/>
          </a:p>
        </p:txBody>
      </p:sp>
      <p:sp>
        <p:nvSpPr>
          <p:cNvPr id="102" name="CustomShape 17"/>
          <p:cNvSpPr/>
          <p:nvPr/>
        </p:nvSpPr>
        <p:spPr>
          <a:xfrm>
            <a:off x="6324480" y="3048120"/>
            <a:ext cx="1218960" cy="457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m</a:t>
            </a:r>
            <a:r>
              <a:rPr lang="en-US" sz="2800" baseline="-25000" dirty="0" err="1">
                <a:solidFill>
                  <a:srgbClr val="000000"/>
                </a:solidFill>
                <a:latin typeface="Aharoni CLM"/>
              </a:rPr>
              <a:t>vapor</a:t>
            </a:r>
            <a:endParaRPr baseline="-25000" dirty="0"/>
          </a:p>
        </p:txBody>
      </p:sp>
      <p:sp>
        <p:nvSpPr>
          <p:cNvPr id="103" name="CustomShape 18"/>
          <p:cNvSpPr/>
          <p:nvPr/>
        </p:nvSpPr>
        <p:spPr>
          <a:xfrm>
            <a:off x="6324480" y="3705840"/>
            <a:ext cx="1218960" cy="3808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m</a:t>
            </a:r>
            <a:r>
              <a:rPr lang="en-US" sz="2800" baseline="-25000" dirty="0" err="1">
                <a:solidFill>
                  <a:srgbClr val="000000"/>
                </a:solidFill>
                <a:latin typeface="Aharoni CLM"/>
              </a:rPr>
              <a:t>total</a:t>
            </a:r>
            <a:endParaRPr baseline="-25000" dirty="0"/>
          </a:p>
        </p:txBody>
      </p:sp>
      <p:sp>
        <p:nvSpPr>
          <p:cNvPr id="104" name="Line 19"/>
          <p:cNvSpPr/>
          <p:nvPr/>
        </p:nvSpPr>
        <p:spPr>
          <a:xfrm>
            <a:off x="6324480" y="3657600"/>
            <a:ext cx="10666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05" name="CustomShape 20"/>
          <p:cNvSpPr/>
          <p:nvPr/>
        </p:nvSpPr>
        <p:spPr>
          <a:xfrm>
            <a:off x="8076600" y="3402180"/>
            <a:ext cx="36360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200">
                <a:solidFill>
                  <a:srgbClr val="000000"/>
                </a:solidFill>
                <a:latin typeface="Aharoni CLM"/>
              </a:rPr>
              <a:t>x</a:t>
            </a:r>
            <a:endParaRPr/>
          </a:p>
        </p:txBody>
      </p:sp>
      <p:sp>
        <p:nvSpPr>
          <p:cNvPr id="106" name="CustomShape 21"/>
          <p:cNvSpPr/>
          <p:nvPr/>
        </p:nvSpPr>
        <p:spPr>
          <a:xfrm>
            <a:off x="2287080" y="3429000"/>
            <a:ext cx="348480" cy="467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000000"/>
                </a:solidFill>
                <a:latin typeface="Symbol"/>
              </a:rPr>
              <a:t></a:t>
            </a:r>
            <a:endParaRPr dirty="0"/>
          </a:p>
        </p:txBody>
      </p:sp>
      <p:sp>
        <p:nvSpPr>
          <p:cNvPr id="107" name="CustomShape 22"/>
          <p:cNvSpPr/>
          <p:nvPr/>
        </p:nvSpPr>
        <p:spPr>
          <a:xfrm>
            <a:off x="7467480" y="3429000"/>
            <a:ext cx="50364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2200" dirty="0" smtClean="0">
                <a:solidFill>
                  <a:srgbClr val="000000"/>
                </a:solidFill>
                <a:latin typeface="Aharoni CLM"/>
              </a:rPr>
              <a:t>=</a:t>
            </a:r>
            <a:endParaRPr dirty="0"/>
          </a:p>
        </p:txBody>
      </p:sp>
      <p:sp>
        <p:nvSpPr>
          <p:cNvPr id="108" name="CustomShape 23"/>
          <p:cNvSpPr/>
          <p:nvPr/>
        </p:nvSpPr>
        <p:spPr>
          <a:xfrm>
            <a:off x="4192200" y="3423960"/>
            <a:ext cx="348480" cy="467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000000"/>
                </a:solidFill>
                <a:latin typeface="Symbol"/>
              </a:rPr>
              <a:t></a:t>
            </a:r>
            <a:endParaRPr dirty="0"/>
          </a:p>
        </p:txBody>
      </p:sp>
      <p:sp>
        <p:nvSpPr>
          <p:cNvPr id="109" name="CustomShape 24"/>
          <p:cNvSpPr/>
          <p:nvPr/>
        </p:nvSpPr>
        <p:spPr>
          <a:xfrm>
            <a:off x="5716080" y="3423960"/>
            <a:ext cx="348480" cy="467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000000"/>
                </a:solidFill>
                <a:latin typeface="Symbol"/>
              </a:rPr>
              <a:t></a:t>
            </a:r>
            <a:endParaRPr/>
          </a:p>
        </p:txBody>
      </p:sp>
      <p:sp>
        <p:nvSpPr>
          <p:cNvPr id="110" name="CustomShape 25"/>
          <p:cNvSpPr/>
          <p:nvPr/>
        </p:nvSpPr>
        <p:spPr>
          <a:xfrm>
            <a:off x="2895480" y="4495680"/>
            <a:ext cx="2819520" cy="5299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/>
            <a:r>
              <a:rPr lang="en-US" sz="2800" b="1">
                <a:solidFill>
                  <a:srgbClr val="000000"/>
                </a:solidFill>
              </a:rPr>
              <a:t>0  </a:t>
            </a:r>
            <a:r>
              <a:rPr lang="en-US" sz="2800" b="1">
                <a:solidFill>
                  <a:srgbClr val="000000"/>
                </a:solidFill>
                <a:latin typeface="Symbol"/>
              </a:rPr>
              <a:t></a:t>
            </a:r>
            <a:r>
              <a:rPr lang="en-US" sz="2800" b="1">
                <a:solidFill>
                  <a:srgbClr val="000000"/>
                </a:solidFill>
              </a:rPr>
              <a:t>  x  </a:t>
            </a:r>
            <a:r>
              <a:rPr lang="en-US" sz="2800" b="1">
                <a:solidFill>
                  <a:srgbClr val="000000"/>
                </a:solidFill>
                <a:latin typeface="Symbol"/>
              </a:rPr>
              <a:t></a:t>
            </a:r>
            <a:r>
              <a:rPr lang="en-US" sz="2800" b="1">
                <a:solidFill>
                  <a:srgbClr val="000000"/>
                </a:solidFill>
              </a:rPr>
              <a:t>  1</a:t>
            </a:r>
            <a:endParaRPr/>
          </a:p>
        </p:txBody>
      </p:sp>
      <p:sp>
        <p:nvSpPr>
          <p:cNvPr id="111" name="CustomShape 26"/>
          <p:cNvSpPr/>
          <p:nvPr/>
        </p:nvSpPr>
        <p:spPr>
          <a:xfrm>
            <a:off x="2438280" y="5029200"/>
            <a:ext cx="184464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(wet)</a:t>
            </a:r>
            <a:endParaRPr/>
          </a:p>
          <a:p>
            <a:r>
              <a:rPr lang="en-US" sz="2400">
                <a:solidFill>
                  <a:srgbClr val="000000"/>
                </a:solidFill>
                <a:latin typeface="Aharoni CLM"/>
              </a:rPr>
              <a:t>100% liquid</a:t>
            </a:r>
            <a:endParaRPr/>
          </a:p>
        </p:txBody>
      </p:sp>
      <p:sp>
        <p:nvSpPr>
          <p:cNvPr id="112" name="CustomShape 27"/>
          <p:cNvSpPr/>
          <p:nvPr/>
        </p:nvSpPr>
        <p:spPr>
          <a:xfrm>
            <a:off x="4572000" y="5029200"/>
            <a:ext cx="184464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(dry)</a:t>
            </a:r>
            <a:endParaRPr/>
          </a:p>
          <a:p>
            <a:r>
              <a:rPr lang="en-US" sz="2400">
                <a:solidFill>
                  <a:srgbClr val="000000"/>
                </a:solidFill>
                <a:latin typeface="Aharoni CLM"/>
              </a:rPr>
              <a:t>100% vapor</a:t>
            </a:r>
            <a:endParaRPr/>
          </a:p>
        </p:txBody>
      </p:sp>
      <p:sp>
        <p:nvSpPr>
          <p:cNvPr id="113" name="CustomShape 28"/>
          <p:cNvSpPr/>
          <p:nvPr/>
        </p:nvSpPr>
        <p:spPr>
          <a:xfrm>
            <a:off x="2133720" y="4495680"/>
            <a:ext cx="4267080" cy="175284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14" name="CustomShape 29"/>
          <p:cNvSpPr/>
          <p:nvPr/>
        </p:nvSpPr>
        <p:spPr>
          <a:xfrm>
            <a:off x="533520" y="3048120"/>
            <a:ext cx="8153280" cy="12952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190824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71227"/>
            <a:ext cx="4038600" cy="482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4114800" y="978154"/>
            <a:ext cx="46482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CC00CC"/>
                </a:solidFill>
              </a:rPr>
              <a:t>Enthalpy of vaporization</a:t>
            </a:r>
            <a:r>
              <a:rPr lang="en-US" sz="2000" dirty="0">
                <a:solidFill>
                  <a:srgbClr val="CC00CC"/>
                </a:solidFill>
              </a:rPr>
              <a:t>, </a:t>
            </a:r>
            <a:r>
              <a:rPr lang="en-US" sz="2000" i="1" dirty="0" err="1">
                <a:solidFill>
                  <a:srgbClr val="CC00CC"/>
                </a:solidFill>
              </a:rPr>
              <a:t>h</a:t>
            </a:r>
            <a:r>
              <a:rPr lang="en-US" sz="2000" i="1" baseline="-25000" dirty="0" err="1">
                <a:solidFill>
                  <a:srgbClr val="CC00CC"/>
                </a:solidFill>
              </a:rPr>
              <a:t>fg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008000"/>
                </a:solidFill>
              </a:rPr>
              <a:t>(Latent heat of vaporization)</a:t>
            </a:r>
            <a:r>
              <a:rPr lang="en-US" sz="2000" b="1" dirty="0"/>
              <a:t>:</a:t>
            </a:r>
            <a:r>
              <a:rPr lang="en-US" sz="2000" dirty="0"/>
              <a:t> The amount of energy needed to vaporize a unit mass of saturated liquid at a given temperature or pressure.</a:t>
            </a:r>
          </a:p>
        </p:txBody>
      </p:sp>
    </p:spTree>
    <p:extLst>
      <p:ext uri="{BB962C8B-B14F-4D97-AF65-F5344CB8AC3E}">
        <p14:creationId xmlns:p14="http://schemas.microsoft.com/office/powerpoint/2010/main" val="207471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2852182" y="342720"/>
            <a:ext cx="2971800" cy="40032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400" b="1" u="sng" dirty="0">
                <a:solidFill>
                  <a:srgbClr val="000000"/>
                </a:solidFill>
                <a:latin typeface="Aharoni CLM"/>
              </a:rPr>
              <a:t>Quality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(cont.)</a:t>
            </a:r>
            <a:endParaRPr dirty="0"/>
          </a:p>
        </p:txBody>
      </p:sp>
      <p:sp>
        <p:nvSpPr>
          <p:cNvPr id="116" name="CustomShape 2"/>
          <p:cNvSpPr/>
          <p:nvPr/>
        </p:nvSpPr>
        <p:spPr>
          <a:xfrm>
            <a:off x="812520" y="2514600"/>
            <a:ext cx="5486400" cy="36576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17" name="CustomShape 3"/>
          <p:cNvSpPr/>
          <p:nvPr/>
        </p:nvSpPr>
        <p:spPr>
          <a:xfrm>
            <a:off x="812520" y="914400"/>
            <a:ext cx="7264680" cy="1295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08438" y="1089620"/>
                <a:ext cx="1996124" cy="84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438" y="1089620"/>
                <a:ext cx="1996124" cy="84035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48200" y="1110402"/>
                <a:ext cx="2532103" cy="8399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1−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1110402"/>
                <a:ext cx="2532103" cy="8399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21379" y="2743200"/>
                <a:ext cx="1996124" cy="84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≡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379" y="2743200"/>
                <a:ext cx="1996124" cy="84035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00437" y="3583558"/>
                <a:ext cx="1534073" cy="840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437" y="3583558"/>
                <a:ext cx="1534073" cy="84055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55720" y="3515462"/>
                <a:ext cx="1564724" cy="908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5720" y="3515462"/>
                <a:ext cx="1564724" cy="9086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00437" y="4599449"/>
                <a:ext cx="1574342" cy="8399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437" y="4599449"/>
                <a:ext cx="1574342" cy="8399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34938" y="4599449"/>
                <a:ext cx="1485984" cy="839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938" y="4599449"/>
                <a:ext cx="1485984" cy="83978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264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1981200" y="381000"/>
            <a:ext cx="6825120" cy="7120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b="1" u="sng" dirty="0">
                <a:latin typeface="Aharoni CLM"/>
              </a:rPr>
              <a:t>Some Additional Thermodynamic Properties</a:t>
            </a:r>
            <a:endParaRPr dirty="0"/>
          </a:p>
        </p:txBody>
      </p:sp>
      <p:sp>
        <p:nvSpPr>
          <p:cNvPr id="119" name="CustomShape 2"/>
          <p:cNvSpPr/>
          <p:nvPr/>
        </p:nvSpPr>
        <p:spPr>
          <a:xfrm>
            <a:off x="384829" y="1676400"/>
            <a:ext cx="6143400" cy="371412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Internal Energy,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 [kJ]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Specific Internal Energy,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 [kJ/kg]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Enthalpy,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H [kJ]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H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≡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U + P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V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Specific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Enthalpy, h [kJ/kg]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h = u +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P</a:t>
            </a:r>
            <a:r>
              <a:rPr lang="en-US" sz="2400" dirty="0" err="1" smtClean="0">
                <a:solidFill>
                  <a:srgbClr val="000000"/>
                </a:solidFill>
                <a:latin typeface="Aharoni CLM"/>
              </a:rPr>
              <a:t>v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Entropy,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S [kJ/K]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Specific Entropy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, s [kJ/</a:t>
            </a:r>
            <a:r>
              <a:rPr lang="en-US" sz="2400" dirty="0" err="1" smtClean="0">
                <a:solidFill>
                  <a:srgbClr val="000000"/>
                </a:solidFill>
                <a:latin typeface="Aharoni CLM"/>
              </a:rPr>
              <a:t>kg.K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]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6294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2057400" y="381000"/>
            <a:ext cx="6204600" cy="710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b="1" u="sng" dirty="0">
                <a:latin typeface="Aharoni CLM"/>
              </a:rPr>
              <a:t>PROPERTY TABLES</a:t>
            </a:r>
            <a:endParaRPr dirty="0"/>
          </a:p>
        </p:txBody>
      </p:sp>
      <p:sp>
        <p:nvSpPr>
          <p:cNvPr id="121" name="CustomShape 2"/>
          <p:cNvSpPr/>
          <p:nvPr/>
        </p:nvSpPr>
        <p:spPr>
          <a:xfrm>
            <a:off x="406440" y="1506916"/>
            <a:ext cx="8229600" cy="13986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dirty="0">
                <a:latin typeface="Aharoni CLM"/>
              </a:rPr>
              <a:t>3 types of tables</a:t>
            </a:r>
            <a:endParaRPr dirty="0"/>
          </a:p>
          <a:p>
            <a:r>
              <a:rPr lang="en-US" sz="2400" dirty="0">
                <a:latin typeface="Aharoni CLM"/>
              </a:rPr>
              <a:t>	</a:t>
            </a:r>
            <a:r>
              <a:rPr lang="en-US" sz="2400" dirty="0" smtClean="0">
                <a:latin typeface="Aharoni CLM"/>
              </a:rPr>
              <a:t>  </a:t>
            </a:r>
            <a:r>
              <a:rPr lang="en-US" sz="2600" dirty="0" smtClean="0">
                <a:latin typeface="Aharoni CLM"/>
              </a:rPr>
              <a:t>Compressed </a:t>
            </a:r>
            <a:r>
              <a:rPr lang="en-US" sz="2600" dirty="0">
                <a:latin typeface="Aharoni CLM"/>
              </a:rPr>
              <a:t>liquid table</a:t>
            </a:r>
            <a:endParaRPr dirty="0"/>
          </a:p>
          <a:p>
            <a:r>
              <a:rPr lang="en-US" sz="2600" dirty="0">
                <a:latin typeface="Aharoni CLM"/>
              </a:rPr>
              <a:t>	</a:t>
            </a:r>
            <a:r>
              <a:rPr lang="en-US" sz="2600" dirty="0" smtClean="0">
                <a:latin typeface="Aharoni CLM"/>
              </a:rPr>
              <a:t>  Saturated </a:t>
            </a:r>
            <a:r>
              <a:rPr lang="en-US" sz="2600" dirty="0">
                <a:latin typeface="Aharoni CLM"/>
              </a:rPr>
              <a:t>table </a:t>
            </a:r>
            <a:endParaRPr dirty="0"/>
          </a:p>
          <a:p>
            <a:r>
              <a:rPr lang="en-US" sz="2600" dirty="0">
                <a:latin typeface="Aharoni CLM"/>
              </a:rPr>
              <a:t>	</a:t>
            </a:r>
            <a:r>
              <a:rPr lang="en-US" sz="2600" dirty="0" smtClean="0">
                <a:latin typeface="Aharoni CLM"/>
              </a:rPr>
              <a:t>  Superheated </a:t>
            </a:r>
            <a:r>
              <a:rPr lang="en-US" sz="2600" dirty="0">
                <a:latin typeface="Aharoni CLM"/>
              </a:rPr>
              <a:t>table</a:t>
            </a:r>
            <a:endParaRPr dirty="0"/>
          </a:p>
        </p:txBody>
      </p:sp>
      <p:sp>
        <p:nvSpPr>
          <p:cNvPr id="122" name="CustomShape 3"/>
          <p:cNvSpPr/>
          <p:nvPr/>
        </p:nvSpPr>
        <p:spPr>
          <a:xfrm>
            <a:off x="507960" y="3335716"/>
            <a:ext cx="7925040" cy="1602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Saturated tables</a:t>
            </a:r>
            <a:endParaRPr dirty="0"/>
          </a:p>
          <a:p>
            <a:r>
              <a:rPr lang="en-US" sz="2400" dirty="0">
                <a:latin typeface="Aharoni CLM"/>
              </a:rPr>
              <a:t>	</a:t>
            </a:r>
            <a:r>
              <a:rPr lang="en-US" sz="2400" dirty="0" smtClean="0">
                <a:latin typeface="Aharoni CLM"/>
              </a:rPr>
              <a:t>  Temperature </a:t>
            </a:r>
            <a:r>
              <a:rPr lang="en-US" sz="2400" dirty="0">
                <a:latin typeface="Aharoni CLM"/>
              </a:rPr>
              <a:t>table – T in easy to </a:t>
            </a:r>
            <a:r>
              <a:rPr lang="en-US" sz="2400" dirty="0" smtClean="0">
                <a:latin typeface="Aharoni CLM"/>
              </a:rPr>
              <a:t>read </a:t>
            </a:r>
            <a:r>
              <a:rPr lang="en-US" sz="2400" dirty="0">
                <a:latin typeface="Aharoni CLM"/>
              </a:rPr>
              <a:t>numbers</a:t>
            </a:r>
            <a:endParaRPr dirty="0"/>
          </a:p>
          <a:p>
            <a:r>
              <a:rPr lang="en-US" sz="2400" dirty="0">
                <a:latin typeface="Aharoni CLM"/>
              </a:rPr>
              <a:t>	</a:t>
            </a:r>
            <a:r>
              <a:rPr lang="en-US" sz="2400" dirty="0" smtClean="0">
                <a:latin typeface="Aharoni CLM"/>
              </a:rPr>
              <a:t>  Pressure </a:t>
            </a:r>
            <a:r>
              <a:rPr lang="en-US" sz="2400" dirty="0">
                <a:latin typeface="Aharoni CLM"/>
              </a:rPr>
              <a:t>table – P in easy to read </a:t>
            </a:r>
            <a:r>
              <a:rPr lang="en-US" sz="2400" dirty="0" smtClean="0">
                <a:latin typeface="Aharoni CLM"/>
              </a:rPr>
              <a:t>numbers</a:t>
            </a:r>
            <a:endParaRPr dirty="0"/>
          </a:p>
        </p:txBody>
      </p:sp>
      <p:sp>
        <p:nvSpPr>
          <p:cNvPr id="123" name="Line 4"/>
          <p:cNvSpPr/>
          <p:nvPr/>
        </p:nvSpPr>
        <p:spPr>
          <a:xfrm>
            <a:off x="1015920" y="1906876"/>
            <a:ext cx="0" cy="9986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4" name="Line 5"/>
          <p:cNvSpPr/>
          <p:nvPr/>
        </p:nvSpPr>
        <p:spPr>
          <a:xfrm>
            <a:off x="1002245" y="2905516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5" name="Line 6"/>
          <p:cNvSpPr/>
          <p:nvPr/>
        </p:nvSpPr>
        <p:spPr>
          <a:xfrm>
            <a:off x="1015920" y="2514600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6" name="Line 7"/>
          <p:cNvSpPr/>
          <p:nvPr/>
        </p:nvSpPr>
        <p:spPr>
          <a:xfrm>
            <a:off x="1015920" y="2078596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7" name="Line 8"/>
          <p:cNvSpPr/>
          <p:nvPr/>
        </p:nvSpPr>
        <p:spPr>
          <a:xfrm flipH="1">
            <a:off x="1116720" y="3735676"/>
            <a:ext cx="1080" cy="6087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8" name="Line 9"/>
          <p:cNvSpPr/>
          <p:nvPr/>
        </p:nvSpPr>
        <p:spPr>
          <a:xfrm>
            <a:off x="1117800" y="3907396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9" name="Line 10"/>
          <p:cNvSpPr/>
          <p:nvPr/>
        </p:nvSpPr>
        <p:spPr>
          <a:xfrm>
            <a:off x="1117800" y="4333996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61379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Pure Substances</a:t>
            </a:r>
            <a:br>
              <a:rPr lang="en-US" dirty="0" smtClean="0"/>
            </a:br>
            <a:r>
              <a:rPr lang="en-US" dirty="0" smtClean="0"/>
              <a:t>(Motivation)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To quantify the changes in the system, we have to be able to describe the substances which make up the system. </a:t>
            </a:r>
          </a:p>
          <a:p>
            <a:pPr marL="0" indent="0">
              <a:buNone/>
            </a:pPr>
            <a:r>
              <a:rPr lang="en-US" sz="2800" dirty="0" smtClean="0"/>
              <a:t>The substance is characterized by its properties.</a:t>
            </a:r>
          </a:p>
          <a:p>
            <a:pPr marL="0" indent="0">
              <a:buNone/>
            </a:pPr>
            <a:r>
              <a:rPr lang="en-US" sz="2800" dirty="0" smtClean="0"/>
              <a:t>This chapter shows how this is done for two major behavioral classes of substance covered in this course; phase-change fluids, and gases.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428" y="1142999"/>
            <a:ext cx="4665172" cy="495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1999"/>
          </a:xfrm>
        </p:spPr>
        <p:txBody>
          <a:bodyPr/>
          <a:lstStyle/>
          <a:p>
            <a:r>
              <a:rPr lang="en-US" sz="3200" dirty="0" smtClean="0"/>
              <a:t>Compressed Liquid Approximation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6100230"/>
            <a:ext cx="7731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Because liquid is more sensitive to changes of temperature than that of pressure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70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2133600" y="342720"/>
            <a:ext cx="6117240" cy="4201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b="1" u="sng" dirty="0">
                <a:latin typeface="Aharoni CLM"/>
              </a:rPr>
              <a:t>Choosing which table to use</a:t>
            </a:r>
            <a:endParaRPr dirty="0"/>
          </a:p>
        </p:txBody>
      </p:sp>
      <p:sp>
        <p:nvSpPr>
          <p:cNvPr id="131" name="CustomShape 2"/>
          <p:cNvSpPr/>
          <p:nvPr/>
        </p:nvSpPr>
        <p:spPr>
          <a:xfrm>
            <a:off x="507960" y="799920"/>
            <a:ext cx="7721640" cy="99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 smtClean="0">
                <a:latin typeface="Aharoni CLM"/>
              </a:rPr>
              <a:t>Determine </a:t>
            </a:r>
            <a:r>
              <a:rPr lang="en-US" sz="2400" dirty="0">
                <a:latin typeface="Aharoni CLM"/>
              </a:rPr>
              <a:t>state (</a:t>
            </a:r>
            <a:r>
              <a:rPr lang="en-US" sz="2400" u="sng" dirty="0">
                <a:latin typeface="Aharoni CLM"/>
              </a:rPr>
              <a:t>phase</a:t>
            </a:r>
            <a:r>
              <a:rPr lang="en-US" sz="2400" dirty="0">
                <a:latin typeface="Aharoni CLM"/>
              </a:rPr>
              <a:t>) first</a:t>
            </a:r>
            <a:r>
              <a:rPr lang="en-US" sz="2400" dirty="0" smtClean="0">
                <a:latin typeface="Aharoni CLM"/>
              </a:rPr>
              <a:t>!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How? </a:t>
            </a:r>
            <a:r>
              <a:rPr lang="en-US" sz="2400" u="sng" dirty="0" smtClean="0">
                <a:solidFill>
                  <a:srgbClr val="000000"/>
                </a:solidFill>
                <a:latin typeface="Aharoni CLM"/>
              </a:rPr>
              <a:t>Compare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the given properties against the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dirty="0"/>
          </a:p>
        </p:txBody>
      </p:sp>
      <p:sp>
        <p:nvSpPr>
          <p:cNvPr id="132" name="CustomShape 3"/>
          <p:cNvSpPr/>
          <p:nvPr/>
        </p:nvSpPr>
        <p:spPr>
          <a:xfrm>
            <a:off x="626400" y="2055600"/>
            <a:ext cx="7822800" cy="4042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(ex. given h &amp; T)</a:t>
            </a:r>
            <a:endParaRPr dirty="0"/>
          </a:p>
          <a:p>
            <a:r>
              <a:rPr lang="en-US" sz="2400" dirty="0">
                <a:latin typeface="Aharoni CLM"/>
              </a:rPr>
              <a:t> If </a:t>
            </a:r>
            <a:r>
              <a:rPr lang="en-US" sz="2400" dirty="0" err="1">
                <a:latin typeface="Aharoni CLM"/>
              </a:rPr>
              <a:t>h</a:t>
            </a:r>
            <a:r>
              <a:rPr lang="en-US" sz="2400" baseline="-25000" dirty="0" err="1">
                <a:latin typeface="Aharoni CLM"/>
              </a:rPr>
              <a:t>f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smtClean="0">
                <a:latin typeface="Times New Roman"/>
                <a:cs typeface="Times New Roman"/>
              </a:rPr>
              <a:t>≤</a:t>
            </a:r>
            <a:r>
              <a:rPr lang="en-US" sz="2400" dirty="0" smtClean="0">
                <a:latin typeface="Aharoni CLM"/>
              </a:rPr>
              <a:t> </a:t>
            </a:r>
            <a:r>
              <a:rPr lang="en-US" sz="2400" dirty="0">
                <a:latin typeface="Aharoni CLM"/>
              </a:rPr>
              <a:t>h </a:t>
            </a:r>
            <a:r>
              <a:rPr lang="en-US" sz="2400" dirty="0">
                <a:latin typeface="Times New Roman"/>
                <a:cs typeface="Times New Roman"/>
              </a:rPr>
              <a:t>≤</a:t>
            </a:r>
            <a:r>
              <a:rPr lang="en-US" sz="2400" dirty="0" smtClean="0">
                <a:latin typeface="Aharoni CLM"/>
              </a:rPr>
              <a:t> </a:t>
            </a:r>
            <a:r>
              <a:rPr lang="en-US" sz="2400" dirty="0">
                <a:latin typeface="Aharoni CLM"/>
              </a:rPr>
              <a:t>h</a:t>
            </a:r>
            <a:r>
              <a:rPr lang="en-US" sz="2400" baseline="-25000" dirty="0">
                <a:latin typeface="Aharoni CLM"/>
              </a:rPr>
              <a:t>g</a:t>
            </a:r>
            <a:r>
              <a:rPr lang="en-US" sz="2400" dirty="0">
                <a:latin typeface="Aharoni CLM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→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Mixture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dirty="0"/>
          </a:p>
          <a:p>
            <a:r>
              <a:rPr lang="en-US" sz="2400" dirty="0">
                <a:latin typeface="Aharoni CLM"/>
              </a:rPr>
              <a:t>If h </a:t>
            </a:r>
            <a:r>
              <a:rPr lang="en-US" sz="2400" dirty="0">
                <a:latin typeface="Aharoni CLM"/>
                <a:ea typeface="Times New Roman"/>
              </a:rPr>
              <a:t>&gt; h</a:t>
            </a:r>
            <a:r>
              <a:rPr lang="en-US" sz="2400" baseline="-25000" dirty="0">
                <a:latin typeface="Aharoni CLM"/>
                <a:ea typeface="Times New Roman"/>
              </a:rPr>
              <a:t>g</a:t>
            </a:r>
            <a:r>
              <a:rPr lang="en-US" sz="2400" dirty="0">
                <a:latin typeface="Aharoni CLM"/>
                <a:ea typeface="Times New Roman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Superheated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superheated table</a:t>
            </a:r>
            <a:endParaRPr dirty="0"/>
          </a:p>
          <a:p>
            <a:r>
              <a:rPr lang="en-US" sz="2400" dirty="0">
                <a:latin typeface="Aharoni CLM"/>
              </a:rPr>
              <a:t>If h </a:t>
            </a:r>
            <a:r>
              <a:rPr lang="en-US" sz="2400" dirty="0">
                <a:latin typeface="Aharoni CLM"/>
                <a:ea typeface="Times New Roman"/>
              </a:rPr>
              <a:t>&lt; </a:t>
            </a:r>
            <a:r>
              <a:rPr lang="en-US" sz="2400" dirty="0" err="1">
                <a:latin typeface="Aharoni CLM"/>
                <a:ea typeface="Times New Roman"/>
              </a:rPr>
              <a:t>h</a:t>
            </a:r>
            <a:r>
              <a:rPr lang="en-US" sz="2400" baseline="-25000" dirty="0" err="1">
                <a:latin typeface="Aharoni CLM"/>
                <a:ea typeface="Times New Roman"/>
              </a:rPr>
              <a:t>f</a:t>
            </a:r>
            <a:r>
              <a:rPr lang="en-US" sz="2400" dirty="0">
                <a:latin typeface="Aharoni CLM"/>
                <a:ea typeface="Times New Roman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Compressed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liquid 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48000" y="5715001"/>
                <a:ext cx="1489800" cy="540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≈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5715001"/>
                <a:ext cx="1489800" cy="540917"/>
              </a:xfrm>
              <a:prstGeom prst="rect">
                <a:avLst/>
              </a:prstGeom>
              <a:blipFill rotWithShape="1">
                <a:blip r:embed="rId2"/>
                <a:stretch>
                  <a:fillRect t="-162500" r="-21311" b="-230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507960" y="799920"/>
            <a:ext cx="6731040" cy="12556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34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1981200" y="488340"/>
            <a:ext cx="6200640" cy="42012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600" b="1" u="sng" dirty="0">
                <a:latin typeface="Aharoni CLM"/>
              </a:rPr>
              <a:t>Choice of tables</a:t>
            </a:r>
            <a:r>
              <a:rPr lang="en-US" sz="2400" dirty="0">
                <a:latin typeface="Aharoni CLM"/>
              </a:rPr>
              <a:t> (cont.)</a:t>
            </a:r>
            <a:endParaRPr dirty="0"/>
          </a:p>
        </p:txBody>
      </p:sp>
      <p:sp>
        <p:nvSpPr>
          <p:cNvPr id="134" name="CustomShape 2"/>
          <p:cNvSpPr/>
          <p:nvPr/>
        </p:nvSpPr>
        <p:spPr>
          <a:xfrm>
            <a:off x="430996" y="1143000"/>
            <a:ext cx="5283360" cy="36390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If P &amp; T is </a:t>
            </a:r>
            <a:r>
              <a:rPr lang="en-US" sz="2400" dirty="0" smtClean="0">
                <a:latin typeface="Aharoni CLM"/>
              </a:rPr>
              <a:t>given</a:t>
            </a:r>
          </a:p>
          <a:p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P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↔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endParaRPr baseline="-25000"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T 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↔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P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endParaRPr baseline="-25000"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P </a:t>
            </a:r>
            <a:r>
              <a:rPr lang="en-US" sz="2400" dirty="0">
                <a:solidFill>
                  <a:srgbClr val="000000"/>
                </a:solidFill>
                <a:latin typeface="Aharoni CLM"/>
                <a:ea typeface="Times New Roman"/>
              </a:rPr>
              <a:t>&gt;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P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T </a:t>
            </a:r>
            <a:r>
              <a:rPr lang="en-US" sz="2400" dirty="0">
                <a:solidFill>
                  <a:srgbClr val="000000"/>
                </a:solidFill>
                <a:latin typeface="Aharoni CLM"/>
                <a:ea typeface="Times New Roman"/>
              </a:rPr>
              <a:t>&lt;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P </a:t>
            </a:r>
            <a:r>
              <a:rPr lang="en-US" sz="2400" dirty="0">
                <a:solidFill>
                  <a:srgbClr val="000000"/>
                </a:solidFill>
                <a:latin typeface="Aharoni CLM"/>
                <a:ea typeface="Times New Roman"/>
              </a:rPr>
              <a:t>&lt;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P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T </a:t>
            </a:r>
            <a:r>
              <a:rPr lang="en-US" sz="2400" dirty="0">
                <a:solidFill>
                  <a:srgbClr val="000000"/>
                </a:solidFill>
                <a:latin typeface="Aharoni CLM"/>
                <a:ea typeface="Times New Roman"/>
              </a:rPr>
              <a:t>&gt;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135" name="CustomShape 3"/>
          <p:cNvSpPr/>
          <p:nvPr/>
        </p:nvSpPr>
        <p:spPr>
          <a:xfrm>
            <a:off x="5505240" y="2726820"/>
            <a:ext cx="267660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Compressed liquid</a:t>
            </a:r>
            <a:endParaRPr dirty="0"/>
          </a:p>
        </p:txBody>
      </p:sp>
      <p:sp>
        <p:nvSpPr>
          <p:cNvPr id="136" name="CustomShape 4"/>
          <p:cNvSpPr/>
          <p:nvPr/>
        </p:nvSpPr>
        <p:spPr>
          <a:xfrm>
            <a:off x="5455560" y="3892593"/>
            <a:ext cx="277596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Superheated vapor</a:t>
            </a:r>
            <a:endParaRPr dirty="0"/>
          </a:p>
        </p:txBody>
      </p:sp>
      <p:sp>
        <p:nvSpPr>
          <p:cNvPr id="2" name="Right Brace 1"/>
          <p:cNvSpPr/>
          <p:nvPr/>
        </p:nvSpPr>
        <p:spPr>
          <a:xfrm>
            <a:off x="5334600" y="2776402"/>
            <a:ext cx="170640" cy="893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/>
          <p:cNvSpPr/>
          <p:nvPr/>
        </p:nvSpPr>
        <p:spPr>
          <a:xfrm>
            <a:off x="5249280" y="3696295"/>
            <a:ext cx="170640" cy="893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" y="5232990"/>
            <a:ext cx="59870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Best determined by simple sketching of </a:t>
            </a:r>
          </a:p>
          <a:p>
            <a:r>
              <a:rPr lang="en-US" sz="2800" dirty="0" smtClean="0"/>
              <a:t>the p-v or T-v diagram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9311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2057400" y="399960"/>
            <a:ext cx="5345280" cy="6645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b="1" u="sng" dirty="0">
                <a:latin typeface="Aharoni CLM"/>
              </a:rPr>
              <a:t>Choice of tables</a:t>
            </a:r>
            <a:r>
              <a:rPr lang="en-US" sz="2600" b="1" dirty="0">
                <a:latin typeface="Aharoni CLM"/>
              </a:rPr>
              <a:t> (additional)</a:t>
            </a:r>
            <a:endParaRPr dirty="0"/>
          </a:p>
        </p:txBody>
      </p:sp>
      <p:sp>
        <p:nvSpPr>
          <p:cNvPr id="140" name="CustomShape 2"/>
          <p:cNvSpPr/>
          <p:nvPr/>
        </p:nvSpPr>
        <p:spPr>
          <a:xfrm>
            <a:off x="609480" y="1085760"/>
            <a:ext cx="7823160" cy="4406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(ex. given h &amp; P)</a:t>
            </a:r>
            <a:endParaRPr dirty="0"/>
          </a:p>
          <a:p>
            <a:r>
              <a:rPr lang="en-US" sz="2400" dirty="0">
                <a:latin typeface="Aharoni CLM"/>
              </a:rPr>
              <a:t>If </a:t>
            </a:r>
            <a:r>
              <a:rPr lang="en-US" sz="2400" dirty="0" err="1">
                <a:latin typeface="Aharoni CLM"/>
              </a:rPr>
              <a:t>h</a:t>
            </a:r>
            <a:r>
              <a:rPr lang="en-US" sz="2400" baseline="-25000" dirty="0" err="1">
                <a:latin typeface="Aharoni CLM"/>
              </a:rPr>
              <a:t>f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≤</a:t>
            </a:r>
            <a:r>
              <a:rPr lang="en-US" sz="2400" dirty="0" smtClean="0">
                <a:latin typeface="Aharoni CLM"/>
              </a:rPr>
              <a:t> </a:t>
            </a:r>
            <a:r>
              <a:rPr lang="en-US" sz="2400" dirty="0">
                <a:latin typeface="Aharoni CLM"/>
              </a:rPr>
              <a:t>h </a:t>
            </a:r>
            <a:r>
              <a:rPr lang="en-US" sz="2400" dirty="0">
                <a:latin typeface="Times New Roman"/>
                <a:cs typeface="Times New Roman"/>
              </a:rPr>
              <a:t>≤</a:t>
            </a:r>
            <a:r>
              <a:rPr lang="en-US" sz="2400" dirty="0" smtClean="0">
                <a:latin typeface="Aharoni CLM"/>
              </a:rPr>
              <a:t> </a:t>
            </a:r>
            <a:r>
              <a:rPr lang="en-US" sz="2400" dirty="0">
                <a:latin typeface="Aharoni CLM"/>
              </a:rPr>
              <a:t>h</a:t>
            </a:r>
            <a:r>
              <a:rPr lang="en-US" sz="2400" baseline="-25000" dirty="0">
                <a:latin typeface="Aharoni CLM"/>
              </a:rPr>
              <a:t>g</a:t>
            </a:r>
            <a:r>
              <a:rPr lang="en-US" sz="2400" dirty="0">
                <a:latin typeface="Aharoni CLM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	→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Mixture phase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→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lang="en-US" sz="2400" dirty="0"/>
          </a:p>
          <a:p>
            <a:r>
              <a:rPr lang="en-US" sz="2400" dirty="0" smtClean="0">
                <a:latin typeface="Aharoni CLM"/>
              </a:rPr>
              <a:t>If </a:t>
            </a:r>
            <a:r>
              <a:rPr lang="en-US" sz="2400" dirty="0">
                <a:latin typeface="Aharoni CLM"/>
              </a:rPr>
              <a:t>h </a:t>
            </a:r>
            <a:r>
              <a:rPr lang="en-US" sz="2400" dirty="0">
                <a:latin typeface="Aharoni CLM"/>
                <a:ea typeface="Times New Roman"/>
              </a:rPr>
              <a:t>&gt; h</a:t>
            </a:r>
            <a:r>
              <a:rPr lang="en-US" sz="2400" baseline="-25000" dirty="0">
                <a:latin typeface="Aharoni CLM"/>
                <a:ea typeface="Times New Roman"/>
              </a:rPr>
              <a:t>g</a:t>
            </a:r>
            <a:r>
              <a:rPr lang="en-US" sz="2400" dirty="0">
                <a:latin typeface="Aharoni CLM"/>
                <a:ea typeface="Times New Roman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Superheated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vapor 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superheated vapor table</a:t>
            </a:r>
            <a:endParaRPr dirty="0"/>
          </a:p>
          <a:p>
            <a:r>
              <a:rPr lang="en-US" sz="2400" dirty="0">
                <a:latin typeface="Aharoni CLM"/>
              </a:rPr>
              <a:t>If h </a:t>
            </a:r>
            <a:r>
              <a:rPr lang="en-US" sz="2400" dirty="0">
                <a:latin typeface="Aharoni CLM"/>
                <a:ea typeface="Times New Roman"/>
              </a:rPr>
              <a:t>&lt; </a:t>
            </a:r>
            <a:r>
              <a:rPr lang="en-US" sz="2400" dirty="0" err="1">
                <a:latin typeface="Aharoni CLM"/>
                <a:ea typeface="Times New Roman"/>
              </a:rPr>
              <a:t>h</a:t>
            </a:r>
            <a:r>
              <a:rPr lang="en-US" sz="2400" baseline="-25000" dirty="0" err="1">
                <a:latin typeface="Aharoni CLM"/>
                <a:ea typeface="Times New Roman"/>
              </a:rPr>
              <a:t>f</a:t>
            </a:r>
            <a:r>
              <a:rPr lang="en-US" sz="2400" dirty="0">
                <a:latin typeface="Aharoni CLM"/>
                <a:ea typeface="Times New Roman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Compressed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liquid 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	P 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↔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Tsat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10000" y="4847247"/>
                <a:ext cx="2230582" cy="1290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h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sz="240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h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≈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𝑇𝑠𝑎𝑡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4847247"/>
                <a:ext cx="2230582" cy="129054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8942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2025153" y="379920"/>
            <a:ext cx="6426000" cy="45756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Notes on Using Property Tables</a:t>
            </a:r>
            <a:endParaRPr dirty="0"/>
          </a:p>
        </p:txBody>
      </p:sp>
      <p:sp>
        <p:nvSpPr>
          <p:cNvPr id="142" name="TextShape 2"/>
          <p:cNvSpPr txBox="1"/>
          <p:nvPr/>
        </p:nvSpPr>
        <p:spPr>
          <a:xfrm>
            <a:off x="812160" y="856800"/>
            <a:ext cx="7492680" cy="120060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dirty="0">
                <a:latin typeface="Aharoni CLM"/>
              </a:rPr>
              <a:t>Some tables do not list </a:t>
            </a:r>
            <a:r>
              <a:rPr lang="en-US" sz="2800" b="1" i="1" dirty="0">
                <a:latin typeface="Aharoni CLM"/>
              </a:rPr>
              <a:t>h</a:t>
            </a:r>
            <a:r>
              <a:rPr lang="en-US" sz="2800" dirty="0">
                <a:latin typeface="Aharoni CLM"/>
              </a:rPr>
              <a:t> (or </a:t>
            </a:r>
            <a:r>
              <a:rPr lang="en-US" sz="2800" b="1" i="1" dirty="0">
                <a:latin typeface="Aharoni CLM"/>
              </a:rPr>
              <a:t>u</a:t>
            </a:r>
            <a:r>
              <a:rPr lang="en-US" sz="2800" dirty="0">
                <a:latin typeface="Aharoni CLM"/>
              </a:rPr>
              <a:t>)
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 →</a:t>
            </a:r>
            <a:r>
              <a:rPr lang="en-US" sz="2800" dirty="0" smtClean="0">
                <a:latin typeface="Aharoni CLM"/>
              </a:rPr>
              <a:t> </a:t>
            </a:r>
            <a:r>
              <a:rPr lang="en-US" sz="2800" b="1" i="1" dirty="0">
                <a:latin typeface="Aharoni CLM"/>
              </a:rPr>
              <a:t>u</a:t>
            </a:r>
            <a:r>
              <a:rPr lang="en-US" sz="2800" dirty="0">
                <a:latin typeface="Aharoni CLM"/>
              </a:rPr>
              <a:t> (or </a:t>
            </a:r>
            <a:r>
              <a:rPr lang="en-US" sz="2800" b="1" i="1" dirty="0">
                <a:latin typeface="Aharoni CLM"/>
              </a:rPr>
              <a:t>h</a:t>
            </a:r>
            <a:r>
              <a:rPr lang="en-US" sz="2800" dirty="0" smtClean="0">
                <a:latin typeface="Aharoni CLM"/>
              </a:rPr>
              <a:t>) can be obtained </a:t>
            </a:r>
            <a:r>
              <a:rPr lang="en-US" sz="2800" dirty="0">
                <a:latin typeface="Aharoni CLM"/>
              </a:rPr>
              <a:t>from </a:t>
            </a:r>
            <a:r>
              <a:rPr lang="en-US" sz="2800" b="1" dirty="0">
                <a:latin typeface="Aharoni CLM"/>
              </a:rPr>
              <a:t>h = u + </a:t>
            </a:r>
            <a:r>
              <a:rPr lang="en-US" sz="2800" b="1" dirty="0" err="1">
                <a:latin typeface="Aharoni CLM"/>
              </a:rPr>
              <a:t>P</a:t>
            </a:r>
            <a:r>
              <a:rPr lang="en-US" sz="2800" b="1" dirty="0" err="1" smtClean="0">
                <a:latin typeface="Aharoni CLM"/>
              </a:rPr>
              <a:t>v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CustomShape 3"/>
              <p:cNvSpPr/>
              <p:nvPr/>
            </p:nvSpPr>
            <p:spPr>
              <a:xfrm>
                <a:off x="711360" y="2571840"/>
                <a:ext cx="7518240" cy="23227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0000" tIns="46800" rIns="90000" bIns="46800"/>
              <a:lstStyle/>
              <a:p>
                <a:r>
                  <a:rPr lang="en-US" sz="2800" dirty="0">
                    <a:latin typeface="Aharoni CLM"/>
                  </a:rPr>
                  <a:t>Values for </a:t>
                </a:r>
                <a:r>
                  <a:rPr lang="en-US" sz="2800" u="sng" dirty="0">
                    <a:latin typeface="Aharoni CLM"/>
                  </a:rPr>
                  <a:t>compressed liquid</a:t>
                </a:r>
                <a:r>
                  <a:rPr lang="en-US" sz="2800" dirty="0">
                    <a:latin typeface="Aharoni CLM"/>
                  </a:rPr>
                  <a:t> is taken as the same as that of </a:t>
                </a:r>
                <a:r>
                  <a:rPr lang="en-US" sz="2800" u="sng" dirty="0">
                    <a:latin typeface="Aharoni CLM"/>
                  </a:rPr>
                  <a:t>saturated liquid</a:t>
                </a:r>
                <a:r>
                  <a:rPr lang="en-US" sz="2800" dirty="0">
                    <a:latin typeface="Aharoni CLM"/>
                  </a:rPr>
                  <a:t> at the same </a:t>
                </a:r>
                <a:r>
                  <a:rPr lang="en-US" sz="2800" b="1" u="sng" dirty="0">
                    <a:latin typeface="Aharoni CLM"/>
                  </a:rPr>
                  <a:t>temperature</a:t>
                </a:r>
                <a:r>
                  <a:rPr lang="en-US" sz="2800" dirty="0">
                    <a:latin typeface="Aharoni CLM"/>
                  </a:rPr>
                  <a:t> 
</a:t>
                </a:r>
                <a:r>
                  <a:rPr lang="en-US" sz="2400" dirty="0">
                    <a:latin typeface="Aharoni CLM"/>
                  </a:rPr>
                  <a:t>ex. T=25</a:t>
                </a:r>
                <a:r>
                  <a:rPr lang="en-US" sz="2400" baseline="30000" dirty="0">
                    <a:latin typeface="Aharoni CLM"/>
                  </a:rPr>
                  <a:t>o</a:t>
                </a:r>
                <a:r>
                  <a:rPr lang="en-US" sz="2400" dirty="0">
                    <a:latin typeface="Aharoni CLM"/>
                  </a:rPr>
                  <a:t>C, P=1 bar (compressed liquid)
	h</a:t>
                </a:r>
                <a:r>
                  <a:rPr lang="en-US" sz="2400" baseline="-25000" dirty="0">
                    <a:latin typeface="Aharoni CLM"/>
                  </a:rPr>
                  <a:t>25C,1b</a:t>
                </a:r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≈ </m:t>
                    </m:r>
                  </m:oMath>
                </a14:m>
                <a:r>
                  <a:rPr lang="en-US" sz="2400" dirty="0">
                    <a:latin typeface="Aharoni CLM"/>
                  </a:rPr>
                  <a:t>h</a:t>
                </a:r>
                <a:r>
                  <a:rPr lang="en-US" sz="2400" baseline="-25000" dirty="0">
                    <a:latin typeface="Aharoni CLM"/>
                  </a:rPr>
                  <a:t>f</a:t>
                </a:r>
                <a:r>
                  <a:rPr lang="en-US" sz="2400" dirty="0">
                    <a:latin typeface="Aharoni CLM"/>
                  </a:rPr>
                  <a:t>@T=25C</a:t>
                </a:r>
                <a:endParaRPr sz="2400" dirty="0"/>
              </a:p>
            </p:txBody>
          </p:sp>
        </mc:Choice>
        <mc:Fallback xmlns="">
          <p:sp>
            <p:nvSpPr>
              <p:cNvPr id="143" name="CustomShap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360" y="2571840"/>
                <a:ext cx="7518240" cy="2322720"/>
              </a:xfrm>
              <a:prstGeom prst="rect">
                <a:avLst/>
              </a:prstGeom>
              <a:blipFill rotWithShape="1">
                <a:blip r:embed="rId2"/>
                <a:stretch>
                  <a:fillRect l="-1703" t="-2625" b="-304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7893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2513160" y="399960"/>
            <a:ext cx="4168800" cy="42012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600" b="1" u="sng" dirty="0" smtClean="0">
                <a:latin typeface="Aharoni CLM"/>
              </a:rPr>
              <a:t>Interpolation </a:t>
            </a:r>
            <a:r>
              <a:rPr lang="en-US" sz="2600" i="1" dirty="0" smtClean="0">
                <a:latin typeface="Aharoni CLM"/>
              </a:rPr>
              <a:t>(Linear Interpolation)</a:t>
            </a:r>
            <a:endParaRPr i="1" dirty="0"/>
          </a:p>
        </p:txBody>
      </p:sp>
      <p:sp>
        <p:nvSpPr>
          <p:cNvPr id="145" name="Line 2"/>
          <p:cNvSpPr/>
          <p:nvPr/>
        </p:nvSpPr>
        <p:spPr>
          <a:xfrm>
            <a:off x="1422360" y="1085760"/>
            <a:ext cx="0" cy="1885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46" name="Line 3"/>
          <p:cNvSpPr/>
          <p:nvPr/>
        </p:nvSpPr>
        <p:spPr>
          <a:xfrm>
            <a:off x="1422360" y="2971440"/>
            <a:ext cx="375912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47" name="Line 4"/>
          <p:cNvSpPr/>
          <p:nvPr/>
        </p:nvSpPr>
        <p:spPr>
          <a:xfrm>
            <a:off x="2031840" y="2914560"/>
            <a:ext cx="0" cy="1141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48" name="Line 5"/>
          <p:cNvSpPr/>
          <p:nvPr/>
        </p:nvSpPr>
        <p:spPr>
          <a:xfrm>
            <a:off x="3454200" y="2914560"/>
            <a:ext cx="0" cy="1141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49" name="Line 6"/>
          <p:cNvSpPr/>
          <p:nvPr/>
        </p:nvSpPr>
        <p:spPr>
          <a:xfrm>
            <a:off x="4775040" y="2914560"/>
            <a:ext cx="0" cy="1141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50" name="Line 7"/>
          <p:cNvSpPr/>
          <p:nvPr/>
        </p:nvSpPr>
        <p:spPr>
          <a:xfrm flipV="1">
            <a:off x="1625400" y="1085760"/>
            <a:ext cx="3556080" cy="1713960"/>
          </a:xfrm>
          <a:prstGeom prst="line">
            <a:avLst/>
          </a:prstGeom>
          <a:ln w="9360" cap="rnd">
            <a:solidFill>
              <a:srgbClr val="000000"/>
            </a:solidFill>
            <a:custDash>
              <a:ds d="26000" sp="26000"/>
            </a:custDash>
            <a:miter/>
          </a:ln>
        </p:spPr>
      </p:sp>
      <p:sp>
        <p:nvSpPr>
          <p:cNvPr id="151" name="CustomShape 8"/>
          <p:cNvSpPr/>
          <p:nvPr/>
        </p:nvSpPr>
        <p:spPr>
          <a:xfrm>
            <a:off x="1828800" y="2571840"/>
            <a:ext cx="304920" cy="113760"/>
          </a:xfrm>
          <a:prstGeom prst="flowChartSummingJunction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52" name="CustomShape 9"/>
          <p:cNvSpPr/>
          <p:nvPr/>
        </p:nvSpPr>
        <p:spPr>
          <a:xfrm>
            <a:off x="3149280" y="1942920"/>
            <a:ext cx="304920" cy="114120"/>
          </a:xfrm>
          <a:prstGeom prst="flowChartSummingJunction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53" name="CustomShape 10"/>
          <p:cNvSpPr/>
          <p:nvPr/>
        </p:nvSpPr>
        <p:spPr>
          <a:xfrm>
            <a:off x="4572000" y="1257120"/>
            <a:ext cx="304920" cy="114120"/>
          </a:xfrm>
          <a:prstGeom prst="flowChartSummingJunction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54" name="Line 11"/>
          <p:cNvSpPr/>
          <p:nvPr/>
        </p:nvSpPr>
        <p:spPr>
          <a:xfrm>
            <a:off x="1320480" y="2628720"/>
            <a:ext cx="2034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55" name="Line 12"/>
          <p:cNvSpPr/>
          <p:nvPr/>
        </p:nvSpPr>
        <p:spPr>
          <a:xfrm>
            <a:off x="1320480" y="2000160"/>
            <a:ext cx="2034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56" name="Line 13"/>
          <p:cNvSpPr/>
          <p:nvPr/>
        </p:nvSpPr>
        <p:spPr>
          <a:xfrm>
            <a:off x="1320480" y="1314360"/>
            <a:ext cx="2034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57" name="CustomShape 14"/>
          <p:cNvSpPr/>
          <p:nvPr/>
        </p:nvSpPr>
        <p:spPr>
          <a:xfrm>
            <a:off x="741600" y="1828800"/>
            <a:ext cx="43200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T</a:t>
            </a:r>
            <a:endParaRPr/>
          </a:p>
        </p:txBody>
      </p:sp>
      <p:sp>
        <p:nvSpPr>
          <p:cNvPr id="158" name="CustomShape 15"/>
          <p:cNvSpPr/>
          <p:nvPr/>
        </p:nvSpPr>
        <p:spPr>
          <a:xfrm>
            <a:off x="626760" y="2457360"/>
            <a:ext cx="578520" cy="4388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Ta</a:t>
            </a:r>
            <a:endParaRPr/>
          </a:p>
        </p:txBody>
      </p:sp>
      <p:sp>
        <p:nvSpPr>
          <p:cNvPr id="159" name="CustomShape 16"/>
          <p:cNvSpPr/>
          <p:nvPr/>
        </p:nvSpPr>
        <p:spPr>
          <a:xfrm>
            <a:off x="633960" y="1143000"/>
            <a:ext cx="578520" cy="4388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Tb</a:t>
            </a:r>
            <a:endParaRPr/>
          </a:p>
        </p:txBody>
      </p:sp>
      <p:sp>
        <p:nvSpPr>
          <p:cNvPr id="160" name="CustomShape 17"/>
          <p:cNvSpPr/>
          <p:nvPr/>
        </p:nvSpPr>
        <p:spPr>
          <a:xfrm>
            <a:off x="1802880" y="3085920"/>
            <a:ext cx="621000" cy="4388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dirty="0" err="1">
                <a:latin typeface="Aharoni CLM"/>
              </a:rPr>
              <a:t>va</a:t>
            </a:r>
            <a:endParaRPr dirty="0"/>
          </a:p>
        </p:txBody>
      </p:sp>
      <p:sp>
        <p:nvSpPr>
          <p:cNvPr id="161" name="CustomShape 18"/>
          <p:cNvSpPr/>
          <p:nvPr/>
        </p:nvSpPr>
        <p:spPr>
          <a:xfrm>
            <a:off x="3020040" y="3085920"/>
            <a:ext cx="91368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v=?</a:t>
            </a:r>
            <a:endParaRPr/>
          </a:p>
        </p:txBody>
      </p:sp>
      <p:sp>
        <p:nvSpPr>
          <p:cNvPr id="162" name="CustomShape 19"/>
          <p:cNvSpPr/>
          <p:nvPr/>
        </p:nvSpPr>
        <p:spPr>
          <a:xfrm>
            <a:off x="4553640" y="3085920"/>
            <a:ext cx="621360" cy="4388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vb</a:t>
            </a:r>
            <a:endParaRPr/>
          </a:p>
        </p:txBody>
      </p:sp>
      <p:sp>
        <p:nvSpPr>
          <p:cNvPr id="163" name="CustomShape 20"/>
          <p:cNvSpPr/>
          <p:nvPr/>
        </p:nvSpPr>
        <p:spPr>
          <a:xfrm>
            <a:off x="5283360" y="1542600"/>
            <a:ext cx="2967120" cy="99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latin typeface="Aharoni CLM"/>
              </a:rPr>
              <a:t>Assume a &amp; b connected by a straight line</a:t>
            </a:r>
            <a:endParaRPr/>
          </a:p>
        </p:txBody>
      </p:sp>
      <p:sp>
        <p:nvSpPr>
          <p:cNvPr id="164" name="CustomShape 21"/>
          <p:cNvSpPr/>
          <p:nvPr/>
        </p:nvSpPr>
        <p:spPr>
          <a:xfrm>
            <a:off x="1693440" y="2286000"/>
            <a:ext cx="49284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a</a:t>
            </a:r>
            <a:endParaRPr/>
          </a:p>
        </p:txBody>
      </p:sp>
      <p:sp>
        <p:nvSpPr>
          <p:cNvPr id="165" name="CustomShape 22"/>
          <p:cNvSpPr/>
          <p:nvPr/>
        </p:nvSpPr>
        <p:spPr>
          <a:xfrm>
            <a:off x="4448160" y="971280"/>
            <a:ext cx="49284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b</a:t>
            </a:r>
            <a:endParaRPr/>
          </a:p>
        </p:txBody>
      </p:sp>
      <p:sp>
        <p:nvSpPr>
          <p:cNvPr id="166" name="CustomShape 23"/>
          <p:cNvSpPr/>
          <p:nvPr/>
        </p:nvSpPr>
        <p:spPr>
          <a:xfrm>
            <a:off x="796505" y="3986105"/>
            <a:ext cx="498600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dirty="0">
                <a:latin typeface="Aharoni CLM"/>
              </a:rPr>
              <a:t>Employ concept of slope </a:t>
            </a:r>
            <a:endParaRPr dirty="0"/>
          </a:p>
        </p:txBody>
      </p:sp>
      <p:sp>
        <p:nvSpPr>
          <p:cNvPr id="167" name="CustomShape 24"/>
          <p:cNvSpPr/>
          <p:nvPr/>
        </p:nvSpPr>
        <p:spPr>
          <a:xfrm>
            <a:off x="810360" y="3812585"/>
            <a:ext cx="7010280" cy="7426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80716" y="3870890"/>
                <a:ext cx="2053832" cy="6260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num>
                      <m:den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m:rPr>
                        <m:nor/>
                      </m:rPr>
                      <a:rPr lang="en-US" sz="2400" b="0" i="0" smtClean="0">
                        <a:latin typeface="Cambria Math"/>
                      </a:rPr>
                      <m:t>constant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716" y="3870890"/>
                <a:ext cx="2053832" cy="62606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358553" y="4876800"/>
                <a:ext cx="3272819" cy="848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num>
                        <m:den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  <m:r>
                        <a:rPr lang="en-US" sz="2400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553" y="4876800"/>
                <a:ext cx="3272819" cy="8486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64757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7912170" cy="4114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Ideal Gas </a:t>
            </a:r>
            <a:br>
              <a:rPr lang="en-US" sz="3200" dirty="0" smtClean="0"/>
            </a:br>
            <a:r>
              <a:rPr lang="en-US" sz="3200" dirty="0" smtClean="0"/>
              <a:t>(Initial Observations)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023347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2031480" y="285480"/>
            <a:ext cx="619812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b="1" u="sng" dirty="0">
                <a:latin typeface="Aharoni CLM"/>
              </a:rPr>
              <a:t>IDEAL </a:t>
            </a:r>
            <a:r>
              <a:rPr lang="en-US" sz="2400" b="1" u="sng" dirty="0" smtClean="0">
                <a:latin typeface="Aharoni CLM"/>
              </a:rPr>
              <a:t>GAS</a:t>
            </a:r>
            <a:r>
              <a:rPr lang="en-US" sz="2400" b="1" dirty="0" smtClean="0">
                <a:latin typeface="Aharoni CLM"/>
              </a:rPr>
              <a:t> </a:t>
            </a:r>
          </a:p>
          <a:p>
            <a:r>
              <a:rPr lang="en-US" sz="2400" dirty="0" smtClean="0">
                <a:latin typeface="Aharoni CLM"/>
              </a:rPr>
              <a:t>(for pressures much lower than critical pressure)</a:t>
            </a:r>
            <a:endParaRPr dirty="0"/>
          </a:p>
        </p:txBody>
      </p:sp>
      <p:sp>
        <p:nvSpPr>
          <p:cNvPr id="169" name="CustomShape 2"/>
          <p:cNvSpPr/>
          <p:nvPr/>
        </p:nvSpPr>
        <p:spPr>
          <a:xfrm>
            <a:off x="1018440" y="1237703"/>
            <a:ext cx="488196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200" i="1" dirty="0">
                <a:latin typeface="Aharoni CLM"/>
              </a:rPr>
              <a:t>Equation of </a:t>
            </a:r>
            <a:r>
              <a:rPr lang="en-US" sz="2200" i="1" u="sng" dirty="0">
                <a:latin typeface="Aharoni CLM"/>
              </a:rPr>
              <a:t>state</a:t>
            </a:r>
            <a:r>
              <a:rPr lang="en-US" sz="2200" dirty="0">
                <a:latin typeface="Aharoni CLM"/>
              </a:rPr>
              <a:t> for ideal gas</a:t>
            </a:r>
            <a:endParaRPr dirty="0"/>
          </a:p>
        </p:txBody>
      </p:sp>
      <p:sp>
        <p:nvSpPr>
          <p:cNvPr id="171" name="CustomShape 4"/>
          <p:cNvSpPr/>
          <p:nvPr/>
        </p:nvSpPr>
        <p:spPr>
          <a:xfrm>
            <a:off x="5302260" y="1181280"/>
            <a:ext cx="2641320" cy="5713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72" name="CustomShape 5"/>
          <p:cNvSpPr/>
          <p:nvPr/>
        </p:nvSpPr>
        <p:spPr>
          <a:xfrm>
            <a:off x="1018440" y="1886040"/>
            <a:ext cx="488196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200">
                <a:latin typeface="Aharoni CLM"/>
              </a:rPr>
              <a:t>R = Gas Constant [kJ/kg.K]</a:t>
            </a:r>
            <a:endParaRPr/>
          </a:p>
        </p:txBody>
      </p:sp>
      <p:sp>
        <p:nvSpPr>
          <p:cNvPr id="173" name="CustomShape 6"/>
          <p:cNvSpPr/>
          <p:nvPr/>
        </p:nvSpPr>
        <p:spPr>
          <a:xfrm>
            <a:off x="1524000" y="2181571"/>
            <a:ext cx="4191000" cy="6426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200" i="1" dirty="0">
                <a:latin typeface="Aharoni CLM"/>
              </a:rPr>
              <a:t>(constant for a gas, value depends on type of gas)</a:t>
            </a:r>
            <a:endParaRPr dirty="0"/>
          </a:p>
        </p:txBody>
      </p:sp>
      <p:sp>
        <p:nvSpPr>
          <p:cNvPr id="174" name="CustomShape 7"/>
          <p:cNvSpPr/>
          <p:nvPr/>
        </p:nvSpPr>
        <p:spPr>
          <a:xfrm>
            <a:off x="1117080" y="3048000"/>
            <a:ext cx="1828800" cy="914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23217" y="3027218"/>
                <a:ext cx="1211165" cy="7813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𝑀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217" y="3027218"/>
                <a:ext cx="1211165" cy="7813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21847" y="4114800"/>
                <a:ext cx="6506268" cy="914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Universal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Gas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Constant</m:t>
                      </m:r>
                      <m:r>
                        <a:rPr lang="en-US" sz="2400" b="0" i="1" smtClean="0">
                          <a:latin typeface="Cambria Math"/>
                        </a:rPr>
                        <m:t>=8.314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𝑘𝐽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𝑘𝑚𝑜𝑙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𝐾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847" y="4114800"/>
                <a:ext cx="6506268" cy="9142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21473" y="5257800"/>
                <a:ext cx="2630207" cy="844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473" y="5257800"/>
                <a:ext cx="2630207" cy="84420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31847" y="3114516"/>
                <a:ext cx="4033092" cy="914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𝑀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Molecular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mass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𝑘𝑔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𝑘𝑚𝑜𝑙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847" y="3114516"/>
                <a:ext cx="4033092" cy="91422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ustomShape 2"/>
          <p:cNvSpPr/>
          <p:nvPr/>
        </p:nvSpPr>
        <p:spPr>
          <a:xfrm>
            <a:off x="4521060" y="5495762"/>
            <a:ext cx="4165740" cy="752638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/>
          <a:lstStyle/>
          <a:p>
            <a:r>
              <a:rPr lang="en-US" sz="2200" dirty="0" smtClean="0">
                <a:latin typeface="Aharoni CLM"/>
              </a:rPr>
              <a:t>Can be used to relate between different states 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302260" y="1941999"/>
                <a:ext cx="3384540" cy="6914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𝑃𝑣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260" y="1941999"/>
                <a:ext cx="3384540" cy="69147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5519156" y="1237703"/>
                <a:ext cx="16897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156" y="1237703"/>
                <a:ext cx="1689758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8033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2163960" y="336600"/>
            <a:ext cx="4998960" cy="438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Ideal gas </a:t>
            </a:r>
            <a:r>
              <a:rPr lang="en-US" sz="2400" b="1" dirty="0">
                <a:latin typeface="Aharoni CLM"/>
              </a:rPr>
              <a:t>u, h, </a:t>
            </a:r>
            <a:r>
              <a:rPr lang="en-US" sz="2400" b="1" dirty="0" err="1">
                <a:latin typeface="Aharoni CLM"/>
              </a:rPr>
              <a:t>c</a:t>
            </a:r>
            <a:r>
              <a:rPr lang="en-US" sz="2400" b="1" baseline="-25000" dirty="0" err="1">
                <a:latin typeface="Aharoni CLM"/>
              </a:rPr>
              <a:t>p</a:t>
            </a:r>
            <a:r>
              <a:rPr lang="en-US" sz="2400" b="1" dirty="0">
                <a:latin typeface="Aharoni CLM"/>
              </a:rPr>
              <a:t>, c</a:t>
            </a:r>
            <a:r>
              <a:rPr lang="en-US" sz="2400" b="1" baseline="-25000" dirty="0">
                <a:latin typeface="Aharoni CLM"/>
              </a:rPr>
              <a:t>v</a:t>
            </a:r>
            <a:r>
              <a:rPr lang="en-US" sz="2400" dirty="0">
                <a:latin typeface="Aharoni CLM"/>
              </a:rPr>
              <a:t> relationship</a:t>
            </a:r>
            <a:endParaRPr dirty="0"/>
          </a:p>
        </p:txBody>
      </p:sp>
      <p:sp>
        <p:nvSpPr>
          <p:cNvPr id="176" name="Line 2"/>
          <p:cNvSpPr/>
          <p:nvPr/>
        </p:nvSpPr>
        <p:spPr>
          <a:xfrm>
            <a:off x="2163960" y="914400"/>
            <a:ext cx="464832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77" name="CustomShape 3"/>
          <p:cNvSpPr/>
          <p:nvPr/>
        </p:nvSpPr>
        <p:spPr>
          <a:xfrm>
            <a:off x="669960" y="1057320"/>
            <a:ext cx="6492960" cy="438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Constant Volume Specific Heat Capacity  </a:t>
            </a:r>
            <a:r>
              <a:rPr lang="en-US" sz="2400" b="1" dirty="0">
                <a:latin typeface="Aharoni CLM"/>
              </a:rPr>
              <a:t>c</a:t>
            </a:r>
            <a:r>
              <a:rPr lang="en-US" sz="2400" b="1" baseline="-25000" dirty="0">
                <a:latin typeface="Aharoni CLM"/>
              </a:rPr>
              <a:t>v</a:t>
            </a:r>
            <a:endParaRPr baseline="-25000" dirty="0"/>
          </a:p>
        </p:txBody>
      </p:sp>
      <p:sp>
        <p:nvSpPr>
          <p:cNvPr id="178" name="CustomShape 4"/>
          <p:cNvSpPr/>
          <p:nvPr/>
        </p:nvSpPr>
        <p:spPr>
          <a:xfrm>
            <a:off x="685800" y="2362320"/>
            <a:ext cx="6835320" cy="1006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Constant Pressure Specific Heat Capacity, </a:t>
            </a:r>
            <a:r>
              <a:rPr lang="en-US" sz="2400" b="1" dirty="0" err="1">
                <a:latin typeface="Aharoni CLM"/>
              </a:rPr>
              <a:t>c</a:t>
            </a:r>
            <a:r>
              <a:rPr lang="en-US" sz="2400" b="1" baseline="-25000" dirty="0" err="1">
                <a:latin typeface="Aharoni CLM"/>
              </a:rPr>
              <a:t>p</a:t>
            </a:r>
            <a:endParaRPr baseline="-25000" dirty="0"/>
          </a:p>
        </p:txBody>
      </p:sp>
      <p:sp>
        <p:nvSpPr>
          <p:cNvPr id="179" name="CustomShape 5"/>
          <p:cNvSpPr/>
          <p:nvPr/>
        </p:nvSpPr>
        <p:spPr>
          <a:xfrm>
            <a:off x="2666880" y="1523880"/>
            <a:ext cx="1295640" cy="914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80" name="CustomShape 6"/>
          <p:cNvSpPr/>
          <p:nvPr/>
        </p:nvSpPr>
        <p:spPr>
          <a:xfrm>
            <a:off x="2666880" y="2819520"/>
            <a:ext cx="1371600" cy="914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81" name="CustomShape 7"/>
          <p:cNvSpPr/>
          <p:nvPr/>
        </p:nvSpPr>
        <p:spPr>
          <a:xfrm>
            <a:off x="762120" y="3809880"/>
            <a:ext cx="3962160" cy="266724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82" name="CustomShape 8"/>
          <p:cNvSpPr/>
          <p:nvPr/>
        </p:nvSpPr>
        <p:spPr>
          <a:xfrm>
            <a:off x="5181480" y="3809880"/>
            <a:ext cx="2590920" cy="21337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02758" y="1568769"/>
                <a:ext cx="1299843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𝑑𝑢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𝑑𝑇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758" y="1568769"/>
                <a:ext cx="1299843" cy="79355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76652" y="2865420"/>
                <a:ext cx="1311320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𝑑h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𝑑𝑇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6652" y="2865420"/>
                <a:ext cx="1311320" cy="79355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64117" y="3809880"/>
                <a:ext cx="16619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𝑑𝑢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𝑑𝑇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17" y="3809880"/>
                <a:ext cx="1661929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96345" y="4414955"/>
                <a:ext cx="1666033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𝑑h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𝑑𝑇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345" y="4414955"/>
                <a:ext cx="1666033" cy="490199"/>
              </a:xfrm>
              <a:prstGeom prst="rect">
                <a:avLst/>
              </a:prstGeom>
              <a:blipFill rotWithShape="1">
                <a:blip r:embed="rId5"/>
                <a:stretch>
                  <a:fillRect b="-4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46531" y="4912667"/>
                <a:ext cx="1793248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531" y="4912667"/>
                <a:ext cx="1793248" cy="490199"/>
              </a:xfrm>
              <a:prstGeom prst="rect">
                <a:avLst/>
              </a:prstGeom>
              <a:blipFill rotWithShape="1">
                <a:blip r:embed="rId6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22057" y="5562600"/>
                <a:ext cx="3853812" cy="7964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specific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heat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ratio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057" y="5562600"/>
                <a:ext cx="3853812" cy="79643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334000" y="4018179"/>
                <a:ext cx="1658852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𝑘𝑅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4018179"/>
                <a:ext cx="1658852" cy="79355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26825" y="4964491"/>
                <a:ext cx="1647374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6825" y="4964491"/>
                <a:ext cx="1647374" cy="79355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8713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2235360" y="381000"/>
            <a:ext cx="4883520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Aharoni CLM" pitchFamily="2"/>
              </a:rPr>
              <a:t>POLYTROPIC PROCESS</a:t>
            </a:r>
          </a:p>
        </p:txBody>
      </p:sp>
      <p:sp>
        <p:nvSpPr>
          <p:cNvPr id="3" name="Freeform 2"/>
          <p:cNvSpPr/>
          <p:nvPr/>
        </p:nvSpPr>
        <p:spPr>
          <a:xfrm>
            <a:off x="609601" y="743039"/>
            <a:ext cx="5372867" cy="84587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-Processes that obey/follow the path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		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</a:rPr>
              <a:t>pv</a:t>
            </a:r>
            <a:r>
              <a:rPr lang="en-US" sz="2400" b="0" i="0" u="none" strike="noStrike" baseline="30000" dirty="0" err="1">
                <a:ln>
                  <a:noFill/>
                </a:ln>
                <a:solidFill>
                  <a:srgbClr val="000000"/>
                </a:solidFill>
              </a:rPr>
              <a:t>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 = c</a:t>
            </a:r>
          </a:p>
        </p:txBody>
      </p:sp>
      <p:sp>
        <p:nvSpPr>
          <p:cNvPr id="4" name="Freeform 3"/>
          <p:cNvSpPr/>
          <p:nvPr/>
        </p:nvSpPr>
        <p:spPr>
          <a:xfrm>
            <a:off x="893280" y="1917000"/>
            <a:ext cx="7539360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n =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</a:rPr>
              <a:t>polytropic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 index</a:t>
            </a:r>
          </a:p>
        </p:txBody>
      </p:sp>
      <p:sp>
        <p:nvSpPr>
          <p:cNvPr id="5" name="Straight Connector 4"/>
          <p:cNvSpPr/>
          <p:nvPr/>
        </p:nvSpPr>
        <p:spPr>
          <a:xfrm>
            <a:off x="1422240" y="2514510"/>
            <a:ext cx="0" cy="213369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6" name="Straight Connector 5"/>
          <p:cNvSpPr/>
          <p:nvPr/>
        </p:nvSpPr>
        <p:spPr>
          <a:xfrm>
            <a:off x="1422240" y="4648200"/>
            <a:ext cx="416592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133601" y="2800440"/>
            <a:ext cx="2235359" cy="1238160"/>
          </a:xfrm>
          <a:custGeom>
            <a:avLst/>
            <a:gdLst>
              <a:gd name="f0" fmla="val 0"/>
              <a:gd name="f1" fmla="val 1104"/>
              <a:gd name="f2" fmla="val 672"/>
              <a:gd name="f3" fmla="val 52"/>
              <a:gd name="f4" fmla="val 136"/>
              <a:gd name="f5" fmla="val 104"/>
              <a:gd name="f6" fmla="val 272"/>
              <a:gd name="f7" fmla="val 288"/>
              <a:gd name="f8" fmla="val 384"/>
              <a:gd name="f9" fmla="val 472"/>
              <a:gd name="f10" fmla="val 496"/>
              <a:gd name="f11" fmla="val 788"/>
              <a:gd name="f12" fmla="val 584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1104" h="672">
                <a:moveTo>
                  <a:pt x="f0" y="f0"/>
                </a:moveTo>
                <a:cubicBezTo>
                  <a:pt x="f3" y="f4"/>
                  <a:pt x="f5" y="f6"/>
                  <a:pt x="f7" y="f8"/>
                </a:cubicBezTo>
                <a:cubicBezTo>
                  <a:pt x="f9" y="f10"/>
                  <a:pt x="f11" y="f12"/>
                  <a:pt x="f1" y="f2"/>
                </a:cubicBezTo>
              </a:path>
            </a:pathLst>
          </a:custGeom>
          <a:noFill/>
          <a:ln w="9360">
            <a:solidFill>
              <a:srgbClr val="000000"/>
            </a:solidFill>
            <a:prstDash val="solid"/>
            <a:round/>
          </a:ln>
        </p:spPr>
        <p:txBody>
          <a:bodyPr vert="horz" wrap="squar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031840" y="2743200"/>
            <a:ext cx="203520" cy="1142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23592960"/>
              <a:gd name="f9" fmla="val 10800"/>
              <a:gd name="f10" fmla="val 3100"/>
              <a:gd name="f11" fmla="val 18500"/>
              <a:gd name="f12" fmla="*/ f3 1 21600"/>
              <a:gd name="f13" fmla="*/ f4 1 21600"/>
              <a:gd name="f14" fmla="*/ 0 f5 1"/>
              <a:gd name="f15" fmla="*/ f7 f0 1"/>
              <a:gd name="f16" fmla="*/ f8 f0 1"/>
              <a:gd name="f17" fmla="*/ 3100 f12 1"/>
              <a:gd name="f18" fmla="*/ 18500 f12 1"/>
              <a:gd name="f19" fmla="*/ 18500 f13 1"/>
              <a:gd name="f20" fmla="*/ 3100 f13 1"/>
              <a:gd name="f21" fmla="*/ f14 1 f2"/>
              <a:gd name="f22" fmla="*/ f15 1 f2"/>
              <a:gd name="f23" fmla="*/ f16 1 f2"/>
              <a:gd name="f24" fmla="*/ 10800 f12 1"/>
              <a:gd name="f25" fmla="*/ 0 f13 1"/>
              <a:gd name="f26" fmla="*/ 3160 f12 1"/>
              <a:gd name="f27" fmla="*/ 3160 f13 1"/>
              <a:gd name="f28" fmla="*/ 0 f12 1"/>
              <a:gd name="f29" fmla="*/ 10800 f13 1"/>
              <a:gd name="f30" fmla="*/ 18440 f13 1"/>
              <a:gd name="f31" fmla="*/ 21600 f13 1"/>
              <a:gd name="f32" fmla="*/ 18440 f12 1"/>
              <a:gd name="f33" fmla="*/ 21600 f12 1"/>
              <a:gd name="f34" fmla="+- 0 0 f21"/>
              <a:gd name="f35" fmla="+- f22 0 f1"/>
              <a:gd name="f36" fmla="+- f23 0 f1"/>
              <a:gd name="f37" fmla="*/ f34 f0 1"/>
              <a:gd name="f38" fmla="+- f36 0 f35"/>
              <a:gd name="f39" fmla="*/ f37 1 f5"/>
              <a:gd name="f40" fmla="+- f39 0 f1"/>
              <a:gd name="f41" fmla="cos 1 f40"/>
              <a:gd name="f42" fmla="sin 1 f40"/>
              <a:gd name="f43" fmla="+- 0 0 f41"/>
              <a:gd name="f44" fmla="+- 0 0 f42"/>
              <a:gd name="f45" fmla="*/ 10800 f43 1"/>
              <a:gd name="f46" fmla="*/ 10800 f44 1"/>
              <a:gd name="f47" fmla="*/ f45 f45 1"/>
              <a:gd name="f48" fmla="*/ f46 f46 1"/>
              <a:gd name="f49" fmla="+- f47 f48 0"/>
              <a:gd name="f50" fmla="sqrt f49"/>
              <a:gd name="f51" fmla="*/ f6 1 f50"/>
              <a:gd name="f52" fmla="*/ f43 f51 1"/>
              <a:gd name="f53" fmla="*/ f44 f51 1"/>
              <a:gd name="f54" fmla="+- 10800 0 f52"/>
              <a:gd name="f55" fmla="+- 10800 0 f53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24" y="f25"/>
              </a:cxn>
              <a:cxn ang="f35">
                <a:pos x="f26" y="f27"/>
              </a:cxn>
              <a:cxn ang="f35">
                <a:pos x="f28" y="f29"/>
              </a:cxn>
              <a:cxn ang="f35">
                <a:pos x="f26" y="f30"/>
              </a:cxn>
              <a:cxn ang="f35">
                <a:pos x="f24" y="f31"/>
              </a:cxn>
              <a:cxn ang="f35">
                <a:pos x="f32" y="f30"/>
              </a:cxn>
              <a:cxn ang="f35">
                <a:pos x="f33" y="f29"/>
              </a:cxn>
              <a:cxn ang="f35">
                <a:pos x="f32" y="f27"/>
              </a:cxn>
            </a:cxnLst>
            <a:rect l="f17" t="f20" r="f18" b="f19"/>
            <a:pathLst>
              <a:path w="21600" h="21600">
                <a:moveTo>
                  <a:pt x="f54" y="f55"/>
                </a:moveTo>
                <a:arcTo wR="f9" hR="f9" stAng="f35" swAng="f38"/>
                <a:close/>
              </a:path>
              <a:path w="21600" h="21600">
                <a:moveTo>
                  <a:pt x="f10" y="f10"/>
                </a:moveTo>
                <a:lnTo>
                  <a:pt x="f11" y="f11"/>
                </a:lnTo>
              </a:path>
              <a:path w="21600" h="21600">
                <a:moveTo>
                  <a:pt x="f10" y="f11"/>
                </a:moveTo>
                <a:lnTo>
                  <a:pt x="f11" y="f1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4286880" y="3981360"/>
            <a:ext cx="203040" cy="114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23592960"/>
              <a:gd name="f9" fmla="val 10800"/>
              <a:gd name="f10" fmla="val 3100"/>
              <a:gd name="f11" fmla="val 18500"/>
              <a:gd name="f12" fmla="*/ f3 1 21600"/>
              <a:gd name="f13" fmla="*/ f4 1 21600"/>
              <a:gd name="f14" fmla="*/ 0 f5 1"/>
              <a:gd name="f15" fmla="*/ f7 f0 1"/>
              <a:gd name="f16" fmla="*/ f8 f0 1"/>
              <a:gd name="f17" fmla="*/ 3100 f12 1"/>
              <a:gd name="f18" fmla="*/ 18500 f12 1"/>
              <a:gd name="f19" fmla="*/ 18500 f13 1"/>
              <a:gd name="f20" fmla="*/ 3100 f13 1"/>
              <a:gd name="f21" fmla="*/ f14 1 f2"/>
              <a:gd name="f22" fmla="*/ f15 1 f2"/>
              <a:gd name="f23" fmla="*/ f16 1 f2"/>
              <a:gd name="f24" fmla="*/ 10800 f12 1"/>
              <a:gd name="f25" fmla="*/ 0 f13 1"/>
              <a:gd name="f26" fmla="*/ 3160 f12 1"/>
              <a:gd name="f27" fmla="*/ 3160 f13 1"/>
              <a:gd name="f28" fmla="*/ 0 f12 1"/>
              <a:gd name="f29" fmla="*/ 10800 f13 1"/>
              <a:gd name="f30" fmla="*/ 18440 f13 1"/>
              <a:gd name="f31" fmla="*/ 21600 f13 1"/>
              <a:gd name="f32" fmla="*/ 18440 f12 1"/>
              <a:gd name="f33" fmla="*/ 21600 f12 1"/>
              <a:gd name="f34" fmla="+- 0 0 f21"/>
              <a:gd name="f35" fmla="+- f22 0 f1"/>
              <a:gd name="f36" fmla="+- f23 0 f1"/>
              <a:gd name="f37" fmla="*/ f34 f0 1"/>
              <a:gd name="f38" fmla="+- f36 0 f35"/>
              <a:gd name="f39" fmla="*/ f37 1 f5"/>
              <a:gd name="f40" fmla="+- f39 0 f1"/>
              <a:gd name="f41" fmla="cos 1 f40"/>
              <a:gd name="f42" fmla="sin 1 f40"/>
              <a:gd name="f43" fmla="+- 0 0 f41"/>
              <a:gd name="f44" fmla="+- 0 0 f42"/>
              <a:gd name="f45" fmla="*/ 10800 f43 1"/>
              <a:gd name="f46" fmla="*/ 10800 f44 1"/>
              <a:gd name="f47" fmla="*/ f45 f45 1"/>
              <a:gd name="f48" fmla="*/ f46 f46 1"/>
              <a:gd name="f49" fmla="+- f47 f48 0"/>
              <a:gd name="f50" fmla="sqrt f49"/>
              <a:gd name="f51" fmla="*/ f6 1 f50"/>
              <a:gd name="f52" fmla="*/ f43 f51 1"/>
              <a:gd name="f53" fmla="*/ f44 f51 1"/>
              <a:gd name="f54" fmla="+- 10800 0 f52"/>
              <a:gd name="f55" fmla="+- 10800 0 f53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24" y="f25"/>
              </a:cxn>
              <a:cxn ang="f35">
                <a:pos x="f26" y="f27"/>
              </a:cxn>
              <a:cxn ang="f35">
                <a:pos x="f28" y="f29"/>
              </a:cxn>
              <a:cxn ang="f35">
                <a:pos x="f26" y="f30"/>
              </a:cxn>
              <a:cxn ang="f35">
                <a:pos x="f24" y="f31"/>
              </a:cxn>
              <a:cxn ang="f35">
                <a:pos x="f32" y="f30"/>
              </a:cxn>
              <a:cxn ang="f35">
                <a:pos x="f33" y="f29"/>
              </a:cxn>
              <a:cxn ang="f35">
                <a:pos x="f32" y="f27"/>
              </a:cxn>
            </a:cxnLst>
            <a:rect l="f17" t="f20" r="f18" b="f19"/>
            <a:pathLst>
              <a:path w="21600" h="21600">
                <a:moveTo>
                  <a:pt x="f54" y="f55"/>
                </a:moveTo>
                <a:arcTo wR="f9" hR="f9" stAng="f35" swAng="f38"/>
                <a:close/>
              </a:path>
              <a:path w="21600" h="21600">
                <a:moveTo>
                  <a:pt x="f10" y="f10"/>
                </a:moveTo>
                <a:lnTo>
                  <a:pt x="f11" y="f11"/>
                </a:lnTo>
              </a:path>
              <a:path w="21600" h="21600">
                <a:moveTo>
                  <a:pt x="f10" y="f11"/>
                </a:moveTo>
                <a:lnTo>
                  <a:pt x="f11" y="f1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892321" y="2400300"/>
            <a:ext cx="305125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p</a:t>
            </a:r>
          </a:p>
        </p:txBody>
      </p:sp>
      <p:sp>
        <p:nvSpPr>
          <p:cNvPr id="11" name="Freeform 10"/>
          <p:cNvSpPr/>
          <p:nvPr/>
        </p:nvSpPr>
        <p:spPr>
          <a:xfrm>
            <a:off x="5689526" y="4386044"/>
            <a:ext cx="292942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v</a:t>
            </a:r>
          </a:p>
        </p:txBody>
      </p:sp>
      <p:cxnSp>
        <p:nvCxnSpPr>
          <p:cNvPr id="12" name="Curved Connector 11"/>
          <p:cNvCxnSpPr/>
          <p:nvPr/>
        </p:nvCxnSpPr>
        <p:spPr>
          <a:xfrm flipH="1">
            <a:off x="2772945" y="3267512"/>
            <a:ext cx="507839" cy="228690"/>
          </a:xfrm>
          <a:prstGeom prst="curvedConnector3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</p:cxnSp>
      <p:sp>
        <p:nvSpPr>
          <p:cNvPr id="13" name="Freeform 12"/>
          <p:cNvSpPr/>
          <p:nvPr/>
        </p:nvSpPr>
        <p:spPr>
          <a:xfrm>
            <a:off x="3280784" y="2971890"/>
            <a:ext cx="1182109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pv</a:t>
            </a:r>
            <a:r>
              <a:rPr lang="en-US" sz="2400" b="0" i="0" u="none" strike="noStrike" baseline="30000" dirty="0" err="1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 = c</a:t>
            </a:r>
          </a:p>
        </p:txBody>
      </p:sp>
      <p:sp>
        <p:nvSpPr>
          <p:cNvPr id="14" name="Freeform 13"/>
          <p:cNvSpPr/>
          <p:nvPr/>
        </p:nvSpPr>
        <p:spPr>
          <a:xfrm>
            <a:off x="1381022" y="1220093"/>
            <a:ext cx="1391923" cy="51434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2772945" y="5382152"/>
            <a:ext cx="2967360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p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</a:rPr>
              <a:t>1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v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</a:rPr>
              <a:t>1</a:t>
            </a:r>
            <a:r>
              <a:rPr lang="en-US" sz="2400" b="0" i="0" u="none" strike="noStrike" baseline="30000" dirty="0">
                <a:ln>
                  <a:noFill/>
                </a:ln>
                <a:solidFill>
                  <a:srgbClr val="000000"/>
                </a:solidFill>
              </a:rPr>
              <a:t>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 = p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v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30000" dirty="0">
                <a:ln>
                  <a:noFill/>
                </a:ln>
                <a:solidFill>
                  <a:srgbClr val="000000"/>
                </a:solidFill>
              </a:rPr>
              <a:t>n</a:t>
            </a:r>
          </a:p>
        </p:txBody>
      </p:sp>
      <p:sp>
        <p:nvSpPr>
          <p:cNvPr id="16" name="Freeform 15"/>
          <p:cNvSpPr/>
          <p:nvPr/>
        </p:nvSpPr>
        <p:spPr>
          <a:xfrm>
            <a:off x="2153280" y="2457540"/>
            <a:ext cx="306472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1</a:t>
            </a:r>
          </a:p>
        </p:txBody>
      </p:sp>
      <p:sp>
        <p:nvSpPr>
          <p:cNvPr id="17" name="Freeform 16"/>
          <p:cNvSpPr/>
          <p:nvPr/>
        </p:nvSpPr>
        <p:spPr>
          <a:xfrm>
            <a:off x="4462893" y="3840354"/>
            <a:ext cx="306472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>
                <a:spLocks noResize="1"/>
              </p:cNvSpPr>
              <p:nvPr/>
            </p:nvSpPr>
            <p:spPr>
              <a:xfrm>
                <a:off x="3522720" y="1988340"/>
                <a:ext cx="1934400" cy="31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90000" tIns="45000" rIns="90000" bIns="45000" compatLnSpc="0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/>
                        </a:rPr>
                        <m:t>−</m:t>
                      </m:r>
                      <m:r>
                        <a:rPr lang="en-US" i="0">
                          <a:latin typeface="Cambria Math"/>
                        </a:rPr>
                        <m:t>∞≤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r>
                        <a:rPr lang="en-US" i="0">
                          <a:latin typeface="Cambria Math"/>
                        </a:rPr>
                        <m:t>≤∞</m:t>
                      </m:r>
                    </m:oMath>
                  </m:oMathPara>
                </a14:m>
                <a:endParaRPr lang="en-US" i="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720" y="1988340"/>
                <a:ext cx="1934400" cy="318600"/>
              </a:xfrm>
              <a:prstGeom prst="rect">
                <a:avLst/>
              </a:prstGeom>
              <a:blipFill rotWithShape="1">
                <a:blip r:embed="rId3"/>
                <a:stretch>
                  <a:fillRect b="-134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662961" y="5459642"/>
            <a:ext cx="425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 be used to relate between two states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89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2057400" y="457200"/>
            <a:ext cx="6172200" cy="53352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3200" b="1" u="sng" dirty="0">
                <a:solidFill>
                  <a:srgbClr val="000000"/>
                </a:solidFill>
                <a:latin typeface="Aharoni CLM"/>
              </a:rPr>
              <a:t>PURE SUBSTANCE</a:t>
            </a:r>
            <a:endParaRPr dirty="0"/>
          </a:p>
        </p:txBody>
      </p:sp>
      <p:sp>
        <p:nvSpPr>
          <p:cNvPr id="40" name="TextShape 2"/>
          <p:cNvSpPr txBox="1"/>
          <p:nvPr/>
        </p:nvSpPr>
        <p:spPr>
          <a:xfrm>
            <a:off x="914400" y="1294920"/>
            <a:ext cx="7239000" cy="335412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3 major phases of pure substances;</a:t>
            </a:r>
            <a:endParaRPr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Solid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Liquid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Gas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plasma</a:t>
            </a:r>
            <a:endParaRPr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029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340159" y="1287002"/>
            <a:ext cx="5405760" cy="122155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n = 1		isothermal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 smtClean="0">
                <a:ln>
                  <a:noFill/>
                </a:ln>
                <a:solidFill>
                  <a:srgbClr val="000000"/>
                </a:solidFill>
              </a:rPr>
              <a:t>n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= 0		isobaric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 smtClean="0">
                <a:ln>
                  <a:noFill/>
                </a:ln>
                <a:solidFill>
                  <a:srgbClr val="000000"/>
                </a:solidFill>
              </a:rPr>
              <a:t>n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= 		const. volume</a:t>
            </a:r>
          </a:p>
        </p:txBody>
      </p:sp>
      <p:sp>
        <p:nvSpPr>
          <p:cNvPr id="3" name="Freeform 2"/>
          <p:cNvSpPr/>
          <p:nvPr/>
        </p:nvSpPr>
        <p:spPr>
          <a:xfrm>
            <a:off x="334080" y="662296"/>
            <a:ext cx="8255040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</a:rPr>
              <a:t>Some special cases for </a:t>
            </a:r>
            <a:r>
              <a:rPr lang="en-US" sz="2400" b="0" i="0" u="sng" strike="noStrike" baseline="0" dirty="0" err="1">
                <a:ln>
                  <a:noFill/>
                </a:ln>
                <a:solidFill>
                  <a:srgbClr val="000000"/>
                </a:solidFill>
                <a:uFillTx/>
              </a:rPr>
              <a:t>polytropic</a:t>
            </a: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</a:rPr>
              <a:t> processes</a:t>
            </a:r>
          </a:p>
        </p:txBody>
      </p:sp>
      <p:sp>
        <p:nvSpPr>
          <p:cNvPr id="4" name="Freeform 3"/>
          <p:cNvSpPr/>
          <p:nvPr/>
        </p:nvSpPr>
        <p:spPr>
          <a:xfrm>
            <a:off x="1197077" y="1223900"/>
            <a:ext cx="5283360" cy="182871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507840" y="3314790"/>
            <a:ext cx="8229600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</a:rPr>
              <a:t>Ideal Gas &amp; </a:t>
            </a:r>
            <a:r>
              <a:rPr lang="en-US" sz="2400" b="0" i="0" u="sng" strike="noStrike" baseline="0" dirty="0" err="1">
                <a:ln>
                  <a:noFill/>
                </a:ln>
                <a:solidFill>
                  <a:srgbClr val="000000"/>
                </a:solidFill>
                <a:uFillTx/>
              </a:rPr>
              <a:t>Polytropic</a:t>
            </a: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</a:rPr>
              <a:t> Process combined</a:t>
            </a:r>
          </a:p>
        </p:txBody>
      </p:sp>
      <p:graphicFrame>
        <p:nvGraphicFramePr>
          <p:cNvPr id="6" name="Object 5"/>
          <p:cNvGraphicFramePr/>
          <p:nvPr/>
        </p:nvGraphicFramePr>
        <p:xfrm>
          <a:off x="1930400" y="3943350"/>
          <a:ext cx="4572000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4" imgW="28751917" imgH="11449878" progId="Equation.3">
                  <p:embed/>
                </p:oleObj>
              </mc:Choice>
              <mc:Fallback>
                <p:oleObj name="Equation" r:id="rId4" imgW="28751917" imgH="11449878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30400" y="3943350"/>
                        <a:ext cx="4572000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eform 6"/>
          <p:cNvSpPr/>
          <p:nvPr/>
        </p:nvSpPr>
        <p:spPr>
          <a:xfrm>
            <a:off x="1422240" y="3829140"/>
            <a:ext cx="5486400" cy="142857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>
                <a:spLocks noResize="1"/>
              </p:cNvSpPr>
              <p:nvPr/>
            </p:nvSpPr>
            <p:spPr>
              <a:xfrm>
                <a:off x="1752600" y="2123245"/>
                <a:ext cx="719520" cy="31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90000" tIns="45000" rIns="90000" bIns="45000" compatLnSpc="0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/>
                        </a:rPr>
                        <m:t>±</m:t>
                      </m:r>
                      <m:r>
                        <a:rPr lang="en-US" i="0">
                          <a:latin typeface="Cambria Math"/>
                        </a:rPr>
                        <m:t>∞</m:t>
                      </m:r>
                    </m:oMath>
                  </m:oMathPara>
                </a14:m>
                <a:endParaRPr lang="en-US" i="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2123245"/>
                <a:ext cx="719520" cy="318600"/>
              </a:xfrm>
              <a:prstGeom prst="rect">
                <a:avLst/>
              </a:prstGeom>
              <a:blipFill rotWithShape="1">
                <a:blip r:embed="rId6"/>
                <a:stretch>
                  <a:fillRect b="-150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397659" y="5395891"/>
            <a:ext cx="5358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Can be used to relate between two states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313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673" y="1066800"/>
            <a:ext cx="6629400" cy="550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Real Gases &amp; Compressibility Factor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955435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01784"/>
            <a:ext cx="7332055" cy="486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7341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Shape 1"/>
          <p:cNvSpPr txBox="1"/>
          <p:nvPr/>
        </p:nvSpPr>
        <p:spPr>
          <a:xfrm>
            <a:off x="609480" y="380520"/>
            <a:ext cx="7772400" cy="8388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r>
              <a:rPr lang="en-US" sz="3600" b="1">
                <a:solidFill>
                  <a:srgbClr val="000000"/>
                </a:solidFill>
                <a:latin typeface="Aharoni CLM"/>
              </a:rPr>
              <a:t>Compressibility Factor</a:t>
            </a:r>
            <a:endParaRPr/>
          </a:p>
        </p:txBody>
      </p:sp>
      <p:sp>
        <p:nvSpPr>
          <p:cNvPr id="184" name="CustomShape 2"/>
          <p:cNvSpPr/>
          <p:nvPr/>
        </p:nvSpPr>
        <p:spPr>
          <a:xfrm>
            <a:off x="2590920" y="1371600"/>
            <a:ext cx="3886080" cy="17524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98739" y="1676400"/>
                <a:ext cx="3707490" cy="966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𝑍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𝑃𝑣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𝑅𝑇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𝑅𝑇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den>
                          </m:f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</a:rPr>
                                <m:t>actual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</a:rPr>
                                <m:t>ideal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739" y="1676400"/>
                <a:ext cx="3707490" cy="9668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76400" y="3657600"/>
                <a:ext cx="1395767" cy="8466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</a:rPr>
                                <m:t>cr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3657600"/>
                <a:ext cx="1395767" cy="84664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76400" y="5029200"/>
                <a:ext cx="1411797" cy="8466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</a:rPr>
                                <m:t>cr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5029200"/>
                <a:ext cx="1411797" cy="8466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91200" y="4233320"/>
                <a:ext cx="2085314" cy="1038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𝑎𝑐𝑡𝑢𝑎𝑙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𝑅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𝑐𝑟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𝑐𝑟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4233320"/>
                <a:ext cx="2085314" cy="103823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28600" y="5131846"/>
            <a:ext cx="144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Reduced pressure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93964" y="3760246"/>
            <a:ext cx="144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Reduced temperature</a:t>
            </a: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3886200" y="4387850"/>
            <a:ext cx="1905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dirty="0"/>
              <a:t>Pseudo-reduced specific volume</a:t>
            </a:r>
          </a:p>
        </p:txBody>
      </p:sp>
    </p:spTree>
    <p:extLst>
      <p:ext uri="{BB962C8B-B14F-4D97-AF65-F5344CB8AC3E}">
        <p14:creationId xmlns:p14="http://schemas.microsoft.com/office/powerpoint/2010/main" val="29271628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21714"/>
            <a:ext cx="7010399" cy="521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9723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914400" y="762120"/>
            <a:ext cx="3303720" cy="1006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b="1"/>
              <a:t>H2O (Water, Steam)</a:t>
            </a:r>
            <a:endParaRPr/>
          </a:p>
        </p:txBody>
      </p:sp>
      <p:sp>
        <p:nvSpPr>
          <p:cNvPr id="190" name="CustomShape 2"/>
          <p:cNvSpPr/>
          <p:nvPr/>
        </p:nvSpPr>
        <p:spPr>
          <a:xfrm>
            <a:off x="705240" y="2438280"/>
            <a:ext cx="3092400" cy="9471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/>
              <a:t>Property Tables !!!</a:t>
            </a:r>
            <a:endParaRPr/>
          </a:p>
        </p:txBody>
      </p:sp>
      <p:sp>
        <p:nvSpPr>
          <p:cNvPr id="191" name="Line 3"/>
          <p:cNvSpPr/>
          <p:nvPr/>
        </p:nvSpPr>
        <p:spPr>
          <a:xfrm>
            <a:off x="1066680" y="1371600"/>
            <a:ext cx="2817360" cy="14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92" name="Line 4"/>
          <p:cNvSpPr/>
          <p:nvPr/>
        </p:nvSpPr>
        <p:spPr>
          <a:xfrm>
            <a:off x="1905120" y="1523880"/>
            <a:ext cx="0" cy="83844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193" name="CustomShape 5"/>
          <p:cNvSpPr/>
          <p:nvPr/>
        </p:nvSpPr>
        <p:spPr>
          <a:xfrm>
            <a:off x="4952880" y="762120"/>
            <a:ext cx="1692360" cy="495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b="1"/>
              <a:t>Ideal Gas</a:t>
            </a:r>
            <a:endParaRPr/>
          </a:p>
        </p:txBody>
      </p:sp>
      <p:sp>
        <p:nvSpPr>
          <p:cNvPr id="194" name="CustomShape 6"/>
          <p:cNvSpPr/>
          <p:nvPr/>
        </p:nvSpPr>
        <p:spPr>
          <a:xfrm>
            <a:off x="5029200" y="2514600"/>
            <a:ext cx="2677320" cy="2771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/>
              <a:t>pV = mRT</a:t>
            </a:r>
            <a:endParaRPr/>
          </a:p>
          <a:p>
            <a:r>
              <a:rPr lang="en-US" sz="2800" i="1"/>
              <a:t>&amp; other relations</a:t>
            </a:r>
            <a:endParaRPr/>
          </a:p>
          <a:p>
            <a:r>
              <a:rPr lang="en-US" sz="2800"/>
              <a:t>h = cpT</a:t>
            </a:r>
            <a:endParaRPr/>
          </a:p>
          <a:p>
            <a:r>
              <a:rPr lang="en-US" sz="2800"/>
              <a:t>u = cvT</a:t>
            </a:r>
            <a:endParaRPr/>
          </a:p>
          <a:p>
            <a:r>
              <a:rPr lang="en-US" sz="2800" i="1"/>
              <a:t>etc.</a:t>
            </a:r>
            <a:endParaRPr/>
          </a:p>
        </p:txBody>
      </p:sp>
      <p:sp>
        <p:nvSpPr>
          <p:cNvPr id="195" name="Line 7"/>
          <p:cNvSpPr/>
          <p:nvPr/>
        </p:nvSpPr>
        <p:spPr>
          <a:xfrm>
            <a:off x="5105520" y="1371600"/>
            <a:ext cx="14475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96" name="Line 8"/>
          <p:cNvSpPr/>
          <p:nvPr/>
        </p:nvSpPr>
        <p:spPr>
          <a:xfrm>
            <a:off x="5562720" y="1447920"/>
            <a:ext cx="0" cy="99036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197" name="CustomShape 9"/>
          <p:cNvSpPr/>
          <p:nvPr/>
        </p:nvSpPr>
        <p:spPr>
          <a:xfrm>
            <a:off x="7147080" y="676440"/>
            <a:ext cx="1539720" cy="51912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CustomShape 10"/>
          <p:cNvSpPr/>
          <p:nvPr/>
        </p:nvSpPr>
        <p:spPr>
          <a:xfrm>
            <a:off x="7010280" y="457200"/>
            <a:ext cx="1844640" cy="13464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/>
              <a:t>Air,</a:t>
            </a:r>
            <a:endParaRPr/>
          </a:p>
          <a:p>
            <a:r>
              <a:rPr lang="en-US" sz="2800"/>
              <a:t>N2 , He, etc.</a:t>
            </a:r>
            <a:endParaRPr/>
          </a:p>
        </p:txBody>
      </p:sp>
      <p:sp>
        <p:nvSpPr>
          <p:cNvPr id="199" name="CustomShape 11"/>
          <p:cNvSpPr/>
          <p:nvPr/>
        </p:nvSpPr>
        <p:spPr>
          <a:xfrm>
            <a:off x="6858000" y="609480"/>
            <a:ext cx="152280" cy="1143000"/>
          </a:xfrm>
          <a:prstGeom prst="leftBrace">
            <a:avLst>
              <a:gd name="adj1" fmla="val 1800"/>
              <a:gd name="adj2" fmla="val 10800"/>
            </a:avLst>
          </a:prstGeom>
          <a:noFill/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8900258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2412000" y="380880"/>
            <a:ext cx="4242960" cy="824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b="1" u="sng">
                <a:solidFill>
                  <a:srgbClr val="000000"/>
                </a:solidFill>
                <a:latin typeface="Aharoni CLM"/>
              </a:rPr>
              <a:t>Other Equations of State</a:t>
            </a:r>
            <a:endParaRPr/>
          </a:p>
        </p:txBody>
      </p:sp>
      <p:sp>
        <p:nvSpPr>
          <p:cNvPr id="186" name="CustomShape 2"/>
          <p:cNvSpPr/>
          <p:nvPr/>
        </p:nvSpPr>
        <p:spPr>
          <a:xfrm>
            <a:off x="309240" y="1108080"/>
            <a:ext cx="2709000" cy="824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Van der Waal’s :</a:t>
            </a:r>
            <a:endParaRPr/>
          </a:p>
        </p:txBody>
      </p:sp>
      <p:sp>
        <p:nvSpPr>
          <p:cNvPr id="187" name="CustomShape 3"/>
          <p:cNvSpPr/>
          <p:nvPr/>
        </p:nvSpPr>
        <p:spPr>
          <a:xfrm>
            <a:off x="284400" y="2438280"/>
            <a:ext cx="2916000" cy="824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Beattie-Bridgeman :</a:t>
            </a:r>
            <a:endParaRPr/>
          </a:p>
        </p:txBody>
      </p:sp>
      <p:sp>
        <p:nvSpPr>
          <p:cNvPr id="188" name="CustomShape 4"/>
          <p:cNvSpPr/>
          <p:nvPr/>
        </p:nvSpPr>
        <p:spPr>
          <a:xfrm>
            <a:off x="316167" y="3581280"/>
            <a:ext cx="342900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solidFill>
                  <a:srgbClr val="000000"/>
                </a:solidFill>
                <a:latin typeface="Aharoni CLM"/>
              </a:rPr>
              <a:t>Benedict-Webb-Rubin :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04542" y="1237049"/>
                <a:ext cx="3231334" cy="7250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𝑝</m:t>
                          </m:r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𝑅𝑇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4542" y="1237049"/>
                <a:ext cx="3231334" cy="72500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00400" y="2438280"/>
                <a:ext cx="4553170" cy="7863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</m:acc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𝐵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𝐴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2438280"/>
                <a:ext cx="4553170" cy="78636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67" y="4114800"/>
            <a:ext cx="7892878" cy="108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ustomShape 4"/>
          <p:cNvSpPr/>
          <p:nvPr/>
        </p:nvSpPr>
        <p:spPr>
          <a:xfrm>
            <a:off x="378512" y="5194878"/>
            <a:ext cx="3905693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 err="1" smtClean="0">
                <a:solidFill>
                  <a:srgbClr val="000000"/>
                </a:solidFill>
                <a:latin typeface="Aharoni CLM"/>
              </a:rPr>
              <a:t>Virial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equations of state: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3400" y="5584982"/>
                <a:ext cx="4805354" cy="818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𝑅𝑇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  <m:r>
                            <a:rPr lang="en-US" sz="2400" i="1"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  <m:r>
                            <a:rPr lang="en-US" sz="2400" i="1"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⋯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5584982"/>
                <a:ext cx="4805354" cy="8184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53246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2057400" y="380880"/>
            <a:ext cx="6248520" cy="53388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The apparent and the implied</a:t>
            </a:r>
            <a:endParaRPr dirty="0"/>
          </a:p>
        </p:txBody>
      </p:sp>
      <p:sp>
        <p:nvSpPr>
          <p:cNvPr id="201" name="TextShape 2"/>
          <p:cNvSpPr txBox="1"/>
          <p:nvPr/>
        </p:nvSpPr>
        <p:spPr>
          <a:xfrm>
            <a:off x="609120" y="990720"/>
            <a:ext cx="7696440" cy="76212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Some examples…</a:t>
            </a:r>
            <a:endParaRPr dirty="0"/>
          </a:p>
        </p:txBody>
      </p:sp>
      <p:sp>
        <p:nvSpPr>
          <p:cNvPr id="202" name="CustomShape 3"/>
          <p:cNvSpPr/>
          <p:nvPr/>
        </p:nvSpPr>
        <p:spPr>
          <a:xfrm>
            <a:off x="4495680" y="2514600"/>
            <a:ext cx="3810240" cy="2031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>
                <a:solidFill>
                  <a:srgbClr val="000000"/>
                </a:solidFill>
                <a:latin typeface="Aharoni CLM"/>
              </a:rPr>
              <a:t>Constant volume (V=c)</a:t>
            </a:r>
            <a:endParaRPr/>
          </a:p>
          <a:p>
            <a:endParaRPr/>
          </a:p>
          <a:p>
            <a:r>
              <a:rPr lang="en-US" sz="2800">
                <a:solidFill>
                  <a:srgbClr val="000000"/>
                </a:solidFill>
                <a:latin typeface="Aharoni CLM"/>
              </a:rPr>
              <a:t>Constant pressure (p=c)</a:t>
            </a:r>
            <a:endParaRPr/>
          </a:p>
        </p:txBody>
      </p:sp>
      <p:sp>
        <p:nvSpPr>
          <p:cNvPr id="203" name="CustomShape 4"/>
          <p:cNvSpPr/>
          <p:nvPr/>
        </p:nvSpPr>
        <p:spPr>
          <a:xfrm>
            <a:off x="762120" y="2514600"/>
            <a:ext cx="3733560" cy="2031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Rigid tank</a:t>
            </a:r>
            <a:endParaRPr dirty="0"/>
          </a:p>
          <a:p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Frictionless cylinder, freely moving piston</a:t>
            </a:r>
            <a:endParaRPr dirty="0"/>
          </a:p>
        </p:txBody>
      </p:sp>
      <p:sp>
        <p:nvSpPr>
          <p:cNvPr id="204" name="CustomShape 5"/>
          <p:cNvSpPr/>
          <p:nvPr/>
        </p:nvSpPr>
        <p:spPr>
          <a:xfrm>
            <a:off x="4495680" y="1828800"/>
            <a:ext cx="3810240" cy="685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/>
            <a:r>
              <a:rPr lang="en-US" sz="2800">
                <a:solidFill>
                  <a:srgbClr val="000000"/>
                </a:solidFill>
                <a:latin typeface="Aharoni CLM"/>
              </a:rPr>
              <a:t>The Implied</a:t>
            </a:r>
            <a:endParaRPr/>
          </a:p>
        </p:txBody>
      </p:sp>
      <p:sp>
        <p:nvSpPr>
          <p:cNvPr id="205" name="CustomShape 6"/>
          <p:cNvSpPr/>
          <p:nvPr/>
        </p:nvSpPr>
        <p:spPr>
          <a:xfrm>
            <a:off x="762120" y="1828800"/>
            <a:ext cx="3733560" cy="685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haroni CLM"/>
              </a:rPr>
              <a:t>The Apparent</a:t>
            </a:r>
            <a:endParaRPr dirty="0"/>
          </a:p>
        </p:txBody>
      </p:sp>
      <p:sp>
        <p:nvSpPr>
          <p:cNvPr id="206" name="Line 7"/>
          <p:cNvSpPr/>
          <p:nvPr/>
        </p:nvSpPr>
        <p:spPr>
          <a:xfrm>
            <a:off x="762120" y="1828800"/>
            <a:ext cx="7543800" cy="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</p:sp>
      <p:sp>
        <p:nvSpPr>
          <p:cNvPr id="207" name="Line 8"/>
          <p:cNvSpPr/>
          <p:nvPr/>
        </p:nvSpPr>
        <p:spPr>
          <a:xfrm>
            <a:off x="762120" y="2514600"/>
            <a:ext cx="7543800" cy="0"/>
          </a:xfrm>
          <a:prstGeom prst="line">
            <a:avLst/>
          </a:prstGeom>
          <a:ln w="12600">
            <a:solidFill>
              <a:srgbClr val="000000"/>
            </a:solidFill>
            <a:miter/>
          </a:ln>
        </p:spPr>
      </p:sp>
      <p:sp>
        <p:nvSpPr>
          <p:cNvPr id="208" name="Line 9"/>
          <p:cNvSpPr/>
          <p:nvPr/>
        </p:nvSpPr>
        <p:spPr>
          <a:xfrm>
            <a:off x="762120" y="4546440"/>
            <a:ext cx="7543800" cy="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</p:sp>
      <p:sp>
        <p:nvSpPr>
          <p:cNvPr id="209" name="Line 10"/>
          <p:cNvSpPr/>
          <p:nvPr/>
        </p:nvSpPr>
        <p:spPr>
          <a:xfrm>
            <a:off x="762120" y="1828800"/>
            <a:ext cx="0" cy="271764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</p:sp>
      <p:sp>
        <p:nvSpPr>
          <p:cNvPr id="210" name="Line 11"/>
          <p:cNvSpPr/>
          <p:nvPr/>
        </p:nvSpPr>
        <p:spPr>
          <a:xfrm>
            <a:off x="4495680" y="1828800"/>
            <a:ext cx="0" cy="2717640"/>
          </a:xfrm>
          <a:prstGeom prst="line">
            <a:avLst/>
          </a:prstGeom>
          <a:ln w="12600">
            <a:solidFill>
              <a:srgbClr val="000000"/>
            </a:solidFill>
            <a:miter/>
          </a:ln>
        </p:spPr>
      </p:sp>
      <p:sp>
        <p:nvSpPr>
          <p:cNvPr id="211" name="Line 12"/>
          <p:cNvSpPr/>
          <p:nvPr/>
        </p:nvSpPr>
        <p:spPr>
          <a:xfrm>
            <a:off x="8305920" y="1828800"/>
            <a:ext cx="0" cy="271764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2701846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2019240" y="251912"/>
            <a:ext cx="5829480" cy="9756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2400" b="1" u="sng" dirty="0">
                <a:latin typeface="Aharoni CLM"/>
              </a:rPr>
              <a:t>Phase Change of Pure Substances
</a:t>
            </a:r>
            <a:r>
              <a:rPr lang="en-US" sz="2400" dirty="0">
                <a:latin typeface="Aharoni CLM"/>
              </a:rPr>
              <a:t>ex. Water at 1 </a:t>
            </a:r>
            <a:r>
              <a:rPr lang="en-US" sz="2400" dirty="0" err="1">
                <a:latin typeface="Aharoni CLM"/>
              </a:rPr>
              <a:t>atm</a:t>
            </a:r>
            <a:r>
              <a:rPr lang="en-US" sz="2400" dirty="0">
                <a:latin typeface="Aharoni CLM"/>
              </a:rPr>
              <a:t> of pressure</a:t>
            </a:r>
            <a:endParaRPr dirty="0"/>
          </a:p>
        </p:txBody>
      </p:sp>
      <p:sp>
        <p:nvSpPr>
          <p:cNvPr id="42" name="Line 2"/>
          <p:cNvSpPr/>
          <p:nvPr/>
        </p:nvSpPr>
        <p:spPr>
          <a:xfrm>
            <a:off x="685440" y="167616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3" name="Line 3"/>
          <p:cNvSpPr/>
          <p:nvPr/>
        </p:nvSpPr>
        <p:spPr>
          <a:xfrm flipH="1">
            <a:off x="685440" y="2742840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4" name="Line 4"/>
          <p:cNvSpPr/>
          <p:nvPr/>
        </p:nvSpPr>
        <p:spPr>
          <a:xfrm>
            <a:off x="1523520" y="167616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5" name="CustomShape 5"/>
          <p:cNvSpPr/>
          <p:nvPr/>
        </p:nvSpPr>
        <p:spPr>
          <a:xfrm>
            <a:off x="685800" y="2285640"/>
            <a:ext cx="838080" cy="763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46" name="Line 6"/>
          <p:cNvSpPr/>
          <p:nvPr/>
        </p:nvSpPr>
        <p:spPr>
          <a:xfrm>
            <a:off x="685440" y="297144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7" name="Line 7"/>
          <p:cNvSpPr/>
          <p:nvPr/>
        </p:nvSpPr>
        <p:spPr>
          <a:xfrm flipH="1">
            <a:off x="685440" y="4038120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8" name="Line 8"/>
          <p:cNvSpPr/>
          <p:nvPr/>
        </p:nvSpPr>
        <p:spPr>
          <a:xfrm>
            <a:off x="1523520" y="297144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9" name="CustomShape 9"/>
          <p:cNvSpPr/>
          <p:nvPr/>
        </p:nvSpPr>
        <p:spPr>
          <a:xfrm>
            <a:off x="685800" y="3580920"/>
            <a:ext cx="838080" cy="763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58" name="CustomShape 18"/>
          <p:cNvSpPr/>
          <p:nvPr/>
        </p:nvSpPr>
        <p:spPr>
          <a:xfrm>
            <a:off x="685440" y="1828440"/>
            <a:ext cx="853920" cy="703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 dirty="0">
                <a:solidFill>
                  <a:srgbClr val="000000"/>
                </a:solidFill>
              </a:rPr>
              <a:t>T=25</a:t>
            </a:r>
            <a:r>
              <a:rPr lang="en-US" sz="1400" baseline="30000" dirty="0">
                <a:solidFill>
                  <a:srgbClr val="000000"/>
                </a:solidFill>
              </a:rPr>
              <a:t>o</a:t>
            </a:r>
            <a:r>
              <a:rPr lang="en-US" sz="1400" dirty="0">
                <a:solidFill>
                  <a:srgbClr val="000000"/>
                </a:solidFill>
              </a:rPr>
              <a:t>C</a:t>
            </a:r>
            <a:endParaRPr dirty="0"/>
          </a:p>
        </p:txBody>
      </p:sp>
      <p:sp>
        <p:nvSpPr>
          <p:cNvPr id="59" name="CustomShape 19"/>
          <p:cNvSpPr/>
          <p:nvPr/>
        </p:nvSpPr>
        <p:spPr>
          <a:xfrm>
            <a:off x="685440" y="3047760"/>
            <a:ext cx="853920" cy="703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 dirty="0">
                <a:solidFill>
                  <a:srgbClr val="000000"/>
                </a:solidFill>
              </a:rPr>
              <a:t>T=100</a:t>
            </a:r>
            <a:r>
              <a:rPr lang="en-US" sz="1400" baseline="30000" dirty="0">
                <a:solidFill>
                  <a:srgbClr val="000000"/>
                </a:solidFill>
              </a:rPr>
              <a:t>o</a:t>
            </a:r>
            <a:r>
              <a:rPr lang="en-US" sz="1400" dirty="0">
                <a:solidFill>
                  <a:srgbClr val="000000"/>
                </a:solidFill>
              </a:rPr>
              <a:t>C</a:t>
            </a:r>
            <a:endParaRPr dirty="0"/>
          </a:p>
        </p:txBody>
      </p:sp>
      <p:sp>
        <p:nvSpPr>
          <p:cNvPr id="61" name="CustomShape 21"/>
          <p:cNvSpPr/>
          <p:nvPr/>
        </p:nvSpPr>
        <p:spPr>
          <a:xfrm>
            <a:off x="1600200" y="5105520"/>
            <a:ext cx="838080" cy="304560"/>
          </a:xfrm>
          <a:prstGeom prst="rect">
            <a:avLst/>
          </a:prstGeom>
          <a:blipFill>
            <a:blip r:embed="rId2"/>
            <a:tile/>
          </a:blipFill>
          <a:ln>
            <a:noFill/>
          </a:ln>
        </p:spPr>
      </p:sp>
      <p:sp>
        <p:nvSpPr>
          <p:cNvPr id="62" name="Line 22"/>
          <p:cNvSpPr/>
          <p:nvPr/>
        </p:nvSpPr>
        <p:spPr>
          <a:xfrm>
            <a:off x="1599840" y="434340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3" name="Line 23"/>
          <p:cNvSpPr/>
          <p:nvPr/>
        </p:nvSpPr>
        <p:spPr>
          <a:xfrm flipH="1">
            <a:off x="1599840" y="5410080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4" name="Line 24"/>
          <p:cNvSpPr/>
          <p:nvPr/>
        </p:nvSpPr>
        <p:spPr>
          <a:xfrm>
            <a:off x="2437920" y="434340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5" name="CustomShape 25"/>
          <p:cNvSpPr/>
          <p:nvPr/>
        </p:nvSpPr>
        <p:spPr>
          <a:xfrm>
            <a:off x="1600200" y="4647960"/>
            <a:ext cx="838080" cy="7596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66" name="CustomShape 26"/>
          <p:cNvSpPr/>
          <p:nvPr/>
        </p:nvSpPr>
        <p:spPr>
          <a:xfrm>
            <a:off x="1600200" y="4267080"/>
            <a:ext cx="853920" cy="3355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200" dirty="0">
                <a:solidFill>
                  <a:srgbClr val="000000"/>
                </a:solidFill>
                <a:latin typeface="Aharoni CLM"/>
              </a:rPr>
              <a:t>T=100</a:t>
            </a:r>
            <a:r>
              <a:rPr lang="en-US" sz="1200" baseline="30000" dirty="0">
                <a:solidFill>
                  <a:srgbClr val="000000"/>
                </a:solidFill>
                <a:latin typeface="Aharoni CLM"/>
              </a:rPr>
              <a:t>o</a:t>
            </a:r>
            <a:r>
              <a:rPr lang="en-US" sz="1200" dirty="0">
                <a:solidFill>
                  <a:srgbClr val="000000"/>
                </a:solidFill>
                <a:latin typeface="Aharoni CLM"/>
              </a:rPr>
              <a:t>C</a:t>
            </a:r>
            <a:endParaRPr sz="1200" dirty="0"/>
          </a:p>
        </p:txBody>
      </p:sp>
      <p:sp>
        <p:nvSpPr>
          <p:cNvPr id="68" name="CustomShape 28"/>
          <p:cNvSpPr/>
          <p:nvPr/>
        </p:nvSpPr>
        <p:spPr>
          <a:xfrm>
            <a:off x="456840" y="4419360"/>
            <a:ext cx="914400" cy="1007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>
                <a:solidFill>
                  <a:srgbClr val="000000"/>
                </a:solidFill>
              </a:rPr>
              <a:t>Saturated vapor</a:t>
            </a:r>
            <a:endParaRPr/>
          </a:p>
        </p:txBody>
      </p:sp>
      <p:sp>
        <p:nvSpPr>
          <p:cNvPr id="69" name="CustomShape 29"/>
          <p:cNvSpPr/>
          <p:nvPr/>
        </p:nvSpPr>
        <p:spPr>
          <a:xfrm>
            <a:off x="275400" y="5029200"/>
            <a:ext cx="943920" cy="1007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>
                <a:solidFill>
                  <a:srgbClr val="000000"/>
                </a:solidFill>
              </a:rPr>
              <a:t>Saturated liquid</a:t>
            </a:r>
            <a:endParaRPr/>
          </a:p>
        </p:txBody>
      </p:sp>
      <p:sp>
        <p:nvSpPr>
          <p:cNvPr id="70" name="CustomShape 30"/>
          <p:cNvSpPr/>
          <p:nvPr/>
        </p:nvSpPr>
        <p:spPr>
          <a:xfrm>
            <a:off x="1967400" y="1533960"/>
            <a:ext cx="3070800" cy="1143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sz="2000" i="1">
                <a:solidFill>
                  <a:srgbClr val="000000"/>
                </a:solidFill>
                <a:latin typeface="Aharoni CLM"/>
              </a:rPr>
              <a:t>Not about</a:t>
            </a:r>
            <a:r>
              <a:rPr lang="en-US" sz="2000">
                <a:solidFill>
                  <a:srgbClr val="000000"/>
                </a:solidFill>
                <a:latin typeface="Aharoni CLM"/>
              </a:rPr>
              <a:t> to evaporate</a:t>
            </a:r>
            <a:endParaRPr/>
          </a:p>
          <a:p>
            <a:r>
              <a:rPr lang="en-US" sz="2000">
                <a:solidFill>
                  <a:srgbClr val="000000"/>
                </a:solidFill>
                <a:latin typeface="Aharoni CLM"/>
              </a:rPr>
              <a:t>Heat added               T</a:t>
            </a:r>
            <a:endParaRPr/>
          </a:p>
          <a:p>
            <a:r>
              <a:rPr lang="en-US" sz="2000" b="1" u="sng">
                <a:solidFill>
                  <a:srgbClr val="000000"/>
                </a:solidFill>
                <a:latin typeface="Aharoni CLM"/>
              </a:rPr>
              <a:t>Compressed liquid</a:t>
            </a:r>
            <a:r>
              <a:rPr lang="en-US" sz="2000">
                <a:solidFill>
                  <a:srgbClr val="000000"/>
                </a:solidFill>
                <a:latin typeface="Aharoni CLM"/>
              </a:rPr>
              <a:t> phase</a:t>
            </a:r>
            <a:endParaRPr/>
          </a:p>
        </p:txBody>
      </p:sp>
      <p:sp>
        <p:nvSpPr>
          <p:cNvPr id="71" name="Line 31"/>
          <p:cNvSpPr/>
          <p:nvPr/>
        </p:nvSpPr>
        <p:spPr>
          <a:xfrm>
            <a:off x="3949920" y="1924816"/>
            <a:ext cx="42624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72" name="Line 32"/>
          <p:cNvSpPr/>
          <p:nvPr/>
        </p:nvSpPr>
        <p:spPr>
          <a:xfrm flipV="1">
            <a:off x="4781880" y="1840320"/>
            <a:ext cx="0" cy="22860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73" name="CustomShape 33"/>
          <p:cNvSpPr/>
          <p:nvPr/>
        </p:nvSpPr>
        <p:spPr>
          <a:xfrm>
            <a:off x="2209320" y="2895120"/>
            <a:ext cx="4232160" cy="1143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i="1">
                <a:solidFill>
                  <a:srgbClr val="000000"/>
                </a:solidFill>
                <a:latin typeface="Aharoni CLM"/>
              </a:rPr>
              <a:t>About to</a:t>
            </a:r>
            <a:r>
              <a:rPr lang="en-US">
                <a:solidFill>
                  <a:srgbClr val="000000"/>
                </a:solidFill>
                <a:latin typeface="Aharoni CLM"/>
              </a:rPr>
              <a:t> evaporate</a:t>
            </a:r>
            <a:endParaRPr/>
          </a:p>
          <a:p>
            <a:r>
              <a:rPr lang="en-US">
                <a:solidFill>
                  <a:srgbClr val="000000"/>
                </a:solidFill>
                <a:latin typeface="Aharoni CLM"/>
              </a:rPr>
              <a:t>Heat added                evaporation starts</a:t>
            </a:r>
            <a:endParaRPr/>
          </a:p>
          <a:p>
            <a:r>
              <a:rPr lang="en-US" b="1" u="sng">
                <a:solidFill>
                  <a:srgbClr val="000000"/>
                </a:solidFill>
                <a:latin typeface="Aharoni CLM"/>
              </a:rPr>
              <a:t>Saturated liquid</a:t>
            </a:r>
            <a:r>
              <a:rPr lang="en-US">
                <a:solidFill>
                  <a:srgbClr val="000000"/>
                </a:solidFill>
                <a:latin typeface="Aharoni CLM"/>
              </a:rPr>
              <a:t> phase</a:t>
            </a:r>
            <a:endParaRPr/>
          </a:p>
        </p:txBody>
      </p:sp>
      <p:sp>
        <p:nvSpPr>
          <p:cNvPr id="74" name="Line 34"/>
          <p:cNvSpPr/>
          <p:nvPr/>
        </p:nvSpPr>
        <p:spPr>
          <a:xfrm>
            <a:off x="3914640" y="3466800"/>
            <a:ext cx="46656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75" name="CustomShape 35"/>
          <p:cNvSpPr/>
          <p:nvPr/>
        </p:nvSpPr>
        <p:spPr>
          <a:xfrm>
            <a:off x="2514240" y="4190760"/>
            <a:ext cx="4419960" cy="1600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dirty="0">
                <a:solidFill>
                  <a:srgbClr val="000000"/>
                </a:solidFill>
                <a:latin typeface="Aharoni CLM"/>
              </a:rPr>
              <a:t>Heat added	 </a:t>
            </a:r>
            <a:r>
              <a:rPr lang="en-US" dirty="0" smtClean="0">
                <a:solidFill>
                  <a:srgbClr val="000000"/>
                </a:solidFill>
                <a:latin typeface="Aharoni CLM"/>
              </a:rPr>
              <a:t>  continues </a:t>
            </a:r>
            <a:r>
              <a:rPr lang="en-US" dirty="0">
                <a:solidFill>
                  <a:srgbClr val="000000"/>
                </a:solidFill>
                <a:latin typeface="Aharoni CLM"/>
              </a:rPr>
              <a:t>evap.</a:t>
            </a:r>
            <a:endParaRPr dirty="0"/>
          </a:p>
          <a:p>
            <a:r>
              <a:rPr lang="en-US" dirty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dirty="0" smtClean="0">
                <a:solidFill>
                  <a:srgbClr val="000000"/>
                </a:solidFill>
                <a:latin typeface="Aharoni CLM"/>
              </a:rPr>
              <a:t>	   </a:t>
            </a:r>
            <a:r>
              <a:rPr lang="en-US" b="1" dirty="0" smtClean="0">
                <a:solidFill>
                  <a:srgbClr val="000000"/>
                </a:solidFill>
                <a:latin typeface="Aharoni CLM"/>
              </a:rPr>
              <a:t>T </a:t>
            </a:r>
            <a:r>
              <a:rPr lang="en-US" b="1" dirty="0">
                <a:solidFill>
                  <a:srgbClr val="000000"/>
                </a:solidFill>
                <a:latin typeface="Aharoni CLM"/>
              </a:rPr>
              <a:t>unchanged</a:t>
            </a:r>
            <a:endParaRPr dirty="0"/>
          </a:p>
          <a:p>
            <a:r>
              <a:rPr lang="en-US" b="1" u="sng" dirty="0">
                <a:solidFill>
                  <a:srgbClr val="000000"/>
                </a:solidFill>
                <a:latin typeface="Aharoni CLM"/>
              </a:rPr>
              <a:t>Wet steam</a:t>
            </a:r>
            <a:r>
              <a:rPr lang="en-US" dirty="0">
                <a:solidFill>
                  <a:srgbClr val="000000"/>
                </a:solidFill>
                <a:latin typeface="Aharoni CLM"/>
              </a:rPr>
              <a:t> or</a:t>
            </a:r>
            <a:endParaRPr dirty="0"/>
          </a:p>
          <a:p>
            <a:r>
              <a:rPr lang="en-US" b="1" u="sng" dirty="0">
                <a:solidFill>
                  <a:srgbClr val="000000"/>
                </a:solidFill>
                <a:latin typeface="Aharoni CLM"/>
              </a:rPr>
              <a:t>Saturated liquid-vapor mixture</a:t>
            </a:r>
            <a:endParaRPr dirty="0"/>
          </a:p>
        </p:txBody>
      </p:sp>
      <p:sp>
        <p:nvSpPr>
          <p:cNvPr id="76" name="Line 36"/>
          <p:cNvSpPr/>
          <p:nvPr/>
        </p:nvSpPr>
        <p:spPr>
          <a:xfrm>
            <a:off x="1066320" y="4723920"/>
            <a:ext cx="762120" cy="22860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77" name="Line 37"/>
          <p:cNvSpPr/>
          <p:nvPr/>
        </p:nvSpPr>
        <p:spPr>
          <a:xfrm flipV="1">
            <a:off x="990360" y="5257800"/>
            <a:ext cx="838080" cy="763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78" name="Line 38"/>
          <p:cNvSpPr/>
          <p:nvPr/>
        </p:nvSpPr>
        <p:spPr>
          <a:xfrm>
            <a:off x="4190760" y="4419720"/>
            <a:ext cx="38088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79" name="Line 39"/>
          <p:cNvSpPr/>
          <p:nvPr/>
        </p:nvSpPr>
        <p:spPr>
          <a:xfrm>
            <a:off x="4266720" y="4419360"/>
            <a:ext cx="0" cy="3045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80" name="Line 40"/>
          <p:cNvSpPr/>
          <p:nvPr/>
        </p:nvSpPr>
        <p:spPr>
          <a:xfrm>
            <a:off x="4266720" y="4724280"/>
            <a:ext cx="30492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</p:spTree>
    <p:extLst>
      <p:ext uri="{BB962C8B-B14F-4D97-AF65-F5344CB8AC3E}">
        <p14:creationId xmlns:p14="http://schemas.microsoft.com/office/powerpoint/2010/main" val="245125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1"/>
          <p:cNvSpPr txBox="1"/>
          <p:nvPr/>
        </p:nvSpPr>
        <p:spPr>
          <a:xfrm>
            <a:off x="1997809" y="533400"/>
            <a:ext cx="5829480" cy="9756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2400" b="1" u="sng" dirty="0">
                <a:latin typeface="Aharoni CLM"/>
              </a:rPr>
              <a:t>Phase Change of Pure </a:t>
            </a:r>
            <a:r>
              <a:rPr lang="en-US" sz="2400" b="1" u="sng" dirty="0" smtClean="0">
                <a:latin typeface="Aharoni CLM"/>
              </a:rPr>
              <a:t>Substances (</a:t>
            </a:r>
            <a:r>
              <a:rPr lang="en-US" sz="2400" b="1" u="sng" dirty="0" err="1" smtClean="0">
                <a:latin typeface="Aharoni CLM"/>
              </a:rPr>
              <a:t>ctd</a:t>
            </a:r>
            <a:r>
              <a:rPr lang="en-US" sz="2400" b="1" u="sng" dirty="0" smtClean="0">
                <a:latin typeface="Aharoni CLM"/>
              </a:rPr>
              <a:t>.)</a:t>
            </a:r>
            <a:r>
              <a:rPr lang="en-US" sz="2400" b="1" u="sng" dirty="0">
                <a:latin typeface="Aharoni CLM"/>
              </a:rPr>
              <a:t>
</a:t>
            </a:r>
            <a:r>
              <a:rPr lang="en-US" sz="2400" dirty="0">
                <a:latin typeface="Aharoni CLM"/>
              </a:rPr>
              <a:t>ex. Water at 1 </a:t>
            </a:r>
            <a:r>
              <a:rPr lang="en-US" sz="2400" dirty="0" err="1">
                <a:latin typeface="Aharoni CLM"/>
              </a:rPr>
              <a:t>atm</a:t>
            </a:r>
            <a:r>
              <a:rPr lang="en-US" sz="2400" dirty="0">
                <a:latin typeface="Aharoni CLM"/>
              </a:rPr>
              <a:t> of pressure</a:t>
            </a:r>
            <a:endParaRPr dirty="0"/>
          </a:p>
        </p:txBody>
      </p:sp>
      <p:sp>
        <p:nvSpPr>
          <p:cNvPr id="5" name="Line 10"/>
          <p:cNvSpPr/>
          <p:nvPr/>
        </p:nvSpPr>
        <p:spPr>
          <a:xfrm>
            <a:off x="1235689" y="3448702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" name="Line 11"/>
          <p:cNvSpPr/>
          <p:nvPr/>
        </p:nvSpPr>
        <p:spPr>
          <a:xfrm flipH="1">
            <a:off x="1235329" y="4515382"/>
            <a:ext cx="83844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7" name="Line 12"/>
          <p:cNvSpPr/>
          <p:nvPr/>
        </p:nvSpPr>
        <p:spPr>
          <a:xfrm>
            <a:off x="2074129" y="3448702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8" name="CustomShape 13"/>
          <p:cNvSpPr/>
          <p:nvPr/>
        </p:nvSpPr>
        <p:spPr>
          <a:xfrm>
            <a:off x="1236049" y="3753262"/>
            <a:ext cx="838080" cy="763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9" name="Line 14"/>
          <p:cNvSpPr/>
          <p:nvPr/>
        </p:nvSpPr>
        <p:spPr>
          <a:xfrm>
            <a:off x="1159729" y="1848142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0" name="Line 15"/>
          <p:cNvSpPr/>
          <p:nvPr/>
        </p:nvSpPr>
        <p:spPr>
          <a:xfrm flipH="1">
            <a:off x="1159729" y="2914822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1" name="Line 16"/>
          <p:cNvSpPr/>
          <p:nvPr/>
        </p:nvSpPr>
        <p:spPr>
          <a:xfrm>
            <a:off x="1997809" y="1848142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" name="CustomShape 17"/>
          <p:cNvSpPr/>
          <p:nvPr/>
        </p:nvSpPr>
        <p:spPr>
          <a:xfrm>
            <a:off x="1160089" y="2152702"/>
            <a:ext cx="838080" cy="7596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3" name="CustomShape 20"/>
          <p:cNvSpPr/>
          <p:nvPr/>
        </p:nvSpPr>
        <p:spPr>
          <a:xfrm>
            <a:off x="1159729" y="1772182"/>
            <a:ext cx="853920" cy="703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>
                <a:solidFill>
                  <a:srgbClr val="000000"/>
                </a:solidFill>
              </a:rPr>
              <a:t>T=100oC</a:t>
            </a:r>
            <a:endParaRPr/>
          </a:p>
        </p:txBody>
      </p:sp>
      <p:sp>
        <p:nvSpPr>
          <p:cNvPr id="14" name="CustomShape 27"/>
          <p:cNvSpPr/>
          <p:nvPr/>
        </p:nvSpPr>
        <p:spPr>
          <a:xfrm>
            <a:off x="1236049" y="3372022"/>
            <a:ext cx="854280" cy="703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 dirty="0" smtClean="0">
                <a:solidFill>
                  <a:srgbClr val="000000"/>
                </a:solidFill>
              </a:rPr>
              <a:t>T=110oC</a:t>
            </a:r>
            <a:endParaRPr dirty="0"/>
          </a:p>
        </p:txBody>
      </p:sp>
      <p:sp>
        <p:nvSpPr>
          <p:cNvPr id="15" name="CustomShape 41"/>
          <p:cNvSpPr/>
          <p:nvPr/>
        </p:nvSpPr>
        <p:spPr>
          <a:xfrm>
            <a:off x="2455009" y="1848502"/>
            <a:ext cx="407124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sz="2000">
                <a:solidFill>
                  <a:srgbClr val="000000"/>
                </a:solidFill>
                <a:latin typeface="Aharoni CLM"/>
              </a:rPr>
              <a:t>All liquid evaporated</a:t>
            </a:r>
            <a:endParaRPr/>
          </a:p>
          <a:p>
            <a:r>
              <a:rPr lang="en-US" sz="2000">
                <a:solidFill>
                  <a:srgbClr val="000000"/>
                </a:solidFill>
                <a:latin typeface="Aharoni CLM"/>
              </a:rPr>
              <a:t>(</a:t>
            </a:r>
            <a:r>
              <a:rPr lang="en-US" sz="2000" i="1">
                <a:solidFill>
                  <a:srgbClr val="000000"/>
                </a:solidFill>
                <a:latin typeface="Aharoni CLM"/>
              </a:rPr>
              <a:t>about to condense</a:t>
            </a:r>
            <a:r>
              <a:rPr lang="en-US" sz="2000">
                <a:solidFill>
                  <a:srgbClr val="000000"/>
                </a:solidFill>
                <a:latin typeface="Aharoni CLM"/>
              </a:rPr>
              <a:t>)</a:t>
            </a:r>
            <a:endParaRPr/>
          </a:p>
          <a:p>
            <a:r>
              <a:rPr lang="en-US" sz="2000">
                <a:solidFill>
                  <a:srgbClr val="000000"/>
                </a:solidFill>
                <a:latin typeface="Aharoni CLM"/>
              </a:rPr>
              <a:t>Heat removed         </a:t>
            </a:r>
            <a:r>
              <a:rPr lang="en-US" sz="2000" i="1">
                <a:solidFill>
                  <a:srgbClr val="000000"/>
                </a:solidFill>
                <a:latin typeface="Aharoni CLM"/>
              </a:rPr>
              <a:t>condensation</a:t>
            </a:r>
            <a:endParaRPr/>
          </a:p>
          <a:p>
            <a:r>
              <a:rPr lang="en-US" sz="2000" b="1" u="sng">
                <a:solidFill>
                  <a:srgbClr val="000000"/>
                </a:solidFill>
                <a:latin typeface="Aharoni CLM"/>
              </a:rPr>
              <a:t>Saturated vapor phase</a:t>
            </a:r>
            <a:endParaRPr/>
          </a:p>
        </p:txBody>
      </p:sp>
      <p:sp>
        <p:nvSpPr>
          <p:cNvPr id="16" name="Line 42"/>
          <p:cNvSpPr/>
          <p:nvPr/>
        </p:nvSpPr>
        <p:spPr>
          <a:xfrm>
            <a:off x="4277842" y="2585062"/>
            <a:ext cx="46692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17" name="CustomShape 43"/>
          <p:cNvSpPr/>
          <p:nvPr/>
        </p:nvSpPr>
        <p:spPr>
          <a:xfrm>
            <a:off x="2529529" y="3295702"/>
            <a:ext cx="3581640" cy="1143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sz="2000" dirty="0">
                <a:solidFill>
                  <a:srgbClr val="000000"/>
                </a:solidFill>
                <a:latin typeface="Aharoni CLM"/>
              </a:rPr>
              <a:t>Not about to condense</a:t>
            </a:r>
            <a:endParaRPr dirty="0"/>
          </a:p>
          <a:p>
            <a:r>
              <a:rPr lang="en-US" sz="2000" dirty="0">
                <a:solidFill>
                  <a:srgbClr val="000000"/>
                </a:solidFill>
                <a:latin typeface="Aharoni CLM"/>
              </a:rPr>
              <a:t>Heat added          </a:t>
            </a:r>
            <a:r>
              <a:rPr lang="en-US" sz="2000" dirty="0" smtClean="0">
                <a:solidFill>
                  <a:srgbClr val="000000"/>
                </a:solidFill>
                <a:latin typeface="Aharoni CLM"/>
              </a:rPr>
              <a:t>  T</a:t>
            </a:r>
            <a:endParaRPr dirty="0"/>
          </a:p>
          <a:p>
            <a:r>
              <a:rPr lang="en-US" sz="2000" b="1" u="sng" dirty="0">
                <a:solidFill>
                  <a:srgbClr val="000000"/>
                </a:solidFill>
                <a:latin typeface="Aharoni CLM"/>
              </a:rPr>
              <a:t>Superheated vapor</a:t>
            </a:r>
            <a:r>
              <a:rPr lang="en-US" sz="2000" dirty="0">
                <a:solidFill>
                  <a:srgbClr val="000000"/>
                </a:solidFill>
                <a:latin typeface="Aharoni CLM"/>
              </a:rPr>
              <a:t> phase</a:t>
            </a:r>
            <a:endParaRPr dirty="0"/>
          </a:p>
        </p:txBody>
      </p:sp>
      <p:sp>
        <p:nvSpPr>
          <p:cNvPr id="18" name="Line 44"/>
          <p:cNvSpPr/>
          <p:nvPr/>
        </p:nvSpPr>
        <p:spPr>
          <a:xfrm>
            <a:off x="4216969" y="3866842"/>
            <a:ext cx="49860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19" name="Line 45"/>
          <p:cNvSpPr/>
          <p:nvPr/>
        </p:nvSpPr>
        <p:spPr>
          <a:xfrm flipV="1">
            <a:off x="5045929" y="3752542"/>
            <a:ext cx="0" cy="22860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</p:spTree>
    <p:extLst>
      <p:ext uri="{BB962C8B-B14F-4D97-AF65-F5344CB8AC3E}">
        <p14:creationId xmlns:p14="http://schemas.microsoft.com/office/powerpoint/2010/main" val="314856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08088"/>
            <a:ext cx="5538694" cy="4630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638799"/>
            <a:ext cx="4648199" cy="91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30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6236855" cy="506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33800" y="785244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Evaporation temperature changes with pressure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55655" y="1583975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During phase change, temperature and pressure are not independent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sat</a:t>
            </a:r>
            <a:r>
              <a:rPr lang="en-US" dirty="0" smtClean="0"/>
              <a:t> &lt;-&gt;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sat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638800" y="25146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Energy needed to vaporize (latent heat of vaporization) decreases with increasing pressure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2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20086"/>
            <a:ext cx="6502435" cy="5428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0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22953"/>
            <a:ext cx="6248399" cy="554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45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861</TotalTime>
  <Words>776</Words>
  <Application>Microsoft Office PowerPoint</Application>
  <PresentationFormat>On-screen Show (4:3)</PresentationFormat>
  <Paragraphs>227</Paragraphs>
  <Slides>37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Aharoni CLM</vt:lpstr>
      <vt:lpstr>Arial</vt:lpstr>
      <vt:lpstr>Calibri</vt:lpstr>
      <vt:lpstr>Cambria Math</vt:lpstr>
      <vt:lpstr>Symbol</vt:lpstr>
      <vt:lpstr>Times New Roman</vt:lpstr>
      <vt:lpstr>Verdana</vt:lpstr>
      <vt:lpstr>UTMocw template</vt:lpstr>
      <vt:lpstr>Equation</vt:lpstr>
      <vt:lpstr>Thermodynamics I Chapter 2 Properties of Pure Substances</vt:lpstr>
      <vt:lpstr>Properties of Pure Substances (Motivation)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Compressed Liquid Approximation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Ideal Gas  (Initial Observations)</vt:lpstr>
      <vt:lpstr>PowerPoint Presentation</vt:lpstr>
      <vt:lpstr>PowerPoint Presentation</vt:lpstr>
      <vt:lpstr>PowerPoint Presentation</vt:lpstr>
      <vt:lpstr>PowerPoint Presentation</vt:lpstr>
      <vt:lpstr>Real Gases &amp; Compressibility Factor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33</cp:revision>
  <cp:lastPrinted>2013-10-01T10:35:42Z</cp:lastPrinted>
  <dcterms:created xsi:type="dcterms:W3CDTF">2013-08-28T02:41:09Z</dcterms:created>
  <dcterms:modified xsi:type="dcterms:W3CDTF">2018-03-01T02:52:22Z</dcterms:modified>
</cp:coreProperties>
</file>