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4"/>
  </p:notesMasterIdLst>
  <p:sldIdLst>
    <p:sldId id="256" r:id="rId2"/>
    <p:sldId id="378" r:id="rId3"/>
    <p:sldId id="379" r:id="rId4"/>
    <p:sldId id="274" r:id="rId5"/>
    <p:sldId id="258" r:id="rId6"/>
    <p:sldId id="380" r:id="rId7"/>
    <p:sldId id="384" r:id="rId8"/>
    <p:sldId id="381" r:id="rId9"/>
    <p:sldId id="385" r:id="rId10"/>
    <p:sldId id="386" r:id="rId11"/>
    <p:sldId id="387" r:id="rId12"/>
    <p:sldId id="388" r:id="rId13"/>
    <p:sldId id="259" r:id="rId14"/>
    <p:sldId id="260" r:id="rId15"/>
    <p:sldId id="261" r:id="rId16"/>
    <p:sldId id="262" r:id="rId17"/>
    <p:sldId id="263" r:id="rId18"/>
    <p:sldId id="447" r:id="rId19"/>
    <p:sldId id="269" r:id="rId20"/>
    <p:sldId id="430" r:id="rId21"/>
    <p:sldId id="270" r:id="rId22"/>
    <p:sldId id="431" r:id="rId23"/>
    <p:sldId id="273" r:id="rId24"/>
    <p:sldId id="432" r:id="rId25"/>
    <p:sldId id="433" r:id="rId26"/>
    <p:sldId id="417" r:id="rId27"/>
    <p:sldId id="372" r:id="rId28"/>
    <p:sldId id="371" r:id="rId29"/>
    <p:sldId id="277" r:id="rId30"/>
    <p:sldId id="359" r:id="rId31"/>
    <p:sldId id="360" r:id="rId32"/>
    <p:sldId id="351" r:id="rId33"/>
    <p:sldId id="352" r:id="rId34"/>
    <p:sldId id="353" r:id="rId35"/>
    <p:sldId id="354" r:id="rId36"/>
    <p:sldId id="355" r:id="rId37"/>
    <p:sldId id="356" r:id="rId38"/>
    <p:sldId id="407" r:id="rId39"/>
    <p:sldId id="361" r:id="rId40"/>
    <p:sldId id="374" r:id="rId41"/>
    <p:sldId id="422" r:id="rId42"/>
    <p:sldId id="423" r:id="rId43"/>
    <p:sldId id="424" r:id="rId44"/>
    <p:sldId id="425" r:id="rId45"/>
    <p:sldId id="375" r:id="rId46"/>
    <p:sldId id="376" r:id="rId47"/>
    <p:sldId id="377" r:id="rId48"/>
    <p:sldId id="448" r:id="rId49"/>
    <p:sldId id="363" r:id="rId50"/>
    <p:sldId id="336" r:id="rId51"/>
    <p:sldId id="337" r:id="rId52"/>
    <p:sldId id="427" r:id="rId53"/>
    <p:sldId id="426" r:id="rId54"/>
    <p:sldId id="435" r:id="rId55"/>
    <p:sldId id="428" r:id="rId56"/>
    <p:sldId id="429" r:id="rId57"/>
    <p:sldId id="342" r:id="rId58"/>
    <p:sldId id="343" r:id="rId59"/>
    <p:sldId id="344" r:id="rId60"/>
    <p:sldId id="345" r:id="rId61"/>
    <p:sldId id="346" r:id="rId62"/>
    <p:sldId id="347" r:id="rId63"/>
    <p:sldId id="348" r:id="rId64"/>
    <p:sldId id="338" r:id="rId65"/>
    <p:sldId id="416" r:id="rId66"/>
    <p:sldId id="366" r:id="rId67"/>
    <p:sldId id="367" r:id="rId68"/>
    <p:sldId id="368" r:id="rId69"/>
    <p:sldId id="411" r:id="rId70"/>
    <p:sldId id="412" r:id="rId71"/>
    <p:sldId id="369" r:id="rId72"/>
    <p:sldId id="373" r:id="rId73"/>
    <p:sldId id="370" r:id="rId74"/>
    <p:sldId id="413" r:id="rId75"/>
    <p:sldId id="414" r:id="rId76"/>
    <p:sldId id="415" r:id="rId77"/>
    <p:sldId id="421" r:id="rId78"/>
    <p:sldId id="436" r:id="rId79"/>
    <p:sldId id="437" r:id="rId80"/>
    <p:sldId id="444" r:id="rId81"/>
    <p:sldId id="445" r:id="rId82"/>
    <p:sldId id="446" r:id="rId83"/>
    <p:sldId id="408" r:id="rId84"/>
    <p:sldId id="409" r:id="rId85"/>
    <p:sldId id="410" r:id="rId86"/>
    <p:sldId id="399" r:id="rId87"/>
    <p:sldId id="400" r:id="rId88"/>
    <p:sldId id="401" r:id="rId89"/>
    <p:sldId id="402" r:id="rId90"/>
    <p:sldId id="403" r:id="rId91"/>
    <p:sldId id="404" r:id="rId92"/>
    <p:sldId id="405" r:id="rId93"/>
    <p:sldId id="406" r:id="rId94"/>
    <p:sldId id="419" r:id="rId95"/>
    <p:sldId id="420" r:id="rId96"/>
    <p:sldId id="389" r:id="rId97"/>
    <p:sldId id="391" r:id="rId98"/>
    <p:sldId id="392" r:id="rId99"/>
    <p:sldId id="393" r:id="rId100"/>
    <p:sldId id="394" r:id="rId101"/>
    <p:sldId id="395" r:id="rId102"/>
    <p:sldId id="396" r:id="rId103"/>
    <p:sldId id="397" r:id="rId104"/>
    <p:sldId id="398" r:id="rId105"/>
    <p:sldId id="438" r:id="rId106"/>
    <p:sldId id="439" r:id="rId107"/>
    <p:sldId id="440" r:id="rId108"/>
    <p:sldId id="441" r:id="rId109"/>
    <p:sldId id="442" r:id="rId110"/>
    <p:sldId id="443" r:id="rId111"/>
    <p:sldId id="349" r:id="rId112"/>
    <p:sldId id="418" r:id="rId113"/>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6" d="100"/>
          <a:sy n="106" d="100"/>
        </p:scale>
        <p:origin x="1764"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heme" Target="theme/theme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tableStyles" Target="tableStyle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143375" y="0"/>
            <a:ext cx="3170238" cy="481013"/>
          </a:xfrm>
          <a:prstGeom prst="rect">
            <a:avLst/>
          </a:prstGeom>
        </p:spPr>
        <p:txBody>
          <a:bodyPr vert="horz" lIns="91440" tIns="45720" rIns="91440" bIns="45720" rtlCol="0"/>
          <a:lstStyle>
            <a:lvl1pPr algn="r">
              <a:defRPr sz="1200"/>
            </a:lvl1pPr>
          </a:lstStyle>
          <a:p>
            <a:fld id="{D4BAE47F-C1AC-487D-9F80-6FA517181B39}" type="datetimeFigureOut">
              <a:rPr lang="en-US" smtClean="0"/>
              <a:t>1/3/2026</a:t>
            </a:fld>
            <a:endParaRPr lang="en-US"/>
          </a:p>
        </p:txBody>
      </p:sp>
      <p:sp>
        <p:nvSpPr>
          <p:cNvPr id="4" name="Slide Image Placeholder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31838" y="4621213"/>
            <a:ext cx="5851525" cy="37798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20188"/>
            <a:ext cx="3170238" cy="48101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143375" y="9120188"/>
            <a:ext cx="3170238" cy="481012"/>
          </a:xfrm>
          <a:prstGeom prst="rect">
            <a:avLst/>
          </a:prstGeom>
        </p:spPr>
        <p:txBody>
          <a:bodyPr vert="horz" lIns="91440" tIns="45720" rIns="91440" bIns="45720" rtlCol="0" anchor="b"/>
          <a:lstStyle>
            <a:lvl1pPr algn="r">
              <a:defRPr sz="1200"/>
            </a:lvl1pPr>
          </a:lstStyle>
          <a:p>
            <a:fld id="{74A93F05-3321-4CB3-AF02-A2EE51FE382C}" type="slidenum">
              <a:rPr lang="en-US" smtClean="0"/>
              <a:t>‹#›</a:t>
            </a:fld>
            <a:endParaRPr lang="en-US"/>
          </a:p>
        </p:txBody>
      </p:sp>
    </p:spTree>
    <p:extLst>
      <p:ext uri="{BB962C8B-B14F-4D97-AF65-F5344CB8AC3E}">
        <p14:creationId xmlns:p14="http://schemas.microsoft.com/office/powerpoint/2010/main" val="29844970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52AE7-6058-5D42-B547-06258D8C7E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3A95D0-C178-5A59-E042-D63E2A60EA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2FD441-306B-B724-4D13-0309C7D18DB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BA296D5-34E5-5539-07A3-78710DDDA4B8}"/>
              </a:ext>
            </a:extLst>
          </p:cNvPr>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26391183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4F5745-8138-6BDC-4077-7CCAA4BB53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60AA23-83E9-F324-C224-7D4F83FF0E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886336-B64A-8975-0B97-844B96E3957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D3366F6-4F34-559F-D0D2-983C287E412D}"/>
              </a:ext>
            </a:extLst>
          </p:cNvPr>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888328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1480B-6F22-5C2E-4051-EC210FB4A1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CE8556-BEC6-AFB6-56A4-F0818A1E9A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8621EB-4B1C-26EF-1E78-57CC7CD6FB2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2D9D79E-0A34-2D58-403A-B08803BD1A3C}"/>
              </a:ext>
            </a:extLst>
          </p:cNvPr>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968810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148E56-373A-7C4C-91FA-21C89D6EBA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1EF332-F5C8-8523-155F-A2BEDE4FBA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C837D7-42D6-052F-8D0B-80762807003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C163DC4-FDE9-4C49-AD9F-CAF08D7EA0B8}"/>
              </a:ext>
            </a:extLst>
          </p:cNvPr>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34560149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8B1338-6FDA-92F1-03F2-6F7C261F10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9DB2FA-C4A7-3FA7-023E-FB3BB3B7A5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C158FD-0CAF-7377-A6B3-5C1FA9C6A8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2FFCFAE-6F59-66AA-606C-7CA975BBAD82}"/>
              </a:ext>
            </a:extLst>
          </p:cNvPr>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3194230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MY"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MY"/>
          </a:p>
        </p:txBody>
      </p:sp>
      <p:sp>
        <p:nvSpPr>
          <p:cNvPr id="15" name="Text Placeholder 14"/>
          <p:cNvSpPr>
            <a:spLocks noGrp="1"/>
          </p:cNvSpPr>
          <p:nvPr>
            <p:ph type="body" sz="quarter" idx="13"/>
          </p:nvPr>
        </p:nvSpPr>
        <p:spPr>
          <a:xfrm>
            <a:off x="971550" y="1196975"/>
            <a:ext cx="6408762" cy="914400"/>
          </a:xfrm>
        </p:spPr>
        <p:txBody>
          <a:bodyPr/>
          <a:lstStyle>
            <a:lvl1pPr algn="ctr">
              <a:buNone/>
              <a:defRPr/>
            </a:lvl1pPr>
          </a:lstStyle>
          <a:p>
            <a:pPr lvl="0"/>
            <a:r>
              <a:rPr lang="en-US"/>
              <a:t>Click to edit Master text styles</a:t>
            </a:r>
          </a:p>
        </p:txBody>
      </p:sp>
      <p:sp>
        <p:nvSpPr>
          <p:cNvPr id="5" name="Date Placeholder 3"/>
          <p:cNvSpPr>
            <a:spLocks noGrp="1"/>
          </p:cNvSpPr>
          <p:nvPr>
            <p:ph type="dt" sz="half" idx="14"/>
          </p:nvPr>
        </p:nvSpPr>
        <p:spPr/>
        <p:txBody>
          <a:bodyPr/>
          <a:lstStyle>
            <a:lvl1pPr>
              <a:defRPr/>
            </a:lvl1pPr>
          </a:lstStyle>
          <a:p>
            <a:fld id="{5E03C2F1-4303-46FD-BD96-DFF132C2F07E}" type="datetimeFigureOut">
              <a:rPr lang="en-US" smtClean="0"/>
              <a:t>1/3/2026</a:t>
            </a:fld>
            <a:endParaRPr lang="en-US"/>
          </a:p>
        </p:txBody>
      </p:sp>
      <p:sp>
        <p:nvSpPr>
          <p:cNvPr id="6" name="Footer Placeholder 4"/>
          <p:cNvSpPr>
            <a:spLocks noGrp="1"/>
          </p:cNvSpPr>
          <p:nvPr>
            <p:ph type="ftr" sz="quarter" idx="15"/>
          </p:nvPr>
        </p:nvSpPr>
        <p:spPr/>
        <p:txBody>
          <a:bodyPr/>
          <a:lstStyle>
            <a:lvl1pPr>
              <a:defRPr/>
            </a:lvl1pPr>
          </a:lstStyle>
          <a:p>
            <a:endParaRPr lang="en-US"/>
          </a:p>
        </p:txBody>
      </p:sp>
      <p:sp>
        <p:nvSpPr>
          <p:cNvPr id="7" name="Slide Number Placeholder 5"/>
          <p:cNvSpPr>
            <a:spLocks noGrp="1"/>
          </p:cNvSpPr>
          <p:nvPr>
            <p:ph type="sldNum" sz="quarter" idx="16"/>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MY"/>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MY"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1/3/2026</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1/3/2026</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MY"/>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1/3/2026</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E03C2F1-4303-46FD-BD96-DFF132C2F07E}" type="datetimeFigureOut">
              <a:rPr lang="en-US" smtClean="0"/>
              <a:t>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C7A7B8-5F5E-4807-9DAC-30424A4C92AE}" type="slidenum">
              <a:rPr lang="en-US" smtClean="0"/>
              <a:t>‹#›</a:t>
            </a:fld>
            <a:endParaRPr lang="en-US"/>
          </a:p>
        </p:txBody>
      </p:sp>
    </p:spTree>
    <p:extLst>
      <p:ext uri="{BB962C8B-B14F-4D97-AF65-F5344CB8AC3E}">
        <p14:creationId xmlns:p14="http://schemas.microsoft.com/office/powerpoint/2010/main" val="12142085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0954F4E1-AAEC-4F7F-8450-0D76A2282501}"/>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3">
            <a:extLst>
              <a:ext uri="{FF2B5EF4-FFF2-40B4-BE49-F238E27FC236}">
                <a16:creationId xmlns:a16="http://schemas.microsoft.com/office/drawing/2014/main" id="{3956AD4F-CF74-495A-B6F5-5FE5DB43630E}"/>
              </a:ext>
            </a:extLst>
          </p:cNvPr>
          <p:cNvSpPr>
            <a:spLocks noGrp="1"/>
          </p:cNvSpPr>
          <p:nvPr>
            <p:ph type="dt" sz="half" idx="10"/>
          </p:nvPr>
        </p:nvSpPr>
        <p:spPr/>
        <p:txBody>
          <a:bodyPr/>
          <a:lstStyle>
            <a:lvl1pPr>
              <a:defRPr/>
            </a:lvl1pPr>
          </a:lstStyle>
          <a:p>
            <a:pPr>
              <a:defRPr/>
            </a:pPr>
            <a:fld id="{132AA60B-1898-4BA8-A005-A497CF0DA0F9}" type="datetimeFigureOut">
              <a:rPr lang="en-US"/>
              <a:pPr>
                <a:defRPr/>
              </a:pPr>
              <a:t>1/3/2026</a:t>
            </a:fld>
            <a:endParaRPr lang="en-US"/>
          </a:p>
        </p:txBody>
      </p:sp>
      <p:sp>
        <p:nvSpPr>
          <p:cNvPr id="4" name="Footer Placeholder 4">
            <a:extLst>
              <a:ext uri="{FF2B5EF4-FFF2-40B4-BE49-F238E27FC236}">
                <a16:creationId xmlns:a16="http://schemas.microsoft.com/office/drawing/2014/main" id="{F0481CC1-B029-4625-9110-28E3B7A2827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6033D7A7-7913-4E35-9FA1-0C373A259F43}"/>
              </a:ext>
            </a:extLst>
          </p:cNvPr>
          <p:cNvSpPr>
            <a:spLocks noGrp="1"/>
          </p:cNvSpPr>
          <p:nvPr>
            <p:ph type="sldNum" sz="quarter" idx="12"/>
          </p:nvPr>
        </p:nvSpPr>
        <p:spPr/>
        <p:txBody>
          <a:bodyPr/>
          <a:lstStyle>
            <a:lvl1pPr>
              <a:defRPr/>
            </a:lvl1pPr>
          </a:lstStyle>
          <a:p>
            <a:fld id="{CF8F1D4A-C229-431B-86A4-10803A916A33}" type="slidenum">
              <a:rPr lang="en-US" altLang="en-US"/>
              <a:pPr/>
              <a:t>‹#›</a:t>
            </a:fld>
            <a:endParaRPr lang="en-US" altLang="en-US"/>
          </a:p>
        </p:txBody>
      </p:sp>
    </p:spTree>
    <p:extLst>
      <p:ext uri="{BB962C8B-B14F-4D97-AF65-F5344CB8AC3E}">
        <p14:creationId xmlns:p14="http://schemas.microsoft.com/office/powerpoint/2010/main" val="15474729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0954F4E1-AAEC-4F7F-8450-0D76A2282501}"/>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3">
            <a:extLst>
              <a:ext uri="{FF2B5EF4-FFF2-40B4-BE49-F238E27FC236}">
                <a16:creationId xmlns:a16="http://schemas.microsoft.com/office/drawing/2014/main" id="{3956AD4F-CF74-495A-B6F5-5FE5DB43630E}"/>
              </a:ext>
            </a:extLst>
          </p:cNvPr>
          <p:cNvSpPr>
            <a:spLocks noGrp="1"/>
          </p:cNvSpPr>
          <p:nvPr>
            <p:ph type="dt" sz="half" idx="10"/>
          </p:nvPr>
        </p:nvSpPr>
        <p:spPr/>
        <p:txBody>
          <a:bodyPr/>
          <a:lstStyle>
            <a:lvl1pPr>
              <a:defRPr/>
            </a:lvl1pPr>
          </a:lstStyle>
          <a:p>
            <a:pPr>
              <a:defRPr/>
            </a:pPr>
            <a:fld id="{132AA60B-1898-4BA8-A005-A497CF0DA0F9}" type="datetimeFigureOut">
              <a:rPr lang="en-US"/>
              <a:pPr>
                <a:defRPr/>
              </a:pPr>
              <a:t>1/3/2026</a:t>
            </a:fld>
            <a:endParaRPr lang="en-US"/>
          </a:p>
        </p:txBody>
      </p:sp>
      <p:sp>
        <p:nvSpPr>
          <p:cNvPr id="4" name="Footer Placeholder 4">
            <a:extLst>
              <a:ext uri="{FF2B5EF4-FFF2-40B4-BE49-F238E27FC236}">
                <a16:creationId xmlns:a16="http://schemas.microsoft.com/office/drawing/2014/main" id="{F0481CC1-B029-4625-9110-28E3B7A2827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6033D7A7-7913-4E35-9FA1-0C373A259F43}"/>
              </a:ext>
            </a:extLst>
          </p:cNvPr>
          <p:cNvSpPr>
            <a:spLocks noGrp="1"/>
          </p:cNvSpPr>
          <p:nvPr>
            <p:ph type="sldNum" sz="quarter" idx="12"/>
          </p:nvPr>
        </p:nvSpPr>
        <p:spPr/>
        <p:txBody>
          <a:bodyPr/>
          <a:lstStyle>
            <a:lvl1pPr>
              <a:defRPr/>
            </a:lvl1pPr>
          </a:lstStyle>
          <a:p>
            <a:fld id="{CF8F1D4A-C229-431B-86A4-10803A916A33}" type="slidenum">
              <a:rPr lang="en-US" altLang="en-US"/>
              <a:pPr/>
              <a:t>‹#›</a:t>
            </a:fld>
            <a:endParaRPr lang="en-US" altLang="en-US"/>
          </a:p>
        </p:txBody>
      </p:sp>
    </p:spTree>
    <p:extLst>
      <p:ext uri="{BB962C8B-B14F-4D97-AF65-F5344CB8AC3E}">
        <p14:creationId xmlns:p14="http://schemas.microsoft.com/office/powerpoint/2010/main" val="32172575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0954F4E1-AAEC-4F7F-8450-0D76A2282501}"/>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3">
            <a:extLst>
              <a:ext uri="{FF2B5EF4-FFF2-40B4-BE49-F238E27FC236}">
                <a16:creationId xmlns:a16="http://schemas.microsoft.com/office/drawing/2014/main" id="{3956AD4F-CF74-495A-B6F5-5FE5DB43630E}"/>
              </a:ext>
            </a:extLst>
          </p:cNvPr>
          <p:cNvSpPr>
            <a:spLocks noGrp="1"/>
          </p:cNvSpPr>
          <p:nvPr>
            <p:ph type="dt" sz="half" idx="10"/>
          </p:nvPr>
        </p:nvSpPr>
        <p:spPr/>
        <p:txBody>
          <a:bodyPr/>
          <a:lstStyle>
            <a:lvl1pPr>
              <a:defRPr/>
            </a:lvl1pPr>
          </a:lstStyle>
          <a:p>
            <a:pPr>
              <a:defRPr/>
            </a:pPr>
            <a:fld id="{132AA60B-1898-4BA8-A005-A497CF0DA0F9}" type="datetimeFigureOut">
              <a:rPr lang="en-US"/>
              <a:pPr>
                <a:defRPr/>
              </a:pPr>
              <a:t>1/3/2026</a:t>
            </a:fld>
            <a:endParaRPr lang="en-US"/>
          </a:p>
        </p:txBody>
      </p:sp>
      <p:sp>
        <p:nvSpPr>
          <p:cNvPr id="4" name="Footer Placeholder 4">
            <a:extLst>
              <a:ext uri="{FF2B5EF4-FFF2-40B4-BE49-F238E27FC236}">
                <a16:creationId xmlns:a16="http://schemas.microsoft.com/office/drawing/2014/main" id="{F0481CC1-B029-4625-9110-28E3B7A2827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6033D7A7-7913-4E35-9FA1-0C373A259F43}"/>
              </a:ext>
            </a:extLst>
          </p:cNvPr>
          <p:cNvSpPr>
            <a:spLocks noGrp="1"/>
          </p:cNvSpPr>
          <p:nvPr>
            <p:ph type="sldNum" sz="quarter" idx="12"/>
          </p:nvPr>
        </p:nvSpPr>
        <p:spPr/>
        <p:txBody>
          <a:bodyPr/>
          <a:lstStyle>
            <a:lvl1pPr>
              <a:defRPr/>
            </a:lvl1pPr>
          </a:lstStyle>
          <a:p>
            <a:fld id="{CF8F1D4A-C229-431B-86A4-10803A916A33}" type="slidenum">
              <a:rPr lang="en-US" altLang="en-US"/>
              <a:pPr/>
              <a:t>‹#›</a:t>
            </a:fld>
            <a:endParaRPr lang="en-US" altLang="en-US"/>
          </a:p>
        </p:txBody>
      </p:sp>
    </p:spTree>
    <p:extLst>
      <p:ext uri="{BB962C8B-B14F-4D97-AF65-F5344CB8AC3E}">
        <p14:creationId xmlns:p14="http://schemas.microsoft.com/office/powerpoint/2010/main" val="8242833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34AC4606-8A43-4438-B8E6-3A30F33640D0}"/>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3">
            <a:extLst>
              <a:ext uri="{FF2B5EF4-FFF2-40B4-BE49-F238E27FC236}">
                <a16:creationId xmlns:a16="http://schemas.microsoft.com/office/drawing/2014/main" id="{EDCB71AF-D494-4FA9-9C9B-9AE64FF79C64}"/>
              </a:ext>
            </a:extLst>
          </p:cNvPr>
          <p:cNvSpPr>
            <a:spLocks noGrp="1"/>
          </p:cNvSpPr>
          <p:nvPr>
            <p:ph type="dt" sz="half" idx="10"/>
          </p:nvPr>
        </p:nvSpPr>
        <p:spPr/>
        <p:txBody>
          <a:bodyPr/>
          <a:lstStyle>
            <a:lvl1pPr>
              <a:defRPr/>
            </a:lvl1pPr>
          </a:lstStyle>
          <a:p>
            <a:pPr>
              <a:defRPr/>
            </a:pPr>
            <a:fld id="{4F2AEC72-A767-48C3-A475-041CE6B9E6AE}" type="datetimeFigureOut">
              <a:rPr lang="en-US"/>
              <a:pPr>
                <a:defRPr/>
              </a:pPr>
              <a:t>1/3/2026</a:t>
            </a:fld>
            <a:endParaRPr lang="en-US"/>
          </a:p>
        </p:txBody>
      </p:sp>
      <p:sp>
        <p:nvSpPr>
          <p:cNvPr id="4" name="Footer Placeholder 4">
            <a:extLst>
              <a:ext uri="{FF2B5EF4-FFF2-40B4-BE49-F238E27FC236}">
                <a16:creationId xmlns:a16="http://schemas.microsoft.com/office/drawing/2014/main" id="{9647116A-CF1F-4111-A894-3CF675F21777}"/>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47AE81B0-F801-407B-833C-AD7F74F1B9E2}"/>
              </a:ext>
            </a:extLst>
          </p:cNvPr>
          <p:cNvSpPr>
            <a:spLocks noGrp="1"/>
          </p:cNvSpPr>
          <p:nvPr>
            <p:ph type="sldNum" sz="quarter" idx="12"/>
          </p:nvPr>
        </p:nvSpPr>
        <p:spPr/>
        <p:txBody>
          <a:bodyPr/>
          <a:lstStyle>
            <a:lvl1pPr>
              <a:defRPr/>
            </a:lvl1pPr>
          </a:lstStyle>
          <a:p>
            <a:fld id="{AED91C66-8308-4985-9BD6-7B08189ED147}" type="slidenum">
              <a:rPr lang="en-US" altLang="en-US"/>
              <a:pPr/>
              <a:t>‹#›</a:t>
            </a:fld>
            <a:endParaRPr lang="en-US" altLang="en-US"/>
          </a:p>
        </p:txBody>
      </p:sp>
    </p:spTree>
    <p:extLst>
      <p:ext uri="{BB962C8B-B14F-4D97-AF65-F5344CB8AC3E}">
        <p14:creationId xmlns:p14="http://schemas.microsoft.com/office/powerpoint/2010/main" val="38083959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0954F4E1-AAEC-4F7F-8450-0D76A2282501}"/>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3">
            <a:extLst>
              <a:ext uri="{FF2B5EF4-FFF2-40B4-BE49-F238E27FC236}">
                <a16:creationId xmlns:a16="http://schemas.microsoft.com/office/drawing/2014/main" id="{3956AD4F-CF74-495A-B6F5-5FE5DB43630E}"/>
              </a:ext>
            </a:extLst>
          </p:cNvPr>
          <p:cNvSpPr>
            <a:spLocks noGrp="1"/>
          </p:cNvSpPr>
          <p:nvPr>
            <p:ph type="dt" sz="half" idx="10"/>
          </p:nvPr>
        </p:nvSpPr>
        <p:spPr/>
        <p:txBody>
          <a:bodyPr/>
          <a:lstStyle>
            <a:lvl1pPr>
              <a:defRPr/>
            </a:lvl1pPr>
          </a:lstStyle>
          <a:p>
            <a:pPr>
              <a:defRPr/>
            </a:pPr>
            <a:fld id="{132AA60B-1898-4BA8-A005-A497CF0DA0F9}" type="datetimeFigureOut">
              <a:rPr lang="en-US"/>
              <a:pPr>
                <a:defRPr/>
              </a:pPr>
              <a:t>1/3/2026</a:t>
            </a:fld>
            <a:endParaRPr lang="en-US"/>
          </a:p>
        </p:txBody>
      </p:sp>
      <p:sp>
        <p:nvSpPr>
          <p:cNvPr id="4" name="Footer Placeholder 4">
            <a:extLst>
              <a:ext uri="{FF2B5EF4-FFF2-40B4-BE49-F238E27FC236}">
                <a16:creationId xmlns:a16="http://schemas.microsoft.com/office/drawing/2014/main" id="{F0481CC1-B029-4625-9110-28E3B7A2827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6033D7A7-7913-4E35-9FA1-0C373A259F43}"/>
              </a:ext>
            </a:extLst>
          </p:cNvPr>
          <p:cNvSpPr>
            <a:spLocks noGrp="1"/>
          </p:cNvSpPr>
          <p:nvPr>
            <p:ph type="sldNum" sz="quarter" idx="12"/>
          </p:nvPr>
        </p:nvSpPr>
        <p:spPr/>
        <p:txBody>
          <a:bodyPr/>
          <a:lstStyle>
            <a:lvl1pPr>
              <a:defRPr/>
            </a:lvl1pPr>
          </a:lstStyle>
          <a:p>
            <a:fld id="{CF8F1D4A-C229-431B-86A4-10803A916A33}" type="slidenum">
              <a:rPr lang="en-US" altLang="en-US"/>
              <a:pPr/>
              <a:t>‹#›</a:t>
            </a:fld>
            <a:endParaRPr lang="en-US" altLang="en-US"/>
          </a:p>
        </p:txBody>
      </p:sp>
    </p:spTree>
    <p:extLst>
      <p:ext uri="{BB962C8B-B14F-4D97-AF65-F5344CB8AC3E}">
        <p14:creationId xmlns:p14="http://schemas.microsoft.com/office/powerpoint/2010/main" val="19079505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0954F4E1-AAEC-4F7F-8450-0D76A2282501}"/>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3">
            <a:extLst>
              <a:ext uri="{FF2B5EF4-FFF2-40B4-BE49-F238E27FC236}">
                <a16:creationId xmlns:a16="http://schemas.microsoft.com/office/drawing/2014/main" id="{3956AD4F-CF74-495A-B6F5-5FE5DB43630E}"/>
              </a:ext>
            </a:extLst>
          </p:cNvPr>
          <p:cNvSpPr>
            <a:spLocks noGrp="1"/>
          </p:cNvSpPr>
          <p:nvPr>
            <p:ph type="dt" sz="half" idx="10"/>
          </p:nvPr>
        </p:nvSpPr>
        <p:spPr/>
        <p:txBody>
          <a:bodyPr/>
          <a:lstStyle>
            <a:lvl1pPr>
              <a:defRPr/>
            </a:lvl1pPr>
          </a:lstStyle>
          <a:p>
            <a:pPr>
              <a:defRPr/>
            </a:pPr>
            <a:fld id="{132AA60B-1898-4BA8-A005-A497CF0DA0F9}" type="datetimeFigureOut">
              <a:rPr lang="en-US"/>
              <a:pPr>
                <a:defRPr/>
              </a:pPr>
              <a:t>1/3/2026</a:t>
            </a:fld>
            <a:endParaRPr lang="en-US"/>
          </a:p>
        </p:txBody>
      </p:sp>
      <p:sp>
        <p:nvSpPr>
          <p:cNvPr id="4" name="Footer Placeholder 4">
            <a:extLst>
              <a:ext uri="{FF2B5EF4-FFF2-40B4-BE49-F238E27FC236}">
                <a16:creationId xmlns:a16="http://schemas.microsoft.com/office/drawing/2014/main" id="{F0481CC1-B029-4625-9110-28E3B7A2827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6033D7A7-7913-4E35-9FA1-0C373A259F43}"/>
              </a:ext>
            </a:extLst>
          </p:cNvPr>
          <p:cNvSpPr>
            <a:spLocks noGrp="1"/>
          </p:cNvSpPr>
          <p:nvPr>
            <p:ph type="sldNum" sz="quarter" idx="12"/>
          </p:nvPr>
        </p:nvSpPr>
        <p:spPr/>
        <p:txBody>
          <a:bodyPr/>
          <a:lstStyle>
            <a:lvl1pPr>
              <a:defRPr/>
            </a:lvl1pPr>
          </a:lstStyle>
          <a:p>
            <a:fld id="{CF8F1D4A-C229-431B-86A4-10803A916A33}" type="slidenum">
              <a:rPr lang="en-US" altLang="en-US"/>
              <a:pPr/>
              <a:t>‹#›</a:t>
            </a:fld>
            <a:endParaRPr lang="en-US" altLang="en-US"/>
          </a:p>
        </p:txBody>
      </p:sp>
    </p:spTree>
    <p:extLst>
      <p:ext uri="{BB962C8B-B14F-4D97-AF65-F5344CB8AC3E}">
        <p14:creationId xmlns:p14="http://schemas.microsoft.com/office/powerpoint/2010/main" val="1509521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1/3/2026</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BD67E8D4-6684-440D-9AE2-07C80EA3DB32}"/>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3">
            <a:extLst>
              <a:ext uri="{FF2B5EF4-FFF2-40B4-BE49-F238E27FC236}">
                <a16:creationId xmlns:a16="http://schemas.microsoft.com/office/drawing/2014/main" id="{B0C25094-E101-4D22-BF35-6FBAB2CC2A30}"/>
              </a:ext>
            </a:extLst>
          </p:cNvPr>
          <p:cNvSpPr>
            <a:spLocks noGrp="1"/>
          </p:cNvSpPr>
          <p:nvPr>
            <p:ph type="dt" sz="half" idx="10"/>
          </p:nvPr>
        </p:nvSpPr>
        <p:spPr/>
        <p:txBody>
          <a:bodyPr/>
          <a:lstStyle>
            <a:lvl1pPr>
              <a:defRPr/>
            </a:lvl1pPr>
          </a:lstStyle>
          <a:p>
            <a:pPr>
              <a:defRPr/>
            </a:pPr>
            <a:fld id="{167A3F33-9C72-4449-8650-273CD2013F8B}" type="datetimeFigureOut">
              <a:rPr lang="en-US"/>
              <a:pPr>
                <a:defRPr/>
              </a:pPr>
              <a:t>1/3/2026</a:t>
            </a:fld>
            <a:endParaRPr lang="en-US"/>
          </a:p>
        </p:txBody>
      </p:sp>
      <p:sp>
        <p:nvSpPr>
          <p:cNvPr id="4" name="Footer Placeholder 4">
            <a:extLst>
              <a:ext uri="{FF2B5EF4-FFF2-40B4-BE49-F238E27FC236}">
                <a16:creationId xmlns:a16="http://schemas.microsoft.com/office/drawing/2014/main" id="{DE95A5AB-4937-4A0B-80AC-768F3F24C9AE}"/>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D1079307-D356-4BF0-849D-8CFC5EF1C1C2}"/>
              </a:ext>
            </a:extLst>
          </p:cNvPr>
          <p:cNvSpPr>
            <a:spLocks noGrp="1"/>
          </p:cNvSpPr>
          <p:nvPr>
            <p:ph type="sldNum" sz="quarter" idx="12"/>
          </p:nvPr>
        </p:nvSpPr>
        <p:spPr/>
        <p:txBody>
          <a:bodyPr/>
          <a:lstStyle>
            <a:lvl1pPr>
              <a:defRPr/>
            </a:lvl1pPr>
          </a:lstStyle>
          <a:p>
            <a:fld id="{FCE9DF5A-673D-4AA3-8579-48884B0C3EB2}" type="slidenum">
              <a:rPr lang="en-US" altLang="en-US"/>
              <a:pPr/>
              <a:t>‹#›</a:t>
            </a:fld>
            <a:endParaRPr lang="en-US" altLang="en-US"/>
          </a:p>
        </p:txBody>
      </p:sp>
    </p:spTree>
    <p:extLst>
      <p:ext uri="{BB962C8B-B14F-4D97-AF65-F5344CB8AC3E}">
        <p14:creationId xmlns:p14="http://schemas.microsoft.com/office/powerpoint/2010/main" val="31484871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34AC4606-8A43-4438-B8E6-3A30F33640D0}"/>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3">
            <a:extLst>
              <a:ext uri="{FF2B5EF4-FFF2-40B4-BE49-F238E27FC236}">
                <a16:creationId xmlns:a16="http://schemas.microsoft.com/office/drawing/2014/main" id="{EDCB71AF-D494-4FA9-9C9B-9AE64FF79C64}"/>
              </a:ext>
            </a:extLst>
          </p:cNvPr>
          <p:cNvSpPr>
            <a:spLocks noGrp="1"/>
          </p:cNvSpPr>
          <p:nvPr>
            <p:ph type="dt" sz="half" idx="10"/>
          </p:nvPr>
        </p:nvSpPr>
        <p:spPr/>
        <p:txBody>
          <a:bodyPr/>
          <a:lstStyle>
            <a:lvl1pPr>
              <a:defRPr/>
            </a:lvl1pPr>
          </a:lstStyle>
          <a:p>
            <a:pPr>
              <a:defRPr/>
            </a:pPr>
            <a:fld id="{4F2AEC72-A767-48C3-A475-041CE6B9E6AE}" type="datetimeFigureOut">
              <a:rPr lang="en-US"/>
              <a:pPr>
                <a:defRPr/>
              </a:pPr>
              <a:t>1/3/2026</a:t>
            </a:fld>
            <a:endParaRPr lang="en-US"/>
          </a:p>
        </p:txBody>
      </p:sp>
      <p:sp>
        <p:nvSpPr>
          <p:cNvPr id="4" name="Footer Placeholder 4">
            <a:extLst>
              <a:ext uri="{FF2B5EF4-FFF2-40B4-BE49-F238E27FC236}">
                <a16:creationId xmlns:a16="http://schemas.microsoft.com/office/drawing/2014/main" id="{9647116A-CF1F-4111-A894-3CF675F21777}"/>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47AE81B0-F801-407B-833C-AD7F74F1B9E2}"/>
              </a:ext>
            </a:extLst>
          </p:cNvPr>
          <p:cNvSpPr>
            <a:spLocks noGrp="1"/>
          </p:cNvSpPr>
          <p:nvPr>
            <p:ph type="sldNum" sz="quarter" idx="12"/>
          </p:nvPr>
        </p:nvSpPr>
        <p:spPr/>
        <p:txBody>
          <a:bodyPr/>
          <a:lstStyle>
            <a:lvl1pPr>
              <a:defRPr/>
            </a:lvl1pPr>
          </a:lstStyle>
          <a:p>
            <a:fld id="{AED91C66-8308-4985-9BD6-7B08189ED147}" type="slidenum">
              <a:rPr lang="en-US" altLang="en-US"/>
              <a:pPr/>
              <a:t>‹#›</a:t>
            </a:fld>
            <a:endParaRPr lang="en-US" altLang="en-US"/>
          </a:p>
        </p:txBody>
      </p:sp>
    </p:spTree>
    <p:extLst>
      <p:ext uri="{BB962C8B-B14F-4D97-AF65-F5344CB8AC3E}">
        <p14:creationId xmlns:p14="http://schemas.microsoft.com/office/powerpoint/2010/main" val="9922027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0954F4E1-AAEC-4F7F-8450-0D76A2282501}"/>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3">
            <a:extLst>
              <a:ext uri="{FF2B5EF4-FFF2-40B4-BE49-F238E27FC236}">
                <a16:creationId xmlns:a16="http://schemas.microsoft.com/office/drawing/2014/main" id="{3956AD4F-CF74-495A-B6F5-5FE5DB43630E}"/>
              </a:ext>
            </a:extLst>
          </p:cNvPr>
          <p:cNvSpPr>
            <a:spLocks noGrp="1"/>
          </p:cNvSpPr>
          <p:nvPr>
            <p:ph type="dt" sz="half" idx="10"/>
          </p:nvPr>
        </p:nvSpPr>
        <p:spPr/>
        <p:txBody>
          <a:bodyPr/>
          <a:lstStyle>
            <a:lvl1pPr>
              <a:defRPr/>
            </a:lvl1pPr>
          </a:lstStyle>
          <a:p>
            <a:pPr>
              <a:defRPr/>
            </a:pPr>
            <a:fld id="{132AA60B-1898-4BA8-A005-A497CF0DA0F9}" type="datetimeFigureOut">
              <a:rPr lang="en-US"/>
              <a:pPr>
                <a:defRPr/>
              </a:pPr>
              <a:t>1/3/2026</a:t>
            </a:fld>
            <a:endParaRPr lang="en-US"/>
          </a:p>
        </p:txBody>
      </p:sp>
      <p:sp>
        <p:nvSpPr>
          <p:cNvPr id="4" name="Footer Placeholder 4">
            <a:extLst>
              <a:ext uri="{FF2B5EF4-FFF2-40B4-BE49-F238E27FC236}">
                <a16:creationId xmlns:a16="http://schemas.microsoft.com/office/drawing/2014/main" id="{F0481CC1-B029-4625-9110-28E3B7A2827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6033D7A7-7913-4E35-9FA1-0C373A259F43}"/>
              </a:ext>
            </a:extLst>
          </p:cNvPr>
          <p:cNvSpPr>
            <a:spLocks noGrp="1"/>
          </p:cNvSpPr>
          <p:nvPr>
            <p:ph type="sldNum" sz="quarter" idx="12"/>
          </p:nvPr>
        </p:nvSpPr>
        <p:spPr/>
        <p:txBody>
          <a:bodyPr/>
          <a:lstStyle>
            <a:lvl1pPr>
              <a:defRPr/>
            </a:lvl1pPr>
          </a:lstStyle>
          <a:p>
            <a:fld id="{CF8F1D4A-C229-431B-86A4-10803A916A33}" type="slidenum">
              <a:rPr lang="en-US" altLang="en-US"/>
              <a:pPr/>
              <a:t>‹#›</a:t>
            </a:fld>
            <a:endParaRPr lang="en-US" altLang="en-US"/>
          </a:p>
        </p:txBody>
      </p:sp>
    </p:spTree>
    <p:extLst>
      <p:ext uri="{BB962C8B-B14F-4D97-AF65-F5344CB8AC3E}">
        <p14:creationId xmlns:p14="http://schemas.microsoft.com/office/powerpoint/2010/main" val="28774623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0954F4E1-AAEC-4F7F-8450-0D76A2282501}"/>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3">
            <a:extLst>
              <a:ext uri="{FF2B5EF4-FFF2-40B4-BE49-F238E27FC236}">
                <a16:creationId xmlns:a16="http://schemas.microsoft.com/office/drawing/2014/main" id="{3956AD4F-CF74-495A-B6F5-5FE5DB43630E}"/>
              </a:ext>
            </a:extLst>
          </p:cNvPr>
          <p:cNvSpPr>
            <a:spLocks noGrp="1"/>
          </p:cNvSpPr>
          <p:nvPr>
            <p:ph type="dt" sz="half" idx="10"/>
          </p:nvPr>
        </p:nvSpPr>
        <p:spPr/>
        <p:txBody>
          <a:bodyPr/>
          <a:lstStyle>
            <a:lvl1pPr>
              <a:defRPr/>
            </a:lvl1pPr>
          </a:lstStyle>
          <a:p>
            <a:pPr>
              <a:defRPr/>
            </a:pPr>
            <a:fld id="{132AA60B-1898-4BA8-A005-A497CF0DA0F9}" type="datetimeFigureOut">
              <a:rPr lang="en-US"/>
              <a:pPr>
                <a:defRPr/>
              </a:pPr>
              <a:t>1/3/2026</a:t>
            </a:fld>
            <a:endParaRPr lang="en-US"/>
          </a:p>
        </p:txBody>
      </p:sp>
      <p:sp>
        <p:nvSpPr>
          <p:cNvPr id="4" name="Footer Placeholder 4">
            <a:extLst>
              <a:ext uri="{FF2B5EF4-FFF2-40B4-BE49-F238E27FC236}">
                <a16:creationId xmlns:a16="http://schemas.microsoft.com/office/drawing/2014/main" id="{F0481CC1-B029-4625-9110-28E3B7A2827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6033D7A7-7913-4E35-9FA1-0C373A259F43}"/>
              </a:ext>
            </a:extLst>
          </p:cNvPr>
          <p:cNvSpPr>
            <a:spLocks noGrp="1"/>
          </p:cNvSpPr>
          <p:nvPr>
            <p:ph type="sldNum" sz="quarter" idx="12"/>
          </p:nvPr>
        </p:nvSpPr>
        <p:spPr/>
        <p:txBody>
          <a:bodyPr/>
          <a:lstStyle>
            <a:lvl1pPr>
              <a:defRPr/>
            </a:lvl1pPr>
          </a:lstStyle>
          <a:p>
            <a:fld id="{CF8F1D4A-C229-431B-86A4-10803A916A33}" type="slidenum">
              <a:rPr lang="en-US" altLang="en-US"/>
              <a:pPr/>
              <a:t>‹#›</a:t>
            </a:fld>
            <a:endParaRPr lang="en-US" altLang="en-US"/>
          </a:p>
        </p:txBody>
      </p:sp>
    </p:spTree>
    <p:extLst>
      <p:ext uri="{BB962C8B-B14F-4D97-AF65-F5344CB8AC3E}">
        <p14:creationId xmlns:p14="http://schemas.microsoft.com/office/powerpoint/2010/main" val="22965038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0954F4E1-AAEC-4F7F-8450-0D76A2282501}"/>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3">
            <a:extLst>
              <a:ext uri="{FF2B5EF4-FFF2-40B4-BE49-F238E27FC236}">
                <a16:creationId xmlns:a16="http://schemas.microsoft.com/office/drawing/2014/main" id="{3956AD4F-CF74-495A-B6F5-5FE5DB43630E}"/>
              </a:ext>
            </a:extLst>
          </p:cNvPr>
          <p:cNvSpPr>
            <a:spLocks noGrp="1"/>
          </p:cNvSpPr>
          <p:nvPr>
            <p:ph type="dt" sz="half" idx="10"/>
          </p:nvPr>
        </p:nvSpPr>
        <p:spPr/>
        <p:txBody>
          <a:bodyPr/>
          <a:lstStyle>
            <a:lvl1pPr>
              <a:defRPr/>
            </a:lvl1pPr>
          </a:lstStyle>
          <a:p>
            <a:pPr>
              <a:defRPr/>
            </a:pPr>
            <a:fld id="{132AA60B-1898-4BA8-A005-A497CF0DA0F9}" type="datetimeFigureOut">
              <a:rPr lang="en-US"/>
              <a:pPr>
                <a:defRPr/>
              </a:pPr>
              <a:t>1/3/2026</a:t>
            </a:fld>
            <a:endParaRPr lang="en-US"/>
          </a:p>
        </p:txBody>
      </p:sp>
      <p:sp>
        <p:nvSpPr>
          <p:cNvPr id="4" name="Footer Placeholder 4">
            <a:extLst>
              <a:ext uri="{FF2B5EF4-FFF2-40B4-BE49-F238E27FC236}">
                <a16:creationId xmlns:a16="http://schemas.microsoft.com/office/drawing/2014/main" id="{F0481CC1-B029-4625-9110-28E3B7A2827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6033D7A7-7913-4E35-9FA1-0C373A259F43}"/>
              </a:ext>
            </a:extLst>
          </p:cNvPr>
          <p:cNvSpPr>
            <a:spLocks noGrp="1"/>
          </p:cNvSpPr>
          <p:nvPr>
            <p:ph type="sldNum" sz="quarter" idx="12"/>
          </p:nvPr>
        </p:nvSpPr>
        <p:spPr/>
        <p:txBody>
          <a:bodyPr/>
          <a:lstStyle>
            <a:lvl1pPr>
              <a:defRPr/>
            </a:lvl1pPr>
          </a:lstStyle>
          <a:p>
            <a:fld id="{CF8F1D4A-C229-431B-86A4-10803A916A33}" type="slidenum">
              <a:rPr lang="en-US" altLang="en-US"/>
              <a:pPr/>
              <a:t>‹#›</a:t>
            </a:fld>
            <a:endParaRPr lang="en-US" altLang="en-US"/>
          </a:p>
        </p:txBody>
      </p:sp>
    </p:spTree>
    <p:extLst>
      <p:ext uri="{BB962C8B-B14F-4D97-AF65-F5344CB8AC3E}">
        <p14:creationId xmlns:p14="http://schemas.microsoft.com/office/powerpoint/2010/main" val="2499441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0954F4E1-AAEC-4F7F-8450-0D76A2282501}"/>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3">
            <a:extLst>
              <a:ext uri="{FF2B5EF4-FFF2-40B4-BE49-F238E27FC236}">
                <a16:creationId xmlns:a16="http://schemas.microsoft.com/office/drawing/2014/main" id="{3956AD4F-CF74-495A-B6F5-5FE5DB43630E}"/>
              </a:ext>
            </a:extLst>
          </p:cNvPr>
          <p:cNvSpPr>
            <a:spLocks noGrp="1"/>
          </p:cNvSpPr>
          <p:nvPr>
            <p:ph type="dt" sz="half" idx="10"/>
          </p:nvPr>
        </p:nvSpPr>
        <p:spPr/>
        <p:txBody>
          <a:bodyPr/>
          <a:lstStyle>
            <a:lvl1pPr>
              <a:defRPr/>
            </a:lvl1pPr>
          </a:lstStyle>
          <a:p>
            <a:pPr>
              <a:defRPr/>
            </a:pPr>
            <a:fld id="{132AA60B-1898-4BA8-A005-A497CF0DA0F9}" type="datetimeFigureOut">
              <a:rPr lang="en-US"/>
              <a:pPr>
                <a:defRPr/>
              </a:pPr>
              <a:t>1/3/2026</a:t>
            </a:fld>
            <a:endParaRPr lang="en-US"/>
          </a:p>
        </p:txBody>
      </p:sp>
      <p:sp>
        <p:nvSpPr>
          <p:cNvPr id="4" name="Footer Placeholder 4">
            <a:extLst>
              <a:ext uri="{FF2B5EF4-FFF2-40B4-BE49-F238E27FC236}">
                <a16:creationId xmlns:a16="http://schemas.microsoft.com/office/drawing/2014/main" id="{F0481CC1-B029-4625-9110-28E3B7A2827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6033D7A7-7913-4E35-9FA1-0C373A259F43}"/>
              </a:ext>
            </a:extLst>
          </p:cNvPr>
          <p:cNvSpPr>
            <a:spLocks noGrp="1"/>
          </p:cNvSpPr>
          <p:nvPr>
            <p:ph type="sldNum" sz="quarter" idx="12"/>
          </p:nvPr>
        </p:nvSpPr>
        <p:spPr/>
        <p:txBody>
          <a:bodyPr/>
          <a:lstStyle>
            <a:lvl1pPr>
              <a:defRPr/>
            </a:lvl1pPr>
          </a:lstStyle>
          <a:p>
            <a:fld id="{CF8F1D4A-C229-431B-86A4-10803A916A33}" type="slidenum">
              <a:rPr lang="en-US" altLang="en-US"/>
              <a:pPr/>
              <a:t>‹#›</a:t>
            </a:fld>
            <a:endParaRPr lang="en-US" altLang="en-US"/>
          </a:p>
        </p:txBody>
      </p:sp>
    </p:spTree>
    <p:extLst>
      <p:ext uri="{BB962C8B-B14F-4D97-AF65-F5344CB8AC3E}">
        <p14:creationId xmlns:p14="http://schemas.microsoft.com/office/powerpoint/2010/main" val="11987594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0954F4E1-AAEC-4F7F-8450-0D76A2282501}"/>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3">
            <a:extLst>
              <a:ext uri="{FF2B5EF4-FFF2-40B4-BE49-F238E27FC236}">
                <a16:creationId xmlns:a16="http://schemas.microsoft.com/office/drawing/2014/main" id="{3956AD4F-CF74-495A-B6F5-5FE5DB43630E}"/>
              </a:ext>
            </a:extLst>
          </p:cNvPr>
          <p:cNvSpPr>
            <a:spLocks noGrp="1"/>
          </p:cNvSpPr>
          <p:nvPr>
            <p:ph type="dt" sz="half" idx="10"/>
          </p:nvPr>
        </p:nvSpPr>
        <p:spPr/>
        <p:txBody>
          <a:bodyPr/>
          <a:lstStyle>
            <a:lvl1pPr>
              <a:defRPr/>
            </a:lvl1pPr>
          </a:lstStyle>
          <a:p>
            <a:pPr>
              <a:defRPr/>
            </a:pPr>
            <a:fld id="{132AA60B-1898-4BA8-A005-A497CF0DA0F9}" type="datetimeFigureOut">
              <a:rPr lang="en-US"/>
              <a:pPr>
                <a:defRPr/>
              </a:pPr>
              <a:t>1/3/2026</a:t>
            </a:fld>
            <a:endParaRPr lang="en-US"/>
          </a:p>
        </p:txBody>
      </p:sp>
      <p:sp>
        <p:nvSpPr>
          <p:cNvPr id="4" name="Footer Placeholder 4">
            <a:extLst>
              <a:ext uri="{FF2B5EF4-FFF2-40B4-BE49-F238E27FC236}">
                <a16:creationId xmlns:a16="http://schemas.microsoft.com/office/drawing/2014/main" id="{F0481CC1-B029-4625-9110-28E3B7A2827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6033D7A7-7913-4E35-9FA1-0C373A259F43}"/>
              </a:ext>
            </a:extLst>
          </p:cNvPr>
          <p:cNvSpPr>
            <a:spLocks noGrp="1"/>
          </p:cNvSpPr>
          <p:nvPr>
            <p:ph type="sldNum" sz="quarter" idx="12"/>
          </p:nvPr>
        </p:nvSpPr>
        <p:spPr/>
        <p:txBody>
          <a:bodyPr/>
          <a:lstStyle>
            <a:lvl1pPr>
              <a:defRPr/>
            </a:lvl1pPr>
          </a:lstStyle>
          <a:p>
            <a:fld id="{CF8F1D4A-C229-431B-86A4-10803A916A33}" type="slidenum">
              <a:rPr lang="en-US" altLang="en-US"/>
              <a:pPr/>
              <a:t>‹#›</a:t>
            </a:fld>
            <a:endParaRPr lang="en-US" altLang="en-US"/>
          </a:p>
        </p:txBody>
      </p:sp>
    </p:spTree>
    <p:extLst>
      <p:ext uri="{BB962C8B-B14F-4D97-AF65-F5344CB8AC3E}">
        <p14:creationId xmlns:p14="http://schemas.microsoft.com/office/powerpoint/2010/main" val="2503040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2_Title and Content">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0954F4E1-AAEC-4F7F-8450-0D76A2282501}"/>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3">
            <a:extLst>
              <a:ext uri="{FF2B5EF4-FFF2-40B4-BE49-F238E27FC236}">
                <a16:creationId xmlns:a16="http://schemas.microsoft.com/office/drawing/2014/main" id="{3956AD4F-CF74-495A-B6F5-5FE5DB43630E}"/>
              </a:ext>
            </a:extLst>
          </p:cNvPr>
          <p:cNvSpPr>
            <a:spLocks noGrp="1"/>
          </p:cNvSpPr>
          <p:nvPr>
            <p:ph type="dt" sz="half" idx="10"/>
          </p:nvPr>
        </p:nvSpPr>
        <p:spPr/>
        <p:txBody>
          <a:bodyPr/>
          <a:lstStyle>
            <a:lvl1pPr>
              <a:defRPr/>
            </a:lvl1pPr>
          </a:lstStyle>
          <a:p>
            <a:pPr>
              <a:defRPr/>
            </a:pPr>
            <a:fld id="{132AA60B-1898-4BA8-A005-A497CF0DA0F9}" type="datetimeFigureOut">
              <a:rPr lang="en-US"/>
              <a:pPr>
                <a:defRPr/>
              </a:pPr>
              <a:t>1/3/2026</a:t>
            </a:fld>
            <a:endParaRPr lang="en-US"/>
          </a:p>
        </p:txBody>
      </p:sp>
      <p:sp>
        <p:nvSpPr>
          <p:cNvPr id="4" name="Footer Placeholder 4">
            <a:extLst>
              <a:ext uri="{FF2B5EF4-FFF2-40B4-BE49-F238E27FC236}">
                <a16:creationId xmlns:a16="http://schemas.microsoft.com/office/drawing/2014/main" id="{F0481CC1-B029-4625-9110-28E3B7A2827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6033D7A7-7913-4E35-9FA1-0C373A259F43}"/>
              </a:ext>
            </a:extLst>
          </p:cNvPr>
          <p:cNvSpPr>
            <a:spLocks noGrp="1"/>
          </p:cNvSpPr>
          <p:nvPr>
            <p:ph type="sldNum" sz="quarter" idx="12"/>
          </p:nvPr>
        </p:nvSpPr>
        <p:spPr/>
        <p:txBody>
          <a:bodyPr/>
          <a:lstStyle>
            <a:lvl1pPr>
              <a:defRPr/>
            </a:lvl1pPr>
          </a:lstStyle>
          <a:p>
            <a:fld id="{CF8F1D4A-C229-431B-86A4-10803A916A33}" type="slidenum">
              <a:rPr lang="en-US" altLang="en-US"/>
              <a:pPr/>
              <a:t>‹#›</a:t>
            </a:fld>
            <a:endParaRPr lang="en-US" altLang="en-US"/>
          </a:p>
        </p:txBody>
      </p:sp>
    </p:spTree>
    <p:extLst>
      <p:ext uri="{BB962C8B-B14F-4D97-AF65-F5344CB8AC3E}">
        <p14:creationId xmlns:p14="http://schemas.microsoft.com/office/powerpoint/2010/main" val="31804124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3_Title and Content">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0954F4E1-AAEC-4F7F-8450-0D76A2282501}"/>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3">
            <a:extLst>
              <a:ext uri="{FF2B5EF4-FFF2-40B4-BE49-F238E27FC236}">
                <a16:creationId xmlns:a16="http://schemas.microsoft.com/office/drawing/2014/main" id="{3956AD4F-CF74-495A-B6F5-5FE5DB43630E}"/>
              </a:ext>
            </a:extLst>
          </p:cNvPr>
          <p:cNvSpPr>
            <a:spLocks noGrp="1"/>
          </p:cNvSpPr>
          <p:nvPr>
            <p:ph type="dt" sz="half" idx="10"/>
          </p:nvPr>
        </p:nvSpPr>
        <p:spPr/>
        <p:txBody>
          <a:bodyPr/>
          <a:lstStyle>
            <a:lvl1pPr>
              <a:defRPr/>
            </a:lvl1pPr>
          </a:lstStyle>
          <a:p>
            <a:pPr>
              <a:defRPr/>
            </a:pPr>
            <a:fld id="{132AA60B-1898-4BA8-A005-A497CF0DA0F9}" type="datetimeFigureOut">
              <a:rPr lang="en-US"/>
              <a:pPr>
                <a:defRPr/>
              </a:pPr>
              <a:t>1/3/2026</a:t>
            </a:fld>
            <a:endParaRPr lang="en-US"/>
          </a:p>
        </p:txBody>
      </p:sp>
      <p:sp>
        <p:nvSpPr>
          <p:cNvPr id="4" name="Footer Placeholder 4">
            <a:extLst>
              <a:ext uri="{FF2B5EF4-FFF2-40B4-BE49-F238E27FC236}">
                <a16:creationId xmlns:a16="http://schemas.microsoft.com/office/drawing/2014/main" id="{F0481CC1-B029-4625-9110-28E3B7A2827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6033D7A7-7913-4E35-9FA1-0C373A259F43}"/>
              </a:ext>
            </a:extLst>
          </p:cNvPr>
          <p:cNvSpPr>
            <a:spLocks noGrp="1"/>
          </p:cNvSpPr>
          <p:nvPr>
            <p:ph type="sldNum" sz="quarter" idx="12"/>
          </p:nvPr>
        </p:nvSpPr>
        <p:spPr/>
        <p:txBody>
          <a:bodyPr/>
          <a:lstStyle>
            <a:lvl1pPr>
              <a:defRPr/>
            </a:lvl1pPr>
          </a:lstStyle>
          <a:p>
            <a:fld id="{CF8F1D4A-C229-431B-86A4-10803A916A33}" type="slidenum">
              <a:rPr lang="en-US" altLang="en-US"/>
              <a:pPr/>
              <a:t>‹#›</a:t>
            </a:fld>
            <a:endParaRPr lang="en-US" altLang="en-US"/>
          </a:p>
        </p:txBody>
      </p:sp>
    </p:spTree>
    <p:extLst>
      <p:ext uri="{BB962C8B-B14F-4D97-AF65-F5344CB8AC3E}">
        <p14:creationId xmlns:p14="http://schemas.microsoft.com/office/powerpoint/2010/main" val="92979636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4_Title and Content">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0954F4E1-AAEC-4F7F-8450-0D76A2282501}"/>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3">
            <a:extLst>
              <a:ext uri="{FF2B5EF4-FFF2-40B4-BE49-F238E27FC236}">
                <a16:creationId xmlns:a16="http://schemas.microsoft.com/office/drawing/2014/main" id="{3956AD4F-CF74-495A-B6F5-5FE5DB43630E}"/>
              </a:ext>
            </a:extLst>
          </p:cNvPr>
          <p:cNvSpPr>
            <a:spLocks noGrp="1"/>
          </p:cNvSpPr>
          <p:nvPr>
            <p:ph type="dt" sz="half" idx="10"/>
          </p:nvPr>
        </p:nvSpPr>
        <p:spPr/>
        <p:txBody>
          <a:bodyPr/>
          <a:lstStyle>
            <a:lvl1pPr>
              <a:defRPr/>
            </a:lvl1pPr>
          </a:lstStyle>
          <a:p>
            <a:pPr>
              <a:defRPr/>
            </a:pPr>
            <a:fld id="{132AA60B-1898-4BA8-A005-A497CF0DA0F9}" type="datetimeFigureOut">
              <a:rPr lang="en-US"/>
              <a:pPr>
                <a:defRPr/>
              </a:pPr>
              <a:t>1/3/2026</a:t>
            </a:fld>
            <a:endParaRPr lang="en-US"/>
          </a:p>
        </p:txBody>
      </p:sp>
      <p:sp>
        <p:nvSpPr>
          <p:cNvPr id="4" name="Footer Placeholder 4">
            <a:extLst>
              <a:ext uri="{FF2B5EF4-FFF2-40B4-BE49-F238E27FC236}">
                <a16:creationId xmlns:a16="http://schemas.microsoft.com/office/drawing/2014/main" id="{F0481CC1-B029-4625-9110-28E3B7A2827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6033D7A7-7913-4E35-9FA1-0C373A259F43}"/>
              </a:ext>
            </a:extLst>
          </p:cNvPr>
          <p:cNvSpPr>
            <a:spLocks noGrp="1"/>
          </p:cNvSpPr>
          <p:nvPr>
            <p:ph type="sldNum" sz="quarter" idx="12"/>
          </p:nvPr>
        </p:nvSpPr>
        <p:spPr/>
        <p:txBody>
          <a:bodyPr/>
          <a:lstStyle>
            <a:lvl1pPr>
              <a:defRPr/>
            </a:lvl1pPr>
          </a:lstStyle>
          <a:p>
            <a:fld id="{CF8F1D4A-C229-431B-86A4-10803A916A33}" type="slidenum">
              <a:rPr lang="en-US" altLang="en-US"/>
              <a:pPr/>
              <a:t>‹#›</a:t>
            </a:fld>
            <a:endParaRPr lang="en-US" altLang="en-US"/>
          </a:p>
        </p:txBody>
      </p:sp>
    </p:spTree>
    <p:extLst>
      <p:ext uri="{BB962C8B-B14F-4D97-AF65-F5344CB8AC3E}">
        <p14:creationId xmlns:p14="http://schemas.microsoft.com/office/powerpoint/2010/main" val="19373890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678552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5_Title and Content">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0954F4E1-AAEC-4F7F-8450-0D76A2282501}"/>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3">
            <a:extLst>
              <a:ext uri="{FF2B5EF4-FFF2-40B4-BE49-F238E27FC236}">
                <a16:creationId xmlns:a16="http://schemas.microsoft.com/office/drawing/2014/main" id="{3956AD4F-CF74-495A-B6F5-5FE5DB43630E}"/>
              </a:ext>
            </a:extLst>
          </p:cNvPr>
          <p:cNvSpPr>
            <a:spLocks noGrp="1"/>
          </p:cNvSpPr>
          <p:nvPr>
            <p:ph type="dt" sz="half" idx="10"/>
          </p:nvPr>
        </p:nvSpPr>
        <p:spPr/>
        <p:txBody>
          <a:bodyPr/>
          <a:lstStyle>
            <a:lvl1pPr>
              <a:defRPr/>
            </a:lvl1pPr>
          </a:lstStyle>
          <a:p>
            <a:pPr>
              <a:defRPr/>
            </a:pPr>
            <a:fld id="{132AA60B-1898-4BA8-A005-A497CF0DA0F9}" type="datetimeFigureOut">
              <a:rPr lang="en-US"/>
              <a:pPr>
                <a:defRPr/>
              </a:pPr>
              <a:t>1/3/2026</a:t>
            </a:fld>
            <a:endParaRPr lang="en-US"/>
          </a:p>
        </p:txBody>
      </p:sp>
      <p:sp>
        <p:nvSpPr>
          <p:cNvPr id="4" name="Footer Placeholder 4">
            <a:extLst>
              <a:ext uri="{FF2B5EF4-FFF2-40B4-BE49-F238E27FC236}">
                <a16:creationId xmlns:a16="http://schemas.microsoft.com/office/drawing/2014/main" id="{F0481CC1-B029-4625-9110-28E3B7A2827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6033D7A7-7913-4E35-9FA1-0C373A259F43}"/>
              </a:ext>
            </a:extLst>
          </p:cNvPr>
          <p:cNvSpPr>
            <a:spLocks noGrp="1"/>
          </p:cNvSpPr>
          <p:nvPr>
            <p:ph type="sldNum" sz="quarter" idx="12"/>
          </p:nvPr>
        </p:nvSpPr>
        <p:spPr/>
        <p:txBody>
          <a:bodyPr/>
          <a:lstStyle>
            <a:lvl1pPr>
              <a:defRPr/>
            </a:lvl1pPr>
          </a:lstStyle>
          <a:p>
            <a:fld id="{CF8F1D4A-C229-431B-86A4-10803A916A33}" type="slidenum">
              <a:rPr lang="en-US" altLang="en-US"/>
              <a:pPr/>
              <a:t>‹#›</a:t>
            </a:fld>
            <a:endParaRPr lang="en-US" altLang="en-US"/>
          </a:p>
        </p:txBody>
      </p:sp>
    </p:spTree>
    <p:extLst>
      <p:ext uri="{BB962C8B-B14F-4D97-AF65-F5344CB8AC3E}">
        <p14:creationId xmlns:p14="http://schemas.microsoft.com/office/powerpoint/2010/main" val="4234799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6_Title and Content">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0954F4E1-AAEC-4F7F-8450-0D76A2282501}"/>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3">
            <a:extLst>
              <a:ext uri="{FF2B5EF4-FFF2-40B4-BE49-F238E27FC236}">
                <a16:creationId xmlns:a16="http://schemas.microsoft.com/office/drawing/2014/main" id="{3956AD4F-CF74-495A-B6F5-5FE5DB43630E}"/>
              </a:ext>
            </a:extLst>
          </p:cNvPr>
          <p:cNvSpPr>
            <a:spLocks noGrp="1"/>
          </p:cNvSpPr>
          <p:nvPr>
            <p:ph type="dt" sz="half" idx="10"/>
          </p:nvPr>
        </p:nvSpPr>
        <p:spPr/>
        <p:txBody>
          <a:bodyPr/>
          <a:lstStyle>
            <a:lvl1pPr>
              <a:defRPr/>
            </a:lvl1pPr>
          </a:lstStyle>
          <a:p>
            <a:pPr>
              <a:defRPr/>
            </a:pPr>
            <a:fld id="{132AA60B-1898-4BA8-A005-A497CF0DA0F9}" type="datetimeFigureOut">
              <a:rPr lang="en-US"/>
              <a:pPr>
                <a:defRPr/>
              </a:pPr>
              <a:t>1/3/2026</a:t>
            </a:fld>
            <a:endParaRPr lang="en-US"/>
          </a:p>
        </p:txBody>
      </p:sp>
      <p:sp>
        <p:nvSpPr>
          <p:cNvPr id="4" name="Footer Placeholder 4">
            <a:extLst>
              <a:ext uri="{FF2B5EF4-FFF2-40B4-BE49-F238E27FC236}">
                <a16:creationId xmlns:a16="http://schemas.microsoft.com/office/drawing/2014/main" id="{F0481CC1-B029-4625-9110-28E3B7A2827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6033D7A7-7913-4E35-9FA1-0C373A259F43}"/>
              </a:ext>
            </a:extLst>
          </p:cNvPr>
          <p:cNvSpPr>
            <a:spLocks noGrp="1"/>
          </p:cNvSpPr>
          <p:nvPr>
            <p:ph type="sldNum" sz="quarter" idx="12"/>
          </p:nvPr>
        </p:nvSpPr>
        <p:spPr/>
        <p:txBody>
          <a:bodyPr/>
          <a:lstStyle>
            <a:lvl1pPr>
              <a:defRPr/>
            </a:lvl1pPr>
          </a:lstStyle>
          <a:p>
            <a:fld id="{CF8F1D4A-C229-431B-86A4-10803A916A33}" type="slidenum">
              <a:rPr lang="en-US" altLang="en-US"/>
              <a:pPr/>
              <a:t>‹#›</a:t>
            </a:fld>
            <a:endParaRPr lang="en-US" altLang="en-US"/>
          </a:p>
        </p:txBody>
      </p:sp>
    </p:spTree>
    <p:extLst>
      <p:ext uri="{BB962C8B-B14F-4D97-AF65-F5344CB8AC3E}">
        <p14:creationId xmlns:p14="http://schemas.microsoft.com/office/powerpoint/2010/main" val="85166436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7_Title and Content">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0954F4E1-AAEC-4F7F-8450-0D76A2282501}"/>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3">
            <a:extLst>
              <a:ext uri="{FF2B5EF4-FFF2-40B4-BE49-F238E27FC236}">
                <a16:creationId xmlns:a16="http://schemas.microsoft.com/office/drawing/2014/main" id="{3956AD4F-CF74-495A-B6F5-5FE5DB43630E}"/>
              </a:ext>
            </a:extLst>
          </p:cNvPr>
          <p:cNvSpPr>
            <a:spLocks noGrp="1"/>
          </p:cNvSpPr>
          <p:nvPr>
            <p:ph type="dt" sz="half" idx="10"/>
          </p:nvPr>
        </p:nvSpPr>
        <p:spPr/>
        <p:txBody>
          <a:bodyPr/>
          <a:lstStyle>
            <a:lvl1pPr>
              <a:defRPr/>
            </a:lvl1pPr>
          </a:lstStyle>
          <a:p>
            <a:pPr>
              <a:defRPr/>
            </a:pPr>
            <a:fld id="{132AA60B-1898-4BA8-A005-A497CF0DA0F9}" type="datetimeFigureOut">
              <a:rPr lang="en-US"/>
              <a:pPr>
                <a:defRPr/>
              </a:pPr>
              <a:t>1/3/2026</a:t>
            </a:fld>
            <a:endParaRPr lang="en-US"/>
          </a:p>
        </p:txBody>
      </p:sp>
      <p:sp>
        <p:nvSpPr>
          <p:cNvPr id="4" name="Footer Placeholder 4">
            <a:extLst>
              <a:ext uri="{FF2B5EF4-FFF2-40B4-BE49-F238E27FC236}">
                <a16:creationId xmlns:a16="http://schemas.microsoft.com/office/drawing/2014/main" id="{F0481CC1-B029-4625-9110-28E3B7A2827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6033D7A7-7913-4E35-9FA1-0C373A259F43}"/>
              </a:ext>
            </a:extLst>
          </p:cNvPr>
          <p:cNvSpPr>
            <a:spLocks noGrp="1"/>
          </p:cNvSpPr>
          <p:nvPr>
            <p:ph type="sldNum" sz="quarter" idx="12"/>
          </p:nvPr>
        </p:nvSpPr>
        <p:spPr/>
        <p:txBody>
          <a:bodyPr/>
          <a:lstStyle>
            <a:lvl1pPr>
              <a:defRPr/>
            </a:lvl1pPr>
          </a:lstStyle>
          <a:p>
            <a:fld id="{CF8F1D4A-C229-431B-86A4-10803A916A33}" type="slidenum">
              <a:rPr lang="en-US" altLang="en-US"/>
              <a:pPr/>
              <a:t>‹#›</a:t>
            </a:fld>
            <a:endParaRPr lang="en-US" altLang="en-US"/>
          </a:p>
        </p:txBody>
      </p:sp>
    </p:spTree>
    <p:extLst>
      <p:ext uri="{BB962C8B-B14F-4D97-AF65-F5344CB8AC3E}">
        <p14:creationId xmlns:p14="http://schemas.microsoft.com/office/powerpoint/2010/main" val="8960032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8_Title and Content">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0954F4E1-AAEC-4F7F-8450-0D76A2282501}"/>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3">
            <a:extLst>
              <a:ext uri="{FF2B5EF4-FFF2-40B4-BE49-F238E27FC236}">
                <a16:creationId xmlns:a16="http://schemas.microsoft.com/office/drawing/2014/main" id="{3956AD4F-CF74-495A-B6F5-5FE5DB43630E}"/>
              </a:ext>
            </a:extLst>
          </p:cNvPr>
          <p:cNvSpPr>
            <a:spLocks noGrp="1"/>
          </p:cNvSpPr>
          <p:nvPr>
            <p:ph type="dt" sz="half" idx="10"/>
          </p:nvPr>
        </p:nvSpPr>
        <p:spPr/>
        <p:txBody>
          <a:bodyPr/>
          <a:lstStyle>
            <a:lvl1pPr>
              <a:defRPr/>
            </a:lvl1pPr>
          </a:lstStyle>
          <a:p>
            <a:pPr>
              <a:defRPr/>
            </a:pPr>
            <a:fld id="{132AA60B-1898-4BA8-A005-A497CF0DA0F9}" type="datetimeFigureOut">
              <a:rPr lang="en-US"/>
              <a:pPr>
                <a:defRPr/>
              </a:pPr>
              <a:t>1/3/2026</a:t>
            </a:fld>
            <a:endParaRPr lang="en-US"/>
          </a:p>
        </p:txBody>
      </p:sp>
      <p:sp>
        <p:nvSpPr>
          <p:cNvPr id="4" name="Footer Placeholder 4">
            <a:extLst>
              <a:ext uri="{FF2B5EF4-FFF2-40B4-BE49-F238E27FC236}">
                <a16:creationId xmlns:a16="http://schemas.microsoft.com/office/drawing/2014/main" id="{F0481CC1-B029-4625-9110-28E3B7A2827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6033D7A7-7913-4E35-9FA1-0C373A259F43}"/>
              </a:ext>
            </a:extLst>
          </p:cNvPr>
          <p:cNvSpPr>
            <a:spLocks noGrp="1"/>
          </p:cNvSpPr>
          <p:nvPr>
            <p:ph type="sldNum" sz="quarter" idx="12"/>
          </p:nvPr>
        </p:nvSpPr>
        <p:spPr/>
        <p:txBody>
          <a:bodyPr/>
          <a:lstStyle>
            <a:lvl1pPr>
              <a:defRPr/>
            </a:lvl1pPr>
          </a:lstStyle>
          <a:p>
            <a:fld id="{CF8F1D4A-C229-431B-86A4-10803A916A33}" type="slidenum">
              <a:rPr lang="en-US" altLang="en-US"/>
              <a:pPr/>
              <a:t>‹#›</a:t>
            </a:fld>
            <a:endParaRPr lang="en-US" altLang="en-US"/>
          </a:p>
        </p:txBody>
      </p:sp>
    </p:spTree>
    <p:extLst>
      <p:ext uri="{BB962C8B-B14F-4D97-AF65-F5344CB8AC3E}">
        <p14:creationId xmlns:p14="http://schemas.microsoft.com/office/powerpoint/2010/main" val="7325962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9_Title and Content">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0954F4E1-AAEC-4F7F-8450-0D76A2282501}"/>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3">
            <a:extLst>
              <a:ext uri="{FF2B5EF4-FFF2-40B4-BE49-F238E27FC236}">
                <a16:creationId xmlns:a16="http://schemas.microsoft.com/office/drawing/2014/main" id="{3956AD4F-CF74-495A-B6F5-5FE5DB43630E}"/>
              </a:ext>
            </a:extLst>
          </p:cNvPr>
          <p:cNvSpPr>
            <a:spLocks noGrp="1"/>
          </p:cNvSpPr>
          <p:nvPr>
            <p:ph type="dt" sz="half" idx="10"/>
          </p:nvPr>
        </p:nvSpPr>
        <p:spPr/>
        <p:txBody>
          <a:bodyPr/>
          <a:lstStyle>
            <a:lvl1pPr>
              <a:defRPr/>
            </a:lvl1pPr>
          </a:lstStyle>
          <a:p>
            <a:pPr>
              <a:defRPr/>
            </a:pPr>
            <a:fld id="{132AA60B-1898-4BA8-A005-A497CF0DA0F9}" type="datetimeFigureOut">
              <a:rPr lang="en-US"/>
              <a:pPr>
                <a:defRPr/>
              </a:pPr>
              <a:t>1/3/2026</a:t>
            </a:fld>
            <a:endParaRPr lang="en-US"/>
          </a:p>
        </p:txBody>
      </p:sp>
      <p:sp>
        <p:nvSpPr>
          <p:cNvPr id="4" name="Footer Placeholder 4">
            <a:extLst>
              <a:ext uri="{FF2B5EF4-FFF2-40B4-BE49-F238E27FC236}">
                <a16:creationId xmlns:a16="http://schemas.microsoft.com/office/drawing/2014/main" id="{F0481CC1-B029-4625-9110-28E3B7A2827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6033D7A7-7913-4E35-9FA1-0C373A259F43}"/>
              </a:ext>
            </a:extLst>
          </p:cNvPr>
          <p:cNvSpPr>
            <a:spLocks noGrp="1"/>
          </p:cNvSpPr>
          <p:nvPr>
            <p:ph type="sldNum" sz="quarter" idx="12"/>
          </p:nvPr>
        </p:nvSpPr>
        <p:spPr/>
        <p:txBody>
          <a:bodyPr/>
          <a:lstStyle>
            <a:lvl1pPr>
              <a:defRPr/>
            </a:lvl1pPr>
          </a:lstStyle>
          <a:p>
            <a:fld id="{CF8F1D4A-C229-431B-86A4-10803A916A33}" type="slidenum">
              <a:rPr lang="en-US" altLang="en-US"/>
              <a:pPr/>
              <a:t>‹#›</a:t>
            </a:fld>
            <a:endParaRPr lang="en-US" altLang="en-US"/>
          </a:p>
        </p:txBody>
      </p:sp>
    </p:spTree>
    <p:extLst>
      <p:ext uri="{BB962C8B-B14F-4D97-AF65-F5344CB8AC3E}">
        <p14:creationId xmlns:p14="http://schemas.microsoft.com/office/powerpoint/2010/main" val="366197085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20_Title and Content">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0954F4E1-AAEC-4F7F-8450-0D76A2282501}"/>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3">
            <a:extLst>
              <a:ext uri="{FF2B5EF4-FFF2-40B4-BE49-F238E27FC236}">
                <a16:creationId xmlns:a16="http://schemas.microsoft.com/office/drawing/2014/main" id="{3956AD4F-CF74-495A-B6F5-5FE5DB43630E}"/>
              </a:ext>
            </a:extLst>
          </p:cNvPr>
          <p:cNvSpPr>
            <a:spLocks noGrp="1"/>
          </p:cNvSpPr>
          <p:nvPr>
            <p:ph type="dt" sz="half" idx="10"/>
          </p:nvPr>
        </p:nvSpPr>
        <p:spPr/>
        <p:txBody>
          <a:bodyPr/>
          <a:lstStyle>
            <a:lvl1pPr>
              <a:defRPr/>
            </a:lvl1pPr>
          </a:lstStyle>
          <a:p>
            <a:pPr>
              <a:defRPr/>
            </a:pPr>
            <a:fld id="{132AA60B-1898-4BA8-A005-A497CF0DA0F9}" type="datetimeFigureOut">
              <a:rPr lang="en-US"/>
              <a:pPr>
                <a:defRPr/>
              </a:pPr>
              <a:t>1/3/2026</a:t>
            </a:fld>
            <a:endParaRPr lang="en-US"/>
          </a:p>
        </p:txBody>
      </p:sp>
      <p:sp>
        <p:nvSpPr>
          <p:cNvPr id="4" name="Footer Placeholder 4">
            <a:extLst>
              <a:ext uri="{FF2B5EF4-FFF2-40B4-BE49-F238E27FC236}">
                <a16:creationId xmlns:a16="http://schemas.microsoft.com/office/drawing/2014/main" id="{F0481CC1-B029-4625-9110-28E3B7A2827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6033D7A7-7913-4E35-9FA1-0C373A259F43}"/>
              </a:ext>
            </a:extLst>
          </p:cNvPr>
          <p:cNvSpPr>
            <a:spLocks noGrp="1"/>
          </p:cNvSpPr>
          <p:nvPr>
            <p:ph type="sldNum" sz="quarter" idx="12"/>
          </p:nvPr>
        </p:nvSpPr>
        <p:spPr/>
        <p:txBody>
          <a:bodyPr/>
          <a:lstStyle>
            <a:lvl1pPr>
              <a:defRPr/>
            </a:lvl1pPr>
          </a:lstStyle>
          <a:p>
            <a:fld id="{CF8F1D4A-C229-431B-86A4-10803A916A33}" type="slidenum">
              <a:rPr lang="en-US" altLang="en-US"/>
              <a:pPr/>
              <a:t>‹#›</a:t>
            </a:fld>
            <a:endParaRPr lang="en-US" altLang="en-US"/>
          </a:p>
        </p:txBody>
      </p:sp>
    </p:spTree>
    <p:extLst>
      <p:ext uri="{BB962C8B-B14F-4D97-AF65-F5344CB8AC3E}">
        <p14:creationId xmlns:p14="http://schemas.microsoft.com/office/powerpoint/2010/main" val="37506691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21_Title and Content">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0954F4E1-AAEC-4F7F-8450-0D76A2282501}"/>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3">
            <a:extLst>
              <a:ext uri="{FF2B5EF4-FFF2-40B4-BE49-F238E27FC236}">
                <a16:creationId xmlns:a16="http://schemas.microsoft.com/office/drawing/2014/main" id="{3956AD4F-CF74-495A-B6F5-5FE5DB43630E}"/>
              </a:ext>
            </a:extLst>
          </p:cNvPr>
          <p:cNvSpPr>
            <a:spLocks noGrp="1"/>
          </p:cNvSpPr>
          <p:nvPr>
            <p:ph type="dt" sz="half" idx="10"/>
          </p:nvPr>
        </p:nvSpPr>
        <p:spPr/>
        <p:txBody>
          <a:bodyPr/>
          <a:lstStyle>
            <a:lvl1pPr>
              <a:defRPr/>
            </a:lvl1pPr>
          </a:lstStyle>
          <a:p>
            <a:pPr>
              <a:defRPr/>
            </a:pPr>
            <a:fld id="{132AA60B-1898-4BA8-A005-A497CF0DA0F9}" type="datetimeFigureOut">
              <a:rPr lang="en-US"/>
              <a:pPr>
                <a:defRPr/>
              </a:pPr>
              <a:t>1/3/2026</a:t>
            </a:fld>
            <a:endParaRPr lang="en-US"/>
          </a:p>
        </p:txBody>
      </p:sp>
      <p:sp>
        <p:nvSpPr>
          <p:cNvPr id="4" name="Footer Placeholder 4">
            <a:extLst>
              <a:ext uri="{FF2B5EF4-FFF2-40B4-BE49-F238E27FC236}">
                <a16:creationId xmlns:a16="http://schemas.microsoft.com/office/drawing/2014/main" id="{F0481CC1-B029-4625-9110-28E3B7A2827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6033D7A7-7913-4E35-9FA1-0C373A259F43}"/>
              </a:ext>
            </a:extLst>
          </p:cNvPr>
          <p:cNvSpPr>
            <a:spLocks noGrp="1"/>
          </p:cNvSpPr>
          <p:nvPr>
            <p:ph type="sldNum" sz="quarter" idx="12"/>
          </p:nvPr>
        </p:nvSpPr>
        <p:spPr/>
        <p:txBody>
          <a:bodyPr/>
          <a:lstStyle>
            <a:lvl1pPr>
              <a:defRPr/>
            </a:lvl1pPr>
          </a:lstStyle>
          <a:p>
            <a:fld id="{CF8F1D4A-C229-431B-86A4-10803A916A33}" type="slidenum">
              <a:rPr lang="en-US" altLang="en-US"/>
              <a:pPr/>
              <a:t>‹#›</a:t>
            </a:fld>
            <a:endParaRPr lang="en-US" altLang="en-US"/>
          </a:p>
        </p:txBody>
      </p:sp>
    </p:spTree>
    <p:extLst>
      <p:ext uri="{BB962C8B-B14F-4D97-AF65-F5344CB8AC3E}">
        <p14:creationId xmlns:p14="http://schemas.microsoft.com/office/powerpoint/2010/main" val="39911590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22_Title and Content">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0954F4E1-AAEC-4F7F-8450-0D76A2282501}"/>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3">
            <a:extLst>
              <a:ext uri="{FF2B5EF4-FFF2-40B4-BE49-F238E27FC236}">
                <a16:creationId xmlns:a16="http://schemas.microsoft.com/office/drawing/2014/main" id="{3956AD4F-CF74-495A-B6F5-5FE5DB43630E}"/>
              </a:ext>
            </a:extLst>
          </p:cNvPr>
          <p:cNvSpPr>
            <a:spLocks noGrp="1"/>
          </p:cNvSpPr>
          <p:nvPr>
            <p:ph type="dt" sz="half" idx="10"/>
          </p:nvPr>
        </p:nvSpPr>
        <p:spPr/>
        <p:txBody>
          <a:bodyPr/>
          <a:lstStyle>
            <a:lvl1pPr>
              <a:defRPr/>
            </a:lvl1pPr>
          </a:lstStyle>
          <a:p>
            <a:pPr>
              <a:defRPr/>
            </a:pPr>
            <a:fld id="{132AA60B-1898-4BA8-A005-A497CF0DA0F9}" type="datetimeFigureOut">
              <a:rPr lang="en-US"/>
              <a:pPr>
                <a:defRPr/>
              </a:pPr>
              <a:t>1/3/2026</a:t>
            </a:fld>
            <a:endParaRPr lang="en-US"/>
          </a:p>
        </p:txBody>
      </p:sp>
      <p:sp>
        <p:nvSpPr>
          <p:cNvPr id="4" name="Footer Placeholder 4">
            <a:extLst>
              <a:ext uri="{FF2B5EF4-FFF2-40B4-BE49-F238E27FC236}">
                <a16:creationId xmlns:a16="http://schemas.microsoft.com/office/drawing/2014/main" id="{F0481CC1-B029-4625-9110-28E3B7A2827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6033D7A7-7913-4E35-9FA1-0C373A259F43}"/>
              </a:ext>
            </a:extLst>
          </p:cNvPr>
          <p:cNvSpPr>
            <a:spLocks noGrp="1"/>
          </p:cNvSpPr>
          <p:nvPr>
            <p:ph type="sldNum" sz="quarter" idx="12"/>
          </p:nvPr>
        </p:nvSpPr>
        <p:spPr/>
        <p:txBody>
          <a:bodyPr/>
          <a:lstStyle>
            <a:lvl1pPr>
              <a:defRPr/>
            </a:lvl1pPr>
          </a:lstStyle>
          <a:p>
            <a:fld id="{CF8F1D4A-C229-431B-86A4-10803A916A33}" type="slidenum">
              <a:rPr lang="en-US" altLang="en-US"/>
              <a:pPr/>
              <a:t>‹#›</a:t>
            </a:fld>
            <a:endParaRPr lang="en-US" altLang="en-US"/>
          </a:p>
        </p:txBody>
      </p:sp>
    </p:spTree>
    <p:extLst>
      <p:ext uri="{BB962C8B-B14F-4D97-AF65-F5344CB8AC3E}">
        <p14:creationId xmlns:p14="http://schemas.microsoft.com/office/powerpoint/2010/main" val="24273707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23_Title and Content">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0954F4E1-AAEC-4F7F-8450-0D76A2282501}"/>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3">
            <a:extLst>
              <a:ext uri="{FF2B5EF4-FFF2-40B4-BE49-F238E27FC236}">
                <a16:creationId xmlns:a16="http://schemas.microsoft.com/office/drawing/2014/main" id="{3956AD4F-CF74-495A-B6F5-5FE5DB43630E}"/>
              </a:ext>
            </a:extLst>
          </p:cNvPr>
          <p:cNvSpPr>
            <a:spLocks noGrp="1"/>
          </p:cNvSpPr>
          <p:nvPr>
            <p:ph type="dt" sz="half" idx="10"/>
          </p:nvPr>
        </p:nvSpPr>
        <p:spPr/>
        <p:txBody>
          <a:bodyPr/>
          <a:lstStyle>
            <a:lvl1pPr>
              <a:defRPr/>
            </a:lvl1pPr>
          </a:lstStyle>
          <a:p>
            <a:pPr>
              <a:defRPr/>
            </a:pPr>
            <a:fld id="{132AA60B-1898-4BA8-A005-A497CF0DA0F9}" type="datetimeFigureOut">
              <a:rPr lang="en-US"/>
              <a:pPr>
                <a:defRPr/>
              </a:pPr>
              <a:t>1/3/2026</a:t>
            </a:fld>
            <a:endParaRPr lang="en-US"/>
          </a:p>
        </p:txBody>
      </p:sp>
      <p:sp>
        <p:nvSpPr>
          <p:cNvPr id="4" name="Footer Placeholder 4">
            <a:extLst>
              <a:ext uri="{FF2B5EF4-FFF2-40B4-BE49-F238E27FC236}">
                <a16:creationId xmlns:a16="http://schemas.microsoft.com/office/drawing/2014/main" id="{F0481CC1-B029-4625-9110-28E3B7A2827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6033D7A7-7913-4E35-9FA1-0C373A259F43}"/>
              </a:ext>
            </a:extLst>
          </p:cNvPr>
          <p:cNvSpPr>
            <a:spLocks noGrp="1"/>
          </p:cNvSpPr>
          <p:nvPr>
            <p:ph type="sldNum" sz="quarter" idx="12"/>
          </p:nvPr>
        </p:nvSpPr>
        <p:spPr/>
        <p:txBody>
          <a:bodyPr/>
          <a:lstStyle>
            <a:lvl1pPr>
              <a:defRPr/>
            </a:lvl1pPr>
          </a:lstStyle>
          <a:p>
            <a:fld id="{CF8F1D4A-C229-431B-86A4-10803A916A33}" type="slidenum">
              <a:rPr lang="en-US" altLang="en-US"/>
              <a:pPr/>
              <a:t>‹#›</a:t>
            </a:fld>
            <a:endParaRPr lang="en-US" altLang="en-US"/>
          </a:p>
        </p:txBody>
      </p:sp>
    </p:spTree>
    <p:extLst>
      <p:ext uri="{BB962C8B-B14F-4D97-AF65-F5344CB8AC3E}">
        <p14:creationId xmlns:p14="http://schemas.microsoft.com/office/powerpoint/2010/main" val="314667293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24_Title and Content">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0954F4E1-AAEC-4F7F-8450-0D76A2282501}"/>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3">
            <a:extLst>
              <a:ext uri="{FF2B5EF4-FFF2-40B4-BE49-F238E27FC236}">
                <a16:creationId xmlns:a16="http://schemas.microsoft.com/office/drawing/2014/main" id="{3956AD4F-CF74-495A-B6F5-5FE5DB43630E}"/>
              </a:ext>
            </a:extLst>
          </p:cNvPr>
          <p:cNvSpPr>
            <a:spLocks noGrp="1"/>
          </p:cNvSpPr>
          <p:nvPr>
            <p:ph type="dt" sz="half" idx="10"/>
          </p:nvPr>
        </p:nvSpPr>
        <p:spPr/>
        <p:txBody>
          <a:bodyPr/>
          <a:lstStyle>
            <a:lvl1pPr>
              <a:defRPr/>
            </a:lvl1pPr>
          </a:lstStyle>
          <a:p>
            <a:pPr>
              <a:defRPr/>
            </a:pPr>
            <a:fld id="{132AA60B-1898-4BA8-A005-A497CF0DA0F9}" type="datetimeFigureOut">
              <a:rPr lang="en-US"/>
              <a:pPr>
                <a:defRPr/>
              </a:pPr>
              <a:t>1/3/2026</a:t>
            </a:fld>
            <a:endParaRPr lang="en-US"/>
          </a:p>
        </p:txBody>
      </p:sp>
      <p:sp>
        <p:nvSpPr>
          <p:cNvPr id="4" name="Footer Placeholder 4">
            <a:extLst>
              <a:ext uri="{FF2B5EF4-FFF2-40B4-BE49-F238E27FC236}">
                <a16:creationId xmlns:a16="http://schemas.microsoft.com/office/drawing/2014/main" id="{F0481CC1-B029-4625-9110-28E3B7A2827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6033D7A7-7913-4E35-9FA1-0C373A259F43}"/>
              </a:ext>
            </a:extLst>
          </p:cNvPr>
          <p:cNvSpPr>
            <a:spLocks noGrp="1"/>
          </p:cNvSpPr>
          <p:nvPr>
            <p:ph type="sldNum" sz="quarter" idx="12"/>
          </p:nvPr>
        </p:nvSpPr>
        <p:spPr/>
        <p:txBody>
          <a:bodyPr/>
          <a:lstStyle>
            <a:lvl1pPr>
              <a:defRPr/>
            </a:lvl1pPr>
          </a:lstStyle>
          <a:p>
            <a:fld id="{CF8F1D4A-C229-431B-86A4-10803A916A33}" type="slidenum">
              <a:rPr lang="en-US" altLang="en-US"/>
              <a:pPr/>
              <a:t>‹#›</a:t>
            </a:fld>
            <a:endParaRPr lang="en-US" altLang="en-US"/>
          </a:p>
        </p:txBody>
      </p:sp>
    </p:spTree>
    <p:extLst>
      <p:ext uri="{BB962C8B-B14F-4D97-AF65-F5344CB8AC3E}">
        <p14:creationId xmlns:p14="http://schemas.microsoft.com/office/powerpoint/2010/main" val="39015574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MY"/>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1/3/2026</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5_Title and Content">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0954F4E1-AAEC-4F7F-8450-0D76A2282501}"/>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3">
            <a:extLst>
              <a:ext uri="{FF2B5EF4-FFF2-40B4-BE49-F238E27FC236}">
                <a16:creationId xmlns:a16="http://schemas.microsoft.com/office/drawing/2014/main" id="{3956AD4F-CF74-495A-B6F5-5FE5DB43630E}"/>
              </a:ext>
            </a:extLst>
          </p:cNvPr>
          <p:cNvSpPr>
            <a:spLocks noGrp="1"/>
          </p:cNvSpPr>
          <p:nvPr>
            <p:ph type="dt" sz="half" idx="10"/>
          </p:nvPr>
        </p:nvSpPr>
        <p:spPr/>
        <p:txBody>
          <a:bodyPr/>
          <a:lstStyle>
            <a:lvl1pPr>
              <a:defRPr/>
            </a:lvl1pPr>
          </a:lstStyle>
          <a:p>
            <a:pPr>
              <a:defRPr/>
            </a:pPr>
            <a:fld id="{132AA60B-1898-4BA8-A005-A497CF0DA0F9}" type="datetimeFigureOut">
              <a:rPr lang="en-US"/>
              <a:pPr>
                <a:defRPr/>
              </a:pPr>
              <a:t>1/3/2026</a:t>
            </a:fld>
            <a:endParaRPr lang="en-US"/>
          </a:p>
        </p:txBody>
      </p:sp>
      <p:sp>
        <p:nvSpPr>
          <p:cNvPr id="4" name="Footer Placeholder 4">
            <a:extLst>
              <a:ext uri="{FF2B5EF4-FFF2-40B4-BE49-F238E27FC236}">
                <a16:creationId xmlns:a16="http://schemas.microsoft.com/office/drawing/2014/main" id="{F0481CC1-B029-4625-9110-28E3B7A2827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6033D7A7-7913-4E35-9FA1-0C373A259F43}"/>
              </a:ext>
            </a:extLst>
          </p:cNvPr>
          <p:cNvSpPr>
            <a:spLocks noGrp="1"/>
          </p:cNvSpPr>
          <p:nvPr>
            <p:ph type="sldNum" sz="quarter" idx="12"/>
          </p:nvPr>
        </p:nvSpPr>
        <p:spPr/>
        <p:txBody>
          <a:bodyPr/>
          <a:lstStyle>
            <a:lvl1pPr>
              <a:defRPr/>
            </a:lvl1pPr>
          </a:lstStyle>
          <a:p>
            <a:fld id="{CF8F1D4A-C229-431B-86A4-10803A916A33}" type="slidenum">
              <a:rPr lang="en-US" altLang="en-US"/>
              <a:pPr/>
              <a:t>‹#›</a:t>
            </a:fld>
            <a:endParaRPr lang="en-US" altLang="en-US"/>
          </a:p>
        </p:txBody>
      </p:sp>
    </p:spTree>
    <p:extLst>
      <p:ext uri="{BB962C8B-B14F-4D97-AF65-F5344CB8AC3E}">
        <p14:creationId xmlns:p14="http://schemas.microsoft.com/office/powerpoint/2010/main" val="335212443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26_Title and Content">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0954F4E1-AAEC-4F7F-8450-0D76A2282501}"/>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3">
            <a:extLst>
              <a:ext uri="{FF2B5EF4-FFF2-40B4-BE49-F238E27FC236}">
                <a16:creationId xmlns:a16="http://schemas.microsoft.com/office/drawing/2014/main" id="{3956AD4F-CF74-495A-B6F5-5FE5DB43630E}"/>
              </a:ext>
            </a:extLst>
          </p:cNvPr>
          <p:cNvSpPr>
            <a:spLocks noGrp="1"/>
          </p:cNvSpPr>
          <p:nvPr>
            <p:ph type="dt" sz="half" idx="10"/>
          </p:nvPr>
        </p:nvSpPr>
        <p:spPr/>
        <p:txBody>
          <a:bodyPr/>
          <a:lstStyle>
            <a:lvl1pPr>
              <a:defRPr/>
            </a:lvl1pPr>
          </a:lstStyle>
          <a:p>
            <a:pPr>
              <a:defRPr/>
            </a:pPr>
            <a:fld id="{132AA60B-1898-4BA8-A005-A497CF0DA0F9}" type="datetimeFigureOut">
              <a:rPr lang="en-US"/>
              <a:pPr>
                <a:defRPr/>
              </a:pPr>
              <a:t>1/3/2026</a:t>
            </a:fld>
            <a:endParaRPr lang="en-US"/>
          </a:p>
        </p:txBody>
      </p:sp>
      <p:sp>
        <p:nvSpPr>
          <p:cNvPr id="4" name="Footer Placeholder 4">
            <a:extLst>
              <a:ext uri="{FF2B5EF4-FFF2-40B4-BE49-F238E27FC236}">
                <a16:creationId xmlns:a16="http://schemas.microsoft.com/office/drawing/2014/main" id="{F0481CC1-B029-4625-9110-28E3B7A2827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6033D7A7-7913-4E35-9FA1-0C373A259F43}"/>
              </a:ext>
            </a:extLst>
          </p:cNvPr>
          <p:cNvSpPr>
            <a:spLocks noGrp="1"/>
          </p:cNvSpPr>
          <p:nvPr>
            <p:ph type="sldNum" sz="quarter" idx="12"/>
          </p:nvPr>
        </p:nvSpPr>
        <p:spPr/>
        <p:txBody>
          <a:bodyPr/>
          <a:lstStyle>
            <a:lvl1pPr>
              <a:defRPr/>
            </a:lvl1pPr>
          </a:lstStyle>
          <a:p>
            <a:fld id="{CF8F1D4A-C229-431B-86A4-10803A916A33}" type="slidenum">
              <a:rPr lang="en-US" altLang="en-US"/>
              <a:pPr/>
              <a:t>‹#›</a:t>
            </a:fld>
            <a:endParaRPr lang="en-US" altLang="en-US"/>
          </a:p>
        </p:txBody>
      </p:sp>
    </p:spTree>
    <p:extLst>
      <p:ext uri="{BB962C8B-B14F-4D97-AF65-F5344CB8AC3E}">
        <p14:creationId xmlns:p14="http://schemas.microsoft.com/office/powerpoint/2010/main" val="310542888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27_Title and Content">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0954F4E1-AAEC-4F7F-8450-0D76A2282501}"/>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3">
            <a:extLst>
              <a:ext uri="{FF2B5EF4-FFF2-40B4-BE49-F238E27FC236}">
                <a16:creationId xmlns:a16="http://schemas.microsoft.com/office/drawing/2014/main" id="{3956AD4F-CF74-495A-B6F5-5FE5DB43630E}"/>
              </a:ext>
            </a:extLst>
          </p:cNvPr>
          <p:cNvSpPr>
            <a:spLocks noGrp="1"/>
          </p:cNvSpPr>
          <p:nvPr>
            <p:ph type="dt" sz="half" idx="10"/>
          </p:nvPr>
        </p:nvSpPr>
        <p:spPr/>
        <p:txBody>
          <a:bodyPr/>
          <a:lstStyle>
            <a:lvl1pPr>
              <a:defRPr/>
            </a:lvl1pPr>
          </a:lstStyle>
          <a:p>
            <a:pPr>
              <a:defRPr/>
            </a:pPr>
            <a:fld id="{132AA60B-1898-4BA8-A005-A497CF0DA0F9}" type="datetimeFigureOut">
              <a:rPr lang="en-US"/>
              <a:pPr>
                <a:defRPr/>
              </a:pPr>
              <a:t>1/3/2026</a:t>
            </a:fld>
            <a:endParaRPr lang="en-US"/>
          </a:p>
        </p:txBody>
      </p:sp>
      <p:sp>
        <p:nvSpPr>
          <p:cNvPr id="4" name="Footer Placeholder 4">
            <a:extLst>
              <a:ext uri="{FF2B5EF4-FFF2-40B4-BE49-F238E27FC236}">
                <a16:creationId xmlns:a16="http://schemas.microsoft.com/office/drawing/2014/main" id="{F0481CC1-B029-4625-9110-28E3B7A2827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6033D7A7-7913-4E35-9FA1-0C373A259F43}"/>
              </a:ext>
            </a:extLst>
          </p:cNvPr>
          <p:cNvSpPr>
            <a:spLocks noGrp="1"/>
          </p:cNvSpPr>
          <p:nvPr>
            <p:ph type="sldNum" sz="quarter" idx="12"/>
          </p:nvPr>
        </p:nvSpPr>
        <p:spPr/>
        <p:txBody>
          <a:bodyPr/>
          <a:lstStyle>
            <a:lvl1pPr>
              <a:defRPr/>
            </a:lvl1pPr>
          </a:lstStyle>
          <a:p>
            <a:fld id="{CF8F1D4A-C229-431B-86A4-10803A916A33}" type="slidenum">
              <a:rPr lang="en-US" altLang="en-US"/>
              <a:pPr/>
              <a:t>‹#›</a:t>
            </a:fld>
            <a:endParaRPr lang="en-US" altLang="en-US"/>
          </a:p>
        </p:txBody>
      </p:sp>
    </p:spTree>
    <p:extLst>
      <p:ext uri="{BB962C8B-B14F-4D97-AF65-F5344CB8AC3E}">
        <p14:creationId xmlns:p14="http://schemas.microsoft.com/office/powerpoint/2010/main" val="124116691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28_Title and Content">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0954F4E1-AAEC-4F7F-8450-0D76A2282501}"/>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3">
            <a:extLst>
              <a:ext uri="{FF2B5EF4-FFF2-40B4-BE49-F238E27FC236}">
                <a16:creationId xmlns:a16="http://schemas.microsoft.com/office/drawing/2014/main" id="{3956AD4F-CF74-495A-B6F5-5FE5DB43630E}"/>
              </a:ext>
            </a:extLst>
          </p:cNvPr>
          <p:cNvSpPr>
            <a:spLocks noGrp="1"/>
          </p:cNvSpPr>
          <p:nvPr>
            <p:ph type="dt" sz="half" idx="10"/>
          </p:nvPr>
        </p:nvSpPr>
        <p:spPr/>
        <p:txBody>
          <a:bodyPr/>
          <a:lstStyle>
            <a:lvl1pPr>
              <a:defRPr/>
            </a:lvl1pPr>
          </a:lstStyle>
          <a:p>
            <a:pPr>
              <a:defRPr/>
            </a:pPr>
            <a:fld id="{132AA60B-1898-4BA8-A005-A497CF0DA0F9}" type="datetimeFigureOut">
              <a:rPr lang="en-US"/>
              <a:pPr>
                <a:defRPr/>
              </a:pPr>
              <a:t>1/3/2026</a:t>
            </a:fld>
            <a:endParaRPr lang="en-US"/>
          </a:p>
        </p:txBody>
      </p:sp>
      <p:sp>
        <p:nvSpPr>
          <p:cNvPr id="4" name="Footer Placeholder 4">
            <a:extLst>
              <a:ext uri="{FF2B5EF4-FFF2-40B4-BE49-F238E27FC236}">
                <a16:creationId xmlns:a16="http://schemas.microsoft.com/office/drawing/2014/main" id="{F0481CC1-B029-4625-9110-28E3B7A2827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6033D7A7-7913-4E35-9FA1-0C373A259F43}"/>
              </a:ext>
            </a:extLst>
          </p:cNvPr>
          <p:cNvSpPr>
            <a:spLocks noGrp="1"/>
          </p:cNvSpPr>
          <p:nvPr>
            <p:ph type="sldNum" sz="quarter" idx="12"/>
          </p:nvPr>
        </p:nvSpPr>
        <p:spPr/>
        <p:txBody>
          <a:bodyPr/>
          <a:lstStyle>
            <a:lvl1pPr>
              <a:defRPr/>
            </a:lvl1pPr>
          </a:lstStyle>
          <a:p>
            <a:fld id="{CF8F1D4A-C229-431B-86A4-10803A916A33}" type="slidenum">
              <a:rPr lang="en-US" altLang="en-US"/>
              <a:pPr/>
              <a:t>‹#›</a:t>
            </a:fld>
            <a:endParaRPr lang="en-US" altLang="en-US"/>
          </a:p>
        </p:txBody>
      </p:sp>
    </p:spTree>
    <p:extLst>
      <p:ext uri="{BB962C8B-B14F-4D97-AF65-F5344CB8AC3E}">
        <p14:creationId xmlns:p14="http://schemas.microsoft.com/office/powerpoint/2010/main" val="356861380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2_Section Header">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BD67E8D4-6684-440D-9AE2-07C80EA3DB32}"/>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3">
            <a:extLst>
              <a:ext uri="{FF2B5EF4-FFF2-40B4-BE49-F238E27FC236}">
                <a16:creationId xmlns:a16="http://schemas.microsoft.com/office/drawing/2014/main" id="{B0C25094-E101-4D22-BF35-6FBAB2CC2A30}"/>
              </a:ext>
            </a:extLst>
          </p:cNvPr>
          <p:cNvSpPr>
            <a:spLocks noGrp="1"/>
          </p:cNvSpPr>
          <p:nvPr>
            <p:ph type="dt" sz="half" idx="10"/>
          </p:nvPr>
        </p:nvSpPr>
        <p:spPr/>
        <p:txBody>
          <a:bodyPr/>
          <a:lstStyle>
            <a:lvl1pPr>
              <a:defRPr/>
            </a:lvl1pPr>
          </a:lstStyle>
          <a:p>
            <a:pPr>
              <a:defRPr/>
            </a:pPr>
            <a:fld id="{167A3F33-9C72-4449-8650-273CD2013F8B}" type="datetimeFigureOut">
              <a:rPr lang="en-US"/>
              <a:pPr>
                <a:defRPr/>
              </a:pPr>
              <a:t>1/3/2026</a:t>
            </a:fld>
            <a:endParaRPr lang="en-US"/>
          </a:p>
        </p:txBody>
      </p:sp>
      <p:sp>
        <p:nvSpPr>
          <p:cNvPr id="4" name="Footer Placeholder 4">
            <a:extLst>
              <a:ext uri="{FF2B5EF4-FFF2-40B4-BE49-F238E27FC236}">
                <a16:creationId xmlns:a16="http://schemas.microsoft.com/office/drawing/2014/main" id="{DE95A5AB-4937-4A0B-80AC-768F3F24C9AE}"/>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D1079307-D356-4BF0-849D-8CFC5EF1C1C2}"/>
              </a:ext>
            </a:extLst>
          </p:cNvPr>
          <p:cNvSpPr>
            <a:spLocks noGrp="1"/>
          </p:cNvSpPr>
          <p:nvPr>
            <p:ph type="sldNum" sz="quarter" idx="12"/>
          </p:nvPr>
        </p:nvSpPr>
        <p:spPr/>
        <p:txBody>
          <a:bodyPr/>
          <a:lstStyle>
            <a:lvl1pPr>
              <a:defRPr/>
            </a:lvl1pPr>
          </a:lstStyle>
          <a:p>
            <a:fld id="{FCE9DF5A-673D-4AA3-8579-48884B0C3EB2}" type="slidenum">
              <a:rPr lang="en-US" altLang="en-US"/>
              <a:pPr/>
              <a:t>‹#›</a:t>
            </a:fld>
            <a:endParaRPr lang="en-US" altLang="en-US"/>
          </a:p>
        </p:txBody>
      </p:sp>
    </p:spTree>
    <p:extLst>
      <p:ext uri="{BB962C8B-B14F-4D97-AF65-F5344CB8AC3E}">
        <p14:creationId xmlns:p14="http://schemas.microsoft.com/office/powerpoint/2010/main" val="103553947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29_Title and Content">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0954F4E1-AAEC-4F7F-8450-0D76A2282501}"/>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3">
            <a:extLst>
              <a:ext uri="{FF2B5EF4-FFF2-40B4-BE49-F238E27FC236}">
                <a16:creationId xmlns:a16="http://schemas.microsoft.com/office/drawing/2014/main" id="{3956AD4F-CF74-495A-B6F5-5FE5DB43630E}"/>
              </a:ext>
            </a:extLst>
          </p:cNvPr>
          <p:cNvSpPr>
            <a:spLocks noGrp="1"/>
          </p:cNvSpPr>
          <p:nvPr>
            <p:ph type="dt" sz="half" idx="10"/>
          </p:nvPr>
        </p:nvSpPr>
        <p:spPr/>
        <p:txBody>
          <a:bodyPr/>
          <a:lstStyle>
            <a:lvl1pPr>
              <a:defRPr/>
            </a:lvl1pPr>
          </a:lstStyle>
          <a:p>
            <a:pPr>
              <a:defRPr/>
            </a:pPr>
            <a:fld id="{132AA60B-1898-4BA8-A005-A497CF0DA0F9}" type="datetimeFigureOut">
              <a:rPr lang="en-US"/>
              <a:pPr>
                <a:defRPr/>
              </a:pPr>
              <a:t>1/3/2026</a:t>
            </a:fld>
            <a:endParaRPr lang="en-US"/>
          </a:p>
        </p:txBody>
      </p:sp>
      <p:sp>
        <p:nvSpPr>
          <p:cNvPr id="4" name="Footer Placeholder 4">
            <a:extLst>
              <a:ext uri="{FF2B5EF4-FFF2-40B4-BE49-F238E27FC236}">
                <a16:creationId xmlns:a16="http://schemas.microsoft.com/office/drawing/2014/main" id="{F0481CC1-B029-4625-9110-28E3B7A2827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6033D7A7-7913-4E35-9FA1-0C373A259F43}"/>
              </a:ext>
            </a:extLst>
          </p:cNvPr>
          <p:cNvSpPr>
            <a:spLocks noGrp="1"/>
          </p:cNvSpPr>
          <p:nvPr>
            <p:ph type="sldNum" sz="quarter" idx="12"/>
          </p:nvPr>
        </p:nvSpPr>
        <p:spPr/>
        <p:txBody>
          <a:bodyPr/>
          <a:lstStyle>
            <a:lvl1pPr>
              <a:defRPr/>
            </a:lvl1pPr>
          </a:lstStyle>
          <a:p>
            <a:fld id="{CF8F1D4A-C229-431B-86A4-10803A916A33}" type="slidenum">
              <a:rPr lang="en-US" altLang="en-US"/>
              <a:pPr/>
              <a:t>‹#›</a:t>
            </a:fld>
            <a:endParaRPr lang="en-US" altLang="en-US"/>
          </a:p>
        </p:txBody>
      </p:sp>
    </p:spTree>
    <p:extLst>
      <p:ext uri="{BB962C8B-B14F-4D97-AF65-F5344CB8AC3E}">
        <p14:creationId xmlns:p14="http://schemas.microsoft.com/office/powerpoint/2010/main" val="298393693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30_Title and Content">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0954F4E1-AAEC-4F7F-8450-0D76A2282501}"/>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3">
            <a:extLst>
              <a:ext uri="{FF2B5EF4-FFF2-40B4-BE49-F238E27FC236}">
                <a16:creationId xmlns:a16="http://schemas.microsoft.com/office/drawing/2014/main" id="{3956AD4F-CF74-495A-B6F5-5FE5DB43630E}"/>
              </a:ext>
            </a:extLst>
          </p:cNvPr>
          <p:cNvSpPr>
            <a:spLocks noGrp="1"/>
          </p:cNvSpPr>
          <p:nvPr>
            <p:ph type="dt" sz="half" idx="10"/>
          </p:nvPr>
        </p:nvSpPr>
        <p:spPr/>
        <p:txBody>
          <a:bodyPr/>
          <a:lstStyle>
            <a:lvl1pPr>
              <a:defRPr/>
            </a:lvl1pPr>
          </a:lstStyle>
          <a:p>
            <a:pPr>
              <a:defRPr/>
            </a:pPr>
            <a:fld id="{132AA60B-1898-4BA8-A005-A497CF0DA0F9}" type="datetimeFigureOut">
              <a:rPr lang="en-US"/>
              <a:pPr>
                <a:defRPr/>
              </a:pPr>
              <a:t>1/3/2026</a:t>
            </a:fld>
            <a:endParaRPr lang="en-US"/>
          </a:p>
        </p:txBody>
      </p:sp>
      <p:sp>
        <p:nvSpPr>
          <p:cNvPr id="4" name="Footer Placeholder 4">
            <a:extLst>
              <a:ext uri="{FF2B5EF4-FFF2-40B4-BE49-F238E27FC236}">
                <a16:creationId xmlns:a16="http://schemas.microsoft.com/office/drawing/2014/main" id="{F0481CC1-B029-4625-9110-28E3B7A2827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6033D7A7-7913-4E35-9FA1-0C373A259F43}"/>
              </a:ext>
            </a:extLst>
          </p:cNvPr>
          <p:cNvSpPr>
            <a:spLocks noGrp="1"/>
          </p:cNvSpPr>
          <p:nvPr>
            <p:ph type="sldNum" sz="quarter" idx="12"/>
          </p:nvPr>
        </p:nvSpPr>
        <p:spPr/>
        <p:txBody>
          <a:bodyPr/>
          <a:lstStyle>
            <a:lvl1pPr>
              <a:defRPr/>
            </a:lvl1pPr>
          </a:lstStyle>
          <a:p>
            <a:fld id="{CF8F1D4A-C229-431B-86A4-10803A916A33}" type="slidenum">
              <a:rPr lang="en-US" altLang="en-US"/>
              <a:pPr/>
              <a:t>‹#›</a:t>
            </a:fld>
            <a:endParaRPr lang="en-US" altLang="en-US"/>
          </a:p>
        </p:txBody>
      </p:sp>
    </p:spTree>
    <p:extLst>
      <p:ext uri="{BB962C8B-B14F-4D97-AF65-F5344CB8AC3E}">
        <p14:creationId xmlns:p14="http://schemas.microsoft.com/office/powerpoint/2010/main" val="45900719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00648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1/3/2026</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MY"/>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3"/>
          <p:cNvSpPr>
            <a:spLocks noGrp="1"/>
          </p:cNvSpPr>
          <p:nvPr>
            <p:ph type="dt" sz="half" idx="10"/>
          </p:nvPr>
        </p:nvSpPr>
        <p:spPr/>
        <p:txBody>
          <a:bodyPr/>
          <a:lstStyle>
            <a:lvl1pPr>
              <a:defRPr/>
            </a:lvl1pPr>
          </a:lstStyle>
          <a:p>
            <a:fld id="{5E03C2F1-4303-46FD-BD96-DFF132C2F07E}" type="datetimeFigureOut">
              <a:rPr lang="en-US" smtClean="0"/>
              <a:t>1/3/2026</a:t>
            </a:fld>
            <a:endParaRPr lang="en-US"/>
          </a:p>
        </p:txBody>
      </p:sp>
      <p:sp>
        <p:nvSpPr>
          <p:cNvPr id="8" name="Footer Placeholder 4"/>
          <p:cNvSpPr>
            <a:spLocks noGrp="1"/>
          </p:cNvSpPr>
          <p:nvPr>
            <p:ph type="ftr" sz="quarter" idx="11"/>
          </p:nvPr>
        </p:nvSpPr>
        <p:spPr/>
        <p:txBody>
          <a:bodyPr/>
          <a:lstStyle>
            <a:lvl1pPr>
              <a:defRPr/>
            </a:lvl1pPr>
          </a:lstStyle>
          <a:p>
            <a:endParaRPr lang="en-US"/>
          </a:p>
        </p:txBody>
      </p:sp>
      <p:sp>
        <p:nvSpPr>
          <p:cNvPr id="9"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Date Placeholder 3"/>
          <p:cNvSpPr>
            <a:spLocks noGrp="1"/>
          </p:cNvSpPr>
          <p:nvPr>
            <p:ph type="dt" sz="half" idx="10"/>
          </p:nvPr>
        </p:nvSpPr>
        <p:spPr/>
        <p:txBody>
          <a:bodyPr/>
          <a:lstStyle>
            <a:lvl1pPr>
              <a:defRPr/>
            </a:lvl1pPr>
          </a:lstStyle>
          <a:p>
            <a:fld id="{5E03C2F1-4303-46FD-BD96-DFF132C2F07E}" type="datetimeFigureOut">
              <a:rPr lang="en-US" smtClean="0"/>
              <a:t>1/3/2026</a:t>
            </a:fld>
            <a:endParaRPr lang="en-US"/>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5E03C2F1-4303-46FD-BD96-DFF132C2F07E}" type="datetimeFigureOut">
              <a:rPr lang="en-US" smtClean="0"/>
              <a:t>1/3/2026</a:t>
            </a:fld>
            <a:endParaRPr lang="en-US"/>
          </a:p>
        </p:txBody>
      </p:sp>
      <p:sp>
        <p:nvSpPr>
          <p:cNvPr id="3" name="Footer Placeholder 4"/>
          <p:cNvSpPr>
            <a:spLocks noGrp="1"/>
          </p:cNvSpPr>
          <p:nvPr>
            <p:ph type="ftr" sz="quarter" idx="11"/>
          </p:nvPr>
        </p:nvSpPr>
        <p:spPr/>
        <p:txBody>
          <a:bodyPr/>
          <a:lstStyle>
            <a:lvl1pPr>
              <a:defRPr/>
            </a:lvl1pPr>
          </a:lstStyle>
          <a:p>
            <a:endParaRPr lang="en-US"/>
          </a:p>
        </p:txBody>
      </p:sp>
      <p:sp>
        <p:nvSpPr>
          <p:cNvPr id="4"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MY"/>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1/3/2026</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image" Target="../media/image1.jp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49">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MY"/>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fld id="{5E03C2F1-4303-46FD-BD96-DFF132C2F07E}" type="datetimeFigureOut">
              <a:rPr lang="en-US" smtClean="0"/>
              <a:t>1/3/2026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cs typeface="+mn-cs"/>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fld id="{7FC7A7B8-5F5E-4807-9DAC-30424A4C92A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76"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1.xml.rels><?xml version="1.0" encoding="UTF-8" standalone="yes"?>
<Relationships xmlns="http://schemas.openxmlformats.org/package/2006/relationships"><Relationship Id="rId3" Type="http://schemas.openxmlformats.org/officeDocument/2006/relationships/image" Target="../media/image620.png"/><Relationship Id="rId2" Type="http://schemas.openxmlformats.org/officeDocument/2006/relationships/image" Target="../media/image610.png"/><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3" Type="http://schemas.openxmlformats.org/officeDocument/2006/relationships/image" Target="../media/image640.png"/><Relationship Id="rId7" Type="http://schemas.openxmlformats.org/officeDocument/2006/relationships/image" Target="../media/image68.png"/><Relationship Id="rId2" Type="http://schemas.openxmlformats.org/officeDocument/2006/relationships/image" Target="../media/image630.png"/><Relationship Id="rId1" Type="http://schemas.openxmlformats.org/officeDocument/2006/relationships/slideLayout" Target="../slideLayouts/slideLayout3.xml"/><Relationship Id="rId6" Type="http://schemas.openxmlformats.org/officeDocument/2006/relationships/image" Target="../media/image670.png"/><Relationship Id="rId5" Type="http://schemas.openxmlformats.org/officeDocument/2006/relationships/image" Target="../media/image660.png"/><Relationship Id="rId4" Type="http://schemas.openxmlformats.org/officeDocument/2006/relationships/image" Target="../media/image650.png"/></Relationships>
</file>

<file path=ppt/slides/_rels/slide103.xml.rels><?xml version="1.0" encoding="UTF-8" standalone="yes"?>
<Relationships xmlns="http://schemas.openxmlformats.org/package/2006/relationships"><Relationship Id="rId2" Type="http://schemas.openxmlformats.org/officeDocument/2006/relationships/hyperlink" Target="https://www.nuclear-power.net/nuclear-engineering/heat-transfer/heat-generation/temperature-profile-nuclear-fuel/" TargetMode="External"/><Relationship Id="rId1" Type="http://schemas.openxmlformats.org/officeDocument/2006/relationships/slideLayout" Target="../slideLayouts/slideLayout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5.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3.xml"/></Relationships>
</file>

<file path=ppt/slides/_rels/slide106.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3.xml"/></Relationships>
</file>

<file path=ppt/slides/_rels/slide107.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3.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9.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3.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6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6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400.png"/><Relationship Id="rId2" Type="http://schemas.openxmlformats.org/officeDocument/2006/relationships/image" Target="../media/image48.png"/><Relationship Id="rId1" Type="http://schemas.openxmlformats.org/officeDocument/2006/relationships/slideLayout" Target="../slideLayouts/slideLayout3.xml"/><Relationship Id="rId4" Type="http://schemas.openxmlformats.org/officeDocument/2006/relationships/image" Target="../media/image410.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420.png"/><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image" Target="../media/image230.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450.png"/><Relationship Id="rId2" Type="http://schemas.openxmlformats.org/officeDocument/2006/relationships/image" Target="../media/image440.png"/><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3" Type="http://schemas.openxmlformats.org/officeDocument/2006/relationships/image" Target="../media/image470.png"/><Relationship Id="rId2" Type="http://schemas.openxmlformats.org/officeDocument/2006/relationships/image" Target="../media/image49.jpg"/><Relationship Id="rId1" Type="http://schemas.openxmlformats.org/officeDocument/2006/relationships/slideLayout" Target="../slideLayouts/slideLayout3.xml"/><Relationship Id="rId4" Type="http://schemas.openxmlformats.org/officeDocument/2006/relationships/image" Target="../media/image480.png"/></Relationships>
</file>

<file path=ppt/slides/_rels/slide76.xml.rels><?xml version="1.0" encoding="UTF-8" standalone="yes"?>
<Relationships xmlns="http://schemas.openxmlformats.org/package/2006/relationships"><Relationship Id="rId3" Type="http://schemas.openxmlformats.org/officeDocument/2006/relationships/image" Target="../media/image500.png"/><Relationship Id="rId2" Type="http://schemas.openxmlformats.org/officeDocument/2006/relationships/image" Target="../media/image49.png"/><Relationship Id="rId1" Type="http://schemas.openxmlformats.org/officeDocument/2006/relationships/slideLayout" Target="../slideLayouts/slideLayout3.xml"/><Relationship Id="rId4" Type="http://schemas.openxmlformats.org/officeDocument/2006/relationships/image" Target="../media/image510.png"/></Relationships>
</file>

<file path=ppt/slides/_rels/slide7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2" Type="http://schemas.openxmlformats.org/officeDocument/2006/relationships/image" Target="../media/image501.png"/><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2" Type="http://schemas.openxmlformats.org/officeDocument/2006/relationships/image" Target="../media/image520.png"/><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3" Type="http://schemas.openxmlformats.org/officeDocument/2006/relationships/image" Target="../media/image540.png"/><Relationship Id="rId2" Type="http://schemas.openxmlformats.org/officeDocument/2006/relationships/image" Target="../media/image530.png"/><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3" Type="http://schemas.openxmlformats.org/officeDocument/2006/relationships/image" Target="../media/image560.png"/><Relationship Id="rId2" Type="http://schemas.openxmlformats.org/officeDocument/2006/relationships/image" Target="../media/image550.png"/><Relationship Id="rId1" Type="http://schemas.openxmlformats.org/officeDocument/2006/relationships/slideLayout" Target="../slideLayouts/slideLayout3.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0.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460.png"/><Relationship Id="rId1" Type="http://schemas.openxmlformats.org/officeDocument/2006/relationships/slideLayout" Target="../slideLayouts/slideLayout3.xml"/><Relationship Id="rId4" Type="http://schemas.openxmlformats.org/officeDocument/2006/relationships/image" Target="../media/image61.png"/></Relationships>
</file>

<file path=ppt/slides/_rels/slide95.xml.rels><?xml version="1.0" encoding="UTF-8" standalone="yes"?>
<Relationships xmlns="http://schemas.openxmlformats.org/package/2006/relationships"><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image" Target="../media/image62.png"/><Relationship Id="rId1" Type="http://schemas.openxmlformats.org/officeDocument/2006/relationships/slideLayout" Target="../slideLayouts/slideLayout3.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2" Type="http://schemas.openxmlformats.org/officeDocument/2006/relationships/image" Target="../media/image600.png"/><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Core Thermal Design</a:t>
            </a:r>
          </a:p>
        </p:txBody>
      </p:sp>
      <p:sp>
        <p:nvSpPr>
          <p:cNvPr id="3" name="Subtitle 2"/>
          <p:cNvSpPr>
            <a:spLocks noGrp="1"/>
          </p:cNvSpPr>
          <p:nvPr>
            <p:ph type="subTitle" idx="1"/>
          </p:nvPr>
        </p:nvSpPr>
        <p:spPr>
          <a:xfrm>
            <a:off x="1362635" y="4168588"/>
            <a:ext cx="6934200" cy="914400"/>
          </a:xfrm>
        </p:spPr>
        <p:txBody>
          <a:bodyPr/>
          <a:lstStyle/>
          <a:p>
            <a:r>
              <a:rPr lang="en-US" dirty="0"/>
              <a:t>Mohsin </a:t>
            </a:r>
            <a:r>
              <a:rPr lang="en-US" dirty="0" err="1"/>
              <a:t>Mohd</a:t>
            </a:r>
            <a:r>
              <a:rPr lang="en-US" dirty="0"/>
              <a:t> </a:t>
            </a:r>
            <a:r>
              <a:rPr lang="en-US" dirty="0" err="1"/>
              <a:t>Sies</a:t>
            </a:r>
            <a:endParaRPr lang="en-US" dirty="0"/>
          </a:p>
          <a:p>
            <a:r>
              <a:rPr lang="en-US" dirty="0"/>
              <a:t>Muhammad </a:t>
            </a:r>
            <a:r>
              <a:rPr lang="en-US" dirty="0" err="1"/>
              <a:t>Syahir</a:t>
            </a:r>
            <a:r>
              <a:rPr lang="en-US" dirty="0"/>
              <a:t> </a:t>
            </a:r>
            <a:r>
              <a:rPr lang="en-US" dirty="0" err="1"/>
              <a:t>Sarkawi</a:t>
            </a:r>
            <a:endParaRPr lang="en-US" dirty="0"/>
          </a:p>
          <a:p>
            <a:r>
              <a:rPr lang="en-US" sz="2000" dirty="0" err="1"/>
              <a:t>Universiti</a:t>
            </a:r>
            <a:r>
              <a:rPr lang="en-US" sz="2000" dirty="0"/>
              <a:t> </a:t>
            </a:r>
            <a:r>
              <a:rPr lang="en-US" sz="2000" dirty="0" err="1"/>
              <a:t>Teknologi</a:t>
            </a:r>
            <a:r>
              <a:rPr lang="en-US" sz="2000" dirty="0"/>
              <a:t> Malaysia</a:t>
            </a:r>
          </a:p>
          <a:p>
            <a:r>
              <a:rPr lang="en-US" sz="2000" dirty="0"/>
              <a:t>mohsin@utm.my</a:t>
            </a:r>
          </a:p>
          <a:p>
            <a:r>
              <a:rPr lang="en-US" sz="2000" dirty="0"/>
              <a:t>http://www.mohsin-sies.com</a:t>
            </a:r>
          </a:p>
        </p:txBody>
      </p:sp>
    </p:spTree>
    <p:extLst>
      <p:ext uri="{BB962C8B-B14F-4D97-AF65-F5344CB8AC3E}">
        <p14:creationId xmlns:p14="http://schemas.microsoft.com/office/powerpoint/2010/main" val="336257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Content Placeholder 2">
                <a:extLst>
                  <a:ext uri="{FF2B5EF4-FFF2-40B4-BE49-F238E27FC236}">
                    <a16:creationId xmlns:a16="http://schemas.microsoft.com/office/drawing/2014/main" id="{A5F73493-FF12-4F45-9974-72FCE24134E9}"/>
                  </a:ext>
                </a:extLst>
              </p:cNvPr>
              <p:cNvSpPr txBox="1">
                <a:spLocks noChangeArrowheads="1"/>
              </p:cNvSpPr>
              <p:nvPr/>
            </p:nvSpPr>
            <p:spPr bwMode="auto">
              <a:xfrm>
                <a:off x="1247776" y="1876425"/>
                <a:ext cx="7629523" cy="4568825"/>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r>
                  <a:rPr lang="en-MY" altLang="en-US" sz="2400" dirty="0">
                    <a:latin typeface="+mn-lt"/>
                    <a:cs typeface="Arial" panose="020B0604020202020204" pitchFamily="34" charset="0"/>
                  </a:rPr>
                  <a:t>The rate at which heat is removed in a heterogeneous reactor core </a:t>
                </a:r>
              </a:p>
              <a:p>
                <a:pPr defTabSz="914400" eaLnBrk="1" hangingPunct="1"/>
                <a:endParaRPr lang="en-MY" altLang="en-US" sz="2400" dirty="0">
                  <a:latin typeface="+mn-lt"/>
                  <a:cs typeface="Arial" panose="020B0604020202020204" pitchFamily="34" charset="0"/>
                </a:endParaRPr>
              </a:p>
              <a:p>
                <a:pPr marL="0" indent="0" defTabSz="914400" eaLnBrk="1" hangingPunct="1">
                  <a:buNone/>
                </a:pPr>
                <a:endParaRPr lang="en-MY" altLang="en-US" sz="2400" dirty="0">
                  <a:latin typeface="+mn-lt"/>
                  <a:cs typeface="Arial" panose="020B0604020202020204" pitchFamily="34" charset="0"/>
                </a:endParaRPr>
              </a:p>
              <a:p>
                <a:pPr marL="0" indent="0" defTabSz="914400" eaLnBrk="1" hangingPunct="1">
                  <a:buNone/>
                </a:pPr>
                <a:endParaRPr lang="en-US" altLang="en-US" sz="2000" dirty="0">
                  <a:latin typeface="+mn-lt"/>
                  <a:cs typeface="Arial" panose="020B0604020202020204" pitchFamily="34" charset="0"/>
                </a:endParaRPr>
              </a:p>
              <a:p>
                <a:pPr lvl="1" defTabSz="914400" eaLnBrk="1" hangingPunct="1">
                  <a:buFont typeface="Courier New" panose="02070309020205020404" pitchFamily="49" charset="0"/>
                  <a:buChar char="o"/>
                </a:pPr>
                <a:endParaRPr lang="en-US" altLang="en-US" sz="2000" dirty="0">
                  <a:cs typeface="Arial" panose="020B0604020202020204" pitchFamily="34" charset="0"/>
                </a:endParaRPr>
              </a:p>
              <a:p>
                <a:pPr defTabSz="914400" eaLnBrk="1" hangingPunct="1"/>
                <a:endParaRPr lang="en-US" altLang="en-US" sz="2400" dirty="0">
                  <a:latin typeface="+mn-lt"/>
                  <a:cs typeface="Arial" panose="020B0604020202020204" pitchFamily="34" charset="0"/>
                </a:endParaRPr>
              </a:p>
              <a:p>
                <a:pPr defTabSz="914400" eaLnBrk="1" hangingPunct="1"/>
                <a:r>
                  <a:rPr lang="en-US" altLang="en-US" sz="2400" dirty="0">
                    <a:latin typeface="+mn-lt"/>
                    <a:cs typeface="Arial" panose="020B0604020202020204" pitchFamily="34" charset="0"/>
                  </a:rPr>
                  <a:t>First factor, </a:t>
                </a:r>
                <a14:m>
                  <m:oMath xmlns:m="http://schemas.openxmlformats.org/officeDocument/2006/math">
                    <m:r>
                      <a:rPr lang="en-MY" sz="2400" b="0" i="1" smtClean="0">
                        <a:latin typeface="Cambria Math" panose="02040503050406030204" pitchFamily="18" charset="0"/>
                      </a:rPr>
                      <m:t>𝑈</m:t>
                    </m:r>
                  </m:oMath>
                </a14:m>
                <a:r>
                  <a:rPr lang="en-US" altLang="en-US" sz="2400" dirty="0">
                    <a:latin typeface="+mn-lt"/>
                    <a:cs typeface="Arial" panose="020B0604020202020204" pitchFamily="34" charset="0"/>
                  </a:rPr>
                  <a:t>, is governed (1) by the heat transfer by conduction through the fuel elements, cladding and other structures, if any separating these elements from the coolant and (2) the heat transfer be convection to the coolant</a:t>
                </a:r>
              </a:p>
            </p:txBody>
          </p:sp>
        </mc:Choice>
        <mc:Fallback xmlns="">
          <p:sp>
            <p:nvSpPr>
              <p:cNvPr id="4" name="Content Placeholder 2">
                <a:extLst>
                  <a:ext uri="{FF2B5EF4-FFF2-40B4-BE49-F238E27FC236}">
                    <a16:creationId xmlns="" xmlns:a16="http://schemas.microsoft.com/office/drawing/2014/main" xmlns:a14="http://schemas.microsoft.com/office/drawing/2010/main" id="{A5F73493-FF12-4F45-9974-72FCE24134E9}"/>
                  </a:ext>
                </a:extLst>
              </p:cNvPr>
              <p:cNvSpPr txBox="1">
                <a:spLocks noRot="1" noChangeAspect="1" noMove="1" noResize="1" noEditPoints="1" noAdjustHandles="1" noChangeArrowheads="1" noChangeShapeType="1" noTextEdit="1"/>
              </p:cNvSpPr>
              <p:nvPr/>
            </p:nvSpPr>
            <p:spPr bwMode="auto">
              <a:xfrm>
                <a:off x="1247776" y="1876425"/>
                <a:ext cx="7629523" cy="4568825"/>
              </a:xfrm>
              <a:prstGeom prst="rect">
                <a:avLst/>
              </a:prstGeom>
              <a:blipFill rotWithShape="0">
                <a:blip r:embed="rId2"/>
                <a:stretch>
                  <a:fillRect l="-1119" t="-1869" r="-1359" b="-4406"/>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MY">
                    <a:noFill/>
                  </a:rPr>
                  <a:t> </a:t>
                </a:r>
              </a:p>
            </p:txBody>
          </p:sp>
        </mc:Fallback>
      </mc:AlternateContent>
      <p:sp>
        <p:nvSpPr>
          <p:cNvPr id="2" name="Title 1">
            <a:extLst>
              <a:ext uri="{FF2B5EF4-FFF2-40B4-BE49-F238E27FC236}">
                <a16:creationId xmlns:a16="http://schemas.microsoft.com/office/drawing/2014/main" id="{1AC9672A-C227-4EB9-B6C4-B935AC08A23A}"/>
              </a:ext>
            </a:extLst>
          </p:cNvPr>
          <p:cNvSpPr txBox="1">
            <a:spLocks noChangeArrowheads="1"/>
          </p:cNvSpPr>
          <p:nvPr/>
        </p:nvSpPr>
        <p:spPr bwMode="auto">
          <a:xfrm>
            <a:off x="2686050" y="412750"/>
            <a:ext cx="726757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spcBef>
                <a:spcPct val="0"/>
              </a:spcBef>
              <a:buFontTx/>
              <a:buNone/>
            </a:pPr>
            <a:r>
              <a:rPr lang="en-US" altLang="en-US" sz="3600" dirty="0">
                <a:cs typeface="Calibri" panose="020F0502020204030204" pitchFamily="34" charset="0"/>
              </a:rPr>
              <a:t>General Considerations</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FFCB26F3-E859-44DC-AD07-03A86A0F52FF}"/>
                  </a:ext>
                </a:extLst>
              </p:cNvPr>
              <p:cNvSpPr txBox="1"/>
              <p:nvPr/>
            </p:nvSpPr>
            <p:spPr>
              <a:xfrm>
                <a:off x="3656768" y="2762250"/>
                <a:ext cx="1405769"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MY" sz="2400" b="0" i="1" smtClean="0">
                          <a:latin typeface="Cambria Math" panose="02040503050406030204" pitchFamily="18" charset="0"/>
                        </a:rPr>
                        <m:t>𝑄</m:t>
                      </m:r>
                      <m:r>
                        <a:rPr lang="en-MY" sz="2400" b="0" i="1" smtClean="0">
                          <a:latin typeface="Cambria Math" panose="02040503050406030204" pitchFamily="18" charset="0"/>
                        </a:rPr>
                        <m:t>=</m:t>
                      </m:r>
                      <m:r>
                        <a:rPr lang="en-MY" sz="2400" b="0" i="1" smtClean="0">
                          <a:latin typeface="Cambria Math" panose="02040503050406030204" pitchFamily="18" charset="0"/>
                        </a:rPr>
                        <m:t>𝑈𝐴</m:t>
                      </m:r>
                      <m:r>
                        <m:rPr>
                          <m:sty m:val="p"/>
                        </m:rPr>
                        <a:rPr lang="el-GR" sz="2400" b="0" i="1" smtClean="0">
                          <a:latin typeface="Cambria Math" panose="02040503050406030204" pitchFamily="18" charset="0"/>
                          <a:ea typeface="Cambria Math" panose="02040503050406030204" pitchFamily="18" charset="0"/>
                        </a:rPr>
                        <m:t>Δ</m:t>
                      </m:r>
                      <m:r>
                        <a:rPr lang="en-MY" sz="2400" b="0" i="1" smtClean="0">
                          <a:latin typeface="Cambria Math" panose="02040503050406030204" pitchFamily="18" charset="0"/>
                          <a:ea typeface="Cambria Math" panose="02040503050406030204" pitchFamily="18" charset="0"/>
                        </a:rPr>
                        <m:t>𝑡</m:t>
                      </m:r>
                    </m:oMath>
                  </m:oMathPara>
                </a14:m>
                <a:endParaRPr lang="en-MY" sz="2400" dirty="0"/>
              </a:p>
            </p:txBody>
          </p:sp>
        </mc:Choice>
        <mc:Fallback xmlns="">
          <p:sp>
            <p:nvSpPr>
              <p:cNvPr id="7" name="TextBox 6">
                <a:extLst>
                  <a:ext uri="{FF2B5EF4-FFF2-40B4-BE49-F238E27FC236}">
                    <a16:creationId xmlns="" xmlns:a16="http://schemas.microsoft.com/office/drawing/2014/main" xmlns:a14="http://schemas.microsoft.com/office/drawing/2010/main" id="{FFCB26F3-E859-44DC-AD07-03A86A0F52FF}"/>
                  </a:ext>
                </a:extLst>
              </p:cNvPr>
              <p:cNvSpPr txBox="1">
                <a:spLocks noRot="1" noChangeAspect="1" noMove="1" noResize="1" noEditPoints="1" noAdjustHandles="1" noChangeArrowheads="1" noChangeShapeType="1" noTextEdit="1"/>
              </p:cNvSpPr>
              <p:nvPr/>
            </p:nvSpPr>
            <p:spPr>
              <a:xfrm>
                <a:off x="3656768" y="2762250"/>
                <a:ext cx="1405769" cy="369332"/>
              </a:xfrm>
              <a:prstGeom prst="rect">
                <a:avLst/>
              </a:prstGeom>
              <a:blipFill rotWithShape="0">
                <a:blip r:embed="rId3"/>
                <a:stretch>
                  <a:fillRect l="-6522" r="-3478" b="-27869"/>
                </a:stretch>
              </a:blipFill>
            </p:spPr>
            <p:txBody>
              <a:bodyPr/>
              <a:lstStyle/>
              <a:p>
                <a:r>
                  <a:rPr lang="en-MY">
                    <a:noFill/>
                  </a:rPr>
                  <a:t> </a:t>
                </a:r>
              </a:p>
            </p:txBody>
          </p:sp>
        </mc:Fallback>
      </mc:AlternateContent>
      <p:sp>
        <p:nvSpPr>
          <p:cNvPr id="8" name="TextBox 7">
            <a:extLst>
              <a:ext uri="{FF2B5EF4-FFF2-40B4-BE49-F238E27FC236}">
                <a16:creationId xmlns:a16="http://schemas.microsoft.com/office/drawing/2014/main" id="{C5992E56-5359-4009-BFFF-0E068B888B1F}"/>
              </a:ext>
            </a:extLst>
          </p:cNvPr>
          <p:cNvSpPr txBox="1"/>
          <p:nvPr/>
        </p:nvSpPr>
        <p:spPr>
          <a:xfrm>
            <a:off x="6176368" y="2793027"/>
            <a:ext cx="286938" cy="307777"/>
          </a:xfrm>
          <a:prstGeom prst="rect">
            <a:avLst/>
          </a:prstGeom>
          <a:noFill/>
        </p:spPr>
        <p:txBody>
          <a:bodyPr wrap="none" lIns="0" tIns="0" rIns="0" bIns="0" rtlCol="0">
            <a:spAutoFit/>
          </a:bodyPr>
          <a:lstStyle/>
          <a:p>
            <a:r>
              <a:rPr lang="en-MY" sz="2000" dirty="0"/>
              <a:t>(1)</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5028DC74-65D0-4016-89F5-892E4AEF5B51}"/>
                  </a:ext>
                </a:extLst>
              </p:cNvPr>
              <p:cNvSpPr txBox="1"/>
              <p:nvPr/>
            </p:nvSpPr>
            <p:spPr>
              <a:xfrm>
                <a:off x="1484424" y="3269694"/>
                <a:ext cx="6175152" cy="1200329"/>
              </a:xfrm>
              <a:prstGeom prst="rect">
                <a:avLst/>
              </a:prstGeom>
              <a:noFill/>
            </p:spPr>
            <p:txBody>
              <a:bodyPr wrap="none" rtlCol="0">
                <a:spAutoFit/>
              </a:bodyPr>
              <a:lstStyle/>
              <a:p>
                <a14:m>
                  <m:oMath xmlns:m="http://schemas.openxmlformats.org/officeDocument/2006/math">
                    <m:r>
                      <a:rPr lang="en-MY" sz="1800" b="0" i="1" smtClean="0">
                        <a:latin typeface="Cambria Math" panose="02040503050406030204" pitchFamily="18" charset="0"/>
                      </a:rPr>
                      <m:t>𝑄</m:t>
                    </m:r>
                  </m:oMath>
                </a14:m>
                <a:r>
                  <a:rPr lang="en-MY" dirty="0"/>
                  <a:t>: Heat removal rate, </a:t>
                </a:r>
                <a14:m>
                  <m:oMath xmlns:m="http://schemas.openxmlformats.org/officeDocument/2006/math">
                    <m:r>
                      <a:rPr lang="en-MY" i="1" dirty="0" smtClean="0">
                        <a:latin typeface="Cambria Math" panose="02040503050406030204" pitchFamily="18" charset="0"/>
                      </a:rPr>
                      <m:t>𝐵𝑡𝑢</m:t>
                    </m:r>
                    <m:r>
                      <a:rPr lang="en-MY" i="1" dirty="0" smtClean="0">
                        <a:latin typeface="Cambria Math" panose="02040503050406030204" pitchFamily="18" charset="0"/>
                      </a:rPr>
                      <m:t>/</m:t>
                    </m:r>
                    <m:r>
                      <a:rPr lang="en-MY" i="1" dirty="0" smtClean="0">
                        <a:latin typeface="Cambria Math" panose="02040503050406030204" pitchFamily="18" charset="0"/>
                      </a:rPr>
                      <m:t>h</m:t>
                    </m:r>
                    <m:r>
                      <a:rPr lang="en-MY" i="1" dirty="0" smtClean="0">
                        <a:latin typeface="Cambria Math" panose="02040503050406030204" pitchFamily="18" charset="0"/>
                      </a:rPr>
                      <m:t>𝑟</m:t>
                    </m:r>
                  </m:oMath>
                </a14:m>
                <a:endParaRPr lang="en-MY" dirty="0"/>
              </a:p>
              <a:p>
                <a14:m>
                  <m:oMath xmlns:m="http://schemas.openxmlformats.org/officeDocument/2006/math">
                    <m:r>
                      <a:rPr lang="en-MY" sz="1800" b="0" i="1" smtClean="0">
                        <a:latin typeface="Cambria Math" panose="02040503050406030204" pitchFamily="18" charset="0"/>
                      </a:rPr>
                      <m:t>𝑈</m:t>
                    </m:r>
                  </m:oMath>
                </a14:m>
                <a:r>
                  <a:rPr lang="en-MY" dirty="0"/>
                  <a:t>: Overall heat transfer coefficient=, </a:t>
                </a:r>
                <a14:m>
                  <m:oMath xmlns:m="http://schemas.openxmlformats.org/officeDocument/2006/math">
                    <m:r>
                      <a:rPr lang="en-MY" i="1" dirty="0" smtClean="0">
                        <a:latin typeface="Cambria Math" panose="02040503050406030204" pitchFamily="18" charset="0"/>
                      </a:rPr>
                      <m:t>𝐵𝑡𝑢</m:t>
                    </m:r>
                    <m:r>
                      <a:rPr lang="en-MY" i="1" dirty="0" smtClean="0">
                        <a:latin typeface="Cambria Math" panose="02040503050406030204" pitchFamily="18" charset="0"/>
                      </a:rPr>
                      <m:t>/</m:t>
                    </m:r>
                    <m:r>
                      <a:rPr lang="en-MY" i="1" dirty="0" smtClean="0">
                        <a:latin typeface="Cambria Math" panose="02040503050406030204" pitchFamily="18" charset="0"/>
                      </a:rPr>
                      <m:t>h</m:t>
                    </m:r>
                    <m:r>
                      <a:rPr lang="en-MY" i="1" dirty="0" smtClean="0">
                        <a:latin typeface="Cambria Math" panose="02040503050406030204" pitchFamily="18" charset="0"/>
                      </a:rPr>
                      <m:t>𝑟</m:t>
                    </m:r>
                    <m:r>
                      <a:rPr lang="en-MY" i="1" dirty="0" smtClean="0">
                        <a:latin typeface="Cambria Math" panose="02040503050406030204" pitchFamily="18" charset="0"/>
                        <a:ea typeface="Cambria Math" panose="02040503050406030204" pitchFamily="18" charset="0"/>
                      </a:rPr>
                      <m:t>∙</m:t>
                    </m:r>
                    <m:r>
                      <a:rPr lang="en-MY" b="0" i="1" dirty="0" smtClean="0">
                        <a:latin typeface="Cambria Math" panose="02040503050406030204" pitchFamily="18" charset="0"/>
                        <a:ea typeface="Cambria Math" panose="02040503050406030204" pitchFamily="18" charset="0"/>
                      </a:rPr>
                      <m:t>𝑓</m:t>
                    </m:r>
                    <m:sSup>
                      <m:sSupPr>
                        <m:ctrlPr>
                          <a:rPr lang="en-MY" b="0" i="1" dirty="0" smtClean="0">
                            <a:latin typeface="Cambria Math" panose="02040503050406030204" pitchFamily="18" charset="0"/>
                            <a:ea typeface="Cambria Math" panose="02040503050406030204" pitchFamily="18" charset="0"/>
                          </a:rPr>
                        </m:ctrlPr>
                      </m:sSupPr>
                      <m:e>
                        <m:r>
                          <a:rPr lang="en-MY" b="0" i="1" dirty="0" smtClean="0">
                            <a:latin typeface="Cambria Math" panose="02040503050406030204" pitchFamily="18" charset="0"/>
                            <a:ea typeface="Cambria Math" panose="02040503050406030204" pitchFamily="18" charset="0"/>
                          </a:rPr>
                          <m:t>𝑡</m:t>
                        </m:r>
                      </m:e>
                      <m:sup>
                        <m:r>
                          <a:rPr lang="en-MY" b="0" i="1" dirty="0" smtClean="0">
                            <a:latin typeface="Cambria Math" panose="02040503050406030204" pitchFamily="18" charset="0"/>
                            <a:ea typeface="Cambria Math" panose="02040503050406030204" pitchFamily="18" charset="0"/>
                          </a:rPr>
                          <m:t>2</m:t>
                        </m:r>
                      </m:sup>
                    </m:sSup>
                    <m:r>
                      <a:rPr lang="en-MY" b="0" i="1" dirty="0" smtClean="0">
                        <a:latin typeface="Cambria Math" panose="02040503050406030204" pitchFamily="18" charset="0"/>
                        <a:ea typeface="Cambria Math" panose="02040503050406030204" pitchFamily="18" charset="0"/>
                      </a:rPr>
                      <m:t>∙</m:t>
                    </m:r>
                    <m:r>
                      <a:rPr lang="en-MY" b="0" i="1" dirty="0" smtClean="0">
                        <a:latin typeface="Cambria Math" panose="02040503050406030204" pitchFamily="18" charset="0"/>
                        <a:ea typeface="Cambria Math" panose="02040503050406030204" pitchFamily="18" charset="0"/>
                      </a:rPr>
                      <m:t>℉</m:t>
                    </m:r>
                  </m:oMath>
                </a14:m>
                <a:endParaRPr lang="en-MY" dirty="0"/>
              </a:p>
              <a:p>
                <a14:m>
                  <m:oMath xmlns:m="http://schemas.openxmlformats.org/officeDocument/2006/math">
                    <m:r>
                      <a:rPr lang="en-MY" sz="1800" b="0" i="1" smtClean="0">
                        <a:latin typeface="Cambria Math" panose="02040503050406030204" pitchFamily="18" charset="0"/>
                      </a:rPr>
                      <m:t>𝐴</m:t>
                    </m:r>
                  </m:oMath>
                </a14:m>
                <a:r>
                  <a:rPr lang="en-MY" dirty="0"/>
                  <a:t>: Area across which heat is transferred, </a:t>
                </a:r>
                <a14:m>
                  <m:oMath xmlns:m="http://schemas.openxmlformats.org/officeDocument/2006/math">
                    <m:r>
                      <a:rPr lang="en-MY" b="0" i="1" dirty="0" smtClean="0">
                        <a:latin typeface="Cambria Math" panose="02040503050406030204" pitchFamily="18" charset="0"/>
                        <a:ea typeface="Cambria Math" panose="02040503050406030204" pitchFamily="18" charset="0"/>
                      </a:rPr>
                      <m:t>𝑓</m:t>
                    </m:r>
                    <m:sSup>
                      <m:sSupPr>
                        <m:ctrlPr>
                          <a:rPr lang="en-MY" b="0" i="1" dirty="0" smtClean="0">
                            <a:latin typeface="Cambria Math" panose="02040503050406030204" pitchFamily="18" charset="0"/>
                            <a:ea typeface="Cambria Math" panose="02040503050406030204" pitchFamily="18" charset="0"/>
                          </a:rPr>
                        </m:ctrlPr>
                      </m:sSupPr>
                      <m:e>
                        <m:r>
                          <a:rPr lang="en-MY" b="0" i="1" dirty="0" smtClean="0">
                            <a:latin typeface="Cambria Math" panose="02040503050406030204" pitchFamily="18" charset="0"/>
                            <a:ea typeface="Cambria Math" panose="02040503050406030204" pitchFamily="18" charset="0"/>
                          </a:rPr>
                          <m:t>𝑡</m:t>
                        </m:r>
                      </m:e>
                      <m:sup>
                        <m:r>
                          <a:rPr lang="en-MY" b="0" i="1" dirty="0" smtClean="0">
                            <a:latin typeface="Cambria Math" panose="02040503050406030204" pitchFamily="18" charset="0"/>
                            <a:ea typeface="Cambria Math" panose="02040503050406030204" pitchFamily="18" charset="0"/>
                          </a:rPr>
                          <m:t>2</m:t>
                        </m:r>
                      </m:sup>
                    </m:sSup>
                  </m:oMath>
                </a14:m>
                <a:endParaRPr lang="en-MY" dirty="0"/>
              </a:p>
              <a:p>
                <a14:m>
                  <m:oMath xmlns:m="http://schemas.openxmlformats.org/officeDocument/2006/math">
                    <m:r>
                      <m:rPr>
                        <m:sty m:val="p"/>
                      </m:rPr>
                      <a:rPr lang="el-GR" sz="1800" b="0" i="1" smtClean="0">
                        <a:latin typeface="Cambria Math" panose="02040503050406030204" pitchFamily="18" charset="0"/>
                        <a:ea typeface="Cambria Math" panose="02040503050406030204" pitchFamily="18" charset="0"/>
                      </a:rPr>
                      <m:t>Δ</m:t>
                    </m:r>
                    <m:r>
                      <a:rPr lang="en-MY" sz="1800" b="0" i="1" smtClean="0">
                        <a:latin typeface="Cambria Math" panose="02040503050406030204" pitchFamily="18" charset="0"/>
                        <a:ea typeface="Cambria Math" panose="02040503050406030204" pitchFamily="18" charset="0"/>
                      </a:rPr>
                      <m:t>𝑡</m:t>
                    </m:r>
                  </m:oMath>
                </a14:m>
                <a:r>
                  <a:rPr lang="en-MY" dirty="0"/>
                  <a:t>: Mean temperature between heat generator and coolant, </a:t>
                </a:r>
                <a14:m>
                  <m:oMath xmlns:m="http://schemas.openxmlformats.org/officeDocument/2006/math">
                    <m:r>
                      <a:rPr lang="en-MY" b="0" i="1" dirty="0" smtClean="0">
                        <a:latin typeface="Cambria Math" panose="02040503050406030204" pitchFamily="18" charset="0"/>
                        <a:ea typeface="Cambria Math" panose="02040503050406030204" pitchFamily="18" charset="0"/>
                      </a:rPr>
                      <m:t>℉</m:t>
                    </m:r>
                  </m:oMath>
                </a14:m>
                <a:r>
                  <a:rPr lang="en-MY" dirty="0"/>
                  <a:t> </a:t>
                </a:r>
              </a:p>
            </p:txBody>
          </p:sp>
        </mc:Choice>
        <mc:Fallback xmlns="">
          <p:sp>
            <p:nvSpPr>
              <p:cNvPr id="9" name="TextBox 8">
                <a:extLst>
                  <a:ext uri="{FF2B5EF4-FFF2-40B4-BE49-F238E27FC236}">
                    <a16:creationId xmlns="" xmlns:a16="http://schemas.microsoft.com/office/drawing/2014/main" xmlns:a14="http://schemas.microsoft.com/office/drawing/2010/main" id="{5028DC74-65D0-4016-89F5-892E4AEF5B51}"/>
                  </a:ext>
                </a:extLst>
              </p:cNvPr>
              <p:cNvSpPr txBox="1">
                <a:spLocks noRot="1" noChangeAspect="1" noMove="1" noResize="1" noEditPoints="1" noAdjustHandles="1" noChangeArrowheads="1" noChangeShapeType="1" noTextEdit="1"/>
              </p:cNvSpPr>
              <p:nvPr/>
            </p:nvSpPr>
            <p:spPr>
              <a:xfrm>
                <a:off x="1484424" y="3269694"/>
                <a:ext cx="6175152" cy="1200329"/>
              </a:xfrm>
              <a:prstGeom prst="rect">
                <a:avLst/>
              </a:prstGeom>
              <a:blipFill rotWithShape="0">
                <a:blip r:embed="rId4"/>
                <a:stretch>
                  <a:fillRect l="-198" t="-2538" b="-7107"/>
                </a:stretch>
              </a:blipFill>
            </p:spPr>
            <p:txBody>
              <a:bodyPr/>
              <a:lstStyle/>
              <a:p>
                <a:r>
                  <a:rPr lang="en-MY">
                    <a:noFill/>
                  </a:rPr>
                  <a:t> </a:t>
                </a:r>
              </a:p>
            </p:txBody>
          </p:sp>
        </mc:Fallback>
      </mc:AlternateContent>
    </p:spTree>
    <p:extLst>
      <p:ext uri="{BB962C8B-B14F-4D97-AF65-F5344CB8AC3E}">
        <p14:creationId xmlns:p14="http://schemas.microsoft.com/office/powerpoint/2010/main" val="1673250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9091DC7-84BA-4327-8C80-29631E2BF29E}"/>
              </a:ext>
            </a:extLst>
          </p:cNvPr>
          <p:cNvSpPr txBox="1">
            <a:spLocks noChangeArrowheads="1"/>
          </p:cNvSpPr>
          <p:nvPr/>
        </p:nvSpPr>
        <p:spPr bwMode="auto">
          <a:xfrm>
            <a:off x="1266827" y="1927252"/>
            <a:ext cx="7629523" cy="5113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457200" indent="-457200" defTabSz="914400" eaLnBrk="1" hangingPunct="1">
              <a:buFont typeface="+mj-lt"/>
              <a:buAutoNum type="arabicPeriod" startAt="4"/>
            </a:pPr>
            <a:r>
              <a:rPr lang="en-US" altLang="en-US" sz="2400" dirty="0">
                <a:latin typeface="+mn-lt"/>
                <a:cs typeface="Arial" panose="020B0604020202020204" pitchFamily="34" charset="0"/>
              </a:rPr>
              <a:t>Based on previous parameters, the </a:t>
            </a:r>
            <a:r>
              <a:rPr lang="en-US" altLang="en-US" sz="2400" b="1" dirty="0">
                <a:solidFill>
                  <a:srgbClr val="C00000"/>
                </a:solidFill>
                <a:latin typeface="+mn-lt"/>
                <a:cs typeface="Arial" panose="020B0604020202020204" pitchFamily="34" charset="0"/>
              </a:rPr>
              <a:t>net thermal efficiency</a:t>
            </a:r>
            <a:r>
              <a:rPr lang="en-US" altLang="en-US" sz="2400" dirty="0">
                <a:latin typeface="+mn-lt"/>
                <a:cs typeface="Arial" panose="020B0604020202020204" pitchFamily="34" charset="0"/>
              </a:rPr>
              <a:t> of the power plant is determined. </a:t>
            </a:r>
          </a:p>
          <a:p>
            <a:pPr marL="457200" indent="-457200" defTabSz="914400" eaLnBrk="1" hangingPunct="1">
              <a:buFont typeface="+mj-lt"/>
              <a:buAutoNum type="arabicPeriod" startAt="4"/>
            </a:pPr>
            <a:r>
              <a:rPr lang="en-US" altLang="en-US" sz="2400" dirty="0">
                <a:latin typeface="+mn-lt"/>
                <a:cs typeface="Arial" panose="020B0604020202020204" pitchFamily="34" charset="0"/>
              </a:rPr>
              <a:t>The </a:t>
            </a:r>
            <a:r>
              <a:rPr lang="en-US" altLang="en-US" sz="2400" b="1" dirty="0">
                <a:solidFill>
                  <a:srgbClr val="C00000"/>
                </a:solidFill>
                <a:latin typeface="+mn-lt"/>
                <a:cs typeface="Arial" panose="020B0604020202020204" pitchFamily="34" charset="0"/>
              </a:rPr>
              <a:t>reactor output in MW(t) </a:t>
            </a:r>
            <a:r>
              <a:rPr lang="en-US" altLang="en-US" sz="2400" dirty="0">
                <a:latin typeface="+mn-lt"/>
                <a:cs typeface="Arial" panose="020B0604020202020204" pitchFamily="34" charset="0"/>
              </a:rPr>
              <a:t>is now computed.</a:t>
            </a:r>
          </a:p>
          <a:p>
            <a:pPr marL="457200" indent="-457200" defTabSz="914400" eaLnBrk="1" hangingPunct="1">
              <a:buFont typeface="+mj-lt"/>
              <a:buAutoNum type="arabicPeriod" startAt="4"/>
            </a:pPr>
            <a:r>
              <a:rPr lang="en-US" altLang="en-US" sz="2400" dirty="0">
                <a:latin typeface="+mn-lt"/>
                <a:cs typeface="Arial" panose="020B0604020202020204" pitchFamily="34" charset="0"/>
              </a:rPr>
              <a:t>A basic fuel lattice (cell or subassembly) is determined from nuclear, hydraulic and heat-transfer considerations.</a:t>
            </a:r>
          </a:p>
          <a:p>
            <a:pPr lvl="1" defTabSz="914400" eaLnBrk="1" hangingPunct="1">
              <a:buFont typeface="Courier New" panose="02070309020205020404" pitchFamily="49" charset="0"/>
              <a:buChar char="o"/>
            </a:pPr>
            <a:r>
              <a:rPr lang="en-US" altLang="en-US" sz="2000" dirty="0">
                <a:latin typeface="+mn-lt"/>
                <a:cs typeface="Arial" panose="020B0604020202020204" pitchFamily="34" charset="0"/>
              </a:rPr>
              <a:t>These include fuel type and enrichment, cladding, fuel </a:t>
            </a:r>
            <a:r>
              <a:rPr lang="en-US" altLang="en-US" sz="2000" dirty="0" err="1">
                <a:latin typeface="+mn-lt"/>
                <a:cs typeface="Arial" panose="020B0604020202020204" pitchFamily="34" charset="0"/>
              </a:rPr>
              <a:t>elment</a:t>
            </a:r>
            <a:r>
              <a:rPr lang="en-US" altLang="en-US" sz="2000" dirty="0">
                <a:latin typeface="+mn-lt"/>
                <a:cs typeface="Arial" panose="020B0604020202020204" pitchFamily="34" charset="0"/>
              </a:rPr>
              <a:t> diameter, moderator to fuel ratio, etc.</a:t>
            </a:r>
          </a:p>
          <a:p>
            <a:pPr lvl="1" defTabSz="914400" eaLnBrk="1" hangingPunct="1">
              <a:buFont typeface="Courier New" panose="02070309020205020404" pitchFamily="49" charset="0"/>
              <a:buChar char="o"/>
            </a:pPr>
            <a:r>
              <a:rPr lang="en-US" altLang="en-US" sz="2000" dirty="0">
                <a:latin typeface="+mn-lt"/>
                <a:cs typeface="Arial" panose="020B0604020202020204" pitchFamily="34" charset="0"/>
              </a:rPr>
              <a:t>Often the choice of fuel type and fuel element diameter are predicted on the existence of manufacturing facilities for a particular type and size.</a:t>
            </a:r>
          </a:p>
          <a:p>
            <a:pPr marL="457200" lvl="1" indent="0" defTabSz="914400" eaLnBrk="1" hangingPunct="1">
              <a:buNone/>
            </a:pPr>
            <a:endParaRPr lang="en-US" altLang="en-US" sz="2000" dirty="0">
              <a:latin typeface="+mn-lt"/>
              <a:cs typeface="Arial" panose="020B0604020202020204" pitchFamily="34" charset="0"/>
            </a:endParaRPr>
          </a:p>
          <a:p>
            <a:pPr marL="457200" lvl="1" indent="0" defTabSz="914400" eaLnBrk="1" hangingPunct="1">
              <a:buNone/>
            </a:pPr>
            <a:endParaRPr lang="en-US" altLang="en-US" sz="2000" dirty="0">
              <a:latin typeface="+mn-lt"/>
              <a:cs typeface="Arial" panose="020B0604020202020204" pitchFamily="34" charset="0"/>
            </a:endParaRPr>
          </a:p>
        </p:txBody>
      </p:sp>
      <p:sp>
        <p:nvSpPr>
          <p:cNvPr id="4" name="Title 1">
            <a:extLst>
              <a:ext uri="{FF2B5EF4-FFF2-40B4-BE49-F238E27FC236}">
                <a16:creationId xmlns:a16="http://schemas.microsoft.com/office/drawing/2014/main" id="{ED1E8035-98EC-4123-894C-2EC990E6074E}"/>
              </a:ext>
            </a:extLst>
          </p:cNvPr>
          <p:cNvSpPr txBox="1">
            <a:spLocks noChangeArrowheads="1"/>
          </p:cNvSpPr>
          <p:nvPr/>
        </p:nvSpPr>
        <p:spPr bwMode="auto">
          <a:xfrm>
            <a:off x="1090333" y="412750"/>
            <a:ext cx="726757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spcBef>
                <a:spcPct val="0"/>
              </a:spcBef>
              <a:buFontTx/>
              <a:buNone/>
            </a:pPr>
            <a:r>
              <a:rPr lang="en-US" altLang="en-US" sz="3600" dirty="0">
                <a:solidFill>
                  <a:srgbClr val="7B0132"/>
                </a:solidFill>
                <a:latin typeface="Britannic Bold" panose="020B0903060703020204" pitchFamily="34" charset="0"/>
                <a:cs typeface="Arial" panose="020B0604020202020204" pitchFamily="34" charset="0"/>
              </a:rPr>
              <a:t>Reactor and Core Thermal Design</a:t>
            </a:r>
          </a:p>
          <a:p>
            <a:pPr defTabSz="914400" eaLnBrk="1" hangingPunct="1">
              <a:spcBef>
                <a:spcPct val="0"/>
              </a:spcBef>
              <a:buFontTx/>
              <a:buNone/>
            </a:pPr>
            <a:r>
              <a:rPr lang="en-US" altLang="en-US" sz="3600" dirty="0">
                <a:solidFill>
                  <a:srgbClr val="7B0132"/>
                </a:solidFill>
                <a:latin typeface="Britannic Bold" panose="020B0903060703020204" pitchFamily="34" charset="0"/>
                <a:cs typeface="Arial" panose="020B0604020202020204" pitchFamily="34" charset="0"/>
              </a:rPr>
              <a:t>Procedure</a:t>
            </a:r>
          </a:p>
        </p:txBody>
      </p:sp>
    </p:spTree>
    <p:extLst>
      <p:ext uri="{BB962C8B-B14F-4D97-AF65-F5344CB8AC3E}">
        <p14:creationId xmlns:p14="http://schemas.microsoft.com/office/powerpoint/2010/main" val="3762119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Content Placeholder 2">
                <a:extLst>
                  <a:ext uri="{FF2B5EF4-FFF2-40B4-BE49-F238E27FC236}">
                    <a16:creationId xmlns:a16="http://schemas.microsoft.com/office/drawing/2014/main" id="{2EFFEFCB-57EE-48E9-9BD2-2483B1FA7DAD}"/>
                  </a:ext>
                </a:extLst>
              </p:cNvPr>
              <p:cNvSpPr txBox="1">
                <a:spLocks noChangeArrowheads="1"/>
              </p:cNvSpPr>
              <p:nvPr/>
            </p:nvSpPr>
            <p:spPr bwMode="auto">
              <a:xfrm>
                <a:off x="1232277" y="1738313"/>
                <a:ext cx="7629523" cy="5113311"/>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457200" indent="-457200" defTabSz="914400" eaLnBrk="1" hangingPunct="1">
                  <a:buFont typeface="+mj-lt"/>
                  <a:buAutoNum type="arabicPeriod" startAt="7"/>
                </a:pPr>
                <a:r>
                  <a:rPr lang="en-US" altLang="en-US" sz="2400" dirty="0">
                    <a:latin typeface="+mn-lt"/>
                    <a:cs typeface="Arial" panose="020B0604020202020204" pitchFamily="34" charset="0"/>
                  </a:rPr>
                  <a:t>For a liquid-cooled core (PWR, BWR, etc.), a </a:t>
                </a:r>
                <a:r>
                  <a:rPr lang="en-US" altLang="en-US" sz="2400" b="1" dirty="0">
                    <a:solidFill>
                      <a:srgbClr val="C00000"/>
                    </a:solidFill>
                    <a:latin typeface="+mn-lt"/>
                    <a:cs typeface="Arial" panose="020B0604020202020204" pitchFamily="34" charset="0"/>
                  </a:rPr>
                  <a:t>critical (burnout) heat flux</a:t>
                </a:r>
                <a:r>
                  <a:rPr lang="en-US" altLang="en-US" sz="2400" dirty="0">
                    <a:latin typeface="+mn-lt"/>
                    <a:cs typeface="Arial" panose="020B0604020202020204" pitchFamily="34" charset="0"/>
                  </a:rPr>
                  <a:t> is obtained from appropriate data or correlation. This may be reduced by a safety margin</a:t>
                </a:r>
              </a:p>
              <a:p>
                <a:pPr marL="457200" indent="-457200" defTabSz="914400" eaLnBrk="1" hangingPunct="1">
                  <a:buFont typeface="+mj-lt"/>
                  <a:buAutoNum type="arabicPeriod" startAt="7"/>
                </a:pPr>
                <a:r>
                  <a:rPr lang="en-US" altLang="en-US" sz="2400" dirty="0">
                    <a:latin typeface="+mn-lt"/>
                    <a:cs typeface="Arial" panose="020B0604020202020204" pitchFamily="34" charset="0"/>
                  </a:rPr>
                  <a:t>An overall </a:t>
                </a:r>
                <a:r>
                  <a:rPr lang="en-US" altLang="en-US" sz="2400" b="1" dirty="0">
                    <a:solidFill>
                      <a:srgbClr val="C00000"/>
                    </a:solidFill>
                    <a:latin typeface="+mn-lt"/>
                    <a:cs typeface="Arial" panose="020B0604020202020204" pitchFamily="34" charset="0"/>
                  </a:rPr>
                  <a:t>hot-spot factor </a:t>
                </a:r>
                <a14:m>
                  <m:oMath xmlns:m="http://schemas.openxmlformats.org/officeDocument/2006/math">
                    <m:r>
                      <a:rPr lang="en-MY" sz="2400" b="1" i="1" smtClean="0">
                        <a:solidFill>
                          <a:srgbClr val="C00000"/>
                        </a:solidFill>
                        <a:latin typeface="Cambria Math" panose="02040503050406030204" pitchFamily="18" charset="0"/>
                      </a:rPr>
                      <m:t>𝑭</m:t>
                    </m:r>
                  </m:oMath>
                </a14:m>
                <a:r>
                  <a:rPr lang="en-US" altLang="en-US" sz="2400" b="1" dirty="0">
                    <a:solidFill>
                      <a:srgbClr val="C00000"/>
                    </a:solidFill>
                    <a:latin typeface="+mn-lt"/>
                    <a:cs typeface="Arial" panose="020B0604020202020204" pitchFamily="34" charset="0"/>
                  </a:rPr>
                  <a:t> </a:t>
                </a:r>
                <a:r>
                  <a:rPr lang="en-US" altLang="en-US" sz="2400" dirty="0">
                    <a:latin typeface="+mn-lt"/>
                    <a:cs typeface="Arial" panose="020B0604020202020204" pitchFamily="34" charset="0"/>
                  </a:rPr>
                  <a:t>is determined.</a:t>
                </a:r>
              </a:p>
              <a:p>
                <a:pPr marL="457200" indent="-457200" defTabSz="914400" eaLnBrk="1" hangingPunct="1">
                  <a:buFont typeface="+mj-lt"/>
                  <a:buAutoNum type="arabicPeriod" startAt="7"/>
                </a:pPr>
                <a:r>
                  <a:rPr lang="en-US" altLang="en-US" sz="2400" dirty="0">
                    <a:latin typeface="+mn-lt"/>
                    <a:cs typeface="Arial" panose="020B0604020202020204" pitchFamily="34" charset="0"/>
                  </a:rPr>
                  <a:t>The core average heat flux, </a:t>
                </a:r>
                <a14:m>
                  <m:oMath xmlns:m="http://schemas.openxmlformats.org/officeDocument/2006/math">
                    <m:sSubSup>
                      <m:sSubSupPr>
                        <m:ctrlPr>
                          <a:rPr lang="en-MY" sz="2400" b="0" i="1" smtClean="0">
                            <a:latin typeface="Cambria Math" panose="02040503050406030204" pitchFamily="18" charset="0"/>
                          </a:rPr>
                        </m:ctrlPr>
                      </m:sSubSupPr>
                      <m:e>
                        <m:r>
                          <a:rPr lang="en-MY" sz="2400" b="0" i="1" smtClean="0">
                            <a:latin typeface="Cambria Math" panose="02040503050406030204" pitchFamily="18" charset="0"/>
                          </a:rPr>
                          <m:t>𝑞</m:t>
                        </m:r>
                      </m:e>
                      <m:sub>
                        <m:r>
                          <a:rPr lang="en-MY" sz="2400" b="0" i="1" smtClean="0">
                            <a:latin typeface="Cambria Math" panose="02040503050406030204" pitchFamily="18" charset="0"/>
                          </a:rPr>
                          <m:t>𝑎𝑣</m:t>
                        </m:r>
                      </m:sub>
                      <m:sup>
                        <m:r>
                          <a:rPr lang="en-MY" sz="2400" b="0" i="1" smtClean="0">
                            <a:latin typeface="Cambria Math" panose="02040503050406030204" pitchFamily="18" charset="0"/>
                          </a:rPr>
                          <m:t>′′</m:t>
                        </m:r>
                      </m:sup>
                    </m:sSubSup>
                  </m:oMath>
                </a14:m>
                <a:r>
                  <a:rPr lang="en-US" altLang="en-US" sz="2400" dirty="0">
                    <a:latin typeface="+mn-lt"/>
                    <a:cs typeface="Arial" panose="020B0604020202020204" pitchFamily="34" charset="0"/>
                  </a:rPr>
                  <a:t> may now be determined </a:t>
                </a:r>
              </a:p>
            </p:txBody>
          </p:sp>
        </mc:Choice>
        <mc:Fallback xmlns="">
          <p:sp>
            <p:nvSpPr>
              <p:cNvPr id="5" name="Content Placeholder 2">
                <a:extLst>
                  <a:ext uri="{FF2B5EF4-FFF2-40B4-BE49-F238E27FC236}">
                    <a16:creationId xmlns="" xmlns:a16="http://schemas.microsoft.com/office/drawing/2014/main" xmlns:a14="http://schemas.microsoft.com/office/drawing/2010/main" id="{2EFFEFCB-57EE-48E9-9BD2-2483B1FA7DAD}"/>
                  </a:ext>
                </a:extLst>
              </p:cNvPr>
              <p:cNvSpPr txBox="1">
                <a:spLocks noRot="1" noChangeAspect="1" noMove="1" noResize="1" noEditPoints="1" noAdjustHandles="1" noChangeArrowheads="1" noChangeShapeType="1" noTextEdit="1"/>
              </p:cNvSpPr>
              <p:nvPr/>
            </p:nvSpPr>
            <p:spPr bwMode="auto">
              <a:xfrm>
                <a:off x="1232277" y="1738313"/>
                <a:ext cx="7629523" cy="5113311"/>
              </a:xfrm>
              <a:prstGeom prst="rect">
                <a:avLst/>
              </a:prstGeom>
              <a:blipFill rotWithShape="0">
                <a:blip r:embed="rId2"/>
                <a:stretch>
                  <a:fillRect l="-1278" t="-1788" r="-1997"/>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MY">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062AB3E9-C954-4974-BEF5-2BCB20E0770F}"/>
                  </a:ext>
                </a:extLst>
              </p:cNvPr>
              <p:cNvSpPr txBox="1"/>
              <p:nvPr/>
            </p:nvSpPr>
            <p:spPr>
              <a:xfrm>
                <a:off x="2870961" y="3918070"/>
                <a:ext cx="1576329" cy="71295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MY" sz="2400" b="0" i="1" smtClean="0">
                              <a:latin typeface="Cambria Math" panose="02040503050406030204" pitchFamily="18" charset="0"/>
                            </a:rPr>
                          </m:ctrlPr>
                        </m:sSubSupPr>
                        <m:e>
                          <m:r>
                            <a:rPr lang="en-MY" sz="2400" b="0" i="1" smtClean="0">
                              <a:latin typeface="Cambria Math" panose="02040503050406030204" pitchFamily="18" charset="0"/>
                            </a:rPr>
                            <m:t>𝑞</m:t>
                          </m:r>
                        </m:e>
                        <m:sub>
                          <m:r>
                            <a:rPr lang="en-MY" sz="2400" b="0" i="1" smtClean="0">
                              <a:latin typeface="Cambria Math" panose="02040503050406030204" pitchFamily="18" charset="0"/>
                            </a:rPr>
                            <m:t>𝑎𝑣</m:t>
                          </m:r>
                        </m:sub>
                        <m:sup>
                          <m:r>
                            <a:rPr lang="en-MY" sz="2400" b="0" i="1" smtClean="0">
                              <a:latin typeface="Cambria Math" panose="02040503050406030204" pitchFamily="18" charset="0"/>
                            </a:rPr>
                            <m:t>′′</m:t>
                          </m:r>
                        </m:sup>
                      </m:sSubSup>
                      <m:r>
                        <a:rPr lang="en-MY" sz="2400" b="0" i="1" smtClean="0">
                          <a:latin typeface="Cambria Math" panose="02040503050406030204" pitchFamily="18" charset="0"/>
                        </a:rPr>
                        <m:t>=</m:t>
                      </m:r>
                      <m:f>
                        <m:fPr>
                          <m:ctrlPr>
                            <a:rPr lang="en-MY" sz="2400" b="0" i="1" smtClean="0">
                              <a:latin typeface="Cambria Math" panose="02040503050406030204" pitchFamily="18" charset="0"/>
                            </a:rPr>
                          </m:ctrlPr>
                        </m:fPr>
                        <m:num>
                          <m:sSubSup>
                            <m:sSubSupPr>
                              <m:ctrlPr>
                                <a:rPr lang="en-MY" sz="2400" i="1">
                                  <a:latin typeface="Cambria Math" panose="02040503050406030204" pitchFamily="18" charset="0"/>
                                </a:rPr>
                              </m:ctrlPr>
                            </m:sSubSupPr>
                            <m:e>
                              <m:r>
                                <a:rPr lang="en-MY" sz="2400" i="1">
                                  <a:latin typeface="Cambria Math" panose="02040503050406030204" pitchFamily="18" charset="0"/>
                                </a:rPr>
                                <m:t>𝑞</m:t>
                              </m:r>
                            </m:e>
                            <m:sub>
                              <m:r>
                                <a:rPr lang="en-MY" sz="2400" b="0" i="1" smtClean="0">
                                  <a:latin typeface="Cambria Math" panose="02040503050406030204" pitchFamily="18" charset="0"/>
                                </a:rPr>
                                <m:t>𝑚𝑎𝑥</m:t>
                              </m:r>
                            </m:sub>
                            <m:sup>
                              <m:r>
                                <a:rPr lang="en-MY" sz="2400" i="1">
                                  <a:latin typeface="Cambria Math" panose="02040503050406030204" pitchFamily="18" charset="0"/>
                                </a:rPr>
                                <m:t>′′</m:t>
                              </m:r>
                            </m:sup>
                          </m:sSubSup>
                        </m:num>
                        <m:den>
                          <m:r>
                            <a:rPr lang="en-MY" sz="2400" b="0" i="1" smtClean="0">
                              <a:latin typeface="Cambria Math" panose="02040503050406030204" pitchFamily="18" charset="0"/>
                            </a:rPr>
                            <m:t>𝐹</m:t>
                          </m:r>
                        </m:den>
                      </m:f>
                    </m:oMath>
                  </m:oMathPara>
                </a14:m>
                <a:endParaRPr lang="en-MY" dirty="0"/>
              </a:p>
            </p:txBody>
          </p:sp>
        </mc:Choice>
        <mc:Fallback xmlns="">
          <p:sp>
            <p:nvSpPr>
              <p:cNvPr id="6" name="TextBox 5">
                <a:extLst>
                  <a:ext uri="{FF2B5EF4-FFF2-40B4-BE49-F238E27FC236}">
                    <a16:creationId xmlns="" xmlns:a16="http://schemas.microsoft.com/office/drawing/2014/main" xmlns:a14="http://schemas.microsoft.com/office/drawing/2010/main" id="{062AB3E9-C954-4974-BEF5-2BCB20E0770F}"/>
                  </a:ext>
                </a:extLst>
              </p:cNvPr>
              <p:cNvSpPr txBox="1">
                <a:spLocks noRot="1" noChangeAspect="1" noMove="1" noResize="1" noEditPoints="1" noAdjustHandles="1" noChangeArrowheads="1" noChangeShapeType="1" noTextEdit="1"/>
              </p:cNvSpPr>
              <p:nvPr/>
            </p:nvSpPr>
            <p:spPr>
              <a:xfrm>
                <a:off x="2870961" y="3918070"/>
                <a:ext cx="1576329" cy="712952"/>
              </a:xfrm>
              <a:prstGeom prst="rect">
                <a:avLst/>
              </a:prstGeom>
              <a:blipFill rotWithShape="0">
                <a:blip r:embed="rId3"/>
                <a:stretch>
                  <a:fillRect/>
                </a:stretch>
              </a:blipFill>
            </p:spPr>
            <p:txBody>
              <a:bodyPr/>
              <a:lstStyle/>
              <a:p>
                <a:r>
                  <a:rPr lang="en-MY">
                    <a:noFill/>
                  </a:rPr>
                  <a:t> </a:t>
                </a:r>
              </a:p>
            </p:txBody>
          </p:sp>
        </mc:Fallback>
      </mc:AlternateContent>
      <p:sp>
        <p:nvSpPr>
          <p:cNvPr id="7" name="TextBox 6">
            <a:extLst>
              <a:ext uri="{FF2B5EF4-FFF2-40B4-BE49-F238E27FC236}">
                <a16:creationId xmlns:a16="http://schemas.microsoft.com/office/drawing/2014/main" id="{034D3E79-5393-41AD-9DB1-86AEC5789F52}"/>
              </a:ext>
            </a:extLst>
          </p:cNvPr>
          <p:cNvSpPr txBox="1"/>
          <p:nvPr/>
        </p:nvSpPr>
        <p:spPr>
          <a:xfrm>
            <a:off x="7624785" y="4120658"/>
            <a:ext cx="416781" cy="307777"/>
          </a:xfrm>
          <a:prstGeom prst="rect">
            <a:avLst/>
          </a:prstGeom>
          <a:noFill/>
        </p:spPr>
        <p:txBody>
          <a:bodyPr wrap="none" lIns="0" tIns="0" rIns="0" bIns="0" rtlCol="0">
            <a:spAutoFit/>
          </a:bodyPr>
          <a:lstStyle/>
          <a:p>
            <a:r>
              <a:rPr lang="en-MY" sz="2000" dirty="0"/>
              <a:t>(11)</a:t>
            </a:r>
          </a:p>
        </p:txBody>
      </p:sp>
      <p:sp>
        <p:nvSpPr>
          <p:cNvPr id="8" name="Title 1">
            <a:extLst>
              <a:ext uri="{FF2B5EF4-FFF2-40B4-BE49-F238E27FC236}">
                <a16:creationId xmlns:a16="http://schemas.microsoft.com/office/drawing/2014/main" id="{ED1E8035-98EC-4123-894C-2EC990E6074E}"/>
              </a:ext>
            </a:extLst>
          </p:cNvPr>
          <p:cNvSpPr txBox="1">
            <a:spLocks noChangeArrowheads="1"/>
          </p:cNvSpPr>
          <p:nvPr/>
        </p:nvSpPr>
        <p:spPr bwMode="auto">
          <a:xfrm>
            <a:off x="1090333" y="412750"/>
            <a:ext cx="726757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spcBef>
                <a:spcPct val="0"/>
              </a:spcBef>
              <a:buFontTx/>
              <a:buNone/>
            </a:pPr>
            <a:r>
              <a:rPr lang="en-US" altLang="en-US" sz="3600" dirty="0">
                <a:solidFill>
                  <a:srgbClr val="7B0132"/>
                </a:solidFill>
                <a:latin typeface="Britannic Bold" panose="020B0903060703020204" pitchFamily="34" charset="0"/>
                <a:cs typeface="Arial" panose="020B0604020202020204" pitchFamily="34" charset="0"/>
              </a:rPr>
              <a:t>Reactor and Core Thermal Design</a:t>
            </a:r>
          </a:p>
          <a:p>
            <a:pPr defTabSz="914400" eaLnBrk="1" hangingPunct="1">
              <a:spcBef>
                <a:spcPct val="0"/>
              </a:spcBef>
              <a:buFontTx/>
              <a:buNone/>
            </a:pPr>
            <a:r>
              <a:rPr lang="en-US" altLang="en-US" sz="3600" dirty="0">
                <a:solidFill>
                  <a:srgbClr val="7B0132"/>
                </a:solidFill>
                <a:latin typeface="Britannic Bold" panose="020B0903060703020204" pitchFamily="34" charset="0"/>
                <a:cs typeface="Arial" panose="020B0604020202020204" pitchFamily="34" charset="0"/>
              </a:rPr>
              <a:t>Procedure</a:t>
            </a:r>
          </a:p>
        </p:txBody>
      </p:sp>
    </p:spTree>
    <p:extLst>
      <p:ext uri="{BB962C8B-B14F-4D97-AF65-F5344CB8AC3E}">
        <p14:creationId xmlns:p14="http://schemas.microsoft.com/office/powerpoint/2010/main" val="3395099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309CF9C-1938-459C-973B-DC2D6785D6B7}"/>
                  </a:ext>
                </a:extLst>
              </p:cNvPr>
              <p:cNvSpPr txBox="1">
                <a:spLocks noChangeArrowheads="1"/>
              </p:cNvSpPr>
              <p:nvPr/>
            </p:nvSpPr>
            <p:spPr bwMode="auto">
              <a:xfrm>
                <a:off x="1232277" y="1738313"/>
                <a:ext cx="7629523" cy="5113311"/>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457200" indent="-457200" defTabSz="914400" eaLnBrk="1" hangingPunct="1">
                  <a:buFont typeface="+mj-lt"/>
                  <a:buAutoNum type="arabicPeriod" startAt="10"/>
                </a:pPr>
                <a:r>
                  <a:rPr lang="en-MY" altLang="en-US" sz="2400" dirty="0">
                    <a:latin typeface="+mn-lt"/>
                    <a:cs typeface="Arial" panose="020B0604020202020204" pitchFamily="34" charset="0"/>
                  </a:rPr>
                  <a:t>From </a:t>
                </a:r>
                <a14:m>
                  <m:oMath xmlns:m="http://schemas.openxmlformats.org/officeDocument/2006/math">
                    <m:sSubSup>
                      <m:sSubSupPr>
                        <m:ctrlPr>
                          <a:rPr lang="en-MY" sz="2400" b="0" i="1" smtClean="0">
                            <a:latin typeface="Cambria Math" panose="02040503050406030204" pitchFamily="18" charset="0"/>
                          </a:rPr>
                        </m:ctrlPr>
                      </m:sSubSupPr>
                      <m:e>
                        <m:r>
                          <a:rPr lang="en-MY" sz="2400" b="0" i="1" smtClean="0">
                            <a:latin typeface="Cambria Math" panose="02040503050406030204" pitchFamily="18" charset="0"/>
                          </a:rPr>
                          <m:t>𝑞</m:t>
                        </m:r>
                      </m:e>
                      <m:sub>
                        <m:r>
                          <a:rPr lang="en-MY" sz="2400" b="0" i="1" smtClean="0">
                            <a:latin typeface="Cambria Math" panose="02040503050406030204" pitchFamily="18" charset="0"/>
                          </a:rPr>
                          <m:t>𝑎𝑣</m:t>
                        </m:r>
                      </m:sub>
                      <m:sup>
                        <m:r>
                          <a:rPr lang="en-MY" sz="2400" b="0" i="1" smtClean="0">
                            <a:latin typeface="Cambria Math" panose="02040503050406030204" pitchFamily="18" charset="0"/>
                          </a:rPr>
                          <m:t>′′</m:t>
                        </m:r>
                      </m:sup>
                    </m:sSubSup>
                  </m:oMath>
                </a14:m>
                <a:r>
                  <a:rPr lang="en-MY" altLang="en-US" sz="2400" dirty="0">
                    <a:latin typeface="+mn-lt"/>
                    <a:cs typeface="Arial" panose="020B0604020202020204" pitchFamily="34" charset="0"/>
                  </a:rPr>
                  <a:t>, the </a:t>
                </a:r>
                <a:r>
                  <a:rPr lang="en-MY" altLang="en-US" sz="2400" b="1" dirty="0">
                    <a:solidFill>
                      <a:srgbClr val="C00000"/>
                    </a:solidFill>
                    <a:latin typeface="+mn-lt"/>
                    <a:cs typeface="Arial" panose="020B0604020202020204" pitchFamily="34" charset="0"/>
                  </a:rPr>
                  <a:t>total heat transfer surface </a:t>
                </a:r>
                <a:r>
                  <a:rPr lang="en-MY" altLang="en-US" sz="2400" dirty="0">
                    <a:latin typeface="+mn-lt"/>
                    <a:cs typeface="Arial" panose="020B0604020202020204" pitchFamily="34" charset="0"/>
                  </a:rPr>
                  <a:t>(cladding surface) are </a:t>
                </a:r>
                <a14:m>
                  <m:oMath xmlns:m="http://schemas.openxmlformats.org/officeDocument/2006/math">
                    <m:sSub>
                      <m:sSubPr>
                        <m:ctrlPr>
                          <a:rPr lang="en-MY" altLang="en-US" sz="2400" b="0" i="1" smtClean="0">
                            <a:latin typeface="Cambria Math" panose="02040503050406030204" pitchFamily="18" charset="0"/>
                            <a:cs typeface="Arial" panose="020B0604020202020204" pitchFamily="34" charset="0"/>
                          </a:rPr>
                        </m:ctrlPr>
                      </m:sSubPr>
                      <m:e>
                        <m:r>
                          <a:rPr lang="en-MY" altLang="en-US" sz="2400" b="0" i="1" smtClean="0">
                            <a:latin typeface="Cambria Math" panose="02040503050406030204" pitchFamily="18" charset="0"/>
                            <a:cs typeface="Arial" panose="020B0604020202020204" pitchFamily="34" charset="0"/>
                          </a:rPr>
                          <m:t>𝐴</m:t>
                        </m:r>
                      </m:e>
                      <m:sub>
                        <m:r>
                          <a:rPr lang="en-MY" altLang="en-US" sz="2400" b="0" i="1" smtClean="0">
                            <a:latin typeface="Cambria Math" panose="02040503050406030204" pitchFamily="18" charset="0"/>
                            <a:cs typeface="Arial" panose="020B0604020202020204" pitchFamily="34" charset="0"/>
                          </a:rPr>
                          <m:t>𝑡</m:t>
                        </m:r>
                      </m:sub>
                    </m:sSub>
                  </m:oMath>
                </a14:m>
                <a:r>
                  <a:rPr lang="en-MY" altLang="en-US" sz="2400" dirty="0">
                    <a:latin typeface="+mn-lt"/>
                    <a:cs typeface="Arial" panose="020B0604020202020204" pitchFamily="34" charset="0"/>
                  </a:rPr>
                  <a:t>, is determined </a:t>
                </a:r>
              </a:p>
              <a:p>
                <a:pPr marL="457200" indent="-457200" defTabSz="914400" eaLnBrk="1" hangingPunct="1">
                  <a:buFont typeface="+mj-lt"/>
                  <a:buAutoNum type="arabicPeriod" startAt="10"/>
                </a:pPr>
                <a:endParaRPr lang="en-MY" altLang="en-US" sz="2400" dirty="0">
                  <a:latin typeface="+mn-lt"/>
                  <a:cs typeface="Arial" panose="020B0604020202020204" pitchFamily="34" charset="0"/>
                </a:endParaRPr>
              </a:p>
              <a:p>
                <a:pPr marL="457200" indent="-457200" defTabSz="914400" eaLnBrk="1" hangingPunct="1">
                  <a:buFont typeface="+mj-lt"/>
                  <a:buAutoNum type="arabicPeriod" startAt="10"/>
                </a:pPr>
                <a:endParaRPr lang="en-MY" altLang="en-US" sz="2400" dirty="0">
                  <a:latin typeface="+mn-lt"/>
                  <a:cs typeface="Arial" panose="020B0604020202020204" pitchFamily="34" charset="0"/>
                </a:endParaRPr>
              </a:p>
              <a:p>
                <a:pPr marL="457200" indent="-457200" defTabSz="914400" eaLnBrk="1" hangingPunct="1">
                  <a:buFont typeface="+mj-lt"/>
                  <a:buAutoNum type="arabicPeriod" startAt="10"/>
                </a:pPr>
                <a:endParaRPr lang="en-MY" altLang="en-US" sz="2400" dirty="0">
                  <a:latin typeface="+mn-lt"/>
                  <a:cs typeface="Arial" panose="020B0604020202020204" pitchFamily="34" charset="0"/>
                </a:endParaRPr>
              </a:p>
              <a:p>
                <a:pPr marL="457200" indent="-457200" defTabSz="914400" eaLnBrk="1" hangingPunct="1">
                  <a:buFont typeface="+mj-lt"/>
                  <a:buAutoNum type="arabicPeriod" startAt="10"/>
                </a:pPr>
                <a:r>
                  <a:rPr lang="en-MY" altLang="en-US" sz="2400" dirty="0">
                    <a:latin typeface="+mn-lt"/>
                    <a:cs typeface="Arial" panose="020B0604020202020204" pitchFamily="34" charset="0"/>
                  </a:rPr>
                  <a:t>From the known fuel element cladding diameter </a:t>
                </a:r>
                <a14:m>
                  <m:oMath xmlns:m="http://schemas.openxmlformats.org/officeDocument/2006/math">
                    <m:sSub>
                      <m:sSubPr>
                        <m:ctrlPr>
                          <a:rPr lang="en-MY" altLang="en-US" sz="2400" b="0" i="1" smtClean="0">
                            <a:latin typeface="Cambria Math" panose="02040503050406030204" pitchFamily="18" charset="0"/>
                            <a:cs typeface="Arial" panose="020B0604020202020204" pitchFamily="34" charset="0"/>
                          </a:rPr>
                        </m:ctrlPr>
                      </m:sSubPr>
                      <m:e>
                        <m:r>
                          <a:rPr lang="en-MY" altLang="en-US" sz="2400" b="0" i="1" smtClean="0">
                            <a:latin typeface="Cambria Math" panose="02040503050406030204" pitchFamily="18" charset="0"/>
                            <a:cs typeface="Arial" panose="020B0604020202020204" pitchFamily="34" charset="0"/>
                          </a:rPr>
                          <m:t>𝑑</m:t>
                        </m:r>
                      </m:e>
                      <m:sub>
                        <m:r>
                          <a:rPr lang="en-MY" altLang="en-US" sz="2400" b="0" i="1" smtClean="0">
                            <a:latin typeface="Cambria Math" panose="02040503050406030204" pitchFamily="18" charset="0"/>
                            <a:cs typeface="Arial" panose="020B0604020202020204" pitchFamily="34" charset="0"/>
                          </a:rPr>
                          <m:t>𝑐</m:t>
                        </m:r>
                      </m:sub>
                    </m:sSub>
                  </m:oMath>
                </a14:m>
                <a:r>
                  <a:rPr lang="en-MY" altLang="en-US" sz="2400" dirty="0">
                    <a:latin typeface="+mn-lt"/>
                    <a:cs typeface="Arial" panose="020B0604020202020204" pitchFamily="34" charset="0"/>
                  </a:rPr>
                  <a:t> the </a:t>
                </a:r>
                <a:r>
                  <a:rPr lang="en-MY" altLang="en-US" sz="2400" b="1" dirty="0">
                    <a:solidFill>
                      <a:srgbClr val="C00000"/>
                    </a:solidFill>
                    <a:latin typeface="+mn-lt"/>
                    <a:cs typeface="Arial" panose="020B0604020202020204" pitchFamily="34" charset="0"/>
                  </a:rPr>
                  <a:t>total length, </a:t>
                </a:r>
                <a14:m>
                  <m:oMath xmlns:m="http://schemas.openxmlformats.org/officeDocument/2006/math">
                    <m:sSub>
                      <m:sSubPr>
                        <m:ctrlPr>
                          <a:rPr lang="en-MY" altLang="en-US" sz="2400" b="1" i="1" smtClean="0">
                            <a:solidFill>
                              <a:srgbClr val="C00000"/>
                            </a:solidFill>
                            <a:latin typeface="Cambria Math" panose="02040503050406030204" pitchFamily="18" charset="0"/>
                            <a:cs typeface="Arial" panose="020B0604020202020204" pitchFamily="34" charset="0"/>
                          </a:rPr>
                        </m:ctrlPr>
                      </m:sSubPr>
                      <m:e>
                        <m:r>
                          <a:rPr lang="en-MY" altLang="en-US" sz="2400" b="1" i="1" smtClean="0">
                            <a:solidFill>
                              <a:srgbClr val="C00000"/>
                            </a:solidFill>
                            <a:latin typeface="Cambria Math" panose="02040503050406030204" pitchFamily="18" charset="0"/>
                            <a:cs typeface="Arial" panose="020B0604020202020204" pitchFamily="34" charset="0"/>
                          </a:rPr>
                          <m:t>𝑳</m:t>
                        </m:r>
                      </m:e>
                      <m:sub>
                        <m:r>
                          <a:rPr lang="en-MY" altLang="en-US" sz="2400" b="1" i="1" smtClean="0">
                            <a:solidFill>
                              <a:srgbClr val="C00000"/>
                            </a:solidFill>
                            <a:latin typeface="Cambria Math" panose="02040503050406030204" pitchFamily="18" charset="0"/>
                            <a:cs typeface="Arial" panose="020B0604020202020204" pitchFamily="34" charset="0"/>
                          </a:rPr>
                          <m:t>𝒇</m:t>
                        </m:r>
                      </m:sub>
                    </m:sSub>
                  </m:oMath>
                </a14:m>
                <a:r>
                  <a:rPr lang="en-MY" altLang="en-US" sz="2400" b="1" dirty="0">
                    <a:solidFill>
                      <a:srgbClr val="C00000"/>
                    </a:solidFill>
                    <a:latin typeface="+mn-lt"/>
                    <a:cs typeface="Arial" panose="020B0604020202020204" pitchFamily="34" charset="0"/>
                  </a:rPr>
                  <a:t>, and total mass, </a:t>
                </a:r>
                <a14:m>
                  <m:oMath xmlns:m="http://schemas.openxmlformats.org/officeDocument/2006/math">
                    <m:sSub>
                      <m:sSubPr>
                        <m:ctrlPr>
                          <a:rPr lang="en-MY" altLang="en-US" sz="2400" b="1" i="1" smtClean="0">
                            <a:solidFill>
                              <a:srgbClr val="C00000"/>
                            </a:solidFill>
                            <a:latin typeface="Cambria Math" panose="02040503050406030204" pitchFamily="18" charset="0"/>
                            <a:cs typeface="Arial" panose="020B0604020202020204" pitchFamily="34" charset="0"/>
                          </a:rPr>
                        </m:ctrlPr>
                      </m:sSubPr>
                      <m:e>
                        <m:r>
                          <a:rPr lang="en-MY" altLang="en-US" sz="2400" b="1" i="1" smtClean="0">
                            <a:solidFill>
                              <a:srgbClr val="C00000"/>
                            </a:solidFill>
                            <a:latin typeface="Cambria Math" panose="02040503050406030204" pitchFamily="18" charset="0"/>
                            <a:cs typeface="Arial" panose="020B0604020202020204" pitchFamily="34" charset="0"/>
                          </a:rPr>
                          <m:t>𝑴</m:t>
                        </m:r>
                      </m:e>
                      <m:sub>
                        <m:r>
                          <a:rPr lang="en-MY" altLang="en-US" sz="2400" b="1" i="1" smtClean="0">
                            <a:solidFill>
                              <a:srgbClr val="C00000"/>
                            </a:solidFill>
                            <a:latin typeface="Cambria Math" panose="02040503050406030204" pitchFamily="18" charset="0"/>
                            <a:cs typeface="Arial" panose="020B0604020202020204" pitchFamily="34" charset="0"/>
                          </a:rPr>
                          <m:t>𝒇</m:t>
                        </m:r>
                      </m:sub>
                    </m:sSub>
                  </m:oMath>
                </a14:m>
                <a:r>
                  <a:rPr lang="en-MY" altLang="en-US" sz="2400" dirty="0">
                    <a:latin typeface="+mn-lt"/>
                    <a:cs typeface="Arial" panose="020B0604020202020204" pitchFamily="34" charset="0"/>
                  </a:rPr>
                  <a:t>, of the fuel are determined</a:t>
                </a:r>
              </a:p>
              <a:p>
                <a:pPr marL="457200" indent="-457200" defTabSz="914400" eaLnBrk="1" hangingPunct="1">
                  <a:buFont typeface="+mj-lt"/>
                  <a:buAutoNum type="arabicPeriod" startAt="10"/>
                </a:pPr>
                <a:endParaRPr lang="en-MY" altLang="en-US" sz="2400" dirty="0">
                  <a:latin typeface="+mn-lt"/>
                  <a:cs typeface="Arial" panose="020B0604020202020204" pitchFamily="34" charset="0"/>
                </a:endParaRPr>
              </a:p>
              <a:p>
                <a:pPr marL="457200" indent="-457200" defTabSz="914400" eaLnBrk="1" hangingPunct="1">
                  <a:buFont typeface="+mj-lt"/>
                  <a:buAutoNum type="arabicPeriod" startAt="10"/>
                </a:pPr>
                <a:endParaRPr lang="en-MY" altLang="en-US" sz="2400" dirty="0">
                  <a:latin typeface="+mn-lt"/>
                  <a:cs typeface="Arial" panose="020B0604020202020204" pitchFamily="34" charset="0"/>
                </a:endParaRPr>
              </a:p>
              <a:p>
                <a:pPr marL="457200" indent="-457200" defTabSz="914400" eaLnBrk="1" hangingPunct="1">
                  <a:buFont typeface="+mj-lt"/>
                  <a:buAutoNum type="arabicPeriod" startAt="10"/>
                </a:pPr>
                <a:endParaRPr lang="en-MY" altLang="en-US" sz="2400" dirty="0">
                  <a:latin typeface="+mn-lt"/>
                  <a:cs typeface="Arial" panose="020B0604020202020204" pitchFamily="34" charset="0"/>
                </a:endParaRPr>
              </a:p>
              <a:p>
                <a:pPr marL="457200" indent="-457200" defTabSz="914400" eaLnBrk="1" hangingPunct="1">
                  <a:buFont typeface="+mj-lt"/>
                  <a:buAutoNum type="arabicPeriod" startAt="10"/>
                </a:pPr>
                <a:endParaRPr lang="en-US" altLang="en-US" sz="2400" dirty="0">
                  <a:latin typeface="+mn-lt"/>
                  <a:cs typeface="Arial" panose="020B0604020202020204" pitchFamily="34" charset="0"/>
                </a:endParaRPr>
              </a:p>
            </p:txBody>
          </p:sp>
        </mc:Choice>
        <mc:Fallback xmlns="">
          <p:sp>
            <p:nvSpPr>
              <p:cNvPr id="3" name="Content Placeholder 2">
                <a:extLst>
                  <a:ext uri="{FF2B5EF4-FFF2-40B4-BE49-F238E27FC236}">
                    <a16:creationId xmlns="" xmlns:a16="http://schemas.microsoft.com/office/drawing/2014/main" xmlns:a14="http://schemas.microsoft.com/office/drawing/2010/main" id="{C309CF9C-1938-459C-973B-DC2D6785D6B7}"/>
                  </a:ext>
                </a:extLst>
              </p:cNvPr>
              <p:cNvSpPr txBox="1">
                <a:spLocks noRot="1" noChangeAspect="1" noMove="1" noResize="1" noEditPoints="1" noAdjustHandles="1" noChangeArrowheads="1" noChangeShapeType="1" noTextEdit="1"/>
              </p:cNvSpPr>
              <p:nvPr/>
            </p:nvSpPr>
            <p:spPr bwMode="auto">
              <a:xfrm>
                <a:off x="1232277" y="1738313"/>
                <a:ext cx="7629523" cy="5113311"/>
              </a:xfrm>
              <a:prstGeom prst="rect">
                <a:avLst/>
              </a:prstGeom>
              <a:blipFill rotWithShape="0">
                <a:blip r:embed="rId2"/>
                <a:stretch>
                  <a:fillRect l="-1278" t="-1788" r="-160"/>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MY">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53895200-5117-4517-AC72-E1FF2B1C6F23}"/>
                  </a:ext>
                </a:extLst>
              </p:cNvPr>
              <p:cNvSpPr txBox="1"/>
              <p:nvPr/>
            </p:nvSpPr>
            <p:spPr>
              <a:xfrm>
                <a:off x="2818409" y="2553511"/>
                <a:ext cx="1243417" cy="75725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MY" sz="2400" b="0" i="1" smtClean="0">
                              <a:latin typeface="Cambria Math" panose="02040503050406030204" pitchFamily="18" charset="0"/>
                            </a:rPr>
                          </m:ctrlPr>
                        </m:sSubPr>
                        <m:e>
                          <m:r>
                            <a:rPr lang="en-MY" sz="2400" b="0" i="1" smtClean="0">
                              <a:latin typeface="Cambria Math" panose="02040503050406030204" pitchFamily="18" charset="0"/>
                            </a:rPr>
                            <m:t>𝐴</m:t>
                          </m:r>
                        </m:e>
                        <m:sub>
                          <m:r>
                            <a:rPr lang="en-MY" sz="2400" b="0" i="1" smtClean="0">
                              <a:latin typeface="Cambria Math" panose="02040503050406030204" pitchFamily="18" charset="0"/>
                            </a:rPr>
                            <m:t>𝑡</m:t>
                          </m:r>
                        </m:sub>
                      </m:sSub>
                      <m:r>
                        <a:rPr lang="en-MY" sz="2400" b="0" i="1" smtClean="0">
                          <a:latin typeface="Cambria Math" panose="02040503050406030204" pitchFamily="18" charset="0"/>
                        </a:rPr>
                        <m:t>=</m:t>
                      </m:r>
                      <m:f>
                        <m:fPr>
                          <m:ctrlPr>
                            <a:rPr lang="en-MY" sz="2400" b="0" i="1" smtClean="0">
                              <a:latin typeface="Cambria Math" panose="02040503050406030204" pitchFamily="18" charset="0"/>
                            </a:rPr>
                          </m:ctrlPr>
                        </m:fPr>
                        <m:num>
                          <m:sSub>
                            <m:sSubPr>
                              <m:ctrlPr>
                                <a:rPr lang="en-MY" sz="2400" b="0" i="1" smtClean="0">
                                  <a:latin typeface="Cambria Math" panose="02040503050406030204" pitchFamily="18" charset="0"/>
                                </a:rPr>
                              </m:ctrlPr>
                            </m:sSubPr>
                            <m:e>
                              <m:r>
                                <a:rPr lang="en-MY" sz="2400" i="1" smtClean="0">
                                  <a:latin typeface="Cambria Math" panose="02040503050406030204" pitchFamily="18" charset="0"/>
                                </a:rPr>
                                <m:t>𝑄</m:t>
                              </m:r>
                            </m:e>
                            <m:sub>
                              <m:r>
                                <a:rPr lang="en-MY" sz="2400" b="0" i="1" smtClean="0">
                                  <a:latin typeface="Cambria Math" panose="02040503050406030204" pitchFamily="18" charset="0"/>
                                </a:rPr>
                                <m:t>𝑡</m:t>
                              </m:r>
                            </m:sub>
                          </m:sSub>
                        </m:num>
                        <m:den>
                          <m:sSubSup>
                            <m:sSubSupPr>
                              <m:ctrlPr>
                                <a:rPr lang="en-MY" sz="2400" i="1">
                                  <a:latin typeface="Cambria Math" panose="02040503050406030204" pitchFamily="18" charset="0"/>
                                </a:rPr>
                              </m:ctrlPr>
                            </m:sSubSupPr>
                            <m:e>
                              <m:r>
                                <a:rPr lang="en-MY" sz="2400" i="1">
                                  <a:latin typeface="Cambria Math" panose="02040503050406030204" pitchFamily="18" charset="0"/>
                                </a:rPr>
                                <m:t>𝑞</m:t>
                              </m:r>
                            </m:e>
                            <m:sub>
                              <m:r>
                                <a:rPr lang="en-MY" sz="2400" i="1">
                                  <a:latin typeface="Cambria Math" panose="02040503050406030204" pitchFamily="18" charset="0"/>
                                </a:rPr>
                                <m:t>𝑎𝑣</m:t>
                              </m:r>
                            </m:sub>
                            <m:sup>
                              <m:r>
                                <a:rPr lang="en-MY" sz="2400" i="1">
                                  <a:latin typeface="Cambria Math" panose="02040503050406030204" pitchFamily="18" charset="0"/>
                                </a:rPr>
                                <m:t>′′</m:t>
                              </m:r>
                            </m:sup>
                          </m:sSubSup>
                        </m:den>
                      </m:f>
                    </m:oMath>
                  </m:oMathPara>
                </a14:m>
                <a:endParaRPr lang="en-MY" dirty="0"/>
              </a:p>
            </p:txBody>
          </p:sp>
        </mc:Choice>
        <mc:Fallback xmlns="">
          <p:sp>
            <p:nvSpPr>
              <p:cNvPr id="4" name="TextBox 3">
                <a:extLst>
                  <a:ext uri="{FF2B5EF4-FFF2-40B4-BE49-F238E27FC236}">
                    <a16:creationId xmlns="" xmlns:a16="http://schemas.microsoft.com/office/drawing/2014/main" xmlns:a14="http://schemas.microsoft.com/office/drawing/2010/main" id="{53895200-5117-4517-AC72-E1FF2B1C6F23}"/>
                  </a:ext>
                </a:extLst>
              </p:cNvPr>
              <p:cNvSpPr txBox="1">
                <a:spLocks noRot="1" noChangeAspect="1" noMove="1" noResize="1" noEditPoints="1" noAdjustHandles="1" noChangeArrowheads="1" noChangeShapeType="1" noTextEdit="1"/>
              </p:cNvSpPr>
              <p:nvPr/>
            </p:nvSpPr>
            <p:spPr>
              <a:xfrm>
                <a:off x="2818409" y="2553511"/>
                <a:ext cx="1243417" cy="757259"/>
              </a:xfrm>
              <a:prstGeom prst="rect">
                <a:avLst/>
              </a:prstGeom>
              <a:blipFill rotWithShape="0">
                <a:blip r:embed="rId3"/>
                <a:stretch>
                  <a:fillRect/>
                </a:stretch>
              </a:blipFill>
            </p:spPr>
            <p:txBody>
              <a:bodyPr/>
              <a:lstStyle/>
              <a:p>
                <a:r>
                  <a:rPr lang="en-MY">
                    <a:noFill/>
                  </a:rPr>
                  <a:t> </a:t>
                </a:r>
              </a:p>
            </p:txBody>
          </p:sp>
        </mc:Fallback>
      </mc:AlternateContent>
      <p:sp>
        <p:nvSpPr>
          <p:cNvPr id="5" name="TextBox 4">
            <a:extLst>
              <a:ext uri="{FF2B5EF4-FFF2-40B4-BE49-F238E27FC236}">
                <a16:creationId xmlns:a16="http://schemas.microsoft.com/office/drawing/2014/main" id="{23ABC5E1-C39A-4972-97AC-047E522761C2}"/>
              </a:ext>
            </a:extLst>
          </p:cNvPr>
          <p:cNvSpPr txBox="1"/>
          <p:nvPr/>
        </p:nvSpPr>
        <p:spPr>
          <a:xfrm>
            <a:off x="7572233" y="2756099"/>
            <a:ext cx="416781" cy="307777"/>
          </a:xfrm>
          <a:prstGeom prst="rect">
            <a:avLst/>
          </a:prstGeom>
          <a:noFill/>
        </p:spPr>
        <p:txBody>
          <a:bodyPr wrap="none" lIns="0" tIns="0" rIns="0" bIns="0" rtlCol="0">
            <a:spAutoFit/>
          </a:bodyPr>
          <a:lstStyle/>
          <a:p>
            <a:r>
              <a:rPr lang="en-MY" sz="2000" dirty="0"/>
              <a:t>(11)</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5C2110B1-C252-4C16-92A9-65BB23714A10}"/>
                  </a:ext>
                </a:extLst>
              </p:cNvPr>
              <p:cNvSpPr txBox="1"/>
              <p:nvPr/>
            </p:nvSpPr>
            <p:spPr>
              <a:xfrm>
                <a:off x="1232277" y="3429000"/>
                <a:ext cx="7236787" cy="369332"/>
              </a:xfrm>
              <a:prstGeom prst="rect">
                <a:avLst/>
              </a:prstGeom>
              <a:noFill/>
            </p:spPr>
            <p:txBody>
              <a:bodyPr wrap="square" rtlCol="0">
                <a:spAutoFit/>
              </a:bodyPr>
              <a:lstStyle/>
              <a:p>
                <a14:m>
                  <m:oMath xmlns:m="http://schemas.openxmlformats.org/officeDocument/2006/math">
                    <m:sSub>
                      <m:sSubPr>
                        <m:ctrlPr>
                          <a:rPr lang="en-MY" i="1">
                            <a:latin typeface="Cambria Math" panose="02040503050406030204" pitchFamily="18" charset="0"/>
                          </a:rPr>
                        </m:ctrlPr>
                      </m:sSubPr>
                      <m:e>
                        <m:r>
                          <a:rPr lang="en-MY" i="1">
                            <a:latin typeface="Cambria Math" panose="02040503050406030204" pitchFamily="18" charset="0"/>
                          </a:rPr>
                          <m:t>𝑄</m:t>
                        </m:r>
                      </m:e>
                      <m:sub>
                        <m:r>
                          <a:rPr lang="en-MY" i="1">
                            <a:latin typeface="Cambria Math" panose="02040503050406030204" pitchFamily="18" charset="0"/>
                          </a:rPr>
                          <m:t>𝑡</m:t>
                        </m:r>
                      </m:sub>
                    </m:sSub>
                  </m:oMath>
                </a14:m>
                <a:r>
                  <a:rPr lang="en-MY" dirty="0"/>
                  <a:t>: is the total thermal energy output of the core, obtained in step 5</a:t>
                </a:r>
              </a:p>
            </p:txBody>
          </p:sp>
        </mc:Choice>
        <mc:Fallback xmlns="">
          <p:sp>
            <p:nvSpPr>
              <p:cNvPr id="6" name="TextBox 5">
                <a:extLst>
                  <a:ext uri="{FF2B5EF4-FFF2-40B4-BE49-F238E27FC236}">
                    <a16:creationId xmlns="" xmlns:a16="http://schemas.microsoft.com/office/drawing/2014/main" xmlns:a14="http://schemas.microsoft.com/office/drawing/2010/main" id="{5C2110B1-C252-4C16-92A9-65BB23714A10}"/>
                  </a:ext>
                </a:extLst>
              </p:cNvPr>
              <p:cNvSpPr txBox="1">
                <a:spLocks noRot="1" noChangeAspect="1" noMove="1" noResize="1" noEditPoints="1" noAdjustHandles="1" noChangeArrowheads="1" noChangeShapeType="1" noTextEdit="1"/>
              </p:cNvSpPr>
              <p:nvPr/>
            </p:nvSpPr>
            <p:spPr>
              <a:xfrm>
                <a:off x="1232277" y="3429000"/>
                <a:ext cx="7236787" cy="369332"/>
              </a:xfrm>
              <a:prstGeom prst="rect">
                <a:avLst/>
              </a:prstGeom>
              <a:blipFill rotWithShape="0">
                <a:blip r:embed="rId4"/>
                <a:stretch>
                  <a:fillRect l="-168" t="-10000" b="-25000"/>
                </a:stretch>
              </a:blipFill>
            </p:spPr>
            <p:txBody>
              <a:bodyPr/>
              <a:lstStyle/>
              <a:p>
                <a:r>
                  <a:rPr lang="en-MY">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F6231463-AE1D-4525-BBC0-798A191B47A0}"/>
                  </a:ext>
                </a:extLst>
              </p:cNvPr>
              <p:cNvSpPr txBox="1"/>
              <p:nvPr/>
            </p:nvSpPr>
            <p:spPr>
              <a:xfrm>
                <a:off x="1912723" y="5101183"/>
                <a:ext cx="1502847" cy="6938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MY" sz="2400" b="0" i="1" smtClean="0">
                              <a:latin typeface="Cambria Math" panose="02040503050406030204" pitchFamily="18" charset="0"/>
                            </a:rPr>
                          </m:ctrlPr>
                        </m:sSubPr>
                        <m:e>
                          <m:r>
                            <a:rPr lang="en-MY" sz="2400" b="0" i="1" smtClean="0">
                              <a:latin typeface="Cambria Math" panose="02040503050406030204" pitchFamily="18" charset="0"/>
                            </a:rPr>
                            <m:t>𝐿</m:t>
                          </m:r>
                        </m:e>
                        <m:sub>
                          <m:r>
                            <a:rPr lang="en-MY" sz="2400" b="0" i="1" smtClean="0">
                              <a:latin typeface="Cambria Math" panose="02040503050406030204" pitchFamily="18" charset="0"/>
                            </a:rPr>
                            <m:t>𝑓</m:t>
                          </m:r>
                        </m:sub>
                      </m:sSub>
                      <m:r>
                        <a:rPr lang="en-MY" sz="2400" b="0" i="1" smtClean="0">
                          <a:latin typeface="Cambria Math" panose="02040503050406030204" pitchFamily="18" charset="0"/>
                        </a:rPr>
                        <m:t>=</m:t>
                      </m:r>
                      <m:f>
                        <m:fPr>
                          <m:ctrlPr>
                            <a:rPr lang="en-MY" sz="2400" b="0" i="1" smtClean="0">
                              <a:latin typeface="Cambria Math" panose="02040503050406030204" pitchFamily="18" charset="0"/>
                            </a:rPr>
                          </m:ctrlPr>
                        </m:fPr>
                        <m:num>
                          <m:r>
                            <a:rPr lang="en-MY" sz="2400" b="0" i="1" smtClean="0">
                              <a:latin typeface="Cambria Math" panose="02040503050406030204" pitchFamily="18" charset="0"/>
                            </a:rPr>
                            <m:t>1</m:t>
                          </m:r>
                        </m:num>
                        <m:den>
                          <m:r>
                            <a:rPr lang="en-MY" sz="2400" b="0" i="1" smtClean="0">
                              <a:latin typeface="Cambria Math" panose="02040503050406030204" pitchFamily="18" charset="0"/>
                              <a:ea typeface="Cambria Math" panose="02040503050406030204" pitchFamily="18" charset="0"/>
                            </a:rPr>
                            <m:t>𝜋</m:t>
                          </m:r>
                          <m:r>
                            <a:rPr lang="en-MY" sz="2400" b="0" i="1" smtClean="0">
                              <a:latin typeface="Cambria Math" panose="02040503050406030204" pitchFamily="18" charset="0"/>
                              <a:ea typeface="Cambria Math" panose="02040503050406030204" pitchFamily="18" charset="0"/>
                            </a:rPr>
                            <m:t>𝑑</m:t>
                          </m:r>
                        </m:den>
                      </m:f>
                      <m:sSub>
                        <m:sSubPr>
                          <m:ctrlPr>
                            <a:rPr lang="en-MY" sz="2400" b="0" i="1" smtClean="0">
                              <a:latin typeface="Cambria Math" panose="02040503050406030204" pitchFamily="18" charset="0"/>
                            </a:rPr>
                          </m:ctrlPr>
                        </m:sSubPr>
                        <m:e>
                          <m:r>
                            <a:rPr lang="en-MY" sz="2400" b="0" i="1" smtClean="0">
                              <a:latin typeface="Cambria Math" panose="02040503050406030204" pitchFamily="18" charset="0"/>
                            </a:rPr>
                            <m:t>𝐴</m:t>
                          </m:r>
                        </m:e>
                        <m:sub>
                          <m:r>
                            <a:rPr lang="en-MY" sz="2400" b="0" i="1" smtClean="0">
                              <a:latin typeface="Cambria Math" panose="02040503050406030204" pitchFamily="18" charset="0"/>
                            </a:rPr>
                            <m:t>𝑡</m:t>
                          </m:r>
                        </m:sub>
                      </m:sSub>
                    </m:oMath>
                  </m:oMathPara>
                </a14:m>
                <a:endParaRPr lang="en-MY" dirty="0"/>
              </a:p>
            </p:txBody>
          </p:sp>
        </mc:Choice>
        <mc:Fallback xmlns="">
          <p:sp>
            <p:nvSpPr>
              <p:cNvPr id="7" name="TextBox 6">
                <a:extLst>
                  <a:ext uri="{FF2B5EF4-FFF2-40B4-BE49-F238E27FC236}">
                    <a16:creationId xmlns="" xmlns:a16="http://schemas.microsoft.com/office/drawing/2014/main" xmlns:a14="http://schemas.microsoft.com/office/drawing/2010/main" id="{F6231463-AE1D-4525-BBC0-798A191B47A0}"/>
                  </a:ext>
                </a:extLst>
              </p:cNvPr>
              <p:cNvSpPr txBox="1">
                <a:spLocks noRot="1" noChangeAspect="1" noMove="1" noResize="1" noEditPoints="1" noAdjustHandles="1" noChangeArrowheads="1" noChangeShapeType="1" noTextEdit="1"/>
              </p:cNvSpPr>
              <p:nvPr/>
            </p:nvSpPr>
            <p:spPr>
              <a:xfrm>
                <a:off x="1912723" y="5101183"/>
                <a:ext cx="1502847" cy="693844"/>
              </a:xfrm>
              <a:prstGeom prst="rect">
                <a:avLst/>
              </a:prstGeom>
              <a:blipFill rotWithShape="0">
                <a:blip r:embed="rId5"/>
                <a:stretch>
                  <a:fillRect/>
                </a:stretch>
              </a:blipFill>
            </p:spPr>
            <p:txBody>
              <a:bodyPr/>
              <a:lstStyle/>
              <a:p>
                <a:r>
                  <a:rPr lang="en-MY">
                    <a:noFill/>
                  </a:rPr>
                  <a:t> </a:t>
                </a:r>
              </a:p>
            </p:txBody>
          </p:sp>
        </mc:Fallback>
      </mc:AlternateContent>
      <p:sp>
        <p:nvSpPr>
          <p:cNvPr id="8" name="TextBox 7">
            <a:extLst>
              <a:ext uri="{FF2B5EF4-FFF2-40B4-BE49-F238E27FC236}">
                <a16:creationId xmlns:a16="http://schemas.microsoft.com/office/drawing/2014/main" id="{0171E8BA-5D55-43F2-9755-307E8B2F15D0}"/>
              </a:ext>
            </a:extLst>
          </p:cNvPr>
          <p:cNvSpPr txBox="1"/>
          <p:nvPr/>
        </p:nvSpPr>
        <p:spPr>
          <a:xfrm>
            <a:off x="3672530" y="5324192"/>
            <a:ext cx="286938" cy="307777"/>
          </a:xfrm>
          <a:prstGeom prst="rect">
            <a:avLst/>
          </a:prstGeom>
          <a:noFill/>
        </p:spPr>
        <p:txBody>
          <a:bodyPr wrap="none" lIns="0" tIns="0" rIns="0" bIns="0" rtlCol="0">
            <a:spAutoFit/>
          </a:bodyPr>
          <a:lstStyle/>
          <a:p>
            <a:r>
              <a:rPr lang="en-MY" sz="2000" dirty="0"/>
              <a:t>(9)</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B0ED15D0-A654-4725-B196-25DB06D94D49}"/>
                  </a:ext>
                </a:extLst>
              </p:cNvPr>
              <p:cNvSpPr txBox="1"/>
              <p:nvPr/>
            </p:nvSpPr>
            <p:spPr>
              <a:xfrm>
                <a:off x="5873030" y="5101183"/>
                <a:ext cx="1702774" cy="74110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MY" sz="2400" b="0" i="1" smtClean="0">
                              <a:latin typeface="Cambria Math" panose="02040503050406030204" pitchFamily="18" charset="0"/>
                            </a:rPr>
                          </m:ctrlPr>
                        </m:sSubPr>
                        <m:e>
                          <m:r>
                            <a:rPr lang="en-MY" sz="2400" b="0" i="1" smtClean="0">
                              <a:latin typeface="Cambria Math" panose="02040503050406030204" pitchFamily="18" charset="0"/>
                            </a:rPr>
                            <m:t>𝑀</m:t>
                          </m:r>
                        </m:e>
                        <m:sub>
                          <m:r>
                            <a:rPr lang="en-MY" sz="2400" b="0" i="1" smtClean="0">
                              <a:latin typeface="Cambria Math" panose="02040503050406030204" pitchFamily="18" charset="0"/>
                            </a:rPr>
                            <m:t>𝑡</m:t>
                          </m:r>
                        </m:sub>
                      </m:sSub>
                      <m:r>
                        <a:rPr lang="en-MY" sz="2400" b="0" i="1" smtClean="0">
                          <a:latin typeface="Cambria Math" panose="02040503050406030204" pitchFamily="18" charset="0"/>
                        </a:rPr>
                        <m:t>=</m:t>
                      </m:r>
                      <m:f>
                        <m:fPr>
                          <m:ctrlPr>
                            <a:rPr lang="en-MY" sz="2400" b="0" i="1" smtClean="0">
                              <a:latin typeface="Cambria Math" panose="02040503050406030204" pitchFamily="18" charset="0"/>
                            </a:rPr>
                          </m:ctrlPr>
                        </m:fPr>
                        <m:num>
                          <m:sSup>
                            <m:sSupPr>
                              <m:ctrlPr>
                                <a:rPr lang="en-MY" sz="2400" b="0" i="1" smtClean="0">
                                  <a:latin typeface="Cambria Math" panose="02040503050406030204" pitchFamily="18" charset="0"/>
                                </a:rPr>
                              </m:ctrlPr>
                            </m:sSupPr>
                            <m:e>
                              <m:r>
                                <a:rPr lang="en-MY" sz="2400" b="0" i="1" smtClean="0">
                                  <a:latin typeface="Cambria Math" panose="02040503050406030204" pitchFamily="18" charset="0"/>
                                </a:rPr>
                                <m:t>𝑑</m:t>
                              </m:r>
                            </m:e>
                            <m:sup>
                              <m:r>
                                <a:rPr lang="en-MY" sz="2400" b="0" i="1" smtClean="0">
                                  <a:latin typeface="Cambria Math" panose="02040503050406030204" pitchFamily="18" charset="0"/>
                                </a:rPr>
                                <m:t>2</m:t>
                              </m:r>
                            </m:sup>
                          </m:sSup>
                          <m:r>
                            <a:rPr lang="en-MY" sz="2400" b="0" i="1" smtClean="0">
                              <a:latin typeface="Cambria Math" panose="02040503050406030204" pitchFamily="18" charset="0"/>
                              <a:ea typeface="Cambria Math" panose="02040503050406030204" pitchFamily="18" charset="0"/>
                            </a:rPr>
                            <m:t>𝜌</m:t>
                          </m:r>
                        </m:num>
                        <m:den>
                          <m:r>
                            <a:rPr lang="en-MY" sz="2400" b="0" i="1" smtClean="0">
                              <a:latin typeface="Cambria Math" panose="02040503050406030204" pitchFamily="18" charset="0"/>
                            </a:rPr>
                            <m:t>4</m:t>
                          </m:r>
                          <m:r>
                            <a:rPr lang="en-MY" sz="2400" b="0" i="1" smtClean="0">
                              <a:latin typeface="Cambria Math" panose="02040503050406030204" pitchFamily="18" charset="0"/>
                            </a:rPr>
                            <m:t>𝑑</m:t>
                          </m:r>
                        </m:den>
                      </m:f>
                      <m:sSub>
                        <m:sSubPr>
                          <m:ctrlPr>
                            <a:rPr lang="en-MY" sz="2400" b="0" i="1" smtClean="0">
                              <a:latin typeface="Cambria Math" panose="02040503050406030204" pitchFamily="18" charset="0"/>
                            </a:rPr>
                          </m:ctrlPr>
                        </m:sSubPr>
                        <m:e>
                          <m:r>
                            <a:rPr lang="en-MY" sz="2400" b="0" i="1" smtClean="0">
                              <a:latin typeface="Cambria Math" panose="02040503050406030204" pitchFamily="18" charset="0"/>
                            </a:rPr>
                            <m:t>𝐴</m:t>
                          </m:r>
                        </m:e>
                        <m:sub>
                          <m:r>
                            <a:rPr lang="en-MY" sz="2400" b="0" i="1" smtClean="0">
                              <a:latin typeface="Cambria Math" panose="02040503050406030204" pitchFamily="18" charset="0"/>
                            </a:rPr>
                            <m:t>𝑡</m:t>
                          </m:r>
                        </m:sub>
                      </m:sSub>
                    </m:oMath>
                  </m:oMathPara>
                </a14:m>
                <a:endParaRPr lang="en-MY" dirty="0"/>
              </a:p>
            </p:txBody>
          </p:sp>
        </mc:Choice>
        <mc:Fallback xmlns="">
          <p:sp>
            <p:nvSpPr>
              <p:cNvPr id="9" name="TextBox 8">
                <a:extLst>
                  <a:ext uri="{FF2B5EF4-FFF2-40B4-BE49-F238E27FC236}">
                    <a16:creationId xmlns="" xmlns:a16="http://schemas.microsoft.com/office/drawing/2014/main" xmlns:a14="http://schemas.microsoft.com/office/drawing/2010/main" id="{B0ED15D0-A654-4725-B196-25DB06D94D49}"/>
                  </a:ext>
                </a:extLst>
              </p:cNvPr>
              <p:cNvSpPr txBox="1">
                <a:spLocks noRot="1" noChangeAspect="1" noMove="1" noResize="1" noEditPoints="1" noAdjustHandles="1" noChangeArrowheads="1" noChangeShapeType="1" noTextEdit="1"/>
              </p:cNvSpPr>
              <p:nvPr/>
            </p:nvSpPr>
            <p:spPr>
              <a:xfrm>
                <a:off x="5873030" y="5101183"/>
                <a:ext cx="1702774" cy="741100"/>
              </a:xfrm>
              <a:prstGeom prst="rect">
                <a:avLst/>
              </a:prstGeom>
              <a:blipFill rotWithShape="0">
                <a:blip r:embed="rId6"/>
                <a:stretch>
                  <a:fillRect/>
                </a:stretch>
              </a:blipFill>
            </p:spPr>
            <p:txBody>
              <a:bodyPr/>
              <a:lstStyle/>
              <a:p>
                <a:r>
                  <a:rPr lang="en-MY">
                    <a:noFill/>
                  </a:rPr>
                  <a:t> </a:t>
                </a:r>
              </a:p>
            </p:txBody>
          </p:sp>
        </mc:Fallback>
      </mc:AlternateContent>
      <p:sp>
        <p:nvSpPr>
          <p:cNvPr id="10" name="TextBox 9">
            <a:extLst>
              <a:ext uri="{FF2B5EF4-FFF2-40B4-BE49-F238E27FC236}">
                <a16:creationId xmlns:a16="http://schemas.microsoft.com/office/drawing/2014/main" id="{0EA99781-46EF-400A-B446-61897BCCF587}"/>
              </a:ext>
            </a:extLst>
          </p:cNvPr>
          <p:cNvSpPr txBox="1"/>
          <p:nvPr/>
        </p:nvSpPr>
        <p:spPr>
          <a:xfrm>
            <a:off x="7911723" y="5324192"/>
            <a:ext cx="416781" cy="307777"/>
          </a:xfrm>
          <a:prstGeom prst="rect">
            <a:avLst/>
          </a:prstGeom>
          <a:noFill/>
        </p:spPr>
        <p:txBody>
          <a:bodyPr wrap="none" lIns="0" tIns="0" rIns="0" bIns="0" rtlCol="0">
            <a:spAutoFit/>
          </a:bodyPr>
          <a:lstStyle/>
          <a:p>
            <a:r>
              <a:rPr lang="en-MY" sz="2000" dirty="0"/>
              <a:t>(10)</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352E0529-3E35-43EB-B92B-9B3D54A3A99D}"/>
                  </a:ext>
                </a:extLst>
              </p:cNvPr>
              <p:cNvSpPr txBox="1"/>
              <p:nvPr/>
            </p:nvSpPr>
            <p:spPr>
              <a:xfrm>
                <a:off x="282200" y="5922014"/>
                <a:ext cx="8861800" cy="945580"/>
              </a:xfrm>
              <a:prstGeom prst="rect">
                <a:avLst/>
              </a:prstGeom>
              <a:solidFill>
                <a:schemeClr val="bg1"/>
              </a:solidFill>
            </p:spPr>
            <p:txBody>
              <a:bodyPr wrap="square" rtlCol="0">
                <a:spAutoFit/>
              </a:bodyPr>
              <a:lstStyle/>
              <a:p>
                <a14:m>
                  <m:oMath xmlns:m="http://schemas.openxmlformats.org/officeDocument/2006/math">
                    <m:r>
                      <a:rPr lang="en-MY" b="0" i="1" smtClean="0">
                        <a:latin typeface="Cambria Math" panose="02040503050406030204" pitchFamily="18" charset="0"/>
                      </a:rPr>
                      <m:t>𝑑</m:t>
                    </m:r>
                  </m:oMath>
                </a14:m>
                <a:r>
                  <a:rPr lang="en-MY" dirty="0"/>
                  <a:t> &amp; </a:t>
                </a:r>
                <a14:m>
                  <m:oMath xmlns:m="http://schemas.openxmlformats.org/officeDocument/2006/math">
                    <m:r>
                      <a:rPr lang="en-MY" b="0" i="1" smtClean="0">
                        <a:latin typeface="Cambria Math" panose="02040503050406030204" pitchFamily="18" charset="0"/>
                        <a:ea typeface="Cambria Math" panose="02040503050406030204" pitchFamily="18" charset="0"/>
                      </a:rPr>
                      <m:t>𝜌</m:t>
                    </m:r>
                  </m:oMath>
                </a14:m>
                <a:r>
                  <a:rPr lang="en-MY" dirty="0"/>
                  <a:t> : are the fuel material diameter and density</a:t>
                </a:r>
              </a:p>
              <a:p>
                <a14:m>
                  <m:oMath xmlns:m="http://schemas.openxmlformats.org/officeDocument/2006/math">
                    <m:sSub>
                      <m:sSubPr>
                        <m:ctrlPr>
                          <a:rPr lang="en-MY" sz="1800" b="0" i="1" smtClean="0">
                            <a:latin typeface="Cambria Math" panose="02040503050406030204" pitchFamily="18" charset="0"/>
                          </a:rPr>
                        </m:ctrlPr>
                      </m:sSubPr>
                      <m:e>
                        <m:r>
                          <a:rPr lang="en-MY" sz="1800" b="0" i="1" smtClean="0">
                            <a:latin typeface="Cambria Math" panose="02040503050406030204" pitchFamily="18" charset="0"/>
                          </a:rPr>
                          <m:t>𝐿</m:t>
                        </m:r>
                      </m:e>
                      <m:sub>
                        <m:r>
                          <a:rPr lang="en-MY" sz="1800" b="0" i="1" smtClean="0">
                            <a:latin typeface="Cambria Math" panose="02040503050406030204" pitchFamily="18" charset="0"/>
                          </a:rPr>
                          <m:t>𝑓</m:t>
                        </m:r>
                      </m:sub>
                    </m:sSub>
                  </m:oMath>
                </a14:m>
                <a:r>
                  <a:rPr lang="en-MY" dirty="0"/>
                  <a:t>: total length</a:t>
                </a:r>
              </a:p>
              <a:p>
                <a:r>
                  <a:rPr lang="en-MY" dirty="0"/>
                  <a:t> </a:t>
                </a:r>
                <a14:m>
                  <m:oMath xmlns:m="http://schemas.openxmlformats.org/officeDocument/2006/math">
                    <m:sSub>
                      <m:sSubPr>
                        <m:ctrlPr>
                          <a:rPr lang="en-MY" sz="1800" b="0" i="1" smtClean="0">
                            <a:latin typeface="Cambria Math" panose="02040503050406030204" pitchFamily="18" charset="0"/>
                          </a:rPr>
                        </m:ctrlPr>
                      </m:sSubPr>
                      <m:e>
                        <m:r>
                          <a:rPr lang="en-MY" sz="1800" b="0" i="1" smtClean="0">
                            <a:latin typeface="Cambria Math" panose="02040503050406030204" pitchFamily="18" charset="0"/>
                          </a:rPr>
                          <m:t>𝑀</m:t>
                        </m:r>
                      </m:e>
                      <m:sub>
                        <m:r>
                          <a:rPr lang="en-MY" sz="1800" b="0" i="1" smtClean="0">
                            <a:latin typeface="Cambria Math" panose="02040503050406030204" pitchFamily="18" charset="0"/>
                          </a:rPr>
                          <m:t>𝑡</m:t>
                        </m:r>
                      </m:sub>
                    </m:sSub>
                  </m:oMath>
                </a14:m>
                <a:r>
                  <a:rPr lang="en-MY" dirty="0"/>
                  <a:t>: total mass</a:t>
                </a:r>
              </a:p>
            </p:txBody>
          </p:sp>
        </mc:Choice>
        <mc:Fallback xmlns="">
          <p:sp>
            <p:nvSpPr>
              <p:cNvPr id="11" name="TextBox 10">
                <a:extLst>
                  <a:ext uri="{FF2B5EF4-FFF2-40B4-BE49-F238E27FC236}">
                    <a16:creationId xmlns="" xmlns:a16="http://schemas.microsoft.com/office/drawing/2014/main" xmlns:a14="http://schemas.microsoft.com/office/drawing/2010/main" id="{352E0529-3E35-43EB-B92B-9B3D54A3A99D}"/>
                  </a:ext>
                </a:extLst>
              </p:cNvPr>
              <p:cNvSpPr txBox="1">
                <a:spLocks noRot="1" noChangeAspect="1" noMove="1" noResize="1" noEditPoints="1" noAdjustHandles="1" noChangeArrowheads="1" noChangeShapeType="1" noTextEdit="1"/>
              </p:cNvSpPr>
              <p:nvPr/>
            </p:nvSpPr>
            <p:spPr>
              <a:xfrm>
                <a:off x="282200" y="5922014"/>
                <a:ext cx="8861800" cy="945580"/>
              </a:xfrm>
              <a:prstGeom prst="rect">
                <a:avLst/>
              </a:prstGeom>
              <a:blipFill rotWithShape="0">
                <a:blip r:embed="rId7"/>
                <a:stretch>
                  <a:fillRect t="-3205" b="-8974"/>
                </a:stretch>
              </a:blipFill>
            </p:spPr>
            <p:txBody>
              <a:bodyPr/>
              <a:lstStyle/>
              <a:p>
                <a:r>
                  <a:rPr lang="en-MY">
                    <a:noFill/>
                  </a:rPr>
                  <a:t> </a:t>
                </a:r>
              </a:p>
            </p:txBody>
          </p:sp>
        </mc:Fallback>
      </mc:AlternateContent>
      <p:sp>
        <p:nvSpPr>
          <p:cNvPr id="12" name="Title 1">
            <a:extLst>
              <a:ext uri="{FF2B5EF4-FFF2-40B4-BE49-F238E27FC236}">
                <a16:creationId xmlns:a16="http://schemas.microsoft.com/office/drawing/2014/main" id="{ED1E8035-98EC-4123-894C-2EC990E6074E}"/>
              </a:ext>
            </a:extLst>
          </p:cNvPr>
          <p:cNvSpPr txBox="1">
            <a:spLocks noChangeArrowheads="1"/>
          </p:cNvSpPr>
          <p:nvPr/>
        </p:nvSpPr>
        <p:spPr bwMode="auto">
          <a:xfrm>
            <a:off x="1090333" y="412750"/>
            <a:ext cx="726757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spcBef>
                <a:spcPct val="0"/>
              </a:spcBef>
              <a:buFontTx/>
              <a:buNone/>
            </a:pPr>
            <a:r>
              <a:rPr lang="en-US" altLang="en-US" sz="3600" dirty="0">
                <a:solidFill>
                  <a:srgbClr val="7B0132"/>
                </a:solidFill>
                <a:latin typeface="Britannic Bold" panose="020B0903060703020204" pitchFamily="34" charset="0"/>
                <a:cs typeface="Arial" panose="020B0604020202020204" pitchFamily="34" charset="0"/>
              </a:rPr>
              <a:t>Reactor and Core Thermal Design</a:t>
            </a:r>
          </a:p>
          <a:p>
            <a:pPr defTabSz="914400" eaLnBrk="1" hangingPunct="1">
              <a:spcBef>
                <a:spcPct val="0"/>
              </a:spcBef>
              <a:buFontTx/>
              <a:buNone/>
            </a:pPr>
            <a:r>
              <a:rPr lang="en-US" altLang="en-US" sz="3600" dirty="0">
                <a:solidFill>
                  <a:srgbClr val="7B0132"/>
                </a:solidFill>
                <a:latin typeface="Britannic Bold" panose="020B0903060703020204" pitchFamily="34" charset="0"/>
                <a:cs typeface="Arial" panose="020B0604020202020204" pitchFamily="34" charset="0"/>
              </a:rPr>
              <a:t>Procedure</a:t>
            </a:r>
          </a:p>
        </p:txBody>
      </p:sp>
    </p:spTree>
    <p:extLst>
      <p:ext uri="{BB962C8B-B14F-4D97-AF65-F5344CB8AC3E}">
        <p14:creationId xmlns:p14="http://schemas.microsoft.com/office/powerpoint/2010/main" val="955018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F54AFB-DBDD-4862-B987-A898B94513FB}"/>
              </a:ext>
            </a:extLst>
          </p:cNvPr>
          <p:cNvSpPr txBox="1">
            <a:spLocks noChangeArrowheads="1"/>
          </p:cNvSpPr>
          <p:nvPr/>
        </p:nvSpPr>
        <p:spPr bwMode="auto">
          <a:xfrm>
            <a:off x="1232277" y="1738314"/>
            <a:ext cx="7629523" cy="2918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457200" indent="-457200" defTabSz="914400" eaLnBrk="1" hangingPunct="1">
              <a:buFont typeface="+mj-lt"/>
              <a:buAutoNum type="arabicPeriod" startAt="12"/>
            </a:pPr>
            <a:r>
              <a:rPr lang="en-US" altLang="en-US" sz="2400" dirty="0">
                <a:latin typeface="+mn-lt"/>
                <a:cs typeface="Arial" panose="020B0604020202020204" pitchFamily="34" charset="0"/>
              </a:rPr>
              <a:t>The </a:t>
            </a:r>
            <a:r>
              <a:rPr lang="en-US" altLang="en-US" sz="2400" b="1" dirty="0">
                <a:solidFill>
                  <a:srgbClr val="C00000"/>
                </a:solidFill>
                <a:latin typeface="+mn-lt"/>
                <a:cs typeface="Arial" panose="020B0604020202020204" pitchFamily="34" charset="0"/>
              </a:rPr>
              <a:t>overall core shape</a:t>
            </a:r>
            <a:r>
              <a:rPr lang="en-US" altLang="en-US" sz="2400" dirty="0">
                <a:latin typeface="+mn-lt"/>
                <a:cs typeface="Arial" panose="020B0604020202020204" pitchFamily="34" charset="0"/>
              </a:rPr>
              <a:t> is now determined, e.g., an upright cylinder of a certain height to diameter ratio, commensurate with pressure drops, reactor pressure vessel diameter, etc. </a:t>
            </a:r>
          </a:p>
          <a:p>
            <a:pPr marL="457200" indent="-457200" defTabSz="914400" eaLnBrk="1" hangingPunct="1">
              <a:buFont typeface="+mj-lt"/>
              <a:buAutoNum type="arabicPeriod" startAt="12"/>
            </a:pPr>
            <a:r>
              <a:rPr lang="en-US" altLang="en-US" sz="2400" dirty="0">
                <a:latin typeface="+mn-lt"/>
                <a:cs typeface="Arial" panose="020B0604020202020204" pitchFamily="34" charset="0"/>
              </a:rPr>
              <a:t>The </a:t>
            </a:r>
            <a:r>
              <a:rPr lang="en-US" altLang="en-US" sz="2400" b="1" dirty="0">
                <a:solidFill>
                  <a:srgbClr val="C00000"/>
                </a:solidFill>
                <a:latin typeface="+mn-lt"/>
                <a:cs typeface="Arial" panose="020B0604020202020204" pitchFamily="34" charset="0"/>
              </a:rPr>
              <a:t>maximum fuel cladding and </a:t>
            </a:r>
            <a:r>
              <a:rPr lang="en-US" altLang="en-US" sz="2400" b="1" dirty="0" err="1">
                <a:solidFill>
                  <a:srgbClr val="C00000"/>
                </a:solidFill>
                <a:latin typeface="+mn-lt"/>
                <a:cs typeface="Arial" panose="020B0604020202020204" pitchFamily="34" charset="0"/>
              </a:rPr>
              <a:t>centre</a:t>
            </a:r>
            <a:r>
              <a:rPr lang="en-US" altLang="en-US" sz="2400" b="1" dirty="0">
                <a:solidFill>
                  <a:srgbClr val="C00000"/>
                </a:solidFill>
                <a:latin typeface="+mn-lt"/>
                <a:cs typeface="Arial" panose="020B0604020202020204" pitchFamily="34" charset="0"/>
              </a:rPr>
              <a:t> line temperatures</a:t>
            </a:r>
            <a:r>
              <a:rPr lang="en-US" altLang="en-US" sz="2400" dirty="0">
                <a:latin typeface="+mn-lt"/>
                <a:cs typeface="Arial" panose="020B0604020202020204" pitchFamily="34" charset="0"/>
              </a:rPr>
              <a:t> are now checked using the individual hot-spot factors to ascertain that they do not exceed material limitations</a:t>
            </a:r>
          </a:p>
          <a:p>
            <a:pPr marL="0" indent="0" defTabSz="914400" eaLnBrk="1" hangingPunct="1">
              <a:buNone/>
            </a:pPr>
            <a:endParaRPr lang="en-US" altLang="en-US" sz="2400" dirty="0">
              <a:latin typeface="+mn-lt"/>
              <a:cs typeface="Arial" panose="020B0604020202020204" pitchFamily="34" charset="0"/>
            </a:endParaRPr>
          </a:p>
        </p:txBody>
      </p:sp>
      <p:sp>
        <p:nvSpPr>
          <p:cNvPr id="4" name="TextBox 3"/>
          <p:cNvSpPr txBox="1"/>
          <p:nvPr/>
        </p:nvSpPr>
        <p:spPr>
          <a:xfrm>
            <a:off x="1871133" y="4826000"/>
            <a:ext cx="7057207" cy="1477328"/>
          </a:xfrm>
          <a:prstGeom prst="rect">
            <a:avLst/>
          </a:prstGeom>
          <a:noFill/>
        </p:spPr>
        <p:txBody>
          <a:bodyPr wrap="square" rtlCol="0">
            <a:spAutoFit/>
          </a:bodyPr>
          <a:lstStyle/>
          <a:p>
            <a:r>
              <a:rPr lang="en-US" dirty="0"/>
              <a:t>Further reading on max temperature:</a:t>
            </a:r>
          </a:p>
          <a:p>
            <a:r>
              <a:rPr lang="en-MY" dirty="0">
                <a:hlinkClick r:id="rId2"/>
              </a:rPr>
              <a:t>https://www.nuclear-power.net/nuclear-engineering/heat-transfer/heat-generation/temperature-profile-nuclear-fuel/</a:t>
            </a:r>
            <a:endParaRPr lang="en-MY" dirty="0"/>
          </a:p>
          <a:p>
            <a:r>
              <a:rPr lang="en-MY" dirty="0"/>
              <a:t>https://allthingsnuclear.org/dlochbaum/nuclear-safety-temperature-calculations-wheres-jethro/</a:t>
            </a:r>
          </a:p>
        </p:txBody>
      </p:sp>
      <p:sp>
        <p:nvSpPr>
          <p:cNvPr id="5" name="Title 1">
            <a:extLst>
              <a:ext uri="{FF2B5EF4-FFF2-40B4-BE49-F238E27FC236}">
                <a16:creationId xmlns:a16="http://schemas.microsoft.com/office/drawing/2014/main" id="{ED1E8035-98EC-4123-894C-2EC990E6074E}"/>
              </a:ext>
            </a:extLst>
          </p:cNvPr>
          <p:cNvSpPr txBox="1">
            <a:spLocks noChangeArrowheads="1"/>
          </p:cNvSpPr>
          <p:nvPr/>
        </p:nvSpPr>
        <p:spPr bwMode="auto">
          <a:xfrm>
            <a:off x="1090333" y="412750"/>
            <a:ext cx="726757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spcBef>
                <a:spcPct val="0"/>
              </a:spcBef>
              <a:buFontTx/>
              <a:buNone/>
            </a:pPr>
            <a:r>
              <a:rPr lang="en-US" altLang="en-US" sz="3600" dirty="0">
                <a:solidFill>
                  <a:srgbClr val="7B0132"/>
                </a:solidFill>
                <a:latin typeface="Britannic Bold" panose="020B0903060703020204" pitchFamily="34" charset="0"/>
                <a:cs typeface="Arial" panose="020B0604020202020204" pitchFamily="34" charset="0"/>
              </a:rPr>
              <a:t>Reactor and Core Thermal Design</a:t>
            </a:r>
          </a:p>
          <a:p>
            <a:pPr defTabSz="914400" eaLnBrk="1" hangingPunct="1">
              <a:spcBef>
                <a:spcPct val="0"/>
              </a:spcBef>
              <a:buFontTx/>
              <a:buNone/>
            </a:pPr>
            <a:r>
              <a:rPr lang="en-US" altLang="en-US" sz="3600" dirty="0">
                <a:solidFill>
                  <a:srgbClr val="7B0132"/>
                </a:solidFill>
                <a:latin typeface="Britannic Bold" panose="020B0903060703020204" pitchFamily="34" charset="0"/>
                <a:cs typeface="Arial" panose="020B0604020202020204" pitchFamily="34" charset="0"/>
              </a:rPr>
              <a:t>Procedure</a:t>
            </a:r>
          </a:p>
        </p:txBody>
      </p:sp>
    </p:spTree>
    <p:extLst>
      <p:ext uri="{BB962C8B-B14F-4D97-AF65-F5344CB8AC3E}">
        <p14:creationId xmlns:p14="http://schemas.microsoft.com/office/powerpoint/2010/main" val="1314440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372613E-02AC-45BF-B5E8-1FDFF9F80ED1}"/>
              </a:ext>
            </a:extLst>
          </p:cNvPr>
          <p:cNvSpPr txBox="1">
            <a:spLocks noChangeArrowheads="1"/>
          </p:cNvSpPr>
          <p:nvPr/>
        </p:nvSpPr>
        <p:spPr bwMode="auto">
          <a:xfrm>
            <a:off x="1232277" y="1738313"/>
            <a:ext cx="7629523" cy="5113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457200" indent="-457200" defTabSz="914400" eaLnBrk="1" hangingPunct="1">
              <a:buFont typeface="+mj-lt"/>
              <a:buAutoNum type="arabicPeriod" startAt="14"/>
            </a:pPr>
            <a:r>
              <a:rPr lang="en-US" altLang="en-US" sz="2400" dirty="0">
                <a:latin typeface="+mn-lt"/>
                <a:cs typeface="Arial" panose="020B0604020202020204" pitchFamily="34" charset="0"/>
              </a:rPr>
              <a:t>The </a:t>
            </a:r>
            <a:r>
              <a:rPr lang="en-US" altLang="en-US" sz="2400" b="1" dirty="0">
                <a:solidFill>
                  <a:srgbClr val="C00000"/>
                </a:solidFill>
                <a:latin typeface="+mn-lt"/>
                <a:cs typeface="Arial" panose="020B0604020202020204" pitchFamily="34" charset="0"/>
              </a:rPr>
              <a:t>number and type of the control rods</a:t>
            </a:r>
            <a:r>
              <a:rPr lang="en-US" altLang="en-US" sz="2400" dirty="0">
                <a:latin typeface="+mn-lt"/>
                <a:cs typeface="Arial" panose="020B0604020202020204" pitchFamily="34" charset="0"/>
              </a:rPr>
              <a:t>, are designed into the system and checked against nuclear, control and excess reactivity requirements for the new and equilibrium cores, e.g., a certain excess reactivity should be built into the core to overcome fuel depletion effects and still maintain good control rod position in the core.</a:t>
            </a:r>
          </a:p>
          <a:p>
            <a:pPr marL="457200" indent="-457200" defTabSz="914400" eaLnBrk="1" hangingPunct="1">
              <a:buFont typeface="+mj-lt"/>
              <a:buAutoNum type="arabicPeriod" startAt="14"/>
            </a:pPr>
            <a:r>
              <a:rPr lang="en-US" altLang="en-US" sz="2400" dirty="0">
                <a:latin typeface="+mn-lt"/>
                <a:cs typeface="Arial" panose="020B0604020202020204" pitchFamily="34" charset="0"/>
              </a:rPr>
              <a:t>The </a:t>
            </a:r>
            <a:r>
              <a:rPr lang="en-US" altLang="en-US" sz="2400" b="1" dirty="0">
                <a:solidFill>
                  <a:srgbClr val="C00000"/>
                </a:solidFill>
                <a:latin typeface="+mn-lt"/>
                <a:cs typeface="Arial" panose="020B0604020202020204" pitchFamily="34" charset="0"/>
              </a:rPr>
              <a:t>reactor vessel, core support structure, thermal shields, biological shields, etc</a:t>
            </a:r>
            <a:r>
              <a:rPr lang="en-US" altLang="en-US" sz="2400" dirty="0">
                <a:latin typeface="+mn-lt"/>
                <a:cs typeface="Arial" panose="020B0604020202020204" pitchFamily="34" charset="0"/>
              </a:rPr>
              <a:t>. are now designed </a:t>
            </a:r>
          </a:p>
          <a:p>
            <a:pPr marL="0" indent="0" defTabSz="914400" eaLnBrk="1" hangingPunct="1">
              <a:buNone/>
            </a:pPr>
            <a:endParaRPr lang="en-US" altLang="en-US" sz="2400" dirty="0">
              <a:latin typeface="+mn-lt"/>
              <a:cs typeface="Arial" panose="020B0604020202020204" pitchFamily="34" charset="0"/>
            </a:endParaRPr>
          </a:p>
        </p:txBody>
      </p:sp>
      <p:sp>
        <p:nvSpPr>
          <p:cNvPr id="4" name="Title 1">
            <a:extLst>
              <a:ext uri="{FF2B5EF4-FFF2-40B4-BE49-F238E27FC236}">
                <a16:creationId xmlns:a16="http://schemas.microsoft.com/office/drawing/2014/main" id="{ED1E8035-98EC-4123-894C-2EC990E6074E}"/>
              </a:ext>
            </a:extLst>
          </p:cNvPr>
          <p:cNvSpPr txBox="1">
            <a:spLocks noChangeArrowheads="1"/>
          </p:cNvSpPr>
          <p:nvPr/>
        </p:nvSpPr>
        <p:spPr bwMode="auto">
          <a:xfrm>
            <a:off x="1090333" y="412750"/>
            <a:ext cx="726757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spcBef>
                <a:spcPct val="0"/>
              </a:spcBef>
              <a:buFontTx/>
              <a:buNone/>
            </a:pPr>
            <a:r>
              <a:rPr lang="en-US" altLang="en-US" sz="3600" dirty="0">
                <a:solidFill>
                  <a:srgbClr val="7B0132"/>
                </a:solidFill>
                <a:latin typeface="Britannic Bold" panose="020B0903060703020204" pitchFamily="34" charset="0"/>
                <a:cs typeface="Arial" panose="020B0604020202020204" pitchFamily="34" charset="0"/>
              </a:rPr>
              <a:t>Reactor and Core Thermal Design</a:t>
            </a:r>
          </a:p>
          <a:p>
            <a:pPr defTabSz="914400" eaLnBrk="1" hangingPunct="1">
              <a:spcBef>
                <a:spcPct val="0"/>
              </a:spcBef>
              <a:buFontTx/>
              <a:buNone/>
            </a:pPr>
            <a:r>
              <a:rPr lang="en-US" altLang="en-US" sz="3600" dirty="0">
                <a:solidFill>
                  <a:srgbClr val="7B0132"/>
                </a:solidFill>
                <a:latin typeface="Britannic Bold" panose="020B0903060703020204" pitchFamily="34" charset="0"/>
                <a:cs typeface="Arial" panose="020B0604020202020204" pitchFamily="34" charset="0"/>
              </a:rPr>
              <a:t>Procedure</a:t>
            </a:r>
          </a:p>
        </p:txBody>
      </p:sp>
    </p:spTree>
    <p:extLst>
      <p:ext uri="{BB962C8B-B14F-4D97-AF65-F5344CB8AC3E}">
        <p14:creationId xmlns:p14="http://schemas.microsoft.com/office/powerpoint/2010/main" val="4223979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13D73ABD-719A-BCB0-A3DC-62BC3A76E573}"/>
                  </a:ext>
                </a:extLst>
              </p:cNvPr>
              <p:cNvSpPr txBox="1"/>
              <p:nvPr/>
            </p:nvSpPr>
            <p:spPr>
              <a:xfrm>
                <a:off x="769546" y="2000102"/>
                <a:ext cx="7487214" cy="3046988"/>
              </a:xfrm>
              <a:prstGeom prst="rect">
                <a:avLst/>
              </a:prstGeom>
              <a:noFill/>
            </p:spPr>
            <p:txBody>
              <a:bodyPr wrap="square">
                <a:spAutoFit/>
              </a:bodyPr>
              <a:lstStyle/>
              <a:p>
                <a:pPr algn="l">
                  <a:buNone/>
                </a:pPr>
                <a:r>
                  <a:rPr lang="en-MY" sz="2400" b="0" i="0" dirty="0">
                    <a:effectLst/>
                    <a:latin typeface="fkGroteskNeue"/>
                  </a:rPr>
                  <a:t>Target core thermal power: </a:t>
                </a:r>
                <a14:m>
                  <m:oMath xmlns:m="http://schemas.openxmlformats.org/officeDocument/2006/math">
                    <m:r>
                      <a:rPr lang="en-MY" sz="2400" i="1">
                        <a:latin typeface="Cambria Math" panose="02040503050406030204" pitchFamily="18" charset="0"/>
                      </a:rPr>
                      <m:t>𝑃</m:t>
                    </m:r>
                    <m:r>
                      <a:rPr lang="en-MY" sz="2400" i="0">
                        <a:latin typeface="Cambria Math" panose="02040503050406030204" pitchFamily="18" charset="0"/>
                      </a:rPr>
                      <m:t>=</m:t>
                    </m:r>
                    <m:r>
                      <a:rPr lang="en-MY" sz="2400" i="0">
                        <a:latin typeface="Cambria Math" panose="02040503050406030204" pitchFamily="18" charset="0"/>
                      </a:rPr>
                      <m:t>3000</m:t>
                    </m:r>
                    <m:r>
                      <m:rPr>
                        <m:nor/>
                      </m:rPr>
                      <a:rPr lang="en-MY" sz="2400" b="0" i="1">
                        <a:latin typeface="Cambria Math" panose="02040503050406030204" pitchFamily="18" charset="0"/>
                      </a:rPr>
                      <m:t> </m:t>
                    </m:r>
                    <m:r>
                      <m:rPr>
                        <m:nor/>
                      </m:rPr>
                      <a:rPr lang="en-MY" sz="2400" b="0" i="1">
                        <a:latin typeface="Cambria Math" panose="02040503050406030204" pitchFamily="18" charset="0"/>
                      </a:rPr>
                      <m:t>MWth</m:t>
                    </m:r>
                  </m:oMath>
                </a14:m>
                <a:r>
                  <a:rPr lang="en-MY" sz="2400" b="0" i="0" dirty="0">
                    <a:effectLst/>
                    <a:latin typeface="fkGroteskNeue"/>
                  </a:rPr>
                  <a:t> PWR.</a:t>
                </a:r>
              </a:p>
              <a:p>
                <a:pPr algn="l">
                  <a:buNone/>
                </a:pPr>
                <a:endParaRPr lang="en-MY" sz="2400" b="0" i="0" dirty="0">
                  <a:effectLst/>
                  <a:latin typeface="fkGroteskNeue"/>
                </a:endParaRPr>
              </a:p>
              <a:p>
                <a:pPr algn="l">
                  <a:buNone/>
                </a:pPr>
                <a:r>
                  <a:rPr lang="en-MY" sz="2400" b="0" i="0" dirty="0">
                    <a:effectLst/>
                    <a:latin typeface="fkGroteskNeue"/>
                  </a:rPr>
                  <a:t>Assume:</a:t>
                </a:r>
              </a:p>
              <a:p>
                <a:pPr marL="285750" indent="-285750" algn="l">
                  <a:buFont typeface="Arial" panose="020B0604020202020204" pitchFamily="34" charset="0"/>
                  <a:buChar char="•"/>
                </a:pPr>
                <a:r>
                  <a:rPr lang="en-MY" sz="2400" b="0" i="0" dirty="0">
                    <a:effectLst/>
                    <a:latin typeface="fkGroteskNeue"/>
                  </a:rPr>
                  <a:t>50,000 rods, each active length 3.6 m → total heated length</a:t>
                </a:r>
                <a:br>
                  <a:rPr lang="en-MY" sz="2400" b="0" i="0" dirty="0">
                    <a:effectLst/>
                    <a:latin typeface="fkGroteskNeue"/>
                  </a:rPr>
                </a:br>
                <a14:m>
                  <m:oMath xmlns:m="http://schemas.openxmlformats.org/officeDocument/2006/math">
                    <m:sSub>
                      <m:sSubPr>
                        <m:ctrlPr>
                          <a:rPr lang="ar-AE" sz="2400" i="1">
                            <a:latin typeface="Cambria Math" panose="02040503050406030204" pitchFamily="18" charset="0"/>
                          </a:rPr>
                        </m:ctrlPr>
                      </m:sSubPr>
                      <m:e>
                        <m:r>
                          <a:rPr lang="ar-AE" sz="2400" i="1">
                            <a:latin typeface="Cambria Math" panose="02040503050406030204" pitchFamily="18" charset="0"/>
                          </a:rPr>
                          <m:t>𝐿</m:t>
                        </m:r>
                      </m:e>
                      <m:sub>
                        <m:r>
                          <m:rPr>
                            <m:nor/>
                          </m:rPr>
                          <a:rPr lang="en-MY" sz="2400" b="0" i="1">
                            <a:latin typeface="Cambria Math" panose="02040503050406030204" pitchFamily="18" charset="0"/>
                          </a:rPr>
                          <m:t>tot</m:t>
                        </m:r>
                      </m:sub>
                    </m:sSub>
                    <m:r>
                      <a:rPr lang="ar-AE" sz="2400" b="0" i="0">
                        <a:latin typeface="Cambria Math" panose="02040503050406030204" pitchFamily="18" charset="0"/>
                      </a:rPr>
                      <m:t>=</m:t>
                    </m:r>
                    <m:r>
                      <a:rPr lang="ar-AE" sz="2400" b="0" i="0">
                        <a:latin typeface="Cambria Math" panose="02040503050406030204" pitchFamily="18" charset="0"/>
                      </a:rPr>
                      <m:t>1</m:t>
                    </m:r>
                    <m:r>
                      <a:rPr lang="ar-AE" sz="2400" b="0" i="0">
                        <a:latin typeface="Cambria Math" panose="02040503050406030204" pitchFamily="18" charset="0"/>
                      </a:rPr>
                      <m:t>.</m:t>
                    </m:r>
                    <m:r>
                      <a:rPr lang="ar-AE" sz="2400" b="0" i="0">
                        <a:latin typeface="Cambria Math" panose="02040503050406030204" pitchFamily="18" charset="0"/>
                      </a:rPr>
                      <m:t>8</m:t>
                    </m:r>
                    <m:r>
                      <a:rPr lang="ar-AE" sz="2400" b="0" i="0">
                        <a:latin typeface="Cambria Math" panose="02040503050406030204" pitchFamily="18" charset="0"/>
                      </a:rPr>
                      <m:t>×</m:t>
                    </m:r>
                    <m:sSup>
                      <m:sSupPr>
                        <m:ctrlPr>
                          <a:rPr lang="ar-AE" sz="2400" b="0" i="1">
                            <a:latin typeface="Cambria Math" panose="02040503050406030204" pitchFamily="18" charset="0"/>
                          </a:rPr>
                        </m:ctrlPr>
                      </m:sSupPr>
                      <m:e>
                        <m:r>
                          <a:rPr lang="ar-AE" sz="2400" b="0" i="0">
                            <a:latin typeface="Cambria Math" panose="02040503050406030204" pitchFamily="18" charset="0"/>
                          </a:rPr>
                          <m:t>10</m:t>
                        </m:r>
                      </m:e>
                      <m:sup>
                        <m:r>
                          <a:rPr lang="ar-AE" sz="2400" b="0" i="0">
                            <a:latin typeface="Cambria Math" panose="02040503050406030204" pitchFamily="18" charset="0"/>
                          </a:rPr>
                          <m:t>7</m:t>
                        </m:r>
                      </m:sup>
                    </m:sSup>
                    <m:r>
                      <m:rPr>
                        <m:nor/>
                      </m:rPr>
                      <a:rPr lang="ar-AE" sz="2400" b="0" i="1">
                        <a:latin typeface="Cambria Math" panose="02040503050406030204" pitchFamily="18" charset="0"/>
                      </a:rPr>
                      <m:t> </m:t>
                    </m:r>
                    <m:r>
                      <m:rPr>
                        <m:nor/>
                      </m:rPr>
                      <a:rPr lang="en-MY" sz="2400" b="0" i="1">
                        <a:latin typeface="Cambria Math" panose="02040503050406030204" pitchFamily="18" charset="0"/>
                      </a:rPr>
                      <m:t>cm</m:t>
                    </m:r>
                  </m:oMath>
                </a14:m>
                <a:r>
                  <a:rPr lang="en-MY" sz="2400" b="0" i="0" dirty="0">
                    <a:effectLst/>
                    <a:latin typeface="fkGroteskNeue"/>
                  </a:rPr>
                  <a:t>.</a:t>
                </a:r>
              </a:p>
              <a:p>
                <a:pPr marL="285750" indent="-285750" algn="l">
                  <a:buFont typeface="Arial" panose="020B0604020202020204" pitchFamily="34" charset="0"/>
                  <a:buChar char="•"/>
                </a:pPr>
                <a:r>
                  <a:rPr lang="en-MY" sz="2400" b="0" i="0" dirty="0">
                    <a:effectLst/>
                    <a:latin typeface="fkGroteskNeue"/>
                  </a:rPr>
                  <a:t>Coolant mass flow chosen such that average outlet enthalpy rise corresponds to 30°C at density 700 kg/m³.</a:t>
                </a:r>
              </a:p>
            </p:txBody>
          </p:sp>
        </mc:Choice>
        <mc:Fallback xmlns="">
          <p:sp>
            <p:nvSpPr>
              <p:cNvPr id="3" name="TextBox 2">
                <a:extLst>
                  <a:ext uri="{FF2B5EF4-FFF2-40B4-BE49-F238E27FC236}">
                    <a16:creationId xmlns:a16="http://schemas.microsoft.com/office/drawing/2014/main" id="{13D73ABD-719A-BCB0-A3DC-62BC3A76E573}"/>
                  </a:ext>
                </a:extLst>
              </p:cNvPr>
              <p:cNvSpPr txBox="1">
                <a:spLocks noRot="1" noChangeAspect="1" noMove="1" noResize="1" noEditPoints="1" noAdjustHandles="1" noChangeArrowheads="1" noChangeShapeType="1" noTextEdit="1"/>
              </p:cNvSpPr>
              <p:nvPr/>
            </p:nvSpPr>
            <p:spPr>
              <a:xfrm>
                <a:off x="769546" y="2000102"/>
                <a:ext cx="7487214" cy="3046988"/>
              </a:xfrm>
              <a:prstGeom prst="rect">
                <a:avLst/>
              </a:prstGeom>
              <a:blipFill>
                <a:blip r:embed="rId2"/>
                <a:stretch>
                  <a:fillRect l="-1221" t="-1600" b="-3600"/>
                </a:stretch>
              </a:blipFill>
            </p:spPr>
            <p:txBody>
              <a:bodyPr/>
              <a:lstStyle/>
              <a:p>
                <a:r>
                  <a:rPr lang="en-MY">
                    <a:noFill/>
                  </a:rPr>
                  <a:t> </a:t>
                </a:r>
              </a:p>
            </p:txBody>
          </p:sp>
        </mc:Fallback>
      </mc:AlternateContent>
      <p:sp>
        <p:nvSpPr>
          <p:cNvPr id="4" name="Title 1">
            <a:extLst>
              <a:ext uri="{FF2B5EF4-FFF2-40B4-BE49-F238E27FC236}">
                <a16:creationId xmlns:a16="http://schemas.microsoft.com/office/drawing/2014/main" id="{0E3F5333-B2C5-5C9E-D360-252F37ACFCC2}"/>
              </a:ext>
            </a:extLst>
          </p:cNvPr>
          <p:cNvSpPr txBox="1">
            <a:spLocks/>
          </p:cNvSpPr>
          <p:nvPr/>
        </p:nvSpPr>
        <p:spPr>
          <a:xfrm>
            <a:off x="457200" y="274638"/>
            <a:ext cx="8229600" cy="838938"/>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algn="l">
              <a:buNone/>
            </a:pPr>
            <a:r>
              <a:rPr lang="en-MY" dirty="0">
                <a:latin typeface="fkGrotesk"/>
              </a:rPr>
              <a:t>Example – Simple design iteration</a:t>
            </a:r>
          </a:p>
        </p:txBody>
      </p:sp>
    </p:spTree>
    <p:extLst>
      <p:ext uri="{BB962C8B-B14F-4D97-AF65-F5344CB8AC3E}">
        <p14:creationId xmlns:p14="http://schemas.microsoft.com/office/powerpoint/2010/main" val="404772370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CE8D7B-1567-627F-6AB2-F50B0971E1A9}"/>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86926217-FFB0-5ED2-6694-BE7BFFB54E4E}"/>
                  </a:ext>
                </a:extLst>
              </p:cNvPr>
              <p:cNvSpPr txBox="1"/>
              <p:nvPr/>
            </p:nvSpPr>
            <p:spPr>
              <a:xfrm>
                <a:off x="457200" y="2000102"/>
                <a:ext cx="8080218" cy="3863686"/>
              </a:xfrm>
              <a:prstGeom prst="rect">
                <a:avLst/>
              </a:prstGeom>
              <a:noFill/>
            </p:spPr>
            <p:txBody>
              <a:bodyPr wrap="square">
                <a:spAutoFit/>
              </a:bodyPr>
              <a:lstStyle/>
              <a:p>
                <a:r>
                  <a:rPr lang="en-MY" sz="2400" i="1" dirty="0"/>
                  <a:t>Iteration 1 – initial guess</a:t>
                </a:r>
              </a:p>
              <a:p>
                <a:pPr marL="342900" indent="-342900">
                  <a:buFont typeface="Arial" panose="020B0604020202020204" pitchFamily="34" charset="0"/>
                  <a:buChar char="•"/>
                </a:pPr>
                <a:r>
                  <a:rPr lang="en-MY" sz="2400" dirty="0"/>
                  <a:t>Assume uniform coolant density 700 kg/m³.</a:t>
                </a:r>
              </a:p>
              <a:p>
                <a:pPr marL="342900" indent="-342900">
                  <a:buFont typeface="Arial" panose="020B0604020202020204" pitchFamily="34" charset="0"/>
                  <a:buChar char="•"/>
                </a:pPr>
                <a:r>
                  <a:rPr lang="en-MY" sz="2400" dirty="0"/>
                  <a:t>Neutronics gives flat power distribution → average LHGR:</a:t>
                </a:r>
              </a:p>
              <a:p>
                <a:pPr/>
                <a14:m>
                  <m:oMathPara xmlns:m="http://schemas.openxmlformats.org/officeDocument/2006/math">
                    <m:oMathParaPr>
                      <m:jc m:val="centerGroup"/>
                    </m:oMathParaPr>
                    <m:oMath xmlns:m="http://schemas.openxmlformats.org/officeDocument/2006/math">
                      <m:sSub>
                        <m:sSubPr>
                          <m:ctrlPr>
                            <a:rPr lang="ar-AE" sz="2400" i="1">
                              <a:latin typeface="Cambria Math" panose="02040503050406030204" pitchFamily="18" charset="0"/>
                            </a:rPr>
                          </m:ctrlPr>
                        </m:sSubPr>
                        <m:e>
                          <m:r>
                            <m:rPr>
                              <m:nor/>
                            </m:rPr>
                            <a:rPr lang="en-MY" sz="2400" b="0"/>
                            <m:t>LHGR</m:t>
                          </m:r>
                        </m:e>
                        <m:sub>
                          <m:r>
                            <a:rPr lang="ar-AE" sz="2400">
                              <a:latin typeface="Cambria Math" panose="02040503050406030204" pitchFamily="18" charset="0"/>
                            </a:rPr>
                            <m:t>1</m:t>
                          </m:r>
                        </m:sub>
                      </m:sSub>
                      <m:r>
                        <a:rPr lang="ar-AE" sz="2400">
                          <a:latin typeface="Cambria Math" panose="02040503050406030204" pitchFamily="18" charset="0"/>
                        </a:rPr>
                        <m:t>=</m:t>
                      </m:r>
                      <m:f>
                        <m:fPr>
                          <m:ctrlPr>
                            <a:rPr lang="ar-AE" sz="2400" i="1">
                              <a:latin typeface="Cambria Math" panose="02040503050406030204" pitchFamily="18" charset="0"/>
                            </a:rPr>
                          </m:ctrlPr>
                        </m:fPr>
                        <m:num>
                          <m:r>
                            <a:rPr lang="ar-AE" sz="2400" i="1">
                              <a:latin typeface="Cambria Math" panose="02040503050406030204" pitchFamily="18" charset="0"/>
                            </a:rPr>
                            <m:t>𝑃</m:t>
                          </m:r>
                        </m:num>
                        <m:den>
                          <m:sSub>
                            <m:sSubPr>
                              <m:ctrlPr>
                                <a:rPr lang="ar-AE" sz="2400" i="1">
                                  <a:latin typeface="Cambria Math" panose="02040503050406030204" pitchFamily="18" charset="0"/>
                                </a:rPr>
                              </m:ctrlPr>
                            </m:sSubPr>
                            <m:e>
                              <m:r>
                                <a:rPr lang="ar-AE" sz="2400" i="1">
                                  <a:latin typeface="Cambria Math" panose="02040503050406030204" pitchFamily="18" charset="0"/>
                                </a:rPr>
                                <m:t>𝐿</m:t>
                              </m:r>
                            </m:e>
                            <m:sub>
                              <m:r>
                                <m:rPr>
                                  <m:nor/>
                                </m:rPr>
                                <a:rPr lang="en-MY" sz="2400" i="1"/>
                                <m:t>tot</m:t>
                              </m:r>
                            </m:sub>
                          </m:sSub>
                        </m:den>
                      </m:f>
                      <m:r>
                        <a:rPr lang="ar-AE" sz="2400">
                          <a:latin typeface="Cambria Math" panose="02040503050406030204" pitchFamily="18" charset="0"/>
                        </a:rPr>
                        <m:t>=</m:t>
                      </m:r>
                      <m:f>
                        <m:fPr>
                          <m:ctrlPr>
                            <a:rPr lang="ar-AE" sz="2400" i="1">
                              <a:latin typeface="Cambria Math" panose="02040503050406030204" pitchFamily="18" charset="0"/>
                            </a:rPr>
                          </m:ctrlPr>
                        </m:fPr>
                        <m:num>
                          <m:r>
                            <a:rPr lang="ar-AE" sz="2400">
                              <a:latin typeface="Cambria Math" panose="02040503050406030204" pitchFamily="18" charset="0"/>
                            </a:rPr>
                            <m:t>3</m:t>
                          </m:r>
                          <m:r>
                            <a:rPr lang="ar-AE" sz="2400">
                              <a:latin typeface="Cambria Math" panose="02040503050406030204" pitchFamily="18" charset="0"/>
                            </a:rPr>
                            <m:t>.</m:t>
                          </m:r>
                          <m:r>
                            <a:rPr lang="ar-AE" sz="2400">
                              <a:latin typeface="Cambria Math" panose="02040503050406030204" pitchFamily="18" charset="0"/>
                            </a:rPr>
                            <m:t>0</m:t>
                          </m:r>
                          <m:r>
                            <a:rPr lang="ar-AE" sz="2400">
                              <a:latin typeface="Cambria Math" panose="02040503050406030204" pitchFamily="18" charset="0"/>
                            </a:rPr>
                            <m:t>×</m:t>
                          </m:r>
                          <m:sSup>
                            <m:sSupPr>
                              <m:ctrlPr>
                                <a:rPr lang="ar-AE" sz="2400" i="1">
                                  <a:latin typeface="Cambria Math" panose="02040503050406030204" pitchFamily="18" charset="0"/>
                                </a:rPr>
                              </m:ctrlPr>
                            </m:sSupPr>
                            <m:e>
                              <m:r>
                                <a:rPr lang="ar-AE" sz="2400">
                                  <a:latin typeface="Cambria Math" panose="02040503050406030204" pitchFamily="18" charset="0"/>
                                </a:rPr>
                                <m:t>10</m:t>
                              </m:r>
                            </m:e>
                            <m:sup>
                              <m:r>
                                <a:rPr lang="ar-AE" sz="2400">
                                  <a:latin typeface="Cambria Math" panose="02040503050406030204" pitchFamily="18" charset="0"/>
                                </a:rPr>
                                <m:t>9</m:t>
                              </m:r>
                            </m:sup>
                          </m:sSup>
                        </m:num>
                        <m:den>
                          <m:r>
                            <a:rPr lang="ar-AE" sz="2400">
                              <a:latin typeface="Cambria Math" panose="02040503050406030204" pitchFamily="18" charset="0"/>
                            </a:rPr>
                            <m:t>1</m:t>
                          </m:r>
                          <m:r>
                            <a:rPr lang="ar-AE" sz="2400">
                              <a:latin typeface="Cambria Math" panose="02040503050406030204" pitchFamily="18" charset="0"/>
                            </a:rPr>
                            <m:t>.</m:t>
                          </m:r>
                          <m:r>
                            <a:rPr lang="ar-AE" sz="2400">
                              <a:latin typeface="Cambria Math" panose="02040503050406030204" pitchFamily="18" charset="0"/>
                            </a:rPr>
                            <m:t>8</m:t>
                          </m:r>
                          <m:r>
                            <a:rPr lang="ar-AE" sz="2400">
                              <a:latin typeface="Cambria Math" panose="02040503050406030204" pitchFamily="18" charset="0"/>
                            </a:rPr>
                            <m:t>×</m:t>
                          </m:r>
                          <m:sSup>
                            <m:sSupPr>
                              <m:ctrlPr>
                                <a:rPr lang="ar-AE" sz="2400" i="1">
                                  <a:latin typeface="Cambria Math" panose="02040503050406030204" pitchFamily="18" charset="0"/>
                                </a:rPr>
                              </m:ctrlPr>
                            </m:sSupPr>
                            <m:e>
                              <m:r>
                                <a:rPr lang="ar-AE" sz="2400">
                                  <a:latin typeface="Cambria Math" panose="02040503050406030204" pitchFamily="18" charset="0"/>
                                </a:rPr>
                                <m:t>10</m:t>
                              </m:r>
                            </m:e>
                            <m:sup>
                              <m:r>
                                <a:rPr lang="ar-AE" sz="2400">
                                  <a:latin typeface="Cambria Math" panose="02040503050406030204" pitchFamily="18" charset="0"/>
                                </a:rPr>
                                <m:t>7</m:t>
                              </m:r>
                            </m:sup>
                          </m:sSup>
                        </m:den>
                      </m:f>
                      <m:r>
                        <a:rPr lang="ar-AE" sz="2400">
                          <a:latin typeface="Cambria Math" panose="02040503050406030204" pitchFamily="18" charset="0"/>
                        </a:rPr>
                        <m:t>≈</m:t>
                      </m:r>
                      <m:r>
                        <a:rPr lang="ar-AE" sz="2400">
                          <a:latin typeface="Cambria Math" panose="02040503050406030204" pitchFamily="18" charset="0"/>
                        </a:rPr>
                        <m:t>167</m:t>
                      </m:r>
                      <m:r>
                        <m:rPr>
                          <m:nor/>
                        </m:rPr>
                        <a:rPr lang="ar-AE" sz="2400" i="1"/>
                        <m:t> </m:t>
                      </m:r>
                      <m:r>
                        <m:rPr>
                          <m:nor/>
                        </m:rPr>
                        <a:rPr lang="en-MY" sz="2400" i="1"/>
                        <m:t>W</m:t>
                      </m:r>
                      <m:r>
                        <m:rPr>
                          <m:nor/>
                        </m:rPr>
                        <a:rPr lang="en-MY" sz="2400" i="1"/>
                        <m:t>/</m:t>
                      </m:r>
                      <m:r>
                        <m:rPr>
                          <m:nor/>
                        </m:rPr>
                        <a:rPr lang="en-MY" sz="2400" i="1"/>
                        <m:t>cm</m:t>
                      </m:r>
                    </m:oMath>
                  </m:oMathPara>
                </a14:m>
                <a:endParaRPr lang="en-MY" sz="2400" b="0" dirty="0"/>
              </a:p>
              <a:p>
                <a:pPr marL="342900" indent="-342900">
                  <a:buFont typeface="Arial" panose="020B0604020202020204" pitchFamily="34" charset="0"/>
                  <a:buChar char="•"/>
                </a:pPr>
                <a:r>
                  <a:rPr lang="en-MY" sz="2400" dirty="0"/>
                  <a:t>Thermal calc with this LHGR predicts outlet temperature 325°C and density actually 650 kg/m³ (due to heating and some void).</a:t>
                </a:r>
              </a:p>
              <a:p>
                <a:pPr marL="342900" indent="-342900">
                  <a:buFont typeface="Arial" panose="020B0604020202020204" pitchFamily="34" charset="0"/>
                  <a:buChar char="•"/>
                </a:pPr>
                <a:r>
                  <a:rPr lang="en-MY" sz="2400" dirty="0"/>
                  <a:t>Density is lower than assumed, which softens moderation → real power should shift slightly toward bottom of core.</a:t>
                </a:r>
              </a:p>
            </p:txBody>
          </p:sp>
        </mc:Choice>
        <mc:Fallback xmlns="">
          <p:sp>
            <p:nvSpPr>
              <p:cNvPr id="3" name="TextBox 2">
                <a:extLst>
                  <a:ext uri="{FF2B5EF4-FFF2-40B4-BE49-F238E27FC236}">
                    <a16:creationId xmlns:a16="http://schemas.microsoft.com/office/drawing/2014/main" id="{86926217-FFB0-5ED2-6694-BE7BFFB54E4E}"/>
                  </a:ext>
                </a:extLst>
              </p:cNvPr>
              <p:cNvSpPr txBox="1">
                <a:spLocks noRot="1" noChangeAspect="1" noMove="1" noResize="1" noEditPoints="1" noAdjustHandles="1" noChangeArrowheads="1" noChangeShapeType="1" noTextEdit="1"/>
              </p:cNvSpPr>
              <p:nvPr/>
            </p:nvSpPr>
            <p:spPr>
              <a:xfrm>
                <a:off x="457200" y="2000102"/>
                <a:ext cx="8080218" cy="3863686"/>
              </a:xfrm>
              <a:prstGeom prst="rect">
                <a:avLst/>
              </a:prstGeom>
              <a:blipFill>
                <a:blip r:embed="rId2"/>
                <a:stretch>
                  <a:fillRect l="-1132" t="-1262" r="-1057" b="-2524"/>
                </a:stretch>
              </a:blipFill>
            </p:spPr>
            <p:txBody>
              <a:bodyPr/>
              <a:lstStyle/>
              <a:p>
                <a:r>
                  <a:rPr lang="en-MY">
                    <a:noFill/>
                  </a:rPr>
                  <a:t> </a:t>
                </a:r>
              </a:p>
            </p:txBody>
          </p:sp>
        </mc:Fallback>
      </mc:AlternateContent>
      <p:sp>
        <p:nvSpPr>
          <p:cNvPr id="4" name="Title 1">
            <a:extLst>
              <a:ext uri="{FF2B5EF4-FFF2-40B4-BE49-F238E27FC236}">
                <a16:creationId xmlns:a16="http://schemas.microsoft.com/office/drawing/2014/main" id="{DA657F0E-567E-719E-C1E5-C864FF9B03C2}"/>
              </a:ext>
            </a:extLst>
          </p:cNvPr>
          <p:cNvSpPr txBox="1">
            <a:spLocks/>
          </p:cNvSpPr>
          <p:nvPr/>
        </p:nvSpPr>
        <p:spPr>
          <a:xfrm>
            <a:off x="457200" y="274638"/>
            <a:ext cx="8229600" cy="838938"/>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algn="l">
              <a:buNone/>
            </a:pPr>
            <a:r>
              <a:rPr lang="en-MY" dirty="0">
                <a:latin typeface="fkGrotesk"/>
              </a:rPr>
              <a:t>Example – Simple design iteration</a:t>
            </a:r>
          </a:p>
        </p:txBody>
      </p:sp>
    </p:spTree>
    <p:extLst>
      <p:ext uri="{BB962C8B-B14F-4D97-AF65-F5344CB8AC3E}">
        <p14:creationId xmlns:p14="http://schemas.microsoft.com/office/powerpoint/2010/main" val="249766269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EA815-1B24-AEA9-F922-00AE790310F5}"/>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9B058DD8-3840-D2D0-E39F-A1E384FC767A}"/>
                  </a:ext>
                </a:extLst>
              </p:cNvPr>
              <p:cNvSpPr txBox="1"/>
              <p:nvPr/>
            </p:nvSpPr>
            <p:spPr>
              <a:xfrm>
                <a:off x="457200" y="2000102"/>
                <a:ext cx="8080218" cy="3416320"/>
              </a:xfrm>
              <a:prstGeom prst="rect">
                <a:avLst/>
              </a:prstGeom>
              <a:noFill/>
            </p:spPr>
            <p:txBody>
              <a:bodyPr wrap="square">
                <a:spAutoFit/>
              </a:bodyPr>
              <a:lstStyle/>
              <a:p>
                <a:r>
                  <a:rPr lang="en-US" sz="2400" i="1" dirty="0"/>
                  <a:t>Iteration 2 – update density and power</a:t>
                </a:r>
              </a:p>
              <a:p>
                <a:pPr marL="342900" indent="-342900">
                  <a:buFont typeface="Arial" panose="020B0604020202020204" pitchFamily="34" charset="0"/>
                  <a:buChar char="•"/>
                </a:pPr>
                <a:r>
                  <a:rPr lang="en-US" sz="2400" dirty="0"/>
                  <a:t>Use new density profile (650 kg/m³ near top, 700 near bottom) in neutronics.</a:t>
                </a:r>
              </a:p>
              <a:p>
                <a:pPr marL="342900" indent="-342900">
                  <a:buFont typeface="Arial" panose="020B0604020202020204" pitchFamily="34" charset="0"/>
                  <a:buChar char="•"/>
                </a:pPr>
                <a:r>
                  <a:rPr lang="en-US" sz="2400" dirty="0"/>
                  <a:t>Power shifts: mid‑core region now 10% higher than average; bottom 5% lower.</a:t>
                </a:r>
              </a:p>
              <a:p>
                <a:pPr marL="342900" indent="-342900">
                  <a:buFont typeface="Arial" panose="020B0604020202020204" pitchFamily="34" charset="0"/>
                  <a:buChar char="•"/>
                </a:pPr>
                <a:r>
                  <a:rPr lang="en-US" sz="2400" dirty="0"/>
                  <a:t>Recompute LHGR peak at mid‑core:</a:t>
                </a:r>
                <a:br>
                  <a:rPr lang="en-US" sz="2400" dirty="0"/>
                </a:br>
                <a14:m>
                  <m:oMath xmlns:m="http://schemas.openxmlformats.org/officeDocument/2006/math">
                    <m:r>
                      <a:rPr lang="en-US" sz="2400">
                        <a:latin typeface="Cambria Math" panose="02040503050406030204" pitchFamily="18" charset="0"/>
                      </a:rPr>
                      <m:t>167</m:t>
                    </m:r>
                    <m:r>
                      <a:rPr lang="en-US" sz="2400">
                        <a:latin typeface="Cambria Math" panose="02040503050406030204" pitchFamily="18" charset="0"/>
                      </a:rPr>
                      <m:t>×</m:t>
                    </m:r>
                    <m:r>
                      <a:rPr lang="en-US" sz="2400">
                        <a:latin typeface="Cambria Math" panose="02040503050406030204" pitchFamily="18" charset="0"/>
                      </a:rPr>
                      <m:t>1</m:t>
                    </m:r>
                    <m:r>
                      <a:rPr lang="en-US" sz="2400">
                        <a:latin typeface="Cambria Math" panose="02040503050406030204" pitchFamily="18" charset="0"/>
                      </a:rPr>
                      <m:t>.</m:t>
                    </m:r>
                    <m:r>
                      <a:rPr lang="en-US" sz="2400">
                        <a:latin typeface="Cambria Math" panose="02040503050406030204" pitchFamily="18" charset="0"/>
                      </a:rPr>
                      <m:t>10</m:t>
                    </m:r>
                    <m:r>
                      <a:rPr lang="en-US" sz="2400">
                        <a:latin typeface="Cambria Math" panose="02040503050406030204" pitchFamily="18" charset="0"/>
                      </a:rPr>
                      <m:t>≈</m:t>
                    </m:r>
                    <m:r>
                      <a:rPr lang="en-US" sz="2400">
                        <a:latin typeface="Cambria Math" panose="02040503050406030204" pitchFamily="18" charset="0"/>
                      </a:rPr>
                      <m:t>184</m:t>
                    </m:r>
                    <m:r>
                      <m:rPr>
                        <m:nor/>
                      </m:rPr>
                      <a:rPr lang="en-US" sz="2400" i="1"/>
                      <m:t> </m:t>
                    </m:r>
                    <m:r>
                      <m:rPr>
                        <m:nor/>
                      </m:rPr>
                      <a:rPr lang="en-US" sz="2400" i="1"/>
                      <m:t>W</m:t>
                    </m:r>
                    <m:r>
                      <m:rPr>
                        <m:nor/>
                      </m:rPr>
                      <a:rPr lang="en-US" sz="2400" i="1"/>
                      <m:t>/</m:t>
                    </m:r>
                    <m:r>
                      <m:rPr>
                        <m:nor/>
                      </m:rPr>
                      <a:rPr lang="en-US" sz="2400" i="1"/>
                      <m:t>cm</m:t>
                    </m:r>
                  </m:oMath>
                </a14:m>
                <a:r>
                  <a:rPr lang="en-US" sz="2400" dirty="0"/>
                  <a:t>.</a:t>
                </a:r>
              </a:p>
              <a:p>
                <a:pPr marL="342900" indent="-342900">
                  <a:buFont typeface="Arial" panose="020B0604020202020204" pitchFamily="34" charset="0"/>
                  <a:buChar char="•"/>
                </a:pPr>
                <a:r>
                  <a:rPr lang="en-US" sz="2400" dirty="0"/>
                  <a:t>Thermal calc with this shape shows DNBR minimum 1.30 and outlet 328°C; updated density profile is now 645–700 kg/m³</a:t>
                </a:r>
              </a:p>
            </p:txBody>
          </p:sp>
        </mc:Choice>
        <mc:Fallback xmlns="">
          <p:sp>
            <p:nvSpPr>
              <p:cNvPr id="3" name="TextBox 2">
                <a:extLst>
                  <a:ext uri="{FF2B5EF4-FFF2-40B4-BE49-F238E27FC236}">
                    <a16:creationId xmlns:a16="http://schemas.microsoft.com/office/drawing/2014/main" id="{9B058DD8-3840-D2D0-E39F-A1E384FC767A}"/>
                  </a:ext>
                </a:extLst>
              </p:cNvPr>
              <p:cNvSpPr txBox="1">
                <a:spLocks noRot="1" noChangeAspect="1" noMove="1" noResize="1" noEditPoints="1" noAdjustHandles="1" noChangeArrowheads="1" noChangeShapeType="1" noTextEdit="1"/>
              </p:cNvSpPr>
              <p:nvPr/>
            </p:nvSpPr>
            <p:spPr>
              <a:xfrm>
                <a:off x="457200" y="2000102"/>
                <a:ext cx="8080218" cy="3416320"/>
              </a:xfrm>
              <a:prstGeom prst="rect">
                <a:avLst/>
              </a:prstGeom>
              <a:blipFill>
                <a:blip r:embed="rId2"/>
                <a:stretch>
                  <a:fillRect l="-1132" t="-1426" r="-1736" b="-3030"/>
                </a:stretch>
              </a:blipFill>
            </p:spPr>
            <p:txBody>
              <a:bodyPr/>
              <a:lstStyle/>
              <a:p>
                <a:r>
                  <a:rPr lang="en-MY">
                    <a:noFill/>
                  </a:rPr>
                  <a:t> </a:t>
                </a:r>
              </a:p>
            </p:txBody>
          </p:sp>
        </mc:Fallback>
      </mc:AlternateContent>
      <p:sp>
        <p:nvSpPr>
          <p:cNvPr id="4" name="Title 1">
            <a:extLst>
              <a:ext uri="{FF2B5EF4-FFF2-40B4-BE49-F238E27FC236}">
                <a16:creationId xmlns:a16="http://schemas.microsoft.com/office/drawing/2014/main" id="{1148F412-2E91-F6D7-55B2-020EB5135D26}"/>
              </a:ext>
            </a:extLst>
          </p:cNvPr>
          <p:cNvSpPr txBox="1">
            <a:spLocks/>
          </p:cNvSpPr>
          <p:nvPr/>
        </p:nvSpPr>
        <p:spPr>
          <a:xfrm>
            <a:off x="457200" y="274638"/>
            <a:ext cx="8229600" cy="838938"/>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algn="l">
              <a:buNone/>
            </a:pPr>
            <a:r>
              <a:rPr lang="en-MY" dirty="0">
                <a:latin typeface="fkGrotesk"/>
              </a:rPr>
              <a:t>Example – Simple design iteration</a:t>
            </a:r>
          </a:p>
        </p:txBody>
      </p:sp>
    </p:spTree>
    <p:extLst>
      <p:ext uri="{BB962C8B-B14F-4D97-AF65-F5344CB8AC3E}">
        <p14:creationId xmlns:p14="http://schemas.microsoft.com/office/powerpoint/2010/main" val="201891055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133FC-4893-B366-1A9C-71780CEC398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A4D9A46-8EFB-9EE5-ACDC-2AB41850B1EC}"/>
              </a:ext>
            </a:extLst>
          </p:cNvPr>
          <p:cNvSpPr txBox="1"/>
          <p:nvPr/>
        </p:nvSpPr>
        <p:spPr>
          <a:xfrm>
            <a:off x="457200" y="2000102"/>
            <a:ext cx="8080218" cy="2677656"/>
          </a:xfrm>
          <a:prstGeom prst="rect">
            <a:avLst/>
          </a:prstGeom>
          <a:noFill/>
        </p:spPr>
        <p:txBody>
          <a:bodyPr wrap="square">
            <a:spAutoFit/>
          </a:bodyPr>
          <a:lstStyle/>
          <a:p>
            <a:r>
              <a:rPr lang="en-US" sz="2400" i="1" dirty="0"/>
              <a:t>Iteration 3 – convergence</a:t>
            </a:r>
          </a:p>
          <a:p>
            <a:pPr marL="342900" indent="-342900">
              <a:buFont typeface="Arial" panose="020B0604020202020204" pitchFamily="34" charset="0"/>
              <a:buChar char="•"/>
            </a:pPr>
            <a:r>
              <a:rPr lang="en-US" sz="2400" dirty="0"/>
              <a:t>Repeat; changes in density and power shape between iteration 2 and 3 are &lt;0.5%.</a:t>
            </a:r>
          </a:p>
          <a:p>
            <a:pPr marL="342900" indent="-342900">
              <a:buFont typeface="Arial" panose="020B0604020202020204" pitchFamily="34" charset="0"/>
              <a:buChar char="•"/>
            </a:pPr>
            <a:r>
              <a:rPr lang="en-US" sz="2400" dirty="0"/>
              <a:t>DNBR ≥ 1.25 everywhere, centerline T &lt; 1200°C, so limits satisfied.</a:t>
            </a:r>
          </a:p>
          <a:p>
            <a:endParaRPr lang="en-US" sz="2400" dirty="0"/>
          </a:p>
          <a:p>
            <a:r>
              <a:rPr lang="en-US" sz="2400" dirty="0"/>
              <a:t>Result: self‑consistent design after a few iterations</a:t>
            </a:r>
          </a:p>
        </p:txBody>
      </p:sp>
      <p:sp>
        <p:nvSpPr>
          <p:cNvPr id="4" name="Title 1">
            <a:extLst>
              <a:ext uri="{FF2B5EF4-FFF2-40B4-BE49-F238E27FC236}">
                <a16:creationId xmlns:a16="http://schemas.microsoft.com/office/drawing/2014/main" id="{B879EF5D-E489-59FC-9CFC-95AD5CF7A545}"/>
              </a:ext>
            </a:extLst>
          </p:cNvPr>
          <p:cNvSpPr txBox="1">
            <a:spLocks/>
          </p:cNvSpPr>
          <p:nvPr/>
        </p:nvSpPr>
        <p:spPr>
          <a:xfrm>
            <a:off x="457200" y="274638"/>
            <a:ext cx="8229600" cy="838938"/>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algn="l">
              <a:buNone/>
            </a:pPr>
            <a:r>
              <a:rPr lang="en-MY" dirty="0">
                <a:latin typeface="fkGrotesk"/>
              </a:rPr>
              <a:t>Example – Simple design iteration</a:t>
            </a:r>
          </a:p>
        </p:txBody>
      </p:sp>
    </p:spTree>
    <p:extLst>
      <p:ext uri="{BB962C8B-B14F-4D97-AF65-F5344CB8AC3E}">
        <p14:creationId xmlns:p14="http://schemas.microsoft.com/office/powerpoint/2010/main" val="4365456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64B46-577F-5A46-D4CD-72E174FC5834}"/>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235B300D-9082-F2CB-808A-8F6A3758296D}"/>
                  </a:ext>
                </a:extLst>
              </p:cNvPr>
              <p:cNvSpPr txBox="1"/>
              <p:nvPr/>
            </p:nvSpPr>
            <p:spPr>
              <a:xfrm>
                <a:off x="457200" y="1764712"/>
                <a:ext cx="8080218" cy="4285084"/>
              </a:xfrm>
              <a:prstGeom prst="rect">
                <a:avLst/>
              </a:prstGeom>
              <a:noFill/>
            </p:spPr>
            <p:txBody>
              <a:bodyPr wrap="square">
                <a:spAutoFit/>
              </a:bodyPr>
              <a:lstStyle/>
              <a:p>
                <a:r>
                  <a:rPr lang="en-MY" sz="2400" dirty="0"/>
                  <a:t>Two options: PWR, 1000 MWe net, 33% efficiency → 3000 </a:t>
                </a:r>
                <a:r>
                  <a:rPr lang="en-MY" sz="2400" dirty="0" err="1"/>
                  <a:t>MWth</a:t>
                </a:r>
                <a:r>
                  <a:rPr lang="en-MY" sz="2400" dirty="0"/>
                  <a:t> core.</a:t>
                </a:r>
              </a:p>
              <a:p>
                <a:endParaRPr lang="en-MY" sz="2400" dirty="0"/>
              </a:p>
              <a:p>
                <a:r>
                  <a:rPr lang="en-MY" sz="2000" i="1" dirty="0"/>
                  <a:t>Option A – Conservative</a:t>
                </a:r>
              </a:p>
              <a:p>
                <a:pPr marL="342900" indent="-342900">
                  <a:buFont typeface="Arial" panose="020B0604020202020204" pitchFamily="34" charset="0"/>
                  <a:buChar char="•"/>
                </a:pPr>
                <a:r>
                  <a:rPr lang="en-MY" sz="2000" dirty="0"/>
                  <a:t>Enrichment: 4.0 </a:t>
                </a:r>
                <a:r>
                  <a:rPr lang="en-MY" sz="2000" dirty="0" err="1"/>
                  <a:t>wt</a:t>
                </a:r>
                <a:r>
                  <a:rPr lang="en-MY" sz="2000" dirty="0"/>
                  <a:t>% U‑235</a:t>
                </a:r>
              </a:p>
              <a:p>
                <a:pPr marL="342900" indent="-342900">
                  <a:buFont typeface="Arial" panose="020B0604020202020204" pitchFamily="34" charset="0"/>
                  <a:buChar char="•"/>
                </a:pPr>
                <a:r>
                  <a:rPr lang="en-MY" sz="2000" dirty="0"/>
                  <a:t>Core height: 3.9 m, diameter: 3.7 m → volume ≈ 44 m³</a:t>
                </a:r>
              </a:p>
              <a:p>
                <a:pPr marL="342900" indent="-342900">
                  <a:buFont typeface="Arial" panose="020B0604020202020204" pitchFamily="34" charset="0"/>
                  <a:buChar char="•"/>
                </a:pPr>
                <a:r>
                  <a:rPr lang="en-MY" sz="2000" dirty="0"/>
                  <a:t>Power density: </a:t>
                </a:r>
                <a14:m>
                  <m:oMath xmlns:m="http://schemas.openxmlformats.org/officeDocument/2006/math">
                    <m:r>
                      <a:rPr lang="en-MY" sz="2000">
                        <a:latin typeface="Cambria Math" panose="02040503050406030204" pitchFamily="18" charset="0"/>
                      </a:rPr>
                      <m:t>3000</m:t>
                    </m:r>
                    <m:r>
                      <a:rPr lang="en-MY" sz="2000">
                        <a:latin typeface="Cambria Math" panose="02040503050406030204" pitchFamily="18" charset="0"/>
                      </a:rPr>
                      <m:t>/</m:t>
                    </m:r>
                    <m:r>
                      <a:rPr lang="en-MY" sz="2000">
                        <a:latin typeface="Cambria Math" panose="02040503050406030204" pitchFamily="18" charset="0"/>
                      </a:rPr>
                      <m:t>44</m:t>
                    </m:r>
                    <m:r>
                      <a:rPr lang="en-MY" sz="2000">
                        <a:latin typeface="Cambria Math" panose="02040503050406030204" pitchFamily="18" charset="0"/>
                      </a:rPr>
                      <m:t>≈</m:t>
                    </m:r>
                    <m:r>
                      <a:rPr lang="en-MY" sz="2000">
                        <a:latin typeface="Cambria Math" panose="02040503050406030204" pitchFamily="18" charset="0"/>
                      </a:rPr>
                      <m:t>68</m:t>
                    </m:r>
                    <m:r>
                      <m:rPr>
                        <m:nor/>
                      </m:rPr>
                      <a:rPr lang="en-MY" sz="2000" i="1"/>
                      <m:t> </m:t>
                    </m:r>
                    <m:sSup>
                      <m:sSupPr>
                        <m:ctrlPr>
                          <a:rPr lang="ar-AE" sz="2000" i="1">
                            <a:latin typeface="Cambria Math" panose="02040503050406030204" pitchFamily="18" charset="0"/>
                          </a:rPr>
                        </m:ctrlPr>
                      </m:sSupPr>
                      <m:e>
                        <m:r>
                          <m:rPr>
                            <m:nor/>
                          </m:rPr>
                          <a:rPr lang="en-MY" sz="2000" i="1"/>
                          <m:t>MW</m:t>
                        </m:r>
                        <m:r>
                          <m:rPr>
                            <m:nor/>
                          </m:rPr>
                          <a:rPr lang="en-MY" sz="2000" i="1"/>
                          <m:t>/</m:t>
                        </m:r>
                        <m:r>
                          <m:rPr>
                            <m:nor/>
                          </m:rPr>
                          <a:rPr lang="en-MY" sz="2000" i="1"/>
                          <m:t>m</m:t>
                        </m:r>
                      </m:e>
                      <m:sup>
                        <m:r>
                          <a:rPr lang="ar-AE" sz="2000">
                            <a:latin typeface="Cambria Math" panose="02040503050406030204" pitchFamily="18" charset="0"/>
                          </a:rPr>
                          <m:t>3</m:t>
                        </m:r>
                      </m:sup>
                    </m:sSup>
                  </m:oMath>
                </a14:m>
                <a:endParaRPr lang="ar-AE" sz="2000" dirty="0"/>
              </a:p>
              <a:p>
                <a:pPr marL="342900" indent="-342900">
                  <a:buFont typeface="Arial" panose="020B0604020202020204" pitchFamily="34" charset="0"/>
                  <a:buChar char="•"/>
                </a:pPr>
                <a:r>
                  <a:rPr lang="en-MY" sz="2000" dirty="0"/>
                  <a:t>Average LHGR: 160 W/cm</a:t>
                </a:r>
              </a:p>
              <a:p>
                <a:pPr marL="342900" indent="-342900">
                  <a:buFont typeface="Arial" panose="020B0604020202020204" pitchFamily="34" charset="0"/>
                  <a:buChar char="•"/>
                </a:pPr>
                <a:r>
                  <a:rPr lang="en-MY" sz="2000" dirty="0"/>
                  <a:t>Minimum DNBR at full power: 1.80</a:t>
                </a:r>
              </a:p>
              <a:p>
                <a:pPr marL="342900" indent="-342900">
                  <a:buFont typeface="Arial" panose="020B0604020202020204" pitchFamily="34" charset="0"/>
                  <a:buChar char="•"/>
                </a:pPr>
                <a:r>
                  <a:rPr lang="en-MY" sz="2000" dirty="0"/>
                  <a:t>Peak fuel </a:t>
                </a:r>
                <a:r>
                  <a:rPr lang="en-MY" sz="2000" dirty="0" err="1"/>
                  <a:t>centerline</a:t>
                </a:r>
                <a:r>
                  <a:rPr lang="en-MY" sz="2000" dirty="0"/>
                  <a:t> </a:t>
                </a:r>
                <a14:m>
                  <m:oMath xmlns:m="http://schemas.openxmlformats.org/officeDocument/2006/math">
                    <m:sSub>
                      <m:sSubPr>
                        <m:ctrlPr>
                          <a:rPr lang="ar-AE" sz="2000" i="1">
                            <a:latin typeface="Cambria Math" panose="02040503050406030204" pitchFamily="18" charset="0"/>
                          </a:rPr>
                        </m:ctrlPr>
                      </m:sSubPr>
                      <m:e>
                        <m:r>
                          <a:rPr lang="ar-AE" sz="2000" i="1">
                            <a:latin typeface="Cambria Math" panose="02040503050406030204" pitchFamily="18" charset="0"/>
                          </a:rPr>
                          <m:t>𝑇</m:t>
                        </m:r>
                      </m:e>
                      <m:sub>
                        <m:r>
                          <a:rPr lang="ar-AE" sz="2000" i="1">
                            <a:latin typeface="Cambria Math" panose="02040503050406030204" pitchFamily="18" charset="0"/>
                          </a:rPr>
                          <m:t>𝑐</m:t>
                        </m:r>
                      </m:sub>
                    </m:sSub>
                  </m:oMath>
                </a14:m>
                <a:r>
                  <a:rPr lang="ar-AE" sz="2000" dirty="0"/>
                  <a:t> </a:t>
                </a:r>
                <a:r>
                  <a:rPr lang="en-MY" sz="2000" dirty="0"/>
                  <a:t>at EOL: 1050°C</a:t>
                </a:r>
              </a:p>
              <a:p>
                <a:pPr marL="342900" indent="-342900">
                  <a:buFont typeface="Arial" panose="020B0604020202020204" pitchFamily="34" charset="0"/>
                  <a:buChar char="•"/>
                </a:pPr>
                <a:r>
                  <a:rPr lang="en-MY" sz="2000" dirty="0"/>
                  <a:t>Cycle length: 16 months</a:t>
                </a:r>
              </a:p>
              <a:p>
                <a:pPr marL="342900" indent="-342900">
                  <a:buFont typeface="Arial" panose="020B0604020202020204" pitchFamily="34" charset="0"/>
                  <a:buChar char="•"/>
                </a:pPr>
                <a:r>
                  <a:rPr lang="en-MY" sz="2000" dirty="0"/>
                  <a:t>Fuel cost index (relative): 1.0</a:t>
                </a:r>
              </a:p>
              <a:p>
                <a:pPr marL="342900" indent="-342900">
                  <a:buFont typeface="Arial" panose="020B0604020202020204" pitchFamily="34" charset="0"/>
                  <a:buChar char="•"/>
                </a:pPr>
                <a:r>
                  <a:rPr lang="en-MY" sz="2000" dirty="0"/>
                  <a:t>Capital cost index: 1.05 (larger vessel, more fuel assemblies)</a:t>
                </a:r>
              </a:p>
            </p:txBody>
          </p:sp>
        </mc:Choice>
        <mc:Fallback xmlns="">
          <p:sp>
            <p:nvSpPr>
              <p:cNvPr id="3" name="TextBox 2">
                <a:extLst>
                  <a:ext uri="{FF2B5EF4-FFF2-40B4-BE49-F238E27FC236}">
                    <a16:creationId xmlns:a16="http://schemas.microsoft.com/office/drawing/2014/main" id="{235B300D-9082-F2CB-808A-8F6A3758296D}"/>
                  </a:ext>
                </a:extLst>
              </p:cNvPr>
              <p:cNvSpPr txBox="1">
                <a:spLocks noRot="1" noChangeAspect="1" noMove="1" noResize="1" noEditPoints="1" noAdjustHandles="1" noChangeArrowheads="1" noChangeShapeType="1" noTextEdit="1"/>
              </p:cNvSpPr>
              <p:nvPr/>
            </p:nvSpPr>
            <p:spPr>
              <a:xfrm>
                <a:off x="457200" y="1764712"/>
                <a:ext cx="8080218" cy="4285084"/>
              </a:xfrm>
              <a:prstGeom prst="rect">
                <a:avLst/>
              </a:prstGeom>
              <a:blipFill>
                <a:blip r:embed="rId2"/>
                <a:stretch>
                  <a:fillRect l="-1132" t="-1138" b="-1565"/>
                </a:stretch>
              </a:blipFill>
            </p:spPr>
            <p:txBody>
              <a:bodyPr/>
              <a:lstStyle/>
              <a:p>
                <a:r>
                  <a:rPr lang="en-MY">
                    <a:noFill/>
                  </a:rPr>
                  <a:t> </a:t>
                </a:r>
              </a:p>
            </p:txBody>
          </p:sp>
        </mc:Fallback>
      </mc:AlternateContent>
      <p:sp>
        <p:nvSpPr>
          <p:cNvPr id="4" name="Title 1">
            <a:extLst>
              <a:ext uri="{FF2B5EF4-FFF2-40B4-BE49-F238E27FC236}">
                <a16:creationId xmlns:a16="http://schemas.microsoft.com/office/drawing/2014/main" id="{0461899B-BC93-A422-7031-BDF991DD9A82}"/>
              </a:ext>
            </a:extLst>
          </p:cNvPr>
          <p:cNvSpPr txBox="1">
            <a:spLocks/>
          </p:cNvSpPr>
          <p:nvPr/>
        </p:nvSpPr>
        <p:spPr>
          <a:xfrm>
            <a:off x="457200" y="274638"/>
            <a:ext cx="8229600" cy="838938"/>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algn="l"/>
            <a:r>
              <a:rPr lang="en-MY" dirty="0">
                <a:latin typeface="fkGrotesk"/>
              </a:rPr>
              <a:t>Example – </a:t>
            </a:r>
            <a:r>
              <a:rPr lang="en-MY" dirty="0"/>
              <a:t>Trade‑off analysis (conservative vs aggressive core)</a:t>
            </a:r>
          </a:p>
        </p:txBody>
      </p:sp>
    </p:spTree>
    <p:extLst>
      <p:ext uri="{BB962C8B-B14F-4D97-AF65-F5344CB8AC3E}">
        <p14:creationId xmlns:p14="http://schemas.microsoft.com/office/powerpoint/2010/main" val="36037711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086D36-BAF8-4924-9B13-A76D91DFA705}"/>
              </a:ext>
            </a:extLst>
          </p:cNvPr>
          <p:cNvSpPr txBox="1">
            <a:spLocks noChangeArrowheads="1"/>
          </p:cNvSpPr>
          <p:nvPr/>
        </p:nvSpPr>
        <p:spPr bwMode="auto">
          <a:xfrm>
            <a:off x="2686050" y="412750"/>
            <a:ext cx="726757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spcBef>
                <a:spcPct val="0"/>
              </a:spcBef>
              <a:buNone/>
            </a:pPr>
            <a:r>
              <a:rPr lang="en-US" altLang="en-US" sz="3600" dirty="0">
                <a:cs typeface="Calibri" panose="020F0502020204030204" pitchFamily="34" charset="0"/>
              </a:rPr>
              <a:t>General Considerations</a:t>
            </a:r>
          </a:p>
        </p:txBody>
      </p:sp>
      <p:sp>
        <p:nvSpPr>
          <p:cNvPr id="3" name="Rectangle 2">
            <a:extLst>
              <a:ext uri="{FF2B5EF4-FFF2-40B4-BE49-F238E27FC236}">
                <a16:creationId xmlns:a16="http://schemas.microsoft.com/office/drawing/2014/main" id="{301380C4-33CB-4EC7-B36E-2E67420D4AE6}"/>
              </a:ext>
            </a:extLst>
          </p:cNvPr>
          <p:cNvSpPr/>
          <p:nvPr/>
        </p:nvSpPr>
        <p:spPr>
          <a:xfrm>
            <a:off x="3717925" y="1836738"/>
            <a:ext cx="2386013" cy="20701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MY"/>
          </a:p>
        </p:txBody>
      </p:sp>
      <p:sp>
        <p:nvSpPr>
          <p:cNvPr id="4" name="Oval 3">
            <a:extLst>
              <a:ext uri="{FF2B5EF4-FFF2-40B4-BE49-F238E27FC236}">
                <a16:creationId xmlns:a16="http://schemas.microsoft.com/office/drawing/2014/main" id="{99C488FA-C5C3-4A2E-8FEE-B03A3BAD70AA}"/>
              </a:ext>
            </a:extLst>
          </p:cNvPr>
          <p:cNvSpPr/>
          <p:nvPr/>
        </p:nvSpPr>
        <p:spPr>
          <a:xfrm>
            <a:off x="4302125" y="2262188"/>
            <a:ext cx="1219200" cy="1219200"/>
          </a:xfrm>
          <a:prstGeom prst="ellipse">
            <a:avLst/>
          </a:prstGeom>
          <a:solidFill>
            <a:schemeClr val="bg2">
              <a:lumMod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MY"/>
          </a:p>
        </p:txBody>
      </p:sp>
      <p:sp>
        <p:nvSpPr>
          <p:cNvPr id="5" name="Oval 4">
            <a:extLst>
              <a:ext uri="{FF2B5EF4-FFF2-40B4-BE49-F238E27FC236}">
                <a16:creationId xmlns:a16="http://schemas.microsoft.com/office/drawing/2014/main" id="{F946433E-88F1-4A44-93BF-F072AFEB20D1}"/>
              </a:ext>
            </a:extLst>
          </p:cNvPr>
          <p:cNvSpPr/>
          <p:nvPr/>
        </p:nvSpPr>
        <p:spPr>
          <a:xfrm>
            <a:off x="4424363" y="2386013"/>
            <a:ext cx="973137" cy="973137"/>
          </a:xfrm>
          <a:prstGeom prst="ellipse">
            <a:avLst/>
          </a:prstGeom>
          <a:solidFill>
            <a:schemeClr val="accent2">
              <a:lumMod val="75000"/>
            </a:schemeClr>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MY"/>
          </a:p>
        </p:txBody>
      </p:sp>
      <p:sp>
        <p:nvSpPr>
          <p:cNvPr id="6" name="TextBox 13">
            <a:extLst>
              <a:ext uri="{FF2B5EF4-FFF2-40B4-BE49-F238E27FC236}">
                <a16:creationId xmlns:a16="http://schemas.microsoft.com/office/drawing/2014/main" id="{2EB2E639-3605-462D-A575-6E7C468C1BEB}"/>
              </a:ext>
            </a:extLst>
          </p:cNvPr>
          <p:cNvSpPr txBox="1">
            <a:spLocks noChangeArrowheads="1"/>
          </p:cNvSpPr>
          <p:nvPr/>
        </p:nvSpPr>
        <p:spPr bwMode="auto">
          <a:xfrm>
            <a:off x="2806700" y="4422775"/>
            <a:ext cx="9112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MY" altLang="en-US" sz="1800"/>
              <a:t>Coolant</a:t>
            </a:r>
          </a:p>
        </p:txBody>
      </p:sp>
      <p:cxnSp>
        <p:nvCxnSpPr>
          <p:cNvPr id="7" name="Straight Arrow Connector 6">
            <a:extLst>
              <a:ext uri="{FF2B5EF4-FFF2-40B4-BE49-F238E27FC236}">
                <a16:creationId xmlns:a16="http://schemas.microsoft.com/office/drawing/2014/main" id="{BDD2BAC2-FE86-42B3-93EB-D67D495A4DA2}"/>
              </a:ext>
            </a:extLst>
          </p:cNvPr>
          <p:cNvCxnSpPr>
            <a:cxnSpLocks/>
            <a:stCxn id="6" idx="0"/>
          </p:cNvCxnSpPr>
          <p:nvPr/>
        </p:nvCxnSpPr>
        <p:spPr>
          <a:xfrm flipV="1">
            <a:off x="3262313" y="3730625"/>
            <a:ext cx="571500" cy="69215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8" name="TextBox 16">
            <a:extLst>
              <a:ext uri="{FF2B5EF4-FFF2-40B4-BE49-F238E27FC236}">
                <a16:creationId xmlns:a16="http://schemas.microsoft.com/office/drawing/2014/main" id="{37074F17-C701-4C6E-B141-823660A1BBAA}"/>
              </a:ext>
            </a:extLst>
          </p:cNvPr>
          <p:cNvSpPr txBox="1">
            <a:spLocks noChangeArrowheads="1"/>
          </p:cNvSpPr>
          <p:nvPr/>
        </p:nvSpPr>
        <p:spPr bwMode="auto">
          <a:xfrm>
            <a:off x="4424363" y="4422775"/>
            <a:ext cx="1168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MY" altLang="en-US" sz="1800"/>
              <a:t>Fuel pellet</a:t>
            </a:r>
          </a:p>
        </p:txBody>
      </p:sp>
      <p:cxnSp>
        <p:nvCxnSpPr>
          <p:cNvPr id="9" name="Straight Arrow Connector 8">
            <a:extLst>
              <a:ext uri="{FF2B5EF4-FFF2-40B4-BE49-F238E27FC236}">
                <a16:creationId xmlns:a16="http://schemas.microsoft.com/office/drawing/2014/main" id="{A195A244-158B-492D-BA83-7B5673FC8AB5}"/>
              </a:ext>
            </a:extLst>
          </p:cNvPr>
          <p:cNvCxnSpPr>
            <a:stCxn id="8" idx="0"/>
          </p:cNvCxnSpPr>
          <p:nvPr/>
        </p:nvCxnSpPr>
        <p:spPr>
          <a:xfrm flipH="1" flipV="1">
            <a:off x="4911725" y="3173413"/>
            <a:ext cx="96838" cy="1249362"/>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10" name="TextBox 19">
            <a:extLst>
              <a:ext uri="{FF2B5EF4-FFF2-40B4-BE49-F238E27FC236}">
                <a16:creationId xmlns:a16="http://schemas.microsoft.com/office/drawing/2014/main" id="{0E8CB7C8-13FA-46E6-B27B-C918A70DDD9C}"/>
              </a:ext>
            </a:extLst>
          </p:cNvPr>
          <p:cNvSpPr txBox="1">
            <a:spLocks noChangeArrowheads="1"/>
          </p:cNvSpPr>
          <p:nvPr/>
        </p:nvSpPr>
        <p:spPr bwMode="auto">
          <a:xfrm>
            <a:off x="6227763" y="3297238"/>
            <a:ext cx="9985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MY" altLang="en-US" sz="1800"/>
              <a:t>Cladding</a:t>
            </a:r>
          </a:p>
        </p:txBody>
      </p:sp>
      <p:cxnSp>
        <p:nvCxnSpPr>
          <p:cNvPr id="11" name="Straight Arrow Connector 10">
            <a:extLst>
              <a:ext uri="{FF2B5EF4-FFF2-40B4-BE49-F238E27FC236}">
                <a16:creationId xmlns:a16="http://schemas.microsoft.com/office/drawing/2014/main" id="{3A8685E6-485F-48C0-AFC6-A35E8C1B6234}"/>
              </a:ext>
            </a:extLst>
          </p:cNvPr>
          <p:cNvCxnSpPr>
            <a:cxnSpLocks/>
            <a:stCxn id="10" idx="0"/>
            <a:endCxn id="4" idx="6"/>
          </p:cNvCxnSpPr>
          <p:nvPr/>
        </p:nvCxnSpPr>
        <p:spPr>
          <a:xfrm flipH="1" flipV="1">
            <a:off x="5521325" y="2871788"/>
            <a:ext cx="1204913" cy="42545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12" name="TextBox 25">
            <a:extLst>
              <a:ext uri="{FF2B5EF4-FFF2-40B4-BE49-F238E27FC236}">
                <a16:creationId xmlns:a16="http://schemas.microsoft.com/office/drawing/2014/main" id="{6886FF99-A3F1-47E2-B1C6-D0F1271F27EF}"/>
              </a:ext>
            </a:extLst>
          </p:cNvPr>
          <p:cNvSpPr txBox="1">
            <a:spLocks noChangeArrowheads="1"/>
          </p:cNvSpPr>
          <p:nvPr/>
        </p:nvSpPr>
        <p:spPr bwMode="auto">
          <a:xfrm>
            <a:off x="6122988" y="4422775"/>
            <a:ext cx="10810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MY" altLang="en-US" sz="1800"/>
              <a:t>Small gap</a:t>
            </a:r>
          </a:p>
        </p:txBody>
      </p:sp>
      <p:cxnSp>
        <p:nvCxnSpPr>
          <p:cNvPr id="13" name="Straight Arrow Connector 12">
            <a:extLst>
              <a:ext uri="{FF2B5EF4-FFF2-40B4-BE49-F238E27FC236}">
                <a16:creationId xmlns:a16="http://schemas.microsoft.com/office/drawing/2014/main" id="{69905052-0473-4BF9-B428-7E473199EC34}"/>
              </a:ext>
            </a:extLst>
          </p:cNvPr>
          <p:cNvCxnSpPr>
            <a:stCxn id="12" idx="0"/>
            <a:endCxn id="5" idx="5"/>
          </p:cNvCxnSpPr>
          <p:nvPr/>
        </p:nvCxnSpPr>
        <p:spPr>
          <a:xfrm flipH="1" flipV="1">
            <a:off x="5254625" y="3216275"/>
            <a:ext cx="1409700" cy="120650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14" name="TextBox 13">
            <a:extLst>
              <a:ext uri="{FF2B5EF4-FFF2-40B4-BE49-F238E27FC236}">
                <a16:creationId xmlns:a16="http://schemas.microsoft.com/office/drawing/2014/main" id="{AEB8490C-0CD0-4366-9DC5-2BE6AD6184ED}"/>
              </a:ext>
            </a:extLst>
          </p:cNvPr>
          <p:cNvSpPr txBox="1"/>
          <p:nvPr/>
        </p:nvSpPr>
        <p:spPr>
          <a:xfrm>
            <a:off x="2438400" y="5419725"/>
            <a:ext cx="5140325" cy="369888"/>
          </a:xfrm>
          <a:prstGeom prst="rect">
            <a:avLst/>
          </a:prstGeom>
          <a:noFill/>
        </p:spPr>
        <p:txBody>
          <a:bodyPr wrap="none">
            <a:spAutoFit/>
          </a:bodyPr>
          <a:lstStyle/>
          <a:p>
            <a:pPr>
              <a:defRPr/>
            </a:pPr>
            <a:r>
              <a:rPr lang="en-US" b="1" dirty="0">
                <a:latin typeface="+mn-lt"/>
              </a:rPr>
              <a:t>Figure 1: Cross-sections of a conventional fuel pellet</a:t>
            </a:r>
            <a:endParaRPr lang="en-MY" b="1" dirty="0">
              <a:latin typeface="+mn-lt"/>
            </a:endParaRPr>
          </a:p>
        </p:txBody>
      </p:sp>
    </p:spTree>
    <p:extLst>
      <p:ext uri="{BB962C8B-B14F-4D97-AF65-F5344CB8AC3E}">
        <p14:creationId xmlns:p14="http://schemas.microsoft.com/office/powerpoint/2010/main" val="252312392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A3B9DB-8CF8-5F1C-DD24-6BB98CCE19A4}"/>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A2804C78-000A-8788-9E45-9C073C7F1354}"/>
                  </a:ext>
                </a:extLst>
              </p:cNvPr>
              <p:cNvSpPr txBox="1"/>
              <p:nvPr/>
            </p:nvSpPr>
            <p:spPr>
              <a:xfrm>
                <a:off x="457200" y="1439144"/>
                <a:ext cx="8080218" cy="3607975"/>
              </a:xfrm>
              <a:prstGeom prst="rect">
                <a:avLst/>
              </a:prstGeom>
              <a:noFill/>
            </p:spPr>
            <p:txBody>
              <a:bodyPr wrap="square">
                <a:spAutoFit/>
              </a:bodyPr>
              <a:lstStyle/>
              <a:p>
                <a:r>
                  <a:rPr lang="en-MY" sz="2400" i="1" dirty="0"/>
                  <a:t>Option B – Aggressive</a:t>
                </a:r>
              </a:p>
              <a:p>
                <a:endParaRPr lang="en-MY" sz="2400" dirty="0"/>
              </a:p>
              <a:p>
                <a:pPr marL="342900" indent="-342900">
                  <a:buFont typeface="Arial" panose="020B0604020202020204" pitchFamily="34" charset="0"/>
                  <a:buChar char="•"/>
                </a:pPr>
                <a:r>
                  <a:rPr lang="en-MY" sz="2000" dirty="0"/>
                  <a:t>Enrichment: 5.0 </a:t>
                </a:r>
                <a:r>
                  <a:rPr lang="en-MY" sz="2000" dirty="0" err="1"/>
                  <a:t>wt</a:t>
                </a:r>
                <a:r>
                  <a:rPr lang="en-MY" sz="2000" dirty="0"/>
                  <a:t>% U‑235</a:t>
                </a:r>
              </a:p>
              <a:p>
                <a:pPr marL="342900" indent="-342900">
                  <a:buFont typeface="Arial" panose="020B0604020202020204" pitchFamily="34" charset="0"/>
                  <a:buChar char="•"/>
                </a:pPr>
                <a:r>
                  <a:rPr lang="en-MY" sz="2000" dirty="0"/>
                  <a:t>Core height: 3.6 m, diameter: 3.3 m → volume ≈ 31 m³</a:t>
                </a:r>
              </a:p>
              <a:p>
                <a:pPr marL="342900" indent="-342900">
                  <a:buFont typeface="Arial" panose="020B0604020202020204" pitchFamily="34" charset="0"/>
                  <a:buChar char="•"/>
                </a:pPr>
                <a:r>
                  <a:rPr lang="en-MY" sz="2000" dirty="0"/>
                  <a:t>Power density: </a:t>
                </a:r>
                <a14:m>
                  <m:oMath xmlns:m="http://schemas.openxmlformats.org/officeDocument/2006/math">
                    <m:r>
                      <a:rPr lang="en-MY" sz="2000">
                        <a:latin typeface="Cambria Math" panose="02040503050406030204" pitchFamily="18" charset="0"/>
                      </a:rPr>
                      <m:t>3000</m:t>
                    </m:r>
                    <m:r>
                      <a:rPr lang="en-MY" sz="2000">
                        <a:latin typeface="Cambria Math" panose="02040503050406030204" pitchFamily="18" charset="0"/>
                      </a:rPr>
                      <m:t>/</m:t>
                    </m:r>
                    <m:r>
                      <a:rPr lang="en-MY" sz="2000">
                        <a:latin typeface="Cambria Math" panose="02040503050406030204" pitchFamily="18" charset="0"/>
                      </a:rPr>
                      <m:t>31</m:t>
                    </m:r>
                    <m:r>
                      <a:rPr lang="en-MY" sz="2000">
                        <a:latin typeface="Cambria Math" panose="02040503050406030204" pitchFamily="18" charset="0"/>
                      </a:rPr>
                      <m:t>≈</m:t>
                    </m:r>
                    <m:r>
                      <a:rPr lang="en-MY" sz="2000">
                        <a:latin typeface="Cambria Math" panose="02040503050406030204" pitchFamily="18" charset="0"/>
                      </a:rPr>
                      <m:t>97</m:t>
                    </m:r>
                    <m:r>
                      <m:rPr>
                        <m:nor/>
                      </m:rPr>
                      <a:rPr lang="en-MY" sz="2000" i="1"/>
                      <m:t> </m:t>
                    </m:r>
                    <m:sSup>
                      <m:sSupPr>
                        <m:ctrlPr>
                          <a:rPr lang="ar-AE" sz="2000" i="1">
                            <a:latin typeface="Cambria Math" panose="02040503050406030204" pitchFamily="18" charset="0"/>
                          </a:rPr>
                        </m:ctrlPr>
                      </m:sSupPr>
                      <m:e>
                        <m:r>
                          <m:rPr>
                            <m:nor/>
                          </m:rPr>
                          <a:rPr lang="en-MY" sz="2000" i="1"/>
                          <m:t>MW</m:t>
                        </m:r>
                        <m:r>
                          <m:rPr>
                            <m:nor/>
                          </m:rPr>
                          <a:rPr lang="en-MY" sz="2000" i="1"/>
                          <m:t>/</m:t>
                        </m:r>
                        <m:r>
                          <m:rPr>
                            <m:nor/>
                          </m:rPr>
                          <a:rPr lang="en-MY" sz="2000" i="1"/>
                          <m:t>m</m:t>
                        </m:r>
                      </m:e>
                      <m:sup>
                        <m:r>
                          <a:rPr lang="ar-AE" sz="2000">
                            <a:latin typeface="Cambria Math" panose="02040503050406030204" pitchFamily="18" charset="0"/>
                          </a:rPr>
                          <m:t>3</m:t>
                        </m:r>
                      </m:sup>
                    </m:sSup>
                  </m:oMath>
                </a14:m>
                <a:endParaRPr lang="ar-AE" sz="2000" dirty="0"/>
              </a:p>
              <a:p>
                <a:pPr marL="342900" indent="-342900">
                  <a:buFont typeface="Arial" panose="020B0604020202020204" pitchFamily="34" charset="0"/>
                  <a:buChar char="•"/>
                </a:pPr>
                <a:r>
                  <a:rPr lang="en-MY" sz="2000" dirty="0"/>
                  <a:t>Average LHGR: 190 W/cm</a:t>
                </a:r>
              </a:p>
              <a:p>
                <a:pPr marL="342900" indent="-342900">
                  <a:buFont typeface="Arial" panose="020B0604020202020204" pitchFamily="34" charset="0"/>
                  <a:buChar char="•"/>
                </a:pPr>
                <a:r>
                  <a:rPr lang="en-MY" sz="2000" dirty="0"/>
                  <a:t>Minimum DNBR at full power: 1.35</a:t>
                </a:r>
              </a:p>
              <a:p>
                <a:pPr marL="342900" indent="-342900">
                  <a:buFont typeface="Arial" panose="020B0604020202020204" pitchFamily="34" charset="0"/>
                  <a:buChar char="•"/>
                </a:pPr>
                <a:r>
                  <a:rPr lang="en-MY" sz="2000" dirty="0"/>
                  <a:t>Peak fuel </a:t>
                </a:r>
                <a:r>
                  <a:rPr lang="en-MY" sz="2000" dirty="0" err="1"/>
                  <a:t>centerline</a:t>
                </a:r>
                <a:r>
                  <a:rPr lang="en-MY" sz="2000" dirty="0"/>
                  <a:t> </a:t>
                </a:r>
                <a14:m>
                  <m:oMath xmlns:m="http://schemas.openxmlformats.org/officeDocument/2006/math">
                    <m:sSub>
                      <m:sSubPr>
                        <m:ctrlPr>
                          <a:rPr lang="ar-AE" sz="2000" i="1">
                            <a:latin typeface="Cambria Math" panose="02040503050406030204" pitchFamily="18" charset="0"/>
                          </a:rPr>
                        </m:ctrlPr>
                      </m:sSubPr>
                      <m:e>
                        <m:r>
                          <a:rPr lang="ar-AE" sz="2000" i="1">
                            <a:latin typeface="Cambria Math" panose="02040503050406030204" pitchFamily="18" charset="0"/>
                          </a:rPr>
                          <m:t>𝑇</m:t>
                        </m:r>
                      </m:e>
                      <m:sub>
                        <m:r>
                          <a:rPr lang="ar-AE" sz="2000" i="1">
                            <a:latin typeface="Cambria Math" panose="02040503050406030204" pitchFamily="18" charset="0"/>
                          </a:rPr>
                          <m:t>𝑐</m:t>
                        </m:r>
                      </m:sub>
                    </m:sSub>
                  </m:oMath>
                </a14:m>
                <a:r>
                  <a:rPr lang="ar-AE" sz="2000" dirty="0"/>
                  <a:t> </a:t>
                </a:r>
                <a:r>
                  <a:rPr lang="en-MY" sz="2000" dirty="0"/>
                  <a:t>at EOL: 1150°C (closer to 1200°C limit)</a:t>
                </a:r>
              </a:p>
              <a:p>
                <a:pPr marL="342900" indent="-342900">
                  <a:buFont typeface="Arial" panose="020B0604020202020204" pitchFamily="34" charset="0"/>
                  <a:buChar char="•"/>
                </a:pPr>
                <a:r>
                  <a:rPr lang="en-MY" sz="2000" dirty="0"/>
                  <a:t>Cycle length: 22 months (more burnup per batch)</a:t>
                </a:r>
              </a:p>
              <a:p>
                <a:pPr marL="342900" indent="-342900">
                  <a:buFont typeface="Arial" panose="020B0604020202020204" pitchFamily="34" charset="0"/>
                  <a:buChar char="•"/>
                </a:pPr>
                <a:r>
                  <a:rPr lang="en-MY" sz="2000" dirty="0"/>
                  <a:t>Fuel cost index: 0.9 (fewer assemblies, but higher enrichment)</a:t>
                </a:r>
              </a:p>
              <a:p>
                <a:pPr marL="342900" indent="-342900">
                  <a:buFont typeface="Arial" panose="020B0604020202020204" pitchFamily="34" charset="0"/>
                  <a:buChar char="•"/>
                </a:pPr>
                <a:r>
                  <a:rPr lang="en-MY" sz="2000" dirty="0"/>
                  <a:t>Capital cost index: 0.95 (smaller vessel, less structural material)</a:t>
                </a:r>
              </a:p>
            </p:txBody>
          </p:sp>
        </mc:Choice>
        <mc:Fallback xmlns="">
          <p:sp>
            <p:nvSpPr>
              <p:cNvPr id="3" name="TextBox 2">
                <a:extLst>
                  <a:ext uri="{FF2B5EF4-FFF2-40B4-BE49-F238E27FC236}">
                    <a16:creationId xmlns:a16="http://schemas.microsoft.com/office/drawing/2014/main" id="{A2804C78-000A-8788-9E45-9C073C7F1354}"/>
                  </a:ext>
                </a:extLst>
              </p:cNvPr>
              <p:cNvSpPr txBox="1">
                <a:spLocks noRot="1" noChangeAspect="1" noMove="1" noResize="1" noEditPoints="1" noAdjustHandles="1" noChangeArrowheads="1" noChangeShapeType="1" noTextEdit="1"/>
              </p:cNvSpPr>
              <p:nvPr/>
            </p:nvSpPr>
            <p:spPr>
              <a:xfrm>
                <a:off x="457200" y="1439144"/>
                <a:ext cx="8080218" cy="3607975"/>
              </a:xfrm>
              <a:prstGeom prst="rect">
                <a:avLst/>
              </a:prstGeom>
              <a:blipFill>
                <a:blip r:embed="rId2"/>
                <a:stretch>
                  <a:fillRect l="-1132" t="-1351" b="-2027"/>
                </a:stretch>
              </a:blipFill>
            </p:spPr>
            <p:txBody>
              <a:bodyPr/>
              <a:lstStyle/>
              <a:p>
                <a:r>
                  <a:rPr lang="en-MY">
                    <a:noFill/>
                  </a:rPr>
                  <a:t> </a:t>
                </a:r>
              </a:p>
            </p:txBody>
          </p:sp>
        </mc:Fallback>
      </mc:AlternateContent>
      <p:sp>
        <p:nvSpPr>
          <p:cNvPr id="4" name="Title 1">
            <a:extLst>
              <a:ext uri="{FF2B5EF4-FFF2-40B4-BE49-F238E27FC236}">
                <a16:creationId xmlns:a16="http://schemas.microsoft.com/office/drawing/2014/main" id="{6B2FA447-9329-812B-F693-287E9DD23D78}"/>
              </a:ext>
            </a:extLst>
          </p:cNvPr>
          <p:cNvSpPr txBox="1">
            <a:spLocks/>
          </p:cNvSpPr>
          <p:nvPr/>
        </p:nvSpPr>
        <p:spPr>
          <a:xfrm>
            <a:off x="457200" y="274638"/>
            <a:ext cx="8229600" cy="838938"/>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algn="l"/>
            <a:r>
              <a:rPr lang="en-MY" sz="3600" dirty="0">
                <a:latin typeface="fkGrotesk"/>
              </a:rPr>
              <a:t>Example – </a:t>
            </a:r>
            <a:r>
              <a:rPr lang="en-MY" sz="3600" dirty="0"/>
              <a:t>Trade‑off analysis (conservative vs aggressive core)</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23945A1E-A525-E583-FA9B-DA03F9722CD6}"/>
                  </a:ext>
                </a:extLst>
              </p:cNvPr>
              <p:cNvSpPr txBox="1"/>
              <p:nvPr/>
            </p:nvSpPr>
            <p:spPr>
              <a:xfrm>
                <a:off x="230863" y="5106034"/>
                <a:ext cx="8455937" cy="1477328"/>
              </a:xfrm>
              <a:prstGeom prst="rect">
                <a:avLst/>
              </a:prstGeom>
              <a:noFill/>
            </p:spPr>
            <p:txBody>
              <a:bodyPr wrap="square">
                <a:spAutoFit/>
              </a:bodyPr>
              <a:lstStyle/>
              <a:p>
                <a:pPr algn="l">
                  <a:buNone/>
                </a:pPr>
                <a:r>
                  <a:rPr lang="en-MY" b="1" i="0" dirty="0">
                    <a:effectLst/>
                    <a:latin typeface="fkGroteskNeue"/>
                  </a:rPr>
                  <a:t>Comparison:</a:t>
                </a:r>
              </a:p>
              <a:p>
                <a:pPr marL="285750" indent="-285750" algn="l">
                  <a:buFont typeface="Arial" panose="020B0604020202020204" pitchFamily="34" charset="0"/>
                  <a:buChar char="•"/>
                </a:pPr>
                <a:r>
                  <a:rPr lang="en-MY" b="0" i="0" dirty="0">
                    <a:effectLst/>
                    <a:latin typeface="fkGroteskNeue"/>
                  </a:rPr>
                  <a:t>Option A: lower power density and more generous thermal margins (DNBR, </a:t>
                </a:r>
                <a14:m>
                  <m:oMath xmlns:m="http://schemas.openxmlformats.org/officeDocument/2006/math">
                    <m:sSub>
                      <m:sSubPr>
                        <m:ctrlPr>
                          <a:rPr lang="ar-AE" i="1">
                            <a:latin typeface="Cambria Math" panose="02040503050406030204" pitchFamily="18" charset="0"/>
                          </a:rPr>
                        </m:ctrlPr>
                      </m:sSubPr>
                      <m:e>
                        <m:r>
                          <a:rPr lang="ar-AE" i="1">
                            <a:latin typeface="Cambria Math" panose="02040503050406030204" pitchFamily="18" charset="0"/>
                          </a:rPr>
                          <m:t>𝑇</m:t>
                        </m:r>
                      </m:e>
                      <m:sub>
                        <m:r>
                          <a:rPr lang="ar-AE" i="1">
                            <a:latin typeface="Cambria Math" panose="02040503050406030204" pitchFamily="18" charset="0"/>
                          </a:rPr>
                          <m:t>𝑐</m:t>
                        </m:r>
                      </m:sub>
                    </m:sSub>
                  </m:oMath>
                </a14:m>
                <a:r>
                  <a:rPr lang="ar-AE" b="0" i="0" dirty="0">
                    <a:effectLst/>
                    <a:latin typeface="fkGroteskNeue"/>
                  </a:rPr>
                  <a:t>), </a:t>
                </a:r>
                <a:r>
                  <a:rPr lang="en-MY" b="0" i="0" dirty="0">
                    <a:effectLst/>
                    <a:latin typeface="fkGroteskNeue"/>
                  </a:rPr>
                  <a:t>but higher capital cost and shorter cycles.</a:t>
                </a:r>
              </a:p>
              <a:p>
                <a:pPr marL="285750" indent="-285750" algn="l">
                  <a:buFont typeface="Arial" panose="020B0604020202020204" pitchFamily="34" charset="0"/>
                  <a:buChar char="•"/>
                </a:pPr>
                <a:r>
                  <a:rPr lang="en-MY" b="0" i="0" dirty="0">
                    <a:effectLst/>
                    <a:latin typeface="fkGroteskNeue"/>
                  </a:rPr>
                  <a:t>Option B: more compact and economical per MW, but tighter safety margins and more demanding analysis/licensing.</a:t>
                </a:r>
              </a:p>
            </p:txBody>
          </p:sp>
        </mc:Choice>
        <mc:Fallback xmlns="">
          <p:sp>
            <p:nvSpPr>
              <p:cNvPr id="5" name="TextBox 4">
                <a:extLst>
                  <a:ext uri="{FF2B5EF4-FFF2-40B4-BE49-F238E27FC236}">
                    <a16:creationId xmlns:a16="http://schemas.microsoft.com/office/drawing/2014/main" id="{23945A1E-A525-E583-FA9B-DA03F9722CD6}"/>
                  </a:ext>
                </a:extLst>
              </p:cNvPr>
              <p:cNvSpPr txBox="1">
                <a:spLocks noRot="1" noChangeAspect="1" noMove="1" noResize="1" noEditPoints="1" noAdjustHandles="1" noChangeArrowheads="1" noChangeShapeType="1" noTextEdit="1"/>
              </p:cNvSpPr>
              <p:nvPr/>
            </p:nvSpPr>
            <p:spPr>
              <a:xfrm>
                <a:off x="230863" y="5106034"/>
                <a:ext cx="8455937" cy="1477328"/>
              </a:xfrm>
              <a:prstGeom prst="rect">
                <a:avLst/>
              </a:prstGeom>
              <a:blipFill>
                <a:blip r:embed="rId3"/>
                <a:stretch>
                  <a:fillRect l="-649" t="-2479" b="-5785"/>
                </a:stretch>
              </a:blipFill>
            </p:spPr>
            <p:txBody>
              <a:bodyPr/>
              <a:lstStyle/>
              <a:p>
                <a:r>
                  <a:rPr lang="en-MY">
                    <a:noFill/>
                  </a:rPr>
                  <a:t> </a:t>
                </a:r>
              </a:p>
            </p:txBody>
          </p:sp>
        </mc:Fallback>
      </mc:AlternateContent>
    </p:spTree>
    <p:extLst>
      <p:ext uri="{BB962C8B-B14F-4D97-AF65-F5344CB8AC3E}">
        <p14:creationId xmlns:p14="http://schemas.microsoft.com/office/powerpoint/2010/main" val="66145054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p>
        </p:txBody>
      </p:sp>
      <p:sp>
        <p:nvSpPr>
          <p:cNvPr id="3" name="Content Placeholder 2"/>
          <p:cNvSpPr>
            <a:spLocks noGrp="1"/>
          </p:cNvSpPr>
          <p:nvPr>
            <p:ph idx="1"/>
          </p:nvPr>
        </p:nvSpPr>
        <p:spPr/>
        <p:txBody>
          <a:bodyPr/>
          <a:lstStyle/>
          <a:p>
            <a:r>
              <a:rPr lang="en-US" sz="2000" dirty="0" err="1"/>
              <a:t>Todreas</a:t>
            </a:r>
            <a:r>
              <a:rPr lang="en-US" sz="2000" dirty="0"/>
              <a:t>, </a:t>
            </a:r>
            <a:r>
              <a:rPr lang="en-US" sz="2000" dirty="0" err="1"/>
              <a:t>Kazimi</a:t>
            </a:r>
            <a:r>
              <a:rPr lang="en-US" sz="2000" dirty="0"/>
              <a:t>, Nuclear Systems, Thermal Hydraulic Fundamentals, CRC Press</a:t>
            </a:r>
          </a:p>
          <a:p>
            <a:r>
              <a:rPr lang="en-US" sz="2000" dirty="0" err="1"/>
              <a:t>Lamarsh</a:t>
            </a:r>
            <a:r>
              <a:rPr lang="en-US" sz="2000" dirty="0"/>
              <a:t>, Introduction to Nuclear Engineering, Prentice-Hall</a:t>
            </a:r>
          </a:p>
          <a:p>
            <a:r>
              <a:rPr lang="en-US" sz="2000" dirty="0"/>
              <a:t>M </a:t>
            </a:r>
            <a:r>
              <a:rPr lang="en-US" sz="2000" dirty="0" err="1"/>
              <a:t>M</a:t>
            </a:r>
            <a:r>
              <a:rPr lang="en-US" sz="2000" dirty="0"/>
              <a:t> </a:t>
            </a:r>
            <a:r>
              <a:rPr lang="en-US" sz="2000" dirty="0" err="1"/>
              <a:t>ElWakil</a:t>
            </a:r>
            <a:r>
              <a:rPr lang="en-US" sz="2000" dirty="0"/>
              <a:t>, Nuclear Heat Transport, International Textbook Company</a:t>
            </a:r>
          </a:p>
          <a:p>
            <a:r>
              <a:rPr lang="en-US" sz="2000" dirty="0" err="1"/>
              <a:t>Buongiorno</a:t>
            </a:r>
            <a:r>
              <a:rPr lang="en-US" sz="2000" dirty="0"/>
              <a:t>, Notes on Two Phase Flow, Boiling Heat Transfer, and Boiling Crises in PWRs and BWRs, MIT</a:t>
            </a:r>
          </a:p>
          <a:p>
            <a:r>
              <a:rPr lang="en-US" sz="2000" dirty="0" err="1"/>
              <a:t>Buongiorno</a:t>
            </a:r>
            <a:r>
              <a:rPr lang="en-US" sz="2000" dirty="0"/>
              <a:t>, Boiling Crisis in LWRs, MIT</a:t>
            </a:r>
          </a:p>
          <a:p>
            <a:r>
              <a:rPr lang="en-US" sz="2000" dirty="0"/>
              <a:t>Reactor Thermal Engineering </a:t>
            </a:r>
            <a:r>
              <a:rPr lang="en-US" sz="2000" dirty="0" err="1"/>
              <a:t>IIb</a:t>
            </a:r>
            <a:r>
              <a:rPr lang="en-US" sz="2000" dirty="0"/>
              <a:t>, ITP @ JAEA, August 2010 </a:t>
            </a:r>
          </a:p>
          <a:p>
            <a:endParaRPr lang="en-US" sz="2000" dirty="0"/>
          </a:p>
        </p:txBody>
      </p:sp>
    </p:spTree>
    <p:extLst>
      <p:ext uri="{BB962C8B-B14F-4D97-AF65-F5344CB8AC3E}">
        <p14:creationId xmlns:p14="http://schemas.microsoft.com/office/powerpoint/2010/main" val="6467933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Classification of Plant States</a:t>
            </a:r>
            <a:br>
              <a:rPr lang="en-MY" dirty="0"/>
            </a:br>
            <a:endParaRPr lang="en-MY" dirty="0"/>
          </a:p>
        </p:txBody>
      </p:sp>
      <p:pic>
        <p:nvPicPr>
          <p:cNvPr id="1026" name="Picture 2" descr="nuclear-power-plant-states-accident-conditions.png (817×58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918" y="1249549"/>
            <a:ext cx="7781925" cy="5543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55746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6A4918-4B51-44A2-8B35-8BF3227B6E51}"/>
              </a:ext>
            </a:extLst>
          </p:cNvPr>
          <p:cNvSpPr txBox="1">
            <a:spLocks noChangeArrowheads="1"/>
          </p:cNvSpPr>
          <p:nvPr/>
        </p:nvSpPr>
        <p:spPr bwMode="auto">
          <a:xfrm>
            <a:off x="2686050" y="412750"/>
            <a:ext cx="726757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spcBef>
                <a:spcPct val="0"/>
              </a:spcBef>
              <a:buNone/>
            </a:pPr>
            <a:r>
              <a:rPr lang="en-US" altLang="en-US" sz="3600" dirty="0">
                <a:cs typeface="Calibri" panose="020F0502020204030204" pitchFamily="34" charset="0"/>
              </a:rPr>
              <a:t>General Considerations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2BC7BB0-A830-4DE9-86BD-24EB8B69EBF4}"/>
                  </a:ext>
                </a:extLst>
              </p:cNvPr>
              <p:cNvSpPr txBox="1">
                <a:spLocks noChangeArrowheads="1"/>
              </p:cNvSpPr>
              <p:nvPr/>
            </p:nvSpPr>
            <p:spPr bwMode="auto">
              <a:xfrm>
                <a:off x="390525" y="1282700"/>
                <a:ext cx="8362950" cy="5286375"/>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r>
                  <a:rPr lang="en-MY" altLang="en-US" sz="2000" dirty="0"/>
                  <a:t>Fuel cladding should have high thermal conductivity</a:t>
                </a:r>
              </a:p>
              <a:p>
                <a:r>
                  <a:rPr lang="en-MY" altLang="en-US" sz="2000" dirty="0"/>
                  <a:t>Other considerations should be taken into considerations such as low neutron absorption cross section, workability, withstand high temperatures and withstand corrosive action by coolant fluid. </a:t>
                </a:r>
              </a:p>
              <a:p>
                <a:r>
                  <a:rPr lang="en-MY" altLang="en-US" sz="2000" dirty="0"/>
                  <a:t>Typical cladding materials, stainless steel, aluminum, zirconium and magnesium. </a:t>
                </a:r>
              </a:p>
              <a:p>
                <a:r>
                  <a:rPr lang="en-MY" altLang="en-US" sz="2000" dirty="0"/>
                  <a:t>The resistance to heat conduction in the cladding is then reduced by holding the cladding thickness to a minimum. </a:t>
                </a:r>
              </a:p>
              <a:p>
                <a:r>
                  <a:rPr lang="en-MY" altLang="en-US" sz="2000" dirty="0"/>
                  <a:t>The heat transfer by convection to the coolant is dependent on the coolant’s physical characteristics and on operating conditions, such as the coolant velocity</a:t>
                </a:r>
              </a:p>
              <a:p>
                <a:r>
                  <a:rPr lang="en-MY" altLang="en-US" sz="2000" dirty="0"/>
                  <a:t>The second factor, </a:t>
                </a:r>
                <a14:m>
                  <m:oMath xmlns:m="http://schemas.openxmlformats.org/officeDocument/2006/math">
                    <m:r>
                      <a:rPr lang="en-MY" sz="2000" b="0" i="1" smtClean="0">
                        <a:latin typeface="Cambria Math" panose="02040503050406030204" pitchFamily="18" charset="0"/>
                      </a:rPr>
                      <m:t>𝐴</m:t>
                    </m:r>
                  </m:oMath>
                </a14:m>
                <a:r>
                  <a:rPr lang="en-MY" altLang="en-US" sz="2000" dirty="0"/>
                  <a:t>, is the heat-transfer surface. The circumferential area of all the fuel elements, that must be designed within the reactor core</a:t>
                </a:r>
              </a:p>
              <a:p>
                <a:r>
                  <a:rPr lang="en-MY" altLang="en-US" sz="2000" dirty="0"/>
                  <a:t>The third factor, </a:t>
                </a:r>
                <a14:m>
                  <m:oMath xmlns:m="http://schemas.openxmlformats.org/officeDocument/2006/math">
                    <m:r>
                      <m:rPr>
                        <m:sty m:val="p"/>
                      </m:rPr>
                      <a:rPr lang="el-GR" sz="2000" b="0" i="1" smtClean="0">
                        <a:latin typeface="Cambria Math" panose="02040503050406030204" pitchFamily="18" charset="0"/>
                        <a:ea typeface="Cambria Math" panose="02040503050406030204" pitchFamily="18" charset="0"/>
                      </a:rPr>
                      <m:t>Δ</m:t>
                    </m:r>
                    <m:r>
                      <a:rPr lang="en-MY" sz="2000" b="0" i="1" smtClean="0">
                        <a:latin typeface="Cambria Math" panose="02040503050406030204" pitchFamily="18" charset="0"/>
                        <a:ea typeface="Cambria Math" panose="02040503050406030204" pitchFamily="18" charset="0"/>
                      </a:rPr>
                      <m:t>𝑡</m:t>
                    </m:r>
                  </m:oMath>
                </a14:m>
                <a:r>
                  <a:rPr lang="en-MY" altLang="en-US" sz="2000" dirty="0"/>
                  <a:t>, is the mean difference between the temperatures of the coolant and fuel.</a:t>
                </a:r>
              </a:p>
              <a:p>
                <a:pPr defTabSz="914400" eaLnBrk="1" hangingPunct="1"/>
                <a:endParaRPr lang="en-US" altLang="en-US" sz="2000" dirty="0">
                  <a:cs typeface="Arial" panose="020B0604020202020204" pitchFamily="34" charset="0"/>
                </a:endParaRPr>
              </a:p>
              <a:p>
                <a:pPr defTabSz="914400" eaLnBrk="1" hangingPunct="1"/>
                <a:endParaRPr lang="en-US" altLang="en-US" sz="2400" dirty="0">
                  <a:latin typeface="+mn-lt"/>
                  <a:cs typeface="Arial" panose="020B0604020202020204" pitchFamily="34" charset="0"/>
                </a:endParaRPr>
              </a:p>
            </p:txBody>
          </p:sp>
        </mc:Choice>
        <mc:Fallback xmlns="">
          <p:sp>
            <p:nvSpPr>
              <p:cNvPr id="3" name="Content Placeholder 2">
                <a:extLst>
                  <a:ext uri="{FF2B5EF4-FFF2-40B4-BE49-F238E27FC236}">
                    <a16:creationId xmlns="" xmlns:a16="http://schemas.microsoft.com/office/drawing/2014/main" xmlns:a14="http://schemas.microsoft.com/office/drawing/2010/main" id="{02BC7BB0-A830-4DE9-86BD-24EB8B69EBF4}"/>
                  </a:ext>
                </a:extLst>
              </p:cNvPr>
              <p:cNvSpPr txBox="1">
                <a:spLocks noRot="1" noChangeAspect="1" noMove="1" noResize="1" noEditPoints="1" noAdjustHandles="1" noChangeArrowheads="1" noChangeShapeType="1" noTextEdit="1"/>
              </p:cNvSpPr>
              <p:nvPr/>
            </p:nvSpPr>
            <p:spPr bwMode="auto">
              <a:xfrm>
                <a:off x="390525" y="1282700"/>
                <a:ext cx="8362950" cy="5286375"/>
              </a:xfrm>
              <a:prstGeom prst="rect">
                <a:avLst/>
              </a:prstGeom>
              <a:blipFill rotWithShape="0">
                <a:blip r:embed="rId2"/>
                <a:stretch>
                  <a:fillRect l="-656" t="-1152" r="-1020"/>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MY">
                    <a:noFill/>
                  </a:rPr>
                  <a:t> </a:t>
                </a:r>
              </a:p>
            </p:txBody>
          </p:sp>
        </mc:Fallback>
      </mc:AlternateContent>
    </p:spTree>
    <p:extLst>
      <p:ext uri="{BB962C8B-B14F-4D97-AF65-F5344CB8AC3E}">
        <p14:creationId xmlns:p14="http://schemas.microsoft.com/office/powerpoint/2010/main" val="2138319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0"/>
          <p:cNvGraphicFramePr>
            <a:graphicFrameLocks noGrp="1"/>
          </p:cNvGraphicFramePr>
          <p:nvPr>
            <p:extLst>
              <p:ext uri="{D42A27DB-BD31-4B8C-83A1-F6EECF244321}">
                <p14:modId xmlns:p14="http://schemas.microsoft.com/office/powerpoint/2010/main" val="38396217"/>
              </p:ext>
            </p:extLst>
          </p:nvPr>
        </p:nvGraphicFramePr>
        <p:xfrm>
          <a:off x="609600" y="2030611"/>
          <a:ext cx="7924800" cy="2286000"/>
        </p:xfrm>
        <a:graphic>
          <a:graphicData uri="http://schemas.openxmlformats.org/drawingml/2006/table">
            <a:tbl>
              <a:tblPr/>
              <a:tblGrid>
                <a:gridCol w="1981200">
                  <a:extLst>
                    <a:ext uri="{9D8B030D-6E8A-4147-A177-3AD203B41FA5}">
                      <a16:colId xmlns:a16="http://schemas.microsoft.com/office/drawing/2014/main" val="20000"/>
                    </a:ext>
                  </a:extLst>
                </a:gridCol>
                <a:gridCol w="1981200">
                  <a:extLst>
                    <a:ext uri="{9D8B030D-6E8A-4147-A177-3AD203B41FA5}">
                      <a16:colId xmlns:a16="http://schemas.microsoft.com/office/drawing/2014/main" val="20001"/>
                    </a:ext>
                  </a:extLst>
                </a:gridCol>
                <a:gridCol w="1981200">
                  <a:extLst>
                    <a:ext uri="{9D8B030D-6E8A-4147-A177-3AD203B41FA5}">
                      <a16:colId xmlns:a16="http://schemas.microsoft.com/office/drawing/2014/main" val="20002"/>
                    </a:ext>
                  </a:extLst>
                </a:gridCol>
                <a:gridCol w="1981200">
                  <a:extLst>
                    <a:ext uri="{9D8B030D-6E8A-4147-A177-3AD203B41FA5}">
                      <a16:colId xmlns:a16="http://schemas.microsoft.com/office/drawing/2014/main" val="20003"/>
                    </a:ext>
                  </a:extLst>
                </a:gridCol>
              </a:tblGrid>
              <a:tr h="350937">
                <a:tc>
                  <a:txBody>
                    <a:bodyPr/>
                    <a:lstStyle/>
                    <a:p>
                      <a:pPr marL="0" indent="0" algn="l">
                        <a:buNone/>
                      </a:pPr>
                      <a:r>
                        <a:rPr lang="en-US" sz="1800" b="1" dirty="0">
                          <a:solidFill>
                            <a:schemeClr val="tx1"/>
                          </a:solidFill>
                          <a:latin typeface="Arial" pitchFamily="34" charset="0"/>
                          <a:ea typeface="Arial" pitchFamily="34" charset="-122"/>
                          <a:cs typeface="Arial" pitchFamily="34" charset="-120"/>
                        </a:rPr>
                        <a:t>Barrier</a:t>
                      </a:r>
                      <a:endParaRPr lang="en-US" sz="1800" dirty="0">
                        <a:solidFill>
                          <a:schemeClr val="tx1"/>
                        </a:solidFill>
                        <a:latin typeface="Arial" charset="0"/>
                        <a:ea typeface="Arial" charset="0"/>
                        <a:cs typeface="Arial" charset="0"/>
                      </a:endParaRPr>
                    </a:p>
                  </a:txBody>
                  <a:tcPr anchor="ctr">
                    <a:lnL w="0" cap="flat" cmpd="sng" algn="ctr">
                      <a:noFill/>
                    </a:lnL>
                    <a:lnR w="0" cap="flat" cmpd="sng" algn="ctr">
                      <a:noFill/>
                    </a:lnR>
                    <a:lnT w="0" cap="flat" cmpd="sng" algn="ctr">
                      <a:noFill/>
                    </a:lnT>
                    <a:lnB w="12700" cap="flat" cmpd="sng" algn="ctr">
                      <a:solidFill>
                        <a:srgbClr val="000000"/>
                      </a:solidFill>
                      <a:prstDash val="solid"/>
                      <a:round/>
                      <a:headEnd type="none" w="med" len="med"/>
                      <a:tailEnd type="none" w="med" len="med"/>
                    </a:lnB>
                    <a:solidFill>
                      <a:srgbClr val="E6F3F9"/>
                    </a:solidFill>
                  </a:tcPr>
                </a:tc>
                <a:tc>
                  <a:txBody>
                    <a:bodyPr/>
                    <a:lstStyle/>
                    <a:p>
                      <a:pPr marL="0" indent="0" algn="l">
                        <a:buNone/>
                      </a:pPr>
                      <a:r>
                        <a:rPr lang="en-US" sz="1800" b="1" dirty="0">
                          <a:solidFill>
                            <a:schemeClr val="tx1"/>
                          </a:solidFill>
                          <a:latin typeface="Arial" pitchFamily="34" charset="0"/>
                          <a:ea typeface="Arial" pitchFamily="34" charset="-122"/>
                          <a:cs typeface="Arial" pitchFamily="34" charset="-120"/>
                        </a:rPr>
                        <a:t>Material</a:t>
                      </a:r>
                      <a:endParaRPr lang="en-US" sz="1800" dirty="0">
                        <a:solidFill>
                          <a:schemeClr val="tx1"/>
                        </a:solidFill>
                        <a:latin typeface="Arial" charset="0"/>
                        <a:ea typeface="Arial" charset="0"/>
                        <a:cs typeface="Arial" charset="0"/>
                      </a:endParaRPr>
                    </a:p>
                  </a:txBody>
                  <a:tcPr anchor="ctr">
                    <a:lnL w="0" cap="flat" cmpd="sng" algn="ctr">
                      <a:noFill/>
                    </a:lnL>
                    <a:lnR w="0" cap="flat" cmpd="sng" algn="ctr">
                      <a:noFill/>
                    </a:lnR>
                    <a:lnT w="0" cap="flat" cmpd="sng" algn="ctr">
                      <a:noFill/>
                    </a:lnT>
                    <a:lnB w="12700" cap="flat" cmpd="sng" algn="ctr">
                      <a:solidFill>
                        <a:srgbClr val="000000"/>
                      </a:solidFill>
                      <a:prstDash val="solid"/>
                      <a:round/>
                      <a:headEnd type="none" w="med" len="med"/>
                      <a:tailEnd type="none" w="med" len="med"/>
                    </a:lnB>
                    <a:solidFill>
                      <a:srgbClr val="E6F3F9"/>
                    </a:solidFill>
                  </a:tcPr>
                </a:tc>
                <a:tc>
                  <a:txBody>
                    <a:bodyPr/>
                    <a:lstStyle/>
                    <a:p>
                      <a:pPr marL="0" indent="0" algn="l">
                        <a:buNone/>
                      </a:pPr>
                      <a:r>
                        <a:rPr lang="en-US" sz="1800" b="1" dirty="0">
                          <a:solidFill>
                            <a:schemeClr val="tx1"/>
                          </a:solidFill>
                          <a:latin typeface="Arial" pitchFamily="34" charset="0"/>
                          <a:ea typeface="Arial" pitchFamily="34" charset="-122"/>
                          <a:cs typeface="Arial" pitchFamily="34" charset="-120"/>
                        </a:rPr>
                        <a:t>Limit</a:t>
                      </a:r>
                      <a:endParaRPr lang="en-US" sz="1800" dirty="0">
                        <a:solidFill>
                          <a:schemeClr val="tx1"/>
                        </a:solidFill>
                        <a:latin typeface="Arial" charset="0"/>
                        <a:ea typeface="Arial" charset="0"/>
                        <a:cs typeface="Arial" charset="0"/>
                      </a:endParaRPr>
                    </a:p>
                  </a:txBody>
                  <a:tcPr anchor="ctr">
                    <a:lnL w="0" cap="flat" cmpd="sng" algn="ctr">
                      <a:noFill/>
                    </a:lnL>
                    <a:lnR w="0" cap="flat" cmpd="sng" algn="ctr">
                      <a:noFill/>
                    </a:lnR>
                    <a:lnT w="0" cap="flat" cmpd="sng" algn="ctr">
                      <a:noFill/>
                    </a:lnT>
                    <a:lnB w="12700" cap="flat" cmpd="sng" algn="ctr">
                      <a:solidFill>
                        <a:srgbClr val="000000"/>
                      </a:solidFill>
                      <a:prstDash val="solid"/>
                      <a:round/>
                      <a:headEnd type="none" w="med" len="med"/>
                      <a:tailEnd type="none" w="med" len="med"/>
                    </a:lnB>
                    <a:solidFill>
                      <a:srgbClr val="E6F3F9"/>
                    </a:solidFill>
                  </a:tcPr>
                </a:tc>
                <a:tc>
                  <a:txBody>
                    <a:bodyPr/>
                    <a:lstStyle/>
                    <a:p>
                      <a:pPr marL="0" indent="0" algn="l">
                        <a:buNone/>
                      </a:pPr>
                      <a:r>
                        <a:rPr lang="en-US" sz="1800" b="1" dirty="0">
                          <a:solidFill>
                            <a:schemeClr val="tx1"/>
                          </a:solidFill>
                          <a:latin typeface="Arial" pitchFamily="34" charset="0"/>
                          <a:ea typeface="Arial" pitchFamily="34" charset="-122"/>
                          <a:cs typeface="Arial" pitchFamily="34" charset="-120"/>
                        </a:rPr>
                        <a:t>Function</a:t>
                      </a:r>
                      <a:endParaRPr lang="en-US" sz="1800" dirty="0">
                        <a:solidFill>
                          <a:schemeClr val="tx1"/>
                        </a:solidFill>
                        <a:latin typeface="Arial" charset="0"/>
                        <a:ea typeface="Arial" charset="0"/>
                        <a:cs typeface="Arial" charset="0"/>
                      </a:endParaRPr>
                    </a:p>
                  </a:txBody>
                  <a:tcPr anchor="ctr">
                    <a:lnL w="0" cap="flat" cmpd="sng" algn="ctr">
                      <a:noFill/>
                    </a:lnL>
                    <a:lnR w="0" cap="flat" cmpd="sng" algn="ctr">
                      <a:noFill/>
                    </a:lnR>
                    <a:lnT w="0" cap="flat" cmpd="sng" algn="ctr">
                      <a:noFill/>
                    </a:lnT>
                    <a:lnB w="12700" cap="flat" cmpd="sng" algn="ctr">
                      <a:solidFill>
                        <a:srgbClr val="000000"/>
                      </a:solidFill>
                      <a:prstDash val="solid"/>
                      <a:round/>
                      <a:headEnd type="none" w="med" len="med"/>
                      <a:tailEnd type="none" w="med" len="med"/>
                    </a:lnB>
                    <a:solidFill>
                      <a:srgbClr val="E6F3F9"/>
                    </a:solidFill>
                  </a:tcPr>
                </a:tc>
                <a:extLst>
                  <a:ext uri="{0D108BD9-81ED-4DB2-BD59-A6C34878D82A}">
                    <a16:rowId xmlns:a16="http://schemas.microsoft.com/office/drawing/2014/main" val="10000"/>
                  </a:ext>
                </a:extLst>
              </a:tr>
              <a:tr h="350937">
                <a:tc>
                  <a:txBody>
                    <a:bodyPr/>
                    <a:lstStyle/>
                    <a:p>
                      <a:pPr marL="0" indent="0" algn="l">
                        <a:buNone/>
                      </a:pPr>
                      <a:r>
                        <a:rPr lang="en-US" sz="1800" dirty="0">
                          <a:solidFill>
                            <a:schemeClr val="tx1"/>
                          </a:solidFill>
                          <a:latin typeface="Arial" pitchFamily="34" charset="0"/>
                          <a:ea typeface="Arial" pitchFamily="34" charset="-122"/>
                          <a:cs typeface="Arial" pitchFamily="34" charset="-120"/>
                        </a:rPr>
                        <a:t>1st</a:t>
                      </a:r>
                      <a:endParaRPr lang="en-US" sz="1800" dirty="0">
                        <a:solidFill>
                          <a:schemeClr val="tx1"/>
                        </a:solidFill>
                        <a:latin typeface="Arial" charset="0"/>
                        <a:ea typeface="Arial" charset="0"/>
                        <a:cs typeface="Arial" charset="0"/>
                      </a:endParaRPr>
                    </a:p>
                  </a:txBody>
                  <a:tcPr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l">
                        <a:buNone/>
                      </a:pPr>
                      <a:r>
                        <a:rPr lang="en-US" sz="1800" dirty="0">
                          <a:solidFill>
                            <a:schemeClr val="tx1"/>
                          </a:solidFill>
                          <a:latin typeface="Arial" pitchFamily="34" charset="0"/>
                          <a:ea typeface="Arial" pitchFamily="34" charset="-122"/>
                          <a:cs typeface="Arial" pitchFamily="34" charset="-120"/>
                        </a:rPr>
                        <a:t>Fuel pellet (UO₂)</a:t>
                      </a:r>
                      <a:endParaRPr lang="en-US" sz="1800" dirty="0">
                        <a:solidFill>
                          <a:schemeClr val="tx1"/>
                        </a:solidFill>
                        <a:latin typeface="Arial" charset="0"/>
                        <a:ea typeface="Arial" charset="0"/>
                        <a:cs typeface="Arial" charset="0"/>
                      </a:endParaRPr>
                    </a:p>
                  </a:txBody>
                  <a:tcPr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l">
                        <a:buNone/>
                      </a:pPr>
                      <a:r>
                        <a:rPr lang="en-US" sz="1800" dirty="0">
                          <a:solidFill>
                            <a:schemeClr val="tx1"/>
                          </a:solidFill>
                          <a:latin typeface="Arial" pitchFamily="34" charset="0"/>
                          <a:ea typeface="Arial" pitchFamily="34" charset="-122"/>
                          <a:cs typeface="Arial" pitchFamily="34" charset="-120"/>
                        </a:rPr>
                        <a:t>2,800°C (melting)</a:t>
                      </a:r>
                      <a:endParaRPr lang="en-US" sz="1800" dirty="0">
                        <a:solidFill>
                          <a:schemeClr val="tx1"/>
                        </a:solidFill>
                        <a:latin typeface="Arial" charset="0"/>
                        <a:ea typeface="Arial" charset="0"/>
                        <a:cs typeface="Arial" charset="0"/>
                      </a:endParaRPr>
                    </a:p>
                  </a:txBody>
                  <a:tcPr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l">
                        <a:buNone/>
                      </a:pPr>
                      <a:r>
                        <a:rPr lang="en-US" sz="1800" dirty="0">
                          <a:solidFill>
                            <a:schemeClr val="tx1"/>
                          </a:solidFill>
                          <a:latin typeface="Arial" pitchFamily="34" charset="0"/>
                          <a:ea typeface="Arial" pitchFamily="34" charset="-122"/>
                          <a:cs typeface="Arial" pitchFamily="34" charset="-120"/>
                        </a:rPr>
                        <a:t>Contains fission products</a:t>
                      </a:r>
                      <a:endParaRPr lang="en-US" sz="1800" dirty="0">
                        <a:solidFill>
                          <a:schemeClr val="tx1"/>
                        </a:solidFill>
                        <a:latin typeface="Arial" charset="0"/>
                        <a:ea typeface="Arial" charset="0"/>
                        <a:cs typeface="Arial" charset="0"/>
                      </a:endParaRPr>
                    </a:p>
                  </a:txBody>
                  <a:tcPr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50937">
                <a:tc>
                  <a:txBody>
                    <a:bodyPr/>
                    <a:lstStyle/>
                    <a:p>
                      <a:pPr marL="0" indent="0" algn="l">
                        <a:buNone/>
                      </a:pPr>
                      <a:r>
                        <a:rPr lang="en-US" sz="1800" dirty="0">
                          <a:solidFill>
                            <a:schemeClr val="tx1"/>
                          </a:solidFill>
                          <a:latin typeface="Arial" pitchFamily="34" charset="0"/>
                          <a:ea typeface="Arial" pitchFamily="34" charset="-122"/>
                          <a:cs typeface="Arial" pitchFamily="34" charset="-120"/>
                        </a:rPr>
                        <a:t>2nd</a:t>
                      </a:r>
                      <a:endParaRPr lang="en-US" sz="1800" dirty="0">
                        <a:solidFill>
                          <a:schemeClr val="tx1"/>
                        </a:solidFill>
                        <a:latin typeface="Arial" charset="0"/>
                        <a:ea typeface="Arial" charset="0"/>
                        <a:cs typeface="Arial" charset="0"/>
                      </a:endParaRPr>
                    </a:p>
                  </a:txBody>
                  <a:tcPr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l">
                        <a:buNone/>
                      </a:pPr>
                      <a:r>
                        <a:rPr lang="en-US" sz="1800" dirty="0">
                          <a:solidFill>
                            <a:schemeClr val="tx1"/>
                          </a:solidFill>
                          <a:latin typeface="Arial" pitchFamily="34" charset="0"/>
                          <a:ea typeface="Arial" pitchFamily="34" charset="-122"/>
                          <a:cs typeface="Arial" pitchFamily="34" charset="-120"/>
                        </a:rPr>
                        <a:t>Cladding (Zircaloy)</a:t>
                      </a:r>
                      <a:endParaRPr lang="en-US" sz="1800" dirty="0">
                        <a:solidFill>
                          <a:schemeClr val="tx1"/>
                        </a:solidFill>
                        <a:latin typeface="Arial" charset="0"/>
                        <a:ea typeface="Arial" charset="0"/>
                        <a:cs typeface="Arial" charset="0"/>
                      </a:endParaRPr>
                    </a:p>
                  </a:txBody>
                  <a:tcPr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l">
                        <a:buNone/>
                      </a:pPr>
                      <a:r>
                        <a:rPr lang="en-US" sz="1800" dirty="0">
                          <a:solidFill>
                            <a:schemeClr val="tx1"/>
                          </a:solidFill>
                          <a:latin typeface="Arial" pitchFamily="34" charset="0"/>
                          <a:ea typeface="Arial" pitchFamily="34" charset="-122"/>
                          <a:cs typeface="Arial" pitchFamily="34" charset="-120"/>
                        </a:rPr>
                        <a:t>1,200°C (2,200°F)</a:t>
                      </a:r>
                      <a:endParaRPr lang="en-US" sz="1800" dirty="0">
                        <a:solidFill>
                          <a:schemeClr val="tx1"/>
                        </a:solidFill>
                        <a:latin typeface="Arial" charset="0"/>
                        <a:ea typeface="Arial" charset="0"/>
                        <a:cs typeface="Arial" charset="0"/>
                      </a:endParaRPr>
                    </a:p>
                  </a:txBody>
                  <a:tcPr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l">
                        <a:buNone/>
                      </a:pPr>
                      <a:r>
                        <a:rPr lang="en-US" sz="1800" dirty="0">
                          <a:solidFill>
                            <a:schemeClr val="tx1"/>
                          </a:solidFill>
                          <a:latin typeface="Arial" pitchFamily="34" charset="0"/>
                          <a:ea typeface="Arial" pitchFamily="34" charset="-122"/>
                          <a:cs typeface="Arial" pitchFamily="34" charset="-120"/>
                        </a:rPr>
                        <a:t>Containment barrier</a:t>
                      </a:r>
                      <a:endParaRPr lang="en-US" sz="1800" dirty="0">
                        <a:solidFill>
                          <a:schemeClr val="tx1"/>
                        </a:solidFill>
                        <a:latin typeface="Arial" charset="0"/>
                        <a:ea typeface="Arial" charset="0"/>
                        <a:cs typeface="Arial" charset="0"/>
                      </a:endParaRPr>
                    </a:p>
                  </a:txBody>
                  <a:tcPr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50937">
                <a:tc>
                  <a:txBody>
                    <a:bodyPr/>
                    <a:lstStyle/>
                    <a:p>
                      <a:pPr marL="0" indent="0" algn="l">
                        <a:buNone/>
                      </a:pPr>
                      <a:r>
                        <a:rPr lang="en-US" sz="1800" dirty="0">
                          <a:solidFill>
                            <a:schemeClr val="tx1"/>
                          </a:solidFill>
                          <a:latin typeface="Arial" pitchFamily="34" charset="0"/>
                          <a:ea typeface="Arial" pitchFamily="34" charset="-122"/>
                          <a:cs typeface="Arial" pitchFamily="34" charset="-120"/>
                        </a:rPr>
                        <a:t>3rd</a:t>
                      </a:r>
                      <a:endParaRPr lang="en-US" sz="1800" dirty="0">
                        <a:solidFill>
                          <a:schemeClr val="tx1"/>
                        </a:solidFill>
                        <a:latin typeface="Arial" charset="0"/>
                        <a:ea typeface="Arial" charset="0"/>
                        <a:cs typeface="Arial" charset="0"/>
                      </a:endParaRPr>
                    </a:p>
                  </a:txBody>
                  <a:tcPr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l">
                        <a:buNone/>
                      </a:pPr>
                      <a:r>
                        <a:rPr lang="en-US" sz="1800" dirty="0">
                          <a:solidFill>
                            <a:schemeClr val="tx1"/>
                          </a:solidFill>
                          <a:latin typeface="Arial" pitchFamily="34" charset="0"/>
                          <a:ea typeface="Arial" pitchFamily="34" charset="-122"/>
                          <a:cs typeface="Arial" pitchFamily="34" charset="-120"/>
                        </a:rPr>
                        <a:t>Reactor Coolant System</a:t>
                      </a:r>
                      <a:endParaRPr lang="en-US" sz="1800" dirty="0">
                        <a:solidFill>
                          <a:schemeClr val="tx1"/>
                        </a:solidFill>
                        <a:latin typeface="Arial" charset="0"/>
                        <a:ea typeface="Arial" charset="0"/>
                        <a:cs typeface="Arial" charset="0"/>
                      </a:endParaRPr>
                    </a:p>
                  </a:txBody>
                  <a:tcPr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l">
                        <a:buNone/>
                      </a:pPr>
                      <a:r>
                        <a:rPr lang="en-US" sz="1800" dirty="0">
                          <a:solidFill>
                            <a:schemeClr val="tx1"/>
                          </a:solidFill>
                          <a:latin typeface="Arial" pitchFamily="34" charset="0"/>
                          <a:ea typeface="Arial" pitchFamily="34" charset="-122"/>
                          <a:cs typeface="Arial" pitchFamily="34" charset="-120"/>
                        </a:rPr>
                        <a:t>N/A</a:t>
                      </a:r>
                      <a:endParaRPr lang="en-US" sz="1800" dirty="0">
                        <a:solidFill>
                          <a:schemeClr val="tx1"/>
                        </a:solidFill>
                        <a:latin typeface="Arial" charset="0"/>
                        <a:ea typeface="Arial" charset="0"/>
                        <a:cs typeface="Arial" charset="0"/>
                      </a:endParaRPr>
                    </a:p>
                  </a:txBody>
                  <a:tcPr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l">
                        <a:buNone/>
                      </a:pPr>
                      <a:r>
                        <a:rPr lang="en-US" sz="1800" dirty="0">
                          <a:solidFill>
                            <a:schemeClr val="tx1"/>
                          </a:solidFill>
                          <a:latin typeface="Arial" pitchFamily="34" charset="0"/>
                          <a:ea typeface="Arial" pitchFamily="34" charset="-122"/>
                          <a:cs typeface="Arial" pitchFamily="34" charset="-120"/>
                        </a:rPr>
                        <a:t>Confines radioactivity</a:t>
                      </a:r>
                      <a:endParaRPr lang="en-US" sz="1800" dirty="0">
                        <a:solidFill>
                          <a:schemeClr val="tx1"/>
                        </a:solidFill>
                        <a:latin typeface="Arial" charset="0"/>
                        <a:ea typeface="Arial" charset="0"/>
                        <a:cs typeface="Arial" charset="0"/>
                      </a:endParaRPr>
                    </a:p>
                  </a:txBody>
                  <a:tcPr anchor="ctr">
                    <a:lnL w="0" cap="flat" cmpd="sng" algn="ctr">
                      <a:noFill/>
                    </a:lnL>
                    <a:lnR w="0" cap="flat" cmpd="sng" algn="ct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3" name="Text 0"/>
          <p:cNvSpPr/>
          <p:nvPr/>
        </p:nvSpPr>
        <p:spPr>
          <a:xfrm>
            <a:off x="609600" y="1466851"/>
            <a:ext cx="8083296" cy="411361"/>
          </a:xfrm>
          <a:prstGeom prst="rect">
            <a:avLst/>
          </a:prstGeom>
          <a:noFill/>
          <a:ln/>
        </p:spPr>
        <p:txBody>
          <a:bodyPr wrap="square" lIns="0" tIns="0" rIns="0" bIns="0" rtlCol="0" anchor="t"/>
          <a:lstStyle/>
          <a:p>
            <a:pPr>
              <a:lnSpc>
                <a:spcPts val="3240"/>
              </a:lnSpc>
            </a:pPr>
            <a:r>
              <a:rPr lang="en-US" sz="2700" b="1" dirty="0">
                <a:latin typeface="Arial" pitchFamily="34" charset="0"/>
                <a:ea typeface="Arial" pitchFamily="34" charset="-122"/>
                <a:cs typeface="Arial" pitchFamily="34" charset="-120"/>
              </a:rPr>
              <a:t>Three Barriers Concept (Defense in Depth)</a:t>
            </a:r>
            <a:endParaRPr lang="en-US" sz="27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09600" y="1466850"/>
            <a:ext cx="7924800" cy="822722"/>
          </a:xfrm>
          <a:prstGeom prst="rect">
            <a:avLst/>
          </a:prstGeom>
          <a:noFill/>
          <a:ln/>
        </p:spPr>
        <p:txBody>
          <a:bodyPr wrap="square" lIns="0" tIns="0" rIns="0" bIns="0" rtlCol="0" anchor="t"/>
          <a:lstStyle/>
          <a:p>
            <a:pPr>
              <a:lnSpc>
                <a:spcPts val="3240"/>
              </a:lnSpc>
            </a:pPr>
            <a:r>
              <a:rPr lang="en-US" sz="2400" b="1" dirty="0">
                <a:latin typeface="Arial" pitchFamily="34" charset="0"/>
                <a:ea typeface="Arial" pitchFamily="34" charset="-122"/>
                <a:cs typeface="Arial" pitchFamily="34" charset="-120"/>
              </a:rPr>
              <a:t>Fuel Centerline Temperature: 1,200°C Design Limit</a:t>
            </a:r>
            <a:endParaRPr lang="en-US" sz="2400" dirty="0"/>
          </a:p>
        </p:txBody>
      </p:sp>
      <p:sp>
        <p:nvSpPr>
          <p:cNvPr id="3" name="Text 1"/>
          <p:cNvSpPr/>
          <p:nvPr/>
        </p:nvSpPr>
        <p:spPr>
          <a:xfrm>
            <a:off x="914400" y="2441973"/>
            <a:ext cx="7620000" cy="2255341"/>
          </a:xfrm>
          <a:prstGeom prst="rect">
            <a:avLst/>
          </a:prstGeom>
          <a:noFill/>
          <a:ln/>
        </p:spPr>
        <p:txBody>
          <a:bodyPr wrap="square" lIns="0" tIns="0" rIns="0" bIns="0" rtlCol="0" anchor="t"/>
          <a:lstStyle/>
          <a:p>
            <a:pPr marL="342900" indent="-342900">
              <a:lnSpc>
                <a:spcPts val="2160"/>
              </a:lnSpc>
              <a:buSzPct val="100000"/>
              <a:buChar char="•"/>
            </a:pPr>
            <a:r>
              <a:rPr lang="en-US" sz="2000" dirty="0">
                <a:latin typeface="Arial" pitchFamily="34" charset="0"/>
                <a:ea typeface="Arial" pitchFamily="34" charset="-122"/>
                <a:cs typeface="Arial" pitchFamily="34" charset="-120"/>
              </a:rPr>
              <a:t>UO₂ ductility degrades above 1,600°C</a:t>
            </a:r>
            <a:endParaRPr lang="en-US" sz="2000" dirty="0"/>
          </a:p>
          <a:p>
            <a:pPr marL="342900" indent="-342900">
              <a:lnSpc>
                <a:spcPts val="2160"/>
              </a:lnSpc>
              <a:buSzPct val="100000"/>
              <a:buChar char="•"/>
            </a:pPr>
            <a:r>
              <a:rPr lang="en-US" sz="2000" dirty="0">
                <a:latin typeface="Arial" pitchFamily="34" charset="0"/>
                <a:ea typeface="Arial" pitchFamily="34" charset="-122"/>
                <a:cs typeface="Arial" pitchFamily="34" charset="-120"/>
              </a:rPr>
              <a:t>Pellet densification &amp; fission gas release accelerates above 1,200°C</a:t>
            </a:r>
            <a:endParaRPr lang="en-US" sz="2000" dirty="0"/>
          </a:p>
          <a:p>
            <a:pPr marL="342900" indent="-342900">
              <a:lnSpc>
                <a:spcPts val="2160"/>
              </a:lnSpc>
              <a:buSzPct val="100000"/>
              <a:buChar char="•"/>
            </a:pPr>
            <a:r>
              <a:rPr lang="en-US" sz="2000" dirty="0">
                <a:latin typeface="Arial" pitchFamily="34" charset="0"/>
                <a:ea typeface="Arial" pitchFamily="34" charset="-122"/>
                <a:cs typeface="Arial" pitchFamily="34" charset="-120"/>
              </a:rPr>
              <a:t>At melting (2,800°C): fuel swells, pressurizes rod internally</a:t>
            </a:r>
            <a:endParaRPr lang="en-US" sz="2000" dirty="0"/>
          </a:p>
          <a:p>
            <a:pPr marL="342900" indent="-342900">
              <a:lnSpc>
                <a:spcPts val="2160"/>
              </a:lnSpc>
              <a:buSzPct val="100000"/>
              <a:buChar char="•"/>
            </a:pPr>
            <a:r>
              <a:rPr lang="en-US" sz="2000" b="1" dirty="0">
                <a:latin typeface="Arial" pitchFamily="34" charset="0"/>
                <a:ea typeface="Arial" pitchFamily="34" charset="-122"/>
                <a:cs typeface="Arial" pitchFamily="34" charset="-120"/>
              </a:rPr>
              <a:t>Design margin: 40-50% to melting point</a:t>
            </a:r>
            <a:endParaRPr lang="en-US" sz="2000" dirty="0"/>
          </a:p>
          <a:p>
            <a:pPr marL="342900" indent="-342900">
              <a:lnSpc>
                <a:spcPts val="2160"/>
              </a:lnSpc>
              <a:buSzPct val="100000"/>
              <a:buChar char="•"/>
            </a:pPr>
            <a:r>
              <a:rPr lang="en-US" sz="2000" dirty="0">
                <a:latin typeface="Arial" pitchFamily="34" charset="0"/>
                <a:ea typeface="Arial" pitchFamily="34" charset="-122"/>
                <a:cs typeface="Arial" pitchFamily="34" charset="-120"/>
              </a:rPr>
              <a:t>Safety factor: 2.3× on absolute melting point</a:t>
            </a:r>
            <a:endParaRPr lang="en-US" sz="2000" dirty="0"/>
          </a:p>
          <a:p>
            <a:pPr marL="342900" indent="-342900">
              <a:lnSpc>
                <a:spcPts val="2160"/>
              </a:lnSpc>
              <a:buSzPct val="100000"/>
              <a:buChar char="•"/>
            </a:pPr>
            <a:r>
              <a:rPr lang="en-US" sz="2000" b="1" dirty="0">
                <a:latin typeface="Arial" pitchFamily="34" charset="0"/>
                <a:ea typeface="Arial" pitchFamily="34" charset="-122"/>
                <a:cs typeface="Arial" pitchFamily="34" charset="-120"/>
              </a:rPr>
              <a:t>Historical context:</a:t>
            </a:r>
            <a:r>
              <a:rPr lang="en-US" sz="2000" dirty="0">
                <a:latin typeface="Arial" pitchFamily="34" charset="0"/>
                <a:ea typeface="Arial" pitchFamily="34" charset="-122"/>
                <a:cs typeface="Arial" pitchFamily="34" charset="-120"/>
              </a:rPr>
              <a:t> Three Mile Island (1979) → centerline temps exceeded 2,800°C</a:t>
            </a:r>
            <a:endParaRPr lang="en-US" sz="2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00546" y="606802"/>
            <a:ext cx="8083296" cy="411361"/>
          </a:xfrm>
          <a:prstGeom prst="rect">
            <a:avLst/>
          </a:prstGeom>
          <a:noFill/>
          <a:ln/>
        </p:spPr>
        <p:txBody>
          <a:bodyPr wrap="square" lIns="0" tIns="0" rIns="0" bIns="0" rtlCol="0" anchor="t"/>
          <a:lstStyle/>
          <a:p>
            <a:pPr>
              <a:lnSpc>
                <a:spcPts val="3240"/>
              </a:lnSpc>
            </a:pPr>
            <a:r>
              <a:rPr lang="en-US" sz="2700" b="1" dirty="0">
                <a:latin typeface="Arial" pitchFamily="34" charset="0"/>
                <a:ea typeface="Arial" pitchFamily="34" charset="-122"/>
                <a:cs typeface="Arial" pitchFamily="34" charset="-120"/>
              </a:rPr>
              <a:t>Cladding Temperature &amp; DNB Ratio Limits</a:t>
            </a:r>
            <a:endParaRPr lang="en-US" sz="2700" dirty="0"/>
          </a:p>
        </p:txBody>
      </p:sp>
      <p:sp>
        <p:nvSpPr>
          <p:cNvPr id="3" name="Text 1"/>
          <p:cNvSpPr/>
          <p:nvPr/>
        </p:nvSpPr>
        <p:spPr>
          <a:xfrm>
            <a:off x="600546" y="1940078"/>
            <a:ext cx="8083296" cy="213271"/>
          </a:xfrm>
          <a:prstGeom prst="rect">
            <a:avLst/>
          </a:prstGeom>
          <a:noFill/>
          <a:ln/>
        </p:spPr>
        <p:txBody>
          <a:bodyPr wrap="square" lIns="0" tIns="0" rIns="0" bIns="0" rtlCol="0" anchor="t"/>
          <a:lstStyle/>
          <a:p>
            <a:pPr>
              <a:lnSpc>
                <a:spcPts val="1680"/>
              </a:lnSpc>
            </a:pPr>
            <a:r>
              <a:rPr lang="en-US" sz="2000" dirty="0">
                <a:latin typeface="Arial" pitchFamily="34" charset="0"/>
                <a:ea typeface="Arial" pitchFamily="34" charset="-122"/>
                <a:cs typeface="Arial" pitchFamily="34" charset="-120"/>
              </a:rPr>
              <a:t>Cladding Inner Surface Temperature (1,260°C):</a:t>
            </a:r>
            <a:endParaRPr lang="en-US" sz="2000" dirty="0"/>
          </a:p>
        </p:txBody>
      </p:sp>
      <p:sp>
        <p:nvSpPr>
          <p:cNvPr id="4" name="Text 2"/>
          <p:cNvSpPr/>
          <p:nvPr/>
        </p:nvSpPr>
        <p:spPr>
          <a:xfrm>
            <a:off x="905346" y="2305749"/>
            <a:ext cx="7620000" cy="1051471"/>
          </a:xfrm>
          <a:prstGeom prst="rect">
            <a:avLst/>
          </a:prstGeom>
          <a:noFill/>
          <a:ln/>
        </p:spPr>
        <p:txBody>
          <a:bodyPr wrap="square" lIns="0" tIns="0" rIns="0" bIns="0" rtlCol="0" anchor="t"/>
          <a:lstStyle/>
          <a:p>
            <a:pPr marL="342900" indent="-342900">
              <a:lnSpc>
                <a:spcPts val="2160"/>
              </a:lnSpc>
              <a:buSzPct val="100000"/>
              <a:buChar char="•"/>
            </a:pPr>
            <a:r>
              <a:rPr lang="en-US" sz="2000" dirty="0">
                <a:latin typeface="Arial" pitchFamily="34" charset="0"/>
                <a:ea typeface="Arial" pitchFamily="34" charset="-122"/>
                <a:cs typeface="Arial" pitchFamily="34" charset="-120"/>
              </a:rPr>
              <a:t>Ductility loss → brittle fracture risk</a:t>
            </a:r>
            <a:endParaRPr lang="en-US" sz="2000" dirty="0"/>
          </a:p>
          <a:p>
            <a:pPr marL="342900" indent="-342900">
              <a:lnSpc>
                <a:spcPts val="2160"/>
              </a:lnSpc>
              <a:buSzPct val="100000"/>
              <a:buChar char="•"/>
            </a:pPr>
            <a:r>
              <a:rPr lang="en-US" sz="2000" dirty="0">
                <a:latin typeface="Arial" pitchFamily="34" charset="0"/>
                <a:ea typeface="Arial" pitchFamily="34" charset="-122"/>
                <a:cs typeface="Arial" pitchFamily="34" charset="-120"/>
              </a:rPr>
              <a:t>Stress corrosion cracking susceptibility increases above 1,050°C</a:t>
            </a:r>
            <a:endParaRPr lang="en-US" sz="2000" dirty="0"/>
          </a:p>
          <a:p>
            <a:pPr marL="342900" indent="-342900">
              <a:lnSpc>
                <a:spcPts val="2160"/>
              </a:lnSpc>
              <a:buSzPct val="100000"/>
              <a:buChar char="•"/>
            </a:pPr>
            <a:r>
              <a:rPr lang="en-US" sz="2000" dirty="0">
                <a:latin typeface="Arial" pitchFamily="34" charset="0"/>
                <a:ea typeface="Arial" pitchFamily="34" charset="-122"/>
                <a:cs typeface="Arial" pitchFamily="34" charset="-120"/>
              </a:rPr>
              <a:t>Creep strain limits: &lt;1% to preserve cooling geometry</a:t>
            </a:r>
            <a:endParaRPr lang="en-US" sz="2000" dirty="0"/>
          </a:p>
        </p:txBody>
      </p:sp>
      <p:sp>
        <p:nvSpPr>
          <p:cNvPr id="5" name="Text 3"/>
          <p:cNvSpPr/>
          <p:nvPr/>
        </p:nvSpPr>
        <p:spPr>
          <a:xfrm>
            <a:off x="600546" y="3585819"/>
            <a:ext cx="8083296" cy="213271"/>
          </a:xfrm>
          <a:prstGeom prst="rect">
            <a:avLst/>
          </a:prstGeom>
          <a:noFill/>
          <a:ln/>
        </p:spPr>
        <p:txBody>
          <a:bodyPr wrap="square" lIns="0" tIns="0" rIns="0" bIns="0" rtlCol="0" anchor="t"/>
          <a:lstStyle/>
          <a:p>
            <a:pPr>
              <a:lnSpc>
                <a:spcPts val="1680"/>
              </a:lnSpc>
            </a:pPr>
            <a:r>
              <a:rPr lang="en-US" sz="2000" dirty="0">
                <a:latin typeface="Arial" pitchFamily="34" charset="0"/>
                <a:ea typeface="Arial" pitchFamily="34" charset="-122"/>
                <a:cs typeface="Arial" pitchFamily="34" charset="-120"/>
              </a:rPr>
              <a:t>Departure from Nucleate Boiling (DNB) Ratio &gt; 1.25 (PWR):</a:t>
            </a:r>
            <a:endParaRPr lang="en-US" sz="2000" dirty="0"/>
          </a:p>
        </p:txBody>
      </p:sp>
      <p:sp>
        <p:nvSpPr>
          <p:cNvPr id="6" name="Text 4"/>
          <p:cNvSpPr/>
          <p:nvPr/>
        </p:nvSpPr>
        <p:spPr>
          <a:xfrm>
            <a:off x="905346" y="3951490"/>
            <a:ext cx="7620000" cy="1440061"/>
          </a:xfrm>
          <a:prstGeom prst="rect">
            <a:avLst/>
          </a:prstGeom>
          <a:noFill/>
          <a:ln/>
        </p:spPr>
        <p:txBody>
          <a:bodyPr wrap="square" lIns="0" tIns="0" rIns="0" bIns="0" rtlCol="0" anchor="t"/>
          <a:lstStyle/>
          <a:p>
            <a:pPr marL="342900" indent="-342900">
              <a:lnSpc>
                <a:spcPts val="2160"/>
              </a:lnSpc>
              <a:buSzPct val="100000"/>
              <a:buChar char="•"/>
            </a:pPr>
            <a:r>
              <a:rPr lang="en-US" sz="2000" dirty="0">
                <a:latin typeface="Arial" pitchFamily="34" charset="0"/>
                <a:ea typeface="Arial" pitchFamily="34" charset="-122"/>
                <a:cs typeface="Arial" pitchFamily="34" charset="-120"/>
              </a:rPr>
              <a:t>Nucleate boiling: h = 10,000-100,000 W/m²·K</a:t>
            </a:r>
            <a:endParaRPr lang="en-US" sz="2000" dirty="0"/>
          </a:p>
          <a:p>
            <a:pPr marL="342900" indent="-342900">
              <a:lnSpc>
                <a:spcPts val="2160"/>
              </a:lnSpc>
              <a:buSzPct val="100000"/>
              <a:buChar char="•"/>
            </a:pPr>
            <a:r>
              <a:rPr lang="en-US" sz="2000" dirty="0">
                <a:latin typeface="Arial" pitchFamily="34" charset="0"/>
                <a:ea typeface="Arial" pitchFamily="34" charset="-122"/>
                <a:cs typeface="Arial" pitchFamily="34" charset="-120"/>
              </a:rPr>
              <a:t>Film boiling: h = 1,000-5,000 W/m²·K (10-100× drop)</a:t>
            </a:r>
            <a:endParaRPr lang="en-US" sz="2000" dirty="0"/>
          </a:p>
          <a:p>
            <a:pPr marL="342900" indent="-342900">
              <a:lnSpc>
                <a:spcPts val="2160"/>
              </a:lnSpc>
              <a:buSzPct val="100000"/>
              <a:buChar char="•"/>
            </a:pPr>
            <a:r>
              <a:rPr lang="en-US" sz="2000" dirty="0">
                <a:latin typeface="Arial" pitchFamily="34" charset="0"/>
                <a:ea typeface="Arial" pitchFamily="34" charset="-122"/>
                <a:cs typeface="Arial" pitchFamily="34" charset="-120"/>
              </a:rPr>
              <a:t>Cladding temperature spikes 100-200°F in seconds after DNB</a:t>
            </a:r>
            <a:endParaRPr lang="en-US" sz="2000" dirty="0"/>
          </a:p>
          <a:p>
            <a:pPr marL="342900" indent="-342900">
              <a:lnSpc>
                <a:spcPts val="2160"/>
              </a:lnSpc>
              <a:buSzPct val="100000"/>
              <a:buChar char="•"/>
            </a:pPr>
            <a:r>
              <a:rPr lang="en-US" sz="2000" dirty="0">
                <a:latin typeface="Arial" pitchFamily="34" charset="0"/>
                <a:ea typeface="Arial" pitchFamily="34" charset="-122"/>
                <a:cs typeface="Arial" pitchFamily="34" charset="-120"/>
              </a:rPr>
              <a:t>DNBR = 1.25 means actual heat flux = 80% of CHF (20% safety margin)</a:t>
            </a:r>
            <a:endParaRPr lang="en-US" sz="2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82752" y="724467"/>
            <a:ext cx="8083296" cy="411361"/>
          </a:xfrm>
          <a:prstGeom prst="rect">
            <a:avLst/>
          </a:prstGeom>
          <a:noFill/>
          <a:ln/>
        </p:spPr>
        <p:txBody>
          <a:bodyPr wrap="square" lIns="0" tIns="0" rIns="0" bIns="0" rtlCol="0" anchor="t"/>
          <a:lstStyle/>
          <a:p>
            <a:pPr>
              <a:lnSpc>
                <a:spcPts val="3240"/>
              </a:lnSpc>
            </a:pPr>
            <a:r>
              <a:rPr lang="en-US" sz="2700" b="1" dirty="0">
                <a:latin typeface="Arial" pitchFamily="34" charset="0"/>
                <a:ea typeface="Arial" pitchFamily="34" charset="-122"/>
                <a:cs typeface="Arial" pitchFamily="34" charset="-120"/>
              </a:rPr>
              <a:t>Operational Lifetime: Normal Operation</a:t>
            </a:r>
            <a:endParaRPr lang="en-US" sz="2700" dirty="0"/>
          </a:p>
        </p:txBody>
      </p:sp>
      <p:sp>
        <p:nvSpPr>
          <p:cNvPr id="3" name="Text 1"/>
          <p:cNvSpPr/>
          <p:nvPr/>
        </p:nvSpPr>
        <p:spPr>
          <a:xfrm>
            <a:off x="609600" y="2030612"/>
            <a:ext cx="8083296" cy="213271"/>
          </a:xfrm>
          <a:prstGeom prst="rect">
            <a:avLst/>
          </a:prstGeom>
          <a:noFill/>
          <a:ln/>
        </p:spPr>
        <p:txBody>
          <a:bodyPr wrap="square" lIns="0" tIns="0" rIns="0" bIns="0" rtlCol="0" anchor="t"/>
          <a:lstStyle/>
          <a:p>
            <a:pPr>
              <a:lnSpc>
                <a:spcPts val="1680"/>
              </a:lnSpc>
            </a:pPr>
            <a:r>
              <a:rPr lang="en-US" sz="2000" dirty="0">
                <a:latin typeface="Arial" pitchFamily="34" charset="0"/>
                <a:ea typeface="Arial" pitchFamily="34" charset="-122"/>
                <a:cs typeface="Arial" pitchFamily="34" charset="-120"/>
              </a:rPr>
              <a:t>Full Power (100%):</a:t>
            </a:r>
            <a:endParaRPr lang="en-US" sz="2000" dirty="0"/>
          </a:p>
        </p:txBody>
      </p:sp>
      <p:sp>
        <p:nvSpPr>
          <p:cNvPr id="4" name="Text 2"/>
          <p:cNvSpPr/>
          <p:nvPr/>
        </p:nvSpPr>
        <p:spPr>
          <a:xfrm>
            <a:off x="914400" y="2320082"/>
            <a:ext cx="7620000" cy="594122"/>
          </a:xfrm>
          <a:prstGeom prst="rect">
            <a:avLst/>
          </a:prstGeom>
          <a:noFill/>
          <a:ln/>
        </p:spPr>
        <p:txBody>
          <a:bodyPr wrap="square" lIns="0" tIns="0" rIns="0" bIns="0" rtlCol="0" anchor="t"/>
          <a:lstStyle/>
          <a:p>
            <a:pPr marL="342900" indent="-342900">
              <a:lnSpc>
                <a:spcPts val="1890"/>
              </a:lnSpc>
              <a:buSzPct val="100000"/>
              <a:buChar char="•"/>
            </a:pPr>
            <a:r>
              <a:rPr lang="en-US" sz="2000" dirty="0">
                <a:latin typeface="Arial" pitchFamily="34" charset="0"/>
                <a:ea typeface="Arial" pitchFamily="34" charset="-122"/>
                <a:cs typeface="Arial" pitchFamily="34" charset="-120"/>
              </a:rPr>
              <a:t>Typical: 18-24 months between refueling</a:t>
            </a:r>
            <a:endParaRPr lang="en-US" sz="2000" dirty="0"/>
          </a:p>
          <a:p>
            <a:pPr marL="342900" indent="-342900">
              <a:lnSpc>
                <a:spcPts val="1890"/>
              </a:lnSpc>
              <a:buSzPct val="100000"/>
              <a:buChar char="•"/>
            </a:pPr>
            <a:r>
              <a:rPr lang="en-US" sz="2000" dirty="0">
                <a:latin typeface="Arial" pitchFamily="34" charset="0"/>
                <a:ea typeface="Arial" pitchFamily="34" charset="-122"/>
                <a:cs typeface="Arial" pitchFamily="34" charset="-120"/>
              </a:rPr>
              <a:t>Fuel burnup: 40-60 GWd/MTU (gigawatt-days per metric ton uranium)</a:t>
            </a:r>
            <a:endParaRPr lang="en-US" sz="2000" dirty="0"/>
          </a:p>
        </p:txBody>
      </p:sp>
      <p:sp>
        <p:nvSpPr>
          <p:cNvPr id="5" name="Text 3"/>
          <p:cNvSpPr/>
          <p:nvPr/>
        </p:nvSpPr>
        <p:spPr>
          <a:xfrm>
            <a:off x="609600" y="3066605"/>
            <a:ext cx="8083296" cy="213271"/>
          </a:xfrm>
          <a:prstGeom prst="rect">
            <a:avLst/>
          </a:prstGeom>
          <a:noFill/>
          <a:ln/>
        </p:spPr>
        <p:txBody>
          <a:bodyPr wrap="square" lIns="0" tIns="0" rIns="0" bIns="0" rtlCol="0" anchor="t"/>
          <a:lstStyle/>
          <a:p>
            <a:pPr>
              <a:lnSpc>
                <a:spcPts val="1680"/>
              </a:lnSpc>
            </a:pPr>
            <a:r>
              <a:rPr lang="en-US" sz="2000" dirty="0">
                <a:latin typeface="Arial" pitchFamily="34" charset="0"/>
                <a:ea typeface="Arial" pitchFamily="34" charset="-122"/>
                <a:cs typeface="Arial" pitchFamily="34" charset="-120"/>
              </a:rPr>
              <a:t>Load Following (70-110% power):</a:t>
            </a:r>
            <a:endParaRPr lang="en-US" sz="2000" dirty="0"/>
          </a:p>
        </p:txBody>
      </p:sp>
      <p:sp>
        <p:nvSpPr>
          <p:cNvPr id="6" name="Text 4"/>
          <p:cNvSpPr/>
          <p:nvPr/>
        </p:nvSpPr>
        <p:spPr>
          <a:xfrm>
            <a:off x="914400" y="3356074"/>
            <a:ext cx="7620000" cy="594122"/>
          </a:xfrm>
          <a:prstGeom prst="rect">
            <a:avLst/>
          </a:prstGeom>
          <a:noFill/>
          <a:ln/>
        </p:spPr>
        <p:txBody>
          <a:bodyPr wrap="square" lIns="0" tIns="0" rIns="0" bIns="0" rtlCol="0" anchor="t"/>
          <a:lstStyle/>
          <a:p>
            <a:pPr marL="342900" indent="-342900">
              <a:lnSpc>
                <a:spcPts val="1890"/>
              </a:lnSpc>
              <a:buSzPct val="100000"/>
              <a:buChar char="•"/>
            </a:pPr>
            <a:r>
              <a:rPr lang="en-US" sz="2000" dirty="0">
                <a:latin typeface="Arial" pitchFamily="34" charset="0"/>
                <a:ea typeface="Arial" pitchFamily="34" charset="-122"/>
                <a:cs typeface="Arial" pitchFamily="34" charset="-120"/>
              </a:rPr>
              <a:t>Ramping rates: 3-5% power change per minute</a:t>
            </a:r>
            <a:endParaRPr lang="en-US" sz="2000" dirty="0"/>
          </a:p>
          <a:p>
            <a:pPr marL="342900" indent="-342900">
              <a:lnSpc>
                <a:spcPts val="1890"/>
              </a:lnSpc>
              <a:buSzPct val="100000"/>
              <a:buChar char="•"/>
            </a:pPr>
            <a:r>
              <a:rPr lang="en-US" sz="2000" dirty="0">
                <a:latin typeface="Arial" pitchFamily="34" charset="0"/>
                <a:ea typeface="Arial" pitchFamily="34" charset="-122"/>
                <a:cs typeface="Arial" pitchFamily="34" charset="-120"/>
              </a:rPr>
              <a:t>Slower ramps provide better thermal margin</a:t>
            </a:r>
            <a:endParaRPr lang="en-US" sz="2000" dirty="0"/>
          </a:p>
        </p:txBody>
      </p:sp>
      <p:sp>
        <p:nvSpPr>
          <p:cNvPr id="7" name="Text 5"/>
          <p:cNvSpPr/>
          <p:nvPr/>
        </p:nvSpPr>
        <p:spPr>
          <a:xfrm>
            <a:off x="609600" y="4102597"/>
            <a:ext cx="8083296" cy="213271"/>
          </a:xfrm>
          <a:prstGeom prst="rect">
            <a:avLst/>
          </a:prstGeom>
          <a:noFill/>
          <a:ln/>
        </p:spPr>
        <p:txBody>
          <a:bodyPr wrap="square" lIns="0" tIns="0" rIns="0" bIns="0" rtlCol="0" anchor="t"/>
          <a:lstStyle/>
          <a:p>
            <a:pPr>
              <a:lnSpc>
                <a:spcPts val="1680"/>
              </a:lnSpc>
            </a:pPr>
            <a:r>
              <a:rPr lang="en-US" sz="2000" dirty="0">
                <a:latin typeface="Arial" pitchFamily="34" charset="0"/>
                <a:ea typeface="Arial" pitchFamily="34" charset="-122"/>
                <a:cs typeface="Arial" pitchFamily="34" charset="-120"/>
              </a:rPr>
              <a:t>Low Power Operation (20-50%):</a:t>
            </a:r>
            <a:endParaRPr lang="en-US" sz="2000" dirty="0"/>
          </a:p>
        </p:txBody>
      </p:sp>
      <p:sp>
        <p:nvSpPr>
          <p:cNvPr id="8" name="Text 6"/>
          <p:cNvSpPr/>
          <p:nvPr/>
        </p:nvSpPr>
        <p:spPr>
          <a:xfrm>
            <a:off x="914400" y="4392067"/>
            <a:ext cx="7620000" cy="594122"/>
          </a:xfrm>
          <a:prstGeom prst="rect">
            <a:avLst/>
          </a:prstGeom>
          <a:noFill/>
          <a:ln/>
        </p:spPr>
        <p:txBody>
          <a:bodyPr wrap="square" lIns="0" tIns="0" rIns="0" bIns="0" rtlCol="0" anchor="t"/>
          <a:lstStyle/>
          <a:p>
            <a:pPr marL="342900" indent="-342900">
              <a:lnSpc>
                <a:spcPts val="1890"/>
              </a:lnSpc>
              <a:buSzPct val="100000"/>
              <a:buChar char="•"/>
            </a:pPr>
            <a:r>
              <a:rPr lang="en-US" sz="2000" dirty="0">
                <a:latin typeface="Arial" pitchFamily="34" charset="0"/>
                <a:ea typeface="Arial" pitchFamily="34" charset="-122"/>
                <a:cs typeface="Arial" pitchFamily="34" charset="-120"/>
              </a:rPr>
              <a:t>Testing, startups at reduced temperature</a:t>
            </a:r>
            <a:endParaRPr lang="en-US" sz="2000" dirty="0"/>
          </a:p>
          <a:p>
            <a:pPr marL="342900" indent="-342900">
              <a:lnSpc>
                <a:spcPts val="1890"/>
              </a:lnSpc>
              <a:buSzPct val="100000"/>
              <a:buChar char="•"/>
            </a:pPr>
            <a:r>
              <a:rPr lang="en-US" sz="2000" dirty="0">
                <a:latin typeface="Arial" pitchFamily="34" charset="0"/>
                <a:ea typeface="Arial" pitchFamily="34" charset="-122"/>
                <a:cs typeface="Arial" pitchFamily="34" charset="-120"/>
              </a:rPr>
              <a:t>Different thermal challenges than full power</a:t>
            </a:r>
            <a:endParaRPr lang="en-US" sz="2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09600" y="597718"/>
            <a:ext cx="8083296" cy="411361"/>
          </a:xfrm>
          <a:prstGeom prst="rect">
            <a:avLst/>
          </a:prstGeom>
          <a:noFill/>
          <a:ln/>
        </p:spPr>
        <p:txBody>
          <a:bodyPr wrap="square" lIns="0" tIns="0" rIns="0" bIns="0" rtlCol="0" anchor="t"/>
          <a:lstStyle/>
          <a:p>
            <a:pPr>
              <a:lnSpc>
                <a:spcPts val="3240"/>
              </a:lnSpc>
            </a:pPr>
            <a:r>
              <a:rPr lang="en-US" sz="2700" b="1" dirty="0">
                <a:latin typeface="Arial" pitchFamily="34" charset="0"/>
                <a:ea typeface="Arial" pitchFamily="34" charset="-122"/>
                <a:cs typeface="Arial" pitchFamily="34" charset="-120"/>
              </a:rPr>
              <a:t>Accident Conditions &amp; Design Basis</a:t>
            </a:r>
            <a:endParaRPr lang="en-US" sz="2700" dirty="0"/>
          </a:p>
        </p:txBody>
      </p:sp>
      <p:sp>
        <p:nvSpPr>
          <p:cNvPr id="3" name="Text 1"/>
          <p:cNvSpPr/>
          <p:nvPr/>
        </p:nvSpPr>
        <p:spPr>
          <a:xfrm>
            <a:off x="609600" y="1161479"/>
            <a:ext cx="8083296" cy="213271"/>
          </a:xfrm>
          <a:prstGeom prst="rect">
            <a:avLst/>
          </a:prstGeom>
          <a:noFill/>
          <a:ln/>
        </p:spPr>
        <p:txBody>
          <a:bodyPr wrap="square" lIns="0" tIns="0" rIns="0" bIns="0" rtlCol="0" anchor="t"/>
          <a:lstStyle/>
          <a:p>
            <a:pPr>
              <a:lnSpc>
                <a:spcPts val="1680"/>
              </a:lnSpc>
            </a:pPr>
            <a:r>
              <a:rPr lang="en-US" sz="2000" dirty="0">
                <a:latin typeface="Arial" pitchFamily="34" charset="0"/>
                <a:ea typeface="Arial" pitchFamily="34" charset="-122"/>
                <a:cs typeface="Arial" pitchFamily="34" charset="-120"/>
              </a:rPr>
              <a:t>Design Basis Accidents (DBA):</a:t>
            </a:r>
            <a:endParaRPr lang="en-US" sz="2000" dirty="0"/>
          </a:p>
        </p:txBody>
      </p:sp>
      <p:sp>
        <p:nvSpPr>
          <p:cNvPr id="4" name="Text 2"/>
          <p:cNvSpPr/>
          <p:nvPr/>
        </p:nvSpPr>
        <p:spPr>
          <a:xfrm>
            <a:off x="914400" y="1450949"/>
            <a:ext cx="7620000" cy="1302544"/>
          </a:xfrm>
          <a:prstGeom prst="rect">
            <a:avLst/>
          </a:prstGeom>
          <a:noFill/>
          <a:ln/>
        </p:spPr>
        <p:txBody>
          <a:bodyPr wrap="square" lIns="0" tIns="0" rIns="0" bIns="0" rtlCol="0" anchor="t"/>
          <a:lstStyle/>
          <a:p>
            <a:pPr marL="342900" indent="-342900">
              <a:lnSpc>
                <a:spcPts val="1890"/>
              </a:lnSpc>
              <a:buSzPct val="100000"/>
              <a:buChar char="•"/>
            </a:pPr>
            <a:r>
              <a:rPr lang="en-US" sz="2000" dirty="0">
                <a:latin typeface="Arial" pitchFamily="34" charset="0"/>
                <a:ea typeface="Arial" pitchFamily="34" charset="-122"/>
                <a:cs typeface="Arial" pitchFamily="34" charset="-120"/>
              </a:rPr>
              <a:t>Loss of Coolant Accident (LOCA): Core partially uncovered</a:t>
            </a:r>
            <a:endParaRPr lang="en-US" sz="2000" dirty="0"/>
          </a:p>
          <a:p>
            <a:pPr marL="342900" indent="-342900">
              <a:lnSpc>
                <a:spcPts val="1890"/>
              </a:lnSpc>
              <a:buSzPct val="100000"/>
              <a:buChar char="•"/>
            </a:pPr>
            <a:r>
              <a:rPr lang="en-US" sz="2000" dirty="0">
                <a:latin typeface="Arial" pitchFamily="34" charset="0"/>
                <a:ea typeface="Arial" pitchFamily="34" charset="-122"/>
                <a:cs typeface="Arial" pitchFamily="34" charset="-120"/>
              </a:rPr>
              <a:t>Loss of Flow: Pump trip with degraded heat removal</a:t>
            </a:r>
            <a:endParaRPr lang="en-US" sz="2000" dirty="0"/>
          </a:p>
          <a:p>
            <a:pPr marL="342900" indent="-342900">
              <a:lnSpc>
                <a:spcPts val="1890"/>
              </a:lnSpc>
              <a:buSzPct val="100000"/>
              <a:buChar char="•"/>
            </a:pPr>
            <a:r>
              <a:rPr lang="en-US" sz="2000" dirty="0">
                <a:latin typeface="Arial" pitchFamily="34" charset="0"/>
                <a:ea typeface="Arial" pitchFamily="34" charset="-122"/>
                <a:cs typeface="Arial" pitchFamily="34" charset="-120"/>
              </a:rPr>
              <a:t>Reactivity Insertion: Control rod withdrawal</a:t>
            </a:r>
            <a:endParaRPr lang="en-US" sz="2000" dirty="0"/>
          </a:p>
          <a:p>
            <a:pPr marL="342900" indent="-342900">
              <a:lnSpc>
                <a:spcPts val="1890"/>
              </a:lnSpc>
              <a:buSzPct val="100000"/>
              <a:buChar char="•"/>
            </a:pPr>
            <a:r>
              <a:rPr lang="en-US" sz="2000" dirty="0">
                <a:latin typeface="Arial" pitchFamily="34" charset="0"/>
                <a:ea typeface="Arial" pitchFamily="34" charset="-122"/>
                <a:cs typeface="Arial" pitchFamily="34" charset="-120"/>
              </a:rPr>
              <a:t>Core remains coolable; limited fuel damage allowed</a:t>
            </a:r>
            <a:endParaRPr lang="en-US" sz="2000" dirty="0"/>
          </a:p>
        </p:txBody>
      </p:sp>
      <p:sp>
        <p:nvSpPr>
          <p:cNvPr id="5" name="Text 3"/>
          <p:cNvSpPr/>
          <p:nvPr/>
        </p:nvSpPr>
        <p:spPr>
          <a:xfrm>
            <a:off x="609600" y="2905893"/>
            <a:ext cx="8083296" cy="213271"/>
          </a:xfrm>
          <a:prstGeom prst="rect">
            <a:avLst/>
          </a:prstGeom>
          <a:noFill/>
          <a:ln/>
        </p:spPr>
        <p:txBody>
          <a:bodyPr wrap="square" lIns="0" tIns="0" rIns="0" bIns="0" rtlCol="0" anchor="t"/>
          <a:lstStyle/>
          <a:p>
            <a:pPr>
              <a:lnSpc>
                <a:spcPts val="1680"/>
              </a:lnSpc>
            </a:pPr>
            <a:r>
              <a:rPr lang="en-US" sz="2000" dirty="0">
                <a:latin typeface="Arial" pitchFamily="34" charset="0"/>
                <a:ea typeface="Arial" pitchFamily="34" charset="-122"/>
                <a:cs typeface="Arial" pitchFamily="34" charset="-120"/>
              </a:rPr>
              <a:t>Design Extension Conditions (DEC):</a:t>
            </a:r>
            <a:endParaRPr lang="en-US" sz="2000" dirty="0"/>
          </a:p>
        </p:txBody>
      </p:sp>
      <p:sp>
        <p:nvSpPr>
          <p:cNvPr id="6" name="Text 4"/>
          <p:cNvSpPr/>
          <p:nvPr/>
        </p:nvSpPr>
        <p:spPr>
          <a:xfrm>
            <a:off x="914400" y="3195363"/>
            <a:ext cx="7620000" cy="594122"/>
          </a:xfrm>
          <a:prstGeom prst="rect">
            <a:avLst/>
          </a:prstGeom>
          <a:noFill/>
          <a:ln/>
        </p:spPr>
        <p:txBody>
          <a:bodyPr wrap="square" lIns="0" tIns="0" rIns="0" bIns="0" rtlCol="0" anchor="t"/>
          <a:lstStyle/>
          <a:p>
            <a:pPr marL="342900" indent="-342900">
              <a:lnSpc>
                <a:spcPts val="1890"/>
              </a:lnSpc>
              <a:buSzPct val="100000"/>
              <a:buChar char="•"/>
            </a:pPr>
            <a:r>
              <a:rPr lang="en-US" sz="2000" dirty="0">
                <a:latin typeface="Arial" pitchFamily="34" charset="0"/>
                <a:ea typeface="Arial" pitchFamily="34" charset="-122"/>
                <a:cs typeface="Arial" pitchFamily="34" charset="-120"/>
              </a:rPr>
              <a:t>Beyond DBA but within engineering analysis capability</a:t>
            </a:r>
            <a:endParaRPr lang="en-US" sz="2000" dirty="0"/>
          </a:p>
          <a:p>
            <a:pPr marL="342900" indent="-342900">
              <a:lnSpc>
                <a:spcPts val="1890"/>
              </a:lnSpc>
              <a:buSzPct val="100000"/>
              <a:buChar char="•"/>
            </a:pPr>
            <a:r>
              <a:rPr lang="en-US" sz="2000" dirty="0">
                <a:latin typeface="Arial" pitchFamily="34" charset="0"/>
                <a:ea typeface="Arial" pitchFamily="34" charset="-122"/>
                <a:cs typeface="Arial" pitchFamily="34" charset="-120"/>
              </a:rPr>
              <a:t>Core geometry remains maintainable, coolability preserved</a:t>
            </a:r>
            <a:endParaRPr lang="en-US" sz="2000" dirty="0"/>
          </a:p>
        </p:txBody>
      </p:sp>
      <p:sp>
        <p:nvSpPr>
          <p:cNvPr id="7" name="Text 5"/>
          <p:cNvSpPr/>
          <p:nvPr/>
        </p:nvSpPr>
        <p:spPr>
          <a:xfrm>
            <a:off x="609600" y="3941886"/>
            <a:ext cx="8083296" cy="213271"/>
          </a:xfrm>
          <a:prstGeom prst="rect">
            <a:avLst/>
          </a:prstGeom>
          <a:noFill/>
          <a:ln/>
        </p:spPr>
        <p:txBody>
          <a:bodyPr wrap="square" lIns="0" tIns="0" rIns="0" bIns="0" rtlCol="0" anchor="t"/>
          <a:lstStyle/>
          <a:p>
            <a:pPr>
              <a:lnSpc>
                <a:spcPts val="1680"/>
              </a:lnSpc>
            </a:pPr>
            <a:r>
              <a:rPr lang="en-US" sz="2000" dirty="0">
                <a:latin typeface="Arial" pitchFamily="34" charset="0"/>
                <a:ea typeface="Arial" pitchFamily="34" charset="-122"/>
                <a:cs typeface="Arial" pitchFamily="34" charset="-120"/>
              </a:rPr>
              <a:t>Core Denied Normal Cooling:</a:t>
            </a:r>
            <a:endParaRPr lang="en-US" sz="2000" dirty="0"/>
          </a:p>
        </p:txBody>
      </p:sp>
      <p:sp>
        <p:nvSpPr>
          <p:cNvPr id="8" name="Text 6"/>
          <p:cNvSpPr/>
          <p:nvPr/>
        </p:nvSpPr>
        <p:spPr>
          <a:xfrm>
            <a:off x="914400" y="4231356"/>
            <a:ext cx="7620000" cy="594122"/>
          </a:xfrm>
          <a:prstGeom prst="rect">
            <a:avLst/>
          </a:prstGeom>
          <a:noFill/>
          <a:ln/>
        </p:spPr>
        <p:txBody>
          <a:bodyPr wrap="square" lIns="0" tIns="0" rIns="0" bIns="0" rtlCol="0" anchor="t"/>
          <a:lstStyle/>
          <a:p>
            <a:pPr marL="342900" indent="-342900">
              <a:lnSpc>
                <a:spcPts val="1890"/>
              </a:lnSpc>
              <a:buSzPct val="100000"/>
              <a:buChar char="•"/>
            </a:pPr>
            <a:r>
              <a:rPr lang="en-US" sz="2000" dirty="0">
                <a:latin typeface="Arial" pitchFamily="34" charset="0"/>
                <a:ea typeface="Arial" pitchFamily="34" charset="-122"/>
                <a:cs typeface="Arial" pitchFamily="34" charset="-120"/>
              </a:rPr>
              <a:t>Current reactors: ~2,000 seconds without cooling</a:t>
            </a:r>
            <a:endParaRPr lang="en-US" sz="2000" dirty="0"/>
          </a:p>
          <a:p>
            <a:pPr marL="342900" indent="-342900">
              <a:lnSpc>
                <a:spcPts val="1890"/>
              </a:lnSpc>
              <a:buSzPct val="100000"/>
              <a:buChar char="•"/>
            </a:pPr>
            <a:r>
              <a:rPr lang="en-US" sz="2000" dirty="0">
                <a:latin typeface="Arial" pitchFamily="34" charset="0"/>
                <a:ea typeface="Arial" pitchFamily="34" charset="-122"/>
                <a:cs typeface="Arial" pitchFamily="34" charset="-120"/>
              </a:rPr>
              <a:t>Advanced designs (AP1000): &gt;24 hours with passive cooling</a:t>
            </a:r>
            <a:endParaRPr lang="en-US" sz="2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971ED6-3C58-215A-3736-20693D2E26E8}"/>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57CD146A-C45D-8334-8F83-0FBB1A5A2B3A}"/>
              </a:ext>
            </a:extLst>
          </p:cNvPr>
          <p:cNvSpPr/>
          <p:nvPr/>
        </p:nvSpPr>
        <p:spPr>
          <a:xfrm>
            <a:off x="609600" y="597718"/>
            <a:ext cx="8083296" cy="411361"/>
          </a:xfrm>
          <a:prstGeom prst="rect">
            <a:avLst/>
          </a:prstGeom>
          <a:noFill/>
          <a:ln/>
        </p:spPr>
        <p:txBody>
          <a:bodyPr wrap="square" lIns="0" tIns="0" rIns="0" bIns="0" rtlCol="0" anchor="t"/>
          <a:lstStyle/>
          <a:p>
            <a:r>
              <a:rPr lang="en-US" sz="2400" b="1" dirty="0">
                <a:latin typeface="Calibri" pitchFamily="34" charset="0"/>
                <a:ea typeface="Calibri" pitchFamily="34" charset="-122"/>
                <a:cs typeface="Calibri" pitchFamily="34" charset="-120"/>
              </a:rPr>
              <a:t>From Fission to Heat Flux</a:t>
            </a:r>
            <a:endParaRPr lang="en-US" sz="2400" dirty="0"/>
          </a:p>
        </p:txBody>
      </p:sp>
      <p:sp>
        <p:nvSpPr>
          <p:cNvPr id="10" name="TextBox 9">
            <a:extLst>
              <a:ext uri="{FF2B5EF4-FFF2-40B4-BE49-F238E27FC236}">
                <a16:creationId xmlns:a16="http://schemas.microsoft.com/office/drawing/2014/main" id="{0D6763FA-52FD-9064-6F73-E6C310E43934}"/>
              </a:ext>
            </a:extLst>
          </p:cNvPr>
          <p:cNvSpPr txBox="1"/>
          <p:nvPr/>
        </p:nvSpPr>
        <p:spPr>
          <a:xfrm>
            <a:off x="493413" y="1267547"/>
            <a:ext cx="7953470" cy="646331"/>
          </a:xfrm>
          <a:prstGeom prst="rect">
            <a:avLst/>
          </a:prstGeom>
          <a:noFill/>
          <a:ln>
            <a:solidFill>
              <a:schemeClr val="tx1"/>
            </a:solidFill>
          </a:ln>
        </p:spPr>
        <p:txBody>
          <a:bodyPr wrap="square">
            <a:spAutoFit/>
          </a:bodyPr>
          <a:lstStyle/>
          <a:p>
            <a:r>
              <a:rPr lang="en-MY" dirty="0"/>
              <a:t>Neutron flux → volumetric heat generation → linear heat rate → surface heat flux → coolant boiling</a:t>
            </a:r>
          </a:p>
        </p:txBody>
      </p:sp>
      <mc:AlternateContent xmlns:mc="http://schemas.openxmlformats.org/markup-compatibility/2006">
        <mc:Choice xmlns:a14="http://schemas.microsoft.com/office/drawing/2010/main" Requires="a14">
          <p:sp>
            <p:nvSpPr>
              <p:cNvPr id="16" name="TextBox 15">
                <a:extLst>
                  <a:ext uri="{FF2B5EF4-FFF2-40B4-BE49-F238E27FC236}">
                    <a16:creationId xmlns:a16="http://schemas.microsoft.com/office/drawing/2014/main" id="{39DA0D94-8081-A5EC-C466-1372CF5BFDD4}"/>
                  </a:ext>
                </a:extLst>
              </p:cNvPr>
              <p:cNvSpPr txBox="1"/>
              <p:nvPr/>
            </p:nvSpPr>
            <p:spPr>
              <a:xfrm>
                <a:off x="493413" y="2052838"/>
                <a:ext cx="4721383" cy="4675382"/>
              </a:xfrm>
              <a:prstGeom prst="rect">
                <a:avLst/>
              </a:prstGeom>
              <a:noFill/>
            </p:spPr>
            <p:txBody>
              <a:bodyPr wrap="square">
                <a:spAutoFit/>
              </a:bodyPr>
              <a:lstStyle/>
              <a:p>
                <a:r>
                  <a:rPr lang="en-US" sz="1800" b="1" dirty="0">
                    <a:solidFill>
                      <a:srgbClr val="111827"/>
                    </a:solidFill>
                  </a:rPr>
                  <a:t>Start at the core level</a:t>
                </a:r>
                <a:endParaRPr lang="en-US" sz="1800" dirty="0"/>
              </a:p>
              <a:p>
                <a:r>
                  <a:rPr lang="en-US" sz="1800" dirty="0">
                    <a:solidFill>
                      <a:srgbClr val="374151"/>
                    </a:solidFill>
                  </a:rPr>
                  <a:t>Average volumetric heat generation:</a:t>
                </a:r>
                <a:endParaRPr lang="en-US" sz="1800" dirty="0"/>
              </a:p>
              <a:p>
                <a14:m>
                  <m:oMathPara xmlns:m="http://schemas.openxmlformats.org/officeDocument/2006/math">
                    <m:oMathParaPr>
                      <m:jc m:val="centerGroup"/>
                    </m:oMathParaPr>
                    <m:oMath xmlns:m="http://schemas.openxmlformats.org/officeDocument/2006/math">
                      <m:sSubSup>
                        <m:sSubSupPr>
                          <m:ctrlPr>
                            <a:rPr lang="ar-AE" i="1" smtClean="0">
                              <a:latin typeface="Cambria Math" panose="02040503050406030204" pitchFamily="18" charset="0"/>
                            </a:rPr>
                          </m:ctrlPr>
                        </m:sSubSupPr>
                        <m:e>
                          <m:r>
                            <a:rPr lang="ar-AE" i="1">
                              <a:latin typeface="Cambria Math" panose="02040503050406030204" pitchFamily="18" charset="0"/>
                            </a:rPr>
                            <m:t>𝑞</m:t>
                          </m:r>
                        </m:e>
                        <m:sub>
                          <m:r>
                            <m:rPr>
                              <m:sty m:val="p"/>
                            </m:rPr>
                            <a:rPr lang="en-US" b="0" i="1" smtClean="0">
                              <a:latin typeface="Cambria Math" panose="02040503050406030204" pitchFamily="18" charset="0"/>
                            </a:rPr>
                            <m:t>avg</m:t>
                          </m:r>
                        </m:sub>
                        <m:sup>
                          <m:r>
                            <a:rPr lang="ar-AE">
                              <a:latin typeface="Cambria Math" panose="02040503050406030204" pitchFamily="18" charset="0"/>
                            </a:rPr>
                            <m:t>′′′</m:t>
                          </m:r>
                        </m:sup>
                      </m:sSubSup>
                      <m:r>
                        <a:rPr lang="ar-AE">
                          <a:latin typeface="Cambria Math" panose="02040503050406030204" pitchFamily="18" charset="0"/>
                        </a:rPr>
                        <m:t>=</m:t>
                      </m:r>
                      <m:f>
                        <m:fPr>
                          <m:ctrlPr>
                            <a:rPr lang="ar-AE" i="1">
                              <a:latin typeface="Cambria Math" panose="02040503050406030204" pitchFamily="18" charset="0"/>
                            </a:rPr>
                          </m:ctrlPr>
                        </m:fPr>
                        <m:num>
                          <m:sSub>
                            <m:sSubPr>
                              <m:ctrlPr>
                                <a:rPr lang="ar-AE" i="1" smtClean="0">
                                  <a:latin typeface="Cambria Math" panose="02040503050406030204" pitchFamily="18" charset="0"/>
                                </a:rPr>
                              </m:ctrlPr>
                            </m:sSubPr>
                            <m:e>
                              <m:r>
                                <m:rPr>
                                  <m:sty m:val="p"/>
                                </m:rPr>
                                <a:rPr lang="en-US" b="0" i="1" smtClean="0">
                                  <a:latin typeface="Cambria Math" panose="02040503050406030204" pitchFamily="18" charset="0"/>
                                </a:rPr>
                                <m:t>P</m:t>
                              </m:r>
                            </m:e>
                            <m:sub>
                              <m:r>
                                <m:rPr>
                                  <m:sty m:val="p"/>
                                </m:rPr>
                                <a:rPr lang="en-US" b="0" i="1" smtClean="0">
                                  <a:latin typeface="Cambria Math" panose="02040503050406030204" pitchFamily="18" charset="0"/>
                                </a:rPr>
                                <m:t>th</m:t>
                              </m:r>
                            </m:sub>
                          </m:sSub>
                        </m:num>
                        <m:den>
                          <m:sSub>
                            <m:sSubPr>
                              <m:ctrlPr>
                                <a:rPr lang="ar-AE" i="1" smtClean="0">
                                  <a:latin typeface="Cambria Math" panose="02040503050406030204" pitchFamily="18" charset="0"/>
                                </a:rPr>
                              </m:ctrlPr>
                            </m:sSubPr>
                            <m:e>
                              <m:r>
                                <m:rPr>
                                  <m:sty m:val="p"/>
                                </m:rPr>
                                <a:rPr lang="en-US" b="0" i="1" smtClean="0">
                                  <a:latin typeface="Cambria Math" panose="02040503050406030204" pitchFamily="18" charset="0"/>
                                </a:rPr>
                                <m:t>V</m:t>
                              </m:r>
                            </m:e>
                            <m:sub>
                              <m:r>
                                <m:rPr>
                                  <m:sty m:val="p"/>
                                </m:rPr>
                                <a:rPr lang="en-US" b="0" i="1" smtClean="0">
                                  <a:latin typeface="Cambria Math" panose="02040503050406030204" pitchFamily="18" charset="0"/>
                                </a:rPr>
                                <m:t>core</m:t>
                              </m:r>
                            </m:sub>
                          </m:sSub>
                        </m:den>
                      </m:f>
                    </m:oMath>
                  </m:oMathPara>
                </a14:m>
                <a:endParaRPr lang="en-US" sz="1800" dirty="0"/>
              </a:p>
              <a:p>
                <a:endParaRPr lang="en-US" sz="1800" dirty="0"/>
              </a:p>
              <a:p>
                <a:r>
                  <a:rPr lang="en-US" sz="1800" dirty="0">
                    <a:solidFill>
                      <a:srgbClr val="374151"/>
                    </a:solidFill>
                  </a:rPr>
                  <a:t>Idealized bare-core peaking (cylindrical):</a:t>
                </a:r>
                <a:endParaRPr lang="en-US" sz="1800" dirty="0"/>
              </a:p>
              <a:p>
                <a14:m>
                  <m:oMathPara xmlns:m="http://schemas.openxmlformats.org/officeDocument/2006/math">
                    <m:oMathParaPr>
                      <m:jc m:val="centerGroup"/>
                    </m:oMathParaPr>
                    <m:oMath xmlns:m="http://schemas.openxmlformats.org/officeDocument/2006/math">
                      <m:sSup>
                        <m:sSupPr>
                          <m:ctrlPr>
                            <a:rPr lang="ar-AE" i="1">
                              <a:latin typeface="Cambria Math" panose="02040503050406030204" pitchFamily="18" charset="0"/>
                            </a:rPr>
                          </m:ctrlPr>
                        </m:sSupPr>
                        <m:e>
                          <m:r>
                            <a:rPr lang="ar-AE" i="1">
                              <a:latin typeface="Cambria Math" panose="02040503050406030204" pitchFamily="18" charset="0"/>
                            </a:rPr>
                            <m:t>𝑞</m:t>
                          </m:r>
                        </m:e>
                        <m:sup>
                          <m:r>
                            <a:rPr lang="ar-AE">
                              <a:latin typeface="Cambria Math" panose="02040503050406030204" pitchFamily="18" charset="0"/>
                            </a:rPr>
                            <m:t>′′</m:t>
                          </m:r>
                          <m:r>
                            <a:rPr lang="ar-AE">
                              <a:latin typeface="Cambria Math" panose="02040503050406030204" pitchFamily="18" charset="0"/>
                            </a:rPr>
                            <m:t>′</m:t>
                          </m:r>
                        </m:sup>
                      </m:sSup>
                      <m:r>
                        <a:rPr lang="en-US" b="0" i="1" smtClean="0">
                          <a:latin typeface="Cambria Math" panose="02040503050406030204" pitchFamily="18" charset="0"/>
                        </a:rPr>
                        <m:t>(</m:t>
                      </m:r>
                      <m:r>
                        <m:rPr>
                          <m:sty m:val="p"/>
                        </m:rPr>
                        <a:rPr lang="en-US" b="0" i="1" smtClean="0">
                          <a:latin typeface="Cambria Math" panose="02040503050406030204" pitchFamily="18" charset="0"/>
                        </a:rPr>
                        <m:t>r</m:t>
                      </m:r>
                      <m:r>
                        <a:rPr lang="en-US" b="0" i="1" smtClean="0">
                          <a:latin typeface="Cambria Math" panose="02040503050406030204" pitchFamily="18" charset="0"/>
                        </a:rPr>
                        <m:t>,</m:t>
                      </m:r>
                      <m:r>
                        <m:rPr>
                          <m:sty m:val="p"/>
                        </m:rPr>
                        <a:rPr lang="en-US" b="0" i="1" smtClean="0">
                          <a:latin typeface="Cambria Math" panose="02040503050406030204" pitchFamily="18" charset="0"/>
                        </a:rPr>
                        <m:t>z</m:t>
                      </m:r>
                      <m:r>
                        <a:rPr lang="en-US" b="0" i="1" smtClean="0">
                          <a:latin typeface="Cambria Math" panose="02040503050406030204" pitchFamily="18" charset="0"/>
                        </a:rPr>
                        <m:t>)=</m:t>
                      </m:r>
                      <m:sSubSup>
                        <m:sSubSupPr>
                          <m:ctrlPr>
                            <a:rPr lang="ar-AE" i="1">
                              <a:latin typeface="Cambria Math" panose="02040503050406030204" pitchFamily="18" charset="0"/>
                            </a:rPr>
                          </m:ctrlPr>
                        </m:sSubSupPr>
                        <m:e>
                          <m:r>
                            <a:rPr lang="ar-AE" i="1">
                              <a:latin typeface="Cambria Math" panose="02040503050406030204" pitchFamily="18" charset="0"/>
                            </a:rPr>
                            <m:t>𝑞</m:t>
                          </m:r>
                        </m:e>
                        <m:sub>
                          <m:r>
                            <m:rPr>
                              <m:sty m:val="p"/>
                            </m:rPr>
                            <a:rPr lang="en-US" i="1">
                              <a:latin typeface="Cambria Math" panose="02040503050406030204" pitchFamily="18" charset="0"/>
                            </a:rPr>
                            <m:t>max</m:t>
                          </m:r>
                        </m:sub>
                        <m:sup>
                          <m:r>
                            <a:rPr lang="ar-AE">
                              <a:latin typeface="Cambria Math" panose="02040503050406030204" pitchFamily="18" charset="0"/>
                            </a:rPr>
                            <m:t>′′′</m:t>
                          </m:r>
                        </m:sup>
                      </m:sSubSup>
                      <m:sSub>
                        <m:sSubPr>
                          <m:ctrlPr>
                            <a:rPr lang="ar-AE" i="1" smtClean="0">
                              <a:latin typeface="Cambria Math" panose="02040503050406030204" pitchFamily="18" charset="0"/>
                            </a:rPr>
                          </m:ctrlPr>
                        </m:sSubPr>
                        <m:e>
                          <m:r>
                            <m:rPr>
                              <m:sty m:val="p"/>
                            </m:rPr>
                            <a:rPr lang="en-US" b="0" i="1" smtClean="0">
                              <a:latin typeface="Cambria Math" panose="02040503050406030204" pitchFamily="18" charset="0"/>
                            </a:rPr>
                            <m:t>J</m:t>
                          </m:r>
                        </m:e>
                        <m:sub>
                          <m:r>
                            <a:rPr lang="en-US" b="0" i="1" smtClean="0">
                              <a:latin typeface="Cambria Math" panose="02040503050406030204" pitchFamily="18" charset="0"/>
                            </a:rPr>
                            <m:t>0</m:t>
                          </m:r>
                        </m:sub>
                      </m:sSub>
                      <m:d>
                        <m:dPr>
                          <m:ctrlPr>
                            <a:rPr lang="ar-AE" i="1" smtClean="0">
                              <a:latin typeface="Cambria Math" panose="02040503050406030204" pitchFamily="18" charset="0"/>
                            </a:rPr>
                          </m:ctrlPr>
                        </m:dPr>
                        <m:e>
                          <m:f>
                            <m:fPr>
                              <m:ctrlPr>
                                <a:rPr lang="ar-AE" i="1" smtClean="0">
                                  <a:latin typeface="Cambria Math" panose="02040503050406030204" pitchFamily="18" charset="0"/>
                                </a:rPr>
                              </m:ctrlPr>
                            </m:fPr>
                            <m:num>
                              <m:r>
                                <a:rPr lang="en-US" b="0" i="1" smtClean="0">
                                  <a:latin typeface="Cambria Math" panose="02040503050406030204" pitchFamily="18" charset="0"/>
                                </a:rPr>
                                <m:t>2</m:t>
                              </m:r>
                              <m:r>
                                <a:rPr lang="en-US" b="0" i="1" smtClean="0">
                                  <a:latin typeface="Cambria Math" panose="02040503050406030204" pitchFamily="18" charset="0"/>
                                </a:rPr>
                                <m:t>.</m:t>
                              </m:r>
                              <m:r>
                                <a:rPr lang="en-US" b="0" i="1" smtClean="0">
                                  <a:latin typeface="Cambria Math" panose="02040503050406030204" pitchFamily="18" charset="0"/>
                                </a:rPr>
                                <m:t>405</m:t>
                              </m:r>
                              <m:r>
                                <m:rPr>
                                  <m:sty m:val="p"/>
                                </m:rPr>
                                <a:rPr lang="en-US" b="0" i="1" smtClean="0">
                                  <a:latin typeface="Cambria Math" panose="02040503050406030204" pitchFamily="18" charset="0"/>
                                </a:rPr>
                                <m:t>r</m:t>
                              </m:r>
                            </m:num>
                            <m:den>
                              <m:r>
                                <m:rPr>
                                  <m:sty m:val="p"/>
                                </m:rPr>
                                <a:rPr lang="en-US" b="0" i="1" smtClean="0">
                                  <a:latin typeface="Cambria Math" panose="02040503050406030204" pitchFamily="18" charset="0"/>
                                </a:rPr>
                                <m:t>R</m:t>
                              </m:r>
                            </m:den>
                          </m:f>
                        </m:e>
                      </m:d>
                      <m:r>
                        <m:rPr>
                          <m:sty m:val="p"/>
                        </m:rPr>
                        <a:rPr lang="en-US" b="0" i="1" smtClean="0">
                          <a:latin typeface="Cambria Math" panose="02040503050406030204" pitchFamily="18" charset="0"/>
                        </a:rPr>
                        <m:t>cos</m:t>
                      </m:r>
                      <m:d>
                        <m:dPr>
                          <m:ctrlPr>
                            <a:rPr lang="ar-AE" i="1">
                              <a:latin typeface="Cambria Math" panose="02040503050406030204" pitchFamily="18" charset="0"/>
                            </a:rPr>
                          </m:ctrlPr>
                        </m:dPr>
                        <m:e>
                          <m:f>
                            <m:fPr>
                              <m:ctrlPr>
                                <a:rPr lang="ar-AE" i="1">
                                  <a:latin typeface="Cambria Math" panose="02040503050406030204" pitchFamily="18" charset="0"/>
                                </a:rPr>
                              </m:ctrlPr>
                            </m:fPr>
                            <m:num>
                              <m:r>
                                <a:rPr lang="en-US" i="1" smtClean="0">
                                  <a:latin typeface="Cambria Math" panose="02040503050406030204" pitchFamily="18" charset="0"/>
                                  <a:ea typeface="Cambria Math" panose="02040503050406030204" pitchFamily="18" charset="0"/>
                                </a:rPr>
                                <m:t>𝜋</m:t>
                              </m:r>
                              <m:r>
                                <m:rPr>
                                  <m:sty m:val="p"/>
                                </m:rPr>
                                <a:rPr lang="en-US" b="0" i="1" smtClean="0">
                                  <a:latin typeface="Cambria Math" panose="02040503050406030204" pitchFamily="18" charset="0"/>
                                </a:rPr>
                                <m:t>z</m:t>
                              </m:r>
                            </m:num>
                            <m:den>
                              <m:r>
                                <m:rPr>
                                  <m:sty m:val="p"/>
                                </m:rPr>
                                <a:rPr lang="en-US" b="0" i="1" smtClean="0">
                                  <a:latin typeface="Cambria Math" panose="02040503050406030204" pitchFamily="18" charset="0"/>
                                </a:rPr>
                                <m:t>H</m:t>
                              </m:r>
                            </m:den>
                          </m:f>
                        </m:e>
                      </m:d>
                    </m:oMath>
                  </m:oMathPara>
                </a14:m>
                <a:endParaRPr lang="en-US" sz="1800" dirty="0"/>
              </a:p>
              <a:p>
                <a:pPr marL="0" indent="0">
                  <a:buNone/>
                </a:pPr>
                <a:r>
                  <a:rPr lang="en-US" sz="1800" b="1" dirty="0">
                    <a:solidFill>
                      <a:srgbClr val="111827"/>
                    </a:solidFill>
                  </a:rPr>
                  <a:t>Then go to the rod</a:t>
                </a:r>
              </a:p>
              <a:p>
                <a:r>
                  <a:rPr lang="en-US" sz="1800" dirty="0">
                    <a:solidFill>
                      <a:srgbClr val="374151"/>
                    </a:solidFill>
                  </a:rPr>
                  <a:t>Linear heat rate (per rod):</a:t>
                </a:r>
                <a:endParaRPr lang="en-US" sz="1800" dirty="0"/>
              </a:p>
              <a:p>
                <a:r>
                  <a:rPr lang="en-US" dirty="0"/>
                  <a:t>	</a:t>
                </a:r>
                <a14:m>
                  <m:oMath xmlns:m="http://schemas.openxmlformats.org/officeDocument/2006/math">
                    <m:sSup>
                      <m:sSupPr>
                        <m:ctrlPr>
                          <a:rPr lang="ar-AE" i="1" smtClean="0">
                            <a:latin typeface="Cambria Math" panose="02040503050406030204" pitchFamily="18" charset="0"/>
                          </a:rPr>
                        </m:ctrlPr>
                      </m:sSupPr>
                      <m:e>
                        <m:r>
                          <a:rPr lang="ar-AE" i="1">
                            <a:latin typeface="Cambria Math" panose="02040503050406030204" pitchFamily="18" charset="0"/>
                          </a:rPr>
                          <m:t>𝑞</m:t>
                        </m:r>
                      </m:e>
                      <m:sup>
                        <m:r>
                          <a:rPr lang="ar-AE">
                            <a:latin typeface="Cambria Math" panose="02040503050406030204" pitchFamily="18" charset="0"/>
                          </a:rPr>
                          <m:t>′</m:t>
                        </m:r>
                      </m:sup>
                    </m:sSup>
                    <m:r>
                      <a:rPr lang="ar-AE">
                        <a:latin typeface="Cambria Math" panose="02040503050406030204" pitchFamily="18" charset="0"/>
                      </a:rPr>
                      <m:t>=</m:t>
                    </m:r>
                    <m:f>
                      <m:fPr>
                        <m:ctrlPr>
                          <a:rPr lang="ar-AE" i="1">
                            <a:latin typeface="Cambria Math" panose="02040503050406030204" pitchFamily="18" charset="0"/>
                          </a:rPr>
                        </m:ctrlPr>
                      </m:fPr>
                      <m:num>
                        <m:sSub>
                          <m:sSubPr>
                            <m:ctrlPr>
                              <a:rPr lang="ar-AE" i="1">
                                <a:latin typeface="Cambria Math" panose="02040503050406030204" pitchFamily="18" charset="0"/>
                              </a:rPr>
                            </m:ctrlPr>
                          </m:sSubPr>
                          <m:e>
                            <m:r>
                              <m:rPr>
                                <m:sty m:val="p"/>
                              </m:rPr>
                              <a:rPr lang="en-US" i="1">
                                <a:latin typeface="Cambria Math" panose="02040503050406030204" pitchFamily="18" charset="0"/>
                              </a:rPr>
                              <m:t>P</m:t>
                            </m:r>
                          </m:e>
                          <m:sub>
                            <m:r>
                              <m:rPr>
                                <m:sty m:val="p"/>
                              </m:rPr>
                              <a:rPr lang="en-US" i="1">
                                <a:latin typeface="Cambria Math" panose="02040503050406030204" pitchFamily="18" charset="0"/>
                              </a:rPr>
                              <m:t>th</m:t>
                            </m:r>
                          </m:sub>
                        </m:sSub>
                      </m:num>
                      <m:den>
                        <m:sSub>
                          <m:sSubPr>
                            <m:ctrlPr>
                              <a:rPr lang="ar-AE" i="1">
                                <a:latin typeface="Cambria Math" panose="02040503050406030204" pitchFamily="18" charset="0"/>
                              </a:rPr>
                            </m:ctrlPr>
                          </m:sSubPr>
                          <m:e>
                            <m:r>
                              <m:rPr>
                                <m:sty m:val="p"/>
                              </m:rPr>
                              <a:rPr lang="en-US" b="0" i="1" smtClean="0">
                                <a:latin typeface="Cambria Math" panose="02040503050406030204" pitchFamily="18" charset="0"/>
                              </a:rPr>
                              <m:t>N</m:t>
                            </m:r>
                          </m:e>
                          <m:sub>
                            <m:r>
                              <m:rPr>
                                <m:sty m:val="p"/>
                              </m:rPr>
                              <a:rPr lang="en-US" b="0" i="1" smtClean="0">
                                <a:latin typeface="Cambria Math" panose="02040503050406030204" pitchFamily="18" charset="0"/>
                              </a:rPr>
                              <m:t>rods</m:t>
                            </m:r>
                          </m:sub>
                        </m:sSub>
                        <m:sSub>
                          <m:sSubPr>
                            <m:ctrlPr>
                              <a:rPr lang="ar-AE" i="1">
                                <a:latin typeface="Cambria Math" panose="02040503050406030204" pitchFamily="18" charset="0"/>
                              </a:rPr>
                            </m:ctrlPr>
                          </m:sSubPr>
                          <m:e>
                            <m:r>
                              <m:rPr>
                                <m:sty m:val="p"/>
                              </m:rPr>
                              <a:rPr lang="en-US" b="0" i="1" smtClean="0">
                                <a:latin typeface="Cambria Math" panose="02040503050406030204" pitchFamily="18" charset="0"/>
                              </a:rPr>
                              <m:t>L</m:t>
                            </m:r>
                          </m:e>
                          <m:sub>
                            <m:r>
                              <m:rPr>
                                <m:sty m:val="p"/>
                              </m:rPr>
                              <a:rPr lang="en-US" b="0" i="1" smtClean="0">
                                <a:latin typeface="Cambria Math" panose="02040503050406030204" pitchFamily="18" charset="0"/>
                              </a:rPr>
                              <m:t>heated</m:t>
                            </m:r>
                          </m:sub>
                        </m:sSub>
                      </m:den>
                    </m:f>
                  </m:oMath>
                </a14:m>
                <a:r>
                  <a:rPr lang="en-US" dirty="0"/>
                  <a:t> </a:t>
                </a:r>
                <a:r>
                  <a:rPr lang="en-US" sz="1800" dirty="0">
                    <a:solidFill>
                      <a:srgbClr val="374151"/>
                    </a:solidFill>
                  </a:rPr>
                  <a:t>  [W/m]</a:t>
                </a:r>
                <a:endParaRPr lang="en-US" sz="1800" dirty="0"/>
              </a:p>
              <a:p>
                <a:endParaRPr lang="en-US" sz="1800" dirty="0"/>
              </a:p>
              <a:p>
                <a:r>
                  <a:rPr lang="en-US" sz="1800" dirty="0">
                    <a:solidFill>
                      <a:srgbClr val="374151"/>
                    </a:solidFill>
                  </a:rPr>
                  <a:t>Surface heat flux (on cladding OD):</a:t>
                </a:r>
                <a:endParaRPr lang="en-US" sz="1800" dirty="0"/>
              </a:p>
              <a:p>
                <a:r>
                  <a:rPr lang="en-US" dirty="0"/>
                  <a:t>	</a:t>
                </a:r>
                <a14:m>
                  <m:oMath xmlns:m="http://schemas.openxmlformats.org/officeDocument/2006/math">
                    <m:sSup>
                      <m:sSupPr>
                        <m:ctrlPr>
                          <a:rPr lang="ar-AE" i="1">
                            <a:latin typeface="Cambria Math" panose="02040503050406030204" pitchFamily="18" charset="0"/>
                          </a:rPr>
                        </m:ctrlPr>
                      </m:sSupPr>
                      <m:e>
                        <m:r>
                          <a:rPr lang="ar-AE" i="1">
                            <a:latin typeface="Cambria Math" panose="02040503050406030204" pitchFamily="18" charset="0"/>
                          </a:rPr>
                          <m:t>𝑞</m:t>
                        </m:r>
                      </m:e>
                      <m:sup>
                        <m:r>
                          <a:rPr lang="ar-AE">
                            <a:latin typeface="Cambria Math" panose="02040503050406030204" pitchFamily="18" charset="0"/>
                          </a:rPr>
                          <m:t>′</m:t>
                        </m:r>
                        <m:r>
                          <a:rPr lang="ar-AE">
                            <a:latin typeface="Cambria Math" panose="02040503050406030204" pitchFamily="18" charset="0"/>
                          </a:rPr>
                          <m:t>′</m:t>
                        </m:r>
                      </m:sup>
                    </m:sSup>
                    <m:r>
                      <a:rPr lang="ar-AE">
                        <a:latin typeface="Cambria Math" panose="02040503050406030204" pitchFamily="18" charset="0"/>
                      </a:rPr>
                      <m:t>=</m:t>
                    </m:r>
                    <m:f>
                      <m:fPr>
                        <m:ctrlPr>
                          <a:rPr lang="ar-AE" i="1">
                            <a:latin typeface="Cambria Math" panose="02040503050406030204" pitchFamily="18" charset="0"/>
                          </a:rPr>
                        </m:ctrlPr>
                      </m:fPr>
                      <m:num>
                        <m:sSup>
                          <m:sSupPr>
                            <m:ctrlPr>
                              <a:rPr lang="ar-AE" i="1">
                                <a:latin typeface="Cambria Math" panose="02040503050406030204" pitchFamily="18" charset="0"/>
                              </a:rPr>
                            </m:ctrlPr>
                          </m:sSupPr>
                          <m:e>
                            <m:r>
                              <a:rPr lang="ar-AE" i="1">
                                <a:latin typeface="Cambria Math" panose="02040503050406030204" pitchFamily="18" charset="0"/>
                              </a:rPr>
                              <m:t>𝑞</m:t>
                            </m:r>
                          </m:e>
                          <m:sup>
                            <m:r>
                              <a:rPr lang="ar-AE">
                                <a:latin typeface="Cambria Math" panose="02040503050406030204" pitchFamily="18" charset="0"/>
                              </a:rPr>
                              <m:t>′</m:t>
                            </m:r>
                          </m:sup>
                        </m:sSup>
                      </m:num>
                      <m:den>
                        <m:r>
                          <a:rPr lang="en-US" i="1" smtClean="0">
                            <a:latin typeface="Cambria Math" panose="02040503050406030204" pitchFamily="18" charset="0"/>
                            <a:ea typeface="Cambria Math" panose="02040503050406030204" pitchFamily="18" charset="0"/>
                          </a:rPr>
                          <m:t>𝜋</m:t>
                        </m:r>
                        <m:sSub>
                          <m:sSubPr>
                            <m:ctrlPr>
                              <a:rPr lang="ar-AE" i="1">
                                <a:latin typeface="Cambria Math" panose="02040503050406030204" pitchFamily="18" charset="0"/>
                              </a:rPr>
                            </m:ctrlPr>
                          </m:sSubPr>
                          <m:e>
                            <m:r>
                              <m:rPr>
                                <m:sty m:val="p"/>
                              </m:rPr>
                              <a:rPr lang="en-US" b="0" i="1" smtClean="0">
                                <a:latin typeface="Cambria Math" panose="02040503050406030204" pitchFamily="18" charset="0"/>
                              </a:rPr>
                              <m:t>D</m:t>
                            </m:r>
                          </m:e>
                          <m:sub>
                            <m:r>
                              <m:rPr>
                                <m:sty m:val="p"/>
                              </m:rPr>
                              <a:rPr lang="en-US" b="0" i="1" smtClean="0">
                                <a:latin typeface="Cambria Math" panose="02040503050406030204" pitchFamily="18" charset="0"/>
                              </a:rPr>
                              <m:t>OD</m:t>
                            </m:r>
                          </m:sub>
                        </m:sSub>
                      </m:den>
                    </m:f>
                  </m:oMath>
                </a14:m>
                <a:r>
                  <a:rPr lang="en-US" sz="1800" dirty="0">
                    <a:solidFill>
                      <a:srgbClr val="374151"/>
                    </a:solidFill>
                  </a:rPr>
                  <a:t> [W/m²]</a:t>
                </a:r>
                <a:endParaRPr lang="en-US" sz="1800" dirty="0"/>
              </a:p>
              <a:p>
                <a:pPr marL="0" indent="0">
                  <a:buNone/>
                </a:pPr>
                <a:endParaRPr lang="en-US" sz="1800" dirty="0"/>
              </a:p>
            </p:txBody>
          </p:sp>
        </mc:Choice>
        <mc:Fallback>
          <p:sp>
            <p:nvSpPr>
              <p:cNvPr id="16" name="TextBox 15">
                <a:extLst>
                  <a:ext uri="{FF2B5EF4-FFF2-40B4-BE49-F238E27FC236}">
                    <a16:creationId xmlns:a16="http://schemas.microsoft.com/office/drawing/2014/main" id="{39DA0D94-8081-A5EC-C466-1372CF5BFDD4}"/>
                  </a:ext>
                </a:extLst>
              </p:cNvPr>
              <p:cNvSpPr txBox="1">
                <a:spLocks noRot="1" noChangeAspect="1" noMove="1" noResize="1" noEditPoints="1" noAdjustHandles="1" noChangeArrowheads="1" noChangeShapeType="1" noTextEdit="1"/>
              </p:cNvSpPr>
              <p:nvPr/>
            </p:nvSpPr>
            <p:spPr>
              <a:xfrm>
                <a:off x="493413" y="2052838"/>
                <a:ext cx="4721383" cy="4675382"/>
              </a:xfrm>
              <a:prstGeom prst="rect">
                <a:avLst/>
              </a:prstGeom>
              <a:blipFill>
                <a:blip r:embed="rId3"/>
                <a:stretch>
                  <a:fillRect l="-1163" t="-782"/>
                </a:stretch>
              </a:blipFill>
            </p:spPr>
            <p:txBody>
              <a:bodyPr/>
              <a:lstStyle/>
              <a:p>
                <a:r>
                  <a:rPr lang="en-MY">
                    <a:noFill/>
                  </a:rPr>
                  <a:t> </a:t>
                </a:r>
              </a:p>
            </p:txBody>
          </p:sp>
        </mc:Fallback>
      </mc:AlternateContent>
      <p:sp>
        <p:nvSpPr>
          <p:cNvPr id="17" name="Text 14">
            <a:extLst>
              <a:ext uri="{FF2B5EF4-FFF2-40B4-BE49-F238E27FC236}">
                <a16:creationId xmlns:a16="http://schemas.microsoft.com/office/drawing/2014/main" id="{2E8612E9-4681-7336-1E16-CB5628AE83D6}"/>
              </a:ext>
            </a:extLst>
          </p:cNvPr>
          <p:cNvSpPr/>
          <p:nvPr/>
        </p:nvSpPr>
        <p:spPr>
          <a:xfrm>
            <a:off x="4843152" y="2172346"/>
            <a:ext cx="4023360" cy="274320"/>
          </a:xfrm>
          <a:prstGeom prst="rect">
            <a:avLst/>
          </a:prstGeom>
          <a:noFill/>
          <a:ln/>
        </p:spPr>
        <p:txBody>
          <a:bodyPr wrap="square" rtlCol="0" anchor="ctr"/>
          <a:lstStyle/>
          <a:p>
            <a:pPr marL="0" indent="0">
              <a:buNone/>
            </a:pPr>
            <a:r>
              <a:rPr lang="en-US" sz="1600" b="1" dirty="0">
                <a:solidFill>
                  <a:srgbClr val="111827"/>
                </a:solidFill>
              </a:rPr>
              <a:t>Unit ladder</a:t>
            </a:r>
            <a:endParaRPr lang="en-US" sz="1600" dirty="0"/>
          </a:p>
        </p:txBody>
      </p:sp>
      <p:sp>
        <p:nvSpPr>
          <p:cNvPr id="18" name="Shape 15">
            <a:extLst>
              <a:ext uri="{FF2B5EF4-FFF2-40B4-BE49-F238E27FC236}">
                <a16:creationId xmlns:a16="http://schemas.microsoft.com/office/drawing/2014/main" id="{AC8880FD-E12C-6D28-FCE6-030538B17143}"/>
              </a:ext>
            </a:extLst>
          </p:cNvPr>
          <p:cNvSpPr/>
          <p:nvPr/>
        </p:nvSpPr>
        <p:spPr>
          <a:xfrm>
            <a:off x="4843152" y="2583826"/>
            <a:ext cx="4023360" cy="566928"/>
          </a:xfrm>
          <a:prstGeom prst="roundRect">
            <a:avLst/>
          </a:prstGeom>
          <a:solidFill>
            <a:srgbClr val="1B998B"/>
          </a:solidFill>
          <a:ln w="12700">
            <a:solidFill>
              <a:srgbClr val="1B998B"/>
            </a:solidFill>
            <a:prstDash val="solid"/>
          </a:ln>
        </p:spPr>
      </p:sp>
      <p:sp>
        <p:nvSpPr>
          <p:cNvPr id="19" name="Text 16">
            <a:extLst>
              <a:ext uri="{FF2B5EF4-FFF2-40B4-BE49-F238E27FC236}">
                <a16:creationId xmlns:a16="http://schemas.microsoft.com/office/drawing/2014/main" id="{D619EE20-C437-B83A-CFC6-D75BCB03D2BE}"/>
              </a:ext>
            </a:extLst>
          </p:cNvPr>
          <p:cNvSpPr/>
          <p:nvPr/>
        </p:nvSpPr>
        <p:spPr>
          <a:xfrm>
            <a:off x="4843152" y="2711842"/>
            <a:ext cx="4023360" cy="320040"/>
          </a:xfrm>
          <a:prstGeom prst="rect">
            <a:avLst/>
          </a:prstGeom>
          <a:noFill/>
          <a:ln/>
        </p:spPr>
        <p:txBody>
          <a:bodyPr wrap="square" rtlCol="0" anchor="ctr"/>
          <a:lstStyle/>
          <a:p>
            <a:pPr marL="0" indent="0" algn="ctr">
              <a:buNone/>
            </a:pPr>
            <a:r>
              <a:rPr lang="en-US" sz="1800" b="1" dirty="0">
                <a:solidFill>
                  <a:srgbClr val="FFFFFF"/>
                </a:solidFill>
              </a:rPr>
              <a:t>Pth [W]</a:t>
            </a:r>
            <a:endParaRPr lang="en-US" sz="1800" dirty="0"/>
          </a:p>
        </p:txBody>
      </p:sp>
      <p:sp>
        <p:nvSpPr>
          <p:cNvPr id="20" name="Shape 17">
            <a:extLst>
              <a:ext uri="{FF2B5EF4-FFF2-40B4-BE49-F238E27FC236}">
                <a16:creationId xmlns:a16="http://schemas.microsoft.com/office/drawing/2014/main" id="{EAE63459-2CB9-4207-1C2E-A449C11F0787}"/>
              </a:ext>
            </a:extLst>
          </p:cNvPr>
          <p:cNvSpPr/>
          <p:nvPr/>
        </p:nvSpPr>
        <p:spPr>
          <a:xfrm>
            <a:off x="6443352" y="3173614"/>
            <a:ext cx="822960" cy="164592"/>
          </a:xfrm>
          <a:prstGeom prst="downArrow">
            <a:avLst/>
          </a:prstGeom>
          <a:solidFill>
            <a:srgbClr val="9CA3AF"/>
          </a:solidFill>
          <a:ln w="12700">
            <a:solidFill>
              <a:srgbClr val="9CA3AF"/>
            </a:solidFill>
            <a:prstDash val="solid"/>
          </a:ln>
        </p:spPr>
      </p:sp>
      <p:sp>
        <p:nvSpPr>
          <p:cNvPr id="21" name="Shape 18">
            <a:extLst>
              <a:ext uri="{FF2B5EF4-FFF2-40B4-BE49-F238E27FC236}">
                <a16:creationId xmlns:a16="http://schemas.microsoft.com/office/drawing/2014/main" id="{A16D95E7-AB6E-172B-7686-00A4D4D8AFE3}"/>
              </a:ext>
            </a:extLst>
          </p:cNvPr>
          <p:cNvSpPr/>
          <p:nvPr/>
        </p:nvSpPr>
        <p:spPr>
          <a:xfrm>
            <a:off x="4843152" y="3361066"/>
            <a:ext cx="4023360" cy="566928"/>
          </a:xfrm>
          <a:prstGeom prst="roundRect">
            <a:avLst/>
          </a:prstGeom>
          <a:solidFill>
            <a:srgbClr val="2563EB"/>
          </a:solidFill>
          <a:ln w="12700">
            <a:solidFill>
              <a:srgbClr val="2563EB"/>
            </a:solidFill>
            <a:prstDash val="solid"/>
          </a:ln>
        </p:spPr>
      </p:sp>
      <p:sp>
        <p:nvSpPr>
          <p:cNvPr id="22" name="Text 19">
            <a:extLst>
              <a:ext uri="{FF2B5EF4-FFF2-40B4-BE49-F238E27FC236}">
                <a16:creationId xmlns:a16="http://schemas.microsoft.com/office/drawing/2014/main" id="{5694DE47-09DE-2B00-8D8C-A203B8AFBB2C}"/>
              </a:ext>
            </a:extLst>
          </p:cNvPr>
          <p:cNvSpPr/>
          <p:nvPr/>
        </p:nvSpPr>
        <p:spPr>
          <a:xfrm>
            <a:off x="4843152" y="3489082"/>
            <a:ext cx="4023360" cy="320040"/>
          </a:xfrm>
          <a:prstGeom prst="rect">
            <a:avLst/>
          </a:prstGeom>
          <a:noFill/>
          <a:ln/>
        </p:spPr>
        <p:txBody>
          <a:bodyPr wrap="square" rtlCol="0" anchor="ctr"/>
          <a:lstStyle/>
          <a:p>
            <a:pPr marL="0" indent="0" algn="ctr">
              <a:buNone/>
            </a:pPr>
            <a:r>
              <a:rPr lang="en-US" sz="1800" b="1" dirty="0">
                <a:solidFill>
                  <a:srgbClr val="FFFFFF"/>
                </a:solidFill>
              </a:rPr>
              <a:t>q‴ [W/m³]</a:t>
            </a:r>
            <a:endParaRPr lang="en-US" sz="1800" dirty="0"/>
          </a:p>
        </p:txBody>
      </p:sp>
      <p:sp>
        <p:nvSpPr>
          <p:cNvPr id="23" name="Shape 20">
            <a:extLst>
              <a:ext uri="{FF2B5EF4-FFF2-40B4-BE49-F238E27FC236}">
                <a16:creationId xmlns:a16="http://schemas.microsoft.com/office/drawing/2014/main" id="{54F18D1B-B15E-01DE-01E4-3194FE9D5157}"/>
              </a:ext>
            </a:extLst>
          </p:cNvPr>
          <p:cNvSpPr/>
          <p:nvPr/>
        </p:nvSpPr>
        <p:spPr>
          <a:xfrm>
            <a:off x="6443352" y="3950854"/>
            <a:ext cx="822960" cy="164592"/>
          </a:xfrm>
          <a:prstGeom prst="downArrow">
            <a:avLst/>
          </a:prstGeom>
          <a:solidFill>
            <a:srgbClr val="9CA3AF"/>
          </a:solidFill>
          <a:ln w="12700">
            <a:solidFill>
              <a:srgbClr val="9CA3AF"/>
            </a:solidFill>
            <a:prstDash val="solid"/>
          </a:ln>
        </p:spPr>
      </p:sp>
      <p:sp>
        <p:nvSpPr>
          <p:cNvPr id="24" name="Shape 21">
            <a:extLst>
              <a:ext uri="{FF2B5EF4-FFF2-40B4-BE49-F238E27FC236}">
                <a16:creationId xmlns:a16="http://schemas.microsoft.com/office/drawing/2014/main" id="{4BAB8575-9E16-0585-AD52-B2E00D2EC0DD}"/>
              </a:ext>
            </a:extLst>
          </p:cNvPr>
          <p:cNvSpPr/>
          <p:nvPr/>
        </p:nvSpPr>
        <p:spPr>
          <a:xfrm>
            <a:off x="4843152" y="4138306"/>
            <a:ext cx="4023360" cy="566928"/>
          </a:xfrm>
          <a:prstGeom prst="roundRect">
            <a:avLst/>
          </a:prstGeom>
          <a:solidFill>
            <a:srgbClr val="7C3AED"/>
          </a:solidFill>
          <a:ln w="12700">
            <a:solidFill>
              <a:srgbClr val="7C3AED"/>
            </a:solidFill>
            <a:prstDash val="solid"/>
          </a:ln>
        </p:spPr>
      </p:sp>
      <p:sp>
        <p:nvSpPr>
          <p:cNvPr id="25" name="Text 22">
            <a:extLst>
              <a:ext uri="{FF2B5EF4-FFF2-40B4-BE49-F238E27FC236}">
                <a16:creationId xmlns:a16="http://schemas.microsoft.com/office/drawing/2014/main" id="{078F9F1C-67EB-5C77-B831-3F6EF2DC2D31}"/>
              </a:ext>
            </a:extLst>
          </p:cNvPr>
          <p:cNvSpPr/>
          <p:nvPr/>
        </p:nvSpPr>
        <p:spPr>
          <a:xfrm>
            <a:off x="4843152" y="4266322"/>
            <a:ext cx="4023360" cy="320040"/>
          </a:xfrm>
          <a:prstGeom prst="rect">
            <a:avLst/>
          </a:prstGeom>
          <a:noFill/>
          <a:ln/>
        </p:spPr>
        <p:txBody>
          <a:bodyPr wrap="square" rtlCol="0" anchor="ctr"/>
          <a:lstStyle/>
          <a:p>
            <a:pPr marL="0" indent="0" algn="ctr">
              <a:buNone/>
            </a:pPr>
            <a:r>
              <a:rPr lang="en-US" sz="1800" b="1" dirty="0">
                <a:solidFill>
                  <a:srgbClr val="FFFFFF"/>
                </a:solidFill>
              </a:rPr>
              <a:t>q′ [W/m]</a:t>
            </a:r>
            <a:endParaRPr lang="en-US" sz="1800" dirty="0"/>
          </a:p>
        </p:txBody>
      </p:sp>
      <p:sp>
        <p:nvSpPr>
          <p:cNvPr id="26" name="Shape 23">
            <a:extLst>
              <a:ext uri="{FF2B5EF4-FFF2-40B4-BE49-F238E27FC236}">
                <a16:creationId xmlns:a16="http://schemas.microsoft.com/office/drawing/2014/main" id="{1DB139FE-C847-D0D5-9D6F-A65A611DDE7D}"/>
              </a:ext>
            </a:extLst>
          </p:cNvPr>
          <p:cNvSpPr/>
          <p:nvPr/>
        </p:nvSpPr>
        <p:spPr>
          <a:xfrm>
            <a:off x="6443352" y="4728094"/>
            <a:ext cx="822960" cy="164592"/>
          </a:xfrm>
          <a:prstGeom prst="downArrow">
            <a:avLst/>
          </a:prstGeom>
          <a:solidFill>
            <a:srgbClr val="9CA3AF"/>
          </a:solidFill>
          <a:ln w="12700">
            <a:solidFill>
              <a:srgbClr val="9CA3AF"/>
            </a:solidFill>
            <a:prstDash val="solid"/>
          </a:ln>
        </p:spPr>
      </p:sp>
      <p:sp>
        <p:nvSpPr>
          <p:cNvPr id="27" name="Shape 24">
            <a:extLst>
              <a:ext uri="{FF2B5EF4-FFF2-40B4-BE49-F238E27FC236}">
                <a16:creationId xmlns:a16="http://schemas.microsoft.com/office/drawing/2014/main" id="{435FED80-E036-0A15-E45F-42D42DEC8642}"/>
              </a:ext>
            </a:extLst>
          </p:cNvPr>
          <p:cNvSpPr/>
          <p:nvPr/>
        </p:nvSpPr>
        <p:spPr>
          <a:xfrm>
            <a:off x="4843152" y="4915546"/>
            <a:ext cx="4023360" cy="566928"/>
          </a:xfrm>
          <a:prstGeom prst="roundRect">
            <a:avLst/>
          </a:prstGeom>
          <a:solidFill>
            <a:srgbClr val="DB2777"/>
          </a:solidFill>
          <a:ln w="12700">
            <a:solidFill>
              <a:srgbClr val="DB2777"/>
            </a:solidFill>
            <a:prstDash val="solid"/>
          </a:ln>
        </p:spPr>
      </p:sp>
      <p:sp>
        <p:nvSpPr>
          <p:cNvPr id="28" name="Text 25">
            <a:extLst>
              <a:ext uri="{FF2B5EF4-FFF2-40B4-BE49-F238E27FC236}">
                <a16:creationId xmlns:a16="http://schemas.microsoft.com/office/drawing/2014/main" id="{E86233C9-46A4-896B-C7ED-E2D0ABF49D72}"/>
              </a:ext>
            </a:extLst>
          </p:cNvPr>
          <p:cNvSpPr/>
          <p:nvPr/>
        </p:nvSpPr>
        <p:spPr>
          <a:xfrm>
            <a:off x="4843152" y="5043562"/>
            <a:ext cx="4023360" cy="320040"/>
          </a:xfrm>
          <a:prstGeom prst="rect">
            <a:avLst/>
          </a:prstGeom>
          <a:noFill/>
          <a:ln/>
        </p:spPr>
        <p:txBody>
          <a:bodyPr wrap="square" rtlCol="0" anchor="ctr"/>
          <a:lstStyle/>
          <a:p>
            <a:pPr marL="0" indent="0" algn="ctr">
              <a:buNone/>
            </a:pPr>
            <a:r>
              <a:rPr lang="en-US" sz="1800" b="1" dirty="0">
                <a:solidFill>
                  <a:srgbClr val="FFFFFF"/>
                </a:solidFill>
              </a:rPr>
              <a:t>q″ [W/m²]</a:t>
            </a:r>
            <a:endParaRPr lang="en-US" sz="1800" dirty="0"/>
          </a:p>
        </p:txBody>
      </p:sp>
      <p:sp>
        <p:nvSpPr>
          <p:cNvPr id="29" name="Text 26">
            <a:extLst>
              <a:ext uri="{FF2B5EF4-FFF2-40B4-BE49-F238E27FC236}">
                <a16:creationId xmlns:a16="http://schemas.microsoft.com/office/drawing/2014/main" id="{3166F6D9-00A9-9598-465C-724DA15C579E}"/>
              </a:ext>
            </a:extLst>
          </p:cNvPr>
          <p:cNvSpPr/>
          <p:nvPr/>
        </p:nvSpPr>
        <p:spPr>
          <a:xfrm>
            <a:off x="4843152" y="6012826"/>
            <a:ext cx="4023360" cy="457200"/>
          </a:xfrm>
          <a:prstGeom prst="rect">
            <a:avLst/>
          </a:prstGeom>
          <a:noFill/>
          <a:ln/>
        </p:spPr>
        <p:txBody>
          <a:bodyPr wrap="square" rtlCol="0" anchor="ctr"/>
          <a:lstStyle/>
          <a:p>
            <a:pPr marL="0" indent="0">
              <a:buNone/>
            </a:pPr>
            <a:r>
              <a:rPr lang="en-US" sz="1200" b="1" dirty="0">
                <a:solidFill>
                  <a:srgbClr val="B91C1C"/>
                </a:solidFill>
              </a:rPr>
              <a:t>Common mistake: mixing “per rod” vs “per assembly”.</a:t>
            </a:r>
            <a:endParaRPr lang="en-US" sz="1200" dirty="0"/>
          </a:p>
        </p:txBody>
      </p:sp>
    </p:spTree>
    <p:extLst>
      <p:ext uri="{BB962C8B-B14F-4D97-AF65-F5344CB8AC3E}">
        <p14:creationId xmlns:p14="http://schemas.microsoft.com/office/powerpoint/2010/main" val="9479432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48871" y="956696"/>
            <a:ext cx="5623455" cy="1913784"/>
          </a:xfrm>
          <a:prstGeom prst="rect">
            <a:avLst/>
          </a:prstGeom>
          <a:solidFill>
            <a:srgbClr val="F1F5F9"/>
          </a:solidFill>
          <a:ln/>
        </p:spPr>
        <p:txBody>
          <a:bodyPr wrap="none" lIns="0" tIns="0" rIns="0" bIns="0" rtlCol="0" anchor="ctr">
            <a:normAutofit/>
          </a:bodyPr>
          <a:lstStyle/>
          <a:p>
            <a:endParaRPr lang="en-US" dirty="0"/>
          </a:p>
        </p:txBody>
      </p:sp>
      <p:sp>
        <p:nvSpPr>
          <p:cNvPr id="3" name="Text 1"/>
          <p:cNvSpPr/>
          <p:nvPr/>
        </p:nvSpPr>
        <p:spPr>
          <a:xfrm>
            <a:off x="530352" y="434756"/>
            <a:ext cx="8083296" cy="411361"/>
          </a:xfrm>
          <a:prstGeom prst="rect">
            <a:avLst/>
          </a:prstGeom>
          <a:noFill/>
          <a:ln/>
        </p:spPr>
        <p:txBody>
          <a:bodyPr wrap="square" lIns="0" tIns="0" rIns="0" bIns="0" rtlCol="0" anchor="t"/>
          <a:lstStyle/>
          <a:p>
            <a:pPr>
              <a:lnSpc>
                <a:spcPts val="3240"/>
              </a:lnSpc>
            </a:pPr>
            <a:r>
              <a:rPr lang="en-US" sz="2700" b="1" dirty="0">
                <a:solidFill>
                  <a:srgbClr val="0284C7"/>
                </a:solidFill>
                <a:latin typeface="Arial" pitchFamily="34" charset="0"/>
                <a:ea typeface="Arial" pitchFamily="34" charset="-122"/>
                <a:cs typeface="Arial" pitchFamily="34" charset="-120"/>
              </a:rPr>
              <a:t>Gap Conductance Model</a:t>
            </a:r>
            <a:endParaRPr lang="en-US" sz="2700" dirty="0"/>
          </a:p>
        </p:txBody>
      </p:sp>
      <p:sp>
        <p:nvSpPr>
          <p:cNvPr id="4" name="Text 2"/>
          <p:cNvSpPr/>
          <p:nvPr/>
        </p:nvSpPr>
        <p:spPr>
          <a:xfrm>
            <a:off x="682751" y="1135885"/>
            <a:ext cx="5158755" cy="1542841"/>
          </a:xfrm>
          <a:prstGeom prst="rect">
            <a:avLst/>
          </a:prstGeom>
          <a:noFill/>
          <a:ln/>
        </p:spPr>
        <p:txBody>
          <a:bodyPr wrap="square" lIns="0" tIns="0" rIns="0" bIns="0" rtlCol="0" anchor="t"/>
          <a:lstStyle/>
          <a:p>
            <a:pPr>
              <a:lnSpc>
                <a:spcPts val="1596"/>
              </a:lnSpc>
            </a:pPr>
            <a:r>
              <a:rPr lang="en-US" dirty="0">
                <a:solidFill>
                  <a:srgbClr val="475569"/>
                </a:solidFill>
                <a:latin typeface="Arial" pitchFamily="34" charset="0"/>
                <a:ea typeface="Arial" pitchFamily="34" charset="-122"/>
                <a:cs typeface="Arial" pitchFamily="34" charset="-120"/>
              </a:rPr>
              <a:t>h_gap = (k_He / t_gap) + </a:t>
            </a:r>
            <a:r>
              <a:rPr lang="en-US" dirty="0" err="1">
                <a:solidFill>
                  <a:srgbClr val="475569"/>
                </a:solidFill>
                <a:latin typeface="Arial" pitchFamily="34" charset="0"/>
                <a:ea typeface="Arial" pitchFamily="34" charset="-122"/>
                <a:cs typeface="Arial" pitchFamily="34" charset="-120"/>
              </a:rPr>
              <a:t>h_contact</a:t>
            </a:r>
            <a:endParaRPr lang="en-US" dirty="0">
              <a:solidFill>
                <a:srgbClr val="475569"/>
              </a:solidFill>
              <a:latin typeface="Arial" pitchFamily="34" charset="0"/>
              <a:ea typeface="Arial" pitchFamily="34" charset="-122"/>
              <a:cs typeface="Arial" pitchFamily="34" charset="-120"/>
            </a:endParaRPr>
          </a:p>
          <a:p>
            <a:pPr>
              <a:lnSpc>
                <a:spcPts val="1596"/>
              </a:lnSpc>
            </a:pPr>
            <a:endParaRPr lang="en-US" dirty="0">
              <a:solidFill>
                <a:srgbClr val="475569"/>
              </a:solidFill>
              <a:latin typeface="Arial" pitchFamily="34" charset="0"/>
              <a:ea typeface="Arial" pitchFamily="34" charset="-122"/>
              <a:cs typeface="Arial" pitchFamily="34" charset="-120"/>
            </a:endParaRPr>
          </a:p>
          <a:p>
            <a:pPr>
              <a:lnSpc>
                <a:spcPts val="1596"/>
              </a:lnSpc>
            </a:pPr>
            <a:r>
              <a:rPr lang="en-US" dirty="0">
                <a:solidFill>
                  <a:srgbClr val="475569"/>
                </a:solidFill>
                <a:latin typeface="Arial" pitchFamily="34" charset="0"/>
                <a:ea typeface="Arial" pitchFamily="34" charset="-122"/>
                <a:cs typeface="Arial" pitchFamily="34" charset="-120"/>
              </a:rPr>
              <a:t>where:</a:t>
            </a:r>
          </a:p>
          <a:p>
            <a:pPr marL="171450" indent="-171450">
              <a:lnSpc>
                <a:spcPts val="1596"/>
              </a:lnSpc>
              <a:buFont typeface="Arial" panose="020B0604020202020204" pitchFamily="34" charset="0"/>
              <a:buChar char="•"/>
            </a:pPr>
            <a:r>
              <a:rPr lang="en-US" dirty="0" err="1">
                <a:solidFill>
                  <a:srgbClr val="475569"/>
                </a:solidFill>
                <a:latin typeface="Arial" pitchFamily="34" charset="0"/>
                <a:ea typeface="Arial" pitchFamily="34" charset="-122"/>
                <a:cs typeface="Arial" pitchFamily="34" charset="-120"/>
              </a:rPr>
              <a:t>k_He</a:t>
            </a:r>
            <a:r>
              <a:rPr lang="en-US" dirty="0">
                <a:solidFill>
                  <a:srgbClr val="475569"/>
                </a:solidFill>
                <a:latin typeface="Arial" pitchFamily="34" charset="0"/>
                <a:ea typeface="Arial" pitchFamily="34" charset="-122"/>
                <a:cs typeface="Arial" pitchFamily="34" charset="-120"/>
              </a:rPr>
              <a:t> = 0.2 W/</a:t>
            </a:r>
            <a:r>
              <a:rPr lang="en-US" dirty="0" err="1">
                <a:solidFill>
                  <a:srgbClr val="475569"/>
                </a:solidFill>
                <a:latin typeface="Arial" pitchFamily="34" charset="0"/>
                <a:ea typeface="Arial" pitchFamily="34" charset="-122"/>
                <a:cs typeface="Arial" pitchFamily="34" charset="-120"/>
              </a:rPr>
              <a:t>m·K</a:t>
            </a:r>
            <a:r>
              <a:rPr lang="en-US" dirty="0">
                <a:solidFill>
                  <a:srgbClr val="475569"/>
                </a:solidFill>
                <a:latin typeface="Arial" pitchFamily="34" charset="0"/>
                <a:ea typeface="Arial" pitchFamily="34" charset="-122"/>
                <a:cs typeface="Arial" pitchFamily="34" charset="-120"/>
              </a:rPr>
              <a:t> (helium thermal conductivity)</a:t>
            </a:r>
          </a:p>
          <a:p>
            <a:pPr marL="171450" indent="-171450">
              <a:lnSpc>
                <a:spcPts val="1596"/>
              </a:lnSpc>
              <a:buFont typeface="Arial" panose="020B0604020202020204" pitchFamily="34" charset="0"/>
              <a:buChar char="•"/>
            </a:pPr>
            <a:r>
              <a:rPr lang="en-US" dirty="0" err="1">
                <a:solidFill>
                  <a:srgbClr val="475569"/>
                </a:solidFill>
                <a:latin typeface="Arial" pitchFamily="34" charset="0"/>
                <a:ea typeface="Arial" pitchFamily="34" charset="-122"/>
                <a:cs typeface="Arial" pitchFamily="34" charset="-120"/>
              </a:rPr>
              <a:t>t_gap</a:t>
            </a:r>
            <a:r>
              <a:rPr lang="en-US" dirty="0">
                <a:solidFill>
                  <a:srgbClr val="475569"/>
                </a:solidFill>
                <a:latin typeface="Arial" pitchFamily="34" charset="0"/>
                <a:ea typeface="Arial" pitchFamily="34" charset="-122"/>
                <a:cs typeface="Arial" pitchFamily="34" charset="-120"/>
              </a:rPr>
              <a:t> = 0.1 mm initially (gap thickness)</a:t>
            </a:r>
          </a:p>
          <a:p>
            <a:pPr marL="171450" indent="-171450">
              <a:lnSpc>
                <a:spcPts val="1596"/>
              </a:lnSpc>
              <a:buFont typeface="Arial" panose="020B0604020202020204" pitchFamily="34" charset="0"/>
              <a:buChar char="•"/>
            </a:pPr>
            <a:r>
              <a:rPr lang="en-US" dirty="0" err="1">
                <a:solidFill>
                  <a:srgbClr val="475569"/>
                </a:solidFill>
                <a:latin typeface="Arial" pitchFamily="34" charset="0"/>
                <a:ea typeface="Arial" pitchFamily="34" charset="-122"/>
                <a:cs typeface="Arial" pitchFamily="34" charset="-120"/>
              </a:rPr>
              <a:t>h_contact</a:t>
            </a:r>
            <a:r>
              <a:rPr lang="en-US" dirty="0">
                <a:solidFill>
                  <a:srgbClr val="475569"/>
                </a:solidFill>
                <a:latin typeface="Arial" pitchFamily="34" charset="0"/>
                <a:ea typeface="Arial" pitchFamily="34" charset="-122"/>
                <a:cs typeface="Arial" pitchFamily="34" charset="-120"/>
              </a:rPr>
              <a:t> = mechanical contact dependent</a:t>
            </a:r>
            <a:endParaRPr lang="en-US" dirty="0"/>
          </a:p>
        </p:txBody>
      </p:sp>
      <p:sp>
        <p:nvSpPr>
          <p:cNvPr id="5" name="Text 3"/>
          <p:cNvSpPr/>
          <p:nvPr/>
        </p:nvSpPr>
        <p:spPr>
          <a:xfrm>
            <a:off x="682752" y="1353621"/>
            <a:ext cx="3083490" cy="257474"/>
          </a:xfrm>
          <a:prstGeom prst="rect">
            <a:avLst/>
          </a:prstGeom>
          <a:noFill/>
          <a:ln/>
        </p:spPr>
        <p:txBody>
          <a:bodyPr wrap="square" lIns="0" tIns="0" rIns="0" bIns="0" rtlCol="0" anchor="t"/>
          <a:lstStyle/>
          <a:p>
            <a:pPr>
              <a:lnSpc>
                <a:spcPts val="1428"/>
              </a:lnSpc>
            </a:pPr>
            <a:endParaRPr lang="en-US" sz="1020" dirty="0"/>
          </a:p>
        </p:txBody>
      </p:sp>
      <p:sp>
        <p:nvSpPr>
          <p:cNvPr id="6" name="Text 4"/>
          <p:cNvSpPr/>
          <p:nvPr/>
        </p:nvSpPr>
        <p:spPr>
          <a:xfrm>
            <a:off x="675208" y="2625953"/>
            <a:ext cx="3453173" cy="244527"/>
          </a:xfrm>
          <a:prstGeom prst="rect">
            <a:avLst/>
          </a:prstGeom>
          <a:noFill/>
          <a:ln/>
        </p:spPr>
        <p:txBody>
          <a:bodyPr wrap="square" lIns="0" tIns="0" rIns="0" bIns="0" rtlCol="0" anchor="t"/>
          <a:lstStyle/>
          <a:p>
            <a:pPr>
              <a:lnSpc>
                <a:spcPts val="1428"/>
              </a:lnSpc>
            </a:pPr>
            <a:endParaRPr lang="en-US" sz="1020" dirty="0"/>
          </a:p>
        </p:txBody>
      </p:sp>
      <p:sp>
        <p:nvSpPr>
          <p:cNvPr id="9" name="Text 7"/>
          <p:cNvSpPr/>
          <p:nvPr/>
        </p:nvSpPr>
        <p:spPr>
          <a:xfrm>
            <a:off x="426237" y="3627059"/>
            <a:ext cx="1624373" cy="360462"/>
          </a:xfrm>
          <a:prstGeom prst="rect">
            <a:avLst/>
          </a:prstGeom>
          <a:noFill/>
          <a:ln/>
        </p:spPr>
        <p:txBody>
          <a:bodyPr wrap="square" lIns="0" tIns="0" rIns="0" bIns="0" rtlCol="0" anchor="t"/>
          <a:lstStyle/>
          <a:p>
            <a:pPr>
              <a:lnSpc>
                <a:spcPts val="1680"/>
              </a:lnSpc>
            </a:pPr>
            <a:r>
              <a:rPr lang="en-US" dirty="0">
                <a:solidFill>
                  <a:srgbClr val="475569"/>
                </a:solidFill>
                <a:latin typeface="Arial" pitchFamily="34" charset="0"/>
                <a:ea typeface="Arial" pitchFamily="34" charset="-122"/>
                <a:cs typeface="Arial" pitchFamily="34" charset="-120"/>
              </a:rPr>
              <a:t>Typical Values:</a:t>
            </a:r>
            <a:endParaRPr lang="en-US" dirty="0"/>
          </a:p>
        </p:txBody>
      </p:sp>
      <p:sp>
        <p:nvSpPr>
          <p:cNvPr id="10" name="Text 8"/>
          <p:cNvSpPr/>
          <p:nvPr/>
        </p:nvSpPr>
        <p:spPr>
          <a:xfrm>
            <a:off x="426237" y="3987521"/>
            <a:ext cx="4367573" cy="948333"/>
          </a:xfrm>
          <a:prstGeom prst="rect">
            <a:avLst/>
          </a:prstGeom>
          <a:noFill/>
          <a:ln/>
        </p:spPr>
        <p:txBody>
          <a:bodyPr wrap="square" lIns="0" tIns="0" rIns="0" bIns="0" rtlCol="0" anchor="t"/>
          <a:lstStyle/>
          <a:p>
            <a:pPr marL="342900" indent="-342900">
              <a:lnSpc>
                <a:spcPts val="1890"/>
              </a:lnSpc>
              <a:buSzPct val="100000"/>
              <a:buChar char="•"/>
            </a:pPr>
            <a:r>
              <a:rPr lang="en-US" b="1" dirty="0">
                <a:solidFill>
                  <a:srgbClr val="475569"/>
                </a:solidFill>
                <a:latin typeface="Arial" pitchFamily="34" charset="0"/>
                <a:ea typeface="Arial" pitchFamily="34" charset="-122"/>
                <a:cs typeface="Arial" pitchFamily="34" charset="-120"/>
              </a:rPr>
              <a:t>BOL:</a:t>
            </a:r>
            <a:r>
              <a:rPr lang="en-US" dirty="0">
                <a:solidFill>
                  <a:srgbClr val="475569"/>
                </a:solidFill>
                <a:latin typeface="Arial" pitchFamily="34" charset="0"/>
                <a:ea typeface="Arial" pitchFamily="34" charset="-122"/>
                <a:cs typeface="Arial" pitchFamily="34" charset="-120"/>
              </a:rPr>
              <a:t> 1,500-2,500 W/m²·K (gas conduction + partial contact)</a:t>
            </a:r>
            <a:endParaRPr lang="en-US" dirty="0"/>
          </a:p>
          <a:p>
            <a:pPr marL="342900" indent="-342900">
              <a:lnSpc>
                <a:spcPts val="1890"/>
              </a:lnSpc>
              <a:buSzPct val="100000"/>
              <a:buChar char="•"/>
            </a:pPr>
            <a:r>
              <a:rPr lang="en-US" b="1" dirty="0">
                <a:solidFill>
                  <a:srgbClr val="475569"/>
                </a:solidFill>
                <a:latin typeface="Arial" pitchFamily="34" charset="0"/>
                <a:ea typeface="Arial" pitchFamily="34" charset="-122"/>
                <a:cs typeface="Arial" pitchFamily="34" charset="-120"/>
              </a:rPr>
              <a:t>Mid-life:</a:t>
            </a:r>
            <a:r>
              <a:rPr lang="en-US" dirty="0">
                <a:solidFill>
                  <a:srgbClr val="475569"/>
                </a:solidFill>
                <a:latin typeface="Arial" pitchFamily="34" charset="0"/>
                <a:ea typeface="Arial" pitchFamily="34" charset="-122"/>
                <a:cs typeface="Arial" pitchFamily="34" charset="-120"/>
              </a:rPr>
              <a:t> 3,000-8,000 W/m²·K (full contact + high pressure)</a:t>
            </a:r>
            <a:endParaRPr lang="en-US" dirty="0"/>
          </a:p>
          <a:p>
            <a:pPr marL="342900" indent="-342900">
              <a:lnSpc>
                <a:spcPts val="1890"/>
              </a:lnSpc>
              <a:buSzPct val="100000"/>
              <a:buChar char="•"/>
            </a:pPr>
            <a:r>
              <a:rPr lang="en-US" b="1" dirty="0">
                <a:solidFill>
                  <a:srgbClr val="475569"/>
                </a:solidFill>
                <a:latin typeface="Arial" pitchFamily="34" charset="0"/>
                <a:ea typeface="Arial" pitchFamily="34" charset="-122"/>
                <a:cs typeface="Arial" pitchFamily="34" charset="-120"/>
              </a:rPr>
              <a:t>EOL:</a:t>
            </a:r>
            <a:r>
              <a:rPr lang="en-US" dirty="0">
                <a:solidFill>
                  <a:srgbClr val="475569"/>
                </a:solidFill>
                <a:latin typeface="Arial" pitchFamily="34" charset="0"/>
                <a:ea typeface="Arial" pitchFamily="34" charset="-122"/>
                <a:cs typeface="Arial" pitchFamily="34" charset="-120"/>
              </a:rPr>
              <a:t> 2,000-5,000 W/m²·K (fission gas release reduces pressure)</a:t>
            </a:r>
            <a:endParaRPr lang="en-US" dirty="0"/>
          </a:p>
        </p:txBody>
      </p:sp>
      <p:pic>
        <p:nvPicPr>
          <p:cNvPr id="12" name="Picture 11">
            <a:extLst>
              <a:ext uri="{FF2B5EF4-FFF2-40B4-BE49-F238E27FC236}">
                <a16:creationId xmlns:a16="http://schemas.microsoft.com/office/drawing/2014/main" id="{9E8FA089-7C4D-2169-318D-CFA3647669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2699" y="2461036"/>
            <a:ext cx="4001301" cy="400130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C0BD7DC-B46E-4D5A-8C99-510C662CE6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632" y="368076"/>
            <a:ext cx="8356189" cy="6121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787233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EEA95-F725-393D-77EC-7E6E8D19DF95}"/>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65C37B1C-54CB-4A16-6361-CF361B2ECC24}"/>
              </a:ext>
            </a:extLst>
          </p:cNvPr>
          <p:cNvSpPr/>
          <p:nvPr/>
        </p:nvSpPr>
        <p:spPr>
          <a:xfrm>
            <a:off x="609600" y="2396283"/>
            <a:ext cx="7924800" cy="775543"/>
          </a:xfrm>
          <a:prstGeom prst="rect">
            <a:avLst/>
          </a:prstGeom>
          <a:solidFill>
            <a:srgbClr val="F1F5F9"/>
          </a:solidFill>
          <a:ln/>
        </p:spPr>
        <p:txBody>
          <a:bodyPr wrap="none" lIns="0" tIns="0" rIns="0" bIns="0" rtlCol="0" anchor="ctr">
            <a:normAutofit/>
          </a:bodyPr>
          <a:lstStyle/>
          <a:p>
            <a:endParaRPr lang="en-US" dirty="0"/>
          </a:p>
        </p:txBody>
      </p:sp>
      <p:sp>
        <p:nvSpPr>
          <p:cNvPr id="3" name="Text 1">
            <a:extLst>
              <a:ext uri="{FF2B5EF4-FFF2-40B4-BE49-F238E27FC236}">
                <a16:creationId xmlns:a16="http://schemas.microsoft.com/office/drawing/2014/main" id="{B01C9C51-3472-35F9-3922-C16D5364DE64}"/>
              </a:ext>
            </a:extLst>
          </p:cNvPr>
          <p:cNvSpPr/>
          <p:nvPr/>
        </p:nvSpPr>
        <p:spPr>
          <a:xfrm>
            <a:off x="609600" y="1466851"/>
            <a:ext cx="8083296" cy="411361"/>
          </a:xfrm>
          <a:prstGeom prst="rect">
            <a:avLst/>
          </a:prstGeom>
          <a:noFill/>
          <a:ln/>
        </p:spPr>
        <p:txBody>
          <a:bodyPr wrap="square" lIns="0" tIns="0" rIns="0" bIns="0" rtlCol="0" anchor="t"/>
          <a:lstStyle/>
          <a:p>
            <a:pPr>
              <a:lnSpc>
                <a:spcPts val="3240"/>
              </a:lnSpc>
            </a:pPr>
            <a:r>
              <a:rPr lang="en-US" sz="2700" b="1" dirty="0">
                <a:solidFill>
                  <a:srgbClr val="0284C7"/>
                </a:solidFill>
                <a:latin typeface="Arial" pitchFamily="34" charset="0"/>
                <a:ea typeface="Arial" pitchFamily="34" charset="-122"/>
                <a:cs typeface="Arial" pitchFamily="34" charset="-120"/>
              </a:rPr>
              <a:t>Heat Flux Definition: LHGR with Example</a:t>
            </a:r>
            <a:endParaRPr lang="en-US" sz="2700" dirty="0"/>
          </a:p>
        </p:txBody>
      </p:sp>
      <p:sp>
        <p:nvSpPr>
          <p:cNvPr id="4" name="Text 2">
            <a:extLst>
              <a:ext uri="{FF2B5EF4-FFF2-40B4-BE49-F238E27FC236}">
                <a16:creationId xmlns:a16="http://schemas.microsoft.com/office/drawing/2014/main" id="{156121F5-5813-A92F-56CA-749633EF1771}"/>
              </a:ext>
            </a:extLst>
          </p:cNvPr>
          <p:cNvSpPr/>
          <p:nvPr/>
        </p:nvSpPr>
        <p:spPr>
          <a:xfrm>
            <a:off x="609600" y="2030612"/>
            <a:ext cx="8083296" cy="213271"/>
          </a:xfrm>
          <a:prstGeom prst="rect">
            <a:avLst/>
          </a:prstGeom>
          <a:noFill/>
          <a:ln/>
        </p:spPr>
        <p:txBody>
          <a:bodyPr wrap="square" lIns="0" tIns="0" rIns="0" bIns="0" rtlCol="0" anchor="t"/>
          <a:lstStyle/>
          <a:p>
            <a:pPr>
              <a:lnSpc>
                <a:spcPts val="1680"/>
              </a:lnSpc>
            </a:pPr>
            <a:r>
              <a:rPr lang="en-US" sz="1200" dirty="0">
                <a:solidFill>
                  <a:srgbClr val="475569"/>
                </a:solidFill>
                <a:latin typeface="Arial" pitchFamily="34" charset="0"/>
                <a:ea typeface="Arial" pitchFamily="34" charset="-122"/>
                <a:cs typeface="Arial" pitchFamily="34" charset="-120"/>
              </a:rPr>
              <a:t>Linear Heat Generation Rate = Heat per unit length of rod</a:t>
            </a:r>
            <a:endParaRPr lang="en-US" sz="1200" dirty="0"/>
          </a:p>
        </p:txBody>
      </p:sp>
      <p:sp>
        <p:nvSpPr>
          <p:cNvPr id="5" name="Text 3">
            <a:extLst>
              <a:ext uri="{FF2B5EF4-FFF2-40B4-BE49-F238E27FC236}">
                <a16:creationId xmlns:a16="http://schemas.microsoft.com/office/drawing/2014/main" id="{D34614A2-CD81-6399-2D32-CA591F177866}"/>
              </a:ext>
            </a:extLst>
          </p:cNvPr>
          <p:cNvSpPr/>
          <p:nvPr/>
        </p:nvSpPr>
        <p:spPr>
          <a:xfrm>
            <a:off x="685800" y="2838153"/>
            <a:ext cx="7772400" cy="181273"/>
          </a:xfrm>
          <a:prstGeom prst="rect">
            <a:avLst/>
          </a:prstGeom>
          <a:noFill/>
          <a:ln/>
        </p:spPr>
        <p:txBody>
          <a:bodyPr wrap="square" lIns="0" tIns="0" rIns="0" bIns="0" rtlCol="0" anchor="t"/>
          <a:lstStyle/>
          <a:p>
            <a:pPr algn="ctr">
              <a:lnSpc>
                <a:spcPts val="1428"/>
              </a:lnSpc>
            </a:pPr>
            <a:r>
              <a:rPr lang="en-US" sz="1020" dirty="0">
                <a:solidFill>
                  <a:srgbClr val="475569"/>
                </a:solidFill>
                <a:latin typeface="Arial" pitchFamily="34" charset="0"/>
                <a:ea typeface="Arial" pitchFamily="34" charset="-122"/>
                <a:cs typeface="Arial" pitchFamily="34" charset="-120"/>
              </a:rPr>
              <a:t>Example: 27.3 kW rod / 366 cm height = </a:t>
            </a:r>
            <a:r>
              <a:rPr lang="en-US" sz="1020" b="1" dirty="0">
                <a:solidFill>
                  <a:srgbClr val="475569"/>
                </a:solidFill>
                <a:latin typeface="Arial" pitchFamily="34" charset="0"/>
                <a:ea typeface="Arial" pitchFamily="34" charset="-122"/>
                <a:cs typeface="Arial" pitchFamily="34" charset="-120"/>
              </a:rPr>
              <a:t>27,300 W</a:t>
            </a:r>
            <a:r>
              <a:rPr lang="en-US" sz="1020" dirty="0">
                <a:solidFill>
                  <a:srgbClr val="475569"/>
                </a:solidFill>
                <a:latin typeface="Arial" pitchFamily="34" charset="0"/>
                <a:ea typeface="Arial" pitchFamily="34" charset="-122"/>
                <a:cs typeface="Arial" pitchFamily="34" charset="-120"/>
              </a:rPr>
              <a:t> ÷ 366 = </a:t>
            </a:r>
            <a:r>
              <a:rPr lang="en-US" sz="1020" b="1" dirty="0">
                <a:solidFill>
                  <a:srgbClr val="475569"/>
                </a:solidFill>
                <a:latin typeface="Arial" pitchFamily="34" charset="0"/>
                <a:ea typeface="Arial" pitchFamily="34" charset="-122"/>
                <a:cs typeface="Arial" pitchFamily="34" charset="-120"/>
              </a:rPr>
              <a:t>74.6 W/cm</a:t>
            </a:r>
            <a:endParaRPr lang="en-US" sz="1020" dirty="0"/>
          </a:p>
        </p:txBody>
      </p:sp>
      <p:sp>
        <p:nvSpPr>
          <p:cNvPr id="6" name="Text 4">
            <a:extLst>
              <a:ext uri="{FF2B5EF4-FFF2-40B4-BE49-F238E27FC236}">
                <a16:creationId xmlns:a16="http://schemas.microsoft.com/office/drawing/2014/main" id="{0D52A949-47E5-CCBE-F90F-27DAB547178B}"/>
              </a:ext>
            </a:extLst>
          </p:cNvPr>
          <p:cNvSpPr/>
          <p:nvPr/>
        </p:nvSpPr>
        <p:spPr>
          <a:xfrm>
            <a:off x="609600" y="3324226"/>
            <a:ext cx="8083296" cy="213271"/>
          </a:xfrm>
          <a:prstGeom prst="rect">
            <a:avLst/>
          </a:prstGeom>
          <a:noFill/>
          <a:ln/>
        </p:spPr>
        <p:txBody>
          <a:bodyPr wrap="square" lIns="0" tIns="0" rIns="0" bIns="0" rtlCol="0" anchor="t"/>
          <a:lstStyle/>
          <a:p>
            <a:pPr>
              <a:lnSpc>
                <a:spcPts val="1680"/>
              </a:lnSpc>
            </a:pPr>
            <a:r>
              <a:rPr lang="en-US" sz="1200" dirty="0">
                <a:solidFill>
                  <a:srgbClr val="475569"/>
                </a:solidFill>
                <a:latin typeface="Arial" pitchFamily="34" charset="0"/>
                <a:ea typeface="Arial" pitchFamily="34" charset="-122"/>
                <a:cs typeface="Arial" pitchFamily="34" charset="-120"/>
              </a:rPr>
              <a:t>Typical PWR Values (3000 MWth plant):</a:t>
            </a:r>
            <a:endParaRPr lang="en-US" sz="1200" dirty="0"/>
          </a:p>
        </p:txBody>
      </p:sp>
      <p:sp>
        <p:nvSpPr>
          <p:cNvPr id="7" name="Text 5">
            <a:extLst>
              <a:ext uri="{FF2B5EF4-FFF2-40B4-BE49-F238E27FC236}">
                <a16:creationId xmlns:a16="http://schemas.microsoft.com/office/drawing/2014/main" id="{1C52ACA1-C97B-8BC4-2134-032C3D62ECBD}"/>
              </a:ext>
            </a:extLst>
          </p:cNvPr>
          <p:cNvSpPr/>
          <p:nvPr/>
        </p:nvSpPr>
        <p:spPr>
          <a:xfrm>
            <a:off x="914400" y="3537496"/>
            <a:ext cx="7620000" cy="1302544"/>
          </a:xfrm>
          <a:prstGeom prst="rect">
            <a:avLst/>
          </a:prstGeom>
          <a:noFill/>
          <a:ln/>
        </p:spPr>
        <p:txBody>
          <a:bodyPr wrap="square" lIns="0" tIns="0" rIns="0" bIns="0" rtlCol="0" anchor="t"/>
          <a:lstStyle/>
          <a:p>
            <a:pPr marL="342900" indent="-342900">
              <a:lnSpc>
                <a:spcPts val="1890"/>
              </a:lnSpc>
              <a:buSzPct val="100000"/>
              <a:buChar char="•"/>
            </a:pPr>
            <a:r>
              <a:rPr lang="en-US" sz="1050" dirty="0">
                <a:solidFill>
                  <a:srgbClr val="475569"/>
                </a:solidFill>
                <a:latin typeface="Arial" pitchFamily="34" charset="0"/>
                <a:ea typeface="Arial" pitchFamily="34" charset="-122"/>
                <a:cs typeface="Arial" pitchFamily="34" charset="-120"/>
              </a:rPr>
              <a:t>Core average LHGR: 170 W/cm (at full power)</a:t>
            </a:r>
            <a:endParaRPr lang="en-US" sz="1050" dirty="0"/>
          </a:p>
          <a:p>
            <a:pPr marL="342900" indent="-342900">
              <a:lnSpc>
                <a:spcPts val="1890"/>
              </a:lnSpc>
              <a:buSzPct val="100000"/>
              <a:buChar char="•"/>
            </a:pPr>
            <a:r>
              <a:rPr lang="en-US" sz="1050" dirty="0">
                <a:solidFill>
                  <a:srgbClr val="475569"/>
                </a:solidFill>
                <a:latin typeface="Arial" pitchFamily="34" charset="0"/>
                <a:ea typeface="Arial" pitchFamily="34" charset="-122"/>
                <a:cs typeface="Arial" pitchFamily="34" charset="-120"/>
              </a:rPr>
              <a:t>Radial peak (F_r = 1.20): 204 W/cm</a:t>
            </a:r>
            <a:endParaRPr lang="en-US" sz="1050" dirty="0"/>
          </a:p>
          <a:p>
            <a:pPr marL="342900" indent="-342900">
              <a:lnSpc>
                <a:spcPts val="1890"/>
              </a:lnSpc>
              <a:buSzPct val="100000"/>
              <a:buChar char="•"/>
            </a:pPr>
            <a:r>
              <a:rPr lang="en-US" sz="1050" dirty="0">
                <a:solidFill>
                  <a:srgbClr val="475569"/>
                </a:solidFill>
                <a:latin typeface="Arial" pitchFamily="34" charset="0"/>
                <a:ea typeface="Arial" pitchFamily="34" charset="-122"/>
                <a:cs typeface="Arial" pitchFamily="34" charset="-120"/>
              </a:rPr>
              <a:t>With axial peak (F_z = 1.35): 275 W/cm </a:t>
            </a:r>
            <a:r>
              <a:rPr lang="en-US" sz="1050" b="1" dirty="0">
                <a:solidFill>
                  <a:srgbClr val="475569"/>
                </a:solidFill>
                <a:latin typeface="Arial" pitchFamily="34" charset="0"/>
                <a:ea typeface="Arial" pitchFamily="34" charset="-122"/>
                <a:cs typeface="Arial" pitchFamily="34" charset="-120"/>
              </a:rPr>
              <a:t>theoretical max</a:t>
            </a:r>
            <a:endParaRPr lang="en-US" sz="1050" dirty="0"/>
          </a:p>
          <a:p>
            <a:pPr marL="342900" indent="-342900">
              <a:lnSpc>
                <a:spcPts val="1890"/>
              </a:lnSpc>
              <a:buSzPct val="100000"/>
              <a:buChar char="•"/>
            </a:pPr>
            <a:r>
              <a:rPr lang="en-US" sz="1050" dirty="0">
                <a:solidFill>
                  <a:srgbClr val="475569"/>
                </a:solidFill>
                <a:latin typeface="Arial" pitchFamily="34" charset="0"/>
                <a:ea typeface="Arial" pitchFamily="34" charset="-122"/>
                <a:cs typeface="Arial" pitchFamily="34" charset="-120"/>
              </a:rPr>
              <a:t>Design limit: 220 W/cm (20% margin includes uncertainties)</a:t>
            </a:r>
            <a:endParaRPr lang="en-US" sz="1050" dirty="0"/>
          </a:p>
        </p:txBody>
      </p:sp>
      <p:sp>
        <p:nvSpPr>
          <p:cNvPr id="8" name="Text 6">
            <a:extLst>
              <a:ext uri="{FF2B5EF4-FFF2-40B4-BE49-F238E27FC236}">
                <a16:creationId xmlns:a16="http://schemas.microsoft.com/office/drawing/2014/main" id="{44319A68-A9C8-5EA2-AF8B-AB8B90A36F3D}"/>
              </a:ext>
            </a:extLst>
          </p:cNvPr>
          <p:cNvSpPr/>
          <p:nvPr/>
        </p:nvSpPr>
        <p:spPr>
          <a:xfrm>
            <a:off x="609600" y="4992439"/>
            <a:ext cx="8083296" cy="186630"/>
          </a:xfrm>
          <a:prstGeom prst="rect">
            <a:avLst/>
          </a:prstGeom>
          <a:noFill/>
          <a:ln/>
        </p:spPr>
        <p:txBody>
          <a:bodyPr wrap="square" lIns="0" tIns="0" rIns="0" bIns="0" rtlCol="0" anchor="t"/>
          <a:lstStyle/>
          <a:p>
            <a:pPr>
              <a:lnSpc>
                <a:spcPts val="1470"/>
              </a:lnSpc>
            </a:pPr>
            <a:r>
              <a:rPr lang="en-US" sz="1050" b="1" dirty="0">
                <a:solidFill>
                  <a:srgbClr val="64748B"/>
                </a:solidFill>
                <a:latin typeface="Arial" pitchFamily="34" charset="0"/>
                <a:ea typeface="Arial" pitchFamily="34" charset="-122"/>
                <a:cs typeface="Arial" pitchFamily="34" charset="-120"/>
              </a:rPr>
              <a:t>Heat Flux Conversion:</a:t>
            </a:r>
            <a:r>
              <a:rPr lang="en-US" sz="1050" dirty="0">
                <a:solidFill>
                  <a:srgbClr val="64748B"/>
                </a:solidFill>
                <a:latin typeface="Arial" pitchFamily="34" charset="0"/>
                <a:ea typeface="Arial" pitchFamily="34" charset="-122"/>
                <a:cs typeface="Arial" pitchFamily="34" charset="-120"/>
              </a:rPr>
              <a:t> 220 W/cm → q'' ≈ 760 kW/m² (0.76 MW/m²)</a:t>
            </a:r>
            <a:endParaRPr lang="en-US" sz="1050" dirty="0"/>
          </a:p>
        </p:txBody>
      </p:sp>
    </p:spTree>
    <p:extLst>
      <p:ext uri="{BB962C8B-B14F-4D97-AF65-F5344CB8AC3E}">
        <p14:creationId xmlns:p14="http://schemas.microsoft.com/office/powerpoint/2010/main" val="16082024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30352" y="561504"/>
            <a:ext cx="8083296" cy="411361"/>
          </a:xfrm>
          <a:prstGeom prst="rect">
            <a:avLst/>
          </a:prstGeom>
          <a:noFill/>
          <a:ln/>
        </p:spPr>
        <p:txBody>
          <a:bodyPr wrap="square" lIns="0" tIns="0" rIns="0" bIns="0" rtlCol="0" anchor="t"/>
          <a:lstStyle/>
          <a:p>
            <a:pPr>
              <a:lnSpc>
                <a:spcPts val="3240"/>
              </a:lnSpc>
            </a:pPr>
            <a:r>
              <a:rPr lang="en-US" sz="2700" b="1" dirty="0">
                <a:solidFill>
                  <a:srgbClr val="0284C7"/>
                </a:solidFill>
                <a:latin typeface="Arial" pitchFamily="34" charset="0"/>
                <a:ea typeface="Arial" pitchFamily="34" charset="-122"/>
                <a:cs typeface="Arial" pitchFamily="34" charset="-120"/>
              </a:rPr>
              <a:t>Heat Flux Definition: LHGR with Example</a:t>
            </a:r>
            <a:endParaRPr lang="en-US" sz="2700" dirty="0"/>
          </a:p>
        </p:txBody>
      </p:sp>
      <mc:AlternateContent xmlns:mc="http://schemas.openxmlformats.org/markup-compatibility/2006" xmlns:a14="http://schemas.microsoft.com/office/drawing/2010/main">
        <mc:Choice Requires="a14">
          <p:sp>
            <p:nvSpPr>
              <p:cNvPr id="7" name="Text 5"/>
              <p:cNvSpPr/>
              <p:nvPr/>
            </p:nvSpPr>
            <p:spPr>
              <a:xfrm>
                <a:off x="530352" y="1205225"/>
                <a:ext cx="7620000" cy="5349484"/>
              </a:xfrm>
              <a:prstGeom prst="rect">
                <a:avLst/>
              </a:prstGeom>
              <a:noFill/>
              <a:ln/>
            </p:spPr>
            <p:txBody>
              <a:bodyPr wrap="square" lIns="0" tIns="0" rIns="0" bIns="0" rtlCol="0" anchor="t"/>
              <a:lstStyle/>
              <a:p>
                <a:r>
                  <a:rPr lang="en-US" dirty="0">
                    <a:solidFill>
                      <a:srgbClr val="475569"/>
                    </a:solidFill>
                    <a:latin typeface="Arial" pitchFamily="34" charset="0"/>
                    <a:ea typeface="Arial" pitchFamily="34" charset="-122"/>
                    <a:cs typeface="Arial" pitchFamily="34" charset="-120"/>
                  </a:rPr>
                  <a:t>Linear Heat Generation Rate = Heat per unit length of rod</a:t>
                </a:r>
                <a:endParaRPr lang="en-US" dirty="0"/>
              </a:p>
              <a:p>
                <a:r>
                  <a:rPr lang="en-US" dirty="0">
                    <a:solidFill>
                      <a:srgbClr val="475569"/>
                    </a:solidFill>
                    <a:latin typeface="Arial" pitchFamily="34" charset="0"/>
                    <a:ea typeface="Arial" pitchFamily="34" charset="-122"/>
                    <a:cs typeface="Arial" pitchFamily="34" charset="-120"/>
                  </a:rPr>
                  <a:t>Typical PWR Values (3000 </a:t>
                </a:r>
                <a:r>
                  <a:rPr lang="en-US" dirty="0" err="1">
                    <a:solidFill>
                      <a:srgbClr val="475569"/>
                    </a:solidFill>
                    <a:latin typeface="Arial" pitchFamily="34" charset="0"/>
                    <a:ea typeface="Arial" pitchFamily="34" charset="-122"/>
                    <a:cs typeface="Arial" pitchFamily="34" charset="-120"/>
                  </a:rPr>
                  <a:t>MWth</a:t>
                </a:r>
                <a:r>
                  <a:rPr lang="en-US" dirty="0">
                    <a:solidFill>
                      <a:srgbClr val="475569"/>
                    </a:solidFill>
                    <a:latin typeface="Arial" pitchFamily="34" charset="0"/>
                    <a:ea typeface="Arial" pitchFamily="34" charset="-122"/>
                    <a:cs typeface="Arial" pitchFamily="34" charset="-120"/>
                  </a:rPr>
                  <a:t> plant):</a:t>
                </a:r>
              </a:p>
              <a:p>
                <a:endParaRPr lang="en-US" dirty="0"/>
              </a:p>
              <a:p>
                <a:r>
                  <a:rPr lang="en-MY" dirty="0"/>
                  <a:t>Take a standard 17×17 Westinghouse‑type fuel assembly:</a:t>
                </a:r>
              </a:p>
              <a:p>
                <a:r>
                  <a:rPr lang="en-MY" dirty="0"/>
                  <a:t>Fuel assemblies: 193 per core (typical 4‑loop PWR).​</a:t>
                </a:r>
              </a:p>
              <a:p>
                <a:r>
                  <a:rPr lang="en-MY" dirty="0"/>
                  <a:t>Fuel rods per assembly: 264 (17×17 geometry).​</a:t>
                </a:r>
              </a:p>
              <a:p>
                <a:endParaRPr lang="en-MY" dirty="0"/>
              </a:p>
              <a:p>
                <a:r>
                  <a:rPr lang="en-MY" dirty="0"/>
                  <a:t>Total fuel rods in core: </a:t>
                </a:r>
                <a14:m>
                  <m:oMath xmlns:m="http://schemas.openxmlformats.org/officeDocument/2006/math">
                    <m:sSub>
                      <m:sSubPr>
                        <m:ctrlPr>
                          <a:rPr lang="ar-AE" i="1">
                            <a:latin typeface="Cambria Math" panose="02040503050406030204" pitchFamily="18" charset="0"/>
                          </a:rPr>
                        </m:ctrlPr>
                      </m:sSubPr>
                      <m:e>
                        <m:r>
                          <a:rPr lang="ar-AE" i="1">
                            <a:latin typeface="Cambria Math" panose="02040503050406030204" pitchFamily="18" charset="0"/>
                          </a:rPr>
                          <m:t>𝑁</m:t>
                        </m:r>
                      </m:e>
                      <m:sub>
                        <m:r>
                          <m:rPr>
                            <m:nor/>
                          </m:rPr>
                          <a:rPr lang="en-MY" i="1"/>
                          <m:t>rods</m:t>
                        </m:r>
                      </m:sub>
                    </m:sSub>
                    <m:r>
                      <a:rPr lang="ar-AE">
                        <a:latin typeface="Cambria Math" panose="02040503050406030204" pitchFamily="18" charset="0"/>
                      </a:rPr>
                      <m:t>=</m:t>
                    </m:r>
                    <m:r>
                      <a:rPr lang="ar-AE">
                        <a:latin typeface="Cambria Math" panose="02040503050406030204" pitchFamily="18" charset="0"/>
                      </a:rPr>
                      <m:t>193</m:t>
                    </m:r>
                    <m:r>
                      <a:rPr lang="ar-AE">
                        <a:latin typeface="Cambria Math" panose="02040503050406030204" pitchFamily="18" charset="0"/>
                      </a:rPr>
                      <m:t>×</m:t>
                    </m:r>
                    <m:r>
                      <a:rPr lang="ar-AE">
                        <a:latin typeface="Cambria Math" panose="02040503050406030204" pitchFamily="18" charset="0"/>
                      </a:rPr>
                      <m:t>264</m:t>
                    </m:r>
                    <m:r>
                      <a:rPr lang="ar-AE">
                        <a:latin typeface="Cambria Math" panose="02040503050406030204" pitchFamily="18" charset="0"/>
                      </a:rPr>
                      <m:t>=</m:t>
                    </m:r>
                    <m:r>
                      <a:rPr lang="ar-AE">
                        <a:latin typeface="Cambria Math" panose="02040503050406030204" pitchFamily="18" charset="0"/>
                      </a:rPr>
                      <m:t>50</m:t>
                    </m:r>
                    <m:r>
                      <a:rPr lang="ar-AE">
                        <a:latin typeface="Cambria Math" panose="02040503050406030204" pitchFamily="18" charset="0"/>
                      </a:rPr>
                      <m:t>,</m:t>
                    </m:r>
                    <m:r>
                      <a:rPr lang="ar-AE">
                        <a:latin typeface="Cambria Math" panose="02040503050406030204" pitchFamily="18" charset="0"/>
                      </a:rPr>
                      <m:t>952</m:t>
                    </m:r>
                  </m:oMath>
                </a14:m>
                <a:r>
                  <a:rPr lang="ar-AE" dirty="0"/>
                  <a:t> </a:t>
                </a:r>
                <a:r>
                  <a:rPr lang="en-MY" dirty="0"/>
                  <a:t>rods.​</a:t>
                </a:r>
              </a:p>
              <a:p>
                <a:endParaRPr lang="en-MY" dirty="0"/>
              </a:p>
              <a:p>
                <a:r>
                  <a:rPr lang="en-MY" dirty="0"/>
                  <a:t>Active (heated) fuel length: about 3.6 m = 360 cm.​</a:t>
                </a:r>
              </a:p>
              <a:p>
                <a:r>
                  <a:rPr lang="en-MY" dirty="0"/>
                  <a:t>Core thermal power: </a:t>
                </a:r>
                <a14:m>
                  <m:oMath xmlns:m="http://schemas.openxmlformats.org/officeDocument/2006/math">
                    <m:sSub>
                      <m:sSubPr>
                        <m:ctrlPr>
                          <a:rPr lang="ar-AE" i="1">
                            <a:latin typeface="Cambria Math" panose="02040503050406030204" pitchFamily="18" charset="0"/>
                          </a:rPr>
                        </m:ctrlPr>
                      </m:sSubPr>
                      <m:e>
                        <m:r>
                          <a:rPr lang="ar-AE" i="1">
                            <a:latin typeface="Cambria Math" panose="02040503050406030204" pitchFamily="18" charset="0"/>
                          </a:rPr>
                          <m:t>𝑃</m:t>
                        </m:r>
                      </m:e>
                      <m:sub>
                        <m:r>
                          <m:rPr>
                            <m:nor/>
                          </m:rPr>
                          <a:rPr lang="en-MY" i="1"/>
                          <m:t>core</m:t>
                        </m:r>
                      </m:sub>
                    </m:sSub>
                    <m:r>
                      <a:rPr lang="ar-AE">
                        <a:latin typeface="Cambria Math" panose="02040503050406030204" pitchFamily="18" charset="0"/>
                      </a:rPr>
                      <m:t>=</m:t>
                    </m:r>
                    <m:r>
                      <a:rPr lang="ar-AE">
                        <a:latin typeface="Cambria Math" panose="02040503050406030204" pitchFamily="18" charset="0"/>
                      </a:rPr>
                      <m:t>3000</m:t>
                    </m:r>
                    <m:r>
                      <m:rPr>
                        <m:nor/>
                      </m:rPr>
                      <a:rPr lang="ar-AE" i="1"/>
                      <m:t> </m:t>
                    </m:r>
                    <m:r>
                      <m:rPr>
                        <m:nor/>
                      </m:rPr>
                      <a:rPr lang="en-MY" i="1"/>
                      <m:t>MWth</m:t>
                    </m:r>
                    <m:r>
                      <a:rPr lang="en-MY">
                        <a:latin typeface="Cambria Math" panose="02040503050406030204" pitchFamily="18" charset="0"/>
                      </a:rPr>
                      <m:t>=</m:t>
                    </m:r>
                    <m:r>
                      <a:rPr lang="en-MY">
                        <a:latin typeface="Cambria Math" panose="02040503050406030204" pitchFamily="18" charset="0"/>
                      </a:rPr>
                      <m:t>3</m:t>
                    </m:r>
                    <m:r>
                      <a:rPr lang="en-MY">
                        <a:latin typeface="Cambria Math" panose="02040503050406030204" pitchFamily="18" charset="0"/>
                      </a:rPr>
                      <m:t>.</m:t>
                    </m:r>
                    <m:r>
                      <a:rPr lang="en-MY">
                        <a:latin typeface="Cambria Math" panose="02040503050406030204" pitchFamily="18" charset="0"/>
                      </a:rPr>
                      <m:t>0</m:t>
                    </m:r>
                    <m:r>
                      <a:rPr lang="en-MY">
                        <a:latin typeface="Cambria Math" panose="02040503050406030204" pitchFamily="18" charset="0"/>
                      </a:rPr>
                      <m:t>×</m:t>
                    </m:r>
                    <m:sSup>
                      <m:sSupPr>
                        <m:ctrlPr>
                          <a:rPr lang="ar-AE" i="1">
                            <a:latin typeface="Cambria Math" panose="02040503050406030204" pitchFamily="18" charset="0"/>
                          </a:rPr>
                        </m:ctrlPr>
                      </m:sSupPr>
                      <m:e>
                        <m:r>
                          <a:rPr lang="ar-AE">
                            <a:latin typeface="Cambria Math" panose="02040503050406030204" pitchFamily="18" charset="0"/>
                          </a:rPr>
                          <m:t>10</m:t>
                        </m:r>
                      </m:e>
                      <m:sup>
                        <m:r>
                          <a:rPr lang="ar-AE">
                            <a:latin typeface="Cambria Math" panose="02040503050406030204" pitchFamily="18" charset="0"/>
                          </a:rPr>
                          <m:t>9</m:t>
                        </m:r>
                      </m:sup>
                    </m:sSup>
                    <m:r>
                      <m:rPr>
                        <m:nor/>
                      </m:rPr>
                      <a:rPr lang="ar-AE" i="1"/>
                      <m:t> </m:t>
                    </m:r>
                    <m:r>
                      <m:rPr>
                        <m:nor/>
                      </m:rPr>
                      <a:rPr lang="en-MY" i="1"/>
                      <m:t>W</m:t>
                    </m:r>
                  </m:oMath>
                </a14:m>
                <a:r>
                  <a:rPr lang="en-MY" dirty="0"/>
                  <a:t>.</a:t>
                </a:r>
              </a:p>
              <a:p>
                <a:endParaRPr lang="en-MY" dirty="0"/>
              </a:p>
              <a:p>
                <a:r>
                  <a:rPr lang="en-MY" dirty="0"/>
                  <a:t>Total heated length in the core:</a:t>
                </a:r>
              </a:p>
              <a:p>
                <a:pPr/>
                <a14:m>
                  <m:oMathPara xmlns:m="http://schemas.openxmlformats.org/officeDocument/2006/math">
                    <m:oMathParaPr>
                      <m:jc m:val="centerGroup"/>
                    </m:oMathParaPr>
                    <m:oMath xmlns:m="http://schemas.openxmlformats.org/officeDocument/2006/math">
                      <m:sSub>
                        <m:sSubPr>
                          <m:ctrlPr>
                            <a:rPr lang="ar-AE" i="1">
                              <a:latin typeface="Cambria Math" panose="02040503050406030204" pitchFamily="18" charset="0"/>
                            </a:rPr>
                          </m:ctrlPr>
                        </m:sSubPr>
                        <m:e>
                          <m:r>
                            <a:rPr lang="ar-AE" i="1">
                              <a:latin typeface="Cambria Math" panose="02040503050406030204" pitchFamily="18" charset="0"/>
                            </a:rPr>
                            <m:t>𝐿</m:t>
                          </m:r>
                        </m:e>
                        <m:sub>
                          <m:r>
                            <m:rPr>
                              <m:nor/>
                            </m:rPr>
                            <a:rPr lang="en-MY" i="1"/>
                            <m:t>total</m:t>
                          </m:r>
                        </m:sub>
                      </m:sSub>
                      <m:r>
                        <a:rPr lang="ar-AE">
                          <a:latin typeface="Cambria Math" panose="02040503050406030204" pitchFamily="18" charset="0"/>
                        </a:rPr>
                        <m:t>=</m:t>
                      </m:r>
                      <m:sSub>
                        <m:sSubPr>
                          <m:ctrlPr>
                            <a:rPr lang="ar-AE" i="1">
                              <a:latin typeface="Cambria Math" panose="02040503050406030204" pitchFamily="18" charset="0"/>
                            </a:rPr>
                          </m:ctrlPr>
                        </m:sSubPr>
                        <m:e>
                          <m:r>
                            <a:rPr lang="ar-AE" i="1">
                              <a:latin typeface="Cambria Math" panose="02040503050406030204" pitchFamily="18" charset="0"/>
                            </a:rPr>
                            <m:t>𝑁</m:t>
                          </m:r>
                        </m:e>
                        <m:sub>
                          <m:r>
                            <m:rPr>
                              <m:nor/>
                            </m:rPr>
                            <a:rPr lang="en-MY" i="1"/>
                            <m:t>rods</m:t>
                          </m:r>
                        </m:sub>
                      </m:sSub>
                      <m:r>
                        <a:rPr lang="ar-AE">
                          <a:latin typeface="Cambria Math" panose="02040503050406030204" pitchFamily="18" charset="0"/>
                        </a:rPr>
                        <m:t>×</m:t>
                      </m:r>
                      <m:sSub>
                        <m:sSubPr>
                          <m:ctrlPr>
                            <a:rPr lang="ar-AE" i="1">
                              <a:latin typeface="Cambria Math" panose="02040503050406030204" pitchFamily="18" charset="0"/>
                            </a:rPr>
                          </m:ctrlPr>
                        </m:sSubPr>
                        <m:e>
                          <m:r>
                            <a:rPr lang="ar-AE" i="1">
                              <a:latin typeface="Cambria Math" panose="02040503050406030204" pitchFamily="18" charset="0"/>
                            </a:rPr>
                            <m:t>𝐿</m:t>
                          </m:r>
                        </m:e>
                        <m:sub>
                          <m:r>
                            <m:rPr>
                              <m:nor/>
                            </m:rPr>
                            <a:rPr lang="en-MY" i="1"/>
                            <m:t>rod</m:t>
                          </m:r>
                        </m:sub>
                      </m:sSub>
                      <m:r>
                        <a:rPr lang="ar-AE">
                          <a:latin typeface="Cambria Math" panose="02040503050406030204" pitchFamily="18" charset="0"/>
                        </a:rPr>
                        <m:t>=</m:t>
                      </m:r>
                      <m:r>
                        <a:rPr lang="ar-AE">
                          <a:latin typeface="Cambria Math" panose="02040503050406030204" pitchFamily="18" charset="0"/>
                        </a:rPr>
                        <m:t>50</m:t>
                      </m:r>
                      <m:r>
                        <a:rPr lang="ar-AE">
                          <a:latin typeface="Cambria Math" panose="02040503050406030204" pitchFamily="18" charset="0"/>
                        </a:rPr>
                        <m:t>,</m:t>
                      </m:r>
                      <m:r>
                        <a:rPr lang="ar-AE">
                          <a:latin typeface="Cambria Math" panose="02040503050406030204" pitchFamily="18" charset="0"/>
                        </a:rPr>
                        <m:t>952</m:t>
                      </m:r>
                      <m:r>
                        <a:rPr lang="ar-AE">
                          <a:latin typeface="Cambria Math" panose="02040503050406030204" pitchFamily="18" charset="0"/>
                        </a:rPr>
                        <m:t>×</m:t>
                      </m:r>
                      <m:r>
                        <a:rPr lang="ar-AE">
                          <a:latin typeface="Cambria Math" panose="02040503050406030204" pitchFamily="18" charset="0"/>
                        </a:rPr>
                        <m:t>360</m:t>
                      </m:r>
                      <m:r>
                        <m:rPr>
                          <m:nor/>
                        </m:rPr>
                        <a:rPr lang="ar-AE" i="1"/>
                        <m:t> </m:t>
                      </m:r>
                      <m:r>
                        <m:rPr>
                          <m:nor/>
                        </m:rPr>
                        <a:rPr lang="en-MY" i="1"/>
                        <m:t>cm</m:t>
                      </m:r>
                      <m:r>
                        <a:rPr lang="en-MY">
                          <a:latin typeface="Cambria Math" panose="02040503050406030204" pitchFamily="18" charset="0"/>
                        </a:rPr>
                        <m:t>≈</m:t>
                      </m:r>
                      <m:r>
                        <a:rPr lang="en-MY">
                          <a:latin typeface="Cambria Math" panose="02040503050406030204" pitchFamily="18" charset="0"/>
                        </a:rPr>
                        <m:t>1</m:t>
                      </m:r>
                      <m:r>
                        <a:rPr lang="en-MY">
                          <a:latin typeface="Cambria Math" panose="02040503050406030204" pitchFamily="18" charset="0"/>
                        </a:rPr>
                        <m:t>.</m:t>
                      </m:r>
                      <m:r>
                        <a:rPr lang="en-MY">
                          <a:latin typeface="Cambria Math" panose="02040503050406030204" pitchFamily="18" charset="0"/>
                        </a:rPr>
                        <m:t>83</m:t>
                      </m:r>
                      <m:r>
                        <a:rPr lang="en-MY">
                          <a:latin typeface="Cambria Math" panose="02040503050406030204" pitchFamily="18" charset="0"/>
                        </a:rPr>
                        <m:t>×</m:t>
                      </m:r>
                      <m:sSup>
                        <m:sSupPr>
                          <m:ctrlPr>
                            <a:rPr lang="ar-AE" i="1">
                              <a:latin typeface="Cambria Math" panose="02040503050406030204" pitchFamily="18" charset="0"/>
                            </a:rPr>
                          </m:ctrlPr>
                        </m:sSupPr>
                        <m:e>
                          <m:r>
                            <a:rPr lang="ar-AE">
                              <a:latin typeface="Cambria Math" panose="02040503050406030204" pitchFamily="18" charset="0"/>
                            </a:rPr>
                            <m:t>10</m:t>
                          </m:r>
                        </m:e>
                        <m:sup>
                          <m:r>
                            <a:rPr lang="ar-AE">
                              <a:latin typeface="Cambria Math" panose="02040503050406030204" pitchFamily="18" charset="0"/>
                            </a:rPr>
                            <m:t>7</m:t>
                          </m:r>
                        </m:sup>
                      </m:sSup>
                      <m:r>
                        <m:rPr>
                          <m:nor/>
                        </m:rPr>
                        <a:rPr lang="ar-AE" i="1"/>
                        <m:t> </m:t>
                      </m:r>
                      <m:r>
                        <m:rPr>
                          <m:nor/>
                        </m:rPr>
                        <a:rPr lang="en-MY" i="1"/>
                        <m:t>cm</m:t>
                      </m:r>
                      <m:r>
                        <a:rPr lang="en-MY">
                          <a:latin typeface="Cambria Math" panose="02040503050406030204" pitchFamily="18" charset="0"/>
                        </a:rPr>
                        <m:t>.</m:t>
                      </m:r>
                    </m:oMath>
                  </m:oMathPara>
                </a14:m>
                <a:endParaRPr lang="en-MY" sz="1050" b="0" dirty="0"/>
              </a:p>
              <a:p>
                <a:endParaRPr lang="en-MY" dirty="0"/>
              </a:p>
              <a:p>
                <a:r>
                  <a:rPr lang="en-MY" dirty="0"/>
                  <a:t>Average LHGR (core‑average linear power):</a:t>
                </a:r>
              </a:p>
              <a:p>
                <a:pPr/>
                <a14:m>
                  <m:oMathPara xmlns:m="http://schemas.openxmlformats.org/officeDocument/2006/math">
                    <m:oMathParaPr>
                      <m:jc m:val="centerGroup"/>
                    </m:oMathParaPr>
                    <m:oMath xmlns:m="http://schemas.openxmlformats.org/officeDocument/2006/math">
                      <m:sSub>
                        <m:sSubPr>
                          <m:ctrlPr>
                            <a:rPr lang="ar-AE" i="1">
                              <a:latin typeface="Cambria Math" panose="02040503050406030204" pitchFamily="18" charset="0"/>
                            </a:rPr>
                          </m:ctrlPr>
                        </m:sSubPr>
                        <m:e>
                          <m:r>
                            <m:rPr>
                              <m:sty m:val="p"/>
                            </m:rPr>
                            <a:rPr lang="en-US" b="0" i="1" smtClean="0">
                              <a:latin typeface="Cambria Math" panose="02040503050406030204" pitchFamily="18" charset="0"/>
                            </a:rPr>
                            <m:t>LHGR</m:t>
                          </m:r>
                        </m:e>
                        <m:sub>
                          <m:r>
                            <m:rPr>
                              <m:nor/>
                            </m:rPr>
                            <a:rPr lang="en-US" b="0" i="1" smtClean="0">
                              <a:latin typeface="Cambria Math" panose="02040503050406030204" pitchFamily="18" charset="0"/>
                            </a:rPr>
                            <m:t>avg</m:t>
                          </m:r>
                        </m:sub>
                      </m:sSub>
                      <m:r>
                        <a:rPr lang="ar-AE">
                          <a:latin typeface="Cambria Math" panose="02040503050406030204" pitchFamily="18" charset="0"/>
                        </a:rPr>
                        <m:t>=</m:t>
                      </m:r>
                      <m:f>
                        <m:fPr>
                          <m:ctrlPr>
                            <a:rPr lang="ar-AE" i="1">
                              <a:latin typeface="Cambria Math" panose="02040503050406030204" pitchFamily="18" charset="0"/>
                            </a:rPr>
                          </m:ctrlPr>
                        </m:fPr>
                        <m:num>
                          <m:sSub>
                            <m:sSubPr>
                              <m:ctrlPr>
                                <a:rPr lang="ar-AE" i="1">
                                  <a:latin typeface="Cambria Math" panose="02040503050406030204" pitchFamily="18" charset="0"/>
                                </a:rPr>
                              </m:ctrlPr>
                            </m:sSubPr>
                            <m:e>
                              <m:r>
                                <a:rPr lang="ar-AE" i="1">
                                  <a:latin typeface="Cambria Math" panose="02040503050406030204" pitchFamily="18" charset="0"/>
                                </a:rPr>
                                <m:t>𝑃</m:t>
                              </m:r>
                            </m:e>
                            <m:sub>
                              <m:r>
                                <m:rPr>
                                  <m:nor/>
                                </m:rPr>
                                <a:rPr lang="en-MY" i="1"/>
                                <m:t>core</m:t>
                              </m:r>
                            </m:sub>
                          </m:sSub>
                        </m:num>
                        <m:den>
                          <m:sSub>
                            <m:sSubPr>
                              <m:ctrlPr>
                                <a:rPr lang="ar-AE" i="1">
                                  <a:latin typeface="Cambria Math" panose="02040503050406030204" pitchFamily="18" charset="0"/>
                                </a:rPr>
                              </m:ctrlPr>
                            </m:sSubPr>
                            <m:e>
                              <m:r>
                                <a:rPr lang="ar-AE" i="1">
                                  <a:latin typeface="Cambria Math" panose="02040503050406030204" pitchFamily="18" charset="0"/>
                                </a:rPr>
                                <m:t>𝐿</m:t>
                              </m:r>
                            </m:e>
                            <m:sub>
                              <m:r>
                                <m:rPr>
                                  <m:nor/>
                                </m:rPr>
                                <a:rPr lang="en-MY" i="1"/>
                                <m:t>total</m:t>
                              </m:r>
                            </m:sub>
                          </m:sSub>
                        </m:den>
                      </m:f>
                      <m:r>
                        <a:rPr lang="ar-AE">
                          <a:latin typeface="Cambria Math" panose="02040503050406030204" pitchFamily="18" charset="0"/>
                        </a:rPr>
                        <m:t>=</m:t>
                      </m:r>
                      <m:f>
                        <m:fPr>
                          <m:ctrlPr>
                            <a:rPr lang="ar-AE" i="1">
                              <a:latin typeface="Cambria Math" panose="02040503050406030204" pitchFamily="18" charset="0"/>
                            </a:rPr>
                          </m:ctrlPr>
                        </m:fPr>
                        <m:num>
                          <m:r>
                            <a:rPr lang="ar-AE">
                              <a:latin typeface="Cambria Math" panose="02040503050406030204" pitchFamily="18" charset="0"/>
                            </a:rPr>
                            <m:t>3</m:t>
                          </m:r>
                          <m:r>
                            <a:rPr lang="ar-AE">
                              <a:latin typeface="Cambria Math" panose="02040503050406030204" pitchFamily="18" charset="0"/>
                            </a:rPr>
                            <m:t>.</m:t>
                          </m:r>
                          <m:r>
                            <a:rPr lang="ar-AE">
                              <a:latin typeface="Cambria Math" panose="02040503050406030204" pitchFamily="18" charset="0"/>
                            </a:rPr>
                            <m:t>0</m:t>
                          </m:r>
                          <m:r>
                            <a:rPr lang="ar-AE">
                              <a:latin typeface="Cambria Math" panose="02040503050406030204" pitchFamily="18" charset="0"/>
                            </a:rPr>
                            <m:t>×</m:t>
                          </m:r>
                          <m:sSup>
                            <m:sSupPr>
                              <m:ctrlPr>
                                <a:rPr lang="ar-AE" i="1">
                                  <a:latin typeface="Cambria Math" panose="02040503050406030204" pitchFamily="18" charset="0"/>
                                </a:rPr>
                              </m:ctrlPr>
                            </m:sSupPr>
                            <m:e>
                              <m:r>
                                <a:rPr lang="ar-AE">
                                  <a:latin typeface="Cambria Math" panose="02040503050406030204" pitchFamily="18" charset="0"/>
                                </a:rPr>
                                <m:t>10</m:t>
                              </m:r>
                            </m:e>
                            <m:sup>
                              <m:r>
                                <a:rPr lang="ar-AE">
                                  <a:latin typeface="Cambria Math" panose="02040503050406030204" pitchFamily="18" charset="0"/>
                                </a:rPr>
                                <m:t>9</m:t>
                              </m:r>
                            </m:sup>
                          </m:sSup>
                          <m:r>
                            <m:rPr>
                              <m:nor/>
                            </m:rPr>
                            <a:rPr lang="ar-AE" i="1"/>
                            <m:t> </m:t>
                          </m:r>
                          <m:r>
                            <m:rPr>
                              <m:nor/>
                            </m:rPr>
                            <a:rPr lang="en-MY" i="1"/>
                            <m:t>W</m:t>
                          </m:r>
                        </m:num>
                        <m:den>
                          <m:r>
                            <a:rPr lang="ar-AE">
                              <a:latin typeface="Cambria Math" panose="02040503050406030204" pitchFamily="18" charset="0"/>
                            </a:rPr>
                            <m:t>1</m:t>
                          </m:r>
                          <m:r>
                            <a:rPr lang="ar-AE">
                              <a:latin typeface="Cambria Math" panose="02040503050406030204" pitchFamily="18" charset="0"/>
                            </a:rPr>
                            <m:t>.</m:t>
                          </m:r>
                          <m:r>
                            <a:rPr lang="ar-AE">
                              <a:latin typeface="Cambria Math" panose="02040503050406030204" pitchFamily="18" charset="0"/>
                            </a:rPr>
                            <m:t>83</m:t>
                          </m:r>
                          <m:r>
                            <a:rPr lang="ar-AE">
                              <a:latin typeface="Cambria Math" panose="02040503050406030204" pitchFamily="18" charset="0"/>
                            </a:rPr>
                            <m:t>×</m:t>
                          </m:r>
                          <m:sSup>
                            <m:sSupPr>
                              <m:ctrlPr>
                                <a:rPr lang="ar-AE" i="1">
                                  <a:latin typeface="Cambria Math" panose="02040503050406030204" pitchFamily="18" charset="0"/>
                                </a:rPr>
                              </m:ctrlPr>
                            </m:sSupPr>
                            <m:e>
                              <m:r>
                                <a:rPr lang="ar-AE">
                                  <a:latin typeface="Cambria Math" panose="02040503050406030204" pitchFamily="18" charset="0"/>
                                </a:rPr>
                                <m:t>10</m:t>
                              </m:r>
                            </m:e>
                            <m:sup>
                              <m:r>
                                <a:rPr lang="ar-AE">
                                  <a:latin typeface="Cambria Math" panose="02040503050406030204" pitchFamily="18" charset="0"/>
                                </a:rPr>
                                <m:t>7</m:t>
                              </m:r>
                            </m:sup>
                          </m:sSup>
                          <m:r>
                            <m:rPr>
                              <m:nor/>
                            </m:rPr>
                            <a:rPr lang="ar-AE" i="1"/>
                            <m:t> </m:t>
                          </m:r>
                          <m:r>
                            <m:rPr>
                              <m:nor/>
                            </m:rPr>
                            <a:rPr lang="en-MY" i="1"/>
                            <m:t>cm</m:t>
                          </m:r>
                        </m:den>
                      </m:f>
                      <m:r>
                        <a:rPr lang="ar-AE">
                          <a:latin typeface="Cambria Math" panose="02040503050406030204" pitchFamily="18" charset="0"/>
                        </a:rPr>
                        <m:t>≈</m:t>
                      </m:r>
                      <m:r>
                        <a:rPr lang="ar-AE">
                          <a:latin typeface="Cambria Math" panose="02040503050406030204" pitchFamily="18" charset="0"/>
                        </a:rPr>
                        <m:t>164</m:t>
                      </m:r>
                      <m:r>
                        <m:rPr>
                          <m:nor/>
                        </m:rPr>
                        <a:rPr lang="ar-AE" i="1"/>
                        <m:t> </m:t>
                      </m:r>
                      <m:r>
                        <m:rPr>
                          <m:nor/>
                        </m:rPr>
                        <a:rPr lang="en-MY" i="1"/>
                        <m:t>W</m:t>
                      </m:r>
                      <m:r>
                        <m:rPr>
                          <m:nor/>
                        </m:rPr>
                        <a:rPr lang="en-MY" i="1"/>
                        <m:t>/</m:t>
                      </m:r>
                      <m:r>
                        <m:rPr>
                          <m:nor/>
                        </m:rPr>
                        <a:rPr lang="en-MY" i="1"/>
                        <m:t>cm</m:t>
                      </m:r>
                      <m:r>
                        <a:rPr lang="en-MY">
                          <a:latin typeface="Cambria Math" panose="02040503050406030204" pitchFamily="18" charset="0"/>
                        </a:rPr>
                        <m:t>.</m:t>
                      </m:r>
                    </m:oMath>
                  </m:oMathPara>
                </a14:m>
                <a:endParaRPr lang="en-MY" sz="1050" b="0" dirty="0"/>
              </a:p>
              <a:p>
                <a:pPr>
                  <a:lnSpc>
                    <a:spcPts val="1890"/>
                  </a:lnSpc>
                  <a:buSzPct val="100000"/>
                </a:pPr>
                <a:endParaRPr lang="en-US" sz="1050" dirty="0"/>
              </a:p>
            </p:txBody>
          </p:sp>
        </mc:Choice>
        <mc:Fallback xmlns="">
          <p:sp>
            <p:nvSpPr>
              <p:cNvPr id="7" name="Text 5"/>
              <p:cNvSpPr>
                <a:spLocks noRot="1" noChangeAspect="1" noMove="1" noResize="1" noEditPoints="1" noAdjustHandles="1" noChangeArrowheads="1" noChangeShapeType="1" noTextEdit="1"/>
              </p:cNvSpPr>
              <p:nvPr/>
            </p:nvSpPr>
            <p:spPr>
              <a:xfrm>
                <a:off x="530352" y="1205225"/>
                <a:ext cx="7620000" cy="5349484"/>
              </a:xfrm>
              <a:prstGeom prst="rect">
                <a:avLst/>
              </a:prstGeom>
              <a:blipFill>
                <a:blip r:embed="rId3"/>
                <a:stretch>
                  <a:fillRect l="-1840" t="-1596"/>
                </a:stretch>
              </a:blipFill>
              <a:ln/>
            </p:spPr>
            <p:txBody>
              <a:bodyPr/>
              <a:lstStyle/>
              <a:p>
                <a:r>
                  <a:rPr lang="en-MY">
                    <a:noFill/>
                  </a:rPr>
                  <a:t> </a:t>
                </a:r>
              </a:p>
            </p:txBody>
          </p:sp>
        </mc:Fallback>
      </mc:AlternateContent>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B7D05-9882-3F2C-BD4F-E486069CB7F8}"/>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0F45DAE3-EC1E-D189-68F5-51AB11FC246D}"/>
              </a:ext>
            </a:extLst>
          </p:cNvPr>
          <p:cNvSpPr/>
          <p:nvPr/>
        </p:nvSpPr>
        <p:spPr>
          <a:xfrm>
            <a:off x="762000" y="525673"/>
            <a:ext cx="8083296" cy="411361"/>
          </a:xfrm>
          <a:prstGeom prst="rect">
            <a:avLst/>
          </a:prstGeom>
          <a:noFill/>
          <a:ln/>
        </p:spPr>
        <p:txBody>
          <a:bodyPr wrap="square" lIns="0" tIns="0" rIns="0" bIns="0" rtlCol="0" anchor="t"/>
          <a:lstStyle/>
          <a:p>
            <a:pPr>
              <a:lnSpc>
                <a:spcPts val="3240"/>
              </a:lnSpc>
            </a:pPr>
            <a:r>
              <a:rPr lang="en-US" sz="2700" b="1" dirty="0">
                <a:solidFill>
                  <a:srgbClr val="0284C7"/>
                </a:solidFill>
                <a:latin typeface="Arial" pitchFamily="34" charset="0"/>
                <a:ea typeface="Arial" pitchFamily="34" charset="-122"/>
                <a:cs typeface="Arial" pitchFamily="34" charset="-120"/>
              </a:rPr>
              <a:t>LHGR: Axial theoretical max Example</a:t>
            </a:r>
            <a:endParaRPr lang="en-US" sz="2700" dirty="0"/>
          </a:p>
        </p:txBody>
      </p:sp>
      <mc:AlternateContent xmlns:mc="http://schemas.openxmlformats.org/markup-compatibility/2006" xmlns:a14="http://schemas.microsoft.com/office/drawing/2010/main">
        <mc:Choice Requires="a14">
          <p:sp>
            <p:nvSpPr>
              <p:cNvPr id="7" name="Text 5">
                <a:extLst>
                  <a:ext uri="{FF2B5EF4-FFF2-40B4-BE49-F238E27FC236}">
                    <a16:creationId xmlns:a16="http://schemas.microsoft.com/office/drawing/2014/main" id="{5D0EE1EF-D2AD-2755-C9AC-4B560B09C4CC}"/>
                  </a:ext>
                </a:extLst>
              </p:cNvPr>
              <p:cNvSpPr/>
              <p:nvPr/>
            </p:nvSpPr>
            <p:spPr>
              <a:xfrm>
                <a:off x="762000" y="1210754"/>
                <a:ext cx="7620000" cy="4483875"/>
              </a:xfrm>
              <a:prstGeom prst="rect">
                <a:avLst/>
              </a:prstGeom>
              <a:noFill/>
              <a:ln/>
            </p:spPr>
            <p:txBody>
              <a:bodyPr wrap="square" lIns="0" tIns="0" rIns="0" bIns="0" rtlCol="0" anchor="t"/>
              <a:lstStyle/>
              <a:p>
                <a:r>
                  <a:rPr lang="en-MY" dirty="0"/>
                  <a:t>Once the core‑average LHGR is calculated, we use typical peaking factors:</a:t>
                </a:r>
              </a:p>
              <a:p>
                <a:endParaRPr lang="en-MY" dirty="0"/>
              </a:p>
              <a:p>
                <a:r>
                  <a:rPr lang="en-MY" dirty="0"/>
                  <a:t>Radial peaking factor: </a:t>
                </a:r>
                <a14:m>
                  <m:oMath xmlns:m="http://schemas.openxmlformats.org/officeDocument/2006/math">
                    <m:sSub>
                      <m:sSubPr>
                        <m:ctrlPr>
                          <a:rPr lang="ar-AE" i="1">
                            <a:latin typeface="Cambria Math" panose="02040503050406030204" pitchFamily="18" charset="0"/>
                          </a:rPr>
                        </m:ctrlPr>
                      </m:sSubPr>
                      <m:e>
                        <m:r>
                          <a:rPr lang="ar-AE" i="1">
                            <a:latin typeface="Cambria Math" panose="02040503050406030204" pitchFamily="18" charset="0"/>
                          </a:rPr>
                          <m:t>𝐹</m:t>
                        </m:r>
                      </m:e>
                      <m:sub>
                        <m:r>
                          <a:rPr lang="ar-AE" i="1">
                            <a:latin typeface="Cambria Math" panose="02040503050406030204" pitchFamily="18" charset="0"/>
                          </a:rPr>
                          <m:t>𝑟</m:t>
                        </m:r>
                      </m:sub>
                    </m:sSub>
                    <m:r>
                      <a:rPr lang="ar-AE">
                        <a:latin typeface="Cambria Math" panose="02040503050406030204" pitchFamily="18" charset="0"/>
                      </a:rPr>
                      <m:t>=</m:t>
                    </m:r>
                    <m:r>
                      <a:rPr lang="ar-AE">
                        <a:latin typeface="Cambria Math" panose="02040503050406030204" pitchFamily="18" charset="0"/>
                      </a:rPr>
                      <m:t>1</m:t>
                    </m:r>
                    <m:r>
                      <a:rPr lang="ar-AE">
                        <a:latin typeface="Cambria Math" panose="02040503050406030204" pitchFamily="18" charset="0"/>
                      </a:rPr>
                      <m:t>.</m:t>
                    </m:r>
                    <m:r>
                      <a:rPr lang="ar-AE">
                        <a:latin typeface="Cambria Math" panose="02040503050406030204" pitchFamily="18" charset="0"/>
                      </a:rPr>
                      <m:t>20</m:t>
                    </m:r>
                  </m:oMath>
                </a14:m>
                <a:r>
                  <a:rPr lang="ar-AE" dirty="0"/>
                  <a:t>.</a:t>
                </a:r>
              </a:p>
              <a:p>
                <a:r>
                  <a:rPr lang="en-MY" dirty="0"/>
                  <a:t>Axial peaking factor: </a:t>
                </a:r>
                <a14:m>
                  <m:oMath xmlns:m="http://schemas.openxmlformats.org/officeDocument/2006/math">
                    <m:sSub>
                      <m:sSubPr>
                        <m:ctrlPr>
                          <a:rPr lang="ar-AE" i="1">
                            <a:latin typeface="Cambria Math" panose="02040503050406030204" pitchFamily="18" charset="0"/>
                          </a:rPr>
                        </m:ctrlPr>
                      </m:sSubPr>
                      <m:e>
                        <m:r>
                          <a:rPr lang="ar-AE" i="1">
                            <a:latin typeface="Cambria Math" panose="02040503050406030204" pitchFamily="18" charset="0"/>
                          </a:rPr>
                          <m:t>𝐹</m:t>
                        </m:r>
                      </m:e>
                      <m:sub>
                        <m:r>
                          <a:rPr lang="ar-AE" i="1">
                            <a:latin typeface="Cambria Math" panose="02040503050406030204" pitchFamily="18" charset="0"/>
                          </a:rPr>
                          <m:t>𝑧</m:t>
                        </m:r>
                      </m:sub>
                    </m:sSub>
                    <m:r>
                      <a:rPr lang="ar-AE">
                        <a:latin typeface="Cambria Math" panose="02040503050406030204" pitchFamily="18" charset="0"/>
                      </a:rPr>
                      <m:t>=</m:t>
                    </m:r>
                    <m:r>
                      <a:rPr lang="ar-AE">
                        <a:latin typeface="Cambria Math" panose="02040503050406030204" pitchFamily="18" charset="0"/>
                      </a:rPr>
                      <m:t>1</m:t>
                    </m:r>
                    <m:r>
                      <a:rPr lang="ar-AE">
                        <a:latin typeface="Cambria Math" panose="02040503050406030204" pitchFamily="18" charset="0"/>
                      </a:rPr>
                      <m:t>.</m:t>
                    </m:r>
                    <m:r>
                      <a:rPr lang="ar-AE">
                        <a:latin typeface="Cambria Math" panose="02040503050406030204" pitchFamily="18" charset="0"/>
                      </a:rPr>
                      <m:t>35</m:t>
                    </m:r>
                  </m:oMath>
                </a14:m>
                <a:r>
                  <a:rPr lang="ar-AE" dirty="0"/>
                  <a:t>.</a:t>
                </a:r>
              </a:p>
              <a:p>
                <a:endParaRPr lang="en-MY" dirty="0"/>
              </a:p>
              <a:p>
                <a:r>
                  <a:rPr lang="en-MY" dirty="0"/>
                  <a:t>Step 1 – hottest assembly (radial peak):</a:t>
                </a:r>
              </a:p>
              <a:p>
                <a:pPr/>
                <a14:m>
                  <m:oMathPara xmlns:m="http://schemas.openxmlformats.org/officeDocument/2006/math">
                    <m:oMathParaPr>
                      <m:jc m:val="centerGroup"/>
                    </m:oMathParaPr>
                    <m:oMath xmlns:m="http://schemas.openxmlformats.org/officeDocument/2006/math">
                      <m:sSub>
                        <m:sSubPr>
                          <m:ctrlPr>
                            <a:rPr lang="ar-AE" i="1">
                              <a:latin typeface="Cambria Math" panose="02040503050406030204" pitchFamily="18" charset="0"/>
                            </a:rPr>
                          </m:ctrlPr>
                        </m:sSubPr>
                        <m:e>
                          <m:r>
                            <m:rPr>
                              <m:nor/>
                            </m:rPr>
                            <a:rPr lang="en-MY" i="1"/>
                            <m:t>LHGR</m:t>
                          </m:r>
                        </m:e>
                        <m:sub>
                          <m:r>
                            <m:rPr>
                              <m:nor/>
                            </m:rPr>
                            <a:rPr lang="en-MY" i="1"/>
                            <m:t>radial</m:t>
                          </m:r>
                        </m:sub>
                      </m:sSub>
                      <m:r>
                        <a:rPr lang="ar-AE">
                          <a:latin typeface="Cambria Math" panose="02040503050406030204" pitchFamily="18" charset="0"/>
                        </a:rPr>
                        <m:t>=</m:t>
                      </m:r>
                      <m:sSub>
                        <m:sSubPr>
                          <m:ctrlPr>
                            <a:rPr lang="ar-AE" i="1">
                              <a:latin typeface="Cambria Math" panose="02040503050406030204" pitchFamily="18" charset="0"/>
                            </a:rPr>
                          </m:ctrlPr>
                        </m:sSubPr>
                        <m:e>
                          <m:r>
                            <m:rPr>
                              <m:nor/>
                            </m:rPr>
                            <a:rPr lang="en-MY" i="1"/>
                            <m:t>LHGR</m:t>
                          </m:r>
                        </m:e>
                        <m:sub>
                          <m:r>
                            <m:rPr>
                              <m:nor/>
                            </m:rPr>
                            <a:rPr lang="en-MY" i="1"/>
                            <m:t>avg</m:t>
                          </m:r>
                        </m:sub>
                      </m:sSub>
                      <m:r>
                        <a:rPr lang="ar-AE">
                          <a:latin typeface="Cambria Math" panose="02040503050406030204" pitchFamily="18" charset="0"/>
                        </a:rPr>
                        <m:t>×</m:t>
                      </m:r>
                      <m:sSub>
                        <m:sSubPr>
                          <m:ctrlPr>
                            <a:rPr lang="ar-AE" i="1">
                              <a:latin typeface="Cambria Math" panose="02040503050406030204" pitchFamily="18" charset="0"/>
                            </a:rPr>
                          </m:ctrlPr>
                        </m:sSubPr>
                        <m:e>
                          <m:r>
                            <a:rPr lang="ar-AE" i="1">
                              <a:latin typeface="Cambria Math" panose="02040503050406030204" pitchFamily="18" charset="0"/>
                            </a:rPr>
                            <m:t>𝐹</m:t>
                          </m:r>
                        </m:e>
                        <m:sub>
                          <m:r>
                            <a:rPr lang="ar-AE" i="1">
                              <a:latin typeface="Cambria Math" panose="02040503050406030204" pitchFamily="18" charset="0"/>
                            </a:rPr>
                            <m:t>𝑟</m:t>
                          </m:r>
                        </m:sub>
                      </m:sSub>
                      <m:r>
                        <a:rPr lang="ar-AE">
                          <a:latin typeface="Cambria Math" panose="02040503050406030204" pitchFamily="18" charset="0"/>
                        </a:rPr>
                        <m:t>=</m:t>
                      </m:r>
                      <m:r>
                        <a:rPr lang="ar-AE">
                          <a:latin typeface="Cambria Math" panose="02040503050406030204" pitchFamily="18" charset="0"/>
                        </a:rPr>
                        <m:t>170</m:t>
                      </m:r>
                      <m:r>
                        <m:rPr>
                          <m:nor/>
                        </m:rPr>
                        <a:rPr lang="ar-AE" i="1"/>
                        <m:t> </m:t>
                      </m:r>
                      <m:r>
                        <m:rPr>
                          <m:nor/>
                        </m:rPr>
                        <a:rPr lang="en-MY" i="1"/>
                        <m:t>W</m:t>
                      </m:r>
                      <m:r>
                        <m:rPr>
                          <m:nor/>
                        </m:rPr>
                        <a:rPr lang="en-MY" i="1"/>
                        <m:t>/</m:t>
                      </m:r>
                      <m:r>
                        <m:rPr>
                          <m:nor/>
                        </m:rPr>
                        <a:rPr lang="en-MY" i="1"/>
                        <m:t>cm</m:t>
                      </m:r>
                      <m:r>
                        <a:rPr lang="en-MY">
                          <a:latin typeface="Cambria Math" panose="02040503050406030204" pitchFamily="18" charset="0"/>
                        </a:rPr>
                        <m:t>×</m:t>
                      </m:r>
                      <m:r>
                        <a:rPr lang="en-MY">
                          <a:latin typeface="Cambria Math" panose="02040503050406030204" pitchFamily="18" charset="0"/>
                        </a:rPr>
                        <m:t>1</m:t>
                      </m:r>
                      <m:r>
                        <a:rPr lang="en-MY">
                          <a:latin typeface="Cambria Math" panose="02040503050406030204" pitchFamily="18" charset="0"/>
                        </a:rPr>
                        <m:t>.</m:t>
                      </m:r>
                      <m:r>
                        <a:rPr lang="en-MY">
                          <a:latin typeface="Cambria Math" panose="02040503050406030204" pitchFamily="18" charset="0"/>
                        </a:rPr>
                        <m:t>20</m:t>
                      </m:r>
                      <m:r>
                        <a:rPr lang="en-MY">
                          <a:latin typeface="Cambria Math" panose="02040503050406030204" pitchFamily="18" charset="0"/>
                        </a:rPr>
                        <m:t>=</m:t>
                      </m:r>
                      <m:r>
                        <a:rPr lang="en-MY">
                          <a:latin typeface="Cambria Math" panose="02040503050406030204" pitchFamily="18" charset="0"/>
                        </a:rPr>
                        <m:t>204</m:t>
                      </m:r>
                      <m:r>
                        <m:rPr>
                          <m:nor/>
                        </m:rPr>
                        <a:rPr lang="en-MY" i="1"/>
                        <m:t> </m:t>
                      </m:r>
                      <m:r>
                        <m:rPr>
                          <m:nor/>
                        </m:rPr>
                        <a:rPr lang="en-MY" i="1"/>
                        <m:t>W</m:t>
                      </m:r>
                      <m:r>
                        <m:rPr>
                          <m:nor/>
                        </m:rPr>
                        <a:rPr lang="en-MY" i="1"/>
                        <m:t>/</m:t>
                      </m:r>
                      <m:r>
                        <m:rPr>
                          <m:nor/>
                        </m:rPr>
                        <a:rPr lang="en-MY" i="1"/>
                        <m:t>cm</m:t>
                      </m:r>
                      <m:r>
                        <a:rPr lang="en-MY">
                          <a:latin typeface="Cambria Math" panose="02040503050406030204" pitchFamily="18" charset="0"/>
                        </a:rPr>
                        <m:t>.</m:t>
                      </m:r>
                    </m:oMath>
                  </m:oMathPara>
                </a14:m>
                <a:endParaRPr lang="en-MY" sz="1050" b="0" dirty="0"/>
              </a:p>
              <a:p>
                <a:endParaRPr lang="en-MY" dirty="0"/>
              </a:p>
              <a:p>
                <a:r>
                  <a:rPr lang="en-MY" dirty="0"/>
                  <a:t>Step 2 – hottest axial location within that assembly:</a:t>
                </a:r>
              </a:p>
              <a:p>
                <a:pPr/>
                <a14:m>
                  <m:oMathPara xmlns:m="http://schemas.openxmlformats.org/officeDocument/2006/math">
                    <m:oMathParaPr>
                      <m:jc m:val="centerGroup"/>
                    </m:oMathParaPr>
                    <m:oMath xmlns:m="http://schemas.openxmlformats.org/officeDocument/2006/math">
                      <m:sSub>
                        <m:sSubPr>
                          <m:ctrlPr>
                            <a:rPr lang="ar-AE" i="1">
                              <a:latin typeface="Cambria Math" panose="02040503050406030204" pitchFamily="18" charset="0"/>
                            </a:rPr>
                          </m:ctrlPr>
                        </m:sSubPr>
                        <m:e>
                          <m:r>
                            <m:rPr>
                              <m:nor/>
                            </m:rPr>
                            <a:rPr lang="en-MY" i="1"/>
                            <m:t>LHGR</m:t>
                          </m:r>
                        </m:e>
                        <m:sub>
                          <m:r>
                            <m:rPr>
                              <m:nor/>
                            </m:rPr>
                            <a:rPr lang="en-US" b="0" i="1" smtClean="0">
                              <a:latin typeface="Cambria Math" panose="02040503050406030204" pitchFamily="18" charset="0"/>
                            </a:rPr>
                            <m:t>max</m:t>
                          </m:r>
                        </m:sub>
                      </m:sSub>
                      <m:r>
                        <a:rPr lang="ar-AE">
                          <a:latin typeface="Cambria Math" panose="02040503050406030204" pitchFamily="18" charset="0"/>
                        </a:rPr>
                        <m:t>=</m:t>
                      </m:r>
                      <m:sSub>
                        <m:sSubPr>
                          <m:ctrlPr>
                            <a:rPr lang="ar-AE" i="1">
                              <a:latin typeface="Cambria Math" panose="02040503050406030204" pitchFamily="18" charset="0"/>
                            </a:rPr>
                          </m:ctrlPr>
                        </m:sSubPr>
                        <m:e>
                          <m:r>
                            <m:rPr>
                              <m:nor/>
                            </m:rPr>
                            <a:rPr lang="en-MY" i="1"/>
                            <m:t>LHGR</m:t>
                          </m:r>
                        </m:e>
                        <m:sub>
                          <m:r>
                            <m:rPr>
                              <m:nor/>
                            </m:rPr>
                            <a:rPr lang="en-MY" i="1"/>
                            <m:t>radial</m:t>
                          </m:r>
                        </m:sub>
                      </m:sSub>
                      <m:r>
                        <a:rPr lang="ar-AE">
                          <a:latin typeface="Cambria Math" panose="02040503050406030204" pitchFamily="18" charset="0"/>
                        </a:rPr>
                        <m:t>×</m:t>
                      </m:r>
                      <m:sSub>
                        <m:sSubPr>
                          <m:ctrlPr>
                            <a:rPr lang="ar-AE" i="1">
                              <a:latin typeface="Cambria Math" panose="02040503050406030204" pitchFamily="18" charset="0"/>
                            </a:rPr>
                          </m:ctrlPr>
                        </m:sSubPr>
                        <m:e>
                          <m:r>
                            <a:rPr lang="ar-AE" i="1">
                              <a:latin typeface="Cambria Math" panose="02040503050406030204" pitchFamily="18" charset="0"/>
                            </a:rPr>
                            <m:t>𝐹</m:t>
                          </m:r>
                        </m:e>
                        <m:sub>
                          <m:r>
                            <a:rPr lang="ar-AE" i="1">
                              <a:latin typeface="Cambria Math" panose="02040503050406030204" pitchFamily="18" charset="0"/>
                            </a:rPr>
                            <m:t>𝑧</m:t>
                          </m:r>
                        </m:sub>
                      </m:sSub>
                      <m:r>
                        <a:rPr lang="ar-AE">
                          <a:latin typeface="Cambria Math" panose="02040503050406030204" pitchFamily="18" charset="0"/>
                        </a:rPr>
                        <m:t>=</m:t>
                      </m:r>
                      <m:r>
                        <a:rPr lang="ar-AE">
                          <a:latin typeface="Cambria Math" panose="02040503050406030204" pitchFamily="18" charset="0"/>
                        </a:rPr>
                        <m:t>204</m:t>
                      </m:r>
                      <m:r>
                        <m:rPr>
                          <m:nor/>
                        </m:rPr>
                        <a:rPr lang="ar-AE" i="1"/>
                        <m:t> </m:t>
                      </m:r>
                      <m:r>
                        <m:rPr>
                          <m:nor/>
                        </m:rPr>
                        <a:rPr lang="en-MY" i="1"/>
                        <m:t>W</m:t>
                      </m:r>
                      <m:r>
                        <m:rPr>
                          <m:nor/>
                        </m:rPr>
                        <a:rPr lang="en-MY" i="1"/>
                        <m:t>/</m:t>
                      </m:r>
                      <m:r>
                        <m:rPr>
                          <m:nor/>
                        </m:rPr>
                        <a:rPr lang="en-MY" i="1"/>
                        <m:t>cm</m:t>
                      </m:r>
                      <m:r>
                        <a:rPr lang="en-MY">
                          <a:latin typeface="Cambria Math" panose="02040503050406030204" pitchFamily="18" charset="0"/>
                        </a:rPr>
                        <m:t>×</m:t>
                      </m:r>
                      <m:r>
                        <a:rPr lang="en-MY">
                          <a:latin typeface="Cambria Math" panose="02040503050406030204" pitchFamily="18" charset="0"/>
                        </a:rPr>
                        <m:t>1</m:t>
                      </m:r>
                      <m:r>
                        <a:rPr lang="en-MY">
                          <a:latin typeface="Cambria Math" panose="02040503050406030204" pitchFamily="18" charset="0"/>
                        </a:rPr>
                        <m:t>.</m:t>
                      </m:r>
                      <m:r>
                        <a:rPr lang="en-MY">
                          <a:latin typeface="Cambria Math" panose="02040503050406030204" pitchFamily="18" charset="0"/>
                        </a:rPr>
                        <m:t>35</m:t>
                      </m:r>
                      <m:r>
                        <a:rPr lang="en-MY">
                          <a:latin typeface="Cambria Math" panose="02040503050406030204" pitchFamily="18" charset="0"/>
                        </a:rPr>
                        <m:t>≈</m:t>
                      </m:r>
                      <m:r>
                        <a:rPr lang="en-MY">
                          <a:latin typeface="Cambria Math" panose="02040503050406030204" pitchFamily="18" charset="0"/>
                        </a:rPr>
                        <m:t>275</m:t>
                      </m:r>
                      <m:r>
                        <m:rPr>
                          <m:nor/>
                        </m:rPr>
                        <a:rPr lang="en-MY" i="1"/>
                        <m:t> </m:t>
                      </m:r>
                      <m:r>
                        <m:rPr>
                          <m:nor/>
                        </m:rPr>
                        <a:rPr lang="en-MY" i="1"/>
                        <m:t>W</m:t>
                      </m:r>
                      <m:r>
                        <m:rPr>
                          <m:nor/>
                        </m:rPr>
                        <a:rPr lang="en-MY" i="1"/>
                        <m:t>/</m:t>
                      </m:r>
                      <m:r>
                        <m:rPr>
                          <m:nor/>
                        </m:rPr>
                        <a:rPr lang="en-MY" i="1"/>
                        <m:t>cm</m:t>
                      </m:r>
                      <m:r>
                        <a:rPr lang="en-MY">
                          <a:latin typeface="Cambria Math" panose="02040503050406030204" pitchFamily="18" charset="0"/>
                        </a:rPr>
                        <m:t>.</m:t>
                      </m:r>
                    </m:oMath>
                  </m:oMathPara>
                </a14:m>
                <a:endParaRPr lang="en-MY" sz="1050" b="0" dirty="0"/>
              </a:p>
              <a:p>
                <a:endParaRPr lang="en-MY" dirty="0"/>
              </a:p>
              <a:p>
                <a:r>
                  <a:rPr lang="en-MY" dirty="0"/>
                  <a:t>So with these typical core numbers and peaking factors, you get:</a:t>
                </a:r>
              </a:p>
              <a:p>
                <a:pPr marL="285750" indent="-285750">
                  <a:buFont typeface="Arial" panose="020B0604020202020204" pitchFamily="34" charset="0"/>
                  <a:buChar char="•"/>
                </a:pPr>
                <a:r>
                  <a:rPr lang="en-MY" dirty="0"/>
                  <a:t>Core‑average LHGR ≈ 170 W/cm.</a:t>
                </a:r>
              </a:p>
              <a:p>
                <a:pPr marL="285750" indent="-285750">
                  <a:buFont typeface="Arial" panose="020B0604020202020204" pitchFamily="34" charset="0"/>
                  <a:buChar char="•"/>
                </a:pPr>
                <a:r>
                  <a:rPr lang="en-MY" dirty="0"/>
                  <a:t>Hottest‑spot “theoretical max” ≈ 275 W/cm when both radial and axial peaks line up.</a:t>
                </a:r>
              </a:p>
              <a:p>
                <a:pPr>
                  <a:lnSpc>
                    <a:spcPts val="1890"/>
                  </a:lnSpc>
                  <a:buSzPct val="100000"/>
                </a:pPr>
                <a:endParaRPr lang="en-US" sz="1050" dirty="0"/>
              </a:p>
            </p:txBody>
          </p:sp>
        </mc:Choice>
        <mc:Fallback xmlns="">
          <p:sp>
            <p:nvSpPr>
              <p:cNvPr id="7" name="Text 5">
                <a:extLst>
                  <a:ext uri="{FF2B5EF4-FFF2-40B4-BE49-F238E27FC236}">
                    <a16:creationId xmlns:a16="http://schemas.microsoft.com/office/drawing/2014/main" id="{5D0EE1EF-D2AD-2755-C9AC-4B560B09C4CC}"/>
                  </a:ext>
                </a:extLst>
              </p:cNvPr>
              <p:cNvSpPr>
                <a:spLocks noRot="1" noChangeAspect="1" noMove="1" noResize="1" noEditPoints="1" noAdjustHandles="1" noChangeArrowheads="1" noChangeShapeType="1" noTextEdit="1"/>
              </p:cNvSpPr>
              <p:nvPr/>
            </p:nvSpPr>
            <p:spPr>
              <a:xfrm>
                <a:off x="762000" y="1210754"/>
                <a:ext cx="7620000" cy="4483875"/>
              </a:xfrm>
              <a:prstGeom prst="rect">
                <a:avLst/>
              </a:prstGeom>
              <a:blipFill>
                <a:blip r:embed="rId3"/>
                <a:stretch>
                  <a:fillRect l="-1840" t="-1769"/>
                </a:stretch>
              </a:blipFill>
              <a:ln/>
            </p:spPr>
            <p:txBody>
              <a:bodyPr/>
              <a:lstStyle/>
              <a:p>
                <a:r>
                  <a:rPr lang="en-MY">
                    <a:noFill/>
                  </a:rPr>
                  <a:t> </a:t>
                </a:r>
              </a:p>
            </p:txBody>
          </p:sp>
        </mc:Fallback>
      </mc:AlternateContent>
    </p:spTree>
    <p:extLst>
      <p:ext uri="{BB962C8B-B14F-4D97-AF65-F5344CB8AC3E}">
        <p14:creationId xmlns:p14="http://schemas.microsoft.com/office/powerpoint/2010/main" val="3204421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09600" y="2655243"/>
            <a:ext cx="4025774" cy="888206"/>
          </a:xfrm>
          <a:prstGeom prst="rect">
            <a:avLst/>
          </a:prstGeom>
          <a:solidFill>
            <a:srgbClr val="F1F5F9"/>
          </a:solidFill>
          <a:ln/>
        </p:spPr>
        <p:txBody>
          <a:bodyPr wrap="none" lIns="0" tIns="0" rIns="0" bIns="0" rtlCol="0" anchor="ctr">
            <a:normAutofit/>
          </a:bodyPr>
          <a:lstStyle/>
          <a:p>
            <a:endParaRPr lang="en-US" dirty="0"/>
          </a:p>
        </p:txBody>
      </p:sp>
      <p:sp>
        <p:nvSpPr>
          <p:cNvPr id="3" name="Text 1"/>
          <p:cNvSpPr/>
          <p:nvPr/>
        </p:nvSpPr>
        <p:spPr>
          <a:xfrm>
            <a:off x="609600" y="1466850"/>
            <a:ext cx="7924800" cy="822722"/>
          </a:xfrm>
          <a:prstGeom prst="rect">
            <a:avLst/>
          </a:prstGeom>
          <a:noFill/>
          <a:ln/>
        </p:spPr>
        <p:txBody>
          <a:bodyPr wrap="square" lIns="0" tIns="0" rIns="0" bIns="0" rtlCol="0" anchor="t"/>
          <a:lstStyle/>
          <a:p>
            <a:pPr>
              <a:lnSpc>
                <a:spcPts val="3240"/>
              </a:lnSpc>
            </a:pPr>
            <a:r>
              <a:rPr lang="en-US" sz="2700" b="1" dirty="0">
                <a:solidFill>
                  <a:srgbClr val="0284C7"/>
                </a:solidFill>
                <a:latin typeface="Arial" pitchFamily="34" charset="0"/>
                <a:ea typeface="Arial" pitchFamily="34" charset="-122"/>
                <a:cs typeface="Arial" pitchFamily="34" charset="-120"/>
              </a:rPr>
              <a:t>Temperature vs. Heat Flux (PWR Example)</a:t>
            </a:r>
            <a:endParaRPr lang="en-US" sz="2700" dirty="0"/>
          </a:p>
        </p:txBody>
      </p:sp>
      <p:sp>
        <p:nvSpPr>
          <p:cNvPr id="4" name="Text 2"/>
          <p:cNvSpPr/>
          <p:nvPr/>
        </p:nvSpPr>
        <p:spPr>
          <a:xfrm>
            <a:off x="609600" y="2441973"/>
            <a:ext cx="8083296" cy="213271"/>
          </a:xfrm>
          <a:prstGeom prst="rect">
            <a:avLst/>
          </a:prstGeom>
          <a:noFill/>
          <a:ln/>
        </p:spPr>
        <p:txBody>
          <a:bodyPr wrap="square" lIns="0" tIns="0" rIns="0" bIns="0" rtlCol="0" anchor="t"/>
          <a:lstStyle/>
          <a:p>
            <a:pPr>
              <a:lnSpc>
                <a:spcPts val="1680"/>
              </a:lnSpc>
            </a:pPr>
            <a:r>
              <a:rPr lang="en-US" sz="1200" dirty="0">
                <a:solidFill>
                  <a:srgbClr val="475569"/>
                </a:solidFill>
                <a:latin typeface="Arial" pitchFamily="34" charset="0"/>
                <a:ea typeface="Arial" pitchFamily="34" charset="-122"/>
                <a:cs typeface="Arial" pitchFamily="34" charset="-120"/>
              </a:rPr>
              <a:t>For single-phase liquid cooling:</a:t>
            </a:r>
            <a:endParaRPr lang="en-US" sz="1200" dirty="0"/>
          </a:p>
        </p:txBody>
      </p:sp>
      <p:sp>
        <p:nvSpPr>
          <p:cNvPr id="5" name="Text 3"/>
          <p:cNvSpPr/>
          <p:nvPr/>
        </p:nvSpPr>
        <p:spPr>
          <a:xfrm>
            <a:off x="731490" y="3034606"/>
            <a:ext cx="7834640" cy="181273"/>
          </a:xfrm>
          <a:prstGeom prst="rect">
            <a:avLst/>
          </a:prstGeom>
          <a:noFill/>
          <a:ln/>
        </p:spPr>
        <p:txBody>
          <a:bodyPr wrap="square" lIns="0" tIns="0" rIns="0" bIns="0" rtlCol="0" anchor="t"/>
          <a:lstStyle/>
          <a:p>
            <a:pPr>
              <a:lnSpc>
                <a:spcPts val="1428"/>
              </a:lnSpc>
            </a:pPr>
            <a:r>
              <a:rPr lang="en-US" sz="1020" dirty="0">
                <a:solidFill>
                  <a:srgbClr val="475569"/>
                </a:solidFill>
                <a:latin typeface="Arial" pitchFamily="34" charset="0"/>
                <a:ea typeface="Arial" pitchFamily="34" charset="-122"/>
                <a:cs typeface="Arial" pitchFamily="34" charset="-120"/>
              </a:rPr>
              <a:t>Fuel centerline relies on entire thermal path:</a:t>
            </a:r>
            <a:endParaRPr lang="en-US" sz="1020" dirty="0"/>
          </a:p>
        </p:txBody>
      </p:sp>
      <p:sp>
        <p:nvSpPr>
          <p:cNvPr id="6" name="Text 4"/>
          <p:cNvSpPr/>
          <p:nvPr/>
        </p:nvSpPr>
        <p:spPr>
          <a:xfrm>
            <a:off x="731490" y="3261568"/>
            <a:ext cx="7834640" cy="159990"/>
          </a:xfrm>
          <a:prstGeom prst="rect">
            <a:avLst/>
          </a:prstGeom>
          <a:noFill/>
          <a:ln/>
        </p:spPr>
        <p:txBody>
          <a:bodyPr wrap="square" lIns="0" tIns="0" rIns="0" bIns="0" rtlCol="0" anchor="t"/>
          <a:lstStyle/>
          <a:p>
            <a:pPr>
              <a:lnSpc>
                <a:spcPts val="1260"/>
              </a:lnSpc>
            </a:pPr>
            <a:r>
              <a:rPr lang="en-US" sz="900" dirty="0">
                <a:solidFill>
                  <a:srgbClr val="475569"/>
                </a:solidFill>
                <a:latin typeface="Arial" pitchFamily="34" charset="0"/>
                <a:ea typeface="Arial" pitchFamily="34" charset="-122"/>
                <a:cs typeface="Arial" pitchFamily="34" charset="-120"/>
              </a:rPr>
              <a:t>ΔT_fuel + ΔT_gap + ΔT_clad + ΔT_convection</a:t>
            </a:r>
            <a:endParaRPr lang="en-US" sz="900" dirty="0"/>
          </a:p>
        </p:txBody>
      </p:sp>
      <p:sp>
        <p:nvSpPr>
          <p:cNvPr id="7" name="Text 5"/>
          <p:cNvSpPr/>
          <p:nvPr/>
        </p:nvSpPr>
        <p:spPr>
          <a:xfrm>
            <a:off x="609600" y="3695850"/>
            <a:ext cx="8083296" cy="213271"/>
          </a:xfrm>
          <a:prstGeom prst="rect">
            <a:avLst/>
          </a:prstGeom>
          <a:noFill/>
          <a:ln/>
        </p:spPr>
        <p:txBody>
          <a:bodyPr wrap="square" lIns="0" tIns="0" rIns="0" bIns="0" rtlCol="0" anchor="t"/>
          <a:lstStyle/>
          <a:p>
            <a:pPr>
              <a:lnSpc>
                <a:spcPts val="1680"/>
              </a:lnSpc>
            </a:pPr>
            <a:r>
              <a:rPr lang="en-US" sz="1200" dirty="0">
                <a:solidFill>
                  <a:srgbClr val="475569"/>
                </a:solidFill>
                <a:latin typeface="Arial" pitchFamily="34" charset="0"/>
                <a:ea typeface="Arial" pitchFamily="34" charset="-122"/>
                <a:cs typeface="Arial" pitchFamily="34" charset="-120"/>
              </a:rPr>
              <a:t>Example: 220 W/cm rod at hottest elevation (q'' = 760 kW/m²):</a:t>
            </a:r>
            <a:endParaRPr lang="en-US" sz="1200" dirty="0"/>
          </a:p>
        </p:txBody>
      </p:sp>
      <p:sp>
        <p:nvSpPr>
          <p:cNvPr id="8" name="Text 6"/>
          <p:cNvSpPr/>
          <p:nvPr/>
        </p:nvSpPr>
        <p:spPr>
          <a:xfrm>
            <a:off x="914400" y="3985321"/>
            <a:ext cx="7620000" cy="2365177"/>
          </a:xfrm>
          <a:prstGeom prst="rect">
            <a:avLst/>
          </a:prstGeom>
          <a:noFill/>
          <a:ln/>
        </p:spPr>
        <p:txBody>
          <a:bodyPr wrap="square" lIns="0" tIns="0" rIns="0" bIns="0" rtlCol="0" anchor="t"/>
          <a:lstStyle/>
          <a:p>
            <a:pPr marL="342900" indent="-342900">
              <a:lnSpc>
                <a:spcPts val="1890"/>
              </a:lnSpc>
              <a:buSzPct val="100000"/>
              <a:buChar char="•"/>
            </a:pPr>
            <a:r>
              <a:rPr lang="en-US" sz="1050" dirty="0">
                <a:solidFill>
                  <a:srgbClr val="475569"/>
                </a:solidFill>
                <a:latin typeface="Arial" pitchFamily="34" charset="0"/>
                <a:ea typeface="Arial" pitchFamily="34" charset="-122"/>
                <a:cs typeface="Arial" pitchFamily="34" charset="-120"/>
              </a:rPr>
              <a:t>Bulk coolant: 320°C (outlet region)</a:t>
            </a:r>
            <a:endParaRPr lang="en-US" sz="1050" dirty="0"/>
          </a:p>
          <a:p>
            <a:pPr marL="342900" indent="-342900">
              <a:lnSpc>
                <a:spcPts val="1890"/>
              </a:lnSpc>
              <a:buSzPct val="100000"/>
              <a:buChar char="•"/>
            </a:pPr>
            <a:r>
              <a:rPr lang="en-US" sz="1050" dirty="0">
                <a:solidFill>
                  <a:srgbClr val="475569"/>
                </a:solidFill>
                <a:latin typeface="Arial" pitchFamily="34" charset="0"/>
                <a:ea typeface="Arial" pitchFamily="34" charset="-122"/>
                <a:cs typeface="Arial" pitchFamily="34" charset="-120"/>
              </a:rPr>
              <a:t>Convection ΔT (h = 50,000 W/m²·K): 760,000/50,000 = </a:t>
            </a:r>
            <a:r>
              <a:rPr lang="en-US" sz="1050" b="1" dirty="0">
                <a:solidFill>
                  <a:srgbClr val="475569"/>
                </a:solidFill>
                <a:latin typeface="Arial" pitchFamily="34" charset="0"/>
                <a:ea typeface="Arial" pitchFamily="34" charset="-122"/>
                <a:cs typeface="Arial" pitchFamily="34" charset="-120"/>
              </a:rPr>
              <a:t>15.2°C</a:t>
            </a:r>
            <a:endParaRPr lang="en-US" sz="1050" dirty="0"/>
          </a:p>
          <a:p>
            <a:pPr marL="342900" indent="-342900">
              <a:lnSpc>
                <a:spcPts val="1890"/>
              </a:lnSpc>
              <a:buSzPct val="100000"/>
              <a:buChar char="•"/>
            </a:pPr>
            <a:r>
              <a:rPr lang="en-US" sz="1050" dirty="0">
                <a:solidFill>
                  <a:srgbClr val="475569"/>
                </a:solidFill>
                <a:latin typeface="Arial" pitchFamily="34" charset="0"/>
                <a:ea typeface="Arial" pitchFamily="34" charset="-122"/>
                <a:cs typeface="Arial" pitchFamily="34" charset="-120"/>
              </a:rPr>
              <a:t>Clad outer surface: 320 + 15.2 = </a:t>
            </a:r>
            <a:r>
              <a:rPr lang="en-US" sz="1050" b="1" dirty="0">
                <a:solidFill>
                  <a:srgbClr val="475569"/>
                </a:solidFill>
                <a:latin typeface="Arial" pitchFamily="34" charset="0"/>
                <a:ea typeface="Arial" pitchFamily="34" charset="-122"/>
                <a:cs typeface="Arial" pitchFamily="34" charset="-120"/>
              </a:rPr>
              <a:t>335.2°C</a:t>
            </a:r>
            <a:endParaRPr lang="en-US" sz="1050" dirty="0"/>
          </a:p>
          <a:p>
            <a:pPr marL="342900" indent="-342900">
              <a:lnSpc>
                <a:spcPts val="1890"/>
              </a:lnSpc>
              <a:buSzPct val="100000"/>
              <a:buChar char="•"/>
            </a:pPr>
            <a:r>
              <a:rPr lang="en-US" sz="1050" dirty="0">
                <a:solidFill>
                  <a:srgbClr val="475569"/>
                </a:solidFill>
                <a:latin typeface="Arial" pitchFamily="34" charset="0"/>
                <a:ea typeface="Arial" pitchFamily="34" charset="-122"/>
                <a:cs typeface="Arial" pitchFamily="34" charset="-120"/>
              </a:rPr>
              <a:t>Clad inner (k=18, t=0.57mm): +~25°C = </a:t>
            </a:r>
            <a:r>
              <a:rPr lang="en-US" sz="1050" b="1" dirty="0">
                <a:solidFill>
                  <a:srgbClr val="475569"/>
                </a:solidFill>
                <a:latin typeface="Arial" pitchFamily="34" charset="0"/>
                <a:ea typeface="Arial" pitchFamily="34" charset="-122"/>
                <a:cs typeface="Arial" pitchFamily="34" charset="-120"/>
              </a:rPr>
              <a:t>360°C</a:t>
            </a:r>
            <a:endParaRPr lang="en-US" sz="1050" dirty="0"/>
          </a:p>
          <a:p>
            <a:pPr marL="342900" indent="-342900">
              <a:lnSpc>
                <a:spcPts val="1890"/>
              </a:lnSpc>
              <a:buSzPct val="100000"/>
              <a:buChar char="•"/>
            </a:pPr>
            <a:r>
              <a:rPr lang="en-US" sz="1050" dirty="0">
                <a:solidFill>
                  <a:srgbClr val="475569"/>
                </a:solidFill>
                <a:latin typeface="Arial" pitchFamily="34" charset="0"/>
                <a:ea typeface="Arial" pitchFamily="34" charset="-122"/>
                <a:cs typeface="Arial" pitchFamily="34" charset="-120"/>
              </a:rPr>
              <a:t>Gap ΔT (h_gap=2000 W/m²·K): 760,000/2,000 = </a:t>
            </a:r>
            <a:r>
              <a:rPr lang="en-US" sz="1050" b="1" dirty="0">
                <a:solidFill>
                  <a:srgbClr val="475569"/>
                </a:solidFill>
                <a:latin typeface="Arial" pitchFamily="34" charset="0"/>
                <a:ea typeface="Arial" pitchFamily="34" charset="-122"/>
                <a:cs typeface="Arial" pitchFamily="34" charset="-120"/>
              </a:rPr>
              <a:t>380°C</a:t>
            </a:r>
            <a:endParaRPr lang="en-US" sz="1050" dirty="0"/>
          </a:p>
          <a:p>
            <a:pPr marL="342900" indent="-342900">
              <a:lnSpc>
                <a:spcPts val="1890"/>
              </a:lnSpc>
              <a:buSzPct val="100000"/>
              <a:buChar char="•"/>
            </a:pPr>
            <a:r>
              <a:rPr lang="en-US" sz="1050" dirty="0">
                <a:solidFill>
                  <a:srgbClr val="475569"/>
                </a:solidFill>
                <a:latin typeface="Arial" pitchFamily="34" charset="0"/>
                <a:ea typeface="Arial" pitchFamily="34" charset="-122"/>
                <a:cs typeface="Arial" pitchFamily="34" charset="-120"/>
              </a:rPr>
              <a:t>Fuel pellet outer: 360 + 380 = </a:t>
            </a:r>
            <a:r>
              <a:rPr lang="en-US" sz="1050" b="1" dirty="0">
                <a:solidFill>
                  <a:srgbClr val="475569"/>
                </a:solidFill>
                <a:latin typeface="Arial" pitchFamily="34" charset="0"/>
                <a:ea typeface="Arial" pitchFamily="34" charset="-122"/>
                <a:cs typeface="Arial" pitchFamily="34" charset="-120"/>
              </a:rPr>
              <a:t>740°C</a:t>
            </a:r>
            <a:endParaRPr lang="en-US" sz="1050" dirty="0"/>
          </a:p>
          <a:p>
            <a:pPr marL="342900" indent="-342900">
              <a:lnSpc>
                <a:spcPts val="1890"/>
              </a:lnSpc>
              <a:buSzPct val="100000"/>
              <a:buChar char="•"/>
            </a:pPr>
            <a:r>
              <a:rPr lang="en-US" sz="1050" dirty="0">
                <a:solidFill>
                  <a:srgbClr val="475569"/>
                </a:solidFill>
                <a:latin typeface="Arial" pitchFamily="34" charset="0"/>
                <a:ea typeface="Arial" pitchFamily="34" charset="-122"/>
                <a:cs typeface="Arial" pitchFamily="34" charset="-120"/>
              </a:rPr>
              <a:t>Fuel centerline (k=3.5 W/m·K): +460°C = </a:t>
            </a:r>
            <a:r>
              <a:rPr lang="en-US" sz="1050" b="1" dirty="0">
                <a:solidFill>
                  <a:srgbClr val="475569"/>
                </a:solidFill>
                <a:latin typeface="Arial" pitchFamily="34" charset="0"/>
                <a:ea typeface="Arial" pitchFamily="34" charset="-122"/>
                <a:cs typeface="Arial" pitchFamily="34" charset="-120"/>
              </a:rPr>
              <a:t>1,200°C</a:t>
            </a:r>
            <a:r>
              <a:rPr lang="en-US" sz="1050" dirty="0">
                <a:solidFill>
                  <a:srgbClr val="475569"/>
                </a:solidFill>
                <a:latin typeface="Arial" pitchFamily="34" charset="0"/>
                <a:ea typeface="Arial" pitchFamily="34" charset="-122"/>
                <a:cs typeface="Arial" pitchFamily="34" charset="-120"/>
              </a:rPr>
              <a:t> ← Design limit!</a:t>
            </a:r>
            <a:endParaRPr lang="en-US" sz="1050" dirty="0"/>
          </a:p>
        </p:txBody>
      </p:sp>
      <p:pic>
        <p:nvPicPr>
          <p:cNvPr id="10" name="Picture 9">
            <a:extLst>
              <a:ext uri="{FF2B5EF4-FFF2-40B4-BE49-F238E27FC236}">
                <a16:creationId xmlns:a16="http://schemas.microsoft.com/office/drawing/2014/main" id="{6DC623D8-74F9-734D-9FF6-6BBAA1EE6C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44646" y="2108149"/>
            <a:ext cx="3637466" cy="3601943"/>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0E55CB-2FDD-A943-306C-5FBAD9506AEF}"/>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37FF1A5A-167C-DEB1-1CC9-1CCC546D226B}"/>
              </a:ext>
            </a:extLst>
          </p:cNvPr>
          <p:cNvSpPr/>
          <p:nvPr/>
        </p:nvSpPr>
        <p:spPr>
          <a:xfrm>
            <a:off x="1868031" y="276999"/>
            <a:ext cx="7924800" cy="822722"/>
          </a:xfrm>
          <a:prstGeom prst="rect">
            <a:avLst/>
          </a:prstGeom>
          <a:noFill/>
          <a:ln/>
        </p:spPr>
        <p:txBody>
          <a:bodyPr wrap="square" lIns="0" tIns="0" rIns="0" bIns="0" rtlCol="0" anchor="t"/>
          <a:lstStyle/>
          <a:p>
            <a:r>
              <a:rPr lang="en-MY" sz="2800" dirty="0">
                <a:latin typeface="fkGrotesk"/>
              </a:rPr>
              <a:t>Problem 1 – Fuel </a:t>
            </a:r>
            <a:r>
              <a:rPr lang="en-MY" sz="2800" dirty="0" err="1">
                <a:latin typeface="fkGrotesk"/>
              </a:rPr>
              <a:t>centerline</a:t>
            </a:r>
            <a:r>
              <a:rPr lang="en-MY" sz="2800" dirty="0">
                <a:latin typeface="fkGrotesk"/>
              </a:rPr>
              <a:t> temperature</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5E713BB1-1803-67CA-B579-9B23017280D1}"/>
                  </a:ext>
                </a:extLst>
              </p:cNvPr>
              <p:cNvSpPr txBox="1"/>
              <p:nvPr/>
            </p:nvSpPr>
            <p:spPr>
              <a:xfrm>
                <a:off x="386281" y="879510"/>
                <a:ext cx="8371438" cy="6170535"/>
              </a:xfrm>
              <a:prstGeom prst="rect">
                <a:avLst/>
              </a:prstGeom>
              <a:noFill/>
            </p:spPr>
            <p:txBody>
              <a:bodyPr wrap="square">
                <a:spAutoFit/>
              </a:bodyPr>
              <a:lstStyle/>
              <a:p>
                <a:pPr algn="l">
                  <a:buFont typeface="Arial" panose="020B0604020202020204" pitchFamily="34" charset="0"/>
                  <a:buChar char="•"/>
                </a:pPr>
                <a:r>
                  <a:rPr lang="en-MY" b="0" i="0" dirty="0">
                    <a:effectLst/>
                    <a:latin typeface="fkGroteskNeue"/>
                  </a:rPr>
                  <a:t>Fuel: UO₂ cylindrical pellet			Radius </a:t>
                </a:r>
                <a14:m>
                  <m:oMath xmlns:m="http://schemas.openxmlformats.org/officeDocument/2006/math">
                    <m:r>
                      <a:rPr lang="en-MY" i="1">
                        <a:latin typeface="Cambria Math" panose="02040503050406030204" pitchFamily="18" charset="0"/>
                      </a:rPr>
                      <m:t>𝑅</m:t>
                    </m:r>
                    <m:r>
                      <a:rPr lang="en-MY" i="0">
                        <a:latin typeface="Cambria Math" panose="02040503050406030204" pitchFamily="18" charset="0"/>
                      </a:rPr>
                      <m:t>=</m:t>
                    </m:r>
                    <m:r>
                      <a:rPr lang="en-MY" i="0">
                        <a:latin typeface="Cambria Math" panose="02040503050406030204" pitchFamily="18" charset="0"/>
                      </a:rPr>
                      <m:t>5</m:t>
                    </m:r>
                    <m:r>
                      <a:rPr lang="en-MY" i="0">
                        <a:latin typeface="Cambria Math" panose="02040503050406030204" pitchFamily="18" charset="0"/>
                      </a:rPr>
                      <m:t>.</m:t>
                    </m:r>
                    <m:r>
                      <a:rPr lang="en-MY" i="0">
                        <a:latin typeface="Cambria Math" panose="02040503050406030204" pitchFamily="18" charset="0"/>
                      </a:rPr>
                      <m:t>0</m:t>
                    </m:r>
                    <m:r>
                      <m:rPr>
                        <m:nor/>
                      </m:rPr>
                      <a:rPr lang="en-MY" b="0" i="1">
                        <a:latin typeface="Cambria Math" panose="02040503050406030204" pitchFamily="18" charset="0"/>
                      </a:rPr>
                      <m:t> </m:t>
                    </m:r>
                    <m:r>
                      <m:rPr>
                        <m:nor/>
                      </m:rPr>
                      <a:rPr lang="en-MY" b="0" i="1">
                        <a:latin typeface="Cambria Math" panose="02040503050406030204" pitchFamily="18" charset="0"/>
                      </a:rPr>
                      <m:t>mm</m:t>
                    </m:r>
                    <m:r>
                      <a:rPr lang="en-MY" b="0" i="0">
                        <a:latin typeface="Cambria Math" panose="02040503050406030204" pitchFamily="18" charset="0"/>
                      </a:rPr>
                      <m:t>=</m:t>
                    </m:r>
                    <m:r>
                      <a:rPr lang="en-MY" b="0" i="0">
                        <a:latin typeface="Cambria Math" panose="02040503050406030204" pitchFamily="18" charset="0"/>
                      </a:rPr>
                      <m:t>0</m:t>
                    </m:r>
                    <m:r>
                      <a:rPr lang="en-MY" b="0" i="0">
                        <a:latin typeface="Cambria Math" panose="02040503050406030204" pitchFamily="18" charset="0"/>
                      </a:rPr>
                      <m:t>.</m:t>
                    </m:r>
                    <m:r>
                      <a:rPr lang="en-MY" b="0" i="0">
                        <a:latin typeface="Cambria Math" panose="02040503050406030204" pitchFamily="18" charset="0"/>
                      </a:rPr>
                      <m:t>005</m:t>
                    </m:r>
                    <m:r>
                      <m:rPr>
                        <m:nor/>
                      </m:rPr>
                      <a:rPr lang="en-MY" b="0" i="1">
                        <a:latin typeface="Cambria Math" panose="02040503050406030204" pitchFamily="18" charset="0"/>
                      </a:rPr>
                      <m:t> </m:t>
                    </m:r>
                    <m:r>
                      <m:rPr>
                        <m:nor/>
                      </m:rPr>
                      <a:rPr lang="en-MY" b="0" i="1">
                        <a:latin typeface="Cambria Math" panose="02040503050406030204" pitchFamily="18" charset="0"/>
                      </a:rPr>
                      <m:t>m</m:t>
                    </m:r>
                  </m:oMath>
                </a14:m>
                <a:endParaRPr lang="en-MY" b="0" i="0" dirty="0">
                  <a:effectLst/>
                  <a:latin typeface="fkGroteskNeue"/>
                </a:endParaRPr>
              </a:p>
              <a:p>
                <a:pPr algn="l">
                  <a:buFont typeface="Arial" panose="020B0604020202020204" pitchFamily="34" charset="0"/>
                  <a:buChar char="•"/>
                </a:pPr>
                <a:r>
                  <a:rPr lang="en-MY" b="0" i="0" dirty="0">
                    <a:effectLst/>
                    <a:latin typeface="fkGroteskNeue"/>
                  </a:rPr>
                  <a:t>Thermal conductivity </a:t>
                </a:r>
                <a14:m>
                  <m:oMath xmlns:m="http://schemas.openxmlformats.org/officeDocument/2006/math">
                    <m:sSub>
                      <m:sSubPr>
                        <m:ctrlPr>
                          <a:rPr lang="ar-AE" i="1">
                            <a:latin typeface="Cambria Math" panose="02040503050406030204" pitchFamily="18" charset="0"/>
                          </a:rPr>
                        </m:ctrlPr>
                      </m:sSubPr>
                      <m:e>
                        <m:r>
                          <a:rPr lang="ar-AE" i="1">
                            <a:latin typeface="Cambria Math" panose="02040503050406030204" pitchFamily="18" charset="0"/>
                          </a:rPr>
                          <m:t>𝑘</m:t>
                        </m:r>
                      </m:e>
                      <m:sub>
                        <m:r>
                          <a:rPr lang="ar-AE" i="1">
                            <a:latin typeface="Cambria Math" panose="02040503050406030204" pitchFamily="18" charset="0"/>
                          </a:rPr>
                          <m:t>𝑓</m:t>
                        </m:r>
                      </m:sub>
                    </m:sSub>
                    <m:r>
                      <a:rPr lang="ar-AE" i="0">
                        <a:latin typeface="Cambria Math" panose="02040503050406030204" pitchFamily="18" charset="0"/>
                      </a:rPr>
                      <m:t>=</m:t>
                    </m:r>
                    <m:r>
                      <a:rPr lang="ar-AE" i="0">
                        <a:latin typeface="Cambria Math" panose="02040503050406030204" pitchFamily="18" charset="0"/>
                      </a:rPr>
                      <m:t>3</m:t>
                    </m:r>
                    <m:r>
                      <a:rPr lang="ar-AE" i="0">
                        <a:latin typeface="Cambria Math" panose="02040503050406030204" pitchFamily="18" charset="0"/>
                      </a:rPr>
                      <m:t>.</m:t>
                    </m:r>
                    <m:r>
                      <a:rPr lang="ar-AE" i="0">
                        <a:latin typeface="Cambria Math" panose="02040503050406030204" pitchFamily="18" charset="0"/>
                      </a:rPr>
                      <m:t>0</m:t>
                    </m:r>
                    <m:r>
                      <m:rPr>
                        <m:nor/>
                      </m:rPr>
                      <a:rPr lang="ar-AE" b="0" i="1">
                        <a:latin typeface="Cambria Math" panose="02040503050406030204" pitchFamily="18" charset="0"/>
                      </a:rPr>
                      <m:t> </m:t>
                    </m:r>
                    <m:r>
                      <m:rPr>
                        <m:nor/>
                      </m:rPr>
                      <a:rPr lang="en-MY" b="0" i="1">
                        <a:latin typeface="Cambria Math" panose="02040503050406030204" pitchFamily="18" charset="0"/>
                      </a:rPr>
                      <m:t>W</m:t>
                    </m:r>
                    <m:r>
                      <m:rPr>
                        <m:nor/>
                      </m:rPr>
                      <a:rPr lang="en-MY" b="0" i="1">
                        <a:latin typeface="Cambria Math" panose="02040503050406030204" pitchFamily="18" charset="0"/>
                      </a:rPr>
                      <m:t>/</m:t>
                    </m:r>
                    <m:r>
                      <m:rPr>
                        <m:nor/>
                      </m:rPr>
                      <a:rPr lang="en-MY" b="0" i="1">
                        <a:latin typeface="Cambria Math" panose="02040503050406030204" pitchFamily="18" charset="0"/>
                      </a:rPr>
                      <m:t>m</m:t>
                    </m:r>
                    <m:r>
                      <m:rPr>
                        <m:nor/>
                      </m:rPr>
                      <a:rPr lang="en-US" b="0" i="1" smtClean="0">
                        <a:latin typeface="Cambria Math" panose="02040503050406030204" pitchFamily="18" charset="0"/>
                      </a:rPr>
                      <m:t>.</m:t>
                    </m:r>
                    <m:r>
                      <m:rPr>
                        <m:nor/>
                      </m:rPr>
                      <a:rPr lang="en-US" b="0" i="1" smtClean="0">
                        <a:latin typeface="Cambria Math" panose="02040503050406030204" pitchFamily="18" charset="0"/>
                      </a:rPr>
                      <m:t>K</m:t>
                    </m:r>
                  </m:oMath>
                </a14:m>
                <a:r>
                  <a:rPr lang="en-MY" b="0" i="0" dirty="0">
                    <a:effectLst/>
                    <a:latin typeface="fkGroteskNeue"/>
                  </a:rPr>
                  <a:t>	LHGR = 200 W/cm = 20,000 W/m</a:t>
                </a:r>
              </a:p>
              <a:p>
                <a:pPr algn="l">
                  <a:buFont typeface="Arial" panose="020B0604020202020204" pitchFamily="34" charset="0"/>
                  <a:buChar char="•"/>
                </a:pPr>
                <a:r>
                  <a:rPr lang="en-MY" b="0" i="0" dirty="0">
                    <a:effectLst/>
                    <a:latin typeface="fkGroteskNeue"/>
                  </a:rPr>
                  <a:t>Gap conductance </a:t>
                </a:r>
                <a14:m>
                  <m:oMath xmlns:m="http://schemas.openxmlformats.org/officeDocument/2006/math">
                    <m:sSub>
                      <m:sSubPr>
                        <m:ctrlPr>
                          <a:rPr lang="ar-AE" i="1">
                            <a:latin typeface="Cambria Math" panose="02040503050406030204" pitchFamily="18" charset="0"/>
                          </a:rPr>
                        </m:ctrlPr>
                      </m:sSubPr>
                      <m:e>
                        <m:r>
                          <a:rPr lang="ar-AE" i="1">
                            <a:latin typeface="Cambria Math" panose="02040503050406030204" pitchFamily="18" charset="0"/>
                          </a:rPr>
                          <m:t>h</m:t>
                        </m:r>
                      </m:e>
                      <m:sub>
                        <m:r>
                          <m:rPr>
                            <m:nor/>
                          </m:rPr>
                          <a:rPr lang="en-MY" b="0" i="1">
                            <a:latin typeface="Cambria Math" panose="02040503050406030204" pitchFamily="18" charset="0"/>
                          </a:rPr>
                          <m:t>gap</m:t>
                        </m:r>
                      </m:sub>
                    </m:sSub>
                    <m:r>
                      <a:rPr lang="ar-AE" b="0" i="0">
                        <a:latin typeface="Cambria Math" panose="02040503050406030204" pitchFamily="18" charset="0"/>
                      </a:rPr>
                      <m:t>=</m:t>
                    </m:r>
                    <m:r>
                      <a:rPr lang="ar-AE" b="0" i="0">
                        <a:latin typeface="Cambria Math" panose="02040503050406030204" pitchFamily="18" charset="0"/>
                      </a:rPr>
                      <m:t>3000</m:t>
                    </m:r>
                    <m:r>
                      <m:rPr>
                        <m:nor/>
                      </m:rPr>
                      <a:rPr lang="ar-AE" b="0" i="1">
                        <a:latin typeface="Cambria Math" panose="02040503050406030204" pitchFamily="18" charset="0"/>
                      </a:rPr>
                      <m:t> </m:t>
                    </m:r>
                    <m:sSup>
                      <m:sSupPr>
                        <m:ctrlPr>
                          <a:rPr lang="ar-AE" b="0" i="1">
                            <a:latin typeface="Cambria Math" panose="02040503050406030204" pitchFamily="18" charset="0"/>
                          </a:rPr>
                        </m:ctrlPr>
                      </m:sSupPr>
                      <m:e>
                        <m:r>
                          <m:rPr>
                            <m:nor/>
                          </m:rPr>
                          <a:rPr lang="en-MY" b="0" i="1">
                            <a:latin typeface="Cambria Math" panose="02040503050406030204" pitchFamily="18" charset="0"/>
                          </a:rPr>
                          <m:t>W</m:t>
                        </m:r>
                        <m:r>
                          <m:rPr>
                            <m:nor/>
                          </m:rPr>
                          <a:rPr lang="en-MY" b="0" i="1">
                            <a:latin typeface="Cambria Math" panose="02040503050406030204" pitchFamily="18" charset="0"/>
                          </a:rPr>
                          <m:t>/</m:t>
                        </m:r>
                        <m:r>
                          <m:rPr>
                            <m:nor/>
                          </m:rPr>
                          <a:rPr lang="en-MY" b="0" i="1">
                            <a:latin typeface="Cambria Math" panose="02040503050406030204" pitchFamily="18" charset="0"/>
                          </a:rPr>
                          <m:t>m</m:t>
                        </m:r>
                      </m:e>
                      <m:sup>
                        <m:r>
                          <a:rPr lang="ar-AE" b="0" i="0">
                            <a:latin typeface="Cambria Math" panose="02040503050406030204" pitchFamily="18" charset="0"/>
                          </a:rPr>
                          <m:t>2</m:t>
                        </m:r>
                      </m:sup>
                    </m:sSup>
                    <m:r>
                      <a:rPr lang="en-US" b="0" i="1" smtClean="0">
                        <a:latin typeface="Cambria Math" panose="02040503050406030204" pitchFamily="18" charset="0"/>
                      </a:rPr>
                      <m:t>.</m:t>
                    </m:r>
                    <m:r>
                      <m:rPr>
                        <m:nor/>
                      </m:rPr>
                      <a:rPr lang="en-MY" b="0" i="1">
                        <a:latin typeface="Cambria Math" panose="02040503050406030204" pitchFamily="18" charset="0"/>
                      </a:rPr>
                      <m:t>K</m:t>
                    </m:r>
                  </m:oMath>
                </a14:m>
                <a:r>
                  <a:rPr lang="en-MY" b="0" i="0" dirty="0">
                    <a:effectLst/>
                    <a:latin typeface="fkGroteskNeue"/>
                  </a:rPr>
                  <a:t>	</a:t>
                </a:r>
              </a:p>
              <a:p>
                <a:pPr algn="l">
                  <a:buFont typeface="Arial" panose="020B0604020202020204" pitchFamily="34" charset="0"/>
                  <a:buChar char="•"/>
                </a:pPr>
                <a:r>
                  <a:rPr lang="en-MY" b="0" i="0" dirty="0">
                    <a:effectLst/>
                    <a:latin typeface="fkGroteskNeue"/>
                  </a:rPr>
                  <a:t>Clad inner surface temperature </a:t>
                </a:r>
                <a14:m>
                  <m:oMath xmlns:m="http://schemas.openxmlformats.org/officeDocument/2006/math">
                    <m:sSub>
                      <m:sSubPr>
                        <m:ctrlPr>
                          <a:rPr lang="ar-AE" i="1">
                            <a:latin typeface="Cambria Math" panose="02040503050406030204" pitchFamily="18" charset="0"/>
                          </a:rPr>
                        </m:ctrlPr>
                      </m:sSubPr>
                      <m:e>
                        <m:r>
                          <a:rPr lang="ar-AE" i="1">
                            <a:latin typeface="Cambria Math" panose="02040503050406030204" pitchFamily="18" charset="0"/>
                          </a:rPr>
                          <m:t>𝑇</m:t>
                        </m:r>
                      </m:e>
                      <m:sub>
                        <m:r>
                          <m:rPr>
                            <m:nor/>
                          </m:rPr>
                          <a:rPr lang="en-MY" b="0" i="1">
                            <a:latin typeface="Cambria Math" panose="02040503050406030204" pitchFamily="18" charset="0"/>
                          </a:rPr>
                          <m:t>clad</m:t>
                        </m:r>
                        <m:r>
                          <m:rPr>
                            <m:nor/>
                          </m:rPr>
                          <a:rPr lang="en-MY" b="0" i="1">
                            <a:latin typeface="Cambria Math" panose="02040503050406030204" pitchFamily="18" charset="0"/>
                          </a:rPr>
                          <m:t>,</m:t>
                        </m:r>
                        <m:r>
                          <m:rPr>
                            <m:nor/>
                          </m:rPr>
                          <a:rPr lang="en-MY" b="0" i="1">
                            <a:latin typeface="Cambria Math" panose="02040503050406030204" pitchFamily="18" charset="0"/>
                          </a:rPr>
                          <m:t>in</m:t>
                        </m:r>
                      </m:sub>
                    </m:sSub>
                    <m:r>
                      <a:rPr lang="ar-AE" b="0" i="0">
                        <a:latin typeface="Cambria Math" panose="02040503050406030204" pitchFamily="18" charset="0"/>
                      </a:rPr>
                      <m:t>=</m:t>
                    </m:r>
                    <m:sSup>
                      <m:sSupPr>
                        <m:ctrlPr>
                          <a:rPr lang="ar-AE" b="0" i="1">
                            <a:latin typeface="Cambria Math" panose="02040503050406030204" pitchFamily="18" charset="0"/>
                          </a:rPr>
                        </m:ctrlPr>
                      </m:sSupPr>
                      <m:e>
                        <m:r>
                          <a:rPr lang="ar-AE" b="0" i="0">
                            <a:latin typeface="Cambria Math" panose="02040503050406030204" pitchFamily="18" charset="0"/>
                          </a:rPr>
                          <m:t>360</m:t>
                        </m:r>
                      </m:e>
                      <m:sup>
                        <m:r>
                          <a:rPr lang="ar-AE" b="0" i="0">
                            <a:latin typeface="Cambria Math" panose="02040503050406030204" pitchFamily="18" charset="0"/>
                          </a:rPr>
                          <m:t>∘</m:t>
                        </m:r>
                      </m:sup>
                    </m:sSup>
                    <m:r>
                      <m:rPr>
                        <m:nor/>
                      </m:rPr>
                      <a:rPr lang="en-MY" b="0" i="1">
                        <a:latin typeface="Cambria Math" panose="02040503050406030204" pitchFamily="18" charset="0"/>
                      </a:rPr>
                      <m:t>C</m:t>
                    </m:r>
                  </m:oMath>
                </a14:m>
                <a:endParaRPr lang="en-MY" b="0" i="0" dirty="0">
                  <a:effectLst/>
                  <a:latin typeface="fkGroteskNeue"/>
                </a:endParaRPr>
              </a:p>
              <a:p>
                <a:pPr algn="l">
                  <a:buFont typeface="+mj-lt"/>
                  <a:buAutoNum type="arabicPeriod"/>
                </a:pPr>
                <a:r>
                  <a:rPr lang="en-MY" b="0" i="0" dirty="0">
                    <a:effectLst/>
                    <a:latin typeface="fkGroteskNeue"/>
                  </a:rPr>
                  <a:t>Volumetric heat generation (uniform):</a:t>
                </a:r>
              </a:p>
              <a:p>
                <a:pPr>
                  <a:buNone/>
                </a:pPr>
                <a14:m>
                  <m:oMathPara xmlns:m="http://schemas.openxmlformats.org/officeDocument/2006/math">
                    <m:oMathParaPr>
                      <m:jc m:val="centerGroup"/>
                    </m:oMathParaPr>
                    <m:oMath xmlns:m="http://schemas.openxmlformats.org/officeDocument/2006/math">
                      <m:sSup>
                        <m:sSupPr>
                          <m:ctrlPr>
                            <a:rPr lang="ar-AE" i="1">
                              <a:latin typeface="Cambria Math" panose="02040503050406030204" pitchFamily="18" charset="0"/>
                            </a:rPr>
                          </m:ctrlPr>
                        </m:sSupPr>
                        <m:e>
                          <m:r>
                            <a:rPr lang="ar-AE" i="1">
                              <a:latin typeface="Cambria Math" panose="02040503050406030204" pitchFamily="18" charset="0"/>
                            </a:rPr>
                            <m:t>𝑞</m:t>
                          </m:r>
                        </m:e>
                        <m:sup>
                          <m:r>
                            <a:rPr lang="ar-AE" i="0">
                              <a:latin typeface="Cambria Math" panose="02040503050406030204" pitchFamily="18" charset="0"/>
                            </a:rPr>
                            <m:t>′′′</m:t>
                          </m:r>
                        </m:sup>
                      </m:sSup>
                      <m:r>
                        <a:rPr lang="ar-AE" i="0">
                          <a:latin typeface="Cambria Math" panose="02040503050406030204" pitchFamily="18" charset="0"/>
                        </a:rPr>
                        <m:t>=</m:t>
                      </m:r>
                      <m:f>
                        <m:fPr>
                          <m:ctrlPr>
                            <a:rPr lang="ar-AE" i="1">
                              <a:latin typeface="Cambria Math" panose="02040503050406030204" pitchFamily="18" charset="0"/>
                            </a:rPr>
                          </m:ctrlPr>
                        </m:fPr>
                        <m:num>
                          <m:r>
                            <m:rPr>
                              <m:nor/>
                            </m:rPr>
                            <a:rPr lang="en-MY" b="0" i="1">
                              <a:latin typeface="Cambria Math" panose="02040503050406030204" pitchFamily="18" charset="0"/>
                            </a:rPr>
                            <m:t>LHGR</m:t>
                          </m:r>
                        </m:num>
                        <m:den>
                          <m:r>
                            <a:rPr lang="ar-AE" b="0" i="1">
                              <a:latin typeface="Cambria Math" panose="02040503050406030204" pitchFamily="18" charset="0"/>
                            </a:rPr>
                            <m:t>𝜋</m:t>
                          </m:r>
                          <m:sSup>
                            <m:sSupPr>
                              <m:ctrlPr>
                                <a:rPr lang="ar-AE" b="0" i="1">
                                  <a:latin typeface="Cambria Math" panose="02040503050406030204" pitchFamily="18" charset="0"/>
                                </a:rPr>
                              </m:ctrlPr>
                            </m:sSupPr>
                            <m:e>
                              <m:r>
                                <a:rPr lang="ar-AE" b="0" i="1">
                                  <a:latin typeface="Cambria Math" panose="02040503050406030204" pitchFamily="18" charset="0"/>
                                </a:rPr>
                                <m:t>𝑅</m:t>
                              </m:r>
                            </m:e>
                            <m:sup>
                              <m:r>
                                <a:rPr lang="ar-AE" b="0" i="0">
                                  <a:latin typeface="Cambria Math" panose="02040503050406030204" pitchFamily="18" charset="0"/>
                                </a:rPr>
                                <m:t>2</m:t>
                              </m:r>
                            </m:sup>
                          </m:sSup>
                        </m:den>
                      </m:f>
                      <m:r>
                        <a:rPr lang="ar-AE" b="0" i="0">
                          <a:latin typeface="Cambria Math" panose="02040503050406030204" pitchFamily="18" charset="0"/>
                        </a:rPr>
                        <m:t>=</m:t>
                      </m:r>
                      <m:f>
                        <m:fPr>
                          <m:ctrlPr>
                            <a:rPr lang="ar-AE" b="0" i="1">
                              <a:latin typeface="Cambria Math" panose="02040503050406030204" pitchFamily="18" charset="0"/>
                            </a:rPr>
                          </m:ctrlPr>
                        </m:fPr>
                        <m:num>
                          <m:r>
                            <a:rPr lang="ar-AE" b="0" i="0">
                              <a:latin typeface="Cambria Math" panose="02040503050406030204" pitchFamily="18" charset="0"/>
                            </a:rPr>
                            <m:t>20</m:t>
                          </m:r>
                          <m:r>
                            <a:rPr lang="ar-AE" b="0" i="0">
                              <a:latin typeface="Cambria Math" panose="02040503050406030204" pitchFamily="18" charset="0"/>
                            </a:rPr>
                            <m:t>,</m:t>
                          </m:r>
                          <m:r>
                            <a:rPr lang="ar-AE" b="0" i="0">
                              <a:latin typeface="Cambria Math" panose="02040503050406030204" pitchFamily="18" charset="0"/>
                            </a:rPr>
                            <m:t>000</m:t>
                          </m:r>
                        </m:num>
                        <m:den>
                          <m:r>
                            <a:rPr lang="ar-AE" b="0" i="1">
                              <a:latin typeface="Cambria Math" panose="02040503050406030204" pitchFamily="18" charset="0"/>
                            </a:rPr>
                            <m:t>𝜋</m:t>
                          </m:r>
                          <m:d>
                            <m:dPr>
                              <m:endChr m:val=""/>
                              <m:ctrlPr>
                                <a:rPr lang="ar-AE" b="0" i="1">
                                  <a:latin typeface="Cambria Math" panose="02040503050406030204" pitchFamily="18" charset="0"/>
                                </a:rPr>
                              </m:ctrlPr>
                            </m:dPr>
                            <m:e>
                              <m:r>
                                <a:rPr lang="ar-AE" b="0" i="0">
                                  <a:latin typeface="Cambria Math" panose="02040503050406030204" pitchFamily="18" charset="0"/>
                                </a:rPr>
                                <m:t>0</m:t>
                              </m:r>
                              <m:r>
                                <a:rPr lang="ar-AE" b="0" i="0">
                                  <a:latin typeface="Cambria Math" panose="02040503050406030204" pitchFamily="18" charset="0"/>
                                </a:rPr>
                                <m:t>.</m:t>
                              </m:r>
                              <m:r>
                                <a:rPr lang="ar-AE" b="0" i="0">
                                  <a:latin typeface="Cambria Math" panose="02040503050406030204" pitchFamily="18" charset="0"/>
                                </a:rPr>
                                <m:t>005</m:t>
                              </m:r>
                              <m:sSup>
                                <m:sSupPr>
                                  <m:ctrlPr>
                                    <a:rPr lang="ar-AE" b="0" i="1">
                                      <a:latin typeface="Cambria Math" panose="02040503050406030204" pitchFamily="18" charset="0"/>
                                    </a:rPr>
                                  </m:ctrlPr>
                                </m:sSupPr>
                                <m:e>
                                  <m:d>
                                    <m:dPr>
                                      <m:begChr m:val=""/>
                                      <m:endChr m:val=""/>
                                      <m:ctrlPr>
                                        <a:rPr lang="ar-AE" b="0" i="1">
                                          <a:latin typeface="Cambria Math" panose="02040503050406030204" pitchFamily="18" charset="0"/>
                                        </a:rPr>
                                      </m:ctrlPr>
                                    </m:dPr>
                                    <m:e>
                                      <m:r>
                                        <a:rPr lang="ar-AE" b="0" i="0">
                                          <a:latin typeface="Cambria Math" panose="02040503050406030204" pitchFamily="18" charset="0"/>
                                        </a:rPr>
                                        <m:t>)</m:t>
                                      </m:r>
                                    </m:e>
                                  </m:d>
                                </m:e>
                                <m:sup>
                                  <m:r>
                                    <a:rPr lang="ar-AE" b="0" i="0">
                                      <a:latin typeface="Cambria Math" panose="02040503050406030204" pitchFamily="18" charset="0"/>
                                    </a:rPr>
                                    <m:t>2</m:t>
                                  </m:r>
                                </m:sup>
                              </m:sSup>
                            </m:e>
                          </m:d>
                        </m:den>
                      </m:f>
                      <m:r>
                        <a:rPr lang="ar-AE" b="0" i="0">
                          <a:latin typeface="Cambria Math" panose="02040503050406030204" pitchFamily="18" charset="0"/>
                        </a:rPr>
                        <m:t>≈</m:t>
                      </m:r>
                      <m:r>
                        <a:rPr lang="ar-AE" b="0" i="0">
                          <a:latin typeface="Cambria Math" panose="02040503050406030204" pitchFamily="18" charset="0"/>
                        </a:rPr>
                        <m:t>2</m:t>
                      </m:r>
                      <m:r>
                        <a:rPr lang="ar-AE" b="0" i="0">
                          <a:latin typeface="Cambria Math" panose="02040503050406030204" pitchFamily="18" charset="0"/>
                        </a:rPr>
                        <m:t>.</m:t>
                      </m:r>
                      <m:r>
                        <a:rPr lang="ar-AE" b="0" i="0">
                          <a:latin typeface="Cambria Math" panose="02040503050406030204" pitchFamily="18" charset="0"/>
                        </a:rPr>
                        <m:t>55</m:t>
                      </m:r>
                      <m:r>
                        <a:rPr lang="ar-AE" b="0" i="0">
                          <a:latin typeface="Cambria Math" panose="02040503050406030204" pitchFamily="18" charset="0"/>
                        </a:rPr>
                        <m:t>×</m:t>
                      </m:r>
                      <m:sSup>
                        <m:sSupPr>
                          <m:ctrlPr>
                            <a:rPr lang="ar-AE" b="0" i="1">
                              <a:latin typeface="Cambria Math" panose="02040503050406030204" pitchFamily="18" charset="0"/>
                            </a:rPr>
                          </m:ctrlPr>
                        </m:sSupPr>
                        <m:e>
                          <m:r>
                            <a:rPr lang="ar-AE" b="0" i="0">
                              <a:latin typeface="Cambria Math" panose="02040503050406030204" pitchFamily="18" charset="0"/>
                            </a:rPr>
                            <m:t>10</m:t>
                          </m:r>
                        </m:e>
                        <m:sup>
                          <m:r>
                            <a:rPr lang="ar-AE" b="0" i="0">
                              <a:latin typeface="Cambria Math" panose="02040503050406030204" pitchFamily="18" charset="0"/>
                            </a:rPr>
                            <m:t>8</m:t>
                          </m:r>
                        </m:sup>
                      </m:sSup>
                      <m:r>
                        <m:rPr>
                          <m:nor/>
                        </m:rPr>
                        <a:rPr lang="ar-AE" b="0" i="1">
                          <a:latin typeface="Cambria Math" panose="02040503050406030204" pitchFamily="18" charset="0"/>
                        </a:rPr>
                        <m:t> </m:t>
                      </m:r>
                      <m:sSup>
                        <m:sSupPr>
                          <m:ctrlPr>
                            <a:rPr lang="ar-AE" b="0" i="1">
                              <a:latin typeface="Cambria Math" panose="02040503050406030204" pitchFamily="18" charset="0"/>
                            </a:rPr>
                          </m:ctrlPr>
                        </m:sSupPr>
                        <m:e>
                          <m:r>
                            <m:rPr>
                              <m:nor/>
                            </m:rPr>
                            <a:rPr lang="en-MY" b="0" i="1">
                              <a:latin typeface="Cambria Math" panose="02040503050406030204" pitchFamily="18" charset="0"/>
                            </a:rPr>
                            <m:t>W</m:t>
                          </m:r>
                          <m:r>
                            <m:rPr>
                              <m:nor/>
                            </m:rPr>
                            <a:rPr lang="en-MY" b="0" i="1">
                              <a:latin typeface="Cambria Math" panose="02040503050406030204" pitchFamily="18" charset="0"/>
                            </a:rPr>
                            <m:t>/</m:t>
                          </m:r>
                          <m:r>
                            <m:rPr>
                              <m:nor/>
                            </m:rPr>
                            <a:rPr lang="en-MY" b="0" i="1">
                              <a:latin typeface="Cambria Math" panose="02040503050406030204" pitchFamily="18" charset="0"/>
                            </a:rPr>
                            <m:t>m</m:t>
                          </m:r>
                        </m:e>
                        <m:sup>
                          <m:r>
                            <a:rPr lang="ar-AE" b="0" i="0">
                              <a:latin typeface="Cambria Math" panose="02040503050406030204" pitchFamily="18" charset="0"/>
                            </a:rPr>
                            <m:t>3</m:t>
                          </m:r>
                        </m:sup>
                      </m:sSup>
                    </m:oMath>
                  </m:oMathPara>
                </a14:m>
                <a:endParaRPr lang="ar-AE" b="0" dirty="0"/>
              </a:p>
              <a:p>
                <a:pPr algn="l">
                  <a:buFont typeface="+mj-lt"/>
                  <a:buAutoNum type="arabicPeriod" startAt="2"/>
                </a:pPr>
                <a:r>
                  <a:rPr lang="en-MY" b="0" i="0" dirty="0">
                    <a:effectLst/>
                    <a:latin typeface="fkGroteskNeue"/>
                  </a:rPr>
                  <a:t>Temperature drop fuel surface → clad inner (gap):</a:t>
                </a:r>
              </a:p>
              <a:p>
                <a:pPr>
                  <a:buNone/>
                </a:pPr>
                <a14:m>
                  <m:oMathPara xmlns:m="http://schemas.openxmlformats.org/officeDocument/2006/math">
                    <m:oMathParaPr>
                      <m:jc m:val="centerGroup"/>
                    </m:oMathParaPr>
                    <m:oMath xmlns:m="http://schemas.openxmlformats.org/officeDocument/2006/math">
                      <m:r>
                        <m:rPr>
                          <m:sty m:val="p"/>
                        </m:rPr>
                        <a:rPr lang="el-GR">
                          <a:latin typeface="Cambria Math" panose="02040503050406030204" pitchFamily="18" charset="0"/>
                        </a:rPr>
                        <m:t>Δ</m:t>
                      </m:r>
                      <m:sSub>
                        <m:sSubPr>
                          <m:ctrlPr>
                            <a:rPr lang="ar-AE" i="1">
                              <a:latin typeface="Cambria Math" panose="02040503050406030204" pitchFamily="18" charset="0"/>
                            </a:rPr>
                          </m:ctrlPr>
                        </m:sSubPr>
                        <m:e>
                          <m:r>
                            <a:rPr lang="ar-AE" i="1">
                              <a:latin typeface="Cambria Math" panose="02040503050406030204" pitchFamily="18" charset="0"/>
                            </a:rPr>
                            <m:t>𝑇</m:t>
                          </m:r>
                        </m:e>
                        <m:sub>
                          <m:r>
                            <m:rPr>
                              <m:nor/>
                            </m:rPr>
                            <a:rPr lang="en-MY" b="0" i="1">
                              <a:latin typeface="Cambria Math" panose="02040503050406030204" pitchFamily="18" charset="0"/>
                            </a:rPr>
                            <m:t>gap</m:t>
                          </m:r>
                        </m:sub>
                      </m:sSub>
                      <m:r>
                        <a:rPr lang="ar-AE" b="0" i="0">
                          <a:latin typeface="Cambria Math" panose="02040503050406030204" pitchFamily="18" charset="0"/>
                        </a:rPr>
                        <m:t>=</m:t>
                      </m:r>
                      <m:f>
                        <m:fPr>
                          <m:ctrlPr>
                            <a:rPr lang="ar-AE" b="0" i="1">
                              <a:latin typeface="Cambria Math" panose="02040503050406030204" pitchFamily="18" charset="0"/>
                            </a:rPr>
                          </m:ctrlPr>
                        </m:fPr>
                        <m:num>
                          <m:r>
                            <m:rPr>
                              <m:nor/>
                            </m:rPr>
                            <a:rPr lang="en-MY" b="0" i="1">
                              <a:latin typeface="Cambria Math" panose="02040503050406030204" pitchFamily="18" charset="0"/>
                            </a:rPr>
                            <m:t>LHGR</m:t>
                          </m:r>
                        </m:num>
                        <m:den>
                          <m:r>
                            <a:rPr lang="ar-AE" b="0" i="0">
                              <a:latin typeface="Cambria Math" panose="02040503050406030204" pitchFamily="18" charset="0"/>
                            </a:rPr>
                            <m:t>2</m:t>
                          </m:r>
                          <m:r>
                            <a:rPr lang="ar-AE" b="0" i="1">
                              <a:latin typeface="Cambria Math" panose="02040503050406030204" pitchFamily="18" charset="0"/>
                            </a:rPr>
                            <m:t>𝜋</m:t>
                          </m:r>
                          <m:r>
                            <a:rPr lang="ar-AE" b="0" i="1">
                              <a:latin typeface="Cambria Math" panose="02040503050406030204" pitchFamily="18" charset="0"/>
                            </a:rPr>
                            <m:t>𝑅</m:t>
                          </m:r>
                          <m:sSub>
                            <m:sSubPr>
                              <m:ctrlPr>
                                <a:rPr lang="ar-AE" b="0" i="1">
                                  <a:latin typeface="Cambria Math" panose="02040503050406030204" pitchFamily="18" charset="0"/>
                                </a:rPr>
                              </m:ctrlPr>
                            </m:sSubPr>
                            <m:e>
                              <m:r>
                                <a:rPr lang="ar-AE" b="0" i="1">
                                  <a:latin typeface="Cambria Math" panose="02040503050406030204" pitchFamily="18" charset="0"/>
                                </a:rPr>
                                <m:t>h</m:t>
                              </m:r>
                            </m:e>
                            <m:sub>
                              <m:r>
                                <m:rPr>
                                  <m:nor/>
                                </m:rPr>
                                <a:rPr lang="en-MY" b="0" i="1">
                                  <a:latin typeface="Cambria Math" panose="02040503050406030204" pitchFamily="18" charset="0"/>
                                </a:rPr>
                                <m:t>gap</m:t>
                              </m:r>
                            </m:sub>
                          </m:sSub>
                        </m:den>
                      </m:f>
                      <m:r>
                        <a:rPr lang="ar-AE" b="0" i="0">
                          <a:latin typeface="Cambria Math" panose="02040503050406030204" pitchFamily="18" charset="0"/>
                        </a:rPr>
                        <m:t>=</m:t>
                      </m:r>
                      <m:f>
                        <m:fPr>
                          <m:ctrlPr>
                            <a:rPr lang="ar-AE" b="0" i="1">
                              <a:latin typeface="Cambria Math" panose="02040503050406030204" pitchFamily="18" charset="0"/>
                            </a:rPr>
                          </m:ctrlPr>
                        </m:fPr>
                        <m:num>
                          <m:r>
                            <a:rPr lang="ar-AE" b="0" i="0">
                              <a:latin typeface="Cambria Math" panose="02040503050406030204" pitchFamily="18" charset="0"/>
                            </a:rPr>
                            <m:t>20</m:t>
                          </m:r>
                          <m:r>
                            <a:rPr lang="ar-AE" b="0" i="0">
                              <a:latin typeface="Cambria Math" panose="02040503050406030204" pitchFamily="18" charset="0"/>
                            </a:rPr>
                            <m:t>,</m:t>
                          </m:r>
                          <m:r>
                            <a:rPr lang="ar-AE" b="0" i="0">
                              <a:latin typeface="Cambria Math" panose="02040503050406030204" pitchFamily="18" charset="0"/>
                            </a:rPr>
                            <m:t>000</m:t>
                          </m:r>
                        </m:num>
                        <m:den>
                          <m:r>
                            <a:rPr lang="ar-AE" b="0" i="0">
                              <a:latin typeface="Cambria Math" panose="02040503050406030204" pitchFamily="18" charset="0"/>
                            </a:rPr>
                            <m:t>2</m:t>
                          </m:r>
                          <m:r>
                            <a:rPr lang="ar-AE" b="0" i="1">
                              <a:latin typeface="Cambria Math" panose="02040503050406030204" pitchFamily="18" charset="0"/>
                            </a:rPr>
                            <m:t>𝜋</m:t>
                          </m:r>
                          <m:d>
                            <m:dPr>
                              <m:ctrlPr>
                                <a:rPr lang="ar-AE" b="0" i="1">
                                  <a:latin typeface="Cambria Math" panose="02040503050406030204" pitchFamily="18" charset="0"/>
                                </a:rPr>
                              </m:ctrlPr>
                            </m:dPr>
                            <m:e>
                              <m:r>
                                <a:rPr lang="ar-AE" b="0" i="0">
                                  <a:latin typeface="Cambria Math" panose="02040503050406030204" pitchFamily="18" charset="0"/>
                                </a:rPr>
                                <m:t>0</m:t>
                              </m:r>
                              <m:r>
                                <a:rPr lang="ar-AE" b="0" i="0">
                                  <a:latin typeface="Cambria Math" panose="02040503050406030204" pitchFamily="18" charset="0"/>
                                </a:rPr>
                                <m:t>.</m:t>
                              </m:r>
                              <m:r>
                                <a:rPr lang="ar-AE" b="0" i="0">
                                  <a:latin typeface="Cambria Math" panose="02040503050406030204" pitchFamily="18" charset="0"/>
                                </a:rPr>
                                <m:t>005</m:t>
                              </m:r>
                            </m:e>
                          </m:d>
                          <m:d>
                            <m:dPr>
                              <m:ctrlPr>
                                <a:rPr lang="ar-AE" b="0" i="1">
                                  <a:latin typeface="Cambria Math" panose="02040503050406030204" pitchFamily="18" charset="0"/>
                                </a:rPr>
                              </m:ctrlPr>
                            </m:dPr>
                            <m:e>
                              <m:r>
                                <a:rPr lang="ar-AE" b="0" i="0">
                                  <a:latin typeface="Cambria Math" panose="02040503050406030204" pitchFamily="18" charset="0"/>
                                </a:rPr>
                                <m:t>3000</m:t>
                              </m:r>
                            </m:e>
                          </m:d>
                        </m:den>
                      </m:f>
                      <m:r>
                        <a:rPr lang="ar-AE" b="0" i="0">
                          <a:latin typeface="Cambria Math" panose="02040503050406030204" pitchFamily="18" charset="0"/>
                        </a:rPr>
                        <m:t>≈</m:t>
                      </m:r>
                      <m:sSup>
                        <m:sSupPr>
                          <m:ctrlPr>
                            <a:rPr lang="ar-AE" b="0" i="1">
                              <a:latin typeface="Cambria Math" panose="02040503050406030204" pitchFamily="18" charset="0"/>
                            </a:rPr>
                          </m:ctrlPr>
                        </m:sSupPr>
                        <m:e>
                          <m:r>
                            <a:rPr lang="ar-AE" b="0" i="0">
                              <a:latin typeface="Cambria Math" panose="02040503050406030204" pitchFamily="18" charset="0"/>
                            </a:rPr>
                            <m:t>212</m:t>
                          </m:r>
                        </m:e>
                        <m:sup>
                          <m:r>
                            <a:rPr lang="ar-AE" b="0" i="0">
                              <a:latin typeface="Cambria Math" panose="02040503050406030204" pitchFamily="18" charset="0"/>
                            </a:rPr>
                            <m:t>∘</m:t>
                          </m:r>
                        </m:sup>
                      </m:sSup>
                      <m:r>
                        <m:rPr>
                          <m:nor/>
                        </m:rPr>
                        <a:rPr lang="en-MY" b="0" i="1">
                          <a:latin typeface="Cambria Math" panose="02040503050406030204" pitchFamily="18" charset="0"/>
                        </a:rPr>
                        <m:t>C</m:t>
                      </m:r>
                    </m:oMath>
                  </m:oMathPara>
                </a14:m>
                <a:endParaRPr lang="en-MY" b="0" dirty="0"/>
              </a:p>
              <a:p>
                <a:pPr algn="l">
                  <a:buNone/>
                </a:pPr>
                <a:r>
                  <a:rPr lang="en-MY" b="0" i="0" dirty="0">
                    <a:effectLst/>
                    <a:latin typeface="fkGroteskNeue"/>
                  </a:rPr>
                  <a:t>So fuel surface temperature:</a:t>
                </a:r>
              </a:p>
              <a:p>
                <a:pPr>
                  <a:buNone/>
                </a:pPr>
                <a14:m>
                  <m:oMathPara xmlns:m="http://schemas.openxmlformats.org/officeDocument/2006/math">
                    <m:oMathParaPr>
                      <m:jc m:val="centerGroup"/>
                    </m:oMathParaPr>
                    <m:oMath xmlns:m="http://schemas.openxmlformats.org/officeDocument/2006/math">
                      <m:sSub>
                        <m:sSubPr>
                          <m:ctrlPr>
                            <a:rPr lang="ar-AE" i="1">
                              <a:latin typeface="Cambria Math" panose="02040503050406030204" pitchFamily="18" charset="0"/>
                            </a:rPr>
                          </m:ctrlPr>
                        </m:sSubPr>
                        <m:e>
                          <m:r>
                            <a:rPr lang="ar-AE" i="1">
                              <a:latin typeface="Cambria Math" panose="02040503050406030204" pitchFamily="18" charset="0"/>
                            </a:rPr>
                            <m:t>𝑇</m:t>
                          </m:r>
                        </m:e>
                        <m:sub>
                          <m:r>
                            <a:rPr lang="ar-AE" i="1">
                              <a:latin typeface="Cambria Math" panose="02040503050406030204" pitchFamily="18" charset="0"/>
                            </a:rPr>
                            <m:t>𝑠</m:t>
                          </m:r>
                        </m:sub>
                      </m:sSub>
                      <m:r>
                        <a:rPr lang="ar-AE" i="0">
                          <a:latin typeface="Cambria Math" panose="02040503050406030204" pitchFamily="18" charset="0"/>
                        </a:rPr>
                        <m:t>≈</m:t>
                      </m:r>
                      <m:r>
                        <a:rPr lang="ar-AE" i="0">
                          <a:latin typeface="Cambria Math" panose="02040503050406030204" pitchFamily="18" charset="0"/>
                        </a:rPr>
                        <m:t>360</m:t>
                      </m:r>
                      <m:r>
                        <a:rPr lang="ar-AE" i="0">
                          <a:latin typeface="Cambria Math" panose="02040503050406030204" pitchFamily="18" charset="0"/>
                        </a:rPr>
                        <m:t>+</m:t>
                      </m:r>
                      <m:r>
                        <a:rPr lang="ar-AE" i="0">
                          <a:latin typeface="Cambria Math" panose="02040503050406030204" pitchFamily="18" charset="0"/>
                        </a:rPr>
                        <m:t>212</m:t>
                      </m:r>
                      <m:r>
                        <a:rPr lang="ar-AE" i="0">
                          <a:latin typeface="Cambria Math" panose="02040503050406030204" pitchFamily="18" charset="0"/>
                        </a:rPr>
                        <m:t>=</m:t>
                      </m:r>
                      <m:sSup>
                        <m:sSupPr>
                          <m:ctrlPr>
                            <a:rPr lang="ar-AE" i="1">
                              <a:latin typeface="Cambria Math" panose="02040503050406030204" pitchFamily="18" charset="0"/>
                            </a:rPr>
                          </m:ctrlPr>
                        </m:sSupPr>
                        <m:e>
                          <m:r>
                            <a:rPr lang="ar-AE" i="0">
                              <a:latin typeface="Cambria Math" panose="02040503050406030204" pitchFamily="18" charset="0"/>
                            </a:rPr>
                            <m:t>572</m:t>
                          </m:r>
                        </m:e>
                        <m:sup>
                          <m:r>
                            <a:rPr lang="ar-AE" i="0">
                              <a:latin typeface="Cambria Math" panose="02040503050406030204" pitchFamily="18" charset="0"/>
                            </a:rPr>
                            <m:t>∘</m:t>
                          </m:r>
                        </m:sup>
                      </m:sSup>
                      <m:r>
                        <m:rPr>
                          <m:nor/>
                        </m:rPr>
                        <a:rPr lang="en-MY" b="0" i="1">
                          <a:latin typeface="Cambria Math" panose="02040503050406030204" pitchFamily="18" charset="0"/>
                        </a:rPr>
                        <m:t>C</m:t>
                      </m:r>
                    </m:oMath>
                  </m:oMathPara>
                </a14:m>
                <a:endParaRPr lang="en-MY" b="0" dirty="0"/>
              </a:p>
              <a:p>
                <a:pPr algn="l">
                  <a:buFont typeface="+mj-lt"/>
                  <a:buAutoNum type="arabicPeriod" startAt="3"/>
                </a:pPr>
                <a:r>
                  <a:rPr lang="en-MY" b="0" i="0" dirty="0" err="1">
                    <a:effectLst/>
                    <a:latin typeface="fkGroteskNeue"/>
                  </a:rPr>
                  <a:t>Centerline</a:t>
                </a:r>
                <a:r>
                  <a:rPr lang="en-MY" b="0" i="0" dirty="0">
                    <a:effectLst/>
                    <a:latin typeface="fkGroteskNeue"/>
                  </a:rPr>
                  <a:t>–surface drop for a cylinder with uniform </a:t>
                </a:r>
                <a14:m>
                  <m:oMath xmlns:m="http://schemas.openxmlformats.org/officeDocument/2006/math">
                    <m:sSup>
                      <m:sSupPr>
                        <m:ctrlPr>
                          <a:rPr lang="ar-AE" i="1">
                            <a:latin typeface="Cambria Math" panose="02040503050406030204" pitchFamily="18" charset="0"/>
                          </a:rPr>
                        </m:ctrlPr>
                      </m:sSupPr>
                      <m:e>
                        <m:r>
                          <a:rPr lang="ar-AE" i="1">
                            <a:latin typeface="Cambria Math" panose="02040503050406030204" pitchFamily="18" charset="0"/>
                          </a:rPr>
                          <m:t>𝑞</m:t>
                        </m:r>
                      </m:e>
                      <m:sup>
                        <m:r>
                          <a:rPr lang="ar-AE" i="0">
                            <a:latin typeface="Cambria Math" panose="02040503050406030204" pitchFamily="18" charset="0"/>
                          </a:rPr>
                          <m:t>′′′</m:t>
                        </m:r>
                      </m:sup>
                    </m:sSup>
                  </m:oMath>
                </a14:m>
                <a:r>
                  <a:rPr lang="ar-AE" b="0" i="0" dirty="0">
                    <a:effectLst/>
                    <a:latin typeface="fkGroteskNeue"/>
                  </a:rPr>
                  <a:t>:</a:t>
                </a:r>
              </a:p>
              <a:p>
                <a:pPr>
                  <a:buNone/>
                </a:pPr>
                <a14:m>
                  <m:oMathPara xmlns:m="http://schemas.openxmlformats.org/officeDocument/2006/math">
                    <m:oMathParaPr>
                      <m:jc m:val="centerGroup"/>
                    </m:oMathParaPr>
                    <m:oMath xmlns:m="http://schemas.openxmlformats.org/officeDocument/2006/math">
                      <m:r>
                        <m:rPr>
                          <m:sty m:val="p"/>
                        </m:rPr>
                        <a:rPr lang="el-GR">
                          <a:latin typeface="Cambria Math" panose="02040503050406030204" pitchFamily="18" charset="0"/>
                        </a:rPr>
                        <m:t>Δ</m:t>
                      </m:r>
                      <m:sSub>
                        <m:sSubPr>
                          <m:ctrlPr>
                            <a:rPr lang="ar-AE" i="1">
                              <a:latin typeface="Cambria Math" panose="02040503050406030204" pitchFamily="18" charset="0"/>
                            </a:rPr>
                          </m:ctrlPr>
                        </m:sSubPr>
                        <m:e>
                          <m:r>
                            <a:rPr lang="ar-AE" i="1">
                              <a:latin typeface="Cambria Math" panose="02040503050406030204" pitchFamily="18" charset="0"/>
                            </a:rPr>
                            <m:t>𝑇</m:t>
                          </m:r>
                        </m:e>
                        <m:sub>
                          <m:r>
                            <a:rPr lang="ar-AE" i="1">
                              <a:latin typeface="Cambria Math" panose="02040503050406030204" pitchFamily="18" charset="0"/>
                            </a:rPr>
                            <m:t>𝑐</m:t>
                          </m:r>
                          <m:r>
                            <a:rPr lang="ar-AE" i="0">
                              <a:latin typeface="Cambria Math" panose="02040503050406030204" pitchFamily="18" charset="0"/>
                            </a:rPr>
                            <m:t>−</m:t>
                          </m:r>
                          <m:r>
                            <a:rPr lang="ar-AE" i="1">
                              <a:latin typeface="Cambria Math" panose="02040503050406030204" pitchFamily="18" charset="0"/>
                            </a:rPr>
                            <m:t>𝑠</m:t>
                          </m:r>
                        </m:sub>
                      </m:sSub>
                      <m:r>
                        <a:rPr lang="ar-AE" i="0">
                          <a:latin typeface="Cambria Math" panose="02040503050406030204" pitchFamily="18" charset="0"/>
                        </a:rPr>
                        <m:t>=</m:t>
                      </m:r>
                      <m:f>
                        <m:fPr>
                          <m:ctrlPr>
                            <a:rPr lang="ar-AE" i="1">
                              <a:latin typeface="Cambria Math" panose="02040503050406030204" pitchFamily="18" charset="0"/>
                            </a:rPr>
                          </m:ctrlPr>
                        </m:fPr>
                        <m:num>
                          <m:sSup>
                            <m:sSupPr>
                              <m:ctrlPr>
                                <a:rPr lang="ar-AE" i="1">
                                  <a:latin typeface="Cambria Math" panose="02040503050406030204" pitchFamily="18" charset="0"/>
                                </a:rPr>
                              </m:ctrlPr>
                            </m:sSupPr>
                            <m:e>
                              <m:r>
                                <a:rPr lang="ar-AE" i="1">
                                  <a:latin typeface="Cambria Math" panose="02040503050406030204" pitchFamily="18" charset="0"/>
                                </a:rPr>
                                <m:t>𝑞</m:t>
                              </m:r>
                            </m:e>
                            <m:sup>
                              <m:r>
                                <a:rPr lang="ar-AE" i="0">
                                  <a:latin typeface="Cambria Math" panose="02040503050406030204" pitchFamily="18" charset="0"/>
                                </a:rPr>
                                <m:t>′′′</m:t>
                              </m:r>
                            </m:sup>
                          </m:sSup>
                          <m:sSup>
                            <m:sSupPr>
                              <m:ctrlPr>
                                <a:rPr lang="ar-AE" i="1">
                                  <a:latin typeface="Cambria Math" panose="02040503050406030204" pitchFamily="18" charset="0"/>
                                </a:rPr>
                              </m:ctrlPr>
                            </m:sSupPr>
                            <m:e>
                              <m:r>
                                <a:rPr lang="ar-AE" i="1">
                                  <a:latin typeface="Cambria Math" panose="02040503050406030204" pitchFamily="18" charset="0"/>
                                </a:rPr>
                                <m:t>𝑅</m:t>
                              </m:r>
                            </m:e>
                            <m:sup>
                              <m:r>
                                <a:rPr lang="ar-AE" i="0">
                                  <a:latin typeface="Cambria Math" panose="02040503050406030204" pitchFamily="18" charset="0"/>
                                </a:rPr>
                                <m:t>2</m:t>
                              </m:r>
                            </m:sup>
                          </m:sSup>
                        </m:num>
                        <m:den>
                          <m:r>
                            <a:rPr lang="ar-AE" i="0">
                              <a:latin typeface="Cambria Math" panose="02040503050406030204" pitchFamily="18" charset="0"/>
                            </a:rPr>
                            <m:t>4</m:t>
                          </m:r>
                          <m:sSub>
                            <m:sSubPr>
                              <m:ctrlPr>
                                <a:rPr lang="ar-AE" i="1">
                                  <a:latin typeface="Cambria Math" panose="02040503050406030204" pitchFamily="18" charset="0"/>
                                </a:rPr>
                              </m:ctrlPr>
                            </m:sSubPr>
                            <m:e>
                              <m:r>
                                <a:rPr lang="ar-AE" i="1">
                                  <a:latin typeface="Cambria Math" panose="02040503050406030204" pitchFamily="18" charset="0"/>
                                </a:rPr>
                                <m:t>𝑘</m:t>
                              </m:r>
                            </m:e>
                            <m:sub>
                              <m:r>
                                <a:rPr lang="ar-AE" i="1">
                                  <a:latin typeface="Cambria Math" panose="02040503050406030204" pitchFamily="18" charset="0"/>
                                </a:rPr>
                                <m:t>𝑓</m:t>
                              </m:r>
                            </m:sub>
                          </m:sSub>
                        </m:den>
                      </m:f>
                      <m:r>
                        <a:rPr lang="ar-AE" i="0">
                          <a:latin typeface="Cambria Math" panose="02040503050406030204" pitchFamily="18" charset="0"/>
                        </a:rPr>
                        <m:t>=</m:t>
                      </m:r>
                      <m:f>
                        <m:fPr>
                          <m:ctrlPr>
                            <a:rPr lang="ar-AE" i="1">
                              <a:latin typeface="Cambria Math" panose="02040503050406030204" pitchFamily="18" charset="0"/>
                            </a:rPr>
                          </m:ctrlPr>
                        </m:fPr>
                        <m:num>
                          <m:r>
                            <a:rPr lang="ar-AE" i="0">
                              <a:latin typeface="Cambria Math" panose="02040503050406030204" pitchFamily="18" charset="0"/>
                            </a:rPr>
                            <m:t>2</m:t>
                          </m:r>
                          <m:r>
                            <a:rPr lang="ar-AE" i="0">
                              <a:latin typeface="Cambria Math" panose="02040503050406030204" pitchFamily="18" charset="0"/>
                            </a:rPr>
                            <m:t>.</m:t>
                          </m:r>
                          <m:r>
                            <a:rPr lang="ar-AE" i="0">
                              <a:latin typeface="Cambria Math" panose="02040503050406030204" pitchFamily="18" charset="0"/>
                            </a:rPr>
                            <m:t>55</m:t>
                          </m:r>
                          <m:r>
                            <a:rPr lang="ar-AE" i="0">
                              <a:latin typeface="Cambria Math" panose="02040503050406030204" pitchFamily="18" charset="0"/>
                            </a:rPr>
                            <m:t>×</m:t>
                          </m:r>
                          <m:sSup>
                            <m:sSupPr>
                              <m:ctrlPr>
                                <a:rPr lang="ar-AE" i="1">
                                  <a:latin typeface="Cambria Math" panose="02040503050406030204" pitchFamily="18" charset="0"/>
                                </a:rPr>
                              </m:ctrlPr>
                            </m:sSupPr>
                            <m:e>
                              <m:r>
                                <a:rPr lang="ar-AE" i="0">
                                  <a:latin typeface="Cambria Math" panose="02040503050406030204" pitchFamily="18" charset="0"/>
                                </a:rPr>
                                <m:t>10</m:t>
                              </m:r>
                            </m:e>
                            <m:sup>
                              <m:r>
                                <a:rPr lang="ar-AE" i="0">
                                  <a:latin typeface="Cambria Math" panose="02040503050406030204" pitchFamily="18" charset="0"/>
                                </a:rPr>
                                <m:t>8</m:t>
                              </m:r>
                            </m:sup>
                          </m:sSup>
                          <m:d>
                            <m:dPr>
                              <m:endChr m:val=""/>
                              <m:ctrlPr>
                                <a:rPr lang="ar-AE" i="1">
                                  <a:latin typeface="Cambria Math" panose="02040503050406030204" pitchFamily="18" charset="0"/>
                                </a:rPr>
                              </m:ctrlPr>
                            </m:dPr>
                            <m:e>
                              <m:r>
                                <a:rPr lang="ar-AE" i="0">
                                  <a:latin typeface="Cambria Math" panose="02040503050406030204" pitchFamily="18" charset="0"/>
                                </a:rPr>
                                <m:t>0</m:t>
                              </m:r>
                              <m:r>
                                <a:rPr lang="ar-AE" i="0">
                                  <a:latin typeface="Cambria Math" panose="02040503050406030204" pitchFamily="18" charset="0"/>
                                </a:rPr>
                                <m:t>.</m:t>
                              </m:r>
                              <m:r>
                                <a:rPr lang="ar-AE" i="0">
                                  <a:latin typeface="Cambria Math" panose="02040503050406030204" pitchFamily="18" charset="0"/>
                                </a:rPr>
                                <m:t>005</m:t>
                              </m:r>
                              <m:sSup>
                                <m:sSupPr>
                                  <m:ctrlPr>
                                    <a:rPr lang="ar-AE" i="1">
                                      <a:latin typeface="Cambria Math" panose="02040503050406030204" pitchFamily="18" charset="0"/>
                                    </a:rPr>
                                  </m:ctrlPr>
                                </m:sSupPr>
                                <m:e>
                                  <m:d>
                                    <m:dPr>
                                      <m:begChr m:val=""/>
                                      <m:endChr m:val=""/>
                                      <m:ctrlPr>
                                        <a:rPr lang="ar-AE" i="1">
                                          <a:latin typeface="Cambria Math" panose="02040503050406030204" pitchFamily="18" charset="0"/>
                                        </a:rPr>
                                      </m:ctrlPr>
                                    </m:dPr>
                                    <m:e>
                                      <m:r>
                                        <a:rPr lang="ar-AE" i="0">
                                          <a:latin typeface="Cambria Math" panose="02040503050406030204" pitchFamily="18" charset="0"/>
                                        </a:rPr>
                                        <m:t>)</m:t>
                                      </m:r>
                                    </m:e>
                                  </m:d>
                                </m:e>
                                <m:sup>
                                  <m:r>
                                    <a:rPr lang="ar-AE" i="0">
                                      <a:latin typeface="Cambria Math" panose="02040503050406030204" pitchFamily="18" charset="0"/>
                                    </a:rPr>
                                    <m:t>2</m:t>
                                  </m:r>
                                </m:sup>
                              </m:sSup>
                            </m:e>
                          </m:d>
                        </m:num>
                        <m:den>
                          <m:r>
                            <a:rPr lang="ar-AE" i="0">
                              <a:latin typeface="Cambria Math" panose="02040503050406030204" pitchFamily="18" charset="0"/>
                            </a:rPr>
                            <m:t>4</m:t>
                          </m:r>
                          <m:r>
                            <a:rPr lang="ar-AE" i="0">
                              <a:latin typeface="Cambria Math" panose="02040503050406030204" pitchFamily="18" charset="0"/>
                            </a:rPr>
                            <m:t>×</m:t>
                          </m:r>
                          <m:r>
                            <a:rPr lang="ar-AE" i="0">
                              <a:latin typeface="Cambria Math" panose="02040503050406030204" pitchFamily="18" charset="0"/>
                            </a:rPr>
                            <m:t>3</m:t>
                          </m:r>
                        </m:den>
                      </m:f>
                      <m:r>
                        <a:rPr lang="ar-AE" i="0">
                          <a:latin typeface="Cambria Math" panose="02040503050406030204" pitchFamily="18" charset="0"/>
                        </a:rPr>
                        <m:t>≈</m:t>
                      </m:r>
                      <m:sSup>
                        <m:sSupPr>
                          <m:ctrlPr>
                            <a:rPr lang="ar-AE" i="1">
                              <a:latin typeface="Cambria Math" panose="02040503050406030204" pitchFamily="18" charset="0"/>
                            </a:rPr>
                          </m:ctrlPr>
                        </m:sSupPr>
                        <m:e>
                          <m:r>
                            <a:rPr lang="ar-AE" i="0">
                              <a:latin typeface="Cambria Math" panose="02040503050406030204" pitchFamily="18" charset="0"/>
                            </a:rPr>
                            <m:t>531</m:t>
                          </m:r>
                        </m:e>
                        <m:sup>
                          <m:r>
                            <a:rPr lang="ar-AE" i="0">
                              <a:latin typeface="Cambria Math" panose="02040503050406030204" pitchFamily="18" charset="0"/>
                            </a:rPr>
                            <m:t>∘</m:t>
                          </m:r>
                        </m:sup>
                      </m:sSup>
                      <m:r>
                        <m:rPr>
                          <m:nor/>
                        </m:rPr>
                        <a:rPr lang="en-MY" b="0" i="1">
                          <a:latin typeface="Cambria Math" panose="02040503050406030204" pitchFamily="18" charset="0"/>
                        </a:rPr>
                        <m:t>C</m:t>
                      </m:r>
                    </m:oMath>
                  </m:oMathPara>
                </a14:m>
                <a:endParaRPr lang="en-MY" b="0" dirty="0"/>
              </a:p>
              <a:p>
                <a:pPr algn="l">
                  <a:buFont typeface="+mj-lt"/>
                  <a:buAutoNum type="arabicPeriod" startAt="4"/>
                </a:pPr>
                <a:r>
                  <a:rPr lang="en-MY" b="0" i="0" dirty="0" err="1">
                    <a:effectLst/>
                    <a:latin typeface="fkGroteskNeue"/>
                  </a:rPr>
                  <a:t>Centerline</a:t>
                </a:r>
                <a:r>
                  <a:rPr lang="en-MY" b="0" i="0" dirty="0">
                    <a:effectLst/>
                    <a:latin typeface="fkGroteskNeue"/>
                  </a:rPr>
                  <a:t> temperature:</a:t>
                </a:r>
              </a:p>
              <a:p>
                <a:pPr>
                  <a:buNone/>
                </a:pPr>
                <a14:m>
                  <m:oMathPara xmlns:m="http://schemas.openxmlformats.org/officeDocument/2006/math">
                    <m:oMathParaPr>
                      <m:jc m:val="centerGroup"/>
                    </m:oMathParaPr>
                    <m:oMath xmlns:m="http://schemas.openxmlformats.org/officeDocument/2006/math">
                      <m:sSub>
                        <m:sSubPr>
                          <m:ctrlPr>
                            <a:rPr lang="ar-AE" i="1">
                              <a:latin typeface="Cambria Math" panose="02040503050406030204" pitchFamily="18" charset="0"/>
                            </a:rPr>
                          </m:ctrlPr>
                        </m:sSubPr>
                        <m:e>
                          <m:r>
                            <a:rPr lang="ar-AE" i="1">
                              <a:latin typeface="Cambria Math" panose="02040503050406030204" pitchFamily="18" charset="0"/>
                            </a:rPr>
                            <m:t>𝑇</m:t>
                          </m:r>
                        </m:e>
                        <m:sub>
                          <m:r>
                            <a:rPr lang="ar-AE" i="1">
                              <a:latin typeface="Cambria Math" panose="02040503050406030204" pitchFamily="18" charset="0"/>
                            </a:rPr>
                            <m:t>𝑐</m:t>
                          </m:r>
                        </m:sub>
                      </m:sSub>
                      <m:r>
                        <a:rPr lang="ar-AE" i="0">
                          <a:latin typeface="Cambria Math" panose="02040503050406030204" pitchFamily="18" charset="0"/>
                        </a:rPr>
                        <m:t>≈</m:t>
                      </m:r>
                      <m:r>
                        <a:rPr lang="ar-AE" i="0">
                          <a:latin typeface="Cambria Math" panose="02040503050406030204" pitchFamily="18" charset="0"/>
                        </a:rPr>
                        <m:t>572</m:t>
                      </m:r>
                      <m:r>
                        <a:rPr lang="ar-AE" i="0">
                          <a:latin typeface="Cambria Math" panose="02040503050406030204" pitchFamily="18" charset="0"/>
                        </a:rPr>
                        <m:t>+</m:t>
                      </m:r>
                      <m:r>
                        <a:rPr lang="ar-AE" i="0">
                          <a:latin typeface="Cambria Math" panose="02040503050406030204" pitchFamily="18" charset="0"/>
                        </a:rPr>
                        <m:t>531</m:t>
                      </m:r>
                      <m:r>
                        <a:rPr lang="ar-AE" i="0">
                          <a:latin typeface="Cambria Math" panose="02040503050406030204" pitchFamily="18" charset="0"/>
                        </a:rPr>
                        <m:t>=</m:t>
                      </m:r>
                      <m:sSup>
                        <m:sSupPr>
                          <m:ctrlPr>
                            <a:rPr lang="ar-AE" i="1">
                              <a:latin typeface="Cambria Math" panose="02040503050406030204" pitchFamily="18" charset="0"/>
                            </a:rPr>
                          </m:ctrlPr>
                        </m:sSupPr>
                        <m:e>
                          <m:r>
                            <a:rPr lang="ar-AE" i="0">
                              <a:latin typeface="Cambria Math" panose="02040503050406030204" pitchFamily="18" charset="0"/>
                            </a:rPr>
                            <m:t>1103</m:t>
                          </m:r>
                        </m:e>
                        <m:sup>
                          <m:r>
                            <a:rPr lang="ar-AE" i="0">
                              <a:latin typeface="Cambria Math" panose="02040503050406030204" pitchFamily="18" charset="0"/>
                            </a:rPr>
                            <m:t>∘</m:t>
                          </m:r>
                        </m:sup>
                      </m:sSup>
                      <m:r>
                        <m:rPr>
                          <m:nor/>
                        </m:rPr>
                        <a:rPr lang="en-MY" b="0" i="1">
                          <a:latin typeface="Cambria Math" panose="02040503050406030204" pitchFamily="18" charset="0"/>
                        </a:rPr>
                        <m:t>C</m:t>
                      </m:r>
                    </m:oMath>
                  </m:oMathPara>
                </a14:m>
                <a:endParaRPr lang="en-MY" b="0" dirty="0"/>
              </a:p>
              <a:p>
                <a:pPr algn="l">
                  <a:buNone/>
                </a:pPr>
                <a:r>
                  <a:rPr lang="en-MY" b="0" i="0" dirty="0">
                    <a:effectLst/>
                    <a:latin typeface="fkGroteskNeue"/>
                  </a:rPr>
                  <a:t>Check vs 2,200°F ≈ 1204°C → safe, below limit.</a:t>
                </a:r>
              </a:p>
              <a:p>
                <a:pPr>
                  <a:buNone/>
                </a:pPr>
                <a:br>
                  <a:rPr lang="en-MY" dirty="0"/>
                </a:br>
                <a:endParaRPr lang="en-MY" dirty="0"/>
              </a:p>
            </p:txBody>
          </p:sp>
        </mc:Choice>
        <mc:Fallback xmlns="">
          <p:sp>
            <p:nvSpPr>
              <p:cNvPr id="11" name="TextBox 10">
                <a:extLst>
                  <a:ext uri="{FF2B5EF4-FFF2-40B4-BE49-F238E27FC236}">
                    <a16:creationId xmlns:a16="http://schemas.microsoft.com/office/drawing/2014/main" id="{5E713BB1-1803-67CA-B579-9B23017280D1}"/>
                  </a:ext>
                </a:extLst>
              </p:cNvPr>
              <p:cNvSpPr txBox="1">
                <a:spLocks noRot="1" noChangeAspect="1" noMove="1" noResize="1" noEditPoints="1" noAdjustHandles="1" noChangeArrowheads="1" noChangeShapeType="1" noTextEdit="1"/>
              </p:cNvSpPr>
              <p:nvPr/>
            </p:nvSpPr>
            <p:spPr>
              <a:xfrm>
                <a:off x="386281" y="879510"/>
                <a:ext cx="8371438" cy="6170535"/>
              </a:xfrm>
              <a:prstGeom prst="rect">
                <a:avLst/>
              </a:prstGeom>
              <a:blipFill>
                <a:blip r:embed="rId3"/>
                <a:stretch>
                  <a:fillRect l="-582" t="-494"/>
                </a:stretch>
              </a:blipFill>
            </p:spPr>
            <p:txBody>
              <a:bodyPr/>
              <a:lstStyle/>
              <a:p>
                <a:r>
                  <a:rPr lang="en-MY">
                    <a:noFill/>
                  </a:rPr>
                  <a:t> </a:t>
                </a:r>
              </a:p>
            </p:txBody>
          </p:sp>
        </mc:Fallback>
      </mc:AlternateContent>
    </p:spTree>
    <p:extLst>
      <p:ext uri="{BB962C8B-B14F-4D97-AF65-F5344CB8AC3E}">
        <p14:creationId xmlns:p14="http://schemas.microsoft.com/office/powerpoint/2010/main" val="400735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CE000F-AC1F-2739-CD68-18045D51F31D}"/>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F1B14D28-7AF6-E16B-1E24-7E2D158A1A02}"/>
              </a:ext>
            </a:extLst>
          </p:cNvPr>
          <p:cNvSpPr/>
          <p:nvPr/>
        </p:nvSpPr>
        <p:spPr>
          <a:xfrm>
            <a:off x="832919" y="295106"/>
            <a:ext cx="7924800" cy="822722"/>
          </a:xfrm>
          <a:prstGeom prst="rect">
            <a:avLst/>
          </a:prstGeom>
          <a:noFill/>
          <a:ln/>
        </p:spPr>
        <p:txBody>
          <a:bodyPr wrap="square" lIns="0" tIns="0" rIns="0" bIns="0" rtlCol="0" anchor="t"/>
          <a:lstStyle/>
          <a:p>
            <a:r>
              <a:rPr lang="en-MY" sz="2800" dirty="0">
                <a:latin typeface="fkGrotesk"/>
              </a:rPr>
              <a:t>Fuel </a:t>
            </a:r>
            <a:r>
              <a:rPr lang="en-MY" sz="2800" dirty="0" err="1">
                <a:latin typeface="fkGrotesk"/>
              </a:rPr>
              <a:t>centerline</a:t>
            </a:r>
            <a:r>
              <a:rPr lang="en-MY" sz="2800" dirty="0">
                <a:latin typeface="fkGrotesk"/>
              </a:rPr>
              <a:t> temperature</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FC8A2E82-E769-E2EF-5A22-90AAEBFFCC70}"/>
                  </a:ext>
                </a:extLst>
              </p:cNvPr>
              <p:cNvSpPr txBox="1"/>
              <p:nvPr/>
            </p:nvSpPr>
            <p:spPr>
              <a:xfrm>
                <a:off x="386281" y="879510"/>
                <a:ext cx="8371438" cy="5391732"/>
              </a:xfrm>
              <a:prstGeom prst="rect">
                <a:avLst/>
              </a:prstGeom>
              <a:noFill/>
            </p:spPr>
            <p:txBody>
              <a:bodyPr wrap="square">
                <a:spAutoFit/>
              </a:bodyPr>
              <a:lstStyle/>
              <a:p>
                <a:r>
                  <a:rPr lang="en-MY" dirty="0"/>
                  <a:t>The temperature difference between the </a:t>
                </a:r>
                <a:r>
                  <a:rPr lang="en-MY" dirty="0" err="1"/>
                  <a:t>centerline</a:t>
                </a:r>
                <a:r>
                  <a:rPr lang="en-MY" dirty="0"/>
                  <a:t> and the surface of a solid cylinder (fuel rod) with uniform volumetric heat generation </a:t>
                </a:r>
                <a14:m>
                  <m:oMath xmlns:m="http://schemas.openxmlformats.org/officeDocument/2006/math">
                    <m:sSup>
                      <m:sSupPr>
                        <m:ctrlPr>
                          <a:rPr lang="ar-AE" i="1">
                            <a:latin typeface="Cambria Math" panose="02040503050406030204" pitchFamily="18" charset="0"/>
                          </a:rPr>
                        </m:ctrlPr>
                      </m:sSupPr>
                      <m:e>
                        <m:r>
                          <a:rPr lang="ar-AE" i="1">
                            <a:latin typeface="Cambria Math" panose="02040503050406030204" pitchFamily="18" charset="0"/>
                          </a:rPr>
                          <m:t>𝑞</m:t>
                        </m:r>
                      </m:e>
                      <m:sup>
                        <m:r>
                          <a:rPr lang="ar-AE">
                            <a:latin typeface="Cambria Math" panose="02040503050406030204" pitchFamily="18" charset="0"/>
                          </a:rPr>
                          <m:t>′′′</m:t>
                        </m:r>
                      </m:sup>
                    </m:sSup>
                  </m:oMath>
                </a14:m>
                <a:r>
                  <a:rPr lang="ar-AE" dirty="0"/>
                  <a:t> </a:t>
                </a:r>
                <a:r>
                  <a:rPr lang="en-MY" dirty="0"/>
                  <a:t>and thermal conductivity </a:t>
                </a:r>
                <a14:m>
                  <m:oMath xmlns:m="http://schemas.openxmlformats.org/officeDocument/2006/math">
                    <m:sSub>
                      <m:sSubPr>
                        <m:ctrlPr>
                          <a:rPr lang="ar-AE" i="1">
                            <a:latin typeface="Cambria Math" panose="02040503050406030204" pitchFamily="18" charset="0"/>
                          </a:rPr>
                        </m:ctrlPr>
                      </m:sSubPr>
                      <m:e>
                        <m:r>
                          <a:rPr lang="ar-AE" i="1">
                            <a:latin typeface="Cambria Math" panose="02040503050406030204" pitchFamily="18" charset="0"/>
                          </a:rPr>
                          <m:t>𝑘</m:t>
                        </m:r>
                      </m:e>
                      <m:sub>
                        <m:r>
                          <a:rPr lang="ar-AE" i="1">
                            <a:latin typeface="Cambria Math" panose="02040503050406030204" pitchFamily="18" charset="0"/>
                          </a:rPr>
                          <m:t>𝑓</m:t>
                        </m:r>
                      </m:sub>
                    </m:sSub>
                  </m:oMath>
                </a14:m>
                <a:r>
                  <a:rPr lang="ar-AE" dirty="0"/>
                  <a:t>, </a:t>
                </a:r>
                <a:r>
                  <a:rPr lang="en-MY" dirty="0"/>
                  <a:t>radius </a:t>
                </a:r>
                <a14:m>
                  <m:oMath xmlns:m="http://schemas.openxmlformats.org/officeDocument/2006/math">
                    <m:r>
                      <a:rPr lang="en-MY" i="1">
                        <a:latin typeface="Cambria Math" panose="02040503050406030204" pitchFamily="18" charset="0"/>
                      </a:rPr>
                      <m:t>𝑅</m:t>
                    </m:r>
                  </m:oMath>
                </a14:m>
                <a:r>
                  <a:rPr lang="en-MY" dirty="0"/>
                  <a:t>.​ </a:t>
                </a:r>
              </a:p>
              <a:p>
                <a:pPr/>
                <a14:m>
                  <m:oMathPara xmlns:m="http://schemas.openxmlformats.org/officeDocument/2006/math">
                    <m:oMathParaPr>
                      <m:jc m:val="centerGroup"/>
                    </m:oMathParaPr>
                    <m:oMath xmlns:m="http://schemas.openxmlformats.org/officeDocument/2006/math">
                      <m:r>
                        <m:rPr>
                          <m:sty m:val="p"/>
                        </m:rPr>
                        <a:rPr lang="el-GR">
                          <a:latin typeface="Cambria Math" panose="02040503050406030204" pitchFamily="18" charset="0"/>
                        </a:rPr>
                        <m:t>Δ</m:t>
                      </m:r>
                      <m:sSub>
                        <m:sSubPr>
                          <m:ctrlPr>
                            <a:rPr lang="ar-AE" i="1">
                              <a:latin typeface="Cambria Math" panose="02040503050406030204" pitchFamily="18" charset="0"/>
                            </a:rPr>
                          </m:ctrlPr>
                        </m:sSubPr>
                        <m:e>
                          <m:r>
                            <a:rPr lang="ar-AE" i="1">
                              <a:latin typeface="Cambria Math" panose="02040503050406030204" pitchFamily="18" charset="0"/>
                            </a:rPr>
                            <m:t>𝑇</m:t>
                          </m:r>
                        </m:e>
                        <m:sub>
                          <m:r>
                            <a:rPr lang="ar-AE" i="1">
                              <a:latin typeface="Cambria Math" panose="02040503050406030204" pitchFamily="18" charset="0"/>
                            </a:rPr>
                            <m:t>𝑐</m:t>
                          </m:r>
                          <m:r>
                            <a:rPr lang="ar-AE">
                              <a:latin typeface="Cambria Math" panose="02040503050406030204" pitchFamily="18" charset="0"/>
                            </a:rPr>
                            <m:t>−</m:t>
                          </m:r>
                          <m:r>
                            <a:rPr lang="ar-AE" i="1">
                              <a:latin typeface="Cambria Math" panose="02040503050406030204" pitchFamily="18" charset="0"/>
                            </a:rPr>
                            <m:t>𝑠</m:t>
                          </m:r>
                        </m:sub>
                      </m:sSub>
                      <m:r>
                        <a:rPr lang="ar-AE">
                          <a:latin typeface="Cambria Math" panose="02040503050406030204" pitchFamily="18" charset="0"/>
                        </a:rPr>
                        <m:t>=</m:t>
                      </m:r>
                      <m:f>
                        <m:fPr>
                          <m:ctrlPr>
                            <a:rPr lang="ar-AE" i="1">
                              <a:latin typeface="Cambria Math" panose="02040503050406030204" pitchFamily="18" charset="0"/>
                            </a:rPr>
                          </m:ctrlPr>
                        </m:fPr>
                        <m:num>
                          <m:sSup>
                            <m:sSupPr>
                              <m:ctrlPr>
                                <a:rPr lang="ar-AE" i="1">
                                  <a:latin typeface="Cambria Math" panose="02040503050406030204" pitchFamily="18" charset="0"/>
                                </a:rPr>
                              </m:ctrlPr>
                            </m:sSupPr>
                            <m:e>
                              <m:r>
                                <a:rPr lang="ar-AE" i="1">
                                  <a:latin typeface="Cambria Math" panose="02040503050406030204" pitchFamily="18" charset="0"/>
                                </a:rPr>
                                <m:t>𝑞</m:t>
                              </m:r>
                            </m:e>
                            <m:sup>
                              <m:r>
                                <a:rPr lang="ar-AE">
                                  <a:latin typeface="Cambria Math" panose="02040503050406030204" pitchFamily="18" charset="0"/>
                                </a:rPr>
                                <m:t>′′′</m:t>
                              </m:r>
                            </m:sup>
                          </m:sSup>
                          <m:sSup>
                            <m:sSupPr>
                              <m:ctrlPr>
                                <a:rPr lang="ar-AE" i="1">
                                  <a:latin typeface="Cambria Math" panose="02040503050406030204" pitchFamily="18" charset="0"/>
                                </a:rPr>
                              </m:ctrlPr>
                            </m:sSupPr>
                            <m:e>
                              <m:r>
                                <a:rPr lang="ar-AE" i="1">
                                  <a:latin typeface="Cambria Math" panose="02040503050406030204" pitchFamily="18" charset="0"/>
                                </a:rPr>
                                <m:t>𝑅</m:t>
                              </m:r>
                            </m:e>
                            <m:sup>
                              <m:r>
                                <a:rPr lang="ar-AE">
                                  <a:latin typeface="Cambria Math" panose="02040503050406030204" pitchFamily="18" charset="0"/>
                                </a:rPr>
                                <m:t>2</m:t>
                              </m:r>
                            </m:sup>
                          </m:sSup>
                        </m:num>
                        <m:den>
                          <m:r>
                            <a:rPr lang="ar-AE">
                              <a:latin typeface="Cambria Math" panose="02040503050406030204" pitchFamily="18" charset="0"/>
                            </a:rPr>
                            <m:t>4</m:t>
                          </m:r>
                          <m:sSub>
                            <m:sSubPr>
                              <m:ctrlPr>
                                <a:rPr lang="ar-AE" i="1">
                                  <a:latin typeface="Cambria Math" panose="02040503050406030204" pitchFamily="18" charset="0"/>
                                </a:rPr>
                              </m:ctrlPr>
                            </m:sSubPr>
                            <m:e>
                              <m:r>
                                <a:rPr lang="ar-AE" i="1">
                                  <a:latin typeface="Cambria Math" panose="02040503050406030204" pitchFamily="18" charset="0"/>
                                </a:rPr>
                                <m:t>𝑘</m:t>
                              </m:r>
                            </m:e>
                            <m:sub>
                              <m:r>
                                <a:rPr lang="ar-AE" i="1">
                                  <a:latin typeface="Cambria Math" panose="02040503050406030204" pitchFamily="18" charset="0"/>
                                </a:rPr>
                                <m:t>𝑓</m:t>
                              </m:r>
                            </m:sub>
                          </m:sSub>
                        </m:den>
                      </m:f>
                    </m:oMath>
                  </m:oMathPara>
                </a14:m>
                <a:endParaRPr lang="ar-AE" dirty="0"/>
              </a:p>
              <a:p>
                <a:r>
                  <a:rPr lang="en-MY" u="sng" dirty="0"/>
                  <a:t>Physical meaning</a:t>
                </a:r>
              </a:p>
              <a:p>
                <a:pPr marL="285750" indent="-285750">
                  <a:buFont typeface="Arial" panose="020B0604020202020204" pitchFamily="34" charset="0"/>
                  <a:buChar char="•"/>
                </a:pPr>
                <a:r>
                  <a:rPr lang="en-MY" dirty="0">
                    <a:effectLst/>
                  </a:rPr>
                  <a:t>Heat is generated </a:t>
                </a:r>
                <a:r>
                  <a:rPr lang="en-MY" b="0" dirty="0">
                    <a:effectLst/>
                  </a:rPr>
                  <a:t>everywhere inside</a:t>
                </a:r>
                <a:r>
                  <a:rPr lang="en-MY" dirty="0">
                    <a:effectLst/>
                  </a:rPr>
                  <a:t> the fuel pellet, not just at the surface.</a:t>
                </a:r>
              </a:p>
              <a:p>
                <a:pPr marL="285750" indent="-285750">
                  <a:buFont typeface="Arial" panose="020B0604020202020204" pitchFamily="34" charset="0"/>
                  <a:buChar char="•"/>
                </a:pPr>
                <a:r>
                  <a:rPr lang="en-MY" dirty="0">
                    <a:effectLst/>
                  </a:rPr>
                  <a:t>The </a:t>
                </a:r>
                <a:r>
                  <a:rPr lang="en-MY" dirty="0" err="1">
                    <a:effectLst/>
                  </a:rPr>
                  <a:t>center</a:t>
                </a:r>
                <a:r>
                  <a:rPr lang="en-MY" dirty="0">
                    <a:effectLst/>
                  </a:rPr>
                  <a:t> is farthest from the coolant, so it must conduct heat through the whole radius to reach the surface.</a:t>
                </a:r>
              </a:p>
              <a:p>
                <a:pPr marL="285750" indent="-285750">
                  <a:buFont typeface="Arial" panose="020B0604020202020204" pitchFamily="34" charset="0"/>
                  <a:buChar char="•"/>
                </a:pPr>
                <a:r>
                  <a:rPr lang="en-MY" dirty="0">
                    <a:effectLst/>
                  </a:rPr>
                  <a:t>The result for a long cylinder with no axial variation and uniform </a:t>
                </a:r>
                <a14:m>
                  <m:oMath xmlns:m="http://schemas.openxmlformats.org/officeDocument/2006/math">
                    <m:sSup>
                      <m:sSupPr>
                        <m:ctrlPr>
                          <a:rPr lang="ar-AE" i="1">
                            <a:latin typeface="Cambria Math" panose="02040503050406030204" pitchFamily="18" charset="0"/>
                          </a:rPr>
                        </m:ctrlPr>
                      </m:sSupPr>
                      <m:e>
                        <m:r>
                          <a:rPr lang="ar-AE" i="1">
                            <a:latin typeface="Cambria Math" panose="02040503050406030204" pitchFamily="18" charset="0"/>
                          </a:rPr>
                          <m:t>𝑞</m:t>
                        </m:r>
                      </m:e>
                      <m:sup>
                        <m:r>
                          <a:rPr lang="ar-AE">
                            <a:latin typeface="Cambria Math" panose="02040503050406030204" pitchFamily="18" charset="0"/>
                          </a:rPr>
                          <m:t>′′′</m:t>
                        </m:r>
                      </m:sup>
                    </m:sSup>
                  </m:oMath>
                </a14:m>
                <a:r>
                  <a:rPr lang="ar-AE" dirty="0">
                    <a:effectLst/>
                  </a:rPr>
                  <a:t> </a:t>
                </a:r>
                <a:r>
                  <a:rPr lang="en-MY" dirty="0">
                    <a:effectLst/>
                  </a:rPr>
                  <a:t>is a </a:t>
                </a:r>
                <a:r>
                  <a:rPr lang="en-MY" b="0" dirty="0">
                    <a:effectLst/>
                  </a:rPr>
                  <a:t>parabolic</a:t>
                </a:r>
                <a:r>
                  <a:rPr lang="en-MY" dirty="0">
                    <a:effectLst/>
                  </a:rPr>
                  <a:t> temperature profile:</a:t>
                </a:r>
              </a:p>
              <a:p>
                <a:pPr/>
                <a14:m>
                  <m:oMathPara xmlns:m="http://schemas.openxmlformats.org/officeDocument/2006/math">
                    <m:oMathParaPr>
                      <m:jc m:val="centerGroup"/>
                    </m:oMathParaPr>
                    <m:oMath xmlns:m="http://schemas.openxmlformats.org/officeDocument/2006/math">
                      <m:r>
                        <a:rPr lang="en-MY" i="1">
                          <a:latin typeface="Cambria Math" panose="02040503050406030204" pitchFamily="18" charset="0"/>
                        </a:rPr>
                        <m:t>𝑇</m:t>
                      </m:r>
                      <m:d>
                        <m:dPr>
                          <m:ctrlPr>
                            <a:rPr lang="ar-AE" i="1">
                              <a:latin typeface="Cambria Math" panose="02040503050406030204" pitchFamily="18" charset="0"/>
                            </a:rPr>
                          </m:ctrlPr>
                        </m:dPr>
                        <m:e>
                          <m:r>
                            <a:rPr lang="ar-AE" i="1">
                              <a:latin typeface="Cambria Math" panose="02040503050406030204" pitchFamily="18" charset="0"/>
                            </a:rPr>
                            <m:t>𝑟</m:t>
                          </m:r>
                        </m:e>
                      </m:d>
                      <m:r>
                        <a:rPr lang="ar-AE">
                          <a:latin typeface="Cambria Math" panose="02040503050406030204" pitchFamily="18" charset="0"/>
                        </a:rPr>
                        <m:t>=</m:t>
                      </m:r>
                      <m:sSub>
                        <m:sSubPr>
                          <m:ctrlPr>
                            <a:rPr lang="ar-AE" i="1">
                              <a:latin typeface="Cambria Math" panose="02040503050406030204" pitchFamily="18" charset="0"/>
                            </a:rPr>
                          </m:ctrlPr>
                        </m:sSubPr>
                        <m:e>
                          <m:r>
                            <a:rPr lang="ar-AE" i="1">
                              <a:latin typeface="Cambria Math" panose="02040503050406030204" pitchFamily="18" charset="0"/>
                            </a:rPr>
                            <m:t>𝑇</m:t>
                          </m:r>
                        </m:e>
                        <m:sub>
                          <m:r>
                            <a:rPr lang="ar-AE" i="1">
                              <a:latin typeface="Cambria Math" panose="02040503050406030204" pitchFamily="18" charset="0"/>
                            </a:rPr>
                            <m:t>𝑠</m:t>
                          </m:r>
                        </m:sub>
                      </m:sSub>
                      <m:r>
                        <a:rPr lang="ar-AE">
                          <a:latin typeface="Cambria Math" panose="02040503050406030204" pitchFamily="18" charset="0"/>
                        </a:rPr>
                        <m:t>+</m:t>
                      </m:r>
                      <m:f>
                        <m:fPr>
                          <m:ctrlPr>
                            <a:rPr lang="ar-AE" i="1">
                              <a:latin typeface="Cambria Math" panose="02040503050406030204" pitchFamily="18" charset="0"/>
                            </a:rPr>
                          </m:ctrlPr>
                        </m:fPr>
                        <m:num>
                          <m:sSup>
                            <m:sSupPr>
                              <m:ctrlPr>
                                <a:rPr lang="ar-AE" i="1">
                                  <a:latin typeface="Cambria Math" panose="02040503050406030204" pitchFamily="18" charset="0"/>
                                </a:rPr>
                              </m:ctrlPr>
                            </m:sSupPr>
                            <m:e>
                              <m:r>
                                <a:rPr lang="ar-AE" i="1">
                                  <a:latin typeface="Cambria Math" panose="02040503050406030204" pitchFamily="18" charset="0"/>
                                </a:rPr>
                                <m:t>𝑞</m:t>
                              </m:r>
                            </m:e>
                            <m:sup>
                              <m:r>
                                <a:rPr lang="ar-AE">
                                  <a:latin typeface="Cambria Math" panose="02040503050406030204" pitchFamily="18" charset="0"/>
                                </a:rPr>
                                <m:t>′′′</m:t>
                              </m:r>
                            </m:sup>
                          </m:sSup>
                        </m:num>
                        <m:den>
                          <m:r>
                            <a:rPr lang="ar-AE">
                              <a:latin typeface="Cambria Math" panose="02040503050406030204" pitchFamily="18" charset="0"/>
                            </a:rPr>
                            <m:t>4</m:t>
                          </m:r>
                          <m:sSub>
                            <m:sSubPr>
                              <m:ctrlPr>
                                <a:rPr lang="ar-AE" i="1">
                                  <a:latin typeface="Cambria Math" panose="02040503050406030204" pitchFamily="18" charset="0"/>
                                </a:rPr>
                              </m:ctrlPr>
                            </m:sSubPr>
                            <m:e>
                              <m:r>
                                <a:rPr lang="ar-AE" i="1">
                                  <a:latin typeface="Cambria Math" panose="02040503050406030204" pitchFamily="18" charset="0"/>
                                </a:rPr>
                                <m:t>𝑘</m:t>
                              </m:r>
                            </m:e>
                            <m:sub>
                              <m:r>
                                <a:rPr lang="ar-AE" i="1">
                                  <a:latin typeface="Cambria Math" panose="02040503050406030204" pitchFamily="18" charset="0"/>
                                </a:rPr>
                                <m:t>𝑓</m:t>
                              </m:r>
                            </m:sub>
                          </m:sSub>
                        </m:den>
                      </m:f>
                      <m:d>
                        <m:dPr>
                          <m:ctrlPr>
                            <a:rPr lang="ar-AE" i="1">
                              <a:latin typeface="Cambria Math" panose="02040503050406030204" pitchFamily="18" charset="0"/>
                            </a:rPr>
                          </m:ctrlPr>
                        </m:dPr>
                        <m:e>
                          <m:sSup>
                            <m:sSupPr>
                              <m:ctrlPr>
                                <a:rPr lang="ar-AE" i="1">
                                  <a:latin typeface="Cambria Math" panose="02040503050406030204" pitchFamily="18" charset="0"/>
                                </a:rPr>
                              </m:ctrlPr>
                            </m:sSupPr>
                            <m:e>
                              <m:r>
                                <a:rPr lang="ar-AE" i="1">
                                  <a:latin typeface="Cambria Math" panose="02040503050406030204" pitchFamily="18" charset="0"/>
                                </a:rPr>
                                <m:t>𝑅</m:t>
                              </m:r>
                            </m:e>
                            <m:sup>
                              <m:r>
                                <a:rPr lang="ar-AE">
                                  <a:latin typeface="Cambria Math" panose="02040503050406030204" pitchFamily="18" charset="0"/>
                                </a:rPr>
                                <m:t>2</m:t>
                              </m:r>
                            </m:sup>
                          </m:sSup>
                          <m:r>
                            <a:rPr lang="ar-AE">
                              <a:latin typeface="Cambria Math" panose="02040503050406030204" pitchFamily="18" charset="0"/>
                            </a:rPr>
                            <m:t>−</m:t>
                          </m:r>
                          <m:sSup>
                            <m:sSupPr>
                              <m:ctrlPr>
                                <a:rPr lang="ar-AE" i="1">
                                  <a:latin typeface="Cambria Math" panose="02040503050406030204" pitchFamily="18" charset="0"/>
                                </a:rPr>
                              </m:ctrlPr>
                            </m:sSupPr>
                            <m:e>
                              <m:r>
                                <a:rPr lang="ar-AE" i="1">
                                  <a:latin typeface="Cambria Math" panose="02040503050406030204" pitchFamily="18" charset="0"/>
                                </a:rPr>
                                <m:t>𝑟</m:t>
                              </m:r>
                            </m:e>
                            <m:sup>
                              <m:r>
                                <a:rPr lang="ar-AE">
                                  <a:latin typeface="Cambria Math" panose="02040503050406030204" pitchFamily="18" charset="0"/>
                                </a:rPr>
                                <m:t>2</m:t>
                              </m:r>
                            </m:sup>
                          </m:sSup>
                        </m:e>
                      </m:d>
                    </m:oMath>
                  </m:oMathPara>
                </a14:m>
                <a:endParaRPr lang="ar-AE" dirty="0"/>
              </a:p>
              <a:p>
                <a:r>
                  <a:rPr lang="en-MY" dirty="0">
                    <a:effectLst/>
                  </a:rPr>
                  <a:t>so at </a:t>
                </a:r>
                <a14:m>
                  <m:oMath xmlns:m="http://schemas.openxmlformats.org/officeDocument/2006/math">
                    <m:r>
                      <a:rPr lang="en-MY" i="1">
                        <a:latin typeface="Cambria Math" panose="02040503050406030204" pitchFamily="18" charset="0"/>
                      </a:rPr>
                      <m:t>𝑟</m:t>
                    </m:r>
                    <m:r>
                      <a:rPr lang="en-MY">
                        <a:latin typeface="Cambria Math" panose="02040503050406030204" pitchFamily="18" charset="0"/>
                      </a:rPr>
                      <m:t>=</m:t>
                    </m:r>
                    <m:r>
                      <a:rPr lang="en-MY">
                        <a:latin typeface="Cambria Math" panose="02040503050406030204" pitchFamily="18" charset="0"/>
                      </a:rPr>
                      <m:t>0</m:t>
                    </m:r>
                  </m:oMath>
                </a14:m>
                <a:r>
                  <a:rPr lang="en-MY" dirty="0">
                    <a:effectLst/>
                  </a:rPr>
                  <a:t>:</a:t>
                </a:r>
              </a:p>
              <a:p>
                <a:pPr/>
                <a14:m>
                  <m:oMathPara xmlns:m="http://schemas.openxmlformats.org/officeDocument/2006/math">
                    <m:oMathParaPr>
                      <m:jc m:val="centerGroup"/>
                    </m:oMathParaPr>
                    <m:oMath xmlns:m="http://schemas.openxmlformats.org/officeDocument/2006/math">
                      <m:sSub>
                        <m:sSubPr>
                          <m:ctrlPr>
                            <a:rPr lang="ar-AE" i="1">
                              <a:latin typeface="Cambria Math" panose="02040503050406030204" pitchFamily="18" charset="0"/>
                            </a:rPr>
                          </m:ctrlPr>
                        </m:sSubPr>
                        <m:e>
                          <m:r>
                            <a:rPr lang="ar-AE" i="1">
                              <a:latin typeface="Cambria Math" panose="02040503050406030204" pitchFamily="18" charset="0"/>
                            </a:rPr>
                            <m:t>𝑇</m:t>
                          </m:r>
                        </m:e>
                        <m:sub>
                          <m:r>
                            <a:rPr lang="ar-AE" i="1">
                              <a:latin typeface="Cambria Math" panose="02040503050406030204" pitchFamily="18" charset="0"/>
                            </a:rPr>
                            <m:t>𝑐</m:t>
                          </m:r>
                        </m:sub>
                      </m:sSub>
                      <m:r>
                        <a:rPr lang="ar-AE">
                          <a:latin typeface="Cambria Math" panose="02040503050406030204" pitchFamily="18" charset="0"/>
                        </a:rPr>
                        <m:t>−</m:t>
                      </m:r>
                      <m:sSub>
                        <m:sSubPr>
                          <m:ctrlPr>
                            <a:rPr lang="ar-AE" i="1">
                              <a:latin typeface="Cambria Math" panose="02040503050406030204" pitchFamily="18" charset="0"/>
                            </a:rPr>
                          </m:ctrlPr>
                        </m:sSubPr>
                        <m:e>
                          <m:r>
                            <a:rPr lang="ar-AE" i="1">
                              <a:latin typeface="Cambria Math" panose="02040503050406030204" pitchFamily="18" charset="0"/>
                            </a:rPr>
                            <m:t>𝑇</m:t>
                          </m:r>
                        </m:e>
                        <m:sub>
                          <m:r>
                            <a:rPr lang="ar-AE" i="1">
                              <a:latin typeface="Cambria Math" panose="02040503050406030204" pitchFamily="18" charset="0"/>
                            </a:rPr>
                            <m:t>𝑠</m:t>
                          </m:r>
                        </m:sub>
                      </m:sSub>
                      <m:r>
                        <a:rPr lang="ar-AE">
                          <a:latin typeface="Cambria Math" panose="02040503050406030204" pitchFamily="18" charset="0"/>
                        </a:rPr>
                        <m:t>=</m:t>
                      </m:r>
                      <m:f>
                        <m:fPr>
                          <m:ctrlPr>
                            <a:rPr lang="ar-AE" i="1">
                              <a:latin typeface="Cambria Math" panose="02040503050406030204" pitchFamily="18" charset="0"/>
                            </a:rPr>
                          </m:ctrlPr>
                        </m:fPr>
                        <m:num>
                          <m:sSup>
                            <m:sSupPr>
                              <m:ctrlPr>
                                <a:rPr lang="ar-AE" i="1">
                                  <a:latin typeface="Cambria Math" panose="02040503050406030204" pitchFamily="18" charset="0"/>
                                </a:rPr>
                              </m:ctrlPr>
                            </m:sSupPr>
                            <m:e>
                              <m:r>
                                <a:rPr lang="ar-AE" i="1">
                                  <a:latin typeface="Cambria Math" panose="02040503050406030204" pitchFamily="18" charset="0"/>
                                </a:rPr>
                                <m:t>𝑞</m:t>
                              </m:r>
                            </m:e>
                            <m:sup>
                              <m:r>
                                <a:rPr lang="ar-AE">
                                  <a:latin typeface="Cambria Math" panose="02040503050406030204" pitchFamily="18" charset="0"/>
                                </a:rPr>
                                <m:t>′′′</m:t>
                              </m:r>
                            </m:sup>
                          </m:sSup>
                          <m:sSup>
                            <m:sSupPr>
                              <m:ctrlPr>
                                <a:rPr lang="ar-AE" i="1">
                                  <a:latin typeface="Cambria Math" panose="02040503050406030204" pitchFamily="18" charset="0"/>
                                </a:rPr>
                              </m:ctrlPr>
                            </m:sSupPr>
                            <m:e>
                              <m:r>
                                <a:rPr lang="ar-AE" i="1">
                                  <a:latin typeface="Cambria Math" panose="02040503050406030204" pitchFamily="18" charset="0"/>
                                </a:rPr>
                                <m:t>𝑅</m:t>
                              </m:r>
                            </m:e>
                            <m:sup>
                              <m:r>
                                <a:rPr lang="ar-AE">
                                  <a:latin typeface="Cambria Math" panose="02040503050406030204" pitchFamily="18" charset="0"/>
                                </a:rPr>
                                <m:t>2</m:t>
                              </m:r>
                            </m:sup>
                          </m:sSup>
                        </m:num>
                        <m:den>
                          <m:r>
                            <a:rPr lang="ar-AE">
                              <a:latin typeface="Cambria Math" panose="02040503050406030204" pitchFamily="18" charset="0"/>
                            </a:rPr>
                            <m:t>4</m:t>
                          </m:r>
                          <m:sSub>
                            <m:sSubPr>
                              <m:ctrlPr>
                                <a:rPr lang="ar-AE" i="1">
                                  <a:latin typeface="Cambria Math" panose="02040503050406030204" pitchFamily="18" charset="0"/>
                                </a:rPr>
                              </m:ctrlPr>
                            </m:sSubPr>
                            <m:e>
                              <m:r>
                                <a:rPr lang="ar-AE" i="1">
                                  <a:latin typeface="Cambria Math" panose="02040503050406030204" pitchFamily="18" charset="0"/>
                                </a:rPr>
                                <m:t>𝑘</m:t>
                              </m:r>
                            </m:e>
                            <m:sub>
                              <m:r>
                                <a:rPr lang="ar-AE" i="1">
                                  <a:latin typeface="Cambria Math" panose="02040503050406030204" pitchFamily="18" charset="0"/>
                                </a:rPr>
                                <m:t>𝑓</m:t>
                              </m:r>
                            </m:sub>
                          </m:sSub>
                        </m:den>
                      </m:f>
                    </m:oMath>
                  </m:oMathPara>
                </a14:m>
                <a:endParaRPr lang="ar-AE" dirty="0"/>
              </a:p>
              <a:p>
                <a:br>
                  <a:rPr lang="ar-AE" dirty="0"/>
                </a:br>
                <a:endParaRPr lang="en-MY" dirty="0"/>
              </a:p>
            </p:txBody>
          </p:sp>
        </mc:Choice>
        <mc:Fallback xmlns="">
          <p:sp>
            <p:nvSpPr>
              <p:cNvPr id="11" name="TextBox 10">
                <a:extLst>
                  <a:ext uri="{FF2B5EF4-FFF2-40B4-BE49-F238E27FC236}">
                    <a16:creationId xmlns:a16="http://schemas.microsoft.com/office/drawing/2014/main" id="{FC8A2E82-E769-E2EF-5A22-90AAEBFFCC70}"/>
                  </a:ext>
                </a:extLst>
              </p:cNvPr>
              <p:cNvSpPr txBox="1">
                <a:spLocks noRot="1" noChangeAspect="1" noMove="1" noResize="1" noEditPoints="1" noAdjustHandles="1" noChangeArrowheads="1" noChangeShapeType="1" noTextEdit="1"/>
              </p:cNvSpPr>
              <p:nvPr/>
            </p:nvSpPr>
            <p:spPr>
              <a:xfrm>
                <a:off x="386281" y="879510"/>
                <a:ext cx="8371438" cy="5391732"/>
              </a:xfrm>
              <a:prstGeom prst="rect">
                <a:avLst/>
              </a:prstGeom>
              <a:blipFill>
                <a:blip r:embed="rId3"/>
                <a:stretch>
                  <a:fillRect l="-582" t="-565"/>
                </a:stretch>
              </a:blipFill>
            </p:spPr>
            <p:txBody>
              <a:bodyPr/>
              <a:lstStyle/>
              <a:p>
                <a:r>
                  <a:rPr lang="en-MY">
                    <a:noFill/>
                  </a:rPr>
                  <a:t> </a:t>
                </a:r>
              </a:p>
            </p:txBody>
          </p:sp>
        </mc:Fallback>
      </mc:AlternateContent>
    </p:spTree>
    <p:extLst>
      <p:ext uri="{BB962C8B-B14F-4D97-AF65-F5344CB8AC3E}">
        <p14:creationId xmlns:p14="http://schemas.microsoft.com/office/powerpoint/2010/main" val="24160171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7D7E9-EDF9-485F-B888-E4C436B0E517}"/>
              </a:ext>
            </a:extLst>
          </p:cNvPr>
          <p:cNvSpPr txBox="1">
            <a:spLocks noChangeArrowheads="1"/>
          </p:cNvSpPr>
          <p:nvPr/>
        </p:nvSpPr>
        <p:spPr bwMode="auto">
          <a:xfrm>
            <a:off x="1685925" y="2613025"/>
            <a:ext cx="5772150"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400" eaLnBrk="1" hangingPunct="1">
              <a:spcBef>
                <a:spcPct val="0"/>
              </a:spcBef>
              <a:buFontTx/>
              <a:buNone/>
            </a:pPr>
            <a:r>
              <a:rPr lang="en-US" altLang="en-US" sz="6000" dirty="0">
                <a:latin typeface="Britannic Bold" panose="020B0903060703020204" pitchFamily="34" charset="0"/>
              </a:rPr>
              <a:t>Core Thermal Design Considerations</a:t>
            </a:r>
          </a:p>
        </p:txBody>
      </p:sp>
    </p:spTree>
    <p:extLst>
      <p:ext uri="{BB962C8B-B14F-4D97-AF65-F5344CB8AC3E}">
        <p14:creationId xmlns:p14="http://schemas.microsoft.com/office/powerpoint/2010/main" val="1430980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Core Thermal Design</a:t>
            </a:r>
          </a:p>
        </p:txBody>
      </p:sp>
      <p:sp>
        <p:nvSpPr>
          <p:cNvPr id="3" name="Content Placeholder 2"/>
          <p:cNvSpPr>
            <a:spLocks noGrp="1"/>
          </p:cNvSpPr>
          <p:nvPr>
            <p:ph idx="1"/>
          </p:nvPr>
        </p:nvSpPr>
        <p:spPr/>
        <p:txBody>
          <a:bodyPr/>
          <a:lstStyle/>
          <a:p>
            <a:r>
              <a:rPr lang="en-US" sz="2800" dirty="0"/>
              <a:t>Core thermal design is an art of compromise</a:t>
            </a:r>
          </a:p>
          <a:p>
            <a:r>
              <a:rPr lang="en-US" sz="2800" dirty="0"/>
              <a:t>An iterative process (interdependence of heat flux and water density)</a:t>
            </a:r>
          </a:p>
          <a:p>
            <a:r>
              <a:rPr lang="en-US" sz="2800" dirty="0"/>
              <a:t>Overall plant characteristics is influenced by thermal hydraulic considerations</a:t>
            </a:r>
          </a:p>
          <a:p>
            <a:endParaRPr lang="en-US" sz="2800" dirty="0"/>
          </a:p>
          <a:p>
            <a:endParaRPr lang="en-US" sz="2800" dirty="0"/>
          </a:p>
        </p:txBody>
      </p:sp>
    </p:spTree>
    <p:extLst>
      <p:ext uri="{BB962C8B-B14F-4D97-AF65-F5344CB8AC3E}">
        <p14:creationId xmlns:p14="http://schemas.microsoft.com/office/powerpoint/2010/main" val="36851009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Core Thermal Design</a:t>
            </a:r>
          </a:p>
        </p:txBody>
      </p:sp>
      <p:sp>
        <p:nvSpPr>
          <p:cNvPr id="3" name="Content Placeholder 2"/>
          <p:cNvSpPr>
            <a:spLocks noGrp="1"/>
          </p:cNvSpPr>
          <p:nvPr>
            <p:ph idx="1"/>
          </p:nvPr>
        </p:nvSpPr>
        <p:spPr/>
        <p:txBody>
          <a:bodyPr/>
          <a:lstStyle/>
          <a:p>
            <a:r>
              <a:rPr lang="en-US" dirty="0"/>
              <a:t>Once core basic lattice has been determined from nuclear, hydraulic, and heat transfer, the overall size of core becomes a sole function of thermal considerations</a:t>
            </a:r>
          </a:p>
          <a:p>
            <a:r>
              <a:rPr lang="en-US" dirty="0"/>
              <a:t>Parameters</a:t>
            </a:r>
          </a:p>
          <a:p>
            <a:pPr lvl="1"/>
            <a:r>
              <a:rPr lang="en-US" dirty="0"/>
              <a:t>Fuel temperature distribution (most important)</a:t>
            </a:r>
          </a:p>
          <a:p>
            <a:pPr lvl="1"/>
            <a:r>
              <a:rPr lang="en-US" dirty="0"/>
              <a:t>Specific power</a:t>
            </a:r>
          </a:p>
          <a:p>
            <a:pPr lvl="1"/>
            <a:r>
              <a:rPr lang="en-US" dirty="0"/>
              <a:t>Power density</a:t>
            </a:r>
          </a:p>
          <a:p>
            <a:pPr lvl="1"/>
            <a:r>
              <a:rPr lang="en-US" dirty="0"/>
              <a:t>Heat flux</a:t>
            </a:r>
          </a:p>
        </p:txBody>
      </p:sp>
    </p:spTree>
    <p:extLst>
      <p:ext uri="{BB962C8B-B14F-4D97-AF65-F5344CB8AC3E}">
        <p14:creationId xmlns:p14="http://schemas.microsoft.com/office/powerpoint/2010/main" val="12473051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Core Design Objectives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sz="2800" dirty="0"/>
                  <a:t>Maximize core power density</a:t>
                </a:r>
              </a:p>
              <a:p>
                <a:r>
                  <a:rPr lang="en-US" sz="2800" dirty="0"/>
                  <a:t>Maximize attainable fuel burnup</a:t>
                </a:r>
              </a:p>
              <a:p>
                <a:r>
                  <a:rPr lang="en-US" sz="2800" dirty="0"/>
                  <a:t>Minimize cost of electricity</a:t>
                </a:r>
              </a:p>
              <a:p>
                <a:r>
                  <a:rPr lang="en-US" sz="2800" dirty="0"/>
                  <a:t>High outlet temperature for higher thermal efficiency</a:t>
                </a:r>
              </a:p>
              <a:p>
                <a:pPr marL="0" indent="0">
                  <a:buNone/>
                </a:pPr>
                <a14:m>
                  <m:oMathPara xmlns:m="http://schemas.openxmlformats.org/officeDocument/2006/math">
                    <m:oMathParaPr>
                      <m:jc m:val="centerGroup"/>
                    </m:oMathParaPr>
                    <m:oMath xmlns:m="http://schemas.openxmlformats.org/officeDocument/2006/math">
                      <m:sSub>
                        <m:sSubPr>
                          <m:ctrlPr>
                            <a:rPr lang="en-US" sz="2800" i="1" smtClean="0">
                              <a:latin typeface="Cambria Math" panose="02040503050406030204" pitchFamily="18" charset="0"/>
                            </a:rPr>
                          </m:ctrlPr>
                        </m:sSubPr>
                        <m:e>
                          <m:r>
                            <a:rPr lang="en-US" sz="2800" i="1" smtClean="0">
                              <a:latin typeface="Cambria Math" panose="02040503050406030204" pitchFamily="18" charset="0"/>
                              <a:ea typeface="Cambria Math" panose="02040503050406030204" pitchFamily="18" charset="0"/>
                            </a:rPr>
                            <m:t>𝜂</m:t>
                          </m:r>
                        </m:e>
                        <m:sub>
                          <m:r>
                            <a:rPr lang="en-US" sz="2800" b="0" i="1" smtClean="0">
                              <a:latin typeface="Cambria Math" panose="02040503050406030204" pitchFamily="18" charset="0"/>
                            </a:rPr>
                            <m:t>𝑡</m:t>
                          </m:r>
                          <m:r>
                            <a:rPr lang="en-US" sz="2800" b="0" i="1" smtClean="0">
                              <a:latin typeface="Cambria Math" panose="02040503050406030204" pitchFamily="18" charset="0"/>
                            </a:rPr>
                            <m:t>h</m:t>
                          </m:r>
                        </m:sub>
                      </m:sSub>
                      <m:r>
                        <a:rPr lang="en-US" sz="2800" b="0" i="1" smtClean="0">
                          <a:latin typeface="Cambria Math" panose="02040503050406030204" pitchFamily="18" charset="0"/>
                        </a:rPr>
                        <m:t>=</m:t>
                      </m:r>
                      <m:f>
                        <m:fPr>
                          <m:ctrlPr>
                            <a:rPr lang="en-US" sz="2800" b="0" i="1" smtClean="0">
                              <a:latin typeface="Cambria Math" panose="02040503050406030204" pitchFamily="18" charset="0"/>
                            </a:rPr>
                          </m:ctrlPr>
                        </m:fPr>
                        <m:num>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𝑇</m:t>
                              </m:r>
                            </m:e>
                            <m:sub>
                              <m:r>
                                <a:rPr lang="en-US" sz="2800" b="0" i="1" smtClean="0">
                                  <a:latin typeface="Cambria Math" panose="02040503050406030204" pitchFamily="18" charset="0"/>
                                </a:rPr>
                                <m:t>𝐻</m:t>
                              </m:r>
                            </m:sub>
                          </m:sSub>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𝑇</m:t>
                              </m:r>
                            </m:e>
                            <m:sub>
                              <m:r>
                                <a:rPr lang="en-US" sz="2800" b="0" i="1" smtClean="0">
                                  <a:latin typeface="Cambria Math" panose="02040503050406030204" pitchFamily="18" charset="0"/>
                                </a:rPr>
                                <m:t>𝐿</m:t>
                              </m:r>
                            </m:sub>
                          </m:sSub>
                        </m:num>
                        <m:den>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𝑇</m:t>
                              </m:r>
                            </m:e>
                            <m:sub>
                              <m:r>
                                <a:rPr lang="en-US" sz="2800" b="0" i="1" smtClean="0">
                                  <a:latin typeface="Cambria Math" panose="02040503050406030204" pitchFamily="18" charset="0"/>
                                </a:rPr>
                                <m:t>𝐻</m:t>
                              </m:r>
                            </m:sub>
                          </m:sSub>
                        </m:den>
                      </m:f>
                    </m:oMath>
                  </m:oMathPara>
                </a14:m>
                <a:endParaRPr lang="en-US" sz="2800" dirty="0"/>
              </a:p>
              <a:p>
                <a:r>
                  <a:rPr lang="en-US" sz="2800" dirty="0"/>
                  <a:t>But temperatures of fuel and cladding anywhere in core must not exceed safe limits (material limitation)</a:t>
                </a:r>
              </a:p>
              <a:p>
                <a:endParaRPr lang="en-US" sz="2800" dirty="0"/>
              </a:p>
              <a:p>
                <a:endParaRPr lang="en-US" sz="2800" dirty="0"/>
              </a:p>
              <a:p>
                <a:endParaRPr lang="en-US" sz="2800" dirty="0"/>
              </a:p>
              <a:p>
                <a:endParaRPr lang="en-US" sz="28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1333" t="-1348" r="-1111"/>
                </a:stretch>
              </a:blipFill>
            </p:spPr>
            <p:txBody>
              <a:bodyPr/>
              <a:lstStyle/>
              <a:p>
                <a:r>
                  <a:rPr lang="en-US">
                    <a:noFill/>
                  </a:rPr>
                  <a:t> </a:t>
                </a:r>
              </a:p>
            </p:txBody>
          </p:sp>
        </mc:Fallback>
      </mc:AlternateContent>
    </p:spTree>
    <p:extLst>
      <p:ext uri="{BB962C8B-B14F-4D97-AF65-F5344CB8AC3E}">
        <p14:creationId xmlns:p14="http://schemas.microsoft.com/office/powerpoint/2010/main" val="746050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DCBBF938-68CB-4997-9C33-AFD3EE3E858C}"/>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07285" y="1145381"/>
            <a:ext cx="8729429" cy="4567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03205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Design Constraints</a:t>
            </a:r>
          </a:p>
        </p:txBody>
      </p:sp>
      <p:pic>
        <p:nvPicPr>
          <p:cNvPr id="4" name="Picture 3"/>
          <p:cNvPicPr>
            <a:picLocks noChangeAspect="1"/>
          </p:cNvPicPr>
          <p:nvPr/>
        </p:nvPicPr>
        <p:blipFill>
          <a:blip r:embed="rId2">
            <a:biLevel thresh="75000"/>
          </a:blip>
          <a:stretch>
            <a:fillRect/>
          </a:stretch>
        </p:blipFill>
        <p:spPr>
          <a:xfrm>
            <a:off x="66570" y="1502595"/>
            <a:ext cx="8839942" cy="4138549"/>
          </a:xfrm>
          <a:prstGeom prst="rect">
            <a:avLst/>
          </a:prstGeom>
        </p:spPr>
      </p:pic>
    </p:spTree>
    <p:extLst>
      <p:ext uri="{BB962C8B-B14F-4D97-AF65-F5344CB8AC3E}">
        <p14:creationId xmlns:p14="http://schemas.microsoft.com/office/powerpoint/2010/main" val="6451815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Design Constraints</a:t>
            </a:r>
          </a:p>
        </p:txBody>
      </p:sp>
      <p:pic>
        <p:nvPicPr>
          <p:cNvPr id="3" name="Picture 2"/>
          <p:cNvPicPr>
            <a:picLocks noChangeAspect="1"/>
          </p:cNvPicPr>
          <p:nvPr/>
        </p:nvPicPr>
        <p:blipFill>
          <a:blip r:embed="rId2">
            <a:biLevel thresh="75000"/>
          </a:blip>
          <a:stretch>
            <a:fillRect/>
          </a:stretch>
        </p:blipFill>
        <p:spPr>
          <a:xfrm>
            <a:off x="155717" y="1777778"/>
            <a:ext cx="8832566" cy="2152777"/>
          </a:xfrm>
          <a:prstGeom prst="rect">
            <a:avLst/>
          </a:prstGeom>
        </p:spPr>
      </p:pic>
    </p:spTree>
    <p:extLst>
      <p:ext uri="{BB962C8B-B14F-4D97-AF65-F5344CB8AC3E}">
        <p14:creationId xmlns:p14="http://schemas.microsoft.com/office/powerpoint/2010/main" val="16554477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3847"/>
          </a:xfrm>
        </p:spPr>
        <p:txBody>
          <a:bodyPr/>
          <a:lstStyle/>
          <a:p>
            <a:r>
              <a:rPr lang="en-US" dirty="0"/>
              <a:t>Thermal Reactor Design</a:t>
            </a:r>
          </a:p>
        </p:txBody>
      </p:sp>
      <p:sp>
        <p:nvSpPr>
          <p:cNvPr id="3" name="Content Placeholder 2"/>
          <p:cNvSpPr>
            <a:spLocks noGrp="1"/>
          </p:cNvSpPr>
          <p:nvPr>
            <p:ph idx="1"/>
          </p:nvPr>
        </p:nvSpPr>
        <p:spPr>
          <a:xfrm>
            <a:off x="457200" y="1166018"/>
            <a:ext cx="8229600" cy="4525963"/>
          </a:xfrm>
        </p:spPr>
        <p:txBody>
          <a:bodyPr/>
          <a:lstStyle/>
          <a:p>
            <a:r>
              <a:rPr lang="en-US" dirty="0"/>
              <a:t>3 aspects of design considerations</a:t>
            </a:r>
          </a:p>
          <a:p>
            <a:pPr lvl="1"/>
            <a:r>
              <a:rPr lang="en-US" dirty="0"/>
              <a:t>Nuclear Design</a:t>
            </a:r>
          </a:p>
          <a:p>
            <a:pPr lvl="1"/>
            <a:r>
              <a:rPr lang="en-US" dirty="0"/>
              <a:t>Thermal-hydraulics Design</a:t>
            </a:r>
          </a:p>
          <a:p>
            <a:pPr lvl="1"/>
            <a:r>
              <a:rPr lang="en-US" dirty="0"/>
              <a:t>Mechanical/Material Design</a:t>
            </a:r>
          </a:p>
        </p:txBody>
      </p:sp>
      <p:pic>
        <p:nvPicPr>
          <p:cNvPr id="5" name="Picture 4">
            <a:extLst>
              <a:ext uri="{FF2B5EF4-FFF2-40B4-BE49-F238E27FC236}">
                <a16:creationId xmlns:a16="http://schemas.microsoft.com/office/drawing/2014/main" id="{7B4C9C3C-48E2-4593-8DB4-E1E5CB0A10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3811" y="3621086"/>
            <a:ext cx="5924550" cy="2962275"/>
          </a:xfrm>
          <a:prstGeom prst="rect">
            <a:avLst/>
          </a:prstGeom>
        </p:spPr>
      </p:pic>
    </p:spTree>
    <p:extLst>
      <p:ext uri="{BB962C8B-B14F-4D97-AF65-F5344CB8AC3E}">
        <p14:creationId xmlns:p14="http://schemas.microsoft.com/office/powerpoint/2010/main" val="39351997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Nuclear Design</a:t>
            </a:r>
          </a:p>
        </p:txBody>
      </p:sp>
      <p:pic>
        <p:nvPicPr>
          <p:cNvPr id="4" name="Picture 3"/>
          <p:cNvPicPr>
            <a:picLocks noChangeAspect="1"/>
          </p:cNvPicPr>
          <p:nvPr/>
        </p:nvPicPr>
        <p:blipFill>
          <a:blip r:embed="rId2"/>
          <a:stretch>
            <a:fillRect/>
          </a:stretch>
        </p:blipFill>
        <p:spPr>
          <a:xfrm>
            <a:off x="1295400" y="1657350"/>
            <a:ext cx="6553200" cy="3543300"/>
          </a:xfrm>
          <a:prstGeom prst="rect">
            <a:avLst/>
          </a:prstGeom>
        </p:spPr>
      </p:pic>
    </p:spTree>
    <p:extLst>
      <p:ext uri="{BB962C8B-B14F-4D97-AF65-F5344CB8AC3E}">
        <p14:creationId xmlns:p14="http://schemas.microsoft.com/office/powerpoint/2010/main" val="12400735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Thermal-hydraulics Design</a:t>
            </a:r>
          </a:p>
        </p:txBody>
      </p:sp>
      <p:pic>
        <p:nvPicPr>
          <p:cNvPr id="4" name="Picture 3"/>
          <p:cNvPicPr>
            <a:picLocks noChangeAspect="1"/>
          </p:cNvPicPr>
          <p:nvPr/>
        </p:nvPicPr>
        <p:blipFill>
          <a:blip r:embed="rId2"/>
          <a:stretch>
            <a:fillRect/>
          </a:stretch>
        </p:blipFill>
        <p:spPr>
          <a:xfrm>
            <a:off x="219075" y="1981200"/>
            <a:ext cx="8705850" cy="2895600"/>
          </a:xfrm>
          <a:prstGeom prst="rect">
            <a:avLst/>
          </a:prstGeom>
        </p:spPr>
      </p:pic>
    </p:spTree>
    <p:extLst>
      <p:ext uri="{BB962C8B-B14F-4D97-AF65-F5344CB8AC3E}">
        <p14:creationId xmlns:p14="http://schemas.microsoft.com/office/powerpoint/2010/main" val="10853323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Mechanical/Materials Design</a:t>
            </a:r>
          </a:p>
        </p:txBody>
      </p:sp>
      <p:pic>
        <p:nvPicPr>
          <p:cNvPr id="4" name="Picture 3"/>
          <p:cNvPicPr>
            <a:picLocks noChangeAspect="1"/>
          </p:cNvPicPr>
          <p:nvPr/>
        </p:nvPicPr>
        <p:blipFill>
          <a:blip r:embed="rId2"/>
          <a:stretch>
            <a:fillRect/>
          </a:stretch>
        </p:blipFill>
        <p:spPr>
          <a:xfrm>
            <a:off x="377907" y="1600199"/>
            <a:ext cx="8388188" cy="3657601"/>
          </a:xfrm>
          <a:prstGeom prst="rect">
            <a:avLst/>
          </a:prstGeom>
        </p:spPr>
      </p:pic>
    </p:spTree>
    <p:extLst>
      <p:ext uri="{BB962C8B-B14F-4D97-AF65-F5344CB8AC3E}">
        <p14:creationId xmlns:p14="http://schemas.microsoft.com/office/powerpoint/2010/main" val="37041703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lstStyle/>
          <a:p>
            <a:r>
              <a:rPr lang="en-US" sz="3200" dirty="0"/>
              <a:t>Impact on various design areas</a:t>
            </a:r>
          </a:p>
        </p:txBody>
      </p:sp>
      <p:pic>
        <p:nvPicPr>
          <p:cNvPr id="5" name="Picture 4"/>
          <p:cNvPicPr>
            <a:picLocks noChangeAspect="1"/>
          </p:cNvPicPr>
          <p:nvPr/>
        </p:nvPicPr>
        <p:blipFill>
          <a:blip r:embed="rId2"/>
          <a:stretch>
            <a:fillRect/>
          </a:stretch>
        </p:blipFill>
        <p:spPr>
          <a:xfrm>
            <a:off x="0" y="1199671"/>
            <a:ext cx="8952931" cy="4555887"/>
          </a:xfrm>
          <a:prstGeom prst="rect">
            <a:avLst/>
          </a:prstGeom>
        </p:spPr>
      </p:pic>
    </p:spTree>
    <p:extLst>
      <p:ext uri="{BB962C8B-B14F-4D97-AF65-F5344CB8AC3E}">
        <p14:creationId xmlns:p14="http://schemas.microsoft.com/office/powerpoint/2010/main" val="11940582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lstStyle/>
          <a:p>
            <a:r>
              <a:rPr lang="en-US" sz="3200" dirty="0"/>
              <a:t>Impact on various design areas</a:t>
            </a:r>
          </a:p>
        </p:txBody>
      </p:sp>
      <p:pic>
        <p:nvPicPr>
          <p:cNvPr id="3" name="Picture 2"/>
          <p:cNvPicPr>
            <a:picLocks noChangeAspect="1"/>
          </p:cNvPicPr>
          <p:nvPr/>
        </p:nvPicPr>
        <p:blipFill>
          <a:blip r:embed="rId2"/>
          <a:stretch>
            <a:fillRect/>
          </a:stretch>
        </p:blipFill>
        <p:spPr>
          <a:xfrm>
            <a:off x="337748" y="1797546"/>
            <a:ext cx="8349052" cy="4154553"/>
          </a:xfrm>
          <a:prstGeom prst="rect">
            <a:avLst/>
          </a:prstGeom>
        </p:spPr>
      </p:pic>
      <p:pic>
        <p:nvPicPr>
          <p:cNvPr id="5" name="Picture 4"/>
          <p:cNvPicPr>
            <a:picLocks noChangeAspect="1"/>
          </p:cNvPicPr>
          <p:nvPr/>
        </p:nvPicPr>
        <p:blipFill>
          <a:blip r:embed="rId3"/>
          <a:stretch>
            <a:fillRect/>
          </a:stretch>
        </p:blipFill>
        <p:spPr>
          <a:xfrm>
            <a:off x="397474" y="1151695"/>
            <a:ext cx="8229600" cy="645851"/>
          </a:xfrm>
          <a:prstGeom prst="rect">
            <a:avLst/>
          </a:prstGeom>
        </p:spPr>
      </p:pic>
    </p:spTree>
    <p:extLst>
      <p:ext uri="{BB962C8B-B14F-4D97-AF65-F5344CB8AC3E}">
        <p14:creationId xmlns:p14="http://schemas.microsoft.com/office/powerpoint/2010/main" val="21408351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96B6-A355-4016-9D9A-A1028AF6FEEF}"/>
              </a:ext>
            </a:extLst>
          </p:cNvPr>
          <p:cNvSpPr txBox="1">
            <a:spLocks noChangeArrowheads="1"/>
          </p:cNvSpPr>
          <p:nvPr/>
        </p:nvSpPr>
        <p:spPr bwMode="auto">
          <a:xfrm>
            <a:off x="1824037" y="1736752"/>
            <a:ext cx="5800725" cy="1734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400" eaLnBrk="1" hangingPunct="1">
              <a:spcBef>
                <a:spcPct val="0"/>
              </a:spcBef>
              <a:buFontTx/>
              <a:buNone/>
            </a:pPr>
            <a:r>
              <a:rPr lang="en-US" altLang="en-US" sz="6000" dirty="0">
                <a:latin typeface="Britannic Bold" panose="020B0903060703020204" pitchFamily="34" charset="0"/>
              </a:rPr>
              <a:t>Limits and</a:t>
            </a:r>
          </a:p>
          <a:p>
            <a:pPr algn="ctr" defTabSz="914400" eaLnBrk="1" hangingPunct="1">
              <a:spcBef>
                <a:spcPct val="0"/>
              </a:spcBef>
              <a:buFontTx/>
              <a:buNone/>
            </a:pPr>
            <a:r>
              <a:rPr lang="en-US" altLang="en-US" sz="6000" dirty="0">
                <a:latin typeface="Britannic Bold" panose="020B0903060703020204" pitchFamily="34" charset="0"/>
              </a:rPr>
              <a:t>Safety Aspects</a:t>
            </a:r>
          </a:p>
        </p:txBody>
      </p:sp>
    </p:spTree>
    <p:extLst>
      <p:ext uri="{BB962C8B-B14F-4D97-AF65-F5344CB8AC3E}">
        <p14:creationId xmlns:p14="http://schemas.microsoft.com/office/powerpoint/2010/main" val="34766395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Thermal Design Safety Aspects</a:t>
            </a:r>
          </a:p>
        </p:txBody>
      </p:sp>
      <p:sp>
        <p:nvSpPr>
          <p:cNvPr id="3" name="Content Placeholder 2"/>
          <p:cNvSpPr>
            <a:spLocks noGrp="1"/>
          </p:cNvSpPr>
          <p:nvPr>
            <p:ph idx="1"/>
          </p:nvPr>
        </p:nvSpPr>
        <p:spPr/>
        <p:txBody>
          <a:bodyPr/>
          <a:lstStyle/>
          <a:p>
            <a:r>
              <a:rPr lang="en-US" dirty="0"/>
              <a:t>DNB Ratio</a:t>
            </a:r>
          </a:p>
          <a:p>
            <a:r>
              <a:rPr lang="en-US" dirty="0"/>
              <a:t>Hot channel, hot spot factors</a:t>
            </a:r>
          </a:p>
          <a:p>
            <a:r>
              <a:rPr lang="en-US" dirty="0"/>
              <a:t>Thermal limits</a:t>
            </a:r>
          </a:p>
          <a:p>
            <a:pPr lvl="1"/>
            <a:r>
              <a:rPr lang="en-US" dirty="0"/>
              <a:t>Fuel centerline temperature</a:t>
            </a:r>
          </a:p>
          <a:p>
            <a:pPr lvl="1"/>
            <a:r>
              <a:rPr lang="en-US" dirty="0"/>
              <a:t>Cladding inner surface temperature</a:t>
            </a:r>
          </a:p>
          <a:p>
            <a:r>
              <a:rPr lang="en-US" dirty="0"/>
              <a:t>Values change with fuel burnup!</a:t>
            </a:r>
          </a:p>
        </p:txBody>
      </p:sp>
    </p:spTree>
    <p:extLst>
      <p:ext uri="{BB962C8B-B14F-4D97-AF65-F5344CB8AC3E}">
        <p14:creationId xmlns:p14="http://schemas.microsoft.com/office/powerpoint/2010/main" val="21472136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Motivation</a:t>
            </a:r>
          </a:p>
        </p:txBody>
      </p:sp>
      <p:sp>
        <p:nvSpPr>
          <p:cNvPr id="3" name="Content Placeholder 2"/>
          <p:cNvSpPr>
            <a:spLocks noGrp="1"/>
          </p:cNvSpPr>
          <p:nvPr>
            <p:ph idx="1"/>
          </p:nvPr>
        </p:nvSpPr>
        <p:spPr/>
        <p:txBody>
          <a:bodyPr/>
          <a:lstStyle/>
          <a:p>
            <a:r>
              <a:rPr lang="en-US" sz="2800" dirty="0"/>
              <a:t>Thermal (not nuclear) considerations limit the amount of reactor power generation</a:t>
            </a:r>
          </a:p>
          <a:p>
            <a:r>
              <a:rPr lang="en-US" sz="2800" dirty="0"/>
              <a:t>Temperatures anywhere in the core must not exceed material property limitations (fuel, cladding)</a:t>
            </a:r>
          </a:p>
          <a:p>
            <a:r>
              <a:rPr lang="en-US" sz="2800" dirty="0"/>
              <a:t>Otherwise fuel element damage might result in release of large quantities of radioactive material into coolant, or in-core fuel meltdown.</a:t>
            </a:r>
          </a:p>
          <a:p>
            <a:endParaRPr lang="en-US" sz="2800" dirty="0"/>
          </a:p>
        </p:txBody>
      </p:sp>
    </p:spTree>
    <p:extLst>
      <p:ext uri="{BB962C8B-B14F-4D97-AF65-F5344CB8AC3E}">
        <p14:creationId xmlns:p14="http://schemas.microsoft.com/office/powerpoint/2010/main" val="6669863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3551" y="154760"/>
            <a:ext cx="8229600" cy="1143000"/>
          </a:xfrm>
        </p:spPr>
        <p:txBody>
          <a:bodyPr/>
          <a:lstStyle/>
          <a:p>
            <a:r>
              <a:rPr lang="en-US" sz="3200" dirty="0"/>
              <a:t>Thermal Design Nomenclature</a:t>
            </a:r>
            <a:br>
              <a:rPr lang="en-US" sz="3200" dirty="0"/>
            </a:br>
            <a:r>
              <a:rPr lang="en-US" sz="3200" dirty="0"/>
              <a:t>(Nominal, Average, Peak, Maximum)</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312" y="1584685"/>
            <a:ext cx="8770079" cy="4925298"/>
          </a:xfrm>
          <a:prstGeom prst="rect">
            <a:avLst/>
          </a:prstGeom>
        </p:spPr>
      </p:pic>
    </p:spTree>
    <p:extLst>
      <p:ext uri="{BB962C8B-B14F-4D97-AF65-F5344CB8AC3E}">
        <p14:creationId xmlns:p14="http://schemas.microsoft.com/office/powerpoint/2010/main" val="14210407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4D86F3-EF79-4245-C0B6-240CC196F5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AE53A5-F4DB-C9FE-8351-CE784B05ADD9}"/>
              </a:ext>
            </a:extLst>
          </p:cNvPr>
          <p:cNvSpPr>
            <a:spLocks noGrp="1"/>
          </p:cNvSpPr>
          <p:nvPr>
            <p:ph type="title"/>
          </p:nvPr>
        </p:nvSpPr>
        <p:spPr>
          <a:xfrm>
            <a:off x="443551" y="154760"/>
            <a:ext cx="8229600" cy="596678"/>
          </a:xfrm>
        </p:spPr>
        <p:txBody>
          <a:bodyPr/>
          <a:lstStyle/>
          <a:p>
            <a:r>
              <a:rPr lang="en-MY" sz="2000" b="1" i="1" dirty="0"/>
              <a:t>Thermal Design Nomenclature: From Core Average to Limiting Hot Spot</a:t>
            </a:r>
            <a:endParaRPr lang="en-US" sz="2000" dirty="0"/>
          </a:p>
        </p:txBody>
      </p:sp>
      <p:sp>
        <p:nvSpPr>
          <p:cNvPr id="5" name="TextBox 4">
            <a:extLst>
              <a:ext uri="{FF2B5EF4-FFF2-40B4-BE49-F238E27FC236}">
                <a16:creationId xmlns:a16="http://schemas.microsoft.com/office/drawing/2014/main" id="{1DC9B368-15D5-24B3-6927-1578A4E5F3D4}"/>
              </a:ext>
            </a:extLst>
          </p:cNvPr>
          <p:cNvSpPr txBox="1"/>
          <p:nvPr/>
        </p:nvSpPr>
        <p:spPr>
          <a:xfrm>
            <a:off x="344032" y="896576"/>
            <a:ext cx="8564579" cy="5632311"/>
          </a:xfrm>
          <a:prstGeom prst="rect">
            <a:avLst/>
          </a:prstGeom>
          <a:noFill/>
        </p:spPr>
        <p:txBody>
          <a:bodyPr wrap="square">
            <a:spAutoFit/>
          </a:bodyPr>
          <a:lstStyle/>
          <a:p>
            <a:pPr>
              <a:buNone/>
            </a:pPr>
            <a:r>
              <a:rPr lang="en-MY" sz="2000" b="1" kern="100" dirty="0">
                <a:effectLst/>
                <a:latin typeface="Calibri" panose="020F0502020204030204" pitchFamily="34" charset="0"/>
                <a:ea typeface="Calibri" panose="020F0502020204030204" pitchFamily="34" charset="0"/>
                <a:cs typeface="Times New Roman" panose="02020603050405020304" pitchFamily="18" charset="0"/>
              </a:rPr>
              <a:t>Key idea:</a:t>
            </a:r>
            <a:br>
              <a:rPr lang="en-MY" sz="2000" kern="100" dirty="0">
                <a:effectLst/>
                <a:latin typeface="Calibri" panose="020F0502020204030204" pitchFamily="34" charset="0"/>
                <a:ea typeface="Calibri" panose="020F0502020204030204" pitchFamily="34" charset="0"/>
                <a:cs typeface="Times New Roman" panose="02020603050405020304" pitchFamily="18" charset="0"/>
              </a:rPr>
            </a:br>
            <a:r>
              <a:rPr lang="en-MY" sz="2000" kern="100" dirty="0">
                <a:effectLst/>
                <a:latin typeface="Calibri" panose="020F0502020204030204" pitchFamily="34" charset="0"/>
                <a:ea typeface="Calibri" panose="020F0502020204030204" pitchFamily="34" charset="0"/>
                <a:cs typeface="Times New Roman" panose="02020603050405020304" pitchFamily="18" charset="0"/>
              </a:rPr>
              <a:t>Thermal design proceeds by </a:t>
            </a:r>
            <a:r>
              <a:rPr lang="en-MY" sz="2000" b="1" kern="100" dirty="0">
                <a:effectLst/>
                <a:latin typeface="Calibri" panose="020F0502020204030204" pitchFamily="34" charset="0"/>
                <a:ea typeface="Calibri" panose="020F0502020204030204" pitchFamily="34" charset="0"/>
                <a:cs typeface="Times New Roman" panose="02020603050405020304" pitchFamily="18" charset="0"/>
              </a:rPr>
              <a:t>successive peaking and uncertainty amplification</a:t>
            </a:r>
            <a:r>
              <a:rPr lang="en-MY" sz="2000" kern="100" dirty="0">
                <a:effectLst/>
                <a:latin typeface="Calibri" panose="020F0502020204030204" pitchFamily="34" charset="0"/>
                <a:ea typeface="Calibri" panose="020F0502020204030204" pitchFamily="34" charset="0"/>
                <a:cs typeface="Times New Roman" panose="02020603050405020304" pitchFamily="18" charset="0"/>
              </a:rPr>
              <a:t>, moving from a </a:t>
            </a:r>
            <a:r>
              <a:rPr lang="en-MY" sz="2000" i="1" kern="100" dirty="0">
                <a:effectLst/>
                <a:latin typeface="Calibri" panose="020F0502020204030204" pitchFamily="34" charset="0"/>
                <a:ea typeface="Calibri" panose="020F0502020204030204" pitchFamily="34" charset="0"/>
                <a:cs typeface="Times New Roman" panose="02020603050405020304" pitchFamily="18" charset="0"/>
              </a:rPr>
              <a:t>benign average</a:t>
            </a:r>
            <a:r>
              <a:rPr lang="en-MY" sz="2000" kern="100" dirty="0">
                <a:effectLst/>
                <a:latin typeface="Calibri" panose="020F0502020204030204" pitchFamily="34" charset="0"/>
                <a:ea typeface="Calibri" panose="020F0502020204030204" pitchFamily="34" charset="0"/>
                <a:cs typeface="Times New Roman" panose="02020603050405020304" pitchFamily="18" charset="0"/>
              </a:rPr>
              <a:t> to a </a:t>
            </a:r>
            <a:r>
              <a:rPr lang="en-MY" sz="2000" i="1" kern="100" dirty="0">
                <a:effectLst/>
                <a:latin typeface="Calibri" panose="020F0502020204030204" pitchFamily="34" charset="0"/>
                <a:ea typeface="Calibri" panose="020F0502020204030204" pitchFamily="34" charset="0"/>
                <a:cs typeface="Times New Roman" panose="02020603050405020304" pitchFamily="18" charset="0"/>
              </a:rPr>
              <a:t>conservative worst-case local condition</a:t>
            </a:r>
            <a:r>
              <a:rPr lang="en-MY" sz="2000" kern="100" dirty="0">
                <a:effectLst/>
                <a:latin typeface="Calibri" panose="020F0502020204030204" pitchFamily="34" charset="0"/>
                <a:ea typeface="Calibri" panose="020F0502020204030204" pitchFamily="34" charset="0"/>
                <a:cs typeface="Times New Roman" panose="02020603050405020304" pitchFamily="18" charset="0"/>
              </a:rPr>
              <a:t>.</a:t>
            </a:r>
          </a:p>
          <a:p>
            <a:pPr>
              <a:buNone/>
            </a:pPr>
            <a:r>
              <a:rPr lang="en-MY" sz="2000" b="1" kern="100" dirty="0">
                <a:effectLst/>
                <a:latin typeface="Calibri" panose="020F0502020204030204" pitchFamily="34" charset="0"/>
                <a:ea typeface="Calibri" panose="020F0502020204030204" pitchFamily="34" charset="0"/>
                <a:cs typeface="Times New Roman" panose="02020603050405020304" pitchFamily="18" charset="0"/>
              </a:rPr>
              <a:t>Vertical progression (bottom → top):</a:t>
            </a:r>
            <a:endParaRPr lang="en-MY"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tabLst>
                <a:tab pos="457200" algn="l"/>
              </a:tabLst>
            </a:pPr>
            <a:r>
              <a:rPr lang="en-MY" sz="2000" b="1" kern="100" dirty="0">
                <a:effectLst/>
                <a:latin typeface="Calibri" panose="020F0502020204030204" pitchFamily="34" charset="0"/>
                <a:ea typeface="Calibri" panose="020F0502020204030204" pitchFamily="34" charset="0"/>
                <a:cs typeface="Times New Roman" panose="02020603050405020304" pitchFamily="18" charset="0"/>
              </a:rPr>
              <a:t>Nominal core-average condition</a:t>
            </a:r>
            <a:endParaRPr lang="en-MY"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MY" sz="2000" kern="100" dirty="0">
                <a:effectLst/>
                <a:latin typeface="Calibri" panose="020F0502020204030204" pitchFamily="34" charset="0"/>
                <a:ea typeface="Calibri" panose="020F0502020204030204" pitchFamily="34" charset="0"/>
                <a:cs typeface="Times New Roman" panose="02020603050405020304" pitchFamily="18" charset="0"/>
              </a:rPr>
              <a:t>Total reactor power</a:t>
            </a:r>
          </a:p>
          <a:p>
            <a:pPr marL="742950" lvl="1" indent="-285750">
              <a:buSzPts val="1000"/>
              <a:buFont typeface="Courier New" panose="02070309020205020404" pitchFamily="49" charset="0"/>
              <a:buChar char="o"/>
              <a:tabLst>
                <a:tab pos="914400" algn="l"/>
              </a:tabLst>
            </a:pPr>
            <a:r>
              <a:rPr lang="en-MY" sz="2000" kern="100" dirty="0">
                <a:effectLst/>
                <a:latin typeface="Calibri" panose="020F0502020204030204" pitchFamily="34" charset="0"/>
                <a:ea typeface="Calibri" panose="020F0502020204030204" pitchFamily="34" charset="0"/>
                <a:cs typeface="Times New Roman" panose="02020603050405020304" pitchFamily="18" charset="0"/>
              </a:rPr>
              <a:t>Core-average heat flux</a:t>
            </a:r>
          </a:p>
          <a:p>
            <a:pPr marL="742950" lvl="1" indent="-285750">
              <a:buSzPts val="1000"/>
              <a:buFont typeface="Courier New" panose="02070309020205020404" pitchFamily="49" charset="0"/>
              <a:buChar char="o"/>
              <a:tabLst>
                <a:tab pos="914400" algn="l"/>
              </a:tabLst>
            </a:pPr>
            <a:r>
              <a:rPr lang="en-MY" sz="2000" kern="100" dirty="0">
                <a:effectLst/>
                <a:latin typeface="Calibri" panose="020F0502020204030204" pitchFamily="34" charset="0"/>
                <a:ea typeface="Calibri" panose="020F0502020204030204" pitchFamily="34" charset="0"/>
                <a:cs typeface="Times New Roman" panose="02020603050405020304" pitchFamily="18" charset="0"/>
              </a:rPr>
              <a:t>Core-average coolant temperature rise</a:t>
            </a:r>
          </a:p>
          <a:p>
            <a:pPr marL="342900" lvl="0" indent="-342900">
              <a:buFont typeface="+mj-lt"/>
              <a:buAutoNum type="arabicPeriod"/>
              <a:tabLst>
                <a:tab pos="457200" algn="l"/>
              </a:tabLst>
            </a:pPr>
            <a:r>
              <a:rPr lang="en-MY" sz="2000" b="1" kern="100" dirty="0">
                <a:effectLst/>
                <a:latin typeface="Calibri" panose="020F0502020204030204" pitchFamily="34" charset="0"/>
                <a:ea typeface="Calibri" panose="020F0502020204030204" pitchFamily="34" charset="0"/>
                <a:cs typeface="Times New Roman" panose="02020603050405020304" pitchFamily="18" charset="0"/>
              </a:rPr>
              <a:t>Radial peaking applied</a:t>
            </a:r>
            <a:endParaRPr lang="en-MY"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MY" sz="2000" kern="100" dirty="0">
                <a:effectLst/>
                <a:latin typeface="Calibri" panose="020F0502020204030204" pitchFamily="34" charset="0"/>
                <a:ea typeface="Calibri" panose="020F0502020204030204" pitchFamily="34" charset="0"/>
                <a:cs typeface="Times New Roman" panose="02020603050405020304" pitchFamily="18" charset="0"/>
              </a:rPr>
              <a:t>Selects the </a:t>
            </a:r>
            <a:r>
              <a:rPr lang="en-MY" sz="2000" b="1" kern="100" dirty="0">
                <a:effectLst/>
                <a:latin typeface="Calibri" panose="020F0502020204030204" pitchFamily="34" charset="0"/>
                <a:ea typeface="Calibri" panose="020F0502020204030204" pitchFamily="34" charset="0"/>
                <a:cs typeface="Times New Roman" panose="02020603050405020304" pitchFamily="18" charset="0"/>
              </a:rPr>
              <a:t>hottest fuel assembly</a:t>
            </a:r>
            <a:endParaRPr lang="en-MY"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MY" sz="2000" kern="100" dirty="0">
                <a:effectLst/>
                <a:latin typeface="Calibri" panose="020F0502020204030204" pitchFamily="34" charset="0"/>
                <a:ea typeface="Calibri" panose="020F0502020204030204" pitchFamily="34" charset="0"/>
                <a:cs typeface="Times New Roman" panose="02020603050405020304" pitchFamily="18" charset="0"/>
              </a:rPr>
              <a:t>Accounts for radial neutron flux distribution</a:t>
            </a:r>
          </a:p>
          <a:p>
            <a:pPr marL="342900" lvl="0" indent="-342900">
              <a:buFont typeface="+mj-lt"/>
              <a:buAutoNum type="arabicPeriod"/>
              <a:tabLst>
                <a:tab pos="457200" algn="l"/>
              </a:tabLst>
            </a:pPr>
            <a:r>
              <a:rPr lang="en-MY" sz="2000" b="1" kern="100" dirty="0">
                <a:effectLst/>
                <a:latin typeface="Calibri" panose="020F0502020204030204" pitchFamily="34" charset="0"/>
                <a:ea typeface="Calibri" panose="020F0502020204030204" pitchFamily="34" charset="0"/>
                <a:cs typeface="Times New Roman" panose="02020603050405020304" pitchFamily="18" charset="0"/>
              </a:rPr>
              <a:t>Axial + local peaking applied</a:t>
            </a:r>
            <a:endParaRPr lang="en-MY"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MY" sz="2000" kern="100" dirty="0">
                <a:effectLst/>
                <a:latin typeface="Calibri" panose="020F0502020204030204" pitchFamily="34" charset="0"/>
                <a:ea typeface="Calibri" panose="020F0502020204030204" pitchFamily="34" charset="0"/>
                <a:cs typeface="Times New Roman" panose="02020603050405020304" pitchFamily="18" charset="0"/>
              </a:rPr>
              <a:t>Selects </a:t>
            </a:r>
            <a:r>
              <a:rPr lang="en-MY" sz="2000" b="1" kern="100" dirty="0">
                <a:effectLst/>
                <a:latin typeface="Calibri" panose="020F0502020204030204" pitchFamily="34" charset="0"/>
                <a:ea typeface="Calibri" panose="020F0502020204030204" pitchFamily="34" charset="0"/>
                <a:cs typeface="Times New Roman" panose="02020603050405020304" pitchFamily="18" charset="0"/>
              </a:rPr>
              <a:t>hot axial elevation</a:t>
            </a:r>
            <a:endParaRPr lang="en-MY"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MY" sz="2000" kern="100" dirty="0">
                <a:effectLst/>
                <a:latin typeface="Calibri" panose="020F0502020204030204" pitchFamily="34" charset="0"/>
                <a:ea typeface="Calibri" panose="020F0502020204030204" pitchFamily="34" charset="0"/>
                <a:cs typeface="Times New Roman" panose="02020603050405020304" pitchFamily="18" charset="0"/>
              </a:rPr>
              <a:t>Selects </a:t>
            </a:r>
            <a:r>
              <a:rPr lang="en-MY" sz="2000" b="1" kern="100" dirty="0">
                <a:effectLst/>
                <a:latin typeface="Calibri" panose="020F0502020204030204" pitchFamily="34" charset="0"/>
                <a:ea typeface="Calibri" panose="020F0502020204030204" pitchFamily="34" charset="0"/>
                <a:cs typeface="Times New Roman" panose="02020603050405020304" pitchFamily="18" charset="0"/>
              </a:rPr>
              <a:t>hottest fuel pin / subchannel</a:t>
            </a:r>
            <a:endParaRPr lang="en-MY"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tabLst>
                <a:tab pos="457200" algn="l"/>
              </a:tabLst>
            </a:pPr>
            <a:r>
              <a:rPr lang="en-MY" sz="2000" b="1" kern="100" dirty="0">
                <a:effectLst/>
                <a:latin typeface="Calibri" panose="020F0502020204030204" pitchFamily="34" charset="0"/>
                <a:ea typeface="Calibri" panose="020F0502020204030204" pitchFamily="34" charset="0"/>
                <a:cs typeface="Times New Roman" panose="02020603050405020304" pitchFamily="18" charset="0"/>
              </a:rPr>
              <a:t>Engineering &amp; process uncertainties applied</a:t>
            </a:r>
            <a:endParaRPr lang="en-MY"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MY" sz="2000" kern="100" dirty="0">
                <a:effectLst/>
                <a:latin typeface="Calibri" panose="020F0502020204030204" pitchFamily="34" charset="0"/>
                <a:ea typeface="Calibri" panose="020F0502020204030204" pitchFamily="34" charset="0"/>
                <a:cs typeface="Times New Roman" panose="02020603050405020304" pitchFamily="18" charset="0"/>
              </a:rPr>
              <a:t>Manufacturing tolerances</a:t>
            </a:r>
          </a:p>
          <a:p>
            <a:pPr marL="742950" lvl="1" indent="-285750">
              <a:buSzPts val="1000"/>
              <a:buFont typeface="Courier New" panose="02070309020205020404" pitchFamily="49" charset="0"/>
              <a:buChar char="o"/>
              <a:tabLst>
                <a:tab pos="914400" algn="l"/>
              </a:tabLst>
            </a:pPr>
            <a:r>
              <a:rPr lang="en-MY" sz="2000" kern="100" dirty="0">
                <a:effectLst/>
                <a:latin typeface="Calibri" panose="020F0502020204030204" pitchFamily="34" charset="0"/>
                <a:ea typeface="Calibri" panose="020F0502020204030204" pitchFamily="34" charset="0"/>
                <a:cs typeface="Times New Roman" panose="02020603050405020304" pitchFamily="18" charset="0"/>
              </a:rPr>
              <a:t>Flow maldistribution</a:t>
            </a:r>
          </a:p>
          <a:p>
            <a:pPr marL="742950" lvl="1" indent="-285750">
              <a:buSzPts val="1000"/>
              <a:buFont typeface="Courier New" panose="02070309020205020404" pitchFamily="49" charset="0"/>
              <a:buChar char="o"/>
              <a:tabLst>
                <a:tab pos="914400" algn="l"/>
              </a:tabLst>
            </a:pPr>
            <a:r>
              <a:rPr lang="en-MY" sz="2000" kern="100" dirty="0">
                <a:effectLst/>
                <a:latin typeface="Calibri" panose="020F0502020204030204" pitchFamily="34" charset="0"/>
                <a:ea typeface="Calibri" panose="020F0502020204030204" pitchFamily="34" charset="0"/>
                <a:cs typeface="Times New Roman" panose="02020603050405020304" pitchFamily="18" charset="0"/>
              </a:rPr>
              <a:t>Instrumentation uncertainty</a:t>
            </a:r>
          </a:p>
        </p:txBody>
      </p:sp>
    </p:spTree>
    <p:extLst>
      <p:ext uri="{BB962C8B-B14F-4D97-AF65-F5344CB8AC3E}">
        <p14:creationId xmlns:p14="http://schemas.microsoft.com/office/powerpoint/2010/main" val="13247911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78D59-FEBC-B636-37BA-EC4AD44DAB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DEB543-C162-F85E-4838-8D3BBE8AB6EF}"/>
              </a:ext>
            </a:extLst>
          </p:cNvPr>
          <p:cNvSpPr>
            <a:spLocks noGrp="1"/>
          </p:cNvSpPr>
          <p:nvPr>
            <p:ph type="title"/>
          </p:nvPr>
        </p:nvSpPr>
        <p:spPr>
          <a:xfrm>
            <a:off x="443551" y="154760"/>
            <a:ext cx="8229600" cy="596678"/>
          </a:xfrm>
        </p:spPr>
        <p:txBody>
          <a:bodyPr/>
          <a:lstStyle/>
          <a:p>
            <a:r>
              <a:rPr lang="en-MY" sz="2000" b="1" i="1" dirty="0"/>
              <a:t>Thermal Design Nomenclature: From Core Average to Limiting Hot Spot</a:t>
            </a:r>
            <a:endParaRPr lang="en-US" sz="2000" dirty="0"/>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442215F0-5A30-D93C-A5C5-F1D277173DEE}"/>
                  </a:ext>
                </a:extLst>
              </p:cNvPr>
              <p:cNvSpPr txBox="1"/>
              <p:nvPr/>
            </p:nvSpPr>
            <p:spPr>
              <a:xfrm>
                <a:off x="344032" y="896576"/>
                <a:ext cx="8564579" cy="3502241"/>
              </a:xfrm>
              <a:prstGeom prst="rect">
                <a:avLst/>
              </a:prstGeom>
              <a:noFill/>
            </p:spPr>
            <p:txBody>
              <a:bodyPr wrap="square">
                <a:spAutoFit/>
              </a:bodyPr>
              <a:lstStyle/>
              <a:p>
                <a:r>
                  <a:rPr lang="en-MY" b="1" dirty="0"/>
                  <a:t>Level 1: Core-average heat flux</a:t>
                </a:r>
                <a:endParaRPr lang="en-MY" dirty="0"/>
              </a:p>
              <a:p>
                <a:pPr/>
                <a14:m>
                  <m:oMathPara xmlns:m="http://schemas.openxmlformats.org/officeDocument/2006/math">
                    <m:oMathParaPr>
                      <m:jc m:val="centerGroup"/>
                    </m:oMathParaPr>
                    <m:oMath xmlns:m="http://schemas.openxmlformats.org/officeDocument/2006/math">
                      <m:sSubSup>
                        <m:sSubSupPr>
                          <m:ctrlPr>
                            <a:rPr lang="en-MY" i="1">
                              <a:latin typeface="Cambria Math" panose="02040503050406030204" pitchFamily="18" charset="0"/>
                            </a:rPr>
                          </m:ctrlPr>
                        </m:sSubSupPr>
                        <m:e>
                          <m:r>
                            <a:rPr lang="en-MY" i="1">
                              <a:latin typeface="Cambria Math" panose="02040503050406030204" pitchFamily="18" charset="0"/>
                            </a:rPr>
                            <m:t>𝑞</m:t>
                          </m:r>
                        </m:e>
                        <m:sub>
                          <m:r>
                            <m:rPr>
                              <m:sty m:val="p"/>
                            </m:rPr>
                            <a:rPr lang="en-MY">
                              <a:latin typeface="Cambria Math" panose="02040503050406030204" pitchFamily="18" charset="0"/>
                            </a:rPr>
                            <m:t>avg</m:t>
                          </m:r>
                        </m:sub>
                        <m:sup>
                          <m:r>
                            <a:rPr lang="en-MY" i="1">
                              <a:latin typeface="Cambria Math" panose="02040503050406030204" pitchFamily="18" charset="0"/>
                            </a:rPr>
                            <m:t>′′</m:t>
                          </m:r>
                        </m:sup>
                      </m:sSubSup>
                      <m:r>
                        <a:rPr lang="en-MY" i="1">
                          <a:latin typeface="Cambria Math" panose="02040503050406030204" pitchFamily="18" charset="0"/>
                        </a:rPr>
                        <m:t>=</m:t>
                      </m:r>
                      <m:f>
                        <m:fPr>
                          <m:ctrlPr>
                            <a:rPr lang="en-MY" i="1">
                              <a:latin typeface="Cambria Math" panose="02040503050406030204" pitchFamily="18" charset="0"/>
                            </a:rPr>
                          </m:ctrlPr>
                        </m:fPr>
                        <m:num>
                          <m:sSub>
                            <m:sSubPr>
                              <m:ctrlPr>
                                <a:rPr lang="en-MY" i="1">
                                  <a:latin typeface="Cambria Math" panose="02040503050406030204" pitchFamily="18" charset="0"/>
                                </a:rPr>
                              </m:ctrlPr>
                            </m:sSubPr>
                            <m:e>
                              <m:r>
                                <a:rPr lang="en-MY" i="1">
                                  <a:latin typeface="Cambria Math" panose="02040503050406030204" pitchFamily="18" charset="0"/>
                                </a:rPr>
                                <m:t>𝑃</m:t>
                              </m:r>
                            </m:e>
                            <m:sub>
                              <m:r>
                                <m:rPr>
                                  <m:sty m:val="p"/>
                                </m:rPr>
                                <a:rPr lang="en-MY">
                                  <a:latin typeface="Cambria Math" panose="02040503050406030204" pitchFamily="18" charset="0"/>
                                </a:rPr>
                                <m:t>th</m:t>
                              </m:r>
                            </m:sub>
                          </m:sSub>
                        </m:num>
                        <m:den>
                          <m:sSub>
                            <m:sSubPr>
                              <m:ctrlPr>
                                <a:rPr lang="en-MY" i="1">
                                  <a:latin typeface="Cambria Math" panose="02040503050406030204" pitchFamily="18" charset="0"/>
                                </a:rPr>
                              </m:ctrlPr>
                            </m:sSubPr>
                            <m:e>
                              <m:r>
                                <a:rPr lang="en-MY" i="1">
                                  <a:latin typeface="Cambria Math" panose="02040503050406030204" pitchFamily="18" charset="0"/>
                                </a:rPr>
                                <m:t>𝐴</m:t>
                              </m:r>
                            </m:e>
                            <m:sub>
                              <m:r>
                                <m:rPr>
                                  <m:sty m:val="p"/>
                                </m:rPr>
                                <a:rPr lang="en-MY">
                                  <a:latin typeface="Cambria Math" panose="02040503050406030204" pitchFamily="18" charset="0"/>
                                </a:rPr>
                                <m:t>heat</m:t>
                              </m:r>
                              <m:r>
                                <a:rPr lang="en-MY">
                                  <a:latin typeface="Cambria Math" panose="02040503050406030204" pitchFamily="18" charset="0"/>
                                </a:rPr>
                                <m:t> </m:t>
                              </m:r>
                              <m:r>
                                <m:rPr>
                                  <m:sty m:val="p"/>
                                </m:rPr>
                                <a:rPr lang="en-MY">
                                  <a:latin typeface="Cambria Math" panose="02040503050406030204" pitchFamily="18" charset="0"/>
                                </a:rPr>
                                <m:t>transfer</m:t>
                              </m:r>
                            </m:sub>
                          </m:sSub>
                        </m:den>
                      </m:f>
                    </m:oMath>
                  </m:oMathPara>
                </a14:m>
                <a:br>
                  <a:rPr lang="en-MY" dirty="0"/>
                </a:br>
                <a:endParaRPr lang="en-MY" dirty="0"/>
              </a:p>
              <a:p>
                <a:r>
                  <a:rPr lang="en-MY" dirty="0"/>
                  <a:t>This is </a:t>
                </a:r>
                <a:r>
                  <a:rPr lang="en-MY" b="1" dirty="0"/>
                  <a:t>never</a:t>
                </a:r>
                <a:r>
                  <a:rPr lang="en-MY" dirty="0"/>
                  <a:t> used directly for safety limits.</a:t>
                </a:r>
              </a:p>
              <a:p>
                <a:endParaRPr lang="en-MY" dirty="0"/>
              </a:p>
              <a:p>
                <a:r>
                  <a:rPr lang="en-MY" b="1" dirty="0"/>
                  <a:t>Level 2: Apply radial peaking factor</a:t>
                </a:r>
                <a:endParaRPr lang="en-MY" dirty="0"/>
              </a:p>
              <a:p>
                <a:pPr/>
                <a14:m>
                  <m:oMathPara xmlns:m="http://schemas.openxmlformats.org/officeDocument/2006/math">
                    <m:oMathParaPr>
                      <m:jc m:val="centerGroup"/>
                    </m:oMathParaPr>
                    <m:oMath xmlns:m="http://schemas.openxmlformats.org/officeDocument/2006/math">
                      <m:sSubSup>
                        <m:sSubSupPr>
                          <m:ctrlPr>
                            <a:rPr lang="en-MY" i="1">
                              <a:latin typeface="Cambria Math" panose="02040503050406030204" pitchFamily="18" charset="0"/>
                            </a:rPr>
                          </m:ctrlPr>
                        </m:sSubSupPr>
                        <m:e>
                          <m:r>
                            <a:rPr lang="en-MY" i="1">
                              <a:latin typeface="Cambria Math" panose="02040503050406030204" pitchFamily="18" charset="0"/>
                            </a:rPr>
                            <m:t>𝑞</m:t>
                          </m:r>
                        </m:e>
                        <m:sub>
                          <m:r>
                            <a:rPr lang="en-MY" i="1">
                              <a:latin typeface="Cambria Math" panose="02040503050406030204" pitchFamily="18" charset="0"/>
                            </a:rPr>
                            <m:t>𝑟</m:t>
                          </m:r>
                        </m:sub>
                        <m:sup>
                          <m:r>
                            <a:rPr lang="en-MY" i="1">
                              <a:latin typeface="Cambria Math" panose="02040503050406030204" pitchFamily="18" charset="0"/>
                            </a:rPr>
                            <m:t>′′</m:t>
                          </m:r>
                        </m:sup>
                      </m:sSubSup>
                      <m:r>
                        <a:rPr lang="en-MY" i="1">
                          <a:latin typeface="Cambria Math" panose="02040503050406030204" pitchFamily="18" charset="0"/>
                        </a:rPr>
                        <m:t>=</m:t>
                      </m:r>
                      <m:sSubSup>
                        <m:sSubSupPr>
                          <m:ctrlPr>
                            <a:rPr lang="en-MY" i="1">
                              <a:latin typeface="Cambria Math" panose="02040503050406030204" pitchFamily="18" charset="0"/>
                            </a:rPr>
                          </m:ctrlPr>
                        </m:sSubSupPr>
                        <m:e>
                          <m:r>
                            <a:rPr lang="en-MY" i="1">
                              <a:latin typeface="Cambria Math" panose="02040503050406030204" pitchFamily="18" charset="0"/>
                            </a:rPr>
                            <m:t>𝑞</m:t>
                          </m:r>
                        </m:e>
                        <m:sub>
                          <m:r>
                            <m:rPr>
                              <m:sty m:val="p"/>
                            </m:rPr>
                            <a:rPr lang="en-MY">
                              <a:latin typeface="Cambria Math" panose="02040503050406030204" pitchFamily="18" charset="0"/>
                            </a:rPr>
                            <m:t>avg</m:t>
                          </m:r>
                        </m:sub>
                        <m:sup>
                          <m:r>
                            <a:rPr lang="en-MY" i="1">
                              <a:latin typeface="Cambria Math" panose="02040503050406030204" pitchFamily="18" charset="0"/>
                            </a:rPr>
                            <m:t>′′</m:t>
                          </m:r>
                        </m:sup>
                      </m:sSubSup>
                      <m:r>
                        <a:rPr lang="en-MY" i="1">
                          <a:latin typeface="Cambria Math" panose="02040503050406030204" pitchFamily="18" charset="0"/>
                        </a:rPr>
                        <m:t>⋅</m:t>
                      </m:r>
                      <m:sSub>
                        <m:sSubPr>
                          <m:ctrlPr>
                            <a:rPr lang="en-MY" i="1">
                              <a:latin typeface="Cambria Math" panose="02040503050406030204" pitchFamily="18" charset="0"/>
                            </a:rPr>
                          </m:ctrlPr>
                        </m:sSubPr>
                        <m:e>
                          <m:r>
                            <a:rPr lang="en-MY" i="1">
                              <a:latin typeface="Cambria Math" panose="02040503050406030204" pitchFamily="18" charset="0"/>
                            </a:rPr>
                            <m:t>𝐹</m:t>
                          </m:r>
                        </m:e>
                        <m:sub>
                          <m:r>
                            <a:rPr lang="en-MY" i="1">
                              <a:latin typeface="Cambria Math" panose="02040503050406030204" pitchFamily="18" charset="0"/>
                            </a:rPr>
                            <m:t>𝑟</m:t>
                          </m:r>
                        </m:sub>
                      </m:sSub>
                    </m:oMath>
                  </m:oMathPara>
                </a14:m>
                <a:br>
                  <a:rPr lang="en-MY" dirty="0"/>
                </a:br>
                <a:endParaRPr lang="en-MY" dirty="0"/>
              </a:p>
              <a:p>
                <a:r>
                  <a:rPr lang="en-MY" dirty="0"/>
                  <a:t>Where</a:t>
                </a:r>
              </a:p>
              <a:p>
                <a:pPr/>
                <a14:m>
                  <m:oMathPara xmlns:m="http://schemas.openxmlformats.org/officeDocument/2006/math">
                    <m:oMathParaPr>
                      <m:jc m:val="centerGroup"/>
                    </m:oMathParaPr>
                    <m:oMath xmlns:m="http://schemas.openxmlformats.org/officeDocument/2006/math">
                      <m:sSub>
                        <m:sSubPr>
                          <m:ctrlPr>
                            <a:rPr lang="en-MY" i="1">
                              <a:latin typeface="Cambria Math" panose="02040503050406030204" pitchFamily="18" charset="0"/>
                            </a:rPr>
                          </m:ctrlPr>
                        </m:sSubPr>
                        <m:e>
                          <m:r>
                            <a:rPr lang="en-MY" i="1">
                              <a:latin typeface="Cambria Math" panose="02040503050406030204" pitchFamily="18" charset="0"/>
                            </a:rPr>
                            <m:t>𝐹</m:t>
                          </m:r>
                        </m:e>
                        <m:sub>
                          <m:r>
                            <a:rPr lang="en-MY" i="1">
                              <a:latin typeface="Cambria Math" panose="02040503050406030204" pitchFamily="18" charset="0"/>
                            </a:rPr>
                            <m:t>𝑟</m:t>
                          </m:r>
                        </m:sub>
                      </m:sSub>
                      <m:r>
                        <a:rPr lang="en-MY" i="1">
                          <a:latin typeface="Cambria Math" panose="02040503050406030204" pitchFamily="18" charset="0"/>
                        </a:rPr>
                        <m:t>=</m:t>
                      </m:r>
                      <m:f>
                        <m:fPr>
                          <m:ctrlPr>
                            <a:rPr lang="en-MY" i="1">
                              <a:latin typeface="Cambria Math" panose="02040503050406030204" pitchFamily="18" charset="0"/>
                            </a:rPr>
                          </m:ctrlPr>
                        </m:fPr>
                        <m:num>
                          <m:r>
                            <m:rPr>
                              <m:sty m:val="p"/>
                            </m:rPr>
                            <a:rPr lang="en-MY">
                              <a:latin typeface="Cambria Math" panose="02040503050406030204" pitchFamily="18" charset="0"/>
                            </a:rPr>
                            <m:t>Power</m:t>
                          </m:r>
                          <m:r>
                            <a:rPr lang="en-MY">
                              <a:latin typeface="Cambria Math" panose="02040503050406030204" pitchFamily="18" charset="0"/>
                            </a:rPr>
                            <m:t> </m:t>
                          </m:r>
                          <m:r>
                            <m:rPr>
                              <m:sty m:val="p"/>
                            </m:rPr>
                            <a:rPr lang="en-MY">
                              <a:latin typeface="Cambria Math" panose="02040503050406030204" pitchFamily="18" charset="0"/>
                            </a:rPr>
                            <m:t>in</m:t>
                          </m:r>
                          <m:r>
                            <a:rPr lang="en-MY">
                              <a:latin typeface="Cambria Math" panose="02040503050406030204" pitchFamily="18" charset="0"/>
                            </a:rPr>
                            <m:t> </m:t>
                          </m:r>
                          <m:r>
                            <m:rPr>
                              <m:sty m:val="p"/>
                            </m:rPr>
                            <a:rPr lang="en-MY">
                              <a:latin typeface="Cambria Math" panose="02040503050406030204" pitchFamily="18" charset="0"/>
                            </a:rPr>
                            <m:t>peak</m:t>
                          </m:r>
                          <m:r>
                            <a:rPr lang="en-MY">
                              <a:latin typeface="Cambria Math" panose="02040503050406030204" pitchFamily="18" charset="0"/>
                            </a:rPr>
                            <m:t> </m:t>
                          </m:r>
                          <m:r>
                            <m:rPr>
                              <m:sty m:val="p"/>
                            </m:rPr>
                            <a:rPr lang="en-MY">
                              <a:latin typeface="Cambria Math" panose="02040503050406030204" pitchFamily="18" charset="0"/>
                            </a:rPr>
                            <m:t>assembly</m:t>
                          </m:r>
                        </m:num>
                        <m:den>
                          <m:r>
                            <m:rPr>
                              <m:sty m:val="p"/>
                            </m:rPr>
                            <a:rPr lang="en-MY">
                              <a:latin typeface="Cambria Math" panose="02040503050406030204" pitchFamily="18" charset="0"/>
                            </a:rPr>
                            <m:t>Core</m:t>
                          </m:r>
                          <m:r>
                            <a:rPr lang="en-US" b="0" i="0" smtClean="0">
                              <a:latin typeface="Cambria Math" panose="02040503050406030204" pitchFamily="18" charset="0"/>
                            </a:rPr>
                            <m:t> </m:t>
                          </m:r>
                          <m:r>
                            <m:rPr>
                              <m:sty m:val="p"/>
                            </m:rPr>
                            <a:rPr lang="en-MY">
                              <a:latin typeface="Cambria Math" panose="02040503050406030204" pitchFamily="18" charset="0"/>
                            </a:rPr>
                            <m:t>average</m:t>
                          </m:r>
                          <m:r>
                            <a:rPr lang="en-MY">
                              <a:latin typeface="Cambria Math" panose="02040503050406030204" pitchFamily="18" charset="0"/>
                            </a:rPr>
                            <m:t> </m:t>
                          </m:r>
                          <m:r>
                            <m:rPr>
                              <m:sty m:val="p"/>
                            </m:rPr>
                            <a:rPr lang="en-MY">
                              <a:latin typeface="Cambria Math" panose="02040503050406030204" pitchFamily="18" charset="0"/>
                            </a:rPr>
                            <m:t>power</m:t>
                          </m:r>
                        </m:den>
                      </m:f>
                    </m:oMath>
                  </m:oMathPara>
                </a14:m>
                <a:br>
                  <a:rPr lang="en-MY" dirty="0"/>
                </a:br>
                <a:endParaRPr lang="en-MY" dirty="0"/>
              </a:p>
              <a:p>
                <a:r>
                  <a:rPr lang="en-MY" dirty="0"/>
                  <a:t>Now we are at:</a:t>
                </a:r>
              </a:p>
              <a:p>
                <a:r>
                  <a:rPr lang="en-MY" i="1" dirty="0"/>
                  <a:t>Axially averaged, radially hottest fuel assembly</a:t>
                </a:r>
                <a:endParaRPr lang="en-MY" dirty="0"/>
              </a:p>
            </p:txBody>
          </p:sp>
        </mc:Choice>
        <mc:Fallback xmlns="">
          <p:sp>
            <p:nvSpPr>
              <p:cNvPr id="5" name="TextBox 4">
                <a:extLst>
                  <a:ext uri="{FF2B5EF4-FFF2-40B4-BE49-F238E27FC236}">
                    <a16:creationId xmlns:a16="http://schemas.microsoft.com/office/drawing/2014/main" id="{442215F0-5A30-D93C-A5C5-F1D277173DEE}"/>
                  </a:ext>
                </a:extLst>
              </p:cNvPr>
              <p:cNvSpPr txBox="1">
                <a:spLocks noRot="1" noChangeAspect="1" noMove="1" noResize="1" noEditPoints="1" noAdjustHandles="1" noChangeArrowheads="1" noChangeShapeType="1" noTextEdit="1"/>
              </p:cNvSpPr>
              <p:nvPr/>
            </p:nvSpPr>
            <p:spPr>
              <a:xfrm>
                <a:off x="344032" y="896576"/>
                <a:ext cx="8564579" cy="3502241"/>
              </a:xfrm>
              <a:prstGeom prst="rect">
                <a:avLst/>
              </a:prstGeom>
              <a:blipFill>
                <a:blip r:embed="rId2"/>
                <a:stretch>
                  <a:fillRect l="-569" t="-870" b="-1043"/>
                </a:stretch>
              </a:blipFill>
            </p:spPr>
            <p:txBody>
              <a:bodyPr/>
              <a:lstStyle/>
              <a:p>
                <a:r>
                  <a:rPr lang="en-MY">
                    <a:noFill/>
                  </a:rPr>
                  <a:t> </a:t>
                </a:r>
              </a:p>
            </p:txBody>
          </p:sp>
        </mc:Fallback>
      </mc:AlternateContent>
    </p:spTree>
    <p:extLst>
      <p:ext uri="{BB962C8B-B14F-4D97-AF65-F5344CB8AC3E}">
        <p14:creationId xmlns:p14="http://schemas.microsoft.com/office/powerpoint/2010/main" val="22131272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F8F7C2-AB56-89E3-D9D4-AC9769ECB1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ADB46B-C996-5237-8687-FFB2C21F1534}"/>
              </a:ext>
            </a:extLst>
          </p:cNvPr>
          <p:cNvSpPr>
            <a:spLocks noGrp="1"/>
          </p:cNvSpPr>
          <p:nvPr>
            <p:ph type="title"/>
          </p:nvPr>
        </p:nvSpPr>
        <p:spPr>
          <a:xfrm>
            <a:off x="443551" y="154760"/>
            <a:ext cx="8229600" cy="596678"/>
          </a:xfrm>
        </p:spPr>
        <p:txBody>
          <a:bodyPr/>
          <a:lstStyle/>
          <a:p>
            <a:r>
              <a:rPr lang="en-MY" sz="2000" b="1" i="1" dirty="0"/>
              <a:t>Thermal Design Nomenclature: From Core Average to Limiting Hot Spot</a:t>
            </a:r>
            <a:endParaRPr lang="en-US" sz="2000" dirty="0"/>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B36BAA09-C9A1-B4A1-DCAE-39EF1128E3B9}"/>
                  </a:ext>
                </a:extLst>
              </p:cNvPr>
              <p:cNvSpPr txBox="1"/>
              <p:nvPr/>
            </p:nvSpPr>
            <p:spPr>
              <a:xfrm>
                <a:off x="344032" y="896576"/>
                <a:ext cx="8564579" cy="4621778"/>
              </a:xfrm>
              <a:prstGeom prst="rect">
                <a:avLst/>
              </a:prstGeom>
              <a:noFill/>
            </p:spPr>
            <p:txBody>
              <a:bodyPr wrap="square">
                <a:spAutoFit/>
              </a:bodyPr>
              <a:lstStyle/>
              <a:p>
                <a:r>
                  <a:rPr lang="en-MY" b="1" dirty="0"/>
                  <a:t>Level 3: Apply axial &amp; local peaking</a:t>
                </a:r>
              </a:p>
              <a:p>
                <a:endParaRPr lang="en-MY" dirty="0"/>
              </a:p>
              <a:p>
                <a:pPr/>
                <a14:m>
                  <m:oMathPara xmlns:m="http://schemas.openxmlformats.org/officeDocument/2006/math">
                    <m:oMathParaPr>
                      <m:jc m:val="centerGroup"/>
                    </m:oMathParaPr>
                    <m:oMath xmlns:m="http://schemas.openxmlformats.org/officeDocument/2006/math">
                      <m:sSubSup>
                        <m:sSubSupPr>
                          <m:ctrlPr>
                            <a:rPr lang="en-MY" i="1">
                              <a:latin typeface="Cambria Math" panose="02040503050406030204" pitchFamily="18" charset="0"/>
                            </a:rPr>
                          </m:ctrlPr>
                        </m:sSubSupPr>
                        <m:e>
                          <m:r>
                            <a:rPr lang="en-MY" i="1">
                              <a:latin typeface="Cambria Math" panose="02040503050406030204" pitchFamily="18" charset="0"/>
                            </a:rPr>
                            <m:t>𝑞</m:t>
                          </m:r>
                        </m:e>
                        <m:sub>
                          <m:r>
                            <m:rPr>
                              <m:sty m:val="p"/>
                            </m:rPr>
                            <a:rPr lang="en-MY">
                              <a:latin typeface="Cambria Math" panose="02040503050406030204" pitchFamily="18" charset="0"/>
                            </a:rPr>
                            <m:t>nominal</m:t>
                          </m:r>
                          <m:r>
                            <a:rPr lang="en-MY">
                              <a:latin typeface="Cambria Math" panose="02040503050406030204" pitchFamily="18" charset="0"/>
                            </a:rPr>
                            <m:t> </m:t>
                          </m:r>
                          <m:r>
                            <m:rPr>
                              <m:sty m:val="p"/>
                            </m:rPr>
                            <a:rPr lang="en-MY">
                              <a:latin typeface="Cambria Math" panose="02040503050406030204" pitchFamily="18" charset="0"/>
                            </a:rPr>
                            <m:t>hot</m:t>
                          </m:r>
                          <m:r>
                            <a:rPr lang="en-MY">
                              <a:latin typeface="Cambria Math" panose="02040503050406030204" pitchFamily="18" charset="0"/>
                            </a:rPr>
                            <m:t> </m:t>
                          </m:r>
                          <m:r>
                            <m:rPr>
                              <m:sty m:val="p"/>
                            </m:rPr>
                            <a:rPr lang="en-MY">
                              <a:latin typeface="Cambria Math" panose="02040503050406030204" pitchFamily="18" charset="0"/>
                            </a:rPr>
                            <m:t>spot</m:t>
                          </m:r>
                        </m:sub>
                        <m:sup>
                          <m:r>
                            <a:rPr lang="en-MY" i="1">
                              <a:latin typeface="Cambria Math" panose="02040503050406030204" pitchFamily="18" charset="0"/>
                            </a:rPr>
                            <m:t>′′</m:t>
                          </m:r>
                        </m:sup>
                      </m:sSubSup>
                      <m:r>
                        <a:rPr lang="en-MY" i="1">
                          <a:latin typeface="Cambria Math" panose="02040503050406030204" pitchFamily="18" charset="0"/>
                        </a:rPr>
                        <m:t>=</m:t>
                      </m:r>
                      <m:sSubSup>
                        <m:sSubSupPr>
                          <m:ctrlPr>
                            <a:rPr lang="en-MY" i="1">
                              <a:latin typeface="Cambria Math" panose="02040503050406030204" pitchFamily="18" charset="0"/>
                            </a:rPr>
                          </m:ctrlPr>
                        </m:sSubSupPr>
                        <m:e>
                          <m:r>
                            <a:rPr lang="en-MY" i="1">
                              <a:latin typeface="Cambria Math" panose="02040503050406030204" pitchFamily="18" charset="0"/>
                            </a:rPr>
                            <m:t>𝑞</m:t>
                          </m:r>
                        </m:e>
                        <m:sub>
                          <m:r>
                            <m:rPr>
                              <m:sty m:val="p"/>
                            </m:rPr>
                            <a:rPr lang="en-MY">
                              <a:latin typeface="Cambria Math" panose="02040503050406030204" pitchFamily="18" charset="0"/>
                            </a:rPr>
                            <m:t>avg</m:t>
                          </m:r>
                        </m:sub>
                        <m:sup>
                          <m:r>
                            <a:rPr lang="en-MY" i="1">
                              <a:latin typeface="Cambria Math" panose="02040503050406030204" pitchFamily="18" charset="0"/>
                            </a:rPr>
                            <m:t>′′</m:t>
                          </m:r>
                        </m:sup>
                      </m:sSubSup>
                      <m:r>
                        <a:rPr lang="en-MY" i="1">
                          <a:latin typeface="Cambria Math" panose="02040503050406030204" pitchFamily="18" charset="0"/>
                        </a:rPr>
                        <m:t>⋅</m:t>
                      </m:r>
                      <m:sSub>
                        <m:sSubPr>
                          <m:ctrlPr>
                            <a:rPr lang="en-MY" i="1">
                              <a:latin typeface="Cambria Math" panose="02040503050406030204" pitchFamily="18" charset="0"/>
                            </a:rPr>
                          </m:ctrlPr>
                        </m:sSubPr>
                        <m:e>
                          <m:r>
                            <a:rPr lang="en-MY" i="1">
                              <a:latin typeface="Cambria Math" panose="02040503050406030204" pitchFamily="18" charset="0"/>
                            </a:rPr>
                            <m:t>𝐹</m:t>
                          </m:r>
                        </m:e>
                        <m:sub>
                          <m:r>
                            <a:rPr lang="en-MY" i="1">
                              <a:latin typeface="Cambria Math" panose="02040503050406030204" pitchFamily="18" charset="0"/>
                            </a:rPr>
                            <m:t>𝑟</m:t>
                          </m:r>
                        </m:sub>
                      </m:sSub>
                      <m:r>
                        <a:rPr lang="en-MY" i="1">
                          <a:latin typeface="Cambria Math" panose="02040503050406030204" pitchFamily="18" charset="0"/>
                        </a:rPr>
                        <m:t>⋅</m:t>
                      </m:r>
                      <m:sSub>
                        <m:sSubPr>
                          <m:ctrlPr>
                            <a:rPr lang="en-MY" i="1">
                              <a:latin typeface="Cambria Math" panose="02040503050406030204" pitchFamily="18" charset="0"/>
                            </a:rPr>
                          </m:ctrlPr>
                        </m:sSubPr>
                        <m:e>
                          <m:r>
                            <a:rPr lang="en-MY" i="1">
                              <a:latin typeface="Cambria Math" panose="02040503050406030204" pitchFamily="18" charset="0"/>
                            </a:rPr>
                            <m:t>𝐹</m:t>
                          </m:r>
                        </m:e>
                        <m:sub>
                          <m:r>
                            <a:rPr lang="en-MY" i="1">
                              <a:latin typeface="Cambria Math" panose="02040503050406030204" pitchFamily="18" charset="0"/>
                            </a:rPr>
                            <m:t>𝑧</m:t>
                          </m:r>
                        </m:sub>
                      </m:sSub>
                      <m:r>
                        <a:rPr lang="en-MY" i="1">
                          <a:latin typeface="Cambria Math" panose="02040503050406030204" pitchFamily="18" charset="0"/>
                        </a:rPr>
                        <m:t>⋅</m:t>
                      </m:r>
                      <m:sSub>
                        <m:sSubPr>
                          <m:ctrlPr>
                            <a:rPr lang="en-MY" i="1">
                              <a:latin typeface="Cambria Math" panose="02040503050406030204" pitchFamily="18" charset="0"/>
                            </a:rPr>
                          </m:ctrlPr>
                        </m:sSubPr>
                        <m:e>
                          <m:r>
                            <a:rPr lang="en-MY" i="1">
                              <a:latin typeface="Cambria Math" panose="02040503050406030204" pitchFamily="18" charset="0"/>
                            </a:rPr>
                            <m:t>𝐹</m:t>
                          </m:r>
                        </m:e>
                        <m:sub>
                          <m:r>
                            <m:rPr>
                              <m:sty m:val="p"/>
                            </m:rPr>
                            <a:rPr lang="en-MY">
                              <a:latin typeface="Cambria Math" panose="02040503050406030204" pitchFamily="18" charset="0"/>
                            </a:rPr>
                            <m:t>local</m:t>
                          </m:r>
                        </m:sub>
                      </m:sSub>
                    </m:oMath>
                  </m:oMathPara>
                </a14:m>
                <a:br>
                  <a:rPr lang="en-MY" dirty="0"/>
                </a:br>
                <a:endParaRPr lang="en-MY" dirty="0"/>
              </a:p>
              <a:p>
                <a:endParaRPr lang="en-MY" dirty="0"/>
              </a:p>
              <a:p>
                <a:r>
                  <a:rPr lang="en-MY" dirty="0"/>
                  <a:t>Typical meanings:</a:t>
                </a:r>
              </a:p>
              <a:p>
                <a:pPr lvl="0"/>
                <a14:m>
                  <m:oMath xmlns:m="http://schemas.openxmlformats.org/officeDocument/2006/math">
                    <m:sSub>
                      <m:sSubPr>
                        <m:ctrlPr>
                          <a:rPr lang="en-MY" i="1">
                            <a:latin typeface="Cambria Math" panose="02040503050406030204" pitchFamily="18" charset="0"/>
                          </a:rPr>
                        </m:ctrlPr>
                      </m:sSubPr>
                      <m:e>
                        <m:r>
                          <a:rPr lang="en-MY" i="1">
                            <a:latin typeface="Cambria Math" panose="02040503050406030204" pitchFamily="18" charset="0"/>
                          </a:rPr>
                          <m:t>𝐹</m:t>
                        </m:r>
                      </m:e>
                      <m:sub>
                        <m:r>
                          <a:rPr lang="en-MY" i="1">
                            <a:latin typeface="Cambria Math" panose="02040503050406030204" pitchFamily="18" charset="0"/>
                          </a:rPr>
                          <m:t>𝑧</m:t>
                        </m:r>
                      </m:sub>
                    </m:sSub>
                  </m:oMath>
                </a14:m>
                <a:r>
                  <a:rPr lang="en-MY" dirty="0"/>
                  <a:t>: axial flux shape (≈ sinusoidal)</a:t>
                </a:r>
              </a:p>
              <a:p>
                <a:pPr lvl="0"/>
                <a14:m>
                  <m:oMath xmlns:m="http://schemas.openxmlformats.org/officeDocument/2006/math">
                    <m:sSub>
                      <m:sSubPr>
                        <m:ctrlPr>
                          <a:rPr lang="en-MY" i="1">
                            <a:latin typeface="Cambria Math" panose="02040503050406030204" pitchFamily="18" charset="0"/>
                          </a:rPr>
                        </m:ctrlPr>
                      </m:sSubPr>
                      <m:e>
                        <m:r>
                          <a:rPr lang="en-MY" i="1">
                            <a:latin typeface="Cambria Math" panose="02040503050406030204" pitchFamily="18" charset="0"/>
                          </a:rPr>
                          <m:t>𝐹</m:t>
                        </m:r>
                      </m:e>
                      <m:sub>
                        <m:r>
                          <m:rPr>
                            <m:sty m:val="p"/>
                          </m:rPr>
                          <a:rPr lang="en-MY">
                            <a:latin typeface="Cambria Math" panose="02040503050406030204" pitchFamily="18" charset="0"/>
                          </a:rPr>
                          <m:t>local</m:t>
                        </m:r>
                      </m:sub>
                    </m:sSub>
                  </m:oMath>
                </a14:m>
                <a:r>
                  <a:rPr lang="en-MY" dirty="0"/>
                  <a:t>: pin-to-pin / subchannel peaking</a:t>
                </a:r>
              </a:p>
              <a:p>
                <a:r>
                  <a:rPr lang="en-MY" dirty="0"/>
                  <a:t>This corresponds to:</a:t>
                </a:r>
              </a:p>
              <a:p>
                <a:r>
                  <a:rPr lang="en-MY" b="1" dirty="0"/>
                  <a:t>Nominal peak steady-state hot spot </a:t>
                </a:r>
                <a:r>
                  <a:rPr lang="en-MY" dirty="0"/>
                  <a:t>(no uncertainties yet)</a:t>
                </a:r>
              </a:p>
              <a:p>
                <a:endParaRPr lang="en-MY" b="1" dirty="0"/>
              </a:p>
              <a:p>
                <a:r>
                  <a:rPr lang="en-MY" b="1" dirty="0"/>
                  <a:t>Level 4: Apply engineering &amp; process uncertainties</a:t>
                </a:r>
                <a:endParaRPr lang="en-MY" dirty="0"/>
              </a:p>
              <a:p>
                <a:pPr/>
                <a14:m>
                  <m:oMathPara xmlns:m="http://schemas.openxmlformats.org/officeDocument/2006/math">
                    <m:oMathParaPr>
                      <m:jc m:val="centerGroup"/>
                    </m:oMathParaPr>
                    <m:oMath xmlns:m="http://schemas.openxmlformats.org/officeDocument/2006/math">
                      <m:sSubSup>
                        <m:sSubSupPr>
                          <m:ctrlPr>
                            <a:rPr lang="en-MY" i="1">
                              <a:latin typeface="Cambria Math" panose="02040503050406030204" pitchFamily="18" charset="0"/>
                            </a:rPr>
                          </m:ctrlPr>
                        </m:sSubSupPr>
                        <m:e>
                          <m:r>
                            <a:rPr lang="en-MY" i="1">
                              <a:latin typeface="Cambria Math" panose="02040503050406030204" pitchFamily="18" charset="0"/>
                            </a:rPr>
                            <m:t>𝑞</m:t>
                          </m:r>
                        </m:e>
                        <m:sub>
                          <m:r>
                            <m:rPr>
                              <m:sty m:val="p"/>
                            </m:rPr>
                            <a:rPr lang="en-MY">
                              <a:latin typeface="Cambria Math" panose="02040503050406030204" pitchFamily="18" charset="0"/>
                            </a:rPr>
                            <m:t>max</m:t>
                          </m:r>
                        </m:sub>
                        <m:sup>
                          <m:r>
                            <a:rPr lang="en-MY" i="1">
                              <a:latin typeface="Cambria Math" panose="02040503050406030204" pitchFamily="18" charset="0"/>
                            </a:rPr>
                            <m:t>′′</m:t>
                          </m:r>
                        </m:sup>
                      </m:sSubSup>
                      <m:r>
                        <a:rPr lang="en-MY" i="1">
                          <a:latin typeface="Cambria Math" panose="02040503050406030204" pitchFamily="18" charset="0"/>
                        </a:rPr>
                        <m:t>=</m:t>
                      </m:r>
                      <m:sSubSup>
                        <m:sSubSupPr>
                          <m:ctrlPr>
                            <a:rPr lang="en-MY" i="1">
                              <a:latin typeface="Cambria Math" panose="02040503050406030204" pitchFamily="18" charset="0"/>
                            </a:rPr>
                          </m:ctrlPr>
                        </m:sSubSupPr>
                        <m:e>
                          <m:r>
                            <a:rPr lang="en-MY" i="1">
                              <a:latin typeface="Cambria Math" panose="02040503050406030204" pitchFamily="18" charset="0"/>
                            </a:rPr>
                            <m:t>𝑞</m:t>
                          </m:r>
                        </m:e>
                        <m:sub>
                          <m:r>
                            <m:rPr>
                              <m:sty m:val="p"/>
                            </m:rPr>
                            <a:rPr lang="en-MY">
                              <a:latin typeface="Cambria Math" panose="02040503050406030204" pitchFamily="18" charset="0"/>
                            </a:rPr>
                            <m:t>nominal</m:t>
                          </m:r>
                          <m:r>
                            <a:rPr lang="en-MY">
                              <a:latin typeface="Cambria Math" panose="02040503050406030204" pitchFamily="18" charset="0"/>
                            </a:rPr>
                            <m:t> </m:t>
                          </m:r>
                          <m:r>
                            <m:rPr>
                              <m:sty m:val="p"/>
                            </m:rPr>
                            <a:rPr lang="en-MY">
                              <a:latin typeface="Cambria Math" panose="02040503050406030204" pitchFamily="18" charset="0"/>
                            </a:rPr>
                            <m:t>hot</m:t>
                          </m:r>
                          <m:r>
                            <a:rPr lang="en-MY">
                              <a:latin typeface="Cambria Math" panose="02040503050406030204" pitchFamily="18" charset="0"/>
                            </a:rPr>
                            <m:t> </m:t>
                          </m:r>
                          <m:r>
                            <m:rPr>
                              <m:sty m:val="p"/>
                            </m:rPr>
                            <a:rPr lang="en-MY">
                              <a:latin typeface="Cambria Math" panose="02040503050406030204" pitchFamily="18" charset="0"/>
                            </a:rPr>
                            <m:t>spot</m:t>
                          </m:r>
                        </m:sub>
                        <m:sup>
                          <m:r>
                            <a:rPr lang="en-MY" i="1">
                              <a:latin typeface="Cambria Math" panose="02040503050406030204" pitchFamily="18" charset="0"/>
                            </a:rPr>
                            <m:t>′′</m:t>
                          </m:r>
                        </m:sup>
                      </m:sSubSup>
                      <m:r>
                        <a:rPr lang="en-MY" i="1">
                          <a:latin typeface="Cambria Math" panose="02040503050406030204" pitchFamily="18" charset="0"/>
                        </a:rPr>
                        <m:t>⋅</m:t>
                      </m:r>
                      <m:sSub>
                        <m:sSubPr>
                          <m:ctrlPr>
                            <a:rPr lang="en-MY" i="1">
                              <a:latin typeface="Cambria Math" panose="02040503050406030204" pitchFamily="18" charset="0"/>
                            </a:rPr>
                          </m:ctrlPr>
                        </m:sSubPr>
                        <m:e>
                          <m:r>
                            <a:rPr lang="en-MY" i="1">
                              <a:latin typeface="Cambria Math" panose="02040503050406030204" pitchFamily="18" charset="0"/>
                            </a:rPr>
                            <m:t>𝐹</m:t>
                          </m:r>
                        </m:e>
                        <m:sub>
                          <m:r>
                            <m:rPr>
                              <m:sty m:val="p"/>
                            </m:rPr>
                            <a:rPr lang="en-MY">
                              <a:latin typeface="Cambria Math" panose="02040503050406030204" pitchFamily="18" charset="0"/>
                            </a:rPr>
                            <m:t>eng</m:t>
                          </m:r>
                        </m:sub>
                      </m:sSub>
                    </m:oMath>
                  </m:oMathPara>
                </a14:m>
                <a:br>
                  <a:rPr lang="en-MY" dirty="0"/>
                </a:br>
                <a:endParaRPr lang="en-MY" dirty="0"/>
              </a:p>
              <a:p>
                <a:r>
                  <a:rPr lang="en-MY" dirty="0"/>
                  <a:t>Where:</a:t>
                </a:r>
              </a:p>
              <a:p>
                <a:pPr/>
                <a14:m>
                  <m:oMathPara xmlns:m="http://schemas.openxmlformats.org/officeDocument/2006/math">
                    <m:oMathParaPr>
                      <m:jc m:val="centerGroup"/>
                    </m:oMathParaPr>
                    <m:oMath xmlns:m="http://schemas.openxmlformats.org/officeDocument/2006/math">
                      <m:sSub>
                        <m:sSubPr>
                          <m:ctrlPr>
                            <a:rPr lang="en-MY" i="1">
                              <a:latin typeface="Cambria Math" panose="02040503050406030204" pitchFamily="18" charset="0"/>
                            </a:rPr>
                          </m:ctrlPr>
                        </m:sSubPr>
                        <m:e>
                          <m:r>
                            <a:rPr lang="en-MY" i="1">
                              <a:latin typeface="Cambria Math" panose="02040503050406030204" pitchFamily="18" charset="0"/>
                            </a:rPr>
                            <m:t>𝐹</m:t>
                          </m:r>
                        </m:e>
                        <m:sub>
                          <m:r>
                            <m:rPr>
                              <m:sty m:val="p"/>
                            </m:rPr>
                            <a:rPr lang="en-MY">
                              <a:latin typeface="Cambria Math" panose="02040503050406030204" pitchFamily="18" charset="0"/>
                            </a:rPr>
                            <m:t>eng</m:t>
                          </m:r>
                        </m:sub>
                      </m:sSub>
                      <m:r>
                        <a:rPr lang="en-MY" i="1">
                          <a:latin typeface="Cambria Math" panose="02040503050406030204" pitchFamily="18" charset="0"/>
                        </a:rPr>
                        <m:t>=</m:t>
                      </m:r>
                      <m:sSub>
                        <m:sSubPr>
                          <m:ctrlPr>
                            <a:rPr lang="en-MY" i="1">
                              <a:latin typeface="Cambria Math" panose="02040503050406030204" pitchFamily="18" charset="0"/>
                            </a:rPr>
                          </m:ctrlPr>
                        </m:sSubPr>
                        <m:e>
                          <m:r>
                            <a:rPr lang="en-MY" i="1">
                              <a:latin typeface="Cambria Math" panose="02040503050406030204" pitchFamily="18" charset="0"/>
                            </a:rPr>
                            <m:t>𝐹</m:t>
                          </m:r>
                        </m:e>
                        <m:sub>
                          <m:r>
                            <m:rPr>
                              <m:sty m:val="p"/>
                            </m:rPr>
                            <a:rPr lang="en-MY">
                              <a:latin typeface="Cambria Math" panose="02040503050406030204" pitchFamily="18" charset="0"/>
                            </a:rPr>
                            <m:t>manufacturing</m:t>
                          </m:r>
                        </m:sub>
                      </m:sSub>
                      <m:r>
                        <a:rPr lang="en-MY" i="1">
                          <a:latin typeface="Cambria Math" panose="02040503050406030204" pitchFamily="18" charset="0"/>
                        </a:rPr>
                        <m:t>⋅</m:t>
                      </m:r>
                      <m:sSub>
                        <m:sSubPr>
                          <m:ctrlPr>
                            <a:rPr lang="en-MY" i="1">
                              <a:latin typeface="Cambria Math" panose="02040503050406030204" pitchFamily="18" charset="0"/>
                            </a:rPr>
                          </m:ctrlPr>
                        </m:sSubPr>
                        <m:e>
                          <m:r>
                            <a:rPr lang="en-MY" i="1">
                              <a:latin typeface="Cambria Math" panose="02040503050406030204" pitchFamily="18" charset="0"/>
                            </a:rPr>
                            <m:t>𝐹</m:t>
                          </m:r>
                        </m:e>
                        <m:sub>
                          <m:r>
                            <m:rPr>
                              <m:sty m:val="p"/>
                            </m:rPr>
                            <a:rPr lang="en-MY">
                              <a:latin typeface="Cambria Math" panose="02040503050406030204" pitchFamily="18" charset="0"/>
                            </a:rPr>
                            <m:t>flow</m:t>
                          </m:r>
                        </m:sub>
                      </m:sSub>
                      <m:r>
                        <a:rPr lang="en-MY" i="1">
                          <a:latin typeface="Cambria Math" panose="02040503050406030204" pitchFamily="18" charset="0"/>
                        </a:rPr>
                        <m:t>⋅</m:t>
                      </m:r>
                      <m:sSub>
                        <m:sSubPr>
                          <m:ctrlPr>
                            <a:rPr lang="en-MY" i="1">
                              <a:latin typeface="Cambria Math" panose="02040503050406030204" pitchFamily="18" charset="0"/>
                            </a:rPr>
                          </m:ctrlPr>
                        </m:sSubPr>
                        <m:e>
                          <m:r>
                            <a:rPr lang="en-MY" i="1">
                              <a:latin typeface="Cambria Math" panose="02040503050406030204" pitchFamily="18" charset="0"/>
                            </a:rPr>
                            <m:t>𝐹</m:t>
                          </m:r>
                        </m:e>
                        <m:sub>
                          <m:r>
                            <m:rPr>
                              <m:sty m:val="p"/>
                            </m:rPr>
                            <a:rPr lang="en-MY">
                              <a:latin typeface="Cambria Math" panose="02040503050406030204" pitchFamily="18" charset="0"/>
                            </a:rPr>
                            <m:t>HT</m:t>
                          </m:r>
                        </m:sub>
                      </m:sSub>
                      <m:r>
                        <a:rPr lang="en-MY" i="1">
                          <a:latin typeface="Cambria Math" panose="02040503050406030204" pitchFamily="18" charset="0"/>
                        </a:rPr>
                        <m:t>⋅</m:t>
                      </m:r>
                      <m:sSub>
                        <m:sSubPr>
                          <m:ctrlPr>
                            <a:rPr lang="en-MY" i="1">
                              <a:latin typeface="Cambria Math" panose="02040503050406030204" pitchFamily="18" charset="0"/>
                            </a:rPr>
                          </m:ctrlPr>
                        </m:sSubPr>
                        <m:e>
                          <m:r>
                            <a:rPr lang="en-MY" i="1">
                              <a:latin typeface="Cambria Math" panose="02040503050406030204" pitchFamily="18" charset="0"/>
                            </a:rPr>
                            <m:t>𝐹</m:t>
                          </m:r>
                        </m:e>
                        <m:sub>
                          <m:r>
                            <m:rPr>
                              <m:sty m:val="p"/>
                            </m:rPr>
                            <a:rPr lang="en-MY">
                              <a:latin typeface="Cambria Math" panose="02040503050406030204" pitchFamily="18" charset="0"/>
                            </a:rPr>
                            <m:t>instrument</m:t>
                          </m:r>
                        </m:sub>
                      </m:sSub>
                    </m:oMath>
                  </m:oMathPara>
                </a14:m>
                <a:br>
                  <a:rPr lang="en-MY" dirty="0"/>
                </a:br>
                <a:endParaRPr lang="en-MY" dirty="0"/>
              </a:p>
              <a:p>
                <a:endParaRPr lang="en-MY" dirty="0"/>
              </a:p>
              <a:p>
                <a:r>
                  <a:rPr lang="en-MY" dirty="0"/>
                  <a:t>This is the </a:t>
                </a:r>
                <a:r>
                  <a:rPr lang="en-MY" b="1" dirty="0"/>
                  <a:t>maximum peak steady-state condition</a:t>
                </a:r>
                <a:r>
                  <a:rPr lang="en-MY" dirty="0"/>
                  <a:t> shown at the top of the figure.</a:t>
                </a:r>
                <a:endParaRPr lang="en-MY" sz="2000" kern="1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5" name="TextBox 4">
                <a:extLst>
                  <a:ext uri="{FF2B5EF4-FFF2-40B4-BE49-F238E27FC236}">
                    <a16:creationId xmlns:a16="http://schemas.microsoft.com/office/drawing/2014/main" id="{B36BAA09-C9A1-B4A1-DCAE-39EF1128E3B9}"/>
                  </a:ext>
                </a:extLst>
              </p:cNvPr>
              <p:cNvSpPr txBox="1">
                <a:spLocks noRot="1" noChangeAspect="1" noMove="1" noResize="1" noEditPoints="1" noAdjustHandles="1" noChangeArrowheads="1" noChangeShapeType="1" noTextEdit="1"/>
              </p:cNvSpPr>
              <p:nvPr/>
            </p:nvSpPr>
            <p:spPr>
              <a:xfrm>
                <a:off x="344032" y="896576"/>
                <a:ext cx="8564579" cy="4621778"/>
              </a:xfrm>
              <a:prstGeom prst="rect">
                <a:avLst/>
              </a:prstGeom>
              <a:blipFill>
                <a:blip r:embed="rId2"/>
                <a:stretch>
                  <a:fillRect l="-569" t="-660" b="-1187"/>
                </a:stretch>
              </a:blipFill>
            </p:spPr>
            <p:txBody>
              <a:bodyPr/>
              <a:lstStyle/>
              <a:p>
                <a:r>
                  <a:rPr lang="en-MY">
                    <a:noFill/>
                  </a:rPr>
                  <a:t> </a:t>
                </a:r>
              </a:p>
            </p:txBody>
          </p:sp>
        </mc:Fallback>
      </mc:AlternateContent>
    </p:spTree>
    <p:extLst>
      <p:ext uri="{BB962C8B-B14F-4D97-AF65-F5344CB8AC3E}">
        <p14:creationId xmlns:p14="http://schemas.microsoft.com/office/powerpoint/2010/main" val="18518065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60C12-0C97-9E3F-BC85-A1D944BF884E}"/>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52154B0-F381-3E6A-1990-2B6D4BF20DC1}"/>
              </a:ext>
            </a:extLst>
          </p:cNvPr>
          <p:cNvSpPr txBox="1">
            <a:spLocks/>
          </p:cNvSpPr>
          <p:nvPr/>
        </p:nvSpPr>
        <p:spPr bwMode="auto">
          <a:xfrm>
            <a:off x="457200" y="38328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n-MY" dirty="0"/>
              <a:t>Example – Power Peaking</a:t>
            </a: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335C7827-566F-4425-5FBF-F13BFA8819F2}"/>
                  </a:ext>
                </a:extLst>
              </p:cNvPr>
              <p:cNvSpPr>
                <a:spLocks noGrp="1"/>
              </p:cNvSpPr>
              <p:nvPr>
                <p:ph idx="1"/>
              </p:nvPr>
            </p:nvSpPr>
            <p:spPr>
              <a:xfrm>
                <a:off x="457200" y="1708842"/>
                <a:ext cx="8229600" cy="4525963"/>
              </a:xfrm>
            </p:spPr>
            <p:txBody>
              <a:bodyPr/>
              <a:lstStyle/>
              <a:p>
                <a14:m>
                  <m:oMath xmlns:m="http://schemas.openxmlformats.org/officeDocument/2006/math">
                    <m:sSubSup>
                      <m:sSubSupPr>
                        <m:ctrlPr>
                          <a:rPr lang="en-MY" i="1">
                            <a:latin typeface="Cambria Math" panose="02040503050406030204" pitchFamily="18" charset="0"/>
                          </a:rPr>
                        </m:ctrlPr>
                      </m:sSubSupPr>
                      <m:e>
                        <m:r>
                          <a:rPr lang="en-MY" i="1">
                            <a:latin typeface="Cambria Math" panose="02040503050406030204" pitchFamily="18" charset="0"/>
                          </a:rPr>
                          <m:t>𝑞</m:t>
                        </m:r>
                      </m:e>
                      <m:sub>
                        <m:r>
                          <m:rPr>
                            <m:sty m:val="p"/>
                          </m:rPr>
                          <a:rPr lang="en-MY">
                            <a:latin typeface="Cambria Math" panose="02040503050406030204" pitchFamily="18" charset="0"/>
                          </a:rPr>
                          <m:t>avg</m:t>
                        </m:r>
                      </m:sub>
                      <m:sup>
                        <m:r>
                          <a:rPr lang="en-MY" i="1">
                            <a:latin typeface="Cambria Math" panose="02040503050406030204" pitchFamily="18" charset="0"/>
                          </a:rPr>
                          <m:t>′′</m:t>
                        </m:r>
                      </m:sup>
                    </m:sSubSup>
                    <m:r>
                      <a:rPr lang="en-MY" i="1">
                        <a:latin typeface="Cambria Math" panose="02040503050406030204" pitchFamily="18" charset="0"/>
                      </a:rPr>
                      <m:t> </m:t>
                    </m:r>
                  </m:oMath>
                </a14:m>
                <a:r>
                  <a:rPr dirty="0"/>
                  <a:t>= 300 kW/m²</a:t>
                </a:r>
              </a:p>
              <a:p>
                <a:pPr lvl="1"/>
                <a14:m>
                  <m:oMath xmlns:m="http://schemas.openxmlformats.org/officeDocument/2006/math">
                    <m:sSub>
                      <m:sSubPr>
                        <m:ctrlPr>
                          <a:rPr lang="en-MY" i="1">
                            <a:latin typeface="Cambria Math" panose="02040503050406030204" pitchFamily="18" charset="0"/>
                          </a:rPr>
                        </m:ctrlPr>
                      </m:sSubPr>
                      <m:e>
                        <m:r>
                          <a:rPr lang="en-MY" i="1">
                            <a:latin typeface="Cambria Math" panose="02040503050406030204" pitchFamily="18" charset="0"/>
                          </a:rPr>
                          <m:t>𝐹</m:t>
                        </m:r>
                      </m:e>
                      <m:sub>
                        <m:r>
                          <a:rPr lang="en-MY" i="1">
                            <a:latin typeface="Cambria Math" panose="02040503050406030204" pitchFamily="18" charset="0"/>
                          </a:rPr>
                          <m:t>𝑟</m:t>
                        </m:r>
                      </m:sub>
                    </m:sSub>
                    <m:r>
                      <a:rPr lang="en-MY" i="1">
                        <a:latin typeface="Cambria Math" panose="02040503050406030204" pitchFamily="18" charset="0"/>
                      </a:rPr>
                      <m:t> </m:t>
                    </m:r>
                  </m:oMath>
                </a14:m>
                <a:r>
                  <a:rPr dirty="0"/>
                  <a:t>= 1.5, </a:t>
                </a:r>
                <a14:m>
                  <m:oMath xmlns:m="http://schemas.openxmlformats.org/officeDocument/2006/math">
                    <m:sSub>
                      <m:sSubPr>
                        <m:ctrlPr>
                          <a:rPr lang="en-MY" i="1">
                            <a:latin typeface="Cambria Math" panose="02040503050406030204" pitchFamily="18" charset="0"/>
                          </a:rPr>
                        </m:ctrlPr>
                      </m:sSubPr>
                      <m:e>
                        <m:r>
                          <a:rPr lang="en-MY" i="1">
                            <a:latin typeface="Cambria Math" panose="02040503050406030204" pitchFamily="18" charset="0"/>
                          </a:rPr>
                          <m:t>𝐹</m:t>
                        </m:r>
                      </m:e>
                      <m:sub>
                        <m:r>
                          <a:rPr lang="en-MY" i="1">
                            <a:latin typeface="Cambria Math" panose="02040503050406030204" pitchFamily="18" charset="0"/>
                          </a:rPr>
                          <m:t>𝑧</m:t>
                        </m:r>
                      </m:sub>
                    </m:sSub>
                    <m:r>
                      <a:rPr lang="en-MY" i="1">
                        <a:latin typeface="Cambria Math" panose="02040503050406030204" pitchFamily="18" charset="0"/>
                      </a:rPr>
                      <m:t> </m:t>
                    </m:r>
                  </m:oMath>
                </a14:m>
                <a:r>
                  <a:rPr dirty="0"/>
                  <a:t>= 1.4, </a:t>
                </a:r>
                <a14:m>
                  <m:oMath xmlns:m="http://schemas.openxmlformats.org/officeDocument/2006/math">
                    <m:sSub>
                      <m:sSubPr>
                        <m:ctrlPr>
                          <a:rPr lang="en-MY" i="1">
                            <a:latin typeface="Cambria Math" panose="02040503050406030204" pitchFamily="18" charset="0"/>
                          </a:rPr>
                        </m:ctrlPr>
                      </m:sSubPr>
                      <m:e>
                        <m:r>
                          <a:rPr lang="en-MY" i="1">
                            <a:latin typeface="Cambria Math" panose="02040503050406030204" pitchFamily="18" charset="0"/>
                          </a:rPr>
                          <m:t>𝐹</m:t>
                        </m:r>
                      </m:e>
                      <m:sub>
                        <m:r>
                          <m:rPr>
                            <m:sty m:val="p"/>
                          </m:rPr>
                          <a:rPr lang="en-MY">
                            <a:latin typeface="Cambria Math" panose="02040503050406030204" pitchFamily="18" charset="0"/>
                          </a:rPr>
                          <m:t>local</m:t>
                        </m:r>
                      </m:sub>
                    </m:sSub>
                    <m:r>
                      <a:rPr lang="en-MY" i="1">
                        <a:latin typeface="Cambria Math" panose="02040503050406030204" pitchFamily="18" charset="0"/>
                      </a:rPr>
                      <m:t> </m:t>
                    </m:r>
                  </m:oMath>
                </a14:m>
                <a:r>
                  <a:rPr dirty="0"/>
                  <a:t>= 1.1</a:t>
                </a:r>
                <a:endParaRPr lang="en-US" dirty="0"/>
              </a:p>
              <a:p>
                <a:pPr marL="457200" lvl="1" indent="0">
                  <a:buNone/>
                </a:pPr>
                <a14:m>
                  <m:oMathPara xmlns:m="http://schemas.openxmlformats.org/officeDocument/2006/math">
                    <m:oMathParaPr>
                      <m:jc m:val="centerGroup"/>
                    </m:oMathParaPr>
                    <m:oMath xmlns:m="http://schemas.openxmlformats.org/officeDocument/2006/math">
                      <m:sSubSup>
                        <m:sSubSupPr>
                          <m:ctrlPr>
                            <a:rPr lang="en-MY" i="1">
                              <a:latin typeface="Cambria Math" panose="02040503050406030204" pitchFamily="18" charset="0"/>
                            </a:rPr>
                          </m:ctrlPr>
                        </m:sSubSupPr>
                        <m:e>
                          <m:r>
                            <a:rPr lang="en-MY" i="1">
                              <a:latin typeface="Cambria Math" panose="02040503050406030204" pitchFamily="18" charset="0"/>
                            </a:rPr>
                            <m:t>𝑞</m:t>
                          </m:r>
                        </m:e>
                        <m:sub>
                          <m:r>
                            <m:rPr>
                              <m:sty m:val="p"/>
                            </m:rPr>
                            <a:rPr lang="en-MY">
                              <a:latin typeface="Cambria Math" panose="02040503050406030204" pitchFamily="18" charset="0"/>
                            </a:rPr>
                            <m:t>nominal</m:t>
                          </m:r>
                          <m:r>
                            <a:rPr lang="en-MY">
                              <a:latin typeface="Cambria Math" panose="02040503050406030204" pitchFamily="18" charset="0"/>
                            </a:rPr>
                            <m:t> </m:t>
                          </m:r>
                          <m:r>
                            <m:rPr>
                              <m:sty m:val="p"/>
                            </m:rPr>
                            <a:rPr lang="en-MY">
                              <a:latin typeface="Cambria Math" panose="02040503050406030204" pitchFamily="18" charset="0"/>
                            </a:rPr>
                            <m:t>hot</m:t>
                          </m:r>
                          <m:r>
                            <a:rPr lang="en-MY">
                              <a:latin typeface="Cambria Math" panose="02040503050406030204" pitchFamily="18" charset="0"/>
                            </a:rPr>
                            <m:t> </m:t>
                          </m:r>
                          <m:r>
                            <m:rPr>
                              <m:sty m:val="p"/>
                            </m:rPr>
                            <a:rPr lang="en-MY">
                              <a:latin typeface="Cambria Math" panose="02040503050406030204" pitchFamily="18" charset="0"/>
                            </a:rPr>
                            <m:t>spot</m:t>
                          </m:r>
                        </m:sub>
                        <m:sup>
                          <m:r>
                            <a:rPr lang="en-MY" i="1">
                              <a:latin typeface="Cambria Math" panose="02040503050406030204" pitchFamily="18" charset="0"/>
                            </a:rPr>
                            <m:t>′′</m:t>
                          </m:r>
                        </m:sup>
                      </m:sSubSup>
                      <m:r>
                        <a:rPr lang="en-MY" i="1">
                          <a:latin typeface="Cambria Math" panose="02040503050406030204" pitchFamily="18" charset="0"/>
                        </a:rPr>
                        <m:t>=</m:t>
                      </m:r>
                      <m:sSubSup>
                        <m:sSubSupPr>
                          <m:ctrlPr>
                            <a:rPr lang="en-MY" i="1">
                              <a:latin typeface="Cambria Math" panose="02040503050406030204" pitchFamily="18" charset="0"/>
                            </a:rPr>
                          </m:ctrlPr>
                        </m:sSubSupPr>
                        <m:e>
                          <m:r>
                            <a:rPr lang="en-MY" i="1">
                              <a:latin typeface="Cambria Math" panose="02040503050406030204" pitchFamily="18" charset="0"/>
                            </a:rPr>
                            <m:t>𝑞</m:t>
                          </m:r>
                        </m:e>
                        <m:sub>
                          <m:r>
                            <m:rPr>
                              <m:sty m:val="p"/>
                            </m:rPr>
                            <a:rPr lang="en-MY">
                              <a:latin typeface="Cambria Math" panose="02040503050406030204" pitchFamily="18" charset="0"/>
                            </a:rPr>
                            <m:t>avg</m:t>
                          </m:r>
                        </m:sub>
                        <m:sup>
                          <m:r>
                            <a:rPr lang="en-MY" i="1">
                              <a:latin typeface="Cambria Math" panose="02040503050406030204" pitchFamily="18" charset="0"/>
                            </a:rPr>
                            <m:t>′′</m:t>
                          </m:r>
                        </m:sup>
                      </m:sSubSup>
                      <m:r>
                        <a:rPr lang="en-MY" i="1">
                          <a:latin typeface="Cambria Math" panose="02040503050406030204" pitchFamily="18" charset="0"/>
                        </a:rPr>
                        <m:t>⋅</m:t>
                      </m:r>
                      <m:sSub>
                        <m:sSubPr>
                          <m:ctrlPr>
                            <a:rPr lang="en-MY" i="1">
                              <a:latin typeface="Cambria Math" panose="02040503050406030204" pitchFamily="18" charset="0"/>
                            </a:rPr>
                          </m:ctrlPr>
                        </m:sSubPr>
                        <m:e>
                          <m:r>
                            <a:rPr lang="en-MY" i="1">
                              <a:latin typeface="Cambria Math" panose="02040503050406030204" pitchFamily="18" charset="0"/>
                            </a:rPr>
                            <m:t>𝐹</m:t>
                          </m:r>
                        </m:e>
                        <m:sub>
                          <m:r>
                            <a:rPr lang="en-MY" i="1">
                              <a:latin typeface="Cambria Math" panose="02040503050406030204" pitchFamily="18" charset="0"/>
                            </a:rPr>
                            <m:t>𝑟</m:t>
                          </m:r>
                        </m:sub>
                      </m:sSub>
                      <m:r>
                        <a:rPr lang="en-MY" i="1">
                          <a:latin typeface="Cambria Math" panose="02040503050406030204" pitchFamily="18" charset="0"/>
                        </a:rPr>
                        <m:t>⋅</m:t>
                      </m:r>
                      <m:sSub>
                        <m:sSubPr>
                          <m:ctrlPr>
                            <a:rPr lang="en-MY" i="1">
                              <a:latin typeface="Cambria Math" panose="02040503050406030204" pitchFamily="18" charset="0"/>
                            </a:rPr>
                          </m:ctrlPr>
                        </m:sSubPr>
                        <m:e>
                          <m:r>
                            <a:rPr lang="en-MY" i="1">
                              <a:latin typeface="Cambria Math" panose="02040503050406030204" pitchFamily="18" charset="0"/>
                            </a:rPr>
                            <m:t>𝐹</m:t>
                          </m:r>
                        </m:e>
                        <m:sub>
                          <m:r>
                            <a:rPr lang="en-MY" i="1">
                              <a:latin typeface="Cambria Math" panose="02040503050406030204" pitchFamily="18" charset="0"/>
                            </a:rPr>
                            <m:t>𝑧</m:t>
                          </m:r>
                        </m:sub>
                      </m:sSub>
                      <m:r>
                        <a:rPr lang="en-MY" i="1">
                          <a:latin typeface="Cambria Math" panose="02040503050406030204" pitchFamily="18" charset="0"/>
                        </a:rPr>
                        <m:t>⋅</m:t>
                      </m:r>
                      <m:sSub>
                        <m:sSubPr>
                          <m:ctrlPr>
                            <a:rPr lang="en-MY" i="1">
                              <a:latin typeface="Cambria Math" panose="02040503050406030204" pitchFamily="18" charset="0"/>
                            </a:rPr>
                          </m:ctrlPr>
                        </m:sSubPr>
                        <m:e>
                          <m:r>
                            <a:rPr lang="en-MY" i="1">
                              <a:latin typeface="Cambria Math" panose="02040503050406030204" pitchFamily="18" charset="0"/>
                            </a:rPr>
                            <m:t>𝐹</m:t>
                          </m:r>
                        </m:e>
                        <m:sub>
                          <m:r>
                            <m:rPr>
                              <m:sty m:val="p"/>
                            </m:rPr>
                            <a:rPr lang="en-MY">
                              <a:latin typeface="Cambria Math" panose="02040503050406030204" pitchFamily="18" charset="0"/>
                            </a:rPr>
                            <m:t>local</m:t>
                          </m:r>
                        </m:sub>
                      </m:sSub>
                    </m:oMath>
                  </m:oMathPara>
                </a14:m>
                <a:endParaRPr dirty="0"/>
              </a:p>
              <a:p>
                <a:pPr lvl="1"/>
                <a14:m>
                  <m:oMath xmlns:m="http://schemas.openxmlformats.org/officeDocument/2006/math">
                    <m:sSubSup>
                      <m:sSubSupPr>
                        <m:ctrlPr>
                          <a:rPr lang="en-MY" i="1">
                            <a:latin typeface="Cambria Math" panose="02040503050406030204" pitchFamily="18" charset="0"/>
                          </a:rPr>
                        </m:ctrlPr>
                      </m:sSubSupPr>
                      <m:e>
                        <m:r>
                          <a:rPr lang="en-MY" i="1">
                            <a:latin typeface="Cambria Math" panose="02040503050406030204" pitchFamily="18" charset="0"/>
                          </a:rPr>
                          <m:t>𝑞</m:t>
                        </m:r>
                      </m:e>
                      <m:sub>
                        <m:r>
                          <m:rPr>
                            <m:sty m:val="p"/>
                          </m:rPr>
                          <a:rPr lang="en-MY">
                            <a:latin typeface="Cambria Math" panose="02040503050406030204" pitchFamily="18" charset="0"/>
                          </a:rPr>
                          <m:t>nominal</m:t>
                        </m:r>
                        <m:r>
                          <a:rPr lang="en-MY">
                            <a:latin typeface="Cambria Math" panose="02040503050406030204" pitchFamily="18" charset="0"/>
                          </a:rPr>
                          <m:t> </m:t>
                        </m:r>
                        <m:r>
                          <m:rPr>
                            <m:sty m:val="p"/>
                          </m:rPr>
                          <a:rPr lang="en-MY">
                            <a:latin typeface="Cambria Math" panose="02040503050406030204" pitchFamily="18" charset="0"/>
                          </a:rPr>
                          <m:t>hot</m:t>
                        </m:r>
                        <m:r>
                          <a:rPr lang="en-MY">
                            <a:latin typeface="Cambria Math" panose="02040503050406030204" pitchFamily="18" charset="0"/>
                          </a:rPr>
                          <m:t> </m:t>
                        </m:r>
                        <m:r>
                          <m:rPr>
                            <m:sty m:val="p"/>
                          </m:rPr>
                          <a:rPr lang="en-MY">
                            <a:latin typeface="Cambria Math" panose="02040503050406030204" pitchFamily="18" charset="0"/>
                          </a:rPr>
                          <m:t>spot</m:t>
                        </m:r>
                      </m:sub>
                      <m:sup>
                        <m:r>
                          <a:rPr lang="en-MY" i="1">
                            <a:latin typeface="Cambria Math" panose="02040503050406030204" pitchFamily="18" charset="0"/>
                          </a:rPr>
                          <m:t>′′</m:t>
                        </m:r>
                      </m:sup>
                    </m:sSubSup>
                    <m:r>
                      <a:rPr lang="en-MY" i="1">
                        <a:latin typeface="Cambria Math" panose="02040503050406030204" pitchFamily="18" charset="0"/>
                      </a:rPr>
                      <m:t> </m:t>
                    </m:r>
                  </m:oMath>
                </a14:m>
                <a:r>
                  <a:rPr dirty="0"/>
                  <a:t>= 693 kW/m²</a:t>
                </a:r>
              </a:p>
              <a:p>
                <a:pPr lvl="1"/>
                <a:r>
                  <a:rPr dirty="0"/>
                  <a:t>Engineering uncertainty </a:t>
                </a:r>
                <a14:m>
                  <m:oMath xmlns:m="http://schemas.openxmlformats.org/officeDocument/2006/math">
                    <m:sSub>
                      <m:sSubPr>
                        <m:ctrlPr>
                          <a:rPr lang="en-MY" i="1">
                            <a:latin typeface="Cambria Math" panose="02040503050406030204" pitchFamily="18" charset="0"/>
                          </a:rPr>
                        </m:ctrlPr>
                      </m:sSubPr>
                      <m:e>
                        <m:r>
                          <a:rPr lang="en-MY" i="1">
                            <a:latin typeface="Cambria Math" panose="02040503050406030204" pitchFamily="18" charset="0"/>
                          </a:rPr>
                          <m:t>𝐹</m:t>
                        </m:r>
                      </m:e>
                      <m:sub>
                        <m:r>
                          <m:rPr>
                            <m:sty m:val="p"/>
                          </m:rPr>
                          <a:rPr lang="en-MY">
                            <a:latin typeface="Cambria Math" panose="02040503050406030204" pitchFamily="18" charset="0"/>
                          </a:rPr>
                          <m:t>eng</m:t>
                        </m:r>
                      </m:sub>
                    </m:sSub>
                    <m:r>
                      <a:rPr lang="en-MY" i="1">
                        <a:latin typeface="Cambria Math" panose="02040503050406030204" pitchFamily="18" charset="0"/>
                      </a:rPr>
                      <m:t> </m:t>
                    </m:r>
                  </m:oMath>
                </a14:m>
                <a:r>
                  <a:rPr dirty="0"/>
                  <a:t>= 1.2</a:t>
                </a:r>
                <a:endParaRPr lang="en-US" dirty="0"/>
              </a:p>
              <a:p>
                <a:pPr marL="457200" lvl="1" indent="0">
                  <a:buNone/>
                </a:pPr>
                <a14:m>
                  <m:oMathPara xmlns:m="http://schemas.openxmlformats.org/officeDocument/2006/math">
                    <m:oMathParaPr>
                      <m:jc m:val="centerGroup"/>
                    </m:oMathParaPr>
                    <m:oMath xmlns:m="http://schemas.openxmlformats.org/officeDocument/2006/math">
                      <m:sSubSup>
                        <m:sSubSupPr>
                          <m:ctrlPr>
                            <a:rPr lang="en-MY" i="1">
                              <a:latin typeface="Cambria Math" panose="02040503050406030204" pitchFamily="18" charset="0"/>
                            </a:rPr>
                          </m:ctrlPr>
                        </m:sSubSupPr>
                        <m:e>
                          <m:r>
                            <a:rPr lang="en-MY" i="1">
                              <a:latin typeface="Cambria Math" panose="02040503050406030204" pitchFamily="18" charset="0"/>
                            </a:rPr>
                            <m:t>𝑞</m:t>
                          </m:r>
                        </m:e>
                        <m:sub>
                          <m:r>
                            <m:rPr>
                              <m:sty m:val="p"/>
                            </m:rPr>
                            <a:rPr lang="en-MY">
                              <a:latin typeface="Cambria Math" panose="02040503050406030204" pitchFamily="18" charset="0"/>
                            </a:rPr>
                            <m:t>max</m:t>
                          </m:r>
                        </m:sub>
                        <m:sup>
                          <m:r>
                            <a:rPr lang="en-MY" i="1">
                              <a:latin typeface="Cambria Math" panose="02040503050406030204" pitchFamily="18" charset="0"/>
                            </a:rPr>
                            <m:t>′′</m:t>
                          </m:r>
                        </m:sup>
                      </m:sSubSup>
                      <m:r>
                        <a:rPr lang="en-MY" i="1">
                          <a:latin typeface="Cambria Math" panose="02040503050406030204" pitchFamily="18" charset="0"/>
                        </a:rPr>
                        <m:t>=</m:t>
                      </m:r>
                      <m:sSubSup>
                        <m:sSubSupPr>
                          <m:ctrlPr>
                            <a:rPr lang="en-MY" i="1">
                              <a:latin typeface="Cambria Math" panose="02040503050406030204" pitchFamily="18" charset="0"/>
                            </a:rPr>
                          </m:ctrlPr>
                        </m:sSubSupPr>
                        <m:e>
                          <m:r>
                            <a:rPr lang="en-MY" i="1">
                              <a:latin typeface="Cambria Math" panose="02040503050406030204" pitchFamily="18" charset="0"/>
                            </a:rPr>
                            <m:t>𝑞</m:t>
                          </m:r>
                        </m:e>
                        <m:sub>
                          <m:r>
                            <m:rPr>
                              <m:sty m:val="p"/>
                            </m:rPr>
                            <a:rPr lang="en-MY">
                              <a:latin typeface="Cambria Math" panose="02040503050406030204" pitchFamily="18" charset="0"/>
                            </a:rPr>
                            <m:t>nominal</m:t>
                          </m:r>
                          <m:r>
                            <a:rPr lang="en-MY">
                              <a:latin typeface="Cambria Math" panose="02040503050406030204" pitchFamily="18" charset="0"/>
                            </a:rPr>
                            <m:t> </m:t>
                          </m:r>
                          <m:r>
                            <m:rPr>
                              <m:sty m:val="p"/>
                            </m:rPr>
                            <a:rPr lang="en-MY">
                              <a:latin typeface="Cambria Math" panose="02040503050406030204" pitchFamily="18" charset="0"/>
                            </a:rPr>
                            <m:t>hot</m:t>
                          </m:r>
                          <m:r>
                            <a:rPr lang="en-MY">
                              <a:latin typeface="Cambria Math" panose="02040503050406030204" pitchFamily="18" charset="0"/>
                            </a:rPr>
                            <m:t> </m:t>
                          </m:r>
                          <m:r>
                            <m:rPr>
                              <m:sty m:val="p"/>
                            </m:rPr>
                            <a:rPr lang="en-MY">
                              <a:latin typeface="Cambria Math" panose="02040503050406030204" pitchFamily="18" charset="0"/>
                            </a:rPr>
                            <m:t>spot</m:t>
                          </m:r>
                        </m:sub>
                        <m:sup>
                          <m:r>
                            <a:rPr lang="en-MY" i="1">
                              <a:latin typeface="Cambria Math" panose="02040503050406030204" pitchFamily="18" charset="0"/>
                            </a:rPr>
                            <m:t>′′</m:t>
                          </m:r>
                        </m:sup>
                      </m:sSubSup>
                      <m:r>
                        <a:rPr lang="en-MY" i="1">
                          <a:latin typeface="Cambria Math" panose="02040503050406030204" pitchFamily="18" charset="0"/>
                        </a:rPr>
                        <m:t>⋅</m:t>
                      </m:r>
                      <m:sSub>
                        <m:sSubPr>
                          <m:ctrlPr>
                            <a:rPr lang="en-MY" i="1">
                              <a:latin typeface="Cambria Math" panose="02040503050406030204" pitchFamily="18" charset="0"/>
                            </a:rPr>
                          </m:ctrlPr>
                        </m:sSubPr>
                        <m:e>
                          <m:r>
                            <a:rPr lang="en-MY" i="1">
                              <a:latin typeface="Cambria Math" panose="02040503050406030204" pitchFamily="18" charset="0"/>
                            </a:rPr>
                            <m:t>𝐹</m:t>
                          </m:r>
                        </m:e>
                        <m:sub>
                          <m:r>
                            <m:rPr>
                              <m:sty m:val="p"/>
                            </m:rPr>
                            <a:rPr lang="en-MY">
                              <a:latin typeface="Cambria Math" panose="02040503050406030204" pitchFamily="18" charset="0"/>
                            </a:rPr>
                            <m:t>eng</m:t>
                          </m:r>
                        </m:sub>
                      </m:sSub>
                    </m:oMath>
                  </m:oMathPara>
                </a14:m>
                <a:endParaRPr dirty="0"/>
              </a:p>
              <a:p>
                <a:pPr lvl="1"/>
                <a14:m>
                  <m:oMath xmlns:m="http://schemas.openxmlformats.org/officeDocument/2006/math">
                    <m:sSubSup>
                      <m:sSubSupPr>
                        <m:ctrlPr>
                          <a:rPr lang="en-MY" i="1">
                            <a:latin typeface="Cambria Math" panose="02040503050406030204" pitchFamily="18" charset="0"/>
                          </a:rPr>
                        </m:ctrlPr>
                      </m:sSubSupPr>
                      <m:e>
                        <m:r>
                          <a:rPr lang="en-MY" i="1">
                            <a:latin typeface="Cambria Math" panose="02040503050406030204" pitchFamily="18" charset="0"/>
                          </a:rPr>
                          <m:t>𝑞</m:t>
                        </m:r>
                      </m:e>
                      <m:sub>
                        <m:r>
                          <m:rPr>
                            <m:sty m:val="p"/>
                          </m:rPr>
                          <a:rPr lang="en-MY">
                            <a:latin typeface="Cambria Math" panose="02040503050406030204" pitchFamily="18" charset="0"/>
                          </a:rPr>
                          <m:t>max</m:t>
                        </m:r>
                      </m:sub>
                      <m:sup>
                        <m:r>
                          <a:rPr lang="en-MY" i="1">
                            <a:latin typeface="Cambria Math" panose="02040503050406030204" pitchFamily="18" charset="0"/>
                          </a:rPr>
                          <m:t>′′</m:t>
                        </m:r>
                      </m:sup>
                    </m:sSubSup>
                    <m:r>
                      <a:rPr lang="en-MY" i="1">
                        <a:latin typeface="Cambria Math" panose="02040503050406030204" pitchFamily="18" charset="0"/>
                      </a:rPr>
                      <m:t> </m:t>
                    </m:r>
                  </m:oMath>
                </a14:m>
                <a:r>
                  <a:rPr dirty="0"/>
                  <a:t>≈ 830 kW/m²</a:t>
                </a:r>
              </a:p>
            </p:txBody>
          </p:sp>
        </mc:Choice>
        <mc:Fallback xmlns="">
          <p:sp>
            <p:nvSpPr>
              <p:cNvPr id="7" name="Content Placeholder 2">
                <a:extLst>
                  <a:ext uri="{FF2B5EF4-FFF2-40B4-BE49-F238E27FC236}">
                    <a16:creationId xmlns:a16="http://schemas.microsoft.com/office/drawing/2014/main" id="{335C7827-566F-4425-5FBF-F13BFA8819F2}"/>
                  </a:ext>
                </a:extLst>
              </p:cNvPr>
              <p:cNvSpPr>
                <a:spLocks noGrp="1" noRot="1" noChangeAspect="1" noMove="1" noResize="1" noEditPoints="1" noAdjustHandles="1" noChangeArrowheads="1" noChangeShapeType="1" noTextEdit="1"/>
              </p:cNvSpPr>
              <p:nvPr>
                <p:ph idx="1"/>
              </p:nvPr>
            </p:nvSpPr>
            <p:spPr>
              <a:xfrm>
                <a:off x="457200" y="1708842"/>
                <a:ext cx="8229600" cy="4525963"/>
              </a:xfrm>
              <a:blipFill>
                <a:blip r:embed="rId2"/>
                <a:stretch>
                  <a:fillRect t="-1615"/>
                </a:stretch>
              </a:blipFill>
            </p:spPr>
            <p:txBody>
              <a:bodyPr/>
              <a:lstStyle/>
              <a:p>
                <a:r>
                  <a:rPr lang="en-MY">
                    <a:noFill/>
                  </a:rPr>
                  <a:t> </a:t>
                </a:r>
              </a:p>
            </p:txBody>
          </p:sp>
        </mc:Fallback>
      </mc:AlternateContent>
    </p:spTree>
    <p:extLst>
      <p:ext uri="{BB962C8B-B14F-4D97-AF65-F5344CB8AC3E}">
        <p14:creationId xmlns:p14="http://schemas.microsoft.com/office/powerpoint/2010/main" val="16334425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3552" y="18282"/>
            <a:ext cx="8229600" cy="1143000"/>
          </a:xfrm>
        </p:spPr>
        <p:txBody>
          <a:bodyPr/>
          <a:lstStyle/>
          <a:p>
            <a:r>
              <a:rPr lang="en-US" dirty="0"/>
              <a:t>Thermal Design Margin</a:t>
            </a:r>
          </a:p>
        </p:txBody>
      </p:sp>
      <p:pic>
        <p:nvPicPr>
          <p:cNvPr id="3" name="Picture 2"/>
          <p:cNvPicPr>
            <a:picLocks noChangeAspect="1"/>
          </p:cNvPicPr>
          <p:nvPr/>
        </p:nvPicPr>
        <p:blipFill>
          <a:blip r:embed="rId2"/>
          <a:stretch>
            <a:fillRect/>
          </a:stretch>
        </p:blipFill>
        <p:spPr>
          <a:xfrm>
            <a:off x="794162" y="929270"/>
            <a:ext cx="6971414" cy="5652790"/>
          </a:xfrm>
          <a:prstGeom prst="rect">
            <a:avLst/>
          </a:prstGeom>
        </p:spPr>
      </p:pic>
    </p:spTree>
    <p:extLst>
      <p:ext uri="{BB962C8B-B14F-4D97-AF65-F5344CB8AC3E}">
        <p14:creationId xmlns:p14="http://schemas.microsoft.com/office/powerpoint/2010/main" val="2552879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3552" y="18282"/>
            <a:ext cx="8229600" cy="1143000"/>
          </a:xfrm>
        </p:spPr>
        <p:txBody>
          <a:bodyPr/>
          <a:lstStyle/>
          <a:p>
            <a:r>
              <a:rPr lang="en-US" sz="3200" dirty="0"/>
              <a:t>Thermal Design Limits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8173" y="803147"/>
            <a:ext cx="7207479" cy="5877433"/>
          </a:xfrm>
          <a:prstGeom prst="rect">
            <a:avLst/>
          </a:prstGeom>
        </p:spPr>
      </p:pic>
    </p:spTree>
    <p:extLst>
      <p:ext uri="{BB962C8B-B14F-4D97-AF65-F5344CB8AC3E}">
        <p14:creationId xmlns:p14="http://schemas.microsoft.com/office/powerpoint/2010/main" val="31482818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Thermal Design Limits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4369" y="1438656"/>
            <a:ext cx="8143831" cy="5247086"/>
          </a:xfrm>
          <a:prstGeom prst="rect">
            <a:avLst/>
          </a:prstGeom>
        </p:spPr>
      </p:pic>
    </p:spTree>
    <p:extLst>
      <p:ext uri="{BB962C8B-B14F-4D97-AF65-F5344CB8AC3E}">
        <p14:creationId xmlns:p14="http://schemas.microsoft.com/office/powerpoint/2010/main" val="26567001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60C01-274B-4B6D-54E6-8C343A4D10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271630-2E83-6D70-B93A-471BD865EC0A}"/>
              </a:ext>
            </a:extLst>
          </p:cNvPr>
          <p:cNvSpPr>
            <a:spLocks noGrp="1"/>
          </p:cNvSpPr>
          <p:nvPr>
            <p:ph type="title"/>
          </p:nvPr>
        </p:nvSpPr>
        <p:spPr/>
        <p:txBody>
          <a:bodyPr/>
          <a:lstStyle/>
          <a:p>
            <a:r>
              <a:rPr lang="en-US" dirty="0"/>
              <a:t>Thermal Design Limits</a:t>
            </a:r>
          </a:p>
        </p:txBody>
      </p:sp>
      <p:graphicFrame>
        <p:nvGraphicFramePr>
          <p:cNvPr id="3" name="Table 2">
            <a:extLst>
              <a:ext uri="{FF2B5EF4-FFF2-40B4-BE49-F238E27FC236}">
                <a16:creationId xmlns:a16="http://schemas.microsoft.com/office/drawing/2014/main" id="{8FF88434-5C0A-85D8-A99C-395B021214E7}"/>
              </a:ext>
            </a:extLst>
          </p:cNvPr>
          <p:cNvGraphicFramePr>
            <a:graphicFrameLocks noGrp="1"/>
          </p:cNvGraphicFramePr>
          <p:nvPr>
            <p:extLst>
              <p:ext uri="{D42A27DB-BD31-4B8C-83A1-F6EECF244321}">
                <p14:modId xmlns:p14="http://schemas.microsoft.com/office/powerpoint/2010/main" val="554544506"/>
              </p:ext>
            </p:extLst>
          </p:nvPr>
        </p:nvGraphicFramePr>
        <p:xfrm>
          <a:off x="457200" y="2948781"/>
          <a:ext cx="8229600" cy="1828800"/>
        </p:xfrm>
        <a:graphic>
          <a:graphicData uri="http://schemas.openxmlformats.org/drawingml/2006/table">
            <a:tbl>
              <a:tblPr/>
              <a:tblGrid>
                <a:gridCol w="2743200">
                  <a:extLst>
                    <a:ext uri="{9D8B030D-6E8A-4147-A177-3AD203B41FA5}">
                      <a16:colId xmlns:a16="http://schemas.microsoft.com/office/drawing/2014/main" val="108201313"/>
                    </a:ext>
                  </a:extLst>
                </a:gridCol>
                <a:gridCol w="2743200">
                  <a:extLst>
                    <a:ext uri="{9D8B030D-6E8A-4147-A177-3AD203B41FA5}">
                      <a16:colId xmlns:a16="http://schemas.microsoft.com/office/drawing/2014/main" val="1600487055"/>
                    </a:ext>
                  </a:extLst>
                </a:gridCol>
                <a:gridCol w="2743200">
                  <a:extLst>
                    <a:ext uri="{9D8B030D-6E8A-4147-A177-3AD203B41FA5}">
                      <a16:colId xmlns:a16="http://schemas.microsoft.com/office/drawing/2014/main" val="169541941"/>
                    </a:ext>
                  </a:extLst>
                </a:gridCol>
              </a:tblGrid>
              <a:tr h="0">
                <a:tc>
                  <a:txBody>
                    <a:bodyPr/>
                    <a:lstStyle/>
                    <a:p>
                      <a:pPr>
                        <a:buNone/>
                      </a:pPr>
                      <a:r>
                        <a:rPr lang="en-MY" dirty="0"/>
                        <a:t>Parameter</a:t>
                      </a:r>
                    </a:p>
                  </a:txBody>
                  <a:tcPr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MY"/>
                        <a:t>Typical Limit</a:t>
                      </a:r>
                    </a:p>
                  </a:txBody>
                  <a:tcPr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MY" dirty="0"/>
                        <a:t>Why it matters</a:t>
                      </a:r>
                    </a:p>
                  </a:txBody>
                  <a:tcPr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69964904"/>
                  </a:ext>
                </a:extLst>
              </a:tr>
              <a:tr h="0">
                <a:tc>
                  <a:txBody>
                    <a:bodyPr/>
                    <a:lstStyle/>
                    <a:p>
                      <a:pPr>
                        <a:buNone/>
                      </a:pPr>
                      <a:r>
                        <a:rPr lang="en-MY"/>
                        <a:t>Fuel centerline T</a:t>
                      </a:r>
                    </a:p>
                  </a:txBody>
                  <a:tcPr anchor="ctr">
                    <a:lnL>
                      <a:noFill/>
                    </a:lnL>
                    <a:lnR>
                      <a:noFill/>
                    </a:lnR>
                    <a:lnT w="12700" cap="flat" cmpd="sng" algn="ctr">
                      <a:solidFill>
                        <a:schemeClr val="tx1"/>
                      </a:solidFill>
                      <a:prstDash val="solid"/>
                      <a:round/>
                      <a:headEnd type="none" w="med" len="med"/>
                      <a:tailEnd type="none" w="med" len="med"/>
                    </a:lnT>
                    <a:lnB>
                      <a:noFill/>
                    </a:lnB>
                    <a:noFill/>
                  </a:tcPr>
                </a:tc>
                <a:tc>
                  <a:txBody>
                    <a:bodyPr/>
                    <a:lstStyle/>
                    <a:p>
                      <a:pPr>
                        <a:buNone/>
                      </a:pPr>
                      <a:r>
                        <a:rPr lang="en-MY"/>
                        <a:t>&lt; ~2200°C</a:t>
                      </a:r>
                    </a:p>
                  </a:txBody>
                  <a:tcPr anchor="ctr">
                    <a:lnL>
                      <a:noFill/>
                    </a:lnL>
                    <a:lnR>
                      <a:noFill/>
                    </a:lnR>
                    <a:lnT w="12700" cap="flat" cmpd="sng" algn="ctr">
                      <a:solidFill>
                        <a:schemeClr val="tx1"/>
                      </a:solidFill>
                      <a:prstDash val="solid"/>
                      <a:round/>
                      <a:headEnd type="none" w="med" len="med"/>
                      <a:tailEnd type="none" w="med" len="med"/>
                    </a:lnT>
                    <a:lnB>
                      <a:noFill/>
                    </a:lnB>
                    <a:noFill/>
                  </a:tcPr>
                </a:tc>
                <a:tc>
                  <a:txBody>
                    <a:bodyPr/>
                    <a:lstStyle/>
                    <a:p>
                      <a:pPr>
                        <a:buNone/>
                      </a:pPr>
                      <a:r>
                        <a:rPr lang="en-MY"/>
                        <a:t>Prevent fuel melting</a:t>
                      </a:r>
                    </a:p>
                  </a:txBody>
                  <a:tcPr anchor="ctr">
                    <a:lnL>
                      <a:noFill/>
                    </a:lnL>
                    <a:lnR>
                      <a:noFill/>
                    </a:lnR>
                    <a:lnT w="12700" cap="flat" cmpd="sng" algn="ctr">
                      <a:solidFill>
                        <a:schemeClr val="tx1"/>
                      </a:solidFill>
                      <a:prstDash val="solid"/>
                      <a:round/>
                      <a:headEnd type="none" w="med" len="med"/>
                      <a:tailEnd type="none" w="med" len="med"/>
                    </a:lnT>
                    <a:lnB>
                      <a:noFill/>
                    </a:lnB>
                    <a:noFill/>
                  </a:tcPr>
                </a:tc>
                <a:extLst>
                  <a:ext uri="{0D108BD9-81ED-4DB2-BD59-A6C34878D82A}">
                    <a16:rowId xmlns:a16="http://schemas.microsoft.com/office/drawing/2014/main" val="4188160170"/>
                  </a:ext>
                </a:extLst>
              </a:tr>
              <a:tr h="0">
                <a:tc>
                  <a:txBody>
                    <a:bodyPr/>
                    <a:lstStyle/>
                    <a:p>
                      <a:pPr>
                        <a:buNone/>
                      </a:pPr>
                      <a:r>
                        <a:rPr lang="en-MY"/>
                        <a:t>Cladding T</a:t>
                      </a:r>
                    </a:p>
                  </a:txBody>
                  <a:tcPr anchor="ctr">
                    <a:lnL>
                      <a:noFill/>
                    </a:lnL>
                    <a:lnR>
                      <a:noFill/>
                    </a:lnR>
                    <a:lnT>
                      <a:noFill/>
                    </a:lnT>
                    <a:lnB>
                      <a:noFill/>
                    </a:lnB>
                    <a:noFill/>
                  </a:tcPr>
                </a:tc>
                <a:tc>
                  <a:txBody>
                    <a:bodyPr/>
                    <a:lstStyle/>
                    <a:p>
                      <a:pPr>
                        <a:buNone/>
                      </a:pPr>
                      <a:r>
                        <a:rPr lang="en-MY"/>
                        <a:t>&lt; ~1200°C</a:t>
                      </a:r>
                    </a:p>
                  </a:txBody>
                  <a:tcPr anchor="ctr">
                    <a:lnL>
                      <a:noFill/>
                    </a:lnL>
                    <a:lnR>
                      <a:noFill/>
                    </a:lnR>
                    <a:lnT>
                      <a:noFill/>
                    </a:lnT>
                    <a:lnB>
                      <a:noFill/>
                    </a:lnB>
                    <a:noFill/>
                  </a:tcPr>
                </a:tc>
                <a:tc>
                  <a:txBody>
                    <a:bodyPr/>
                    <a:lstStyle/>
                    <a:p>
                      <a:pPr>
                        <a:buNone/>
                      </a:pPr>
                      <a:r>
                        <a:rPr lang="en-MY"/>
                        <a:t>Avoid oxidation &amp; burst</a:t>
                      </a:r>
                    </a:p>
                  </a:txBody>
                  <a:tcPr anchor="ctr">
                    <a:lnL>
                      <a:noFill/>
                    </a:lnL>
                    <a:lnR>
                      <a:noFill/>
                    </a:lnR>
                    <a:lnT>
                      <a:noFill/>
                    </a:lnT>
                    <a:lnB>
                      <a:noFill/>
                    </a:lnB>
                    <a:noFill/>
                  </a:tcPr>
                </a:tc>
                <a:extLst>
                  <a:ext uri="{0D108BD9-81ED-4DB2-BD59-A6C34878D82A}">
                    <a16:rowId xmlns:a16="http://schemas.microsoft.com/office/drawing/2014/main" val="3309347059"/>
                  </a:ext>
                </a:extLst>
              </a:tr>
              <a:tr h="0">
                <a:tc>
                  <a:txBody>
                    <a:bodyPr/>
                    <a:lstStyle/>
                    <a:p>
                      <a:pPr>
                        <a:buNone/>
                      </a:pPr>
                      <a:r>
                        <a:rPr lang="en-MY"/>
                        <a:t>DNBR / MDNBR</a:t>
                      </a:r>
                    </a:p>
                  </a:txBody>
                  <a:tcPr anchor="ctr">
                    <a:lnL>
                      <a:noFill/>
                    </a:lnL>
                    <a:lnR>
                      <a:noFill/>
                    </a:lnR>
                    <a:lnT>
                      <a:noFill/>
                    </a:lnT>
                    <a:lnB>
                      <a:noFill/>
                    </a:lnB>
                    <a:noFill/>
                  </a:tcPr>
                </a:tc>
                <a:tc>
                  <a:txBody>
                    <a:bodyPr/>
                    <a:lstStyle/>
                    <a:p>
                      <a:pPr>
                        <a:buNone/>
                      </a:pPr>
                      <a:r>
                        <a:rPr lang="en-MY"/>
                        <a:t>&gt; 1.17–1.3</a:t>
                      </a:r>
                    </a:p>
                  </a:txBody>
                  <a:tcPr anchor="ctr">
                    <a:lnL>
                      <a:noFill/>
                    </a:lnL>
                    <a:lnR>
                      <a:noFill/>
                    </a:lnR>
                    <a:lnT>
                      <a:noFill/>
                    </a:lnT>
                    <a:lnB>
                      <a:noFill/>
                    </a:lnB>
                    <a:noFill/>
                  </a:tcPr>
                </a:tc>
                <a:tc>
                  <a:txBody>
                    <a:bodyPr/>
                    <a:lstStyle/>
                    <a:p>
                      <a:pPr>
                        <a:buNone/>
                      </a:pPr>
                      <a:r>
                        <a:rPr lang="en-MY"/>
                        <a:t>Prevent DNB</a:t>
                      </a:r>
                    </a:p>
                  </a:txBody>
                  <a:tcPr anchor="ctr">
                    <a:lnL>
                      <a:noFill/>
                    </a:lnL>
                    <a:lnR>
                      <a:noFill/>
                    </a:lnR>
                    <a:lnT>
                      <a:noFill/>
                    </a:lnT>
                    <a:lnB>
                      <a:noFill/>
                    </a:lnB>
                    <a:noFill/>
                  </a:tcPr>
                </a:tc>
                <a:extLst>
                  <a:ext uri="{0D108BD9-81ED-4DB2-BD59-A6C34878D82A}">
                    <a16:rowId xmlns:a16="http://schemas.microsoft.com/office/drawing/2014/main" val="1135657143"/>
                  </a:ext>
                </a:extLst>
              </a:tr>
              <a:tr h="0">
                <a:tc>
                  <a:txBody>
                    <a:bodyPr/>
                    <a:lstStyle/>
                    <a:p>
                      <a:pPr>
                        <a:buNone/>
                      </a:pPr>
                      <a:r>
                        <a:rPr lang="en-MY"/>
                        <a:t>Heat flux</a:t>
                      </a:r>
                    </a:p>
                  </a:txBody>
                  <a:tcPr anchor="ctr">
                    <a:lnL>
                      <a:noFill/>
                    </a:lnL>
                    <a:lnR>
                      <a:noFill/>
                    </a:lnR>
                    <a:lnT>
                      <a:noFill/>
                    </a:lnT>
                    <a:lnB>
                      <a:noFill/>
                    </a:lnB>
                    <a:noFill/>
                  </a:tcPr>
                </a:tc>
                <a:tc>
                  <a:txBody>
                    <a:bodyPr/>
                    <a:lstStyle/>
                    <a:p>
                      <a:pPr>
                        <a:buNone/>
                      </a:pPr>
                      <a:r>
                        <a:rPr lang="en-MY"/>
                        <a:t>Below CHF</a:t>
                      </a:r>
                    </a:p>
                  </a:txBody>
                  <a:tcPr anchor="ctr">
                    <a:lnL>
                      <a:noFill/>
                    </a:lnL>
                    <a:lnR>
                      <a:noFill/>
                    </a:lnR>
                    <a:lnT>
                      <a:noFill/>
                    </a:lnT>
                    <a:lnB>
                      <a:noFill/>
                    </a:lnB>
                    <a:noFill/>
                  </a:tcPr>
                </a:tc>
                <a:tc>
                  <a:txBody>
                    <a:bodyPr/>
                    <a:lstStyle/>
                    <a:p>
                      <a:pPr>
                        <a:buNone/>
                      </a:pPr>
                      <a:r>
                        <a:rPr lang="en-MY" dirty="0"/>
                        <a:t>Avoid burnout</a:t>
                      </a:r>
                    </a:p>
                  </a:txBody>
                  <a:tcPr anchor="ctr">
                    <a:lnL>
                      <a:noFill/>
                    </a:lnL>
                    <a:lnR>
                      <a:noFill/>
                    </a:lnR>
                    <a:lnT>
                      <a:noFill/>
                    </a:lnT>
                    <a:lnB>
                      <a:noFill/>
                    </a:lnB>
                    <a:noFill/>
                  </a:tcPr>
                </a:tc>
                <a:extLst>
                  <a:ext uri="{0D108BD9-81ED-4DB2-BD59-A6C34878D82A}">
                    <a16:rowId xmlns:a16="http://schemas.microsoft.com/office/drawing/2014/main" val="1143313215"/>
                  </a:ext>
                </a:extLst>
              </a:tr>
            </a:tbl>
          </a:graphicData>
        </a:graphic>
      </p:graphicFrame>
    </p:spTree>
    <p:extLst>
      <p:ext uri="{BB962C8B-B14F-4D97-AF65-F5344CB8AC3E}">
        <p14:creationId xmlns:p14="http://schemas.microsoft.com/office/powerpoint/2010/main" val="61181683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4141" y="450377"/>
            <a:ext cx="5543099" cy="6213144"/>
          </a:xfrm>
          <a:prstGeom prst="rect">
            <a:avLst/>
          </a:prstGeom>
        </p:spPr>
      </p:pic>
      <p:sp>
        <p:nvSpPr>
          <p:cNvPr id="5" name="TextBox 4"/>
          <p:cNvSpPr txBox="1"/>
          <p:nvPr/>
        </p:nvSpPr>
        <p:spPr>
          <a:xfrm>
            <a:off x="382137" y="736979"/>
            <a:ext cx="2305503" cy="707886"/>
          </a:xfrm>
          <a:prstGeom prst="rect">
            <a:avLst/>
          </a:prstGeom>
          <a:noFill/>
        </p:spPr>
        <p:txBody>
          <a:bodyPr wrap="none" rtlCol="0">
            <a:spAutoFit/>
          </a:bodyPr>
          <a:lstStyle/>
          <a:p>
            <a:r>
              <a:rPr lang="en-US" sz="4000" dirty="0"/>
              <a:t>DNB Ratio</a:t>
            </a:r>
          </a:p>
        </p:txBody>
      </p:sp>
    </p:spTree>
    <p:extLst>
      <p:ext uri="{BB962C8B-B14F-4D97-AF65-F5344CB8AC3E}">
        <p14:creationId xmlns:p14="http://schemas.microsoft.com/office/powerpoint/2010/main" val="28199929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09600" y="1466851"/>
            <a:ext cx="8083296" cy="411361"/>
          </a:xfrm>
          <a:prstGeom prst="rect">
            <a:avLst/>
          </a:prstGeom>
          <a:noFill/>
          <a:ln/>
        </p:spPr>
        <p:txBody>
          <a:bodyPr wrap="square" lIns="0" tIns="0" rIns="0" bIns="0" rtlCol="0" anchor="t"/>
          <a:lstStyle/>
          <a:p>
            <a:pPr>
              <a:lnSpc>
                <a:spcPts val="3240"/>
              </a:lnSpc>
            </a:pPr>
            <a:r>
              <a:rPr lang="en-US" sz="2000" b="1" dirty="0">
                <a:latin typeface="Arial" pitchFamily="34" charset="0"/>
                <a:ea typeface="Arial" pitchFamily="34" charset="-122"/>
                <a:cs typeface="Arial" pitchFamily="34" charset="-120"/>
              </a:rPr>
              <a:t>Motivation: Why Thermal Design Matters</a:t>
            </a:r>
            <a:endParaRPr lang="en-US" sz="2000" dirty="0"/>
          </a:p>
        </p:txBody>
      </p:sp>
      <p:sp>
        <p:nvSpPr>
          <p:cNvPr id="3" name="Text 1"/>
          <p:cNvSpPr/>
          <p:nvPr/>
        </p:nvSpPr>
        <p:spPr>
          <a:xfrm>
            <a:off x="609600" y="2106812"/>
            <a:ext cx="8083296" cy="239911"/>
          </a:xfrm>
          <a:prstGeom prst="rect">
            <a:avLst/>
          </a:prstGeom>
          <a:noFill/>
          <a:ln/>
        </p:spPr>
        <p:txBody>
          <a:bodyPr wrap="square" lIns="0" tIns="0" rIns="0" bIns="0" rtlCol="0" anchor="t"/>
          <a:lstStyle/>
          <a:p>
            <a:pPr>
              <a:lnSpc>
                <a:spcPts val="1890"/>
              </a:lnSpc>
            </a:pPr>
            <a:r>
              <a:rPr lang="en-US" sz="2000" dirty="0">
                <a:latin typeface="Arial" pitchFamily="34" charset="0"/>
                <a:ea typeface="Arial" pitchFamily="34" charset="-122"/>
                <a:cs typeface="Arial" pitchFamily="34" charset="-120"/>
              </a:rPr>
              <a:t>Thermal (NOT nuclear) considerations limit reactor power generation</a:t>
            </a:r>
            <a:endParaRPr lang="en-US" sz="2000" dirty="0"/>
          </a:p>
        </p:txBody>
      </p:sp>
      <p:sp>
        <p:nvSpPr>
          <p:cNvPr id="4" name="Text 2"/>
          <p:cNvSpPr/>
          <p:nvPr/>
        </p:nvSpPr>
        <p:spPr>
          <a:xfrm>
            <a:off x="914400" y="2499123"/>
            <a:ext cx="7620000" cy="1828651"/>
          </a:xfrm>
          <a:prstGeom prst="rect">
            <a:avLst/>
          </a:prstGeom>
          <a:noFill/>
          <a:ln/>
        </p:spPr>
        <p:txBody>
          <a:bodyPr wrap="square" lIns="0" tIns="0" rIns="0" bIns="0" rtlCol="0" anchor="t"/>
          <a:lstStyle/>
          <a:p>
            <a:pPr marL="342900" indent="-342900">
              <a:lnSpc>
                <a:spcPts val="2160"/>
              </a:lnSpc>
              <a:buSzPct val="100000"/>
              <a:buChar char="•"/>
            </a:pPr>
            <a:r>
              <a:rPr lang="en-US" sz="2000" dirty="0">
                <a:latin typeface="Arial" pitchFamily="34" charset="0"/>
                <a:ea typeface="Arial" pitchFamily="34" charset="-122"/>
                <a:cs typeface="Arial" pitchFamily="34" charset="-120"/>
              </a:rPr>
              <a:t>A 1,000 MW(electric) reactor generates ~3,300 MW(thermal) of heat</a:t>
            </a:r>
            <a:endParaRPr lang="en-US" sz="2000" dirty="0"/>
          </a:p>
          <a:p>
            <a:pPr marL="342900" indent="-342900">
              <a:lnSpc>
                <a:spcPts val="2160"/>
              </a:lnSpc>
              <a:buSzPct val="100000"/>
              <a:buChar char="•"/>
            </a:pPr>
            <a:r>
              <a:rPr lang="en-US" sz="2000" dirty="0">
                <a:latin typeface="Arial" pitchFamily="34" charset="0"/>
                <a:ea typeface="Arial" pitchFamily="34" charset="-122"/>
                <a:cs typeface="Arial" pitchFamily="34" charset="-120"/>
              </a:rPr>
              <a:t>~30,000 fuel rods must be cooled simultaneously</a:t>
            </a:r>
            <a:endParaRPr lang="en-US" sz="2000" dirty="0"/>
          </a:p>
          <a:p>
            <a:pPr marL="342900" indent="-342900">
              <a:lnSpc>
                <a:spcPts val="2160"/>
              </a:lnSpc>
              <a:buSzPct val="100000"/>
              <a:buChar char="•"/>
            </a:pPr>
            <a:r>
              <a:rPr lang="en-US" sz="2000" dirty="0">
                <a:latin typeface="Arial" pitchFamily="34" charset="0"/>
                <a:ea typeface="Arial" pitchFamily="34" charset="-122"/>
                <a:cs typeface="Arial" pitchFamily="34" charset="-120"/>
              </a:rPr>
              <a:t>Temperature rise from inlet to outlet: 20-35°C</a:t>
            </a:r>
            <a:endParaRPr lang="en-US" sz="2000" dirty="0"/>
          </a:p>
          <a:p>
            <a:pPr marL="342900" indent="-342900">
              <a:lnSpc>
                <a:spcPts val="2160"/>
              </a:lnSpc>
              <a:buSzPct val="100000"/>
              <a:buChar char="•"/>
            </a:pPr>
            <a:r>
              <a:rPr lang="en-US" sz="2000" dirty="0">
                <a:latin typeface="Arial" pitchFamily="34" charset="0"/>
                <a:ea typeface="Arial" pitchFamily="34" charset="-122"/>
                <a:cs typeface="Arial" pitchFamily="34" charset="-120"/>
              </a:rPr>
              <a:t>Failure to remove heat → catastrophic temperature rise in seconds</a:t>
            </a:r>
            <a:endParaRPr lang="en-US" sz="2000" dirty="0"/>
          </a:p>
          <a:p>
            <a:pPr marL="342900" indent="-342900">
              <a:lnSpc>
                <a:spcPts val="2160"/>
              </a:lnSpc>
              <a:buSzPct val="100000"/>
              <a:buChar char="•"/>
            </a:pPr>
            <a:r>
              <a:rPr lang="en-US" sz="2000" dirty="0">
                <a:latin typeface="Arial" pitchFamily="34" charset="0"/>
                <a:ea typeface="Arial" pitchFamily="34" charset="-122"/>
                <a:cs typeface="Arial" pitchFamily="34" charset="-120"/>
              </a:rPr>
              <a:t>Temperatures MUST NOT exceed material property limits (fuel, cladding)</a:t>
            </a:r>
            <a:endParaRPr lang="en-US" sz="20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28600" y="1219200"/>
            <a:ext cx="8526899" cy="4809554"/>
          </a:xfrm>
          <a:prstGeom prst="rect">
            <a:avLst/>
          </a:prstGeom>
        </p:spPr>
      </p:pic>
      <p:sp>
        <p:nvSpPr>
          <p:cNvPr id="5" name="TextBox 4"/>
          <p:cNvSpPr txBox="1"/>
          <p:nvPr/>
        </p:nvSpPr>
        <p:spPr>
          <a:xfrm>
            <a:off x="304800" y="381000"/>
            <a:ext cx="4550989" cy="707886"/>
          </a:xfrm>
          <a:prstGeom prst="rect">
            <a:avLst/>
          </a:prstGeom>
          <a:noFill/>
        </p:spPr>
        <p:txBody>
          <a:bodyPr wrap="none" rtlCol="0">
            <a:spAutoFit/>
          </a:bodyPr>
          <a:lstStyle/>
          <a:p>
            <a:r>
              <a:rPr lang="en-US" sz="4000" dirty="0"/>
              <a:t>Boiling Crisis for LWR</a:t>
            </a:r>
          </a:p>
        </p:txBody>
      </p:sp>
    </p:spTree>
    <p:extLst>
      <p:ext uri="{BB962C8B-B14F-4D97-AF65-F5344CB8AC3E}">
        <p14:creationId xmlns:p14="http://schemas.microsoft.com/office/powerpoint/2010/main" val="409000570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04800" y="381000"/>
            <a:ext cx="7628499" cy="707886"/>
          </a:xfrm>
          <a:prstGeom prst="rect">
            <a:avLst/>
          </a:prstGeom>
          <a:noFill/>
        </p:spPr>
        <p:txBody>
          <a:bodyPr wrap="none" rtlCol="0">
            <a:spAutoFit/>
          </a:bodyPr>
          <a:lstStyle/>
          <a:p>
            <a:r>
              <a:rPr lang="en-US" sz="4000" dirty="0"/>
              <a:t>Evaluation by Local Heat Flux (PWR)</a:t>
            </a:r>
          </a:p>
        </p:txBody>
      </p:sp>
      <p:pic>
        <p:nvPicPr>
          <p:cNvPr id="2" name="Picture 1"/>
          <p:cNvPicPr>
            <a:picLocks noChangeAspect="1"/>
          </p:cNvPicPr>
          <p:nvPr/>
        </p:nvPicPr>
        <p:blipFill>
          <a:blip r:embed="rId2"/>
          <a:stretch>
            <a:fillRect/>
          </a:stretch>
        </p:blipFill>
        <p:spPr>
          <a:xfrm>
            <a:off x="92611" y="1115759"/>
            <a:ext cx="8746590" cy="4980241"/>
          </a:xfrm>
          <a:prstGeom prst="rect">
            <a:avLst/>
          </a:prstGeom>
        </p:spPr>
      </p:pic>
    </p:spTree>
    <p:extLst>
      <p:ext uri="{BB962C8B-B14F-4D97-AF65-F5344CB8AC3E}">
        <p14:creationId xmlns:p14="http://schemas.microsoft.com/office/powerpoint/2010/main" val="214144606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D9AAA48-5351-EDD3-B8AC-98258F6DABB0}"/>
              </a:ext>
            </a:extLst>
          </p:cNvPr>
          <p:cNvSpPr>
            <a:spLocks noGrp="1"/>
          </p:cNvSpPr>
          <p:nvPr>
            <p:ph type="title"/>
          </p:nvPr>
        </p:nvSpPr>
        <p:spPr>
          <a:xfrm>
            <a:off x="457200" y="274638"/>
            <a:ext cx="8229600" cy="1143000"/>
          </a:xfrm>
        </p:spPr>
        <p:txBody>
          <a:bodyPr/>
          <a:lstStyle/>
          <a:p>
            <a:r>
              <a:t>PWR: CHF and MDNBR Evaluation</a:t>
            </a:r>
          </a:p>
        </p:txBody>
      </p:sp>
      <mc:AlternateContent xmlns:mc="http://schemas.openxmlformats.org/markup-compatibility/2006" xmlns:a14="http://schemas.microsoft.com/office/drawing/2010/main">
        <mc:Choice Requires="a14">
          <p:sp>
            <p:nvSpPr>
              <p:cNvPr id="5" name="Content Placeholder 2">
                <a:extLst>
                  <a:ext uri="{FF2B5EF4-FFF2-40B4-BE49-F238E27FC236}">
                    <a16:creationId xmlns:a16="http://schemas.microsoft.com/office/drawing/2014/main" id="{113387CF-44AF-7962-AE9B-03911DAD67A2}"/>
                  </a:ext>
                </a:extLst>
              </p:cNvPr>
              <p:cNvSpPr>
                <a:spLocks noGrp="1"/>
              </p:cNvSpPr>
              <p:nvPr>
                <p:ph idx="1"/>
              </p:nvPr>
            </p:nvSpPr>
            <p:spPr>
              <a:xfrm>
                <a:off x="457200" y="1600200"/>
                <a:ext cx="8229600" cy="4525963"/>
              </a:xfrm>
            </p:spPr>
            <p:txBody>
              <a:bodyPr/>
              <a:lstStyle/>
              <a:p>
                <a:r>
                  <a:rPr dirty="0"/>
                  <a:t>CHF evaluated at hot spot conditions</a:t>
                </a:r>
              </a:p>
              <a:p>
                <a:pPr marL="457200" lvl="1" indent="0">
                  <a:buNone/>
                </a:pPr>
                <a14:m>
                  <m:oMathPara xmlns:m="http://schemas.openxmlformats.org/officeDocument/2006/math">
                    <m:oMathParaPr>
                      <m:jc m:val="centerGroup"/>
                    </m:oMathParaPr>
                    <m:oMath xmlns:m="http://schemas.openxmlformats.org/officeDocument/2006/math">
                      <m:r>
                        <m:rPr>
                          <m:sty m:val="p"/>
                        </m:rPr>
                        <a:rPr lang="en-US" b="0" i="1" smtClean="0">
                          <a:latin typeface="Cambria Math" panose="02040503050406030204" pitchFamily="18" charset="0"/>
                        </a:rPr>
                        <m:t>MDNBR</m:t>
                      </m:r>
                      <m:r>
                        <a:rPr lang="en-MY" i="1">
                          <a:latin typeface="Cambria Math" panose="02040503050406030204" pitchFamily="18" charset="0"/>
                        </a:rPr>
                        <m:t>=</m:t>
                      </m:r>
                      <m:f>
                        <m:fPr>
                          <m:ctrlPr>
                            <a:rPr lang="en-MY" i="1" smtClean="0">
                              <a:latin typeface="Cambria Math" panose="02040503050406030204" pitchFamily="18" charset="0"/>
                            </a:rPr>
                          </m:ctrlPr>
                        </m:fPr>
                        <m:num>
                          <m:sSubSup>
                            <m:sSubSupPr>
                              <m:ctrlPr>
                                <a:rPr lang="en-MY" i="1">
                                  <a:latin typeface="Cambria Math" panose="02040503050406030204" pitchFamily="18" charset="0"/>
                                </a:rPr>
                              </m:ctrlPr>
                            </m:sSubSupPr>
                            <m:e>
                              <m:r>
                                <a:rPr lang="en-MY" i="1">
                                  <a:latin typeface="Cambria Math" panose="02040503050406030204" pitchFamily="18" charset="0"/>
                                </a:rPr>
                                <m:t>𝑞</m:t>
                              </m:r>
                            </m:e>
                            <m:sub>
                              <m:r>
                                <m:rPr>
                                  <m:sty m:val="p"/>
                                </m:rPr>
                                <a:rPr lang="en-US" b="0" i="0" smtClean="0">
                                  <a:latin typeface="Cambria Math" panose="02040503050406030204" pitchFamily="18" charset="0"/>
                                </a:rPr>
                                <m:t>CHF</m:t>
                              </m:r>
                            </m:sub>
                            <m:sup>
                              <m:r>
                                <a:rPr lang="en-MY" i="1">
                                  <a:latin typeface="Cambria Math" panose="02040503050406030204" pitchFamily="18" charset="0"/>
                                </a:rPr>
                                <m:t>′′</m:t>
                              </m:r>
                            </m:sup>
                          </m:sSubSup>
                        </m:num>
                        <m:den>
                          <m:sSubSup>
                            <m:sSubSupPr>
                              <m:ctrlPr>
                                <a:rPr lang="en-MY" i="1">
                                  <a:latin typeface="Cambria Math" panose="02040503050406030204" pitchFamily="18" charset="0"/>
                                </a:rPr>
                              </m:ctrlPr>
                            </m:sSubSupPr>
                            <m:e>
                              <m:r>
                                <a:rPr lang="en-MY" i="1">
                                  <a:latin typeface="Cambria Math" panose="02040503050406030204" pitchFamily="18" charset="0"/>
                                </a:rPr>
                                <m:t>𝑞</m:t>
                              </m:r>
                            </m:e>
                            <m:sub>
                              <m:r>
                                <m:rPr>
                                  <m:sty m:val="p"/>
                                </m:rPr>
                                <a:rPr lang="en-US" b="0" i="0" smtClean="0">
                                  <a:latin typeface="Cambria Math" panose="02040503050406030204" pitchFamily="18" charset="0"/>
                                </a:rPr>
                                <m:t>max</m:t>
                              </m:r>
                            </m:sub>
                            <m:sup>
                              <m:r>
                                <a:rPr lang="en-MY" i="1">
                                  <a:latin typeface="Cambria Math" panose="02040503050406030204" pitchFamily="18" charset="0"/>
                                </a:rPr>
                                <m:t>′′</m:t>
                              </m:r>
                            </m:sup>
                          </m:sSubSup>
                        </m:den>
                      </m:f>
                    </m:oMath>
                  </m:oMathPara>
                </a14:m>
                <a:endParaRPr lang="en-US" dirty="0"/>
              </a:p>
              <a:p>
                <a:pPr lvl="1"/>
                <a:r>
                  <a:rPr dirty="0"/>
                  <a:t>Design criterion: MDNBR &gt; licensing limit (~1.3)</a:t>
                </a:r>
              </a:p>
              <a:p>
                <a:pPr lvl="1"/>
                <a:r>
                  <a:rPr dirty="0"/>
                  <a:t>If violated → reactor power must be reduced</a:t>
                </a:r>
              </a:p>
            </p:txBody>
          </p:sp>
        </mc:Choice>
        <mc:Fallback xmlns="">
          <p:sp>
            <p:nvSpPr>
              <p:cNvPr id="5" name="Content Placeholder 2">
                <a:extLst>
                  <a:ext uri="{FF2B5EF4-FFF2-40B4-BE49-F238E27FC236}">
                    <a16:creationId xmlns:a16="http://schemas.microsoft.com/office/drawing/2014/main" id="{113387CF-44AF-7962-AE9B-03911DAD67A2}"/>
                  </a:ext>
                </a:extLst>
              </p:cNvPr>
              <p:cNvSpPr>
                <a:spLocks noGrp="1" noRot="1" noChangeAspect="1" noMove="1" noResize="1" noEditPoints="1" noAdjustHandles="1" noChangeArrowheads="1" noChangeShapeType="1" noTextEdit="1"/>
              </p:cNvSpPr>
              <p:nvPr>
                <p:ph idx="1"/>
              </p:nvPr>
            </p:nvSpPr>
            <p:spPr>
              <a:xfrm>
                <a:off x="457200" y="1600200"/>
                <a:ext cx="8229600" cy="4525963"/>
              </a:xfrm>
              <a:blipFill>
                <a:blip r:embed="rId2"/>
                <a:stretch>
                  <a:fillRect l="-1704" t="-1752"/>
                </a:stretch>
              </a:blipFill>
            </p:spPr>
            <p:txBody>
              <a:bodyPr/>
              <a:lstStyle/>
              <a:p>
                <a:r>
                  <a:rPr lang="en-MY">
                    <a:noFill/>
                  </a:rPr>
                  <a:t> </a:t>
                </a:r>
              </a:p>
            </p:txBody>
          </p:sp>
        </mc:Fallback>
      </mc:AlternateContent>
    </p:spTree>
    <p:extLst>
      <p:ext uri="{BB962C8B-B14F-4D97-AF65-F5344CB8AC3E}">
        <p14:creationId xmlns:p14="http://schemas.microsoft.com/office/powerpoint/2010/main" val="252324226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F7990BD-B70D-F7E2-3CDC-3CA00704D614}"/>
              </a:ext>
            </a:extLst>
          </p:cNvPr>
          <p:cNvSpPr>
            <a:spLocks noGrp="1"/>
          </p:cNvSpPr>
          <p:nvPr>
            <p:ph type="title"/>
          </p:nvPr>
        </p:nvSpPr>
        <p:spPr>
          <a:xfrm>
            <a:off x="457200" y="274638"/>
            <a:ext cx="8229600" cy="1143000"/>
          </a:xfrm>
        </p:spPr>
        <p:txBody>
          <a:bodyPr/>
          <a:lstStyle/>
          <a:p>
            <a:r>
              <a:rPr dirty="0"/>
              <a:t>Example – PWR &amp; MDNBR</a:t>
            </a:r>
          </a:p>
        </p:txBody>
      </p:sp>
      <mc:AlternateContent xmlns:mc="http://schemas.openxmlformats.org/markup-compatibility/2006" xmlns:a14="http://schemas.microsoft.com/office/drawing/2010/main">
        <mc:Choice Requires="a14">
          <p:sp>
            <p:nvSpPr>
              <p:cNvPr id="5" name="Content Placeholder 2">
                <a:extLst>
                  <a:ext uri="{FF2B5EF4-FFF2-40B4-BE49-F238E27FC236}">
                    <a16:creationId xmlns:a16="http://schemas.microsoft.com/office/drawing/2014/main" id="{CD23B224-FAD0-771A-18D1-5710B5D8505E}"/>
                  </a:ext>
                </a:extLst>
              </p:cNvPr>
              <p:cNvSpPr>
                <a:spLocks noGrp="1"/>
              </p:cNvSpPr>
              <p:nvPr>
                <p:ph idx="1"/>
              </p:nvPr>
            </p:nvSpPr>
            <p:spPr>
              <a:xfrm>
                <a:off x="172016" y="1600200"/>
                <a:ext cx="8781861" cy="4525963"/>
              </a:xfrm>
            </p:spPr>
            <p:txBody>
              <a:bodyPr/>
              <a:lstStyle/>
              <a:p>
                <a:r>
                  <a:rPr dirty="0"/>
                  <a:t>Given max local heat flux </a:t>
                </a:r>
                <a14:m>
                  <m:oMath xmlns:m="http://schemas.openxmlformats.org/officeDocument/2006/math">
                    <m:sSubSup>
                      <m:sSubSupPr>
                        <m:ctrlPr>
                          <a:rPr lang="en-MY" i="1">
                            <a:latin typeface="Cambria Math" panose="02040503050406030204" pitchFamily="18" charset="0"/>
                          </a:rPr>
                        </m:ctrlPr>
                      </m:sSubSupPr>
                      <m:e>
                        <m:r>
                          <a:rPr lang="en-MY" i="1">
                            <a:latin typeface="Cambria Math" panose="02040503050406030204" pitchFamily="18" charset="0"/>
                          </a:rPr>
                          <m:t>𝑞</m:t>
                        </m:r>
                      </m:e>
                      <m:sub>
                        <m:r>
                          <m:rPr>
                            <m:sty m:val="p"/>
                          </m:rPr>
                          <a:rPr lang="en-MY">
                            <a:latin typeface="Cambria Math" panose="02040503050406030204" pitchFamily="18" charset="0"/>
                          </a:rPr>
                          <m:t>max</m:t>
                        </m:r>
                      </m:sub>
                      <m:sup>
                        <m:r>
                          <a:rPr lang="en-MY" i="1">
                            <a:latin typeface="Cambria Math" panose="02040503050406030204" pitchFamily="18" charset="0"/>
                          </a:rPr>
                          <m:t>′′</m:t>
                        </m:r>
                      </m:sup>
                    </m:sSubSup>
                    <m:r>
                      <a:rPr lang="en-MY" i="1">
                        <a:latin typeface="Cambria Math" panose="02040503050406030204" pitchFamily="18" charset="0"/>
                      </a:rPr>
                      <m:t> </m:t>
                    </m:r>
                  </m:oMath>
                </a14:m>
                <a:r>
                  <a:rPr dirty="0"/>
                  <a:t>= 830</a:t>
                </a:r>
                <a:r>
                  <a:rPr lang="en-US" dirty="0"/>
                  <a:t> </a:t>
                </a:r>
                <a:r>
                  <a:rPr dirty="0"/>
                  <a:t>kW/m²</a:t>
                </a:r>
              </a:p>
              <a:p>
                <a:pPr lvl="1"/>
                <a:r>
                  <a:rPr dirty="0"/>
                  <a:t>Local pressure = 15.5 MPa, mass flux = 4000 kg/m²·s</a:t>
                </a:r>
              </a:p>
              <a:p>
                <a:pPr lvl="1"/>
                <a:r>
                  <a:rPr dirty="0"/>
                  <a:t>CHF correlation gives  </a:t>
                </a:r>
                <a14:m>
                  <m:oMath xmlns:m="http://schemas.openxmlformats.org/officeDocument/2006/math">
                    <m:sSubSup>
                      <m:sSubSupPr>
                        <m:ctrlPr>
                          <a:rPr lang="en-MY" i="1">
                            <a:latin typeface="Cambria Math" panose="02040503050406030204" pitchFamily="18" charset="0"/>
                          </a:rPr>
                        </m:ctrlPr>
                      </m:sSubSupPr>
                      <m:e>
                        <m:r>
                          <a:rPr lang="en-MY" i="1">
                            <a:latin typeface="Cambria Math" panose="02040503050406030204" pitchFamily="18" charset="0"/>
                          </a:rPr>
                          <m:t>𝑞</m:t>
                        </m:r>
                      </m:e>
                      <m:sub>
                        <m:r>
                          <m:rPr>
                            <m:sty m:val="p"/>
                          </m:rPr>
                          <a:rPr lang="en-US" b="0" i="0" smtClean="0">
                            <a:latin typeface="Cambria Math" panose="02040503050406030204" pitchFamily="18" charset="0"/>
                          </a:rPr>
                          <m:t>CHF</m:t>
                        </m:r>
                      </m:sub>
                      <m:sup>
                        <m:r>
                          <a:rPr lang="en-MY" i="1">
                            <a:latin typeface="Cambria Math" panose="02040503050406030204" pitchFamily="18" charset="0"/>
                          </a:rPr>
                          <m:t>′′</m:t>
                        </m:r>
                      </m:sup>
                    </m:sSubSup>
                    <m:r>
                      <a:rPr lang="en-MY" i="1">
                        <a:latin typeface="Cambria Math" panose="02040503050406030204" pitchFamily="18" charset="0"/>
                      </a:rPr>
                      <m:t> </m:t>
                    </m:r>
                  </m:oMath>
                </a14:m>
                <a:r>
                  <a:rPr dirty="0"/>
                  <a:t>= 1400 kW/m²</a:t>
                </a:r>
              </a:p>
              <a:p>
                <a:pPr lvl="1"/>
                <a:r>
                  <a:rPr dirty="0"/>
                  <a:t>Minimum DNBR =</a:t>
                </a:r>
                <a:r>
                  <a:rPr lang="en-US" dirty="0"/>
                  <a:t> </a:t>
                </a:r>
                <a14:m>
                  <m:oMath xmlns:m="http://schemas.openxmlformats.org/officeDocument/2006/math">
                    <m:f>
                      <m:fPr>
                        <m:ctrlPr>
                          <a:rPr lang="en-MY" i="1">
                            <a:latin typeface="Cambria Math" panose="02040503050406030204" pitchFamily="18" charset="0"/>
                          </a:rPr>
                        </m:ctrlPr>
                      </m:fPr>
                      <m:num>
                        <m:sSubSup>
                          <m:sSubSupPr>
                            <m:ctrlPr>
                              <a:rPr lang="en-MY" i="1">
                                <a:latin typeface="Cambria Math" panose="02040503050406030204" pitchFamily="18" charset="0"/>
                              </a:rPr>
                            </m:ctrlPr>
                          </m:sSubSupPr>
                          <m:e>
                            <m:r>
                              <a:rPr lang="en-MY" i="1">
                                <a:latin typeface="Cambria Math" panose="02040503050406030204" pitchFamily="18" charset="0"/>
                              </a:rPr>
                              <m:t>𝑞</m:t>
                            </m:r>
                          </m:e>
                          <m:sub>
                            <m:r>
                              <m:rPr>
                                <m:sty m:val="p"/>
                              </m:rPr>
                              <a:rPr lang="en-US">
                                <a:latin typeface="Cambria Math" panose="02040503050406030204" pitchFamily="18" charset="0"/>
                              </a:rPr>
                              <m:t>CHF</m:t>
                            </m:r>
                          </m:sub>
                          <m:sup>
                            <m:r>
                              <a:rPr lang="en-MY" i="1">
                                <a:latin typeface="Cambria Math" panose="02040503050406030204" pitchFamily="18" charset="0"/>
                              </a:rPr>
                              <m:t>′′</m:t>
                            </m:r>
                          </m:sup>
                        </m:sSubSup>
                      </m:num>
                      <m:den>
                        <m:sSubSup>
                          <m:sSubSupPr>
                            <m:ctrlPr>
                              <a:rPr lang="en-MY" i="1">
                                <a:latin typeface="Cambria Math" panose="02040503050406030204" pitchFamily="18" charset="0"/>
                              </a:rPr>
                            </m:ctrlPr>
                          </m:sSubSupPr>
                          <m:e>
                            <m:r>
                              <a:rPr lang="en-MY" i="1">
                                <a:latin typeface="Cambria Math" panose="02040503050406030204" pitchFamily="18" charset="0"/>
                              </a:rPr>
                              <m:t>𝑞</m:t>
                            </m:r>
                          </m:e>
                          <m:sub>
                            <m:r>
                              <m:rPr>
                                <m:sty m:val="p"/>
                              </m:rPr>
                              <a:rPr lang="en-MY">
                                <a:latin typeface="Cambria Math" panose="02040503050406030204" pitchFamily="18" charset="0"/>
                              </a:rPr>
                              <m:t>max</m:t>
                            </m:r>
                          </m:sub>
                          <m:sup>
                            <m:r>
                              <a:rPr lang="en-MY" i="1">
                                <a:latin typeface="Cambria Math" panose="02040503050406030204" pitchFamily="18" charset="0"/>
                              </a:rPr>
                              <m:t>′′</m:t>
                            </m:r>
                          </m:sup>
                        </m:sSubSup>
                      </m:den>
                    </m:f>
                  </m:oMath>
                </a14:m>
                <a:endParaRPr dirty="0"/>
              </a:p>
              <a:p>
                <a:pPr lvl="1"/>
                <a:r>
                  <a:rPr dirty="0"/>
                  <a:t>MDNBR = 1400 / 830 ≈ 1.69 (&gt; 1.3 → SAFE)</a:t>
                </a:r>
              </a:p>
            </p:txBody>
          </p:sp>
        </mc:Choice>
        <mc:Fallback xmlns="">
          <p:sp>
            <p:nvSpPr>
              <p:cNvPr id="5" name="Content Placeholder 2">
                <a:extLst>
                  <a:ext uri="{FF2B5EF4-FFF2-40B4-BE49-F238E27FC236}">
                    <a16:creationId xmlns:a16="http://schemas.microsoft.com/office/drawing/2014/main" id="{CD23B224-FAD0-771A-18D1-5710B5D8505E}"/>
                  </a:ext>
                </a:extLst>
              </p:cNvPr>
              <p:cNvSpPr>
                <a:spLocks noGrp="1" noRot="1" noChangeAspect="1" noMove="1" noResize="1" noEditPoints="1" noAdjustHandles="1" noChangeArrowheads="1" noChangeShapeType="1" noTextEdit="1"/>
              </p:cNvSpPr>
              <p:nvPr>
                <p:ph idx="1"/>
              </p:nvPr>
            </p:nvSpPr>
            <p:spPr>
              <a:xfrm>
                <a:off x="172016" y="1600200"/>
                <a:ext cx="8781861" cy="4525963"/>
              </a:xfrm>
              <a:blipFill>
                <a:blip r:embed="rId2"/>
                <a:stretch>
                  <a:fillRect l="-1596" t="-1617"/>
                </a:stretch>
              </a:blipFill>
            </p:spPr>
            <p:txBody>
              <a:bodyPr/>
              <a:lstStyle/>
              <a:p>
                <a:r>
                  <a:rPr lang="en-MY">
                    <a:noFill/>
                  </a:rPr>
                  <a:t> </a:t>
                </a:r>
              </a:p>
            </p:txBody>
          </p:sp>
        </mc:Fallback>
      </mc:AlternateContent>
    </p:spTree>
    <p:extLst>
      <p:ext uri="{BB962C8B-B14F-4D97-AF65-F5344CB8AC3E}">
        <p14:creationId xmlns:p14="http://schemas.microsoft.com/office/powerpoint/2010/main" val="248221754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3B44CB-12B4-B373-D5E5-DECB83B2EF15}"/>
              </a:ext>
            </a:extLst>
          </p:cNvPr>
          <p:cNvSpPr>
            <a:spLocks noGrp="1"/>
          </p:cNvSpPr>
          <p:nvPr>
            <p:ph type="title"/>
          </p:nvPr>
        </p:nvSpPr>
        <p:spPr>
          <a:xfrm>
            <a:off x="457200" y="274638"/>
            <a:ext cx="8229600" cy="657869"/>
          </a:xfrm>
        </p:spPr>
        <p:txBody>
          <a:bodyPr/>
          <a:lstStyle/>
          <a:p>
            <a:r>
              <a:rPr lang="en-US" sz="3200" dirty="0"/>
              <a:t>Example</a:t>
            </a:r>
            <a:r>
              <a:rPr lang="pl-PL" sz="3200" dirty="0"/>
              <a:t> – DNBR with W‑3 style data</a:t>
            </a:r>
            <a:endParaRPr lang="en-MY" sz="3200"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D88A187-8D7E-8CB9-CAF9-8155A7CD354C}"/>
                  </a:ext>
                </a:extLst>
              </p:cNvPr>
              <p:cNvSpPr>
                <a:spLocks noGrp="1"/>
              </p:cNvSpPr>
              <p:nvPr>
                <p:ph idx="1"/>
              </p:nvPr>
            </p:nvSpPr>
            <p:spPr>
              <a:xfrm>
                <a:off x="457200" y="1166018"/>
                <a:ext cx="8229600" cy="4525963"/>
              </a:xfrm>
            </p:spPr>
            <p:txBody>
              <a:bodyPr>
                <a:noAutofit/>
              </a:bodyPr>
              <a:lstStyle/>
              <a:p>
                <a:pPr marL="0" indent="0">
                  <a:buNone/>
                </a:pPr>
                <a:r>
                  <a:rPr lang="en-MY" sz="2000" dirty="0"/>
                  <a:t>Given local conditions at the hot spot: Local heat flux </a:t>
                </a:r>
                <a14:m>
                  <m:oMath xmlns:m="http://schemas.openxmlformats.org/officeDocument/2006/math">
                    <m:sSup>
                      <m:sSupPr>
                        <m:ctrlPr>
                          <a:rPr lang="ar-AE" sz="2000" i="1">
                            <a:latin typeface="Cambria Math" panose="02040503050406030204" pitchFamily="18" charset="0"/>
                          </a:rPr>
                        </m:ctrlPr>
                      </m:sSupPr>
                      <m:e>
                        <m:r>
                          <a:rPr lang="ar-AE" sz="2000" i="1">
                            <a:latin typeface="Cambria Math" panose="02040503050406030204" pitchFamily="18" charset="0"/>
                          </a:rPr>
                          <m:t>𝑞</m:t>
                        </m:r>
                      </m:e>
                      <m:sup>
                        <m:r>
                          <a:rPr lang="ar-AE" sz="2000">
                            <a:latin typeface="Cambria Math" panose="02040503050406030204" pitchFamily="18" charset="0"/>
                          </a:rPr>
                          <m:t>′′</m:t>
                        </m:r>
                      </m:sup>
                    </m:sSup>
                    <m:r>
                      <a:rPr lang="ar-AE" sz="2000">
                        <a:latin typeface="Cambria Math" panose="02040503050406030204" pitchFamily="18" charset="0"/>
                      </a:rPr>
                      <m:t>=</m:t>
                    </m:r>
                    <m:r>
                      <a:rPr lang="ar-AE" sz="2000">
                        <a:latin typeface="Cambria Math" panose="02040503050406030204" pitchFamily="18" charset="0"/>
                      </a:rPr>
                      <m:t>700</m:t>
                    </m:r>
                    <m:r>
                      <m:rPr>
                        <m:nor/>
                      </m:rPr>
                      <a:rPr lang="ar-AE" sz="2000" i="1"/>
                      <m:t> </m:t>
                    </m:r>
                    <m:sSup>
                      <m:sSupPr>
                        <m:ctrlPr>
                          <a:rPr lang="ar-AE" sz="2000" i="1">
                            <a:latin typeface="Cambria Math" panose="02040503050406030204" pitchFamily="18" charset="0"/>
                          </a:rPr>
                        </m:ctrlPr>
                      </m:sSupPr>
                      <m:e>
                        <m:r>
                          <m:rPr>
                            <m:nor/>
                          </m:rPr>
                          <a:rPr lang="en-MY" sz="2000" i="1"/>
                          <m:t>kW</m:t>
                        </m:r>
                        <m:r>
                          <m:rPr>
                            <m:nor/>
                          </m:rPr>
                          <a:rPr lang="en-MY" sz="2000" i="1"/>
                          <m:t>/</m:t>
                        </m:r>
                        <m:r>
                          <m:rPr>
                            <m:nor/>
                          </m:rPr>
                          <a:rPr lang="en-MY" sz="2000" i="1"/>
                          <m:t>m</m:t>
                        </m:r>
                      </m:e>
                      <m:sup>
                        <m:r>
                          <a:rPr lang="ar-AE" sz="2000">
                            <a:latin typeface="Cambria Math" panose="02040503050406030204" pitchFamily="18" charset="0"/>
                          </a:rPr>
                          <m:t>2</m:t>
                        </m:r>
                      </m:sup>
                    </m:sSup>
                  </m:oMath>
                </a14:m>
                <a:endParaRPr lang="ar-AE" sz="2000" dirty="0"/>
              </a:p>
              <a:p>
                <a:pPr marL="0" indent="0">
                  <a:buNone/>
                </a:pPr>
                <a:r>
                  <a:rPr lang="en-MY" sz="2000" dirty="0"/>
                  <a:t>Critical heat flux from W‑3 correlation at this location:</a:t>
                </a:r>
                <a:br>
                  <a:rPr lang="en-MY" sz="2000" dirty="0"/>
                </a:br>
                <a14:m>
                  <m:oMathPara xmlns:m="http://schemas.openxmlformats.org/officeDocument/2006/math">
                    <m:oMathParaPr>
                      <m:jc m:val="centerGroup"/>
                    </m:oMathParaPr>
                    <m:oMath xmlns:m="http://schemas.openxmlformats.org/officeDocument/2006/math">
                      <m:sSubSup>
                        <m:sSubSupPr>
                          <m:ctrlPr>
                            <a:rPr lang="ar-AE" sz="2000" i="1">
                              <a:latin typeface="Cambria Math" panose="02040503050406030204" pitchFamily="18" charset="0"/>
                            </a:rPr>
                          </m:ctrlPr>
                        </m:sSubSupPr>
                        <m:e>
                          <m:r>
                            <a:rPr lang="ar-AE" sz="2000" i="1">
                              <a:latin typeface="Cambria Math" panose="02040503050406030204" pitchFamily="18" charset="0"/>
                            </a:rPr>
                            <m:t>𝑞</m:t>
                          </m:r>
                        </m:e>
                        <m:sub>
                          <m:r>
                            <m:rPr>
                              <m:nor/>
                            </m:rPr>
                            <a:rPr lang="en-MY" sz="2000" i="1"/>
                            <m:t>CHF</m:t>
                          </m:r>
                        </m:sub>
                        <m:sup>
                          <m:r>
                            <a:rPr lang="ar-AE" sz="2000">
                              <a:latin typeface="Cambria Math" panose="02040503050406030204" pitchFamily="18" charset="0"/>
                            </a:rPr>
                            <m:t>′′</m:t>
                          </m:r>
                        </m:sup>
                      </m:sSubSup>
                      <m:r>
                        <a:rPr lang="ar-AE" sz="2000">
                          <a:latin typeface="Cambria Math" panose="02040503050406030204" pitchFamily="18" charset="0"/>
                        </a:rPr>
                        <m:t>=</m:t>
                      </m:r>
                      <m:r>
                        <a:rPr lang="ar-AE" sz="2000">
                          <a:latin typeface="Cambria Math" panose="02040503050406030204" pitchFamily="18" charset="0"/>
                        </a:rPr>
                        <m:t>1400</m:t>
                      </m:r>
                      <m:r>
                        <m:rPr>
                          <m:nor/>
                        </m:rPr>
                        <a:rPr lang="ar-AE" sz="2000" i="1"/>
                        <m:t> </m:t>
                      </m:r>
                      <m:sSup>
                        <m:sSupPr>
                          <m:ctrlPr>
                            <a:rPr lang="ar-AE" sz="2000" i="1">
                              <a:latin typeface="Cambria Math" panose="02040503050406030204" pitchFamily="18" charset="0"/>
                            </a:rPr>
                          </m:ctrlPr>
                        </m:sSupPr>
                        <m:e>
                          <m:r>
                            <m:rPr>
                              <m:nor/>
                            </m:rPr>
                            <a:rPr lang="en-MY" sz="2000" i="1"/>
                            <m:t>kW</m:t>
                          </m:r>
                          <m:r>
                            <m:rPr>
                              <m:nor/>
                            </m:rPr>
                            <a:rPr lang="en-MY" sz="2000" i="1"/>
                            <m:t>/</m:t>
                          </m:r>
                          <m:r>
                            <m:rPr>
                              <m:nor/>
                            </m:rPr>
                            <a:rPr lang="en-MY" sz="2000" i="1"/>
                            <m:t>m</m:t>
                          </m:r>
                        </m:e>
                        <m:sup>
                          <m:r>
                            <a:rPr lang="ar-AE" sz="2000">
                              <a:latin typeface="Cambria Math" panose="02040503050406030204" pitchFamily="18" charset="0"/>
                            </a:rPr>
                            <m:t>2</m:t>
                          </m:r>
                        </m:sup>
                      </m:sSup>
                    </m:oMath>
                  </m:oMathPara>
                </a14:m>
                <a:endParaRPr lang="ar-AE" sz="2000" dirty="0"/>
              </a:p>
              <a:p>
                <a:pPr marL="0" indent="0">
                  <a:buNone/>
                </a:pPr>
                <a:r>
                  <a:rPr lang="en-MY" sz="2000" dirty="0"/>
                  <a:t>So: 		</a:t>
                </a:r>
                <a14:m>
                  <m:oMath xmlns:m="http://schemas.openxmlformats.org/officeDocument/2006/math">
                    <m:r>
                      <m:rPr>
                        <m:nor/>
                      </m:rPr>
                      <a:rPr lang="en-MY" sz="2000" b="0"/>
                      <m:t>DNBR</m:t>
                    </m:r>
                    <m:r>
                      <a:rPr lang="en-MY" sz="2000">
                        <a:latin typeface="Cambria Math" panose="02040503050406030204" pitchFamily="18" charset="0"/>
                      </a:rPr>
                      <m:t>=</m:t>
                    </m:r>
                    <m:f>
                      <m:fPr>
                        <m:ctrlPr>
                          <a:rPr lang="ar-AE" sz="2000" i="1">
                            <a:latin typeface="Cambria Math" panose="02040503050406030204" pitchFamily="18" charset="0"/>
                          </a:rPr>
                        </m:ctrlPr>
                      </m:fPr>
                      <m:num>
                        <m:sSubSup>
                          <m:sSubSupPr>
                            <m:ctrlPr>
                              <a:rPr lang="ar-AE" sz="2000" i="1">
                                <a:latin typeface="Cambria Math" panose="02040503050406030204" pitchFamily="18" charset="0"/>
                              </a:rPr>
                            </m:ctrlPr>
                          </m:sSubSupPr>
                          <m:e>
                            <m:r>
                              <a:rPr lang="ar-AE" sz="2000" i="1">
                                <a:latin typeface="Cambria Math" panose="02040503050406030204" pitchFamily="18" charset="0"/>
                              </a:rPr>
                              <m:t>𝑞</m:t>
                            </m:r>
                          </m:e>
                          <m:sub>
                            <m:r>
                              <m:rPr>
                                <m:nor/>
                              </m:rPr>
                              <a:rPr lang="en-MY" sz="2000" i="1"/>
                              <m:t>CHF</m:t>
                            </m:r>
                          </m:sub>
                          <m:sup>
                            <m:r>
                              <a:rPr lang="ar-AE" sz="2000">
                                <a:latin typeface="Cambria Math" panose="02040503050406030204" pitchFamily="18" charset="0"/>
                              </a:rPr>
                              <m:t>′′</m:t>
                            </m:r>
                          </m:sup>
                        </m:sSubSup>
                      </m:num>
                      <m:den>
                        <m:sSup>
                          <m:sSupPr>
                            <m:ctrlPr>
                              <a:rPr lang="ar-AE" sz="2000" i="1">
                                <a:latin typeface="Cambria Math" panose="02040503050406030204" pitchFamily="18" charset="0"/>
                              </a:rPr>
                            </m:ctrlPr>
                          </m:sSupPr>
                          <m:e>
                            <m:r>
                              <a:rPr lang="ar-AE" sz="2000" i="1">
                                <a:latin typeface="Cambria Math" panose="02040503050406030204" pitchFamily="18" charset="0"/>
                              </a:rPr>
                              <m:t>𝑞</m:t>
                            </m:r>
                          </m:e>
                          <m:sup>
                            <m:r>
                              <a:rPr lang="ar-AE" sz="2000">
                                <a:latin typeface="Cambria Math" panose="02040503050406030204" pitchFamily="18" charset="0"/>
                              </a:rPr>
                              <m:t>′′</m:t>
                            </m:r>
                          </m:sup>
                        </m:sSup>
                      </m:den>
                    </m:f>
                    <m:r>
                      <a:rPr lang="ar-AE" sz="2000">
                        <a:latin typeface="Cambria Math" panose="02040503050406030204" pitchFamily="18" charset="0"/>
                      </a:rPr>
                      <m:t>=</m:t>
                    </m:r>
                    <m:f>
                      <m:fPr>
                        <m:ctrlPr>
                          <a:rPr lang="ar-AE" sz="2000" i="1">
                            <a:latin typeface="Cambria Math" panose="02040503050406030204" pitchFamily="18" charset="0"/>
                          </a:rPr>
                        </m:ctrlPr>
                      </m:fPr>
                      <m:num>
                        <m:r>
                          <a:rPr lang="ar-AE" sz="2000">
                            <a:latin typeface="Cambria Math" panose="02040503050406030204" pitchFamily="18" charset="0"/>
                          </a:rPr>
                          <m:t>1400</m:t>
                        </m:r>
                      </m:num>
                      <m:den>
                        <m:r>
                          <a:rPr lang="ar-AE" sz="2000">
                            <a:latin typeface="Cambria Math" panose="02040503050406030204" pitchFamily="18" charset="0"/>
                          </a:rPr>
                          <m:t>700</m:t>
                        </m:r>
                      </m:den>
                    </m:f>
                    <m:r>
                      <a:rPr lang="ar-AE" sz="2000">
                        <a:latin typeface="Cambria Math" panose="02040503050406030204" pitchFamily="18" charset="0"/>
                      </a:rPr>
                      <m:t>=</m:t>
                    </m:r>
                    <m:r>
                      <a:rPr lang="ar-AE" sz="2000">
                        <a:latin typeface="Cambria Math" panose="02040503050406030204" pitchFamily="18" charset="0"/>
                      </a:rPr>
                      <m:t>2</m:t>
                    </m:r>
                    <m:r>
                      <a:rPr lang="ar-AE" sz="2000">
                        <a:latin typeface="Cambria Math" panose="02040503050406030204" pitchFamily="18" charset="0"/>
                      </a:rPr>
                      <m:t>.</m:t>
                    </m:r>
                    <m:r>
                      <a:rPr lang="ar-AE" sz="2000">
                        <a:latin typeface="Cambria Math" panose="02040503050406030204" pitchFamily="18" charset="0"/>
                      </a:rPr>
                      <m:t>0</m:t>
                    </m:r>
                  </m:oMath>
                </a14:m>
                <a:endParaRPr lang="ar-AE" sz="2000" b="0" dirty="0"/>
              </a:p>
              <a:p>
                <a:pPr marL="0" indent="0">
                  <a:buNone/>
                </a:pPr>
                <a:r>
                  <a:rPr lang="en-MY" sz="2000" dirty="0"/>
                  <a:t>This is &gt; design limit 1.25 → adequate margin.​</a:t>
                </a:r>
              </a:p>
              <a:p>
                <a:pPr marL="0" indent="0">
                  <a:buNone/>
                </a:pPr>
                <a:endParaRPr lang="en-MY" sz="2000" dirty="0"/>
              </a:p>
              <a:p>
                <a:pPr marL="0" indent="0">
                  <a:buNone/>
                </a:pPr>
                <a:r>
                  <a:rPr lang="en-MY" sz="2000" dirty="0"/>
                  <a:t>Now assume system pressure drops 5% and CHF reduces by 10% :</a:t>
                </a:r>
              </a:p>
              <a:p>
                <a:pPr marL="0" indent="0">
                  <a:buNone/>
                </a:pPr>
                <a:r>
                  <a:rPr lang="en-MY" sz="2000" dirty="0"/>
                  <a:t>New CHF: </a:t>
                </a:r>
                <a14:m>
                  <m:oMath xmlns:m="http://schemas.openxmlformats.org/officeDocument/2006/math">
                    <m:sSubSup>
                      <m:sSubSupPr>
                        <m:ctrlPr>
                          <a:rPr lang="ar-AE" sz="2000" i="1">
                            <a:latin typeface="Cambria Math" panose="02040503050406030204" pitchFamily="18" charset="0"/>
                          </a:rPr>
                        </m:ctrlPr>
                      </m:sSubSupPr>
                      <m:e>
                        <m:r>
                          <a:rPr lang="ar-AE" sz="2000" i="1">
                            <a:latin typeface="Cambria Math" panose="02040503050406030204" pitchFamily="18" charset="0"/>
                          </a:rPr>
                          <m:t>𝑞</m:t>
                        </m:r>
                      </m:e>
                      <m:sub>
                        <m:r>
                          <m:rPr>
                            <m:nor/>
                          </m:rPr>
                          <a:rPr lang="en-MY" sz="2000" i="1"/>
                          <m:t>CHF</m:t>
                        </m:r>
                        <m:r>
                          <m:rPr>
                            <m:nor/>
                          </m:rPr>
                          <a:rPr lang="en-MY" sz="2000" i="1"/>
                          <m:t>,</m:t>
                        </m:r>
                        <m:r>
                          <m:rPr>
                            <m:nor/>
                          </m:rPr>
                          <a:rPr lang="en-MY" sz="2000" i="1"/>
                          <m:t>new</m:t>
                        </m:r>
                      </m:sub>
                      <m:sup>
                        <m:r>
                          <a:rPr lang="ar-AE" sz="2000">
                            <a:latin typeface="Cambria Math" panose="02040503050406030204" pitchFamily="18" charset="0"/>
                          </a:rPr>
                          <m:t>′′</m:t>
                        </m:r>
                      </m:sup>
                    </m:sSubSup>
                    <m:r>
                      <a:rPr lang="ar-AE" sz="2000">
                        <a:latin typeface="Cambria Math" panose="02040503050406030204" pitchFamily="18" charset="0"/>
                      </a:rPr>
                      <m:t>=</m:t>
                    </m:r>
                    <m:r>
                      <a:rPr lang="ar-AE" sz="2000">
                        <a:latin typeface="Cambria Math" panose="02040503050406030204" pitchFamily="18" charset="0"/>
                      </a:rPr>
                      <m:t>0</m:t>
                    </m:r>
                    <m:r>
                      <a:rPr lang="ar-AE" sz="2000">
                        <a:latin typeface="Cambria Math" panose="02040503050406030204" pitchFamily="18" charset="0"/>
                      </a:rPr>
                      <m:t>.</m:t>
                    </m:r>
                    <m:r>
                      <a:rPr lang="ar-AE" sz="2000">
                        <a:latin typeface="Cambria Math" panose="02040503050406030204" pitchFamily="18" charset="0"/>
                      </a:rPr>
                      <m:t>9</m:t>
                    </m:r>
                    <m:r>
                      <a:rPr lang="ar-AE" sz="2000">
                        <a:latin typeface="Cambria Math" panose="02040503050406030204" pitchFamily="18" charset="0"/>
                      </a:rPr>
                      <m:t>×</m:t>
                    </m:r>
                    <m:r>
                      <a:rPr lang="ar-AE" sz="2000">
                        <a:latin typeface="Cambria Math" panose="02040503050406030204" pitchFamily="18" charset="0"/>
                      </a:rPr>
                      <m:t>1400</m:t>
                    </m:r>
                    <m:r>
                      <a:rPr lang="ar-AE" sz="2000">
                        <a:latin typeface="Cambria Math" panose="02040503050406030204" pitchFamily="18" charset="0"/>
                      </a:rPr>
                      <m:t>=</m:t>
                    </m:r>
                    <m:r>
                      <a:rPr lang="ar-AE" sz="2000">
                        <a:latin typeface="Cambria Math" panose="02040503050406030204" pitchFamily="18" charset="0"/>
                      </a:rPr>
                      <m:t>1260</m:t>
                    </m:r>
                    <m:r>
                      <m:rPr>
                        <m:nor/>
                      </m:rPr>
                      <a:rPr lang="ar-AE" sz="2000" i="1"/>
                      <m:t> </m:t>
                    </m:r>
                    <m:sSup>
                      <m:sSupPr>
                        <m:ctrlPr>
                          <a:rPr lang="ar-AE" sz="2000" i="1">
                            <a:latin typeface="Cambria Math" panose="02040503050406030204" pitchFamily="18" charset="0"/>
                          </a:rPr>
                        </m:ctrlPr>
                      </m:sSupPr>
                      <m:e>
                        <m:r>
                          <m:rPr>
                            <m:nor/>
                          </m:rPr>
                          <a:rPr lang="en-MY" sz="2000" i="1"/>
                          <m:t>kW</m:t>
                        </m:r>
                        <m:r>
                          <m:rPr>
                            <m:nor/>
                          </m:rPr>
                          <a:rPr lang="en-MY" sz="2000" i="1"/>
                          <m:t>/</m:t>
                        </m:r>
                        <m:r>
                          <m:rPr>
                            <m:nor/>
                          </m:rPr>
                          <a:rPr lang="en-MY" sz="2000" i="1"/>
                          <m:t>m</m:t>
                        </m:r>
                      </m:e>
                      <m:sup>
                        <m:r>
                          <a:rPr lang="ar-AE" sz="2000">
                            <a:latin typeface="Cambria Math" panose="02040503050406030204" pitchFamily="18" charset="0"/>
                          </a:rPr>
                          <m:t>2</m:t>
                        </m:r>
                      </m:sup>
                    </m:sSup>
                  </m:oMath>
                </a14:m>
                <a:r>
                  <a:rPr lang="ar-AE" sz="2000" dirty="0"/>
                  <a:t>.</a:t>
                </a:r>
              </a:p>
              <a:p>
                <a:pPr marL="0" indent="0">
                  <a:buNone/>
                </a:pPr>
                <a:r>
                  <a:rPr lang="en-MY" sz="2000" dirty="0"/>
                  <a:t>Heat flux unchanged: </a:t>
                </a:r>
                <a14:m>
                  <m:oMath xmlns:m="http://schemas.openxmlformats.org/officeDocument/2006/math">
                    <m:sSub>
                      <m:sSubPr>
                        <m:ctrlPr>
                          <a:rPr lang="ar-AE" sz="2000" i="1">
                            <a:latin typeface="Cambria Math" panose="02040503050406030204" pitchFamily="18" charset="0"/>
                          </a:rPr>
                        </m:ctrlPr>
                      </m:sSubPr>
                      <m:e>
                        <m:r>
                          <m:rPr>
                            <m:nor/>
                          </m:rPr>
                          <a:rPr lang="en-MY" sz="2000" b="0"/>
                          <m:t>DNBR</m:t>
                        </m:r>
                      </m:e>
                      <m:sub>
                        <m:r>
                          <m:rPr>
                            <m:nor/>
                          </m:rPr>
                          <a:rPr lang="en-MY" sz="2000" b="0" i="1"/>
                          <m:t>new</m:t>
                        </m:r>
                      </m:sub>
                    </m:sSub>
                    <m:r>
                      <a:rPr lang="ar-AE" sz="2000">
                        <a:latin typeface="Cambria Math" panose="02040503050406030204" pitchFamily="18" charset="0"/>
                      </a:rPr>
                      <m:t>=</m:t>
                    </m:r>
                    <m:f>
                      <m:fPr>
                        <m:ctrlPr>
                          <a:rPr lang="ar-AE" sz="2000" i="1">
                            <a:latin typeface="Cambria Math" panose="02040503050406030204" pitchFamily="18" charset="0"/>
                          </a:rPr>
                        </m:ctrlPr>
                      </m:fPr>
                      <m:num>
                        <m:r>
                          <a:rPr lang="ar-AE" sz="2000">
                            <a:latin typeface="Cambria Math" panose="02040503050406030204" pitchFamily="18" charset="0"/>
                          </a:rPr>
                          <m:t>1260</m:t>
                        </m:r>
                      </m:num>
                      <m:den>
                        <m:r>
                          <a:rPr lang="ar-AE" sz="2000">
                            <a:latin typeface="Cambria Math" panose="02040503050406030204" pitchFamily="18" charset="0"/>
                          </a:rPr>
                          <m:t>700</m:t>
                        </m:r>
                      </m:den>
                    </m:f>
                    <m:r>
                      <a:rPr lang="ar-AE" sz="2000">
                        <a:latin typeface="Cambria Math" panose="02040503050406030204" pitchFamily="18" charset="0"/>
                      </a:rPr>
                      <m:t>=</m:t>
                    </m:r>
                    <m:r>
                      <a:rPr lang="ar-AE" sz="2000">
                        <a:latin typeface="Cambria Math" panose="02040503050406030204" pitchFamily="18" charset="0"/>
                      </a:rPr>
                      <m:t>1</m:t>
                    </m:r>
                    <m:r>
                      <a:rPr lang="ar-AE" sz="2000">
                        <a:latin typeface="Cambria Math" panose="02040503050406030204" pitchFamily="18" charset="0"/>
                      </a:rPr>
                      <m:t>.</m:t>
                    </m:r>
                    <m:r>
                      <a:rPr lang="ar-AE" sz="2000">
                        <a:latin typeface="Cambria Math" panose="02040503050406030204" pitchFamily="18" charset="0"/>
                      </a:rPr>
                      <m:t>80</m:t>
                    </m:r>
                  </m:oMath>
                </a14:m>
                <a:endParaRPr lang="ar-AE" sz="2000" b="0" dirty="0"/>
              </a:p>
              <a:p>
                <a:pPr marL="0" indent="0">
                  <a:buNone/>
                </a:pPr>
                <a:endParaRPr lang="en-MY" sz="2000" dirty="0"/>
              </a:p>
              <a:p>
                <a:pPr marL="0" indent="0">
                  <a:buNone/>
                </a:pPr>
                <a:r>
                  <a:rPr lang="en-MY" sz="2000" dirty="0"/>
                  <a:t>Still &gt; 1.25 but margin is smaller; additional transients could push it closer to the limit.</a:t>
                </a:r>
              </a:p>
              <a:p>
                <a:pPr marL="0" indent="0">
                  <a:buNone/>
                </a:pPr>
                <a:endParaRPr lang="en-MY" sz="2000" dirty="0"/>
              </a:p>
            </p:txBody>
          </p:sp>
        </mc:Choice>
        <mc:Fallback xmlns="">
          <p:sp>
            <p:nvSpPr>
              <p:cNvPr id="3" name="Content Placeholder 2">
                <a:extLst>
                  <a:ext uri="{FF2B5EF4-FFF2-40B4-BE49-F238E27FC236}">
                    <a16:creationId xmlns:a16="http://schemas.microsoft.com/office/drawing/2014/main" id="{8D88A187-8D7E-8CB9-CAF9-8155A7CD354C}"/>
                  </a:ext>
                </a:extLst>
              </p:cNvPr>
              <p:cNvSpPr>
                <a:spLocks noGrp="1" noRot="1" noChangeAspect="1" noMove="1" noResize="1" noEditPoints="1" noAdjustHandles="1" noChangeArrowheads="1" noChangeShapeType="1" noTextEdit="1"/>
              </p:cNvSpPr>
              <p:nvPr>
                <p:ph idx="1"/>
              </p:nvPr>
            </p:nvSpPr>
            <p:spPr>
              <a:xfrm>
                <a:off x="457200" y="1166018"/>
                <a:ext cx="8229600" cy="4525963"/>
              </a:xfrm>
              <a:blipFill>
                <a:blip r:embed="rId2"/>
                <a:stretch>
                  <a:fillRect l="-741" t="-269" b="-14536"/>
                </a:stretch>
              </a:blipFill>
            </p:spPr>
            <p:txBody>
              <a:bodyPr/>
              <a:lstStyle/>
              <a:p>
                <a:r>
                  <a:rPr lang="en-MY">
                    <a:noFill/>
                  </a:rPr>
                  <a:t> </a:t>
                </a:r>
              </a:p>
            </p:txBody>
          </p:sp>
        </mc:Fallback>
      </mc:AlternateContent>
    </p:spTree>
    <p:extLst>
      <p:ext uri="{BB962C8B-B14F-4D97-AF65-F5344CB8AC3E}">
        <p14:creationId xmlns:p14="http://schemas.microsoft.com/office/powerpoint/2010/main" val="426967181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B130DBB-B157-4943-33E7-521A694F40B3}"/>
              </a:ext>
            </a:extLst>
          </p:cNvPr>
          <p:cNvSpPr>
            <a:spLocks noGrp="1"/>
          </p:cNvSpPr>
          <p:nvPr>
            <p:ph type="title"/>
          </p:nvPr>
        </p:nvSpPr>
        <p:spPr>
          <a:xfrm>
            <a:off x="457200" y="274638"/>
            <a:ext cx="8229600" cy="1143000"/>
          </a:xfrm>
        </p:spPr>
        <p:txBody>
          <a:bodyPr/>
          <a:lstStyle/>
          <a:p>
            <a:r>
              <a:rPr sz="3600" dirty="0"/>
              <a:t>BWR: </a:t>
            </a:r>
            <a:r>
              <a:rPr sz="3600" dirty="0" err="1"/>
              <a:t>Dryout</a:t>
            </a:r>
            <a:r>
              <a:rPr sz="3600" dirty="0"/>
              <a:t> and Critical Power Ratio (CPR)</a:t>
            </a:r>
          </a:p>
        </p:txBody>
      </p:sp>
      <mc:AlternateContent xmlns:mc="http://schemas.openxmlformats.org/markup-compatibility/2006" xmlns:a14="http://schemas.microsoft.com/office/drawing/2010/main">
        <mc:Choice Requires="a14">
          <p:sp>
            <p:nvSpPr>
              <p:cNvPr id="5" name="Content Placeholder 2">
                <a:extLst>
                  <a:ext uri="{FF2B5EF4-FFF2-40B4-BE49-F238E27FC236}">
                    <a16:creationId xmlns:a16="http://schemas.microsoft.com/office/drawing/2014/main" id="{C1E316A6-6EE3-C5C6-55FD-2A4C9FB013DD}"/>
                  </a:ext>
                </a:extLst>
              </p:cNvPr>
              <p:cNvSpPr>
                <a:spLocks noGrp="1"/>
              </p:cNvSpPr>
              <p:nvPr>
                <p:ph idx="1"/>
              </p:nvPr>
            </p:nvSpPr>
            <p:spPr>
              <a:xfrm>
                <a:off x="457200" y="1600200"/>
                <a:ext cx="8229600" cy="4525963"/>
              </a:xfrm>
            </p:spPr>
            <p:txBody>
              <a:bodyPr/>
              <a:lstStyle/>
              <a:p>
                <a:r>
                  <a:rPr dirty="0" err="1"/>
                  <a:t>Dryout</a:t>
                </a:r>
                <a:r>
                  <a:rPr dirty="0"/>
                  <a:t> occurs when liquid film on cladding vanishes</a:t>
                </a:r>
              </a:p>
              <a:p>
                <a:pPr lvl="1"/>
                <a:r>
                  <a:rPr dirty="0"/>
                  <a:t>Critical power determined at hot spot</a:t>
                </a:r>
              </a:p>
              <a:p>
                <a:pPr marL="457200" lvl="1" indent="0">
                  <a:buNone/>
                </a:pPr>
                <a14:m>
                  <m:oMathPara xmlns:m="http://schemas.openxmlformats.org/officeDocument/2006/math">
                    <m:oMathParaPr>
                      <m:jc m:val="centerGroup"/>
                    </m:oMathParaPr>
                    <m:oMath xmlns:m="http://schemas.openxmlformats.org/officeDocument/2006/math">
                      <m:r>
                        <m:rPr>
                          <m:sty m:val="p"/>
                        </m:rPr>
                        <a:rPr lang="en-US" b="0" i="1" smtClean="0">
                          <a:latin typeface="Cambria Math" panose="02040503050406030204" pitchFamily="18" charset="0"/>
                        </a:rPr>
                        <m:t>CP</m:t>
                      </m:r>
                      <m:r>
                        <m:rPr>
                          <m:sty m:val="p"/>
                        </m:rPr>
                        <a:rPr lang="en-US" i="1">
                          <a:latin typeface="Cambria Math" panose="02040503050406030204" pitchFamily="18" charset="0"/>
                        </a:rPr>
                        <m:t>R</m:t>
                      </m:r>
                      <m:r>
                        <a:rPr lang="en-MY" i="1">
                          <a:latin typeface="Cambria Math" panose="02040503050406030204" pitchFamily="18" charset="0"/>
                        </a:rPr>
                        <m:t>=</m:t>
                      </m:r>
                      <m:f>
                        <m:fPr>
                          <m:ctrlPr>
                            <a:rPr lang="en-MY" i="1">
                              <a:latin typeface="Cambria Math" panose="02040503050406030204" pitchFamily="18" charset="0"/>
                            </a:rPr>
                          </m:ctrlPr>
                        </m:fPr>
                        <m:num>
                          <m:sSubSup>
                            <m:sSubSupPr>
                              <m:ctrlPr>
                                <a:rPr lang="en-MY" i="1">
                                  <a:latin typeface="Cambria Math" panose="02040503050406030204" pitchFamily="18" charset="0"/>
                                </a:rPr>
                              </m:ctrlPr>
                            </m:sSubSupPr>
                            <m:e>
                              <m:r>
                                <m:rPr>
                                  <m:sty m:val="p"/>
                                </m:rPr>
                                <a:rPr lang="en-US" b="0" i="1" smtClean="0">
                                  <a:latin typeface="Cambria Math" panose="02040503050406030204" pitchFamily="18" charset="0"/>
                                </a:rPr>
                                <m:t>P</m:t>
                              </m:r>
                            </m:e>
                            <m:sub>
                              <m:r>
                                <m:rPr>
                                  <m:sty m:val="p"/>
                                </m:rPr>
                                <a:rPr lang="en-US" b="0" i="0" smtClean="0">
                                  <a:latin typeface="Cambria Math" panose="02040503050406030204" pitchFamily="18" charset="0"/>
                                </a:rPr>
                                <m:t>c</m:t>
                              </m:r>
                              <m:r>
                                <m:rPr>
                                  <m:sty m:val="p"/>
                                </m:rPr>
                                <a:rPr lang="en-US" b="0" i="1" smtClean="0">
                                  <a:latin typeface="Cambria Math" panose="02040503050406030204" pitchFamily="18" charset="0"/>
                                </a:rPr>
                                <m:t>ritical</m:t>
                              </m:r>
                            </m:sub>
                            <m:sup/>
                          </m:sSubSup>
                        </m:num>
                        <m:den>
                          <m:sSubSup>
                            <m:sSubSupPr>
                              <m:ctrlPr>
                                <a:rPr lang="en-MY" i="1">
                                  <a:latin typeface="Cambria Math" panose="02040503050406030204" pitchFamily="18" charset="0"/>
                                </a:rPr>
                              </m:ctrlPr>
                            </m:sSubSupPr>
                            <m:e>
                              <m:r>
                                <m:rPr>
                                  <m:sty m:val="p"/>
                                </m:rPr>
                                <a:rPr lang="en-US" i="1">
                                  <a:latin typeface="Cambria Math" panose="02040503050406030204" pitchFamily="18" charset="0"/>
                                </a:rPr>
                                <m:t>P</m:t>
                              </m:r>
                            </m:e>
                            <m:sub>
                              <m:r>
                                <m:rPr>
                                  <m:sty m:val="p"/>
                                </m:rPr>
                                <a:rPr lang="en-US" b="0" i="1" smtClean="0">
                                  <a:latin typeface="Cambria Math" panose="02040503050406030204" pitchFamily="18" charset="0"/>
                                </a:rPr>
                                <m:t>actu</m:t>
                              </m:r>
                              <m:r>
                                <m:rPr>
                                  <m:sty m:val="p"/>
                                </m:rPr>
                                <a:rPr lang="en-US" i="1">
                                  <a:latin typeface="Cambria Math" panose="02040503050406030204" pitchFamily="18" charset="0"/>
                                </a:rPr>
                                <m:t>al</m:t>
                              </m:r>
                            </m:sub>
                            <m:sup/>
                          </m:sSubSup>
                        </m:den>
                      </m:f>
                    </m:oMath>
                  </m:oMathPara>
                </a14:m>
                <a:endParaRPr lang="en-US" dirty="0"/>
              </a:p>
              <a:p>
                <a:pPr marL="457200" lvl="1" indent="0">
                  <a:buNone/>
                </a:pPr>
                <a:endParaRPr lang="en-US" dirty="0"/>
              </a:p>
              <a:p>
                <a:pPr lvl="1"/>
                <a:r>
                  <a:rPr dirty="0"/>
                  <a:t>MCPR must exceed safety limit</a:t>
                </a:r>
              </a:p>
            </p:txBody>
          </p:sp>
        </mc:Choice>
        <mc:Fallback xmlns="">
          <p:sp>
            <p:nvSpPr>
              <p:cNvPr id="5" name="Content Placeholder 2">
                <a:extLst>
                  <a:ext uri="{FF2B5EF4-FFF2-40B4-BE49-F238E27FC236}">
                    <a16:creationId xmlns:a16="http://schemas.microsoft.com/office/drawing/2014/main" id="{C1E316A6-6EE3-C5C6-55FD-2A4C9FB013DD}"/>
                  </a:ext>
                </a:extLst>
              </p:cNvPr>
              <p:cNvSpPr>
                <a:spLocks noGrp="1" noRot="1" noChangeAspect="1" noMove="1" noResize="1" noEditPoints="1" noAdjustHandles="1" noChangeArrowheads="1" noChangeShapeType="1" noTextEdit="1"/>
              </p:cNvSpPr>
              <p:nvPr>
                <p:ph idx="1"/>
              </p:nvPr>
            </p:nvSpPr>
            <p:spPr>
              <a:xfrm>
                <a:off x="457200" y="1600200"/>
                <a:ext cx="8229600" cy="4525963"/>
              </a:xfrm>
              <a:blipFill>
                <a:blip r:embed="rId2"/>
                <a:stretch>
                  <a:fillRect l="-1704" t="-1752"/>
                </a:stretch>
              </a:blipFill>
            </p:spPr>
            <p:txBody>
              <a:bodyPr/>
              <a:lstStyle/>
              <a:p>
                <a:r>
                  <a:rPr lang="en-MY">
                    <a:noFill/>
                  </a:rPr>
                  <a:t> </a:t>
                </a:r>
              </a:p>
            </p:txBody>
          </p:sp>
        </mc:Fallback>
      </mc:AlternateContent>
    </p:spTree>
    <p:extLst>
      <p:ext uri="{BB962C8B-B14F-4D97-AF65-F5344CB8AC3E}">
        <p14:creationId xmlns:p14="http://schemas.microsoft.com/office/powerpoint/2010/main" val="179830459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47363AF-8EF7-1A2A-4F5C-143E731E40AE}"/>
              </a:ext>
            </a:extLst>
          </p:cNvPr>
          <p:cNvSpPr>
            <a:spLocks noGrp="1"/>
          </p:cNvSpPr>
          <p:nvPr>
            <p:ph type="title"/>
          </p:nvPr>
        </p:nvSpPr>
        <p:spPr>
          <a:xfrm>
            <a:off x="457200" y="274638"/>
            <a:ext cx="8229600" cy="1143000"/>
          </a:xfrm>
        </p:spPr>
        <p:txBody>
          <a:bodyPr/>
          <a:lstStyle/>
          <a:p>
            <a:r>
              <a:rPr sz="3600" dirty="0"/>
              <a:t>Example – BWR </a:t>
            </a:r>
            <a:r>
              <a:rPr sz="3600" dirty="0" err="1"/>
              <a:t>Dryout</a:t>
            </a:r>
            <a:r>
              <a:rPr sz="3600" dirty="0"/>
              <a:t> / CPR</a:t>
            </a:r>
          </a:p>
        </p:txBody>
      </p:sp>
      <mc:AlternateContent xmlns:mc="http://schemas.openxmlformats.org/markup-compatibility/2006" xmlns:a14="http://schemas.microsoft.com/office/drawing/2010/main">
        <mc:Choice Requires="a14">
          <p:sp>
            <p:nvSpPr>
              <p:cNvPr id="5" name="Content Placeholder 2">
                <a:extLst>
                  <a:ext uri="{FF2B5EF4-FFF2-40B4-BE49-F238E27FC236}">
                    <a16:creationId xmlns:a16="http://schemas.microsoft.com/office/drawing/2014/main" id="{68B6366C-F7BF-17D7-0B28-3C84F80A4EAB}"/>
                  </a:ext>
                </a:extLst>
              </p:cNvPr>
              <p:cNvSpPr>
                <a:spLocks noGrp="1"/>
              </p:cNvSpPr>
              <p:nvPr>
                <p:ph idx="1"/>
              </p:nvPr>
            </p:nvSpPr>
            <p:spPr>
              <a:xfrm>
                <a:off x="457200" y="1600200"/>
                <a:ext cx="8229600" cy="4525963"/>
              </a:xfrm>
            </p:spPr>
            <p:txBody>
              <a:bodyPr/>
              <a:lstStyle/>
              <a:p>
                <a:r>
                  <a:rPr dirty="0"/>
                  <a:t>Actual assembly power </a:t>
                </a:r>
                <a14:m>
                  <m:oMath xmlns:m="http://schemas.openxmlformats.org/officeDocument/2006/math">
                    <m:sSubSup>
                      <m:sSubSupPr>
                        <m:ctrlPr>
                          <a:rPr lang="en-MY" i="1">
                            <a:latin typeface="Cambria Math" panose="02040503050406030204" pitchFamily="18" charset="0"/>
                          </a:rPr>
                        </m:ctrlPr>
                      </m:sSubSupPr>
                      <m:e>
                        <m:r>
                          <m:rPr>
                            <m:sty m:val="p"/>
                          </m:rPr>
                          <a:rPr lang="en-US" i="1">
                            <a:latin typeface="Cambria Math" panose="02040503050406030204" pitchFamily="18" charset="0"/>
                          </a:rPr>
                          <m:t>P</m:t>
                        </m:r>
                      </m:e>
                      <m:sub>
                        <m:r>
                          <m:rPr>
                            <m:sty m:val="p"/>
                          </m:rPr>
                          <a:rPr lang="en-US" i="1">
                            <a:latin typeface="Cambria Math" panose="02040503050406030204" pitchFamily="18" charset="0"/>
                          </a:rPr>
                          <m:t>actual</m:t>
                        </m:r>
                      </m:sub>
                      <m:sup/>
                    </m:sSubSup>
                  </m:oMath>
                </a14:m>
                <a:r>
                  <a:rPr dirty="0"/>
                  <a:t> = 3.0 MW</a:t>
                </a:r>
              </a:p>
              <a:p>
                <a:pPr lvl="1"/>
                <a:r>
                  <a:rPr dirty="0"/>
                  <a:t>Critical power from correlation </a:t>
                </a:r>
                <a14:m>
                  <m:oMath xmlns:m="http://schemas.openxmlformats.org/officeDocument/2006/math">
                    <m:sSubSup>
                      <m:sSubSupPr>
                        <m:ctrlPr>
                          <a:rPr lang="en-MY" i="1">
                            <a:latin typeface="Cambria Math" panose="02040503050406030204" pitchFamily="18" charset="0"/>
                          </a:rPr>
                        </m:ctrlPr>
                      </m:sSubSupPr>
                      <m:e>
                        <m:r>
                          <m:rPr>
                            <m:sty m:val="p"/>
                          </m:rPr>
                          <a:rPr lang="en-US" i="1">
                            <a:latin typeface="Cambria Math" panose="02040503050406030204" pitchFamily="18" charset="0"/>
                          </a:rPr>
                          <m:t>P</m:t>
                        </m:r>
                      </m:e>
                      <m:sub>
                        <m:r>
                          <m:rPr>
                            <m:sty m:val="p"/>
                          </m:rPr>
                          <a:rPr lang="en-US">
                            <a:latin typeface="Cambria Math" panose="02040503050406030204" pitchFamily="18" charset="0"/>
                          </a:rPr>
                          <m:t>c</m:t>
                        </m:r>
                        <m:r>
                          <m:rPr>
                            <m:sty m:val="p"/>
                          </m:rPr>
                          <a:rPr lang="en-US" i="1">
                            <a:latin typeface="Cambria Math" panose="02040503050406030204" pitchFamily="18" charset="0"/>
                          </a:rPr>
                          <m:t>ritical</m:t>
                        </m:r>
                      </m:sub>
                      <m:sup/>
                    </m:sSubSup>
                  </m:oMath>
                </a14:m>
                <a:r>
                  <a:rPr dirty="0"/>
                  <a:t> = 4.2 MW</a:t>
                </a:r>
              </a:p>
              <a:p>
                <a:pPr marL="457200" lvl="1" indent="0">
                  <a:buNone/>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rPr>
                        <m:t>𝐶𝑃</m:t>
                      </m:r>
                      <m:r>
                        <a:rPr lang="en-US" i="1">
                          <a:latin typeface="Cambria Math" panose="02040503050406030204" pitchFamily="18" charset="0"/>
                        </a:rPr>
                        <m:t>𝑅</m:t>
                      </m:r>
                      <m:r>
                        <a:rPr lang="en-MY" i="1">
                          <a:latin typeface="Cambria Math" panose="02040503050406030204" pitchFamily="18" charset="0"/>
                        </a:rPr>
                        <m:t>=</m:t>
                      </m:r>
                      <m:f>
                        <m:fPr>
                          <m:ctrlPr>
                            <a:rPr lang="en-MY" i="1">
                              <a:latin typeface="Cambria Math" panose="02040503050406030204" pitchFamily="18" charset="0"/>
                            </a:rPr>
                          </m:ctrlPr>
                        </m:fPr>
                        <m:num>
                          <m:sSubSup>
                            <m:sSubSupPr>
                              <m:ctrlPr>
                                <a:rPr lang="en-MY" i="1">
                                  <a:latin typeface="Cambria Math" panose="02040503050406030204" pitchFamily="18" charset="0"/>
                                </a:rPr>
                              </m:ctrlPr>
                            </m:sSubSupPr>
                            <m:e>
                              <m:r>
                                <m:rPr>
                                  <m:sty m:val="p"/>
                                </m:rPr>
                                <a:rPr lang="en-US" i="1">
                                  <a:latin typeface="Cambria Math" panose="02040503050406030204" pitchFamily="18" charset="0"/>
                                </a:rPr>
                                <m:t>P</m:t>
                              </m:r>
                            </m:e>
                            <m:sub>
                              <m:r>
                                <m:rPr>
                                  <m:sty m:val="p"/>
                                </m:rPr>
                                <a:rPr lang="en-US">
                                  <a:latin typeface="Cambria Math" panose="02040503050406030204" pitchFamily="18" charset="0"/>
                                </a:rPr>
                                <m:t>c</m:t>
                              </m:r>
                              <m:r>
                                <m:rPr>
                                  <m:sty m:val="p"/>
                                </m:rPr>
                                <a:rPr lang="en-US" i="1">
                                  <a:latin typeface="Cambria Math" panose="02040503050406030204" pitchFamily="18" charset="0"/>
                                </a:rPr>
                                <m:t>ritical</m:t>
                              </m:r>
                            </m:sub>
                            <m:sup/>
                          </m:sSubSup>
                        </m:num>
                        <m:den>
                          <m:sSubSup>
                            <m:sSubSupPr>
                              <m:ctrlPr>
                                <a:rPr lang="en-MY" i="1">
                                  <a:latin typeface="Cambria Math" panose="02040503050406030204" pitchFamily="18" charset="0"/>
                                </a:rPr>
                              </m:ctrlPr>
                            </m:sSubSupPr>
                            <m:e>
                              <m:r>
                                <m:rPr>
                                  <m:sty m:val="p"/>
                                </m:rPr>
                                <a:rPr lang="en-US" i="1">
                                  <a:latin typeface="Cambria Math" panose="02040503050406030204" pitchFamily="18" charset="0"/>
                                </a:rPr>
                                <m:t>P</m:t>
                              </m:r>
                            </m:e>
                            <m:sub>
                              <m:r>
                                <m:rPr>
                                  <m:sty m:val="p"/>
                                </m:rPr>
                                <a:rPr lang="en-US" i="1">
                                  <a:latin typeface="Cambria Math" panose="02040503050406030204" pitchFamily="18" charset="0"/>
                                </a:rPr>
                                <m:t>actual</m:t>
                              </m:r>
                            </m:sub>
                            <m:sup/>
                          </m:sSubSup>
                        </m:den>
                      </m:f>
                      <m:r>
                        <a:rPr lang="en-US" i="1">
                          <a:latin typeface="Cambria Math" panose="02040503050406030204" pitchFamily="18" charset="0"/>
                        </a:rPr>
                        <m:t> </m:t>
                      </m:r>
                    </m:oMath>
                  </m:oMathPara>
                </a14:m>
                <a:endParaRPr lang="en-US" dirty="0"/>
              </a:p>
              <a:p>
                <a:pPr lvl="1"/>
                <a:r>
                  <a:rPr dirty="0"/>
                  <a:t>CPR = 4.2 / 3.0 = 1.40</a:t>
                </a:r>
              </a:p>
              <a:p>
                <a:pPr lvl="1"/>
                <a:r>
                  <a:rPr dirty="0"/>
                  <a:t>MCPR &gt; 1.25 → SAFE from </a:t>
                </a:r>
                <a:r>
                  <a:rPr dirty="0" err="1"/>
                  <a:t>dryout</a:t>
                </a:r>
                <a:endParaRPr dirty="0"/>
              </a:p>
            </p:txBody>
          </p:sp>
        </mc:Choice>
        <mc:Fallback xmlns="">
          <p:sp>
            <p:nvSpPr>
              <p:cNvPr id="5" name="Content Placeholder 2">
                <a:extLst>
                  <a:ext uri="{FF2B5EF4-FFF2-40B4-BE49-F238E27FC236}">
                    <a16:creationId xmlns:a16="http://schemas.microsoft.com/office/drawing/2014/main" id="{68B6366C-F7BF-17D7-0B28-3C84F80A4EAB}"/>
                  </a:ext>
                </a:extLst>
              </p:cNvPr>
              <p:cNvSpPr>
                <a:spLocks noGrp="1" noRot="1" noChangeAspect="1" noMove="1" noResize="1" noEditPoints="1" noAdjustHandles="1" noChangeArrowheads="1" noChangeShapeType="1" noTextEdit="1"/>
              </p:cNvSpPr>
              <p:nvPr>
                <p:ph idx="1"/>
              </p:nvPr>
            </p:nvSpPr>
            <p:spPr>
              <a:xfrm>
                <a:off x="457200" y="1600200"/>
                <a:ext cx="8229600" cy="4525963"/>
              </a:xfrm>
              <a:blipFill>
                <a:blip r:embed="rId2"/>
                <a:stretch>
                  <a:fillRect l="-1704"/>
                </a:stretch>
              </a:blipFill>
            </p:spPr>
            <p:txBody>
              <a:bodyPr/>
              <a:lstStyle/>
              <a:p>
                <a:r>
                  <a:rPr lang="en-MY">
                    <a:noFill/>
                  </a:rPr>
                  <a:t> </a:t>
                </a:r>
              </a:p>
            </p:txBody>
          </p:sp>
        </mc:Fallback>
      </mc:AlternateContent>
    </p:spTree>
    <p:extLst>
      <p:ext uri="{BB962C8B-B14F-4D97-AF65-F5344CB8AC3E}">
        <p14:creationId xmlns:p14="http://schemas.microsoft.com/office/powerpoint/2010/main" val="236292315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69150" y="457200"/>
            <a:ext cx="8206000" cy="6003087"/>
          </a:xfrm>
          <a:prstGeom prst="rect">
            <a:avLst/>
          </a:prstGeom>
        </p:spPr>
      </p:pic>
    </p:spTree>
    <p:extLst>
      <p:ext uri="{BB962C8B-B14F-4D97-AF65-F5344CB8AC3E}">
        <p14:creationId xmlns:p14="http://schemas.microsoft.com/office/powerpoint/2010/main" val="282708369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28600" y="381000"/>
            <a:ext cx="8445594" cy="5867400"/>
          </a:xfrm>
          <a:prstGeom prst="rect">
            <a:avLst/>
          </a:prstGeom>
        </p:spPr>
      </p:pic>
    </p:spTree>
    <p:extLst>
      <p:ext uri="{BB962C8B-B14F-4D97-AF65-F5344CB8AC3E}">
        <p14:creationId xmlns:p14="http://schemas.microsoft.com/office/powerpoint/2010/main" val="79044067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33400" y="421564"/>
            <a:ext cx="8055594" cy="6171917"/>
          </a:xfrm>
          <a:prstGeom prst="rect">
            <a:avLst/>
          </a:prstGeom>
        </p:spPr>
      </p:pic>
    </p:spTree>
    <p:extLst>
      <p:ext uri="{BB962C8B-B14F-4D97-AF65-F5344CB8AC3E}">
        <p14:creationId xmlns:p14="http://schemas.microsoft.com/office/powerpoint/2010/main" val="28630377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D0DD9AE-98FF-49A3-AE29-4929E01EAB2B}"/>
              </a:ext>
            </a:extLst>
          </p:cNvPr>
          <p:cNvSpPr txBox="1">
            <a:spLocks noChangeArrowheads="1"/>
          </p:cNvSpPr>
          <p:nvPr/>
        </p:nvSpPr>
        <p:spPr bwMode="auto">
          <a:xfrm>
            <a:off x="821392" y="2456703"/>
            <a:ext cx="726757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400" eaLnBrk="1" hangingPunct="1">
              <a:spcBef>
                <a:spcPct val="0"/>
              </a:spcBef>
              <a:buFontTx/>
              <a:buNone/>
            </a:pPr>
            <a:r>
              <a:rPr lang="en-US" altLang="en-US" sz="3600" dirty="0">
                <a:solidFill>
                  <a:srgbClr val="7B0132"/>
                </a:solidFill>
                <a:latin typeface="Britannic Bold" panose="020B0903060703020204" pitchFamily="34" charset="0"/>
                <a:cs typeface="Arial" panose="020B0604020202020204" pitchFamily="34" charset="0"/>
              </a:rPr>
              <a:t>Introduction</a:t>
            </a:r>
          </a:p>
        </p:txBody>
      </p:sp>
    </p:spTree>
    <p:extLst>
      <p:ext uri="{BB962C8B-B14F-4D97-AF65-F5344CB8AC3E}">
        <p14:creationId xmlns:p14="http://schemas.microsoft.com/office/powerpoint/2010/main" val="366558314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28600" y="533400"/>
            <a:ext cx="8510954" cy="5715000"/>
          </a:xfrm>
          <a:prstGeom prst="rect">
            <a:avLst/>
          </a:prstGeom>
        </p:spPr>
      </p:pic>
    </p:spTree>
    <p:extLst>
      <p:ext uri="{BB962C8B-B14F-4D97-AF65-F5344CB8AC3E}">
        <p14:creationId xmlns:p14="http://schemas.microsoft.com/office/powerpoint/2010/main" val="4324122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33399" y="457200"/>
            <a:ext cx="7942543" cy="6019800"/>
          </a:xfrm>
          <a:prstGeom prst="rect">
            <a:avLst/>
          </a:prstGeom>
        </p:spPr>
      </p:pic>
    </p:spTree>
    <p:extLst>
      <p:ext uri="{BB962C8B-B14F-4D97-AF65-F5344CB8AC3E}">
        <p14:creationId xmlns:p14="http://schemas.microsoft.com/office/powerpoint/2010/main" val="379222124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28600" y="457200"/>
            <a:ext cx="8593980" cy="5867400"/>
          </a:xfrm>
          <a:prstGeom prst="rect">
            <a:avLst/>
          </a:prstGeom>
        </p:spPr>
      </p:pic>
    </p:spTree>
    <p:extLst>
      <p:ext uri="{BB962C8B-B14F-4D97-AF65-F5344CB8AC3E}">
        <p14:creationId xmlns:p14="http://schemas.microsoft.com/office/powerpoint/2010/main" val="264239068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04800" y="381000"/>
            <a:ext cx="8537194" cy="6125040"/>
          </a:xfrm>
          <a:prstGeom prst="rect">
            <a:avLst/>
          </a:prstGeom>
        </p:spPr>
      </p:pic>
    </p:spTree>
    <p:extLst>
      <p:ext uri="{BB962C8B-B14F-4D97-AF65-F5344CB8AC3E}">
        <p14:creationId xmlns:p14="http://schemas.microsoft.com/office/powerpoint/2010/main" val="366394957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dirty="0"/>
              <a:t>Thermal Crisis Summary</a:t>
            </a:r>
          </a:p>
        </p:txBody>
      </p:sp>
      <p:sp>
        <p:nvSpPr>
          <p:cNvPr id="5" name="TextBox 4"/>
          <p:cNvSpPr txBox="1"/>
          <p:nvPr/>
        </p:nvSpPr>
        <p:spPr>
          <a:xfrm>
            <a:off x="3200400" y="6176952"/>
            <a:ext cx="2975495" cy="461665"/>
          </a:xfrm>
          <a:prstGeom prst="rect">
            <a:avLst/>
          </a:prstGeom>
          <a:noFill/>
        </p:spPr>
        <p:txBody>
          <a:bodyPr wrap="none" rtlCol="0">
            <a:spAutoFit/>
          </a:bodyPr>
          <a:lstStyle/>
          <a:p>
            <a:r>
              <a:rPr lang="en-US" sz="2400" dirty="0"/>
              <a:t>MDNBR &gt; 1.17 (Japan)</a:t>
            </a:r>
          </a:p>
        </p:txBody>
      </p:sp>
      <p:pic>
        <p:nvPicPr>
          <p:cNvPr id="4" name="Picture 3"/>
          <p:cNvPicPr>
            <a:picLocks noChangeAspect="1"/>
          </p:cNvPicPr>
          <p:nvPr/>
        </p:nvPicPr>
        <p:blipFill>
          <a:blip r:embed="rId2"/>
          <a:stretch>
            <a:fillRect/>
          </a:stretch>
        </p:blipFill>
        <p:spPr>
          <a:xfrm>
            <a:off x="623130" y="977383"/>
            <a:ext cx="8063670" cy="5207530"/>
          </a:xfrm>
          <a:prstGeom prst="rect">
            <a:avLst/>
          </a:prstGeom>
        </p:spPr>
      </p:pic>
    </p:spTree>
    <p:extLst>
      <p:ext uri="{BB962C8B-B14F-4D97-AF65-F5344CB8AC3E}">
        <p14:creationId xmlns:p14="http://schemas.microsoft.com/office/powerpoint/2010/main" val="202243201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AA173-7683-473D-B44B-E075EEF9D073}"/>
              </a:ext>
            </a:extLst>
          </p:cNvPr>
          <p:cNvSpPr txBox="1">
            <a:spLocks noChangeArrowheads="1"/>
          </p:cNvSpPr>
          <p:nvPr/>
        </p:nvSpPr>
        <p:spPr bwMode="auto">
          <a:xfrm>
            <a:off x="1959908" y="350278"/>
            <a:ext cx="726757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spcBef>
                <a:spcPct val="0"/>
              </a:spcBef>
              <a:buFontTx/>
              <a:buNone/>
            </a:pPr>
            <a:r>
              <a:rPr lang="en-US" altLang="en-US" sz="3600" dirty="0">
                <a:latin typeface="+mn-lt"/>
                <a:cs typeface="Arial" panose="020B0604020202020204" pitchFamily="34" charset="0"/>
              </a:rPr>
              <a:t>Hot Channel &amp; Hot Spot Factor</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10BAF06-AE1E-45FE-AECA-474FF00B0B93}"/>
                  </a:ext>
                </a:extLst>
              </p:cNvPr>
              <p:cNvSpPr txBox="1">
                <a:spLocks noChangeArrowheads="1"/>
              </p:cNvSpPr>
              <p:nvPr/>
            </p:nvSpPr>
            <p:spPr bwMode="auto">
              <a:xfrm>
                <a:off x="1247776" y="1876425"/>
                <a:ext cx="7629523" cy="4462463"/>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r>
                  <a:rPr lang="en-US" sz="2400" dirty="0"/>
                  <a:t>Hot spot factor (hot-channel factor) is safety factor or margin multiplied to the calculated nominal fluxes.</a:t>
                </a:r>
              </a:p>
              <a:p>
                <a:pPr defTabSz="914400" eaLnBrk="1" hangingPunct="1"/>
                <a:r>
                  <a:rPr lang="en-US" altLang="en-US" sz="2400" dirty="0">
                    <a:cs typeface="Arial" panose="020B0604020202020204" pitchFamily="34" charset="0"/>
                  </a:rPr>
                  <a:t>In any reactor, the extent to which </a:t>
                </a:r>
                <a14:m>
                  <m:oMath xmlns:m="http://schemas.openxmlformats.org/officeDocument/2006/math">
                    <m:sSubSup>
                      <m:sSubSupPr>
                        <m:ctrlPr>
                          <a:rPr lang="en-MY" altLang="en-US" sz="2400" b="0" i="1" smtClean="0">
                            <a:latin typeface="Cambria Math" panose="02040503050406030204" pitchFamily="18" charset="0"/>
                            <a:cs typeface="Arial" panose="020B0604020202020204" pitchFamily="34" charset="0"/>
                          </a:rPr>
                        </m:ctrlPr>
                      </m:sSubSupPr>
                      <m:e>
                        <m:r>
                          <a:rPr lang="en-MY" altLang="en-US" sz="2400" b="0" i="1" smtClean="0">
                            <a:latin typeface="Cambria Math" panose="02040503050406030204" pitchFamily="18" charset="0"/>
                            <a:cs typeface="Arial" panose="020B0604020202020204" pitchFamily="34" charset="0"/>
                          </a:rPr>
                          <m:t>𝑞</m:t>
                        </m:r>
                      </m:e>
                      <m:sub>
                        <m:r>
                          <a:rPr lang="en-MY" altLang="en-US" sz="2400" b="0" i="1" smtClean="0">
                            <a:latin typeface="Cambria Math" panose="02040503050406030204" pitchFamily="18" charset="0"/>
                            <a:cs typeface="Arial" panose="020B0604020202020204" pitchFamily="34" charset="0"/>
                          </a:rPr>
                          <m:t>𝑚𝑎𝑥</m:t>
                        </m:r>
                      </m:sub>
                      <m:sup>
                        <m:r>
                          <a:rPr lang="en-MY" altLang="en-US" sz="2400" b="0" i="1" smtClean="0">
                            <a:latin typeface="Cambria Math" panose="02040503050406030204" pitchFamily="18" charset="0"/>
                            <a:cs typeface="Arial" panose="020B0604020202020204" pitchFamily="34" charset="0"/>
                          </a:rPr>
                          <m:t>′′</m:t>
                        </m:r>
                      </m:sup>
                    </m:sSubSup>
                  </m:oMath>
                </a14:m>
                <a:r>
                  <a:rPr lang="en-US" altLang="en-US" sz="2400" dirty="0">
                    <a:cs typeface="Arial" panose="020B0604020202020204" pitchFamily="34" charset="0"/>
                  </a:rPr>
                  <a:t> exceeds the average heat flux in the core is given by the hot channel factor, also called the hot spot factor, </a:t>
                </a:r>
                <a:r>
                  <a:rPr lang="en-US" altLang="en-US" sz="2400" i="1" dirty="0">
                    <a:cs typeface="Arial" panose="020B0604020202020204" pitchFamily="34" charset="0"/>
                  </a:rPr>
                  <a:t>F</a:t>
                </a:r>
                <a:r>
                  <a:rPr lang="en-US" altLang="en-US" sz="2400" dirty="0">
                    <a:cs typeface="Arial" panose="020B0604020202020204" pitchFamily="34" charset="0"/>
                  </a:rPr>
                  <a:t>. </a:t>
                </a:r>
              </a:p>
              <a:p>
                <a:pPr defTabSz="914400" eaLnBrk="1" hangingPunct="1"/>
                <a:endParaRPr lang="en-US" altLang="en-US" sz="2400" dirty="0">
                  <a:latin typeface="+mn-lt"/>
                  <a:cs typeface="Arial" panose="020B0604020202020204" pitchFamily="34" charset="0"/>
                </a:endParaRPr>
              </a:p>
              <a:p>
                <a:pPr defTabSz="914400" eaLnBrk="1" hangingPunct="1"/>
                <a:endParaRPr lang="en-US" altLang="en-US" sz="2400" dirty="0">
                  <a:latin typeface="+mn-lt"/>
                  <a:cs typeface="Arial" panose="020B0604020202020204" pitchFamily="34" charset="0"/>
                </a:endParaRPr>
              </a:p>
              <a:p>
                <a:pPr defTabSz="914400" eaLnBrk="1" hangingPunct="1"/>
                <a:endParaRPr lang="en-US" altLang="en-US" sz="2400" dirty="0">
                  <a:latin typeface="+mn-lt"/>
                  <a:cs typeface="Arial" panose="020B0604020202020204" pitchFamily="34" charset="0"/>
                </a:endParaRPr>
              </a:p>
            </p:txBody>
          </p:sp>
        </mc:Choice>
        <mc:Fallback xmlns="">
          <p:sp>
            <p:nvSpPr>
              <p:cNvPr id="3" name="Content Placeholder 2">
                <a:extLst>
                  <a:ext uri="{FF2B5EF4-FFF2-40B4-BE49-F238E27FC236}">
                    <a16:creationId xmlns:a16="http://schemas.microsoft.com/office/drawing/2014/main" id="{510BAF06-AE1E-45FE-AECA-474FF00B0B93}"/>
                  </a:ext>
                </a:extLst>
              </p:cNvPr>
              <p:cNvSpPr txBox="1">
                <a:spLocks noRot="1" noChangeAspect="1" noMove="1" noResize="1" noEditPoints="1" noAdjustHandles="1" noChangeArrowheads="1" noChangeShapeType="1" noTextEdit="1"/>
              </p:cNvSpPr>
              <p:nvPr/>
            </p:nvSpPr>
            <p:spPr bwMode="auto">
              <a:xfrm>
                <a:off x="1247776" y="1876425"/>
                <a:ext cx="7629523" cy="4462463"/>
              </a:xfrm>
              <a:prstGeom prst="rect">
                <a:avLst/>
              </a:prstGeom>
              <a:blipFill>
                <a:blip r:embed="rId2"/>
                <a:stretch>
                  <a:fillRect l="-1119" t="-1913"/>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MY">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34FA4993-0F63-4127-8DA9-BD9A9201D710}"/>
                  </a:ext>
                </a:extLst>
              </p:cNvPr>
              <p:cNvSpPr txBox="1"/>
              <p:nvPr/>
            </p:nvSpPr>
            <p:spPr>
              <a:xfrm>
                <a:off x="3906657" y="4655594"/>
                <a:ext cx="1330685" cy="77873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𝐹</m:t>
                      </m:r>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sSubSup>
                            <m:sSubSupPr>
                              <m:ctrlPr>
                                <a:rPr lang="en-MY" altLang="en-US" sz="2400" i="1">
                                  <a:latin typeface="Cambria Math" panose="02040503050406030204" pitchFamily="18" charset="0"/>
                                  <a:cs typeface="Arial" panose="020B0604020202020204" pitchFamily="34" charset="0"/>
                                </a:rPr>
                              </m:ctrlPr>
                            </m:sSubSupPr>
                            <m:e>
                              <m:r>
                                <a:rPr lang="en-MY" altLang="en-US" sz="2400" i="1">
                                  <a:latin typeface="Cambria Math" panose="02040503050406030204" pitchFamily="18" charset="0"/>
                                  <a:cs typeface="Arial" panose="020B0604020202020204" pitchFamily="34" charset="0"/>
                                </a:rPr>
                                <m:t>𝑞</m:t>
                              </m:r>
                            </m:e>
                            <m:sub>
                              <m:r>
                                <a:rPr lang="en-MY" altLang="en-US" sz="2400" i="1">
                                  <a:latin typeface="Cambria Math" panose="02040503050406030204" pitchFamily="18" charset="0"/>
                                  <a:cs typeface="Arial" panose="020B0604020202020204" pitchFamily="34" charset="0"/>
                                </a:rPr>
                                <m:t>𝑚𝑎𝑥</m:t>
                              </m:r>
                            </m:sub>
                            <m:sup>
                              <m:r>
                                <a:rPr lang="en-MY" altLang="en-US" sz="2400" i="1">
                                  <a:latin typeface="Cambria Math" panose="02040503050406030204" pitchFamily="18" charset="0"/>
                                  <a:cs typeface="Arial" panose="020B0604020202020204" pitchFamily="34" charset="0"/>
                                </a:rPr>
                                <m:t>′′</m:t>
                              </m:r>
                            </m:sup>
                          </m:sSubSup>
                        </m:num>
                        <m:den>
                          <m:sSubSup>
                            <m:sSubSupPr>
                              <m:ctrlPr>
                                <a:rPr lang="en-US" sz="2400" b="0" i="1" smtClean="0">
                                  <a:latin typeface="Cambria Math" panose="02040503050406030204" pitchFamily="18" charset="0"/>
                                </a:rPr>
                              </m:ctrlPr>
                            </m:sSubSupPr>
                            <m:e>
                              <m:r>
                                <a:rPr lang="en-US" sz="2400" b="0" i="1" smtClean="0">
                                  <a:latin typeface="Cambria Math" panose="02040503050406030204" pitchFamily="18" charset="0"/>
                                </a:rPr>
                                <m:t>𝑞</m:t>
                              </m:r>
                            </m:e>
                            <m:sub>
                              <m:r>
                                <a:rPr lang="en-US" sz="2400" b="0" i="1" smtClean="0">
                                  <a:latin typeface="Cambria Math" panose="02040503050406030204" pitchFamily="18" charset="0"/>
                                </a:rPr>
                                <m:t>𝑎𝑣</m:t>
                              </m:r>
                            </m:sub>
                            <m:sup>
                              <m:r>
                                <a:rPr lang="en-US" sz="2400" b="0" i="1" smtClean="0">
                                  <a:latin typeface="Cambria Math" panose="02040503050406030204" pitchFamily="18" charset="0"/>
                                </a:rPr>
                                <m:t>′′</m:t>
                              </m:r>
                            </m:sup>
                          </m:sSubSup>
                        </m:den>
                      </m:f>
                    </m:oMath>
                  </m:oMathPara>
                </a14:m>
                <a:endParaRPr lang="en-MY" sz="2400" dirty="0"/>
              </a:p>
            </p:txBody>
          </p:sp>
        </mc:Choice>
        <mc:Fallback xmlns="">
          <p:sp>
            <p:nvSpPr>
              <p:cNvPr id="4" name="TextBox 3">
                <a:extLst>
                  <a:ext uri="{FF2B5EF4-FFF2-40B4-BE49-F238E27FC236}">
                    <a16:creationId xmlns="" xmlns:a16="http://schemas.microsoft.com/office/drawing/2014/main" xmlns:a14="http://schemas.microsoft.com/office/drawing/2010/main" id="{34FA4993-0F63-4127-8DA9-BD9A9201D710}"/>
                  </a:ext>
                </a:extLst>
              </p:cNvPr>
              <p:cNvSpPr txBox="1">
                <a:spLocks noRot="1" noChangeAspect="1" noMove="1" noResize="1" noEditPoints="1" noAdjustHandles="1" noChangeArrowheads="1" noChangeShapeType="1" noTextEdit="1"/>
              </p:cNvSpPr>
              <p:nvPr/>
            </p:nvSpPr>
            <p:spPr>
              <a:xfrm>
                <a:off x="3906657" y="4655594"/>
                <a:ext cx="1330685" cy="778739"/>
              </a:xfrm>
              <a:prstGeom prst="rect">
                <a:avLst/>
              </a:prstGeom>
              <a:blipFill rotWithShape="0">
                <a:blip r:embed="rId3"/>
                <a:stretch>
                  <a:fillRect/>
                </a:stretch>
              </a:blipFill>
            </p:spPr>
            <p:txBody>
              <a:bodyPr/>
              <a:lstStyle/>
              <a:p>
                <a:r>
                  <a:rPr lang="en-MY">
                    <a:noFill/>
                  </a:rPr>
                  <a:t> </a:t>
                </a:r>
              </a:p>
            </p:txBody>
          </p:sp>
        </mc:Fallback>
      </mc:AlternateContent>
      <p:sp>
        <p:nvSpPr>
          <p:cNvPr id="5" name="TextBox 4">
            <a:extLst>
              <a:ext uri="{FF2B5EF4-FFF2-40B4-BE49-F238E27FC236}">
                <a16:creationId xmlns:a16="http://schemas.microsoft.com/office/drawing/2014/main" id="{3D1D267D-5C69-487A-968F-04A0DF7AAEAB}"/>
              </a:ext>
            </a:extLst>
          </p:cNvPr>
          <p:cNvSpPr txBox="1"/>
          <p:nvPr/>
        </p:nvSpPr>
        <p:spPr>
          <a:xfrm>
            <a:off x="7396617" y="4922941"/>
            <a:ext cx="286938" cy="307777"/>
          </a:xfrm>
          <a:prstGeom prst="rect">
            <a:avLst/>
          </a:prstGeom>
          <a:noFill/>
        </p:spPr>
        <p:txBody>
          <a:bodyPr wrap="none" lIns="0" tIns="0" rIns="0" bIns="0" rtlCol="0">
            <a:spAutoFit/>
          </a:bodyPr>
          <a:lstStyle/>
          <a:p>
            <a:r>
              <a:rPr lang="en-MY" sz="2000" dirty="0"/>
              <a:t>(4)</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E24E929E-A5BE-41F4-AB2F-C39EFF1A1E78}"/>
                  </a:ext>
                </a:extLst>
              </p:cNvPr>
              <p:cNvSpPr txBox="1"/>
              <p:nvPr/>
            </p:nvSpPr>
            <p:spPr>
              <a:xfrm>
                <a:off x="1247776" y="5631885"/>
                <a:ext cx="7236787" cy="369332"/>
              </a:xfrm>
              <a:prstGeom prst="rect">
                <a:avLst/>
              </a:prstGeom>
              <a:noFill/>
            </p:spPr>
            <p:txBody>
              <a:bodyPr wrap="square" rtlCol="0">
                <a:spAutoFit/>
              </a:bodyPr>
              <a:lstStyle/>
              <a:p>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𝑞</m:t>
                        </m:r>
                      </m:e>
                      <m:sub>
                        <m:r>
                          <a:rPr lang="en-US" i="1">
                            <a:latin typeface="Cambria Math" panose="02040503050406030204" pitchFamily="18" charset="0"/>
                          </a:rPr>
                          <m:t>𝑎𝑣</m:t>
                        </m:r>
                      </m:sub>
                      <m:sup>
                        <m:r>
                          <a:rPr lang="en-US" i="1">
                            <a:latin typeface="Cambria Math" panose="02040503050406030204" pitchFamily="18" charset="0"/>
                          </a:rPr>
                          <m:t>′′</m:t>
                        </m:r>
                      </m:sup>
                    </m:sSubSup>
                  </m:oMath>
                </a14:m>
                <a:r>
                  <a:rPr lang="en-MY" dirty="0"/>
                  <a:t>: is the average heat flux in the core</a:t>
                </a:r>
              </a:p>
            </p:txBody>
          </p:sp>
        </mc:Choice>
        <mc:Fallback xmlns="">
          <p:sp>
            <p:nvSpPr>
              <p:cNvPr id="6" name="TextBox 5">
                <a:extLst>
                  <a:ext uri="{FF2B5EF4-FFF2-40B4-BE49-F238E27FC236}">
                    <a16:creationId xmlns="" xmlns:a16="http://schemas.microsoft.com/office/drawing/2014/main" xmlns:a14="http://schemas.microsoft.com/office/drawing/2010/main" id="{E24E929E-A5BE-41F4-AB2F-C39EFF1A1E78}"/>
                  </a:ext>
                </a:extLst>
              </p:cNvPr>
              <p:cNvSpPr txBox="1">
                <a:spLocks noRot="1" noChangeAspect="1" noMove="1" noResize="1" noEditPoints="1" noAdjustHandles="1" noChangeArrowheads="1" noChangeShapeType="1" noTextEdit="1"/>
              </p:cNvSpPr>
              <p:nvPr/>
            </p:nvSpPr>
            <p:spPr>
              <a:xfrm>
                <a:off x="1247776" y="5631885"/>
                <a:ext cx="7236787" cy="369332"/>
              </a:xfrm>
              <a:prstGeom prst="rect">
                <a:avLst/>
              </a:prstGeom>
              <a:blipFill rotWithShape="0">
                <a:blip r:embed="rId4"/>
                <a:stretch>
                  <a:fillRect t="-10000" b="-26667"/>
                </a:stretch>
              </a:blipFill>
            </p:spPr>
            <p:txBody>
              <a:bodyPr/>
              <a:lstStyle/>
              <a:p>
                <a:r>
                  <a:rPr lang="en-MY">
                    <a:noFill/>
                  </a:rPr>
                  <a:t> </a:t>
                </a:r>
              </a:p>
            </p:txBody>
          </p:sp>
        </mc:Fallback>
      </mc:AlternateContent>
    </p:spTree>
    <p:extLst>
      <p:ext uri="{BB962C8B-B14F-4D97-AF65-F5344CB8AC3E}">
        <p14:creationId xmlns:p14="http://schemas.microsoft.com/office/powerpoint/2010/main" val="2776202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Hot-spot Factors</a:t>
            </a:r>
          </a:p>
        </p:txBody>
      </p:sp>
      <p:sp>
        <p:nvSpPr>
          <p:cNvPr id="3" name="Content Placeholder 2"/>
          <p:cNvSpPr>
            <a:spLocks noGrp="1"/>
          </p:cNvSpPr>
          <p:nvPr>
            <p:ph idx="1"/>
          </p:nvPr>
        </p:nvSpPr>
        <p:spPr/>
        <p:txBody>
          <a:bodyPr/>
          <a:lstStyle/>
          <a:p>
            <a:r>
              <a:rPr lang="en-US" dirty="0"/>
              <a:t>Deviation from nominal values are contributed by</a:t>
            </a:r>
          </a:p>
          <a:p>
            <a:pPr lvl="1"/>
            <a:r>
              <a:rPr lang="en-US" dirty="0"/>
              <a:t>Nuclear hot-spot factors</a:t>
            </a:r>
          </a:p>
          <a:p>
            <a:pPr lvl="1"/>
            <a:r>
              <a:rPr lang="en-US" dirty="0"/>
              <a:t>Engineering hot-spot factors</a:t>
            </a:r>
          </a:p>
        </p:txBody>
      </p:sp>
    </p:spTree>
    <p:extLst>
      <p:ext uri="{BB962C8B-B14F-4D97-AF65-F5344CB8AC3E}">
        <p14:creationId xmlns:p14="http://schemas.microsoft.com/office/powerpoint/2010/main" val="123180274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Nuclear Hot-spot Factors</a:t>
            </a:r>
          </a:p>
        </p:txBody>
      </p:sp>
      <p:sp>
        <p:nvSpPr>
          <p:cNvPr id="3" name="Content Placeholder 2"/>
          <p:cNvSpPr>
            <a:spLocks noGrp="1"/>
          </p:cNvSpPr>
          <p:nvPr>
            <p:ph idx="1"/>
          </p:nvPr>
        </p:nvSpPr>
        <p:spPr/>
        <p:txBody>
          <a:bodyPr/>
          <a:lstStyle/>
          <a:p>
            <a:r>
              <a:rPr lang="en-US" dirty="0"/>
              <a:t>Deviations due to</a:t>
            </a:r>
          </a:p>
          <a:p>
            <a:pPr lvl="1"/>
            <a:r>
              <a:rPr lang="en-US" dirty="0"/>
              <a:t>Partially inserted control rods</a:t>
            </a:r>
          </a:p>
          <a:p>
            <a:pPr lvl="1"/>
            <a:r>
              <a:rPr lang="en-US" dirty="0" err="1"/>
              <a:t>Nonhomogeneities</a:t>
            </a:r>
            <a:endParaRPr lang="en-US" dirty="0"/>
          </a:p>
          <a:p>
            <a:pPr lvl="2"/>
            <a:r>
              <a:rPr lang="en-US" dirty="0"/>
              <a:t>Moderator (boiling)</a:t>
            </a:r>
          </a:p>
          <a:p>
            <a:pPr lvl="2"/>
            <a:r>
              <a:rPr lang="en-US" dirty="0"/>
              <a:t>Fuel</a:t>
            </a:r>
          </a:p>
          <a:p>
            <a:pPr lvl="2"/>
            <a:r>
              <a:rPr lang="en-US" dirty="0"/>
              <a:t>Structural and other materials</a:t>
            </a:r>
          </a:p>
        </p:txBody>
      </p:sp>
    </p:spTree>
    <p:extLst>
      <p:ext uri="{BB962C8B-B14F-4D97-AF65-F5344CB8AC3E}">
        <p14:creationId xmlns:p14="http://schemas.microsoft.com/office/powerpoint/2010/main" val="244717018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Engineering Hot-spot Factors</a:t>
            </a:r>
          </a:p>
        </p:txBody>
      </p:sp>
      <p:sp>
        <p:nvSpPr>
          <p:cNvPr id="3" name="Content Placeholder 2"/>
          <p:cNvSpPr>
            <a:spLocks noGrp="1"/>
          </p:cNvSpPr>
          <p:nvPr>
            <p:ph idx="1"/>
          </p:nvPr>
        </p:nvSpPr>
        <p:spPr/>
        <p:txBody>
          <a:bodyPr/>
          <a:lstStyle/>
          <a:p>
            <a:r>
              <a:rPr lang="en-US" dirty="0"/>
              <a:t>Deviations due to</a:t>
            </a:r>
          </a:p>
          <a:p>
            <a:pPr lvl="1"/>
            <a:r>
              <a:rPr lang="en-US" dirty="0"/>
              <a:t>Mechanical </a:t>
            </a:r>
            <a:r>
              <a:rPr lang="en-US" dirty="0" err="1"/>
              <a:t>subfactors</a:t>
            </a:r>
            <a:endParaRPr lang="en-US" dirty="0"/>
          </a:p>
          <a:p>
            <a:pPr lvl="2"/>
            <a:r>
              <a:rPr lang="en-US" dirty="0"/>
              <a:t>Manufacturing tolerances (clad thickness)</a:t>
            </a:r>
          </a:p>
          <a:p>
            <a:pPr lvl="2"/>
            <a:r>
              <a:rPr lang="en-US" dirty="0"/>
              <a:t>Warping of fuel elements</a:t>
            </a:r>
          </a:p>
          <a:p>
            <a:pPr lvl="1"/>
            <a:r>
              <a:rPr lang="en-US" dirty="0"/>
              <a:t>Flow distribution </a:t>
            </a:r>
            <a:r>
              <a:rPr lang="en-US" dirty="0" err="1"/>
              <a:t>subfactors</a:t>
            </a:r>
            <a:endParaRPr lang="en-US" dirty="0"/>
          </a:p>
          <a:p>
            <a:pPr lvl="2"/>
            <a:r>
              <a:rPr lang="en-US" dirty="0"/>
              <a:t>Maldistribution of coolant flow</a:t>
            </a:r>
          </a:p>
          <a:p>
            <a:pPr lvl="2"/>
            <a:r>
              <a:rPr lang="en-US" dirty="0"/>
              <a:t>Heat transfer coefficient, h</a:t>
            </a:r>
          </a:p>
          <a:p>
            <a:pPr lvl="2"/>
            <a:r>
              <a:rPr lang="en-US" dirty="0"/>
              <a:t>Fuel element dimensions</a:t>
            </a:r>
          </a:p>
        </p:txBody>
      </p:sp>
    </p:spTree>
    <p:extLst>
      <p:ext uri="{BB962C8B-B14F-4D97-AF65-F5344CB8AC3E}">
        <p14:creationId xmlns:p14="http://schemas.microsoft.com/office/powerpoint/2010/main" val="220090607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66A616F4-8338-4402-BAD0-9F1215BE7968}"/>
              </a:ext>
            </a:extLst>
          </p:cNvPr>
          <p:cNvSpPr txBox="1">
            <a:spLocks noChangeArrowheads="1"/>
          </p:cNvSpPr>
          <p:nvPr/>
        </p:nvSpPr>
        <p:spPr bwMode="auto">
          <a:xfrm>
            <a:off x="1263274" y="1738313"/>
            <a:ext cx="7629523" cy="204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457200" indent="-457200" defTabSz="914400" eaLnBrk="1" hangingPunct="1">
              <a:buFont typeface="+mj-lt"/>
              <a:buAutoNum type="arabicParenR" startAt="3"/>
            </a:pPr>
            <a:r>
              <a:rPr lang="en-US" altLang="en-US" sz="2400" dirty="0">
                <a:latin typeface="+mn-lt"/>
                <a:cs typeface="Arial" panose="020B0604020202020204" pitchFamily="34" charset="0"/>
              </a:rPr>
              <a:t>Manufacturing tolerances in the fuel assemblies ,may result in slight bowing of the fuel rods, leading to reduced coolant flow and excessive heating of a portion of the fuel.</a:t>
            </a:r>
          </a:p>
          <a:p>
            <a:pPr marL="0" indent="0" defTabSz="914400" eaLnBrk="1" hangingPunct="1">
              <a:buNone/>
            </a:pPr>
            <a:endParaRPr lang="en-US" altLang="en-US" sz="2400" dirty="0">
              <a:latin typeface="+mn-lt"/>
              <a:cs typeface="Arial" panose="020B0604020202020204" pitchFamily="34" charset="0"/>
            </a:endParaRPr>
          </a:p>
          <a:p>
            <a:pPr defTabSz="914400" eaLnBrk="1" hangingPunct="1"/>
            <a:endParaRPr lang="en-US" altLang="en-US" sz="2400" dirty="0">
              <a:latin typeface="+mn-lt"/>
              <a:cs typeface="Arial" panose="020B0604020202020204" pitchFamily="34" charset="0"/>
            </a:endParaRPr>
          </a:p>
          <a:p>
            <a:pPr defTabSz="914400" eaLnBrk="1" hangingPunct="1"/>
            <a:endParaRPr lang="en-US" altLang="en-US" sz="2400" dirty="0">
              <a:latin typeface="+mn-lt"/>
              <a:cs typeface="Arial" panose="020B0604020202020204" pitchFamily="34" charset="0"/>
            </a:endParaRPr>
          </a:p>
          <a:p>
            <a:pPr defTabSz="914400" eaLnBrk="1" hangingPunct="1"/>
            <a:endParaRPr lang="en-US" altLang="en-US" sz="2400" dirty="0">
              <a:latin typeface="+mn-lt"/>
              <a:cs typeface="Arial" panose="020B0604020202020204" pitchFamily="34" charset="0"/>
            </a:endParaRPr>
          </a:p>
        </p:txBody>
      </p:sp>
      <p:sp>
        <p:nvSpPr>
          <p:cNvPr id="3" name="Title 1">
            <a:extLst>
              <a:ext uri="{FF2B5EF4-FFF2-40B4-BE49-F238E27FC236}">
                <a16:creationId xmlns:a16="http://schemas.microsoft.com/office/drawing/2014/main" id="{18B16DD3-9CCF-4FC7-A828-AC4B1EA41313}"/>
              </a:ext>
            </a:extLst>
          </p:cNvPr>
          <p:cNvSpPr txBox="1">
            <a:spLocks noChangeArrowheads="1"/>
          </p:cNvSpPr>
          <p:nvPr/>
        </p:nvSpPr>
        <p:spPr bwMode="auto">
          <a:xfrm>
            <a:off x="1444247" y="349997"/>
            <a:ext cx="726757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spcBef>
                <a:spcPct val="0"/>
              </a:spcBef>
              <a:buFontTx/>
              <a:buNone/>
            </a:pPr>
            <a:r>
              <a:rPr lang="en-US" altLang="en-US" sz="3600" dirty="0">
                <a:latin typeface="+mn-lt"/>
                <a:cs typeface="Arial" panose="020B0604020202020204" pitchFamily="34" charset="0"/>
              </a:rPr>
              <a:t>Hot Channel &amp; Hot Spot Factor</a:t>
            </a:r>
          </a:p>
          <a:p>
            <a:pPr defTabSz="914400" eaLnBrk="1" hangingPunct="1">
              <a:spcBef>
                <a:spcPct val="0"/>
              </a:spcBef>
              <a:buFontTx/>
              <a:buNone/>
            </a:pPr>
            <a:r>
              <a:rPr lang="en-US" altLang="en-US" sz="3600" dirty="0">
                <a:latin typeface="+mn-lt"/>
                <a:cs typeface="Arial" panose="020B0604020202020204" pitchFamily="34" charset="0"/>
              </a:rPr>
              <a:t>(Engineering Hot Spot Factor)</a:t>
            </a:r>
          </a:p>
        </p:txBody>
      </p:sp>
    </p:spTree>
    <p:extLst>
      <p:ext uri="{BB962C8B-B14F-4D97-AF65-F5344CB8AC3E}">
        <p14:creationId xmlns:p14="http://schemas.microsoft.com/office/powerpoint/2010/main" val="896768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7CA0DD9-C5DB-4CB3-BBF9-2CE0B2BD4A0A}"/>
              </a:ext>
            </a:extLst>
          </p:cNvPr>
          <p:cNvSpPr txBox="1">
            <a:spLocks noChangeArrowheads="1"/>
          </p:cNvSpPr>
          <p:nvPr/>
        </p:nvSpPr>
        <p:spPr bwMode="auto">
          <a:xfrm>
            <a:off x="928409" y="384826"/>
            <a:ext cx="726757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400" eaLnBrk="1" hangingPunct="1">
              <a:spcBef>
                <a:spcPct val="0"/>
              </a:spcBef>
              <a:buFontTx/>
              <a:buNone/>
            </a:pPr>
            <a:r>
              <a:rPr lang="en-US" altLang="en-US" sz="3600" dirty="0">
                <a:cs typeface="Calibri" panose="020F0502020204030204" pitchFamily="34" charset="0"/>
              </a:rPr>
              <a:t>Introduction</a:t>
            </a:r>
          </a:p>
        </p:txBody>
      </p:sp>
      <p:sp>
        <p:nvSpPr>
          <p:cNvPr id="5" name="Content Placeholder 2">
            <a:extLst>
              <a:ext uri="{FF2B5EF4-FFF2-40B4-BE49-F238E27FC236}">
                <a16:creationId xmlns:a16="http://schemas.microsoft.com/office/drawing/2014/main" id="{1A7D43FB-172F-4647-BB11-5A72254B482D}"/>
              </a:ext>
            </a:extLst>
          </p:cNvPr>
          <p:cNvSpPr txBox="1">
            <a:spLocks noChangeArrowheads="1"/>
          </p:cNvSpPr>
          <p:nvPr/>
        </p:nvSpPr>
        <p:spPr bwMode="auto">
          <a:xfrm>
            <a:off x="238126" y="1200942"/>
            <a:ext cx="4772024" cy="446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r>
              <a:rPr lang="en-US" altLang="en-US" sz="2400" dirty="0">
                <a:latin typeface="+mn-lt"/>
                <a:cs typeface="Arial" panose="020B0604020202020204" pitchFamily="34" charset="0"/>
              </a:rPr>
              <a:t>Reactors must be designed in such a way that the fission products always remain confined within the fuel; throughout</a:t>
            </a:r>
          </a:p>
          <a:p>
            <a:pPr lvl="1" defTabSz="914400" eaLnBrk="1" hangingPunct="1">
              <a:buFont typeface="Courier New" panose="02070309020205020404" pitchFamily="49" charset="0"/>
              <a:buChar char="o"/>
            </a:pPr>
            <a:r>
              <a:rPr lang="en-US" altLang="en-US" sz="2000" dirty="0">
                <a:latin typeface="+mn-lt"/>
                <a:cs typeface="Arial" panose="020B0604020202020204" pitchFamily="34" charset="0"/>
              </a:rPr>
              <a:t>the operational lifetime of the core,</a:t>
            </a:r>
          </a:p>
          <a:p>
            <a:pPr lvl="1" defTabSz="914400" eaLnBrk="1" hangingPunct="1">
              <a:buFont typeface="Courier New" panose="02070309020205020404" pitchFamily="49" charset="0"/>
              <a:buChar char="o"/>
            </a:pPr>
            <a:r>
              <a:rPr lang="en-US" altLang="en-US" sz="2000" dirty="0">
                <a:latin typeface="+mn-lt"/>
                <a:cs typeface="Arial" panose="020B0604020202020204" pitchFamily="34" charset="0"/>
              </a:rPr>
              <a:t>during shutdown,</a:t>
            </a:r>
          </a:p>
          <a:p>
            <a:pPr lvl="1" defTabSz="914400" eaLnBrk="1" hangingPunct="1">
              <a:buFont typeface="Courier New" panose="02070309020205020404" pitchFamily="49" charset="0"/>
              <a:buChar char="o"/>
            </a:pPr>
            <a:r>
              <a:rPr lang="en-US" altLang="en-US" sz="2000" dirty="0">
                <a:latin typeface="+mn-lt"/>
                <a:cs typeface="Arial" panose="020B0604020202020204" pitchFamily="34" charset="0"/>
              </a:rPr>
              <a:t>under accident conditions,</a:t>
            </a:r>
          </a:p>
          <a:p>
            <a:pPr lvl="1" defTabSz="914400" eaLnBrk="1" hangingPunct="1">
              <a:buFont typeface="Courier New" panose="02070309020205020404" pitchFamily="49" charset="0"/>
              <a:buChar char="o"/>
            </a:pPr>
            <a:r>
              <a:rPr lang="en-US" altLang="en-US" sz="2000" dirty="0">
                <a:latin typeface="+mn-lt"/>
                <a:cs typeface="Arial" panose="020B0604020202020204" pitchFamily="34" charset="0"/>
              </a:rPr>
              <a:t>when the fuel may be denied normal cooling</a:t>
            </a:r>
          </a:p>
          <a:p>
            <a:pPr marL="457200" lvl="1" indent="0" defTabSz="914400" eaLnBrk="1" hangingPunct="1">
              <a:buNone/>
            </a:pPr>
            <a:endParaRPr lang="en-US" altLang="en-US" sz="2000" dirty="0">
              <a:latin typeface="+mn-lt"/>
              <a:cs typeface="Arial" panose="020B0604020202020204" pitchFamily="34" charset="0"/>
            </a:endParaRPr>
          </a:p>
          <a:p>
            <a:pPr defTabSz="914400" eaLnBrk="1" hangingPunct="1"/>
            <a:r>
              <a:rPr lang="en-US" altLang="en-US" sz="2400" dirty="0">
                <a:latin typeface="+mn-lt"/>
                <a:cs typeface="Arial" panose="020B0604020202020204" pitchFamily="34" charset="0"/>
              </a:rPr>
              <a:t>The reactor power generation is limited by thermal rather than nuclear</a:t>
            </a:r>
          </a:p>
        </p:txBody>
      </p:sp>
      <p:pic>
        <p:nvPicPr>
          <p:cNvPr id="6" name="Picture 5">
            <a:extLst>
              <a:ext uri="{FF2B5EF4-FFF2-40B4-BE49-F238E27FC236}">
                <a16:creationId xmlns:a16="http://schemas.microsoft.com/office/drawing/2014/main" id="{2AF5CCD8-EB90-4AED-A905-AEE331F262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56200" y="1441448"/>
            <a:ext cx="3987800" cy="398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2510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2">
                <a:extLst>
                  <a:ext uri="{FF2B5EF4-FFF2-40B4-BE49-F238E27FC236}">
                    <a16:creationId xmlns:a16="http://schemas.microsoft.com/office/drawing/2014/main" id="{4D125F71-964F-4FAB-BD11-75F698567E1B}"/>
                  </a:ext>
                </a:extLst>
              </p:cNvPr>
              <p:cNvSpPr txBox="1">
                <a:spLocks noChangeArrowheads="1"/>
              </p:cNvSpPr>
              <p:nvPr/>
            </p:nvSpPr>
            <p:spPr bwMode="auto">
              <a:xfrm>
                <a:off x="1263274" y="1738313"/>
                <a:ext cx="7629523" cy="5113311"/>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457200" indent="-457200" defTabSz="914400" eaLnBrk="1" hangingPunct="1">
                  <a:buFont typeface="+mj-lt"/>
                  <a:buAutoNum type="arabicParenR" startAt="4"/>
                </a:pPr>
                <a:r>
                  <a:rPr lang="en-US" altLang="en-US" sz="2400" dirty="0">
                    <a:latin typeface="+mn-lt"/>
                    <a:cs typeface="Arial" panose="020B0604020202020204" pitchFamily="34" charset="0"/>
                  </a:rPr>
                  <a:t>Fluctuations in the thickness of the cladding may give rise to hot spots where the cladding is thinnest. (thin cladding leads to a larger gap, hence a larger </a:t>
                </a:r>
                <a14:m>
                  <m:oMath xmlns:m="http://schemas.openxmlformats.org/officeDocument/2006/math">
                    <m:r>
                      <a:rPr lang="en-US" altLang="en-US" sz="2400" i="1" smtClean="0">
                        <a:latin typeface="Cambria Math" panose="02040503050406030204" pitchFamily="18" charset="0"/>
                        <a:ea typeface="Cambria Math" panose="02040503050406030204" pitchFamily="18" charset="0"/>
                        <a:cs typeface="Arial" panose="020B0604020202020204" pitchFamily="34" charset="0"/>
                      </a:rPr>
                      <m:t>∆</m:t>
                    </m:r>
                    <m:r>
                      <a:rPr lang="en-MY" altLang="en-US" sz="2400" b="0" i="1" smtClean="0">
                        <a:latin typeface="Cambria Math" panose="02040503050406030204" pitchFamily="18" charset="0"/>
                        <a:ea typeface="Cambria Math" panose="02040503050406030204" pitchFamily="18" charset="0"/>
                        <a:cs typeface="Arial" panose="020B0604020202020204" pitchFamily="34" charset="0"/>
                      </a:rPr>
                      <m:t>𝑇</m:t>
                    </m:r>
                  </m:oMath>
                </a14:m>
                <a:r>
                  <a:rPr lang="en-US" altLang="en-US" sz="2400" dirty="0">
                    <a:latin typeface="+mn-lt"/>
                    <a:cs typeface="Arial" panose="020B0604020202020204" pitchFamily="34" charset="0"/>
                  </a:rPr>
                  <a:t> between fuel pellet and cladding)</a:t>
                </a:r>
              </a:p>
              <a:p>
                <a:pPr marL="457200" indent="-457200" defTabSz="914400" eaLnBrk="1" hangingPunct="1">
                  <a:buFont typeface="+mj-lt"/>
                  <a:buAutoNum type="arabicParenR" startAt="4"/>
                </a:pPr>
                <a:r>
                  <a:rPr lang="en-US" altLang="en-US" sz="2400" dirty="0">
                    <a:latin typeface="+mn-lt"/>
                    <a:cs typeface="Arial" panose="020B0604020202020204" pitchFamily="34" charset="0"/>
                  </a:rPr>
                  <a:t>Also, certain aspects of the coolant flow are inherently statistical in character and tend to give fluctuations in the heat flux.</a:t>
                </a:r>
              </a:p>
              <a:p>
                <a:pPr defTabSz="914400" eaLnBrk="1" hangingPunct="1"/>
                <a:r>
                  <a:rPr lang="en-US" altLang="en-US" sz="2400" dirty="0">
                    <a:latin typeface="+mn-lt"/>
                    <a:cs typeface="Arial" panose="020B0604020202020204" pitchFamily="34" charset="0"/>
                  </a:rPr>
                  <a:t>These various mechanisms by which </a:t>
                </a:r>
                <a14:m>
                  <m:oMath xmlns:m="http://schemas.openxmlformats.org/officeDocument/2006/math">
                    <m:sSubSup>
                      <m:sSubSupPr>
                        <m:ctrlPr>
                          <a:rPr lang="en-MY" altLang="en-US" sz="2400" i="1" smtClean="0">
                            <a:latin typeface="Cambria Math" panose="02040503050406030204" pitchFamily="18" charset="0"/>
                            <a:cs typeface="Arial" panose="020B0604020202020204" pitchFamily="34" charset="0"/>
                          </a:rPr>
                        </m:ctrlPr>
                      </m:sSubSupPr>
                      <m:e>
                        <m:r>
                          <a:rPr lang="en-MY" altLang="en-US" sz="2400" i="1">
                            <a:latin typeface="Cambria Math" panose="02040503050406030204" pitchFamily="18" charset="0"/>
                            <a:cs typeface="Arial" panose="020B0604020202020204" pitchFamily="34" charset="0"/>
                          </a:rPr>
                          <m:t>𝑞</m:t>
                        </m:r>
                      </m:e>
                      <m:sub>
                        <m:r>
                          <a:rPr lang="en-MY" altLang="en-US" sz="2400" i="1">
                            <a:latin typeface="Cambria Math" panose="02040503050406030204" pitchFamily="18" charset="0"/>
                            <a:cs typeface="Arial" panose="020B0604020202020204" pitchFamily="34" charset="0"/>
                          </a:rPr>
                          <m:t>𝑚𝑎𝑥</m:t>
                        </m:r>
                      </m:sub>
                      <m:sup>
                        <m:r>
                          <a:rPr lang="en-MY" altLang="en-US" sz="2400" i="1">
                            <a:latin typeface="Cambria Math" panose="02040503050406030204" pitchFamily="18" charset="0"/>
                            <a:cs typeface="Arial" panose="020B0604020202020204" pitchFamily="34" charset="0"/>
                          </a:rPr>
                          <m:t>′′</m:t>
                        </m:r>
                      </m:sup>
                    </m:sSubSup>
                  </m:oMath>
                </a14:m>
                <a:r>
                  <a:rPr lang="en-US" altLang="en-US" sz="2400" dirty="0">
                    <a:latin typeface="+mn-lt"/>
                    <a:cs typeface="Arial" panose="020B0604020202020204" pitchFamily="34" charset="0"/>
                  </a:rPr>
                  <a:t> differ from its computed value, describe by the engineering hot channel factor </a:t>
                </a:r>
                <a14:m>
                  <m:oMath xmlns:m="http://schemas.openxmlformats.org/officeDocument/2006/math">
                    <m:sSub>
                      <m:sSubPr>
                        <m:ctrlPr>
                          <a:rPr lang="en-MY" altLang="en-US" sz="2400" b="0" i="1" smtClean="0">
                            <a:latin typeface="Cambria Math" panose="02040503050406030204" pitchFamily="18" charset="0"/>
                            <a:cs typeface="Arial" panose="020B0604020202020204" pitchFamily="34" charset="0"/>
                          </a:rPr>
                        </m:ctrlPr>
                      </m:sSubPr>
                      <m:e>
                        <m:r>
                          <a:rPr lang="en-MY" altLang="en-US" sz="2400" b="0" i="1" smtClean="0">
                            <a:latin typeface="Cambria Math" panose="02040503050406030204" pitchFamily="18" charset="0"/>
                            <a:cs typeface="Arial" panose="020B0604020202020204" pitchFamily="34" charset="0"/>
                          </a:rPr>
                          <m:t>𝐹</m:t>
                        </m:r>
                      </m:e>
                      <m:sub>
                        <m:r>
                          <a:rPr lang="en-MY" altLang="en-US" sz="2400" b="0" i="1" smtClean="0">
                            <a:latin typeface="Cambria Math" panose="02040503050406030204" pitchFamily="18" charset="0"/>
                            <a:cs typeface="Arial" panose="020B0604020202020204" pitchFamily="34" charset="0"/>
                          </a:rPr>
                          <m:t>𝐸</m:t>
                        </m:r>
                      </m:sub>
                    </m:sSub>
                  </m:oMath>
                </a14:m>
                <a:endParaRPr lang="en-US" altLang="en-US" sz="2400" dirty="0">
                  <a:latin typeface="+mn-lt"/>
                  <a:cs typeface="Arial" panose="020B0604020202020204" pitchFamily="34" charset="0"/>
                </a:endParaRPr>
              </a:p>
              <a:p>
                <a:pPr marL="0" indent="0" defTabSz="914400" eaLnBrk="1" hangingPunct="1">
                  <a:buNone/>
                </a:pPr>
                <a:endParaRPr lang="en-US" altLang="en-US" sz="2400" dirty="0">
                  <a:latin typeface="+mn-lt"/>
                  <a:cs typeface="Arial" panose="020B0604020202020204" pitchFamily="34" charset="0"/>
                </a:endParaRPr>
              </a:p>
              <a:p>
                <a:pPr marL="0" indent="0" defTabSz="914400" eaLnBrk="1" hangingPunct="1">
                  <a:buNone/>
                </a:pPr>
                <a:endParaRPr lang="en-US" altLang="en-US" sz="2400" dirty="0">
                  <a:latin typeface="+mn-lt"/>
                  <a:cs typeface="Arial" panose="020B0604020202020204" pitchFamily="34" charset="0"/>
                </a:endParaRPr>
              </a:p>
              <a:p>
                <a:pPr defTabSz="914400" eaLnBrk="1" hangingPunct="1"/>
                <a:endParaRPr lang="en-US" altLang="en-US" sz="2400" dirty="0">
                  <a:latin typeface="+mn-lt"/>
                  <a:cs typeface="Arial" panose="020B0604020202020204" pitchFamily="34" charset="0"/>
                </a:endParaRPr>
              </a:p>
              <a:p>
                <a:pPr defTabSz="914400" eaLnBrk="1" hangingPunct="1"/>
                <a:endParaRPr lang="en-US" altLang="en-US" sz="2400" dirty="0">
                  <a:latin typeface="+mn-lt"/>
                  <a:cs typeface="Arial" panose="020B0604020202020204" pitchFamily="34" charset="0"/>
                </a:endParaRPr>
              </a:p>
              <a:p>
                <a:pPr defTabSz="914400" eaLnBrk="1" hangingPunct="1"/>
                <a:endParaRPr lang="en-US" altLang="en-US" sz="2400" dirty="0">
                  <a:latin typeface="+mn-lt"/>
                  <a:cs typeface="Arial" panose="020B0604020202020204" pitchFamily="34" charset="0"/>
                </a:endParaRPr>
              </a:p>
              <a:p>
                <a:pPr defTabSz="914400" eaLnBrk="1" hangingPunct="1"/>
                <a:endParaRPr lang="en-US" altLang="en-US" sz="2400" dirty="0">
                  <a:latin typeface="+mn-lt"/>
                  <a:cs typeface="Arial" panose="020B0604020202020204" pitchFamily="34" charset="0"/>
                </a:endParaRPr>
              </a:p>
            </p:txBody>
          </p:sp>
        </mc:Choice>
        <mc:Fallback xmlns="">
          <p:sp>
            <p:nvSpPr>
              <p:cNvPr id="2" name="Content Placeholder 2">
                <a:extLst>
                  <a:ext uri="{FF2B5EF4-FFF2-40B4-BE49-F238E27FC236}">
                    <a16:creationId xmlns="" xmlns:a16="http://schemas.microsoft.com/office/drawing/2014/main" xmlns:a14="http://schemas.microsoft.com/office/drawing/2010/main" id="{4D125F71-964F-4FAB-BD11-75F698567E1B}"/>
                  </a:ext>
                </a:extLst>
              </p:cNvPr>
              <p:cNvSpPr txBox="1">
                <a:spLocks noRot="1" noChangeAspect="1" noMove="1" noResize="1" noEditPoints="1" noAdjustHandles="1" noChangeArrowheads="1" noChangeShapeType="1" noTextEdit="1"/>
              </p:cNvSpPr>
              <p:nvPr/>
            </p:nvSpPr>
            <p:spPr bwMode="auto">
              <a:xfrm>
                <a:off x="1263274" y="1738313"/>
                <a:ext cx="7629523" cy="5113311"/>
              </a:xfrm>
              <a:prstGeom prst="rect">
                <a:avLst/>
              </a:prstGeom>
              <a:blipFill rotWithShape="0">
                <a:blip r:embed="rId2"/>
                <a:stretch>
                  <a:fillRect l="-1278" t="-1788" r="-719"/>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MY">
                    <a:noFill/>
                  </a:rPr>
                  <a:t> </a:t>
                </a:r>
              </a:p>
            </p:txBody>
          </p:sp>
        </mc:Fallback>
      </mc:AlternateContent>
      <p:sp>
        <p:nvSpPr>
          <p:cNvPr id="3" name="Title 1">
            <a:extLst>
              <a:ext uri="{FF2B5EF4-FFF2-40B4-BE49-F238E27FC236}">
                <a16:creationId xmlns:a16="http://schemas.microsoft.com/office/drawing/2014/main" id="{9F157505-3D6B-4343-8AA3-55B2E59C85D6}"/>
              </a:ext>
            </a:extLst>
          </p:cNvPr>
          <p:cNvSpPr txBox="1">
            <a:spLocks noChangeArrowheads="1"/>
          </p:cNvSpPr>
          <p:nvPr/>
        </p:nvSpPr>
        <p:spPr bwMode="auto">
          <a:xfrm>
            <a:off x="1780615" y="412750"/>
            <a:ext cx="726757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spcBef>
                <a:spcPct val="0"/>
              </a:spcBef>
              <a:buNone/>
            </a:pPr>
            <a:r>
              <a:rPr lang="en-US" altLang="en-US" sz="3600" dirty="0">
                <a:cs typeface="Arial" panose="020B0604020202020204" pitchFamily="34" charset="0"/>
              </a:rPr>
              <a:t>Hot Channel &amp; Hot Spot Factor</a:t>
            </a:r>
          </a:p>
          <a:p>
            <a:pPr>
              <a:spcBef>
                <a:spcPct val="0"/>
              </a:spcBef>
              <a:buNone/>
            </a:pPr>
            <a:r>
              <a:rPr lang="en-US" altLang="en-US" sz="3600" dirty="0">
                <a:cs typeface="Arial" panose="020B0604020202020204" pitchFamily="34" charset="0"/>
              </a:rPr>
              <a:t>(Engineering Hot Spot Factor)</a:t>
            </a:r>
          </a:p>
        </p:txBody>
      </p:sp>
    </p:spTree>
    <p:extLst>
      <p:ext uri="{BB962C8B-B14F-4D97-AF65-F5344CB8AC3E}">
        <p14:creationId xmlns:p14="http://schemas.microsoft.com/office/powerpoint/2010/main" val="813434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Hot-spot Factors (classified by effects)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a:t>By effects on temperature or enthalpy of fuel and coolant</a:t>
                </a:r>
              </a:p>
              <a:p>
                <a:pPr lvl="1"/>
                <a:r>
                  <a:rPr lang="en-US" dirty="0"/>
                  <a:t>Factor for temp. rise of coolant from core inlet conditions,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𝐹</m:t>
                        </m:r>
                      </m:e>
                      <m:sub>
                        <m:r>
                          <a:rPr lang="en-US" b="0" i="1" smtClean="0">
                            <a:latin typeface="Cambria Math" panose="02040503050406030204" pitchFamily="18" charset="0"/>
                          </a:rPr>
                          <m:t>𝑐</m:t>
                        </m:r>
                      </m:sub>
                    </m:sSub>
                  </m:oMath>
                </a14:m>
                <a:endParaRPr lang="en-US" dirty="0"/>
              </a:p>
              <a:p>
                <a:pPr lvl="1"/>
                <a:r>
                  <a:rPr lang="en-US" dirty="0"/>
                  <a:t>Factor for temp. rise across coolant boundary layer,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𝐹</m:t>
                        </m:r>
                      </m:e>
                      <m:sub>
                        <m:r>
                          <a:rPr lang="en-US" b="0" i="1" smtClean="0">
                            <a:latin typeface="Cambria Math" panose="02040503050406030204" pitchFamily="18" charset="0"/>
                          </a:rPr>
                          <m:t>𝑓</m:t>
                        </m:r>
                      </m:sub>
                    </m:sSub>
                  </m:oMath>
                </a14:m>
                <a:endParaRPr lang="en-US" dirty="0"/>
              </a:p>
              <a:p>
                <a:pPr lvl="1"/>
                <a:r>
                  <a:rPr lang="en-US" dirty="0"/>
                  <a:t>Factor for temp. rise across fuel element,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𝐹</m:t>
                        </m:r>
                      </m:e>
                      <m:sub>
                        <m:r>
                          <a:rPr lang="en-US" b="0" i="1" smtClean="0">
                            <a:latin typeface="Cambria Math" panose="02040503050406030204" pitchFamily="18" charset="0"/>
                          </a:rPr>
                          <m:t>𝑒</m:t>
                        </m:r>
                      </m:sub>
                    </m:sSub>
                  </m:oMath>
                </a14:m>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1704" t="-1752"/>
                </a:stretch>
              </a:blipFill>
            </p:spPr>
            <p:txBody>
              <a:bodyPr/>
              <a:lstStyle/>
              <a:p>
                <a:r>
                  <a:rPr lang="en-US">
                    <a:noFill/>
                  </a:rPr>
                  <a:t> </a:t>
                </a:r>
              </a:p>
            </p:txBody>
          </p:sp>
        </mc:Fallback>
      </mc:AlternateContent>
    </p:spTree>
    <p:extLst>
      <p:ext uri="{BB962C8B-B14F-4D97-AF65-F5344CB8AC3E}">
        <p14:creationId xmlns:p14="http://schemas.microsoft.com/office/powerpoint/2010/main" val="264288545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945" y="532262"/>
            <a:ext cx="8678096" cy="5401053"/>
          </a:xfrm>
          <a:prstGeom prst="rect">
            <a:avLst/>
          </a:prstGeom>
        </p:spPr>
      </p:pic>
    </p:spTree>
    <p:extLst>
      <p:ext uri="{BB962C8B-B14F-4D97-AF65-F5344CB8AC3E}">
        <p14:creationId xmlns:p14="http://schemas.microsoft.com/office/powerpoint/2010/main" val="320157495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6114"/>
          </a:xfrm>
        </p:spPr>
        <p:txBody>
          <a:bodyPr/>
          <a:lstStyle/>
          <a:p>
            <a:r>
              <a:rPr lang="en-US" dirty="0"/>
              <a:t>Overall Hot-spot Factor</a:t>
            </a:r>
          </a:p>
        </p:txBody>
      </p:sp>
      <p:sp>
        <p:nvSpPr>
          <p:cNvPr id="3" name="Content Placeholder 2"/>
          <p:cNvSpPr>
            <a:spLocks noGrp="1"/>
          </p:cNvSpPr>
          <p:nvPr>
            <p:ph idx="1"/>
          </p:nvPr>
        </p:nvSpPr>
        <p:spPr>
          <a:xfrm>
            <a:off x="457200" y="900752"/>
            <a:ext cx="8229600" cy="4525963"/>
          </a:xfrm>
        </p:spPr>
        <p:txBody>
          <a:bodyPr/>
          <a:lstStyle/>
          <a:p>
            <a:r>
              <a:rPr lang="en-US" dirty="0"/>
              <a:t>Combining hot-spot </a:t>
            </a:r>
            <a:r>
              <a:rPr lang="en-US" dirty="0" err="1"/>
              <a:t>subfactors</a:t>
            </a:r>
            <a:r>
              <a:rPr lang="en-US" dirty="0"/>
              <a:t>, </a:t>
            </a:r>
            <a:r>
              <a:rPr lang="en-US" i="1" dirty="0"/>
              <a:t>f</a:t>
            </a:r>
            <a:r>
              <a:rPr lang="en-US" dirty="0"/>
              <a:t>, to get overall hot-spot factor, </a:t>
            </a:r>
            <a:r>
              <a:rPr lang="en-US" i="1" dirty="0"/>
              <a:t>F</a:t>
            </a:r>
            <a:r>
              <a:rPr lang="en-US" dirty="0"/>
              <a:t>.</a:t>
            </a:r>
          </a:p>
          <a:p>
            <a:r>
              <a:rPr lang="en-US" dirty="0"/>
              <a:t>Methods;</a:t>
            </a:r>
          </a:p>
          <a:p>
            <a:pPr lvl="1"/>
            <a:r>
              <a:rPr lang="en-US" dirty="0"/>
              <a:t>Multiplicative</a:t>
            </a:r>
          </a:p>
          <a:p>
            <a:pPr lvl="2"/>
            <a:r>
              <a:rPr lang="en-US" dirty="0"/>
              <a:t>All deviation factors are assumed to take place simultaneously at the same point.</a:t>
            </a:r>
          </a:p>
          <a:p>
            <a:pPr lvl="2"/>
            <a:r>
              <a:rPr lang="en-US" dirty="0"/>
              <a:t>Overly conservative result</a:t>
            </a:r>
          </a:p>
          <a:p>
            <a:pPr lvl="1"/>
            <a:r>
              <a:rPr lang="en-US" dirty="0"/>
              <a:t>Statistical </a:t>
            </a:r>
          </a:p>
          <a:p>
            <a:pPr lvl="2"/>
            <a:r>
              <a:rPr lang="en-US" dirty="0"/>
              <a:t>Many deviation factors are independent of each other</a:t>
            </a:r>
          </a:p>
          <a:p>
            <a:pPr lvl="2"/>
            <a:r>
              <a:rPr lang="en-US" dirty="0"/>
              <a:t>Small probability of occurring at the same point</a:t>
            </a:r>
          </a:p>
          <a:p>
            <a:pPr lvl="2"/>
            <a:r>
              <a:rPr lang="en-US" dirty="0"/>
              <a:t>More realistic result</a:t>
            </a:r>
          </a:p>
        </p:txBody>
      </p:sp>
    </p:spTree>
    <p:extLst>
      <p:ext uri="{BB962C8B-B14F-4D97-AF65-F5344CB8AC3E}">
        <p14:creationId xmlns:p14="http://schemas.microsoft.com/office/powerpoint/2010/main" val="155627802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7C7E77-5CE3-45E6-83F8-8BB1CC678DFA}"/>
              </a:ext>
            </a:extLst>
          </p:cNvPr>
          <p:cNvSpPr txBox="1">
            <a:spLocks noChangeArrowheads="1"/>
          </p:cNvSpPr>
          <p:nvPr/>
        </p:nvSpPr>
        <p:spPr bwMode="auto">
          <a:xfrm>
            <a:off x="1876425" y="412750"/>
            <a:ext cx="726757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spcBef>
                <a:spcPct val="0"/>
              </a:spcBef>
              <a:buFontTx/>
              <a:buNone/>
            </a:pPr>
            <a:r>
              <a:rPr lang="en-US" altLang="en-US" sz="3600" dirty="0">
                <a:latin typeface="+mn-lt"/>
                <a:cs typeface="Arial" panose="020B0604020202020204" pitchFamily="34" charset="0"/>
              </a:rPr>
              <a:t>Hot Channel &amp; Hot Spot Factor</a:t>
            </a:r>
          </a:p>
          <a:p>
            <a:pPr defTabSz="914400" eaLnBrk="1" hangingPunct="1">
              <a:spcBef>
                <a:spcPct val="0"/>
              </a:spcBef>
              <a:buFontTx/>
              <a:buNone/>
            </a:pPr>
            <a:r>
              <a:rPr lang="en-US" altLang="en-US" sz="3600" dirty="0">
                <a:latin typeface="+mn-lt"/>
                <a:cs typeface="Arial" panose="020B0604020202020204" pitchFamily="34" charset="0"/>
              </a:rPr>
              <a:t>(Overall Hot Spot Factor)</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3660E0E-9C3B-4A84-AF0A-4098AECB7BBD}"/>
                  </a:ext>
                </a:extLst>
              </p:cNvPr>
              <p:cNvSpPr txBox="1">
                <a:spLocks noChangeArrowheads="1"/>
              </p:cNvSpPr>
              <p:nvPr/>
            </p:nvSpPr>
            <p:spPr bwMode="auto">
              <a:xfrm>
                <a:off x="1263274" y="1598828"/>
                <a:ext cx="7629523" cy="5113311"/>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r>
                  <a:rPr lang="en-US" altLang="en-US" sz="2400" dirty="0">
                    <a:latin typeface="+mn-lt"/>
                    <a:cs typeface="Arial" panose="020B0604020202020204" pitchFamily="34" charset="0"/>
                  </a:rPr>
                  <a:t>The overall hot channel is then</a:t>
                </a:r>
              </a:p>
              <a:p>
                <a:pPr defTabSz="914400" eaLnBrk="1" hangingPunct="1"/>
                <a:endParaRPr lang="en-US" altLang="en-US" sz="2400" dirty="0">
                  <a:latin typeface="+mn-lt"/>
                  <a:cs typeface="Arial" panose="020B0604020202020204" pitchFamily="34" charset="0"/>
                </a:endParaRPr>
              </a:p>
              <a:p>
                <a:pPr defTabSz="914400" eaLnBrk="1" hangingPunct="1"/>
                <a:endParaRPr lang="en-US" altLang="en-US" sz="2400" dirty="0">
                  <a:latin typeface="+mn-lt"/>
                  <a:cs typeface="Arial" panose="020B0604020202020204" pitchFamily="34" charset="0"/>
                </a:endParaRPr>
              </a:p>
              <a:p>
                <a:pPr defTabSz="914400" eaLnBrk="1" hangingPunct="1"/>
                <a:r>
                  <a:rPr lang="en-US" altLang="en-US" sz="2400" dirty="0">
                    <a:latin typeface="+mn-lt"/>
                    <a:cs typeface="Arial" panose="020B0604020202020204" pitchFamily="34" charset="0"/>
                  </a:rPr>
                  <a:t>Each of the individual mechanisms is described, in turn, by an engineering hot channel factor, </a:t>
                </a:r>
                <a14:m>
                  <m:oMath xmlns:m="http://schemas.openxmlformats.org/officeDocument/2006/math">
                    <m:sSub>
                      <m:sSubPr>
                        <m:ctrlPr>
                          <a:rPr lang="en-MY" altLang="en-US" sz="2400" b="0" i="1" smtClean="0">
                            <a:latin typeface="Cambria Math" panose="02040503050406030204" pitchFamily="18" charset="0"/>
                            <a:cs typeface="Arial" panose="020B0604020202020204" pitchFamily="34" charset="0"/>
                          </a:rPr>
                        </m:ctrlPr>
                      </m:sSubPr>
                      <m:e>
                        <m:r>
                          <a:rPr lang="en-MY" altLang="en-US" sz="2400" b="0" i="1" smtClean="0">
                            <a:latin typeface="Cambria Math" panose="02040503050406030204" pitchFamily="18" charset="0"/>
                            <a:cs typeface="Arial" panose="020B0604020202020204" pitchFamily="34" charset="0"/>
                          </a:rPr>
                          <m:t>𝐹</m:t>
                        </m:r>
                      </m:e>
                      <m:sub>
                        <m:r>
                          <a:rPr lang="en-MY" altLang="en-US" sz="2400" b="0" i="1" smtClean="0">
                            <a:latin typeface="Cambria Math" panose="02040503050406030204" pitchFamily="18" charset="0"/>
                            <a:cs typeface="Arial" panose="020B0604020202020204" pitchFamily="34" charset="0"/>
                          </a:rPr>
                          <m:t>𝐸</m:t>
                        </m:r>
                        <m:r>
                          <a:rPr lang="en-MY" altLang="en-US" sz="2400" b="0" i="1" smtClean="0">
                            <a:latin typeface="Cambria Math" panose="02040503050406030204" pitchFamily="18" charset="0"/>
                            <a:cs typeface="Arial" panose="020B0604020202020204" pitchFamily="34" charset="0"/>
                          </a:rPr>
                          <m:t>,</m:t>
                        </m:r>
                        <m:r>
                          <a:rPr lang="en-MY" altLang="en-US" sz="2400" b="0" i="1" smtClean="0">
                            <a:latin typeface="Cambria Math" panose="02040503050406030204" pitchFamily="18" charset="0"/>
                            <a:cs typeface="Arial" panose="020B0604020202020204" pitchFamily="34" charset="0"/>
                          </a:rPr>
                          <m:t>𝑥</m:t>
                        </m:r>
                      </m:sub>
                    </m:sSub>
                  </m:oMath>
                </a14:m>
                <a:endParaRPr lang="en-US" altLang="en-US" sz="2400" dirty="0">
                  <a:latin typeface="+mn-lt"/>
                  <a:cs typeface="Arial" panose="020B0604020202020204" pitchFamily="34" charset="0"/>
                </a:endParaRPr>
              </a:p>
              <a:p>
                <a:pPr defTabSz="914400" eaLnBrk="1" hangingPunct="1"/>
                <a:r>
                  <a:rPr lang="en-US" altLang="en-US" sz="2400" dirty="0">
                    <a:latin typeface="+mn-lt"/>
                    <a:cs typeface="Arial" panose="020B0604020202020204" pitchFamily="34" charset="0"/>
                  </a:rPr>
                  <a:t>The engineering subfactors are obtained from data on fabricated reactor components or from tests.</a:t>
                </a:r>
              </a:p>
              <a:p>
                <a:pPr defTabSz="914400" eaLnBrk="1" hangingPunct="1"/>
                <a:r>
                  <a:rPr lang="en-US" altLang="en-US" sz="2400" dirty="0">
                    <a:latin typeface="+mn-lt"/>
                    <a:cs typeface="Arial" panose="020B0604020202020204" pitchFamily="34" charset="0"/>
                  </a:rPr>
                  <a:t>For instance, the amount of fissile material </a:t>
                </a:r>
                <a14:m>
                  <m:oMath xmlns:m="http://schemas.openxmlformats.org/officeDocument/2006/math">
                    <m:sSub>
                      <m:sSubPr>
                        <m:ctrlPr>
                          <a:rPr lang="en-MY" altLang="en-US" sz="2400" b="0" i="1" smtClean="0">
                            <a:latin typeface="Cambria Math" panose="02040503050406030204" pitchFamily="18" charset="0"/>
                            <a:cs typeface="Arial" panose="020B0604020202020204" pitchFamily="34" charset="0"/>
                          </a:rPr>
                        </m:ctrlPr>
                      </m:sSubPr>
                      <m:e>
                        <m:r>
                          <a:rPr lang="en-MY" altLang="en-US" sz="2400" b="0" i="1" smtClean="0">
                            <a:latin typeface="Cambria Math" panose="02040503050406030204" pitchFamily="18" charset="0"/>
                            <a:cs typeface="Arial" panose="020B0604020202020204" pitchFamily="34" charset="0"/>
                          </a:rPr>
                          <m:t>𝑚</m:t>
                        </m:r>
                      </m:e>
                      <m:sub>
                        <m:r>
                          <a:rPr lang="en-MY" altLang="en-US" sz="2400" b="0" i="1" smtClean="0">
                            <a:latin typeface="Cambria Math" panose="02040503050406030204" pitchFamily="18" charset="0"/>
                            <a:cs typeface="Arial" panose="020B0604020202020204" pitchFamily="34" charset="0"/>
                          </a:rPr>
                          <m:t>𝑙</m:t>
                        </m:r>
                      </m:sub>
                    </m:sSub>
                  </m:oMath>
                </a14:m>
                <a:r>
                  <a:rPr lang="en-US" altLang="en-US" sz="2400" dirty="0">
                    <a:latin typeface="+mn-lt"/>
                    <a:cs typeface="Arial" panose="020B0604020202020204" pitchFamily="34" charset="0"/>
                  </a:rPr>
                  <a:t> per unit length  of the fuel rods. For a given thermal flux, </a:t>
                </a:r>
                <a14:m>
                  <m:oMath xmlns:m="http://schemas.openxmlformats.org/officeDocument/2006/math">
                    <m:sSubSup>
                      <m:sSubSupPr>
                        <m:ctrlPr>
                          <a:rPr lang="en-MY" altLang="en-US" sz="2400" i="1">
                            <a:latin typeface="Cambria Math" panose="02040503050406030204" pitchFamily="18" charset="0"/>
                            <a:cs typeface="Arial" panose="020B0604020202020204" pitchFamily="34" charset="0"/>
                          </a:rPr>
                        </m:ctrlPr>
                      </m:sSubSupPr>
                      <m:e>
                        <m:r>
                          <a:rPr lang="en-MY" altLang="en-US" sz="2400" i="1">
                            <a:latin typeface="Cambria Math" panose="02040503050406030204" pitchFamily="18" charset="0"/>
                            <a:cs typeface="Arial" panose="020B0604020202020204" pitchFamily="34" charset="0"/>
                          </a:rPr>
                          <m:t>𝑞</m:t>
                        </m:r>
                      </m:e>
                      <m:sub>
                        <m:r>
                          <a:rPr lang="en-MY" altLang="en-US" sz="2400" i="1">
                            <a:latin typeface="Cambria Math" panose="02040503050406030204" pitchFamily="18" charset="0"/>
                            <a:cs typeface="Arial" panose="020B0604020202020204" pitchFamily="34" charset="0"/>
                          </a:rPr>
                          <m:t>𝑚𝑎𝑥</m:t>
                        </m:r>
                      </m:sub>
                      <m:sup>
                        <m:r>
                          <a:rPr lang="en-MY" altLang="en-US" sz="2400" i="1">
                            <a:latin typeface="Cambria Math" panose="02040503050406030204" pitchFamily="18" charset="0"/>
                            <a:cs typeface="Arial" panose="020B0604020202020204" pitchFamily="34" charset="0"/>
                          </a:rPr>
                          <m:t>′′</m:t>
                        </m:r>
                      </m:sup>
                    </m:sSubSup>
                  </m:oMath>
                </a14:m>
                <a:r>
                  <a:rPr lang="en-US" altLang="en-US" sz="2400" dirty="0">
                    <a:latin typeface="+mn-lt"/>
                    <a:cs typeface="Arial" panose="020B0604020202020204" pitchFamily="34" charset="0"/>
                  </a:rPr>
                  <a:t> is very nearly proportional to </a:t>
                </a:r>
                <a14:m>
                  <m:oMath xmlns:m="http://schemas.openxmlformats.org/officeDocument/2006/math">
                    <m:sSub>
                      <m:sSubPr>
                        <m:ctrlPr>
                          <a:rPr lang="en-MY" altLang="en-US" sz="2400" i="1">
                            <a:latin typeface="Cambria Math" panose="02040503050406030204" pitchFamily="18" charset="0"/>
                            <a:cs typeface="Arial" panose="020B0604020202020204" pitchFamily="34" charset="0"/>
                          </a:rPr>
                        </m:ctrlPr>
                      </m:sSubPr>
                      <m:e>
                        <m:r>
                          <a:rPr lang="en-MY" altLang="en-US" sz="2400" i="1">
                            <a:latin typeface="Cambria Math" panose="02040503050406030204" pitchFamily="18" charset="0"/>
                            <a:cs typeface="Arial" panose="020B0604020202020204" pitchFamily="34" charset="0"/>
                          </a:rPr>
                          <m:t>𝑚</m:t>
                        </m:r>
                      </m:e>
                      <m:sub>
                        <m:r>
                          <a:rPr lang="en-MY" altLang="en-US" sz="2400" i="1">
                            <a:latin typeface="Cambria Math" panose="02040503050406030204" pitchFamily="18" charset="0"/>
                            <a:cs typeface="Arial" panose="020B0604020202020204" pitchFamily="34" charset="0"/>
                          </a:rPr>
                          <m:t>𝑙</m:t>
                        </m:r>
                      </m:sub>
                    </m:sSub>
                  </m:oMath>
                </a14:m>
                <a:r>
                  <a:rPr lang="en-US" altLang="en-US" sz="2400" dirty="0">
                    <a:latin typeface="+mn-lt"/>
                    <a:cs typeface="Arial" panose="020B0604020202020204" pitchFamily="34" charset="0"/>
                  </a:rPr>
                  <a:t>. When measurements of </a:t>
                </a:r>
                <a14:m>
                  <m:oMath xmlns:m="http://schemas.openxmlformats.org/officeDocument/2006/math">
                    <m:sSub>
                      <m:sSubPr>
                        <m:ctrlPr>
                          <a:rPr lang="en-MY" altLang="en-US" sz="2400" i="1">
                            <a:latin typeface="Cambria Math" panose="02040503050406030204" pitchFamily="18" charset="0"/>
                            <a:cs typeface="Arial" panose="020B0604020202020204" pitchFamily="34" charset="0"/>
                          </a:rPr>
                        </m:ctrlPr>
                      </m:sSubPr>
                      <m:e>
                        <m:r>
                          <a:rPr lang="en-MY" altLang="en-US" sz="2400" i="1">
                            <a:latin typeface="Cambria Math" panose="02040503050406030204" pitchFamily="18" charset="0"/>
                            <a:cs typeface="Arial" panose="020B0604020202020204" pitchFamily="34" charset="0"/>
                          </a:rPr>
                          <m:t>𝑚</m:t>
                        </m:r>
                      </m:e>
                      <m:sub>
                        <m:r>
                          <a:rPr lang="en-MY" altLang="en-US" sz="2400" i="1">
                            <a:latin typeface="Cambria Math" panose="02040503050406030204" pitchFamily="18" charset="0"/>
                            <a:cs typeface="Arial" panose="020B0604020202020204" pitchFamily="34" charset="0"/>
                          </a:rPr>
                          <m:t>𝑙</m:t>
                        </m:r>
                      </m:sub>
                    </m:sSub>
                  </m:oMath>
                </a14:m>
                <a:r>
                  <a:rPr lang="en-US" altLang="en-US" sz="2400" dirty="0">
                    <a:latin typeface="+mn-lt"/>
                    <a:cs typeface="Arial" panose="020B0604020202020204" pitchFamily="34" charset="0"/>
                  </a:rPr>
                  <a:t> are carried out on manufactured rods, it is found that the actual values </a:t>
                </a:r>
                <a14:m>
                  <m:oMath xmlns:m="http://schemas.openxmlformats.org/officeDocument/2006/math">
                    <m:sSub>
                      <m:sSubPr>
                        <m:ctrlPr>
                          <a:rPr lang="en-MY" altLang="en-US" sz="2400" i="1">
                            <a:latin typeface="Cambria Math" panose="02040503050406030204" pitchFamily="18" charset="0"/>
                            <a:cs typeface="Arial" panose="020B0604020202020204" pitchFamily="34" charset="0"/>
                          </a:rPr>
                        </m:ctrlPr>
                      </m:sSubPr>
                      <m:e>
                        <m:r>
                          <a:rPr lang="en-MY" altLang="en-US" sz="2400" i="1">
                            <a:latin typeface="Cambria Math" panose="02040503050406030204" pitchFamily="18" charset="0"/>
                            <a:cs typeface="Arial" panose="020B0604020202020204" pitchFamily="34" charset="0"/>
                          </a:rPr>
                          <m:t>𝑚</m:t>
                        </m:r>
                      </m:e>
                      <m:sub>
                        <m:r>
                          <a:rPr lang="en-MY" altLang="en-US" sz="2400" i="1">
                            <a:latin typeface="Cambria Math" panose="02040503050406030204" pitchFamily="18" charset="0"/>
                            <a:cs typeface="Arial" panose="020B0604020202020204" pitchFamily="34" charset="0"/>
                          </a:rPr>
                          <m:t>𝑙</m:t>
                        </m:r>
                      </m:sub>
                    </m:sSub>
                  </m:oMath>
                </a14:m>
                <a:r>
                  <a:rPr lang="en-US" altLang="en-US" sz="2400" dirty="0">
                    <a:latin typeface="+mn-lt"/>
                    <a:cs typeface="Arial" panose="020B0604020202020204" pitchFamily="34" charset="0"/>
                  </a:rPr>
                  <a:t> form a normal distribution about some mean or average value </a:t>
                </a:r>
                <a14:m>
                  <m:oMath xmlns:m="http://schemas.openxmlformats.org/officeDocument/2006/math">
                    <m:sSub>
                      <m:sSubPr>
                        <m:ctrlPr>
                          <a:rPr lang="en-MY" altLang="en-US" sz="2400" b="0" i="1" smtClean="0">
                            <a:latin typeface="Cambria Math" panose="02040503050406030204" pitchFamily="18" charset="0"/>
                            <a:cs typeface="Arial" panose="020B0604020202020204" pitchFamily="34" charset="0"/>
                          </a:rPr>
                        </m:ctrlPr>
                      </m:sSubPr>
                      <m:e>
                        <m:acc>
                          <m:accPr>
                            <m:chr m:val="̅"/>
                            <m:ctrlPr>
                              <a:rPr lang="en-US" altLang="en-US" sz="2400" i="1" smtClean="0">
                                <a:latin typeface="Cambria Math" panose="02040503050406030204" pitchFamily="18" charset="0"/>
                                <a:cs typeface="Arial" panose="020B0604020202020204" pitchFamily="34" charset="0"/>
                              </a:rPr>
                            </m:ctrlPr>
                          </m:accPr>
                          <m:e>
                            <m:r>
                              <a:rPr lang="en-MY" altLang="en-US" sz="2400" b="0" i="1" smtClean="0">
                                <a:latin typeface="Cambria Math" panose="02040503050406030204" pitchFamily="18" charset="0"/>
                                <a:cs typeface="Arial" panose="020B0604020202020204" pitchFamily="34" charset="0"/>
                              </a:rPr>
                              <m:t>𝑚</m:t>
                            </m:r>
                          </m:e>
                        </m:acc>
                      </m:e>
                      <m:sub>
                        <m:r>
                          <a:rPr lang="en-MY" altLang="en-US" sz="2400" b="0" i="1" smtClean="0">
                            <a:latin typeface="Cambria Math" panose="02040503050406030204" pitchFamily="18" charset="0"/>
                            <a:cs typeface="Arial" panose="020B0604020202020204" pitchFamily="34" charset="0"/>
                          </a:rPr>
                          <m:t>𝑙</m:t>
                        </m:r>
                      </m:sub>
                    </m:sSub>
                  </m:oMath>
                </a14:m>
                <a:r>
                  <a:rPr lang="en-US" altLang="en-US" sz="2400" dirty="0">
                    <a:latin typeface="+mn-lt"/>
                    <a:cs typeface="Arial" panose="020B0604020202020204" pitchFamily="34" charset="0"/>
                  </a:rPr>
                  <a:t> shown in Figure 3</a:t>
                </a:r>
              </a:p>
              <a:p>
                <a:pPr defTabSz="914400" eaLnBrk="1" hangingPunct="1"/>
                <a:endParaRPr lang="en-US" altLang="en-US" sz="2400" dirty="0">
                  <a:latin typeface="+mn-lt"/>
                  <a:cs typeface="Arial" panose="020B0604020202020204" pitchFamily="34" charset="0"/>
                </a:endParaRPr>
              </a:p>
              <a:p>
                <a:pPr defTabSz="914400" eaLnBrk="1" hangingPunct="1"/>
                <a:endParaRPr lang="en-US" altLang="en-US" sz="2400" dirty="0">
                  <a:latin typeface="+mn-lt"/>
                  <a:cs typeface="Arial" panose="020B0604020202020204" pitchFamily="34" charset="0"/>
                </a:endParaRPr>
              </a:p>
              <a:p>
                <a:pPr defTabSz="914400" eaLnBrk="1" hangingPunct="1"/>
                <a:endParaRPr lang="en-US" altLang="en-US" sz="2400" dirty="0">
                  <a:latin typeface="+mn-lt"/>
                  <a:cs typeface="Arial" panose="020B0604020202020204" pitchFamily="34" charset="0"/>
                </a:endParaRPr>
              </a:p>
            </p:txBody>
          </p:sp>
        </mc:Choice>
        <mc:Fallback xmlns="">
          <p:sp>
            <p:nvSpPr>
              <p:cNvPr id="3" name="Content Placeholder 2">
                <a:extLst>
                  <a:ext uri="{FF2B5EF4-FFF2-40B4-BE49-F238E27FC236}">
                    <a16:creationId xmlns="" xmlns:a16="http://schemas.microsoft.com/office/drawing/2014/main" xmlns:a14="http://schemas.microsoft.com/office/drawing/2010/main" id="{43660E0E-9C3B-4A84-AF0A-4098AECB7BBD}"/>
                  </a:ext>
                </a:extLst>
              </p:cNvPr>
              <p:cNvSpPr txBox="1">
                <a:spLocks noRot="1" noChangeAspect="1" noMove="1" noResize="1" noEditPoints="1" noAdjustHandles="1" noChangeArrowheads="1" noChangeShapeType="1" noTextEdit="1"/>
              </p:cNvSpPr>
              <p:nvPr/>
            </p:nvSpPr>
            <p:spPr bwMode="auto">
              <a:xfrm>
                <a:off x="1263274" y="1598828"/>
                <a:ext cx="7629523" cy="5113311"/>
              </a:xfrm>
              <a:prstGeom prst="rect">
                <a:avLst/>
              </a:prstGeom>
              <a:blipFill rotWithShape="0">
                <a:blip r:embed="rId2"/>
                <a:stretch>
                  <a:fillRect l="-1038" t="-1669" r="-2077" b="-954"/>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MY">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6D69C55A-69DB-4B0F-A063-97D5456DE435}"/>
                  </a:ext>
                </a:extLst>
              </p:cNvPr>
              <p:cNvSpPr txBox="1"/>
              <p:nvPr/>
            </p:nvSpPr>
            <p:spPr>
              <a:xfrm>
                <a:off x="2496311" y="2173362"/>
                <a:ext cx="1330236"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MY" sz="2400" i="1" smtClean="0">
                          <a:latin typeface="Cambria Math" panose="02040503050406030204" pitchFamily="18" charset="0"/>
                        </a:rPr>
                        <m:t>𝐹</m:t>
                      </m:r>
                      <m:r>
                        <a:rPr lang="en-MY" sz="2400" b="0" i="1" smtClean="0">
                          <a:latin typeface="Cambria Math" panose="02040503050406030204" pitchFamily="18" charset="0"/>
                        </a:rPr>
                        <m:t>=</m:t>
                      </m:r>
                      <m:sSub>
                        <m:sSubPr>
                          <m:ctrlPr>
                            <a:rPr lang="en-MY" sz="2400" b="0" i="1" smtClean="0">
                              <a:latin typeface="Cambria Math" panose="02040503050406030204" pitchFamily="18" charset="0"/>
                            </a:rPr>
                          </m:ctrlPr>
                        </m:sSubPr>
                        <m:e>
                          <m:r>
                            <a:rPr lang="en-MY" sz="2400" b="0" i="1" smtClean="0">
                              <a:latin typeface="Cambria Math" panose="02040503050406030204" pitchFamily="18" charset="0"/>
                            </a:rPr>
                            <m:t>𝐹</m:t>
                          </m:r>
                        </m:e>
                        <m:sub>
                          <m:r>
                            <a:rPr lang="en-MY" sz="2400" b="0" i="1" smtClean="0">
                              <a:latin typeface="Cambria Math" panose="02040503050406030204" pitchFamily="18" charset="0"/>
                            </a:rPr>
                            <m:t>𝑁</m:t>
                          </m:r>
                        </m:sub>
                      </m:sSub>
                      <m:sSub>
                        <m:sSubPr>
                          <m:ctrlPr>
                            <a:rPr lang="en-MY" sz="2400" b="0" i="1" smtClean="0">
                              <a:latin typeface="Cambria Math" panose="02040503050406030204" pitchFamily="18" charset="0"/>
                            </a:rPr>
                          </m:ctrlPr>
                        </m:sSubPr>
                        <m:e>
                          <m:r>
                            <a:rPr lang="en-MY" sz="2400" b="0" i="1" smtClean="0">
                              <a:latin typeface="Cambria Math" panose="02040503050406030204" pitchFamily="18" charset="0"/>
                            </a:rPr>
                            <m:t>𝐹</m:t>
                          </m:r>
                        </m:e>
                        <m:sub>
                          <m:r>
                            <a:rPr lang="en-MY" sz="2400" b="0" i="1" smtClean="0">
                              <a:latin typeface="Cambria Math" panose="02040503050406030204" pitchFamily="18" charset="0"/>
                            </a:rPr>
                            <m:t>𝐸</m:t>
                          </m:r>
                        </m:sub>
                      </m:sSub>
                    </m:oMath>
                  </m:oMathPara>
                </a14:m>
                <a:endParaRPr lang="en-MY" sz="2400" dirty="0"/>
              </a:p>
            </p:txBody>
          </p:sp>
        </mc:Choice>
        <mc:Fallback xmlns="">
          <p:sp>
            <p:nvSpPr>
              <p:cNvPr id="4" name="TextBox 3">
                <a:extLst>
                  <a:ext uri="{FF2B5EF4-FFF2-40B4-BE49-F238E27FC236}">
                    <a16:creationId xmlns="" xmlns:a16="http://schemas.microsoft.com/office/drawing/2014/main" xmlns:a14="http://schemas.microsoft.com/office/drawing/2010/main" id="{6D69C55A-69DB-4B0F-A063-97D5456DE435}"/>
                  </a:ext>
                </a:extLst>
              </p:cNvPr>
              <p:cNvSpPr txBox="1">
                <a:spLocks noRot="1" noChangeAspect="1" noMove="1" noResize="1" noEditPoints="1" noAdjustHandles="1" noChangeArrowheads="1" noChangeShapeType="1" noTextEdit="1"/>
              </p:cNvSpPr>
              <p:nvPr/>
            </p:nvSpPr>
            <p:spPr>
              <a:xfrm>
                <a:off x="2496311" y="2173362"/>
                <a:ext cx="1330236" cy="369332"/>
              </a:xfrm>
              <a:prstGeom prst="rect">
                <a:avLst/>
              </a:prstGeom>
              <a:blipFill rotWithShape="0">
                <a:blip r:embed="rId3"/>
                <a:stretch>
                  <a:fillRect l="-4566" r="-913" b="-15000"/>
                </a:stretch>
              </a:blipFill>
            </p:spPr>
            <p:txBody>
              <a:bodyPr/>
              <a:lstStyle/>
              <a:p>
                <a:r>
                  <a:rPr lang="en-MY">
                    <a:noFill/>
                  </a:rPr>
                  <a:t> </a:t>
                </a:r>
              </a:p>
            </p:txBody>
          </p:sp>
        </mc:Fallback>
      </mc:AlternateContent>
      <p:sp>
        <p:nvSpPr>
          <p:cNvPr id="5" name="TextBox 4">
            <a:extLst>
              <a:ext uri="{FF2B5EF4-FFF2-40B4-BE49-F238E27FC236}">
                <a16:creationId xmlns:a16="http://schemas.microsoft.com/office/drawing/2014/main" id="{AC3109C9-6327-4A27-801B-918BA31F54A6}"/>
              </a:ext>
            </a:extLst>
          </p:cNvPr>
          <p:cNvSpPr txBox="1"/>
          <p:nvPr/>
        </p:nvSpPr>
        <p:spPr>
          <a:xfrm>
            <a:off x="6072734" y="2234917"/>
            <a:ext cx="286938" cy="307777"/>
          </a:xfrm>
          <a:prstGeom prst="rect">
            <a:avLst/>
          </a:prstGeom>
          <a:noFill/>
        </p:spPr>
        <p:txBody>
          <a:bodyPr wrap="none" lIns="0" tIns="0" rIns="0" bIns="0" rtlCol="0">
            <a:spAutoFit/>
          </a:bodyPr>
          <a:lstStyle/>
          <a:p>
            <a:r>
              <a:rPr lang="en-MY" sz="2000" dirty="0"/>
              <a:t>(6)</a:t>
            </a:r>
          </a:p>
        </p:txBody>
      </p:sp>
    </p:spTree>
    <p:extLst>
      <p:ext uri="{BB962C8B-B14F-4D97-AF65-F5344CB8AC3E}">
        <p14:creationId xmlns:p14="http://schemas.microsoft.com/office/powerpoint/2010/main" val="2134502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hart, histogram&#10;&#10;Description automatically generated">
            <a:extLst>
              <a:ext uri="{FF2B5EF4-FFF2-40B4-BE49-F238E27FC236}">
                <a16:creationId xmlns:a16="http://schemas.microsoft.com/office/drawing/2014/main" id="{709D1506-B745-4392-9208-E104C7F84A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2284" y="894057"/>
            <a:ext cx="5519432" cy="3569453"/>
          </a:xfrm>
          <a:prstGeom prst="rect">
            <a:avLst/>
          </a:prstGeom>
        </p:spPr>
      </p:pic>
      <mc:AlternateContent xmlns:mc="http://schemas.openxmlformats.org/markup-compatibility/2006" xmlns:a14="http://schemas.microsoft.com/office/drawing/2010/main">
        <mc:Choice Requires="a14">
          <p:sp>
            <p:nvSpPr>
              <p:cNvPr id="4" name="Content Placeholder 2">
                <a:extLst>
                  <a:ext uri="{FF2B5EF4-FFF2-40B4-BE49-F238E27FC236}">
                    <a16:creationId xmlns:a16="http://schemas.microsoft.com/office/drawing/2014/main" id="{2356078E-5DE5-4DEB-B517-12313EB13A07}"/>
                  </a:ext>
                </a:extLst>
              </p:cNvPr>
              <p:cNvSpPr txBox="1">
                <a:spLocks noChangeArrowheads="1"/>
              </p:cNvSpPr>
              <p:nvPr/>
            </p:nvSpPr>
            <p:spPr bwMode="auto">
              <a:xfrm>
                <a:off x="358076" y="5291218"/>
                <a:ext cx="8427848" cy="1004485"/>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r>
                  <a:rPr lang="en-US" altLang="en-US" sz="2400" dirty="0">
                    <a:latin typeface="+mn-lt"/>
                    <a:cs typeface="Arial" panose="020B0604020202020204" pitchFamily="34" charset="0"/>
                  </a:rPr>
                  <a:t>All values of </a:t>
                </a:r>
                <a14:m>
                  <m:oMath xmlns:m="http://schemas.openxmlformats.org/officeDocument/2006/math">
                    <m:sSub>
                      <m:sSubPr>
                        <m:ctrlPr>
                          <a:rPr lang="en-MY" altLang="en-US" sz="2400" i="1" smtClean="0">
                            <a:latin typeface="Cambria Math" panose="02040503050406030204" pitchFamily="18" charset="0"/>
                            <a:cs typeface="Arial" panose="020B0604020202020204" pitchFamily="34" charset="0"/>
                          </a:rPr>
                        </m:ctrlPr>
                      </m:sSubPr>
                      <m:e>
                        <m:r>
                          <a:rPr lang="en-MY" altLang="en-US" sz="2400" i="1">
                            <a:latin typeface="Cambria Math" panose="02040503050406030204" pitchFamily="18" charset="0"/>
                            <a:cs typeface="Arial" panose="020B0604020202020204" pitchFamily="34" charset="0"/>
                          </a:rPr>
                          <m:t>𝑚</m:t>
                        </m:r>
                      </m:e>
                      <m:sub>
                        <m:r>
                          <a:rPr lang="en-MY" altLang="en-US" sz="2400" i="1">
                            <a:latin typeface="Cambria Math" panose="02040503050406030204" pitchFamily="18" charset="0"/>
                            <a:cs typeface="Arial" panose="020B0604020202020204" pitchFamily="34" charset="0"/>
                          </a:rPr>
                          <m:t>𝑙</m:t>
                        </m:r>
                      </m:sub>
                    </m:sSub>
                  </m:oMath>
                </a14:m>
                <a:r>
                  <a:rPr lang="en-US" altLang="en-US" sz="2400" dirty="0">
                    <a:latin typeface="+mn-lt"/>
                    <a:cs typeface="Arial" panose="020B0604020202020204" pitchFamily="34" charset="0"/>
                  </a:rPr>
                  <a:t> are presumably possible. However, specific values of </a:t>
                </a:r>
                <a14:m>
                  <m:oMath xmlns:m="http://schemas.openxmlformats.org/officeDocument/2006/math">
                    <m:sSub>
                      <m:sSubPr>
                        <m:ctrlPr>
                          <a:rPr lang="en-MY" altLang="en-US" sz="2400" i="1">
                            <a:latin typeface="Cambria Math" panose="02040503050406030204" pitchFamily="18" charset="0"/>
                            <a:cs typeface="Arial" panose="020B0604020202020204" pitchFamily="34" charset="0"/>
                          </a:rPr>
                        </m:ctrlPr>
                      </m:sSubPr>
                      <m:e>
                        <m:r>
                          <a:rPr lang="en-MY" altLang="en-US" sz="2400" i="1">
                            <a:latin typeface="Cambria Math" panose="02040503050406030204" pitchFamily="18" charset="0"/>
                            <a:cs typeface="Arial" panose="020B0604020202020204" pitchFamily="34" charset="0"/>
                          </a:rPr>
                          <m:t>𝑚</m:t>
                        </m:r>
                      </m:e>
                      <m:sub>
                        <m:r>
                          <a:rPr lang="en-MY" altLang="en-US" sz="2400" i="1">
                            <a:latin typeface="Cambria Math" panose="02040503050406030204" pitchFamily="18" charset="0"/>
                            <a:cs typeface="Arial" panose="020B0604020202020204" pitchFamily="34" charset="0"/>
                          </a:rPr>
                          <m:t>𝑙</m:t>
                        </m:r>
                      </m:sub>
                    </m:sSub>
                  </m:oMath>
                </a14:m>
                <a:r>
                  <a:rPr lang="en-US" altLang="en-US" sz="2400" dirty="0">
                    <a:latin typeface="+mn-lt"/>
                    <a:cs typeface="Arial" panose="020B0604020202020204" pitchFamily="34" charset="0"/>
                  </a:rPr>
                  <a:t> become less and less likely with increasing deviation from the mean. </a:t>
                </a:r>
              </a:p>
              <a:p>
                <a:pPr marL="0" indent="0" defTabSz="914400" eaLnBrk="1" hangingPunct="1">
                  <a:buNone/>
                </a:pPr>
                <a:endParaRPr lang="en-US" altLang="en-US" sz="2400" dirty="0">
                  <a:latin typeface="+mn-lt"/>
                  <a:cs typeface="Arial" panose="020B0604020202020204" pitchFamily="34" charset="0"/>
                </a:endParaRPr>
              </a:p>
            </p:txBody>
          </p:sp>
        </mc:Choice>
        <mc:Fallback xmlns="">
          <p:sp>
            <p:nvSpPr>
              <p:cNvPr id="4" name="Content Placeholder 2">
                <a:extLst>
                  <a:ext uri="{FF2B5EF4-FFF2-40B4-BE49-F238E27FC236}">
                    <a16:creationId xmlns="" xmlns:a16="http://schemas.microsoft.com/office/drawing/2014/main" xmlns:a14="http://schemas.microsoft.com/office/drawing/2010/main" id="{2356078E-5DE5-4DEB-B517-12313EB13A07}"/>
                  </a:ext>
                </a:extLst>
              </p:cNvPr>
              <p:cNvSpPr txBox="1">
                <a:spLocks noRot="1" noChangeAspect="1" noMove="1" noResize="1" noEditPoints="1" noAdjustHandles="1" noChangeArrowheads="1" noChangeShapeType="1" noTextEdit="1"/>
              </p:cNvSpPr>
              <p:nvPr/>
            </p:nvSpPr>
            <p:spPr bwMode="auto">
              <a:xfrm>
                <a:off x="358076" y="5291218"/>
                <a:ext cx="8427848" cy="1004485"/>
              </a:xfrm>
              <a:prstGeom prst="rect">
                <a:avLst/>
              </a:prstGeom>
              <a:blipFill rotWithShape="0">
                <a:blip r:embed="rId3"/>
                <a:stretch>
                  <a:fillRect l="-1013" t="-8485" b="-21212"/>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MY">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9328EA9C-B777-433B-8B68-712A1A7009DF}"/>
                  </a:ext>
                </a:extLst>
              </p:cNvPr>
              <p:cNvSpPr txBox="1"/>
              <p:nvPr/>
            </p:nvSpPr>
            <p:spPr>
              <a:xfrm>
                <a:off x="1851305" y="4463510"/>
                <a:ext cx="5480411" cy="369332"/>
              </a:xfrm>
              <a:prstGeom prst="rect">
                <a:avLst/>
              </a:prstGeom>
              <a:noFill/>
            </p:spPr>
            <p:txBody>
              <a:bodyPr wrap="none">
                <a:spAutoFit/>
              </a:bodyPr>
              <a:lstStyle/>
              <a:p>
                <a:pPr>
                  <a:defRPr/>
                </a:pPr>
                <a:r>
                  <a:rPr lang="en-US" b="1" dirty="0">
                    <a:latin typeface="+mn-lt"/>
                  </a:rPr>
                  <a:t>Figure 3: Normal distribution of measured values of </a:t>
                </a:r>
                <a14:m>
                  <m:oMath xmlns:m="http://schemas.openxmlformats.org/officeDocument/2006/math">
                    <m:sSub>
                      <m:sSubPr>
                        <m:ctrlPr>
                          <a:rPr lang="en-MY" altLang="en-US" sz="1800" i="1" smtClean="0">
                            <a:latin typeface="Cambria Math" panose="02040503050406030204" pitchFamily="18" charset="0"/>
                            <a:cs typeface="Arial" panose="020B0604020202020204" pitchFamily="34" charset="0"/>
                          </a:rPr>
                        </m:ctrlPr>
                      </m:sSubPr>
                      <m:e>
                        <m:r>
                          <a:rPr lang="en-MY" altLang="en-US" sz="1800" i="1">
                            <a:latin typeface="Cambria Math" panose="02040503050406030204" pitchFamily="18" charset="0"/>
                            <a:cs typeface="Arial" panose="020B0604020202020204" pitchFamily="34" charset="0"/>
                          </a:rPr>
                          <m:t>𝑚</m:t>
                        </m:r>
                      </m:e>
                      <m:sub>
                        <m:r>
                          <a:rPr lang="en-MY" altLang="en-US" sz="1800" i="1">
                            <a:latin typeface="Cambria Math" panose="02040503050406030204" pitchFamily="18" charset="0"/>
                            <a:cs typeface="Arial" panose="020B0604020202020204" pitchFamily="34" charset="0"/>
                          </a:rPr>
                          <m:t>𝑙</m:t>
                        </m:r>
                      </m:sub>
                    </m:sSub>
                  </m:oMath>
                </a14:m>
                <a:r>
                  <a:rPr lang="en-US" altLang="en-US" sz="1800" dirty="0">
                    <a:latin typeface="+mn-lt"/>
                    <a:cs typeface="Arial" panose="020B0604020202020204" pitchFamily="34" charset="0"/>
                  </a:rPr>
                  <a:t> </a:t>
                </a:r>
                <a:endParaRPr lang="en-MY" b="1" dirty="0">
                  <a:latin typeface="+mn-lt"/>
                </a:endParaRPr>
              </a:p>
            </p:txBody>
          </p:sp>
        </mc:Choice>
        <mc:Fallback xmlns="">
          <p:sp>
            <p:nvSpPr>
              <p:cNvPr id="6" name="TextBox 5">
                <a:extLst>
                  <a:ext uri="{FF2B5EF4-FFF2-40B4-BE49-F238E27FC236}">
                    <a16:creationId xmlns="" xmlns:a16="http://schemas.microsoft.com/office/drawing/2014/main" xmlns:a14="http://schemas.microsoft.com/office/drawing/2010/main" id="{9328EA9C-B777-433B-8B68-712A1A7009DF}"/>
                  </a:ext>
                </a:extLst>
              </p:cNvPr>
              <p:cNvSpPr txBox="1">
                <a:spLocks noRot="1" noChangeAspect="1" noMove="1" noResize="1" noEditPoints="1" noAdjustHandles="1" noChangeArrowheads="1" noChangeShapeType="1" noTextEdit="1"/>
              </p:cNvSpPr>
              <p:nvPr/>
            </p:nvSpPr>
            <p:spPr>
              <a:xfrm>
                <a:off x="1851305" y="4463510"/>
                <a:ext cx="5480411" cy="369332"/>
              </a:xfrm>
              <a:prstGeom prst="rect">
                <a:avLst/>
              </a:prstGeom>
              <a:blipFill rotWithShape="0">
                <a:blip r:embed="rId4"/>
                <a:stretch>
                  <a:fillRect l="-1001" t="-8197" b="-24590"/>
                </a:stretch>
              </a:blipFill>
            </p:spPr>
            <p:txBody>
              <a:bodyPr/>
              <a:lstStyle/>
              <a:p>
                <a:r>
                  <a:rPr lang="en-MY">
                    <a:noFill/>
                  </a:rPr>
                  <a:t> </a:t>
                </a:r>
              </a:p>
            </p:txBody>
          </p:sp>
        </mc:Fallback>
      </mc:AlternateContent>
    </p:spTree>
    <p:extLst>
      <p:ext uri="{BB962C8B-B14F-4D97-AF65-F5344CB8AC3E}">
        <p14:creationId xmlns:p14="http://schemas.microsoft.com/office/powerpoint/2010/main" val="240780771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75BD9-7986-4F10-8B98-47C328CF26BC}"/>
              </a:ext>
            </a:extLst>
          </p:cNvPr>
          <p:cNvSpPr txBox="1">
            <a:spLocks noChangeArrowheads="1"/>
          </p:cNvSpPr>
          <p:nvPr/>
        </p:nvSpPr>
        <p:spPr bwMode="auto">
          <a:xfrm>
            <a:off x="1690967" y="376891"/>
            <a:ext cx="726757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spcBef>
                <a:spcPct val="0"/>
              </a:spcBef>
              <a:buFontTx/>
              <a:buNone/>
            </a:pPr>
            <a:r>
              <a:rPr lang="en-US" altLang="en-US" sz="3600" dirty="0">
                <a:latin typeface="+mn-lt"/>
                <a:cs typeface="Arial" panose="020B0604020202020204" pitchFamily="34" charset="0"/>
              </a:rPr>
              <a:t>Hot Channel &amp; Hot Spot Factor</a:t>
            </a:r>
          </a:p>
        </p:txBody>
      </p:sp>
      <mc:AlternateContent xmlns:mc="http://schemas.openxmlformats.org/markup-compatibility/2006" xmlns:a14="http://schemas.microsoft.com/office/drawing/2010/main">
        <mc:Choice Requires="a14">
          <p:sp>
            <p:nvSpPr>
              <p:cNvPr id="4" name="Content Placeholder 2">
                <a:extLst>
                  <a:ext uri="{FF2B5EF4-FFF2-40B4-BE49-F238E27FC236}">
                    <a16:creationId xmlns:a16="http://schemas.microsoft.com/office/drawing/2014/main" id="{5288B4F7-9F6D-417F-B04B-C5E2CA9D2480}"/>
                  </a:ext>
                </a:extLst>
              </p:cNvPr>
              <p:cNvSpPr txBox="1">
                <a:spLocks noChangeArrowheads="1"/>
              </p:cNvSpPr>
              <p:nvPr/>
            </p:nvSpPr>
            <p:spPr bwMode="auto">
              <a:xfrm>
                <a:off x="1263274" y="1598828"/>
                <a:ext cx="7629523" cy="5113311"/>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r>
                  <a:rPr lang="en-US" altLang="en-US" sz="2400" dirty="0">
                    <a:latin typeface="+mn-lt"/>
                    <a:cs typeface="Arial" panose="020B0604020202020204" pitchFamily="34" charset="0"/>
                  </a:rPr>
                  <a:t>It shown that probability that </a:t>
                </a:r>
                <a14:m>
                  <m:oMath xmlns:m="http://schemas.openxmlformats.org/officeDocument/2006/math">
                    <m:sSub>
                      <m:sSubPr>
                        <m:ctrlPr>
                          <a:rPr lang="en-MY" altLang="en-US" sz="2400" i="1" smtClean="0">
                            <a:latin typeface="Cambria Math" panose="02040503050406030204" pitchFamily="18" charset="0"/>
                            <a:cs typeface="Arial" panose="020B0604020202020204" pitchFamily="34" charset="0"/>
                          </a:rPr>
                        </m:ctrlPr>
                      </m:sSubPr>
                      <m:e>
                        <m:r>
                          <a:rPr lang="en-MY" altLang="en-US" sz="2400" i="1">
                            <a:latin typeface="Cambria Math" panose="02040503050406030204" pitchFamily="18" charset="0"/>
                            <a:cs typeface="Arial" panose="020B0604020202020204" pitchFamily="34" charset="0"/>
                          </a:rPr>
                          <m:t>𝑚</m:t>
                        </m:r>
                      </m:e>
                      <m:sub>
                        <m:r>
                          <a:rPr lang="en-MY" altLang="en-US" sz="2400" i="1">
                            <a:latin typeface="Cambria Math" panose="02040503050406030204" pitchFamily="18" charset="0"/>
                            <a:cs typeface="Arial" panose="020B0604020202020204" pitchFamily="34" charset="0"/>
                          </a:rPr>
                          <m:t>𝑙</m:t>
                        </m:r>
                      </m:sub>
                    </m:sSub>
                  </m:oMath>
                </a14:m>
                <a:r>
                  <a:rPr lang="en-US" altLang="en-US" sz="2400" dirty="0">
                    <a:latin typeface="+mn-lt"/>
                    <a:cs typeface="Arial" panose="020B0604020202020204" pitchFamily="34" charset="0"/>
                  </a:rPr>
                  <a:t> exceeds </a:t>
                </a:r>
                <a14:m>
                  <m:oMath xmlns:m="http://schemas.openxmlformats.org/officeDocument/2006/math">
                    <m:sSub>
                      <m:sSubPr>
                        <m:ctrlPr>
                          <a:rPr lang="en-MY" altLang="en-US" sz="2400" i="1">
                            <a:latin typeface="Cambria Math" panose="02040503050406030204" pitchFamily="18" charset="0"/>
                            <a:cs typeface="Arial" panose="020B0604020202020204" pitchFamily="34" charset="0"/>
                          </a:rPr>
                        </m:ctrlPr>
                      </m:sSubPr>
                      <m:e>
                        <m:acc>
                          <m:accPr>
                            <m:chr m:val="̅"/>
                            <m:ctrlPr>
                              <a:rPr lang="en-US" altLang="en-US" sz="2400" i="1">
                                <a:latin typeface="Cambria Math" panose="02040503050406030204" pitchFamily="18" charset="0"/>
                                <a:cs typeface="Arial" panose="020B0604020202020204" pitchFamily="34" charset="0"/>
                              </a:rPr>
                            </m:ctrlPr>
                          </m:accPr>
                          <m:e>
                            <m:r>
                              <a:rPr lang="en-MY" altLang="en-US" sz="2400" i="1">
                                <a:latin typeface="Cambria Math" panose="02040503050406030204" pitchFamily="18" charset="0"/>
                                <a:cs typeface="Arial" panose="020B0604020202020204" pitchFamily="34" charset="0"/>
                              </a:rPr>
                              <m:t>𝑚</m:t>
                            </m:r>
                          </m:e>
                        </m:acc>
                      </m:e>
                      <m:sub>
                        <m:r>
                          <a:rPr lang="en-MY" altLang="en-US" sz="2400" i="1">
                            <a:latin typeface="Cambria Math" panose="02040503050406030204" pitchFamily="18" charset="0"/>
                            <a:cs typeface="Arial" panose="020B0604020202020204" pitchFamily="34" charset="0"/>
                          </a:rPr>
                          <m:t>𝑙</m:t>
                        </m:r>
                      </m:sub>
                    </m:sSub>
                  </m:oMath>
                </a14:m>
                <a:r>
                  <a:rPr lang="en-US" altLang="en-US" sz="2400" dirty="0">
                    <a:latin typeface="+mn-lt"/>
                    <a:cs typeface="Arial" panose="020B0604020202020204" pitchFamily="34" charset="0"/>
                  </a:rPr>
                  <a:t> by more than </a:t>
                </a:r>
                <a14:m>
                  <m:oMath xmlns:m="http://schemas.openxmlformats.org/officeDocument/2006/math">
                    <m:r>
                      <a:rPr lang="en-MY" altLang="en-US" sz="2400" b="0" i="1" smtClean="0">
                        <a:latin typeface="Cambria Math" panose="02040503050406030204" pitchFamily="18" charset="0"/>
                        <a:cs typeface="Arial" panose="020B0604020202020204" pitchFamily="34" charset="0"/>
                      </a:rPr>
                      <m:t>3</m:t>
                    </m:r>
                    <m:r>
                      <a:rPr lang="en-MY" altLang="en-US" sz="2400" b="0" i="1" smtClean="0">
                        <a:latin typeface="Cambria Math" panose="02040503050406030204" pitchFamily="18" charset="0"/>
                        <a:ea typeface="Cambria Math" panose="02040503050406030204" pitchFamily="18" charset="0"/>
                        <a:cs typeface="Arial" panose="020B0604020202020204" pitchFamily="34" charset="0"/>
                      </a:rPr>
                      <m:t>𝜎</m:t>
                    </m:r>
                  </m:oMath>
                </a14:m>
                <a:r>
                  <a:rPr lang="en-US" altLang="en-US" sz="2400" dirty="0">
                    <a:latin typeface="+mn-lt"/>
                    <a:cs typeface="Arial" panose="020B0604020202020204" pitchFamily="34" charset="0"/>
                  </a:rPr>
                  <a:t>, where </a:t>
                </a:r>
                <a14:m>
                  <m:oMath xmlns:m="http://schemas.openxmlformats.org/officeDocument/2006/math">
                    <m:r>
                      <a:rPr lang="en-US" altLang="en-US" sz="2400" i="1" smtClean="0">
                        <a:latin typeface="Cambria Math" panose="02040503050406030204" pitchFamily="18" charset="0"/>
                        <a:ea typeface="Cambria Math" panose="02040503050406030204" pitchFamily="18" charset="0"/>
                        <a:cs typeface="Arial" panose="020B0604020202020204" pitchFamily="34" charset="0"/>
                      </a:rPr>
                      <m:t>𝜎</m:t>
                    </m:r>
                  </m:oMath>
                </a14:m>
                <a:r>
                  <a:rPr lang="en-US" altLang="en-US" sz="2400" dirty="0">
                    <a:latin typeface="+mn-lt"/>
                    <a:cs typeface="Arial" panose="020B0604020202020204" pitchFamily="34" charset="0"/>
                  </a:rPr>
                  <a:t> is standard deviation pf the distribution (1.35 per 1,000 an unlikely occurrence)</a:t>
                </a:r>
              </a:p>
              <a:p>
                <a:pPr defTabSz="914400" eaLnBrk="1" hangingPunct="1"/>
                <a:r>
                  <a:rPr lang="en-US" altLang="en-US" sz="2400" dirty="0">
                    <a:latin typeface="+mn-lt"/>
                    <a:cs typeface="Arial" panose="020B0604020202020204" pitchFamily="34" charset="0"/>
                  </a:rPr>
                  <a:t>In those situations like the one just described, in which </a:t>
                </a:r>
                <a14:m>
                  <m:oMath xmlns:m="http://schemas.openxmlformats.org/officeDocument/2006/math">
                    <m:sSubSup>
                      <m:sSubSupPr>
                        <m:ctrlPr>
                          <a:rPr lang="en-MY" altLang="en-US" sz="2400" i="1" smtClean="0">
                            <a:latin typeface="Cambria Math" panose="02040503050406030204" pitchFamily="18" charset="0"/>
                            <a:cs typeface="Arial" panose="020B0604020202020204" pitchFamily="34" charset="0"/>
                          </a:rPr>
                        </m:ctrlPr>
                      </m:sSubSupPr>
                      <m:e>
                        <m:r>
                          <a:rPr lang="en-MY" altLang="en-US" sz="2400" i="1">
                            <a:latin typeface="Cambria Math" panose="02040503050406030204" pitchFamily="18" charset="0"/>
                            <a:cs typeface="Arial" panose="020B0604020202020204" pitchFamily="34" charset="0"/>
                          </a:rPr>
                          <m:t>𝑞</m:t>
                        </m:r>
                      </m:e>
                      <m:sub>
                        <m:r>
                          <a:rPr lang="en-MY" altLang="en-US" sz="2400" i="1">
                            <a:latin typeface="Cambria Math" panose="02040503050406030204" pitchFamily="18" charset="0"/>
                            <a:cs typeface="Arial" panose="020B0604020202020204" pitchFamily="34" charset="0"/>
                          </a:rPr>
                          <m:t>𝑚𝑎𝑥</m:t>
                        </m:r>
                      </m:sub>
                      <m:sup>
                        <m:r>
                          <a:rPr lang="en-MY" altLang="en-US" sz="2400" i="1">
                            <a:latin typeface="Cambria Math" panose="02040503050406030204" pitchFamily="18" charset="0"/>
                            <a:cs typeface="Arial" panose="020B0604020202020204" pitchFamily="34" charset="0"/>
                          </a:rPr>
                          <m:t>′′</m:t>
                        </m:r>
                      </m:sup>
                    </m:sSubSup>
                  </m:oMath>
                </a14:m>
                <a:r>
                  <a:rPr lang="en-US" altLang="en-US" sz="2400" dirty="0">
                    <a:latin typeface="+mn-lt"/>
                    <a:cs typeface="Arial" panose="020B0604020202020204" pitchFamily="34" charset="0"/>
                  </a:rPr>
                  <a:t> is proportional to a normally distributed engineering variable </a:t>
                </a:r>
                <a14:m>
                  <m:oMath xmlns:m="http://schemas.openxmlformats.org/officeDocument/2006/math">
                    <m:r>
                      <a:rPr lang="en-MY" altLang="en-US" sz="2400" b="0" i="1" smtClean="0">
                        <a:latin typeface="Cambria Math" panose="02040503050406030204" pitchFamily="18" charset="0"/>
                        <a:cs typeface="Arial" panose="020B0604020202020204" pitchFamily="34" charset="0"/>
                      </a:rPr>
                      <m:t>𝑥</m:t>
                    </m:r>
                  </m:oMath>
                </a14:m>
                <a:r>
                  <a:rPr lang="en-US" altLang="en-US" sz="2400" dirty="0">
                    <a:latin typeface="+mn-lt"/>
                    <a:cs typeface="Arial" panose="020B0604020202020204" pitchFamily="34" charset="0"/>
                  </a:rPr>
                  <a:t>, the engineering subfactor is defined as </a:t>
                </a:r>
              </a:p>
              <a:p>
                <a:pPr marL="0" indent="0" defTabSz="914400" eaLnBrk="1" hangingPunct="1">
                  <a:buNone/>
                </a:pPr>
                <a:r>
                  <a:rPr lang="en-US" altLang="en-US" sz="2400" dirty="0">
                    <a:latin typeface="+mn-lt"/>
                    <a:cs typeface="Arial" panose="020B0604020202020204" pitchFamily="34" charset="0"/>
                  </a:rPr>
                  <a:t> </a:t>
                </a:r>
              </a:p>
              <a:p>
                <a:pPr defTabSz="914400" eaLnBrk="1" hangingPunct="1"/>
                <a:endParaRPr lang="en-US" altLang="en-US" sz="2400" dirty="0">
                  <a:latin typeface="+mn-lt"/>
                  <a:cs typeface="Arial" panose="020B0604020202020204" pitchFamily="34" charset="0"/>
                </a:endParaRPr>
              </a:p>
              <a:p>
                <a:pPr defTabSz="914400" eaLnBrk="1" hangingPunct="1"/>
                <a:endParaRPr lang="en-US" altLang="en-US" sz="2400" dirty="0">
                  <a:latin typeface="+mn-lt"/>
                  <a:cs typeface="Arial" panose="020B0604020202020204" pitchFamily="34" charset="0"/>
                </a:endParaRPr>
              </a:p>
            </p:txBody>
          </p:sp>
        </mc:Choice>
        <mc:Fallback xmlns="">
          <p:sp>
            <p:nvSpPr>
              <p:cNvPr id="4" name="Content Placeholder 2">
                <a:extLst>
                  <a:ext uri="{FF2B5EF4-FFF2-40B4-BE49-F238E27FC236}">
                    <a16:creationId xmlns="" xmlns:a16="http://schemas.microsoft.com/office/drawing/2014/main" xmlns:a14="http://schemas.microsoft.com/office/drawing/2010/main" id="{5288B4F7-9F6D-417F-B04B-C5E2CA9D2480}"/>
                  </a:ext>
                </a:extLst>
              </p:cNvPr>
              <p:cNvSpPr txBox="1">
                <a:spLocks noRot="1" noChangeAspect="1" noMove="1" noResize="1" noEditPoints="1" noAdjustHandles="1" noChangeArrowheads="1" noChangeShapeType="1" noTextEdit="1"/>
              </p:cNvSpPr>
              <p:nvPr/>
            </p:nvSpPr>
            <p:spPr bwMode="auto">
              <a:xfrm>
                <a:off x="1263274" y="1598828"/>
                <a:ext cx="7629523" cy="5113311"/>
              </a:xfrm>
              <a:prstGeom prst="rect">
                <a:avLst/>
              </a:prstGeom>
              <a:blipFill rotWithShape="0">
                <a:blip r:embed="rId2"/>
                <a:stretch>
                  <a:fillRect l="-1038" t="-1669" r="-1997"/>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MY">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76D17611-18F5-45EC-B8EC-33725CE94B0A}"/>
                  </a:ext>
                </a:extLst>
              </p:cNvPr>
              <p:cNvSpPr txBox="1"/>
              <p:nvPr/>
            </p:nvSpPr>
            <p:spPr>
              <a:xfrm>
                <a:off x="2373255" y="3873463"/>
                <a:ext cx="4021870" cy="70352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MY" sz="2400" b="0" i="1" smtClean="0">
                              <a:latin typeface="Cambria Math" panose="02040503050406030204" pitchFamily="18" charset="0"/>
                            </a:rPr>
                          </m:ctrlPr>
                        </m:sSubPr>
                        <m:e>
                          <m:r>
                            <a:rPr lang="en-MY" sz="2400" b="0" i="1" smtClean="0">
                              <a:latin typeface="Cambria Math" panose="02040503050406030204" pitchFamily="18" charset="0"/>
                            </a:rPr>
                            <m:t>𝐹</m:t>
                          </m:r>
                        </m:e>
                        <m:sub>
                          <m:r>
                            <a:rPr lang="en-MY" sz="2400" b="0" i="1" smtClean="0">
                              <a:latin typeface="Cambria Math" panose="02040503050406030204" pitchFamily="18" charset="0"/>
                            </a:rPr>
                            <m:t>𝐸</m:t>
                          </m:r>
                          <m:r>
                            <a:rPr lang="en-MY" sz="2400" b="0" i="1" smtClean="0">
                              <a:latin typeface="Cambria Math" panose="02040503050406030204" pitchFamily="18" charset="0"/>
                            </a:rPr>
                            <m:t>,</m:t>
                          </m:r>
                          <m:r>
                            <a:rPr lang="en-MY" sz="2400" b="0" i="1" smtClean="0">
                              <a:latin typeface="Cambria Math" panose="02040503050406030204" pitchFamily="18" charset="0"/>
                            </a:rPr>
                            <m:t>𝑥</m:t>
                          </m:r>
                        </m:sub>
                      </m:sSub>
                      <m:r>
                        <a:rPr lang="en-MY" sz="2400" b="0" i="1" smtClean="0">
                          <a:latin typeface="Cambria Math" panose="02040503050406030204" pitchFamily="18" charset="0"/>
                        </a:rPr>
                        <m:t>=</m:t>
                      </m:r>
                      <m:f>
                        <m:fPr>
                          <m:ctrlPr>
                            <a:rPr lang="en-MY" sz="2400" b="0" i="1" smtClean="0">
                              <a:latin typeface="Cambria Math" panose="02040503050406030204" pitchFamily="18" charset="0"/>
                            </a:rPr>
                          </m:ctrlPr>
                        </m:fPr>
                        <m:num>
                          <m:acc>
                            <m:accPr>
                              <m:chr m:val="̅"/>
                              <m:ctrlPr>
                                <a:rPr lang="en-MY" sz="2400" b="0" i="1" smtClean="0">
                                  <a:latin typeface="Cambria Math" panose="02040503050406030204" pitchFamily="18" charset="0"/>
                                </a:rPr>
                              </m:ctrlPr>
                            </m:accPr>
                            <m:e>
                              <m:r>
                                <a:rPr lang="en-MY" sz="2400" b="0" i="1" smtClean="0">
                                  <a:latin typeface="Cambria Math" panose="02040503050406030204" pitchFamily="18" charset="0"/>
                                </a:rPr>
                                <m:t>𝑥</m:t>
                              </m:r>
                            </m:e>
                          </m:acc>
                          <m:r>
                            <a:rPr lang="en-MY" sz="2400" b="0" i="1" smtClean="0">
                              <a:latin typeface="Cambria Math" panose="02040503050406030204" pitchFamily="18" charset="0"/>
                            </a:rPr>
                            <m:t>+</m:t>
                          </m:r>
                          <m:r>
                            <a:rPr lang="en-MY" sz="2400" b="0" i="1" smtClean="0">
                              <a:latin typeface="Cambria Math" panose="02040503050406030204" pitchFamily="18" charset="0"/>
                            </a:rPr>
                            <m:t>3</m:t>
                          </m:r>
                          <m:r>
                            <a:rPr lang="en-MY" sz="2400" b="0" i="1" smtClean="0">
                              <a:latin typeface="Cambria Math" panose="02040503050406030204" pitchFamily="18" charset="0"/>
                              <a:ea typeface="Cambria Math" panose="02040503050406030204" pitchFamily="18" charset="0"/>
                            </a:rPr>
                            <m:t>𝜎</m:t>
                          </m:r>
                          <m:r>
                            <a:rPr lang="en-MY" sz="2400" b="0" i="1" smtClean="0">
                              <a:latin typeface="Cambria Math" panose="02040503050406030204" pitchFamily="18" charset="0"/>
                              <a:ea typeface="Cambria Math" panose="02040503050406030204" pitchFamily="18" charset="0"/>
                            </a:rPr>
                            <m:t>(</m:t>
                          </m:r>
                          <m:r>
                            <a:rPr lang="en-MY" sz="2400" b="0" i="1" smtClean="0">
                              <a:latin typeface="Cambria Math" panose="02040503050406030204" pitchFamily="18" charset="0"/>
                              <a:ea typeface="Cambria Math" panose="02040503050406030204" pitchFamily="18" charset="0"/>
                            </a:rPr>
                            <m:t>𝑥</m:t>
                          </m:r>
                          <m:r>
                            <a:rPr lang="en-MY" sz="2400" b="0" i="1" smtClean="0">
                              <a:latin typeface="Cambria Math" panose="02040503050406030204" pitchFamily="18" charset="0"/>
                              <a:ea typeface="Cambria Math" panose="02040503050406030204" pitchFamily="18" charset="0"/>
                            </a:rPr>
                            <m:t>)</m:t>
                          </m:r>
                        </m:num>
                        <m:den>
                          <m:acc>
                            <m:accPr>
                              <m:chr m:val="̅"/>
                              <m:ctrlPr>
                                <a:rPr lang="en-MY" sz="2400" i="1">
                                  <a:latin typeface="Cambria Math" panose="02040503050406030204" pitchFamily="18" charset="0"/>
                                </a:rPr>
                              </m:ctrlPr>
                            </m:accPr>
                            <m:e>
                              <m:r>
                                <a:rPr lang="en-MY" sz="2400" i="1">
                                  <a:latin typeface="Cambria Math" panose="02040503050406030204" pitchFamily="18" charset="0"/>
                                </a:rPr>
                                <m:t>𝑥</m:t>
                              </m:r>
                            </m:e>
                          </m:acc>
                        </m:den>
                      </m:f>
                      <m:r>
                        <a:rPr lang="en-MY" sz="2400" b="0" i="1" smtClean="0">
                          <a:latin typeface="Cambria Math" panose="02040503050406030204" pitchFamily="18" charset="0"/>
                        </a:rPr>
                        <m:t>=</m:t>
                      </m:r>
                      <m:r>
                        <a:rPr lang="en-MY" sz="2400" b="0" i="1" smtClean="0">
                          <a:latin typeface="Cambria Math" panose="02040503050406030204" pitchFamily="18" charset="0"/>
                        </a:rPr>
                        <m:t>1</m:t>
                      </m:r>
                      <m:r>
                        <a:rPr lang="en-MY" sz="2400" b="0" i="1" smtClean="0">
                          <a:latin typeface="Cambria Math" panose="02040503050406030204" pitchFamily="18" charset="0"/>
                        </a:rPr>
                        <m:t>+</m:t>
                      </m:r>
                      <m:f>
                        <m:fPr>
                          <m:ctrlPr>
                            <a:rPr lang="en-MY" sz="2400" b="0" i="1" smtClean="0">
                              <a:latin typeface="Cambria Math" panose="02040503050406030204" pitchFamily="18" charset="0"/>
                            </a:rPr>
                          </m:ctrlPr>
                        </m:fPr>
                        <m:num>
                          <m:r>
                            <a:rPr lang="en-MY" sz="2400" b="0" i="1" smtClean="0">
                              <a:latin typeface="Cambria Math" panose="02040503050406030204" pitchFamily="18" charset="0"/>
                            </a:rPr>
                            <m:t>3</m:t>
                          </m:r>
                          <m:r>
                            <a:rPr lang="en-MY" sz="2400" b="0" i="1" smtClean="0">
                              <a:latin typeface="Cambria Math" panose="02040503050406030204" pitchFamily="18" charset="0"/>
                              <a:ea typeface="Cambria Math" panose="02040503050406030204" pitchFamily="18" charset="0"/>
                            </a:rPr>
                            <m:t>𝜎</m:t>
                          </m:r>
                          <m:r>
                            <a:rPr lang="en-MY" sz="2400" b="0" i="1" smtClean="0">
                              <a:latin typeface="Cambria Math" panose="02040503050406030204" pitchFamily="18" charset="0"/>
                              <a:ea typeface="Cambria Math" panose="02040503050406030204" pitchFamily="18" charset="0"/>
                            </a:rPr>
                            <m:t>(</m:t>
                          </m:r>
                          <m:r>
                            <a:rPr lang="en-MY" sz="2400" b="0" i="1" smtClean="0">
                              <a:latin typeface="Cambria Math" panose="02040503050406030204" pitchFamily="18" charset="0"/>
                              <a:ea typeface="Cambria Math" panose="02040503050406030204" pitchFamily="18" charset="0"/>
                            </a:rPr>
                            <m:t>𝑥</m:t>
                          </m:r>
                          <m:r>
                            <a:rPr lang="en-MY" sz="2400" b="0" i="1" smtClean="0">
                              <a:latin typeface="Cambria Math" panose="02040503050406030204" pitchFamily="18" charset="0"/>
                              <a:ea typeface="Cambria Math" panose="02040503050406030204" pitchFamily="18" charset="0"/>
                            </a:rPr>
                            <m:t>)</m:t>
                          </m:r>
                        </m:num>
                        <m:den>
                          <m:acc>
                            <m:accPr>
                              <m:chr m:val="̅"/>
                              <m:ctrlPr>
                                <a:rPr lang="en-MY" sz="2400" i="1">
                                  <a:latin typeface="Cambria Math" panose="02040503050406030204" pitchFamily="18" charset="0"/>
                                </a:rPr>
                              </m:ctrlPr>
                            </m:accPr>
                            <m:e>
                              <m:r>
                                <a:rPr lang="en-MY" sz="2400" i="1">
                                  <a:latin typeface="Cambria Math" panose="02040503050406030204" pitchFamily="18" charset="0"/>
                                </a:rPr>
                                <m:t>𝑥</m:t>
                              </m:r>
                            </m:e>
                          </m:acc>
                        </m:den>
                      </m:f>
                    </m:oMath>
                  </m:oMathPara>
                </a14:m>
                <a:endParaRPr lang="en-MY" dirty="0"/>
              </a:p>
            </p:txBody>
          </p:sp>
        </mc:Choice>
        <mc:Fallback xmlns="">
          <p:sp>
            <p:nvSpPr>
              <p:cNvPr id="5" name="TextBox 4">
                <a:extLst>
                  <a:ext uri="{FF2B5EF4-FFF2-40B4-BE49-F238E27FC236}">
                    <a16:creationId xmlns="" xmlns:a16="http://schemas.microsoft.com/office/drawing/2014/main" xmlns:a14="http://schemas.microsoft.com/office/drawing/2010/main" id="{76D17611-18F5-45EC-B8EC-33725CE94B0A}"/>
                  </a:ext>
                </a:extLst>
              </p:cNvPr>
              <p:cNvSpPr txBox="1">
                <a:spLocks noRot="1" noChangeAspect="1" noMove="1" noResize="1" noEditPoints="1" noAdjustHandles="1" noChangeArrowheads="1" noChangeShapeType="1" noTextEdit="1"/>
              </p:cNvSpPr>
              <p:nvPr/>
            </p:nvSpPr>
            <p:spPr>
              <a:xfrm>
                <a:off x="2373255" y="3873463"/>
                <a:ext cx="4021870" cy="703526"/>
              </a:xfrm>
              <a:prstGeom prst="rect">
                <a:avLst/>
              </a:prstGeom>
              <a:blipFill rotWithShape="0">
                <a:blip r:embed="rId3"/>
                <a:stretch>
                  <a:fillRect/>
                </a:stretch>
              </a:blipFill>
            </p:spPr>
            <p:txBody>
              <a:bodyPr/>
              <a:lstStyle/>
              <a:p>
                <a:r>
                  <a:rPr lang="en-MY">
                    <a:noFill/>
                  </a:rPr>
                  <a:t> </a:t>
                </a:r>
              </a:p>
            </p:txBody>
          </p:sp>
        </mc:Fallback>
      </mc:AlternateContent>
      <p:sp>
        <p:nvSpPr>
          <p:cNvPr id="6" name="TextBox 5">
            <a:extLst>
              <a:ext uri="{FF2B5EF4-FFF2-40B4-BE49-F238E27FC236}">
                <a16:creationId xmlns:a16="http://schemas.microsoft.com/office/drawing/2014/main" id="{34928950-0D18-4FC5-AFA2-99B2A3D214AB}"/>
              </a:ext>
            </a:extLst>
          </p:cNvPr>
          <p:cNvSpPr txBox="1"/>
          <p:nvPr/>
        </p:nvSpPr>
        <p:spPr>
          <a:xfrm>
            <a:off x="7880726" y="4071337"/>
            <a:ext cx="286938" cy="307777"/>
          </a:xfrm>
          <a:prstGeom prst="rect">
            <a:avLst/>
          </a:prstGeom>
          <a:noFill/>
        </p:spPr>
        <p:txBody>
          <a:bodyPr wrap="none" lIns="0" tIns="0" rIns="0" bIns="0" rtlCol="0">
            <a:spAutoFit/>
          </a:bodyPr>
          <a:lstStyle/>
          <a:p>
            <a:r>
              <a:rPr lang="en-MY" sz="2000" dirty="0"/>
              <a:t>(7)</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98613596-2E32-4F40-B1DD-C2D8E0B4FD2F}"/>
                  </a:ext>
                </a:extLst>
              </p:cNvPr>
              <p:cNvSpPr txBox="1"/>
              <p:nvPr/>
            </p:nvSpPr>
            <p:spPr>
              <a:xfrm>
                <a:off x="1459641" y="4796522"/>
                <a:ext cx="7236787" cy="646331"/>
              </a:xfrm>
              <a:prstGeom prst="rect">
                <a:avLst/>
              </a:prstGeom>
              <a:noFill/>
            </p:spPr>
            <p:txBody>
              <a:bodyPr wrap="square" rtlCol="0">
                <a:spAutoFit/>
              </a:bodyPr>
              <a:lstStyle/>
              <a:p>
                <a14:m>
                  <m:oMath xmlns:m="http://schemas.openxmlformats.org/officeDocument/2006/math">
                    <m:acc>
                      <m:accPr>
                        <m:chr m:val="̅"/>
                        <m:ctrlPr>
                          <a:rPr lang="en-MY" sz="1800" i="1" smtClean="0">
                            <a:latin typeface="Cambria Math" panose="02040503050406030204" pitchFamily="18" charset="0"/>
                          </a:rPr>
                        </m:ctrlPr>
                      </m:accPr>
                      <m:e>
                        <m:r>
                          <a:rPr lang="en-MY" sz="1800" i="1">
                            <a:latin typeface="Cambria Math" panose="02040503050406030204" pitchFamily="18" charset="0"/>
                          </a:rPr>
                          <m:t>𝑥</m:t>
                        </m:r>
                      </m:e>
                    </m:acc>
                  </m:oMath>
                </a14:m>
                <a:r>
                  <a:rPr lang="en-MY" dirty="0"/>
                  <a:t>: is the value of </a:t>
                </a:r>
                <a14:m>
                  <m:oMath xmlns:m="http://schemas.openxmlformats.org/officeDocument/2006/math">
                    <m:r>
                      <a:rPr lang="en-MY" b="0" i="1" smtClean="0">
                        <a:latin typeface="Cambria Math" panose="02040503050406030204" pitchFamily="18" charset="0"/>
                      </a:rPr>
                      <m:t>𝑥</m:t>
                    </m:r>
                  </m:oMath>
                </a14:m>
                <a:endParaRPr lang="en-MY" dirty="0"/>
              </a:p>
              <a:p>
                <a14:m>
                  <m:oMath xmlns:m="http://schemas.openxmlformats.org/officeDocument/2006/math">
                    <m:r>
                      <a:rPr lang="en-MY" i="1" smtClean="0">
                        <a:latin typeface="Cambria Math" panose="02040503050406030204" pitchFamily="18" charset="0"/>
                        <a:ea typeface="Cambria Math" panose="02040503050406030204" pitchFamily="18" charset="0"/>
                      </a:rPr>
                      <m:t>𝜎</m:t>
                    </m:r>
                    <m:d>
                      <m:dPr>
                        <m:ctrlPr>
                          <a:rPr lang="en-MY" b="0" i="1" smtClean="0">
                            <a:latin typeface="Cambria Math" panose="02040503050406030204" pitchFamily="18" charset="0"/>
                            <a:ea typeface="Cambria Math" panose="02040503050406030204" pitchFamily="18" charset="0"/>
                          </a:rPr>
                        </m:ctrlPr>
                      </m:dPr>
                      <m:e>
                        <m:r>
                          <a:rPr lang="en-MY" b="0" i="1" smtClean="0">
                            <a:latin typeface="Cambria Math" panose="02040503050406030204" pitchFamily="18" charset="0"/>
                            <a:ea typeface="Cambria Math" panose="02040503050406030204" pitchFamily="18" charset="0"/>
                          </a:rPr>
                          <m:t>𝑥</m:t>
                        </m:r>
                      </m:e>
                    </m:d>
                  </m:oMath>
                </a14:m>
                <a:r>
                  <a:rPr lang="en-MY" dirty="0"/>
                  <a:t>: is the standard deviation</a:t>
                </a:r>
              </a:p>
            </p:txBody>
          </p:sp>
        </mc:Choice>
        <mc:Fallback xmlns="">
          <p:sp>
            <p:nvSpPr>
              <p:cNvPr id="7" name="TextBox 6">
                <a:extLst>
                  <a:ext uri="{FF2B5EF4-FFF2-40B4-BE49-F238E27FC236}">
                    <a16:creationId xmlns="" xmlns:a16="http://schemas.microsoft.com/office/drawing/2014/main" xmlns:a14="http://schemas.microsoft.com/office/drawing/2010/main" id="{98613596-2E32-4F40-B1DD-C2D8E0B4FD2F}"/>
                  </a:ext>
                </a:extLst>
              </p:cNvPr>
              <p:cNvSpPr txBox="1">
                <a:spLocks noRot="1" noChangeAspect="1" noMove="1" noResize="1" noEditPoints="1" noAdjustHandles="1" noChangeArrowheads="1" noChangeShapeType="1" noTextEdit="1"/>
              </p:cNvSpPr>
              <p:nvPr/>
            </p:nvSpPr>
            <p:spPr>
              <a:xfrm>
                <a:off x="1459641" y="4796522"/>
                <a:ext cx="7236787" cy="646331"/>
              </a:xfrm>
              <a:prstGeom prst="rect">
                <a:avLst/>
              </a:prstGeom>
              <a:blipFill rotWithShape="0">
                <a:blip r:embed="rId4"/>
                <a:stretch>
                  <a:fillRect t="-5660" b="-14151"/>
                </a:stretch>
              </a:blipFill>
            </p:spPr>
            <p:txBody>
              <a:bodyPr/>
              <a:lstStyle/>
              <a:p>
                <a:r>
                  <a:rPr lang="en-MY">
                    <a:noFill/>
                  </a:rPr>
                  <a:t> </a:t>
                </a:r>
              </a:p>
            </p:txBody>
          </p:sp>
        </mc:Fallback>
      </mc:AlternateContent>
    </p:spTree>
    <p:extLst>
      <p:ext uri="{BB962C8B-B14F-4D97-AF65-F5344CB8AC3E}">
        <p14:creationId xmlns:p14="http://schemas.microsoft.com/office/powerpoint/2010/main" val="3349243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609458" y="1201004"/>
            <a:ext cx="7509428" cy="4913193"/>
          </a:xfrm>
          <a:prstGeom prst="rect">
            <a:avLst/>
          </a:prstGeom>
        </p:spPr>
      </p:pic>
      <p:sp>
        <p:nvSpPr>
          <p:cNvPr id="4" name="Title 1">
            <a:extLst>
              <a:ext uri="{FF2B5EF4-FFF2-40B4-BE49-F238E27FC236}">
                <a16:creationId xmlns:a16="http://schemas.microsoft.com/office/drawing/2014/main" id="{A6875BD9-7986-4F10-8B98-47C328CF26BC}"/>
              </a:ext>
            </a:extLst>
          </p:cNvPr>
          <p:cNvSpPr txBox="1">
            <a:spLocks noChangeArrowheads="1"/>
          </p:cNvSpPr>
          <p:nvPr/>
        </p:nvSpPr>
        <p:spPr bwMode="auto">
          <a:xfrm>
            <a:off x="491319" y="376892"/>
            <a:ext cx="7724633" cy="82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spcBef>
                <a:spcPct val="0"/>
              </a:spcBef>
              <a:buFontTx/>
              <a:buNone/>
            </a:pPr>
            <a:r>
              <a:rPr lang="en-US" altLang="en-US" sz="3600" dirty="0">
                <a:latin typeface="+mn-lt"/>
                <a:cs typeface="Arial" panose="020B0604020202020204" pitchFamily="34" charset="0"/>
              </a:rPr>
              <a:t>Hot Channel &amp; Hot Spot Factor Example</a:t>
            </a:r>
          </a:p>
        </p:txBody>
      </p:sp>
    </p:spTree>
    <p:extLst>
      <p:ext uri="{BB962C8B-B14F-4D97-AF65-F5344CB8AC3E}">
        <p14:creationId xmlns:p14="http://schemas.microsoft.com/office/powerpoint/2010/main" val="387747323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359394-4B94-41BC-DCDB-2F98C145FE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067670-F7C6-28B0-9434-5C58CCB10686}"/>
              </a:ext>
            </a:extLst>
          </p:cNvPr>
          <p:cNvSpPr txBox="1">
            <a:spLocks noChangeArrowheads="1"/>
          </p:cNvSpPr>
          <p:nvPr/>
        </p:nvSpPr>
        <p:spPr bwMode="auto">
          <a:xfrm>
            <a:off x="461727" y="367483"/>
            <a:ext cx="8202439"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None/>
            </a:pPr>
            <a:r>
              <a:rPr lang="en-MY" sz="3600" dirty="0">
                <a:latin typeface="fkGrotesk"/>
              </a:rPr>
              <a:t>Problem 3 – Hot‑spot factor, multiplicative vs statistical</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0FD7EE39-E311-E7A8-52CF-AFA544362AC6}"/>
                  </a:ext>
                </a:extLst>
              </p:cNvPr>
              <p:cNvSpPr txBox="1"/>
              <p:nvPr/>
            </p:nvSpPr>
            <p:spPr>
              <a:xfrm>
                <a:off x="814812" y="1800316"/>
                <a:ext cx="7514376" cy="3884846"/>
              </a:xfrm>
              <a:prstGeom prst="rect">
                <a:avLst/>
              </a:prstGeom>
              <a:noFill/>
            </p:spPr>
            <p:txBody>
              <a:bodyPr wrap="square">
                <a:spAutoFit/>
              </a:bodyPr>
              <a:lstStyle/>
              <a:p>
                <a:pPr algn="l">
                  <a:buNone/>
                </a:pPr>
                <a:r>
                  <a:rPr lang="en-MY" b="0" i="0" dirty="0">
                    <a:effectLst/>
                    <a:latin typeface="fkGroteskNeue"/>
                  </a:rPr>
                  <a:t>Nominal local heat flux: </a:t>
                </a:r>
                <a14:m>
                  <m:oMath xmlns:m="http://schemas.openxmlformats.org/officeDocument/2006/math">
                    <m:sSubSup>
                      <m:sSubSupPr>
                        <m:ctrlPr>
                          <a:rPr lang="ar-AE" i="1">
                            <a:latin typeface="Cambria Math" panose="02040503050406030204" pitchFamily="18" charset="0"/>
                          </a:rPr>
                        </m:ctrlPr>
                      </m:sSubSupPr>
                      <m:e>
                        <m:r>
                          <a:rPr lang="ar-AE" i="1">
                            <a:latin typeface="Cambria Math" panose="02040503050406030204" pitchFamily="18" charset="0"/>
                          </a:rPr>
                          <m:t>𝑞</m:t>
                        </m:r>
                      </m:e>
                      <m:sub>
                        <m:r>
                          <m:rPr>
                            <m:nor/>
                          </m:rPr>
                          <a:rPr lang="en-MY" b="0" i="1">
                            <a:latin typeface="Cambria Math" panose="02040503050406030204" pitchFamily="18" charset="0"/>
                          </a:rPr>
                          <m:t>nom</m:t>
                        </m:r>
                      </m:sub>
                      <m:sup>
                        <m:r>
                          <a:rPr lang="ar-AE" b="0" i="0">
                            <a:latin typeface="Cambria Math" panose="02040503050406030204" pitchFamily="18" charset="0"/>
                          </a:rPr>
                          <m:t>′′</m:t>
                        </m:r>
                      </m:sup>
                    </m:sSubSup>
                    <m:r>
                      <a:rPr lang="ar-AE" b="0" i="0">
                        <a:latin typeface="Cambria Math" panose="02040503050406030204" pitchFamily="18" charset="0"/>
                      </a:rPr>
                      <m:t>=</m:t>
                    </m:r>
                    <m:r>
                      <a:rPr lang="ar-AE" b="0" i="0">
                        <a:latin typeface="Cambria Math" panose="02040503050406030204" pitchFamily="18" charset="0"/>
                      </a:rPr>
                      <m:t>500</m:t>
                    </m:r>
                    <m:r>
                      <m:rPr>
                        <m:nor/>
                      </m:rPr>
                      <a:rPr lang="ar-AE" b="0" i="1">
                        <a:latin typeface="Cambria Math" panose="02040503050406030204" pitchFamily="18" charset="0"/>
                      </a:rPr>
                      <m:t> </m:t>
                    </m:r>
                    <m:sSup>
                      <m:sSupPr>
                        <m:ctrlPr>
                          <a:rPr lang="ar-AE" b="0" i="1">
                            <a:latin typeface="Cambria Math" panose="02040503050406030204" pitchFamily="18" charset="0"/>
                          </a:rPr>
                        </m:ctrlPr>
                      </m:sSupPr>
                      <m:e>
                        <m:r>
                          <m:rPr>
                            <m:nor/>
                          </m:rPr>
                          <a:rPr lang="en-MY" b="0" i="1">
                            <a:latin typeface="Cambria Math" panose="02040503050406030204" pitchFamily="18" charset="0"/>
                          </a:rPr>
                          <m:t>kW</m:t>
                        </m:r>
                        <m:r>
                          <m:rPr>
                            <m:nor/>
                          </m:rPr>
                          <a:rPr lang="en-MY" b="0" i="1">
                            <a:latin typeface="Cambria Math" panose="02040503050406030204" pitchFamily="18" charset="0"/>
                          </a:rPr>
                          <m:t>/</m:t>
                        </m:r>
                        <m:r>
                          <m:rPr>
                            <m:nor/>
                          </m:rPr>
                          <a:rPr lang="en-MY" b="0" i="1">
                            <a:latin typeface="Cambria Math" panose="02040503050406030204" pitchFamily="18" charset="0"/>
                          </a:rPr>
                          <m:t>m</m:t>
                        </m:r>
                      </m:e>
                      <m:sup>
                        <m:r>
                          <a:rPr lang="ar-AE" b="0" i="0">
                            <a:latin typeface="Cambria Math" panose="02040503050406030204" pitchFamily="18" charset="0"/>
                          </a:rPr>
                          <m:t>2</m:t>
                        </m:r>
                      </m:sup>
                    </m:sSup>
                  </m:oMath>
                </a14:m>
                <a:endParaRPr lang="ar-AE" b="0" i="0" dirty="0">
                  <a:effectLst/>
                  <a:latin typeface="fkGroteskNeue"/>
                </a:endParaRPr>
              </a:p>
              <a:p>
                <a:pPr algn="l">
                  <a:buNone/>
                </a:pPr>
                <a:r>
                  <a:rPr lang="en-MY" b="0" i="0" dirty="0">
                    <a:effectLst/>
                    <a:latin typeface="fkGroteskNeue"/>
                  </a:rPr>
                  <a:t>Independent hot‑spot subfactors (1</a:t>
                </a:r>
                <a:r>
                  <a:rPr lang="el-GR" b="0" i="0" dirty="0">
                    <a:effectLst/>
                    <a:latin typeface="fkGroteskNeue"/>
                  </a:rPr>
                  <a:t>σ‑</a:t>
                </a:r>
                <a:r>
                  <a:rPr lang="en-MY" b="0" i="0" dirty="0">
                    <a:effectLst/>
                    <a:latin typeface="fkGroteskNeue"/>
                  </a:rPr>
                  <a:t>type):</a:t>
                </a:r>
              </a:p>
              <a:p>
                <a:pPr algn="l">
                  <a:buFont typeface="Arial" panose="020B0604020202020204" pitchFamily="34" charset="0"/>
                  <a:buChar char="•"/>
                </a:pPr>
                <a14:m>
                  <m:oMath xmlns:m="http://schemas.openxmlformats.org/officeDocument/2006/math">
                    <m:sSub>
                      <m:sSubPr>
                        <m:ctrlPr>
                          <a:rPr lang="ar-AE" i="1">
                            <a:latin typeface="Cambria Math" panose="02040503050406030204" pitchFamily="18" charset="0"/>
                          </a:rPr>
                        </m:ctrlPr>
                      </m:sSubPr>
                      <m:e>
                        <m:r>
                          <a:rPr lang="ar-AE" i="1">
                            <a:latin typeface="Cambria Math" panose="02040503050406030204" pitchFamily="18" charset="0"/>
                          </a:rPr>
                          <m:t>𝑓</m:t>
                        </m:r>
                      </m:e>
                      <m:sub>
                        <m:r>
                          <a:rPr lang="ar-AE" i="0">
                            <a:latin typeface="Cambria Math" panose="02040503050406030204" pitchFamily="18" charset="0"/>
                          </a:rPr>
                          <m:t>1</m:t>
                        </m:r>
                      </m:sub>
                    </m:sSub>
                  </m:oMath>
                </a14:m>
                <a:r>
                  <a:rPr lang="ar-AE" b="0" i="0" dirty="0">
                    <a:effectLst/>
                    <a:latin typeface="fkGroteskNeue"/>
                  </a:rPr>
                  <a:t> </a:t>
                </a:r>
                <a:r>
                  <a:rPr lang="en-MY" b="0" i="0" dirty="0">
                    <a:effectLst/>
                    <a:latin typeface="fkGroteskNeue"/>
                  </a:rPr>
                  <a:t>nuclear radial = 1.10</a:t>
                </a:r>
              </a:p>
              <a:p>
                <a:pPr algn="l">
                  <a:buFont typeface="Arial" panose="020B0604020202020204" pitchFamily="34" charset="0"/>
                  <a:buChar char="•"/>
                </a:pPr>
                <a14:m>
                  <m:oMath xmlns:m="http://schemas.openxmlformats.org/officeDocument/2006/math">
                    <m:sSub>
                      <m:sSubPr>
                        <m:ctrlPr>
                          <a:rPr lang="ar-AE" i="1">
                            <a:latin typeface="Cambria Math" panose="02040503050406030204" pitchFamily="18" charset="0"/>
                          </a:rPr>
                        </m:ctrlPr>
                      </m:sSubPr>
                      <m:e>
                        <m:r>
                          <a:rPr lang="ar-AE" i="1">
                            <a:latin typeface="Cambria Math" panose="02040503050406030204" pitchFamily="18" charset="0"/>
                          </a:rPr>
                          <m:t>𝑓</m:t>
                        </m:r>
                      </m:e>
                      <m:sub>
                        <m:r>
                          <a:rPr lang="ar-AE" i="0">
                            <a:latin typeface="Cambria Math" panose="02040503050406030204" pitchFamily="18" charset="0"/>
                          </a:rPr>
                          <m:t>2</m:t>
                        </m:r>
                      </m:sub>
                    </m:sSub>
                  </m:oMath>
                </a14:m>
                <a:r>
                  <a:rPr lang="ar-AE" b="0" i="0" dirty="0">
                    <a:effectLst/>
                    <a:latin typeface="fkGroteskNeue"/>
                  </a:rPr>
                  <a:t> </a:t>
                </a:r>
                <a:r>
                  <a:rPr lang="en-MY" b="0" i="0" dirty="0">
                    <a:effectLst/>
                    <a:latin typeface="fkGroteskNeue"/>
                  </a:rPr>
                  <a:t>nuclear axial = 1.15</a:t>
                </a:r>
              </a:p>
              <a:p>
                <a:pPr algn="l">
                  <a:buFont typeface="Arial" panose="020B0604020202020204" pitchFamily="34" charset="0"/>
                  <a:buChar char="•"/>
                </a:pPr>
                <a14:m>
                  <m:oMath xmlns:m="http://schemas.openxmlformats.org/officeDocument/2006/math">
                    <m:sSub>
                      <m:sSubPr>
                        <m:ctrlPr>
                          <a:rPr lang="ar-AE" i="1">
                            <a:latin typeface="Cambria Math" panose="02040503050406030204" pitchFamily="18" charset="0"/>
                          </a:rPr>
                        </m:ctrlPr>
                      </m:sSubPr>
                      <m:e>
                        <m:r>
                          <a:rPr lang="ar-AE" i="1">
                            <a:latin typeface="Cambria Math" panose="02040503050406030204" pitchFamily="18" charset="0"/>
                          </a:rPr>
                          <m:t>𝑓</m:t>
                        </m:r>
                      </m:e>
                      <m:sub>
                        <m:r>
                          <a:rPr lang="ar-AE" i="0">
                            <a:latin typeface="Cambria Math" panose="02040503050406030204" pitchFamily="18" charset="0"/>
                          </a:rPr>
                          <m:t>3</m:t>
                        </m:r>
                      </m:sub>
                    </m:sSub>
                  </m:oMath>
                </a14:m>
                <a:r>
                  <a:rPr lang="ar-AE" b="0" i="0" dirty="0">
                    <a:effectLst/>
                    <a:latin typeface="fkGroteskNeue"/>
                  </a:rPr>
                  <a:t> </a:t>
                </a:r>
                <a:r>
                  <a:rPr lang="en-MY" b="0" i="0" dirty="0">
                    <a:effectLst/>
                    <a:latin typeface="fkGroteskNeue"/>
                  </a:rPr>
                  <a:t>manufacturing = 1.05</a:t>
                </a:r>
              </a:p>
              <a:p>
                <a:pPr algn="l">
                  <a:buFont typeface="Arial" panose="020B0604020202020204" pitchFamily="34" charset="0"/>
                  <a:buChar char="•"/>
                </a:pPr>
                <a14:m>
                  <m:oMath xmlns:m="http://schemas.openxmlformats.org/officeDocument/2006/math">
                    <m:sSub>
                      <m:sSubPr>
                        <m:ctrlPr>
                          <a:rPr lang="ar-AE" i="1">
                            <a:latin typeface="Cambria Math" panose="02040503050406030204" pitchFamily="18" charset="0"/>
                          </a:rPr>
                        </m:ctrlPr>
                      </m:sSubPr>
                      <m:e>
                        <m:r>
                          <a:rPr lang="ar-AE" i="1">
                            <a:latin typeface="Cambria Math" panose="02040503050406030204" pitchFamily="18" charset="0"/>
                          </a:rPr>
                          <m:t>𝑓</m:t>
                        </m:r>
                      </m:e>
                      <m:sub>
                        <m:r>
                          <a:rPr lang="ar-AE" i="0">
                            <a:latin typeface="Cambria Math" panose="02040503050406030204" pitchFamily="18" charset="0"/>
                          </a:rPr>
                          <m:t>4</m:t>
                        </m:r>
                      </m:sub>
                    </m:sSub>
                  </m:oMath>
                </a14:m>
                <a:r>
                  <a:rPr lang="ar-AE" b="0" i="0" dirty="0">
                    <a:effectLst/>
                    <a:latin typeface="fkGroteskNeue"/>
                  </a:rPr>
                  <a:t> </a:t>
                </a:r>
                <a:r>
                  <a:rPr lang="en-MY" b="0" i="0" dirty="0">
                    <a:effectLst/>
                    <a:latin typeface="fkGroteskNeue"/>
                  </a:rPr>
                  <a:t>flow maldistribution = 1.06</a:t>
                </a:r>
              </a:p>
              <a:p>
                <a:pPr algn="l">
                  <a:buFont typeface="Arial" panose="020B0604020202020204" pitchFamily="34" charset="0"/>
                  <a:buChar char="•"/>
                </a:pPr>
                <a14:m>
                  <m:oMath xmlns:m="http://schemas.openxmlformats.org/officeDocument/2006/math">
                    <m:sSub>
                      <m:sSubPr>
                        <m:ctrlPr>
                          <a:rPr lang="ar-AE" i="1">
                            <a:latin typeface="Cambria Math" panose="02040503050406030204" pitchFamily="18" charset="0"/>
                          </a:rPr>
                        </m:ctrlPr>
                      </m:sSubPr>
                      <m:e>
                        <m:r>
                          <a:rPr lang="ar-AE" i="1">
                            <a:latin typeface="Cambria Math" panose="02040503050406030204" pitchFamily="18" charset="0"/>
                          </a:rPr>
                          <m:t>𝑓</m:t>
                        </m:r>
                      </m:e>
                      <m:sub>
                        <m:r>
                          <a:rPr lang="ar-AE" i="0">
                            <a:latin typeface="Cambria Math" panose="02040503050406030204" pitchFamily="18" charset="0"/>
                          </a:rPr>
                          <m:t>5</m:t>
                        </m:r>
                      </m:sub>
                    </m:sSub>
                  </m:oMath>
                </a14:m>
                <a:r>
                  <a:rPr lang="ar-AE" b="0" i="0" dirty="0">
                    <a:effectLst/>
                    <a:latin typeface="fkGroteskNeue"/>
                  </a:rPr>
                  <a:t> </a:t>
                </a:r>
                <a:r>
                  <a:rPr lang="en-MY" b="0" i="0" dirty="0">
                    <a:effectLst/>
                    <a:latin typeface="fkGroteskNeue"/>
                  </a:rPr>
                  <a:t>CHF correlation bias = 1.04​</a:t>
                </a:r>
              </a:p>
              <a:p>
                <a:pPr algn="l">
                  <a:buNone/>
                </a:pPr>
                <a:endParaRPr lang="en-MY" b="0" i="0" dirty="0">
                  <a:effectLst/>
                  <a:latin typeface="fkGrotesk"/>
                </a:endParaRPr>
              </a:p>
              <a:p>
                <a:pPr algn="l">
                  <a:buNone/>
                </a:pPr>
                <a:r>
                  <a:rPr lang="en-MY" b="0" i="0" dirty="0">
                    <a:effectLst/>
                    <a:latin typeface="fkGrotesk"/>
                  </a:rPr>
                  <a:t>(a) </a:t>
                </a:r>
                <a:r>
                  <a:rPr lang="en-MY" b="0" i="0" u="sng" dirty="0">
                    <a:effectLst/>
                    <a:latin typeface="fkGrotesk"/>
                  </a:rPr>
                  <a:t>Multiplicative (deterministic, conservative)</a:t>
                </a:r>
              </a:p>
              <a:p>
                <a:pPr>
                  <a:buNone/>
                </a:pPr>
                <a14:m>
                  <m:oMathPara xmlns:m="http://schemas.openxmlformats.org/officeDocument/2006/math">
                    <m:oMathParaPr>
                      <m:jc m:val="centerGroup"/>
                    </m:oMathParaPr>
                    <m:oMath xmlns:m="http://schemas.openxmlformats.org/officeDocument/2006/math">
                      <m:sSub>
                        <m:sSubPr>
                          <m:ctrlPr>
                            <a:rPr lang="ar-AE" i="1">
                              <a:latin typeface="Cambria Math" panose="02040503050406030204" pitchFamily="18" charset="0"/>
                            </a:rPr>
                          </m:ctrlPr>
                        </m:sSubPr>
                        <m:e>
                          <m:r>
                            <a:rPr lang="ar-AE" i="1">
                              <a:latin typeface="Cambria Math" panose="02040503050406030204" pitchFamily="18" charset="0"/>
                            </a:rPr>
                            <m:t>𝐹</m:t>
                          </m:r>
                        </m:e>
                        <m:sub>
                          <m:r>
                            <m:rPr>
                              <m:nor/>
                            </m:rPr>
                            <a:rPr lang="en-MY" b="0" i="1">
                              <a:latin typeface="Cambria Math" panose="02040503050406030204" pitchFamily="18" charset="0"/>
                            </a:rPr>
                            <m:t>mult</m:t>
                          </m:r>
                        </m:sub>
                      </m:sSub>
                      <m:r>
                        <a:rPr lang="ar-AE" b="0" i="0">
                          <a:latin typeface="Cambria Math" panose="02040503050406030204" pitchFamily="18" charset="0"/>
                        </a:rPr>
                        <m:t>=</m:t>
                      </m:r>
                      <m:nary>
                        <m:naryPr>
                          <m:chr m:val="∏"/>
                          <m:grow m:val="on"/>
                          <m:subHide m:val="on"/>
                          <m:supHide m:val="on"/>
                          <m:ctrlPr>
                            <a:rPr lang="ar-AE" b="0" i="1">
                              <a:latin typeface="Cambria Math" panose="02040503050406030204" pitchFamily="18" charset="0"/>
                            </a:rPr>
                          </m:ctrlPr>
                        </m:naryPr>
                        <m:sub/>
                        <m:sup/>
                        <m:e>
                          <m:sSub>
                            <m:sSubPr>
                              <m:ctrlPr>
                                <a:rPr lang="ar-AE" b="0" i="1">
                                  <a:latin typeface="Cambria Math" panose="02040503050406030204" pitchFamily="18" charset="0"/>
                                </a:rPr>
                              </m:ctrlPr>
                            </m:sSubPr>
                            <m:e>
                              <m:r>
                                <a:rPr lang="ar-AE" b="0" i="1">
                                  <a:latin typeface="Cambria Math" panose="02040503050406030204" pitchFamily="18" charset="0"/>
                                </a:rPr>
                                <m:t>𝑓</m:t>
                              </m:r>
                            </m:e>
                            <m:sub>
                              <m:r>
                                <a:rPr lang="ar-AE" b="0" i="1">
                                  <a:latin typeface="Cambria Math" panose="02040503050406030204" pitchFamily="18" charset="0"/>
                                </a:rPr>
                                <m:t>𝑖</m:t>
                              </m:r>
                            </m:sub>
                          </m:sSub>
                        </m:e>
                      </m:nary>
                      <m:r>
                        <a:rPr lang="ar-AE" b="0" i="0">
                          <a:latin typeface="Cambria Math" panose="02040503050406030204" pitchFamily="18" charset="0"/>
                        </a:rPr>
                        <m:t>=</m:t>
                      </m:r>
                      <m:r>
                        <a:rPr lang="ar-AE" b="0" i="0">
                          <a:latin typeface="Cambria Math" panose="02040503050406030204" pitchFamily="18" charset="0"/>
                        </a:rPr>
                        <m:t>1</m:t>
                      </m:r>
                      <m:r>
                        <a:rPr lang="ar-AE" b="0" i="0">
                          <a:latin typeface="Cambria Math" panose="02040503050406030204" pitchFamily="18" charset="0"/>
                        </a:rPr>
                        <m:t>.</m:t>
                      </m:r>
                      <m:r>
                        <a:rPr lang="ar-AE" b="0" i="0">
                          <a:latin typeface="Cambria Math" panose="02040503050406030204" pitchFamily="18" charset="0"/>
                        </a:rPr>
                        <m:t>10</m:t>
                      </m:r>
                      <m:r>
                        <a:rPr lang="ar-AE" b="0" i="0">
                          <a:latin typeface="Cambria Math" panose="02040503050406030204" pitchFamily="18" charset="0"/>
                        </a:rPr>
                        <m:t>×</m:t>
                      </m:r>
                      <m:r>
                        <a:rPr lang="ar-AE" b="0" i="0">
                          <a:latin typeface="Cambria Math" panose="02040503050406030204" pitchFamily="18" charset="0"/>
                        </a:rPr>
                        <m:t>1</m:t>
                      </m:r>
                      <m:r>
                        <a:rPr lang="ar-AE" b="0" i="0">
                          <a:latin typeface="Cambria Math" panose="02040503050406030204" pitchFamily="18" charset="0"/>
                        </a:rPr>
                        <m:t>.</m:t>
                      </m:r>
                      <m:r>
                        <a:rPr lang="ar-AE" b="0" i="0">
                          <a:latin typeface="Cambria Math" panose="02040503050406030204" pitchFamily="18" charset="0"/>
                        </a:rPr>
                        <m:t>15</m:t>
                      </m:r>
                      <m:r>
                        <a:rPr lang="ar-AE" b="0" i="0">
                          <a:latin typeface="Cambria Math" panose="02040503050406030204" pitchFamily="18" charset="0"/>
                        </a:rPr>
                        <m:t>×</m:t>
                      </m:r>
                      <m:r>
                        <a:rPr lang="ar-AE" b="0" i="0">
                          <a:latin typeface="Cambria Math" panose="02040503050406030204" pitchFamily="18" charset="0"/>
                        </a:rPr>
                        <m:t>1</m:t>
                      </m:r>
                      <m:r>
                        <a:rPr lang="ar-AE" b="0" i="0">
                          <a:latin typeface="Cambria Math" panose="02040503050406030204" pitchFamily="18" charset="0"/>
                        </a:rPr>
                        <m:t>.</m:t>
                      </m:r>
                      <m:r>
                        <a:rPr lang="ar-AE" b="0" i="0">
                          <a:latin typeface="Cambria Math" panose="02040503050406030204" pitchFamily="18" charset="0"/>
                        </a:rPr>
                        <m:t>05</m:t>
                      </m:r>
                      <m:r>
                        <a:rPr lang="ar-AE" b="0" i="0">
                          <a:latin typeface="Cambria Math" panose="02040503050406030204" pitchFamily="18" charset="0"/>
                        </a:rPr>
                        <m:t>×</m:t>
                      </m:r>
                      <m:r>
                        <a:rPr lang="ar-AE" b="0" i="0">
                          <a:latin typeface="Cambria Math" panose="02040503050406030204" pitchFamily="18" charset="0"/>
                        </a:rPr>
                        <m:t>1</m:t>
                      </m:r>
                      <m:r>
                        <a:rPr lang="ar-AE" b="0" i="0">
                          <a:latin typeface="Cambria Math" panose="02040503050406030204" pitchFamily="18" charset="0"/>
                        </a:rPr>
                        <m:t>.</m:t>
                      </m:r>
                      <m:r>
                        <a:rPr lang="ar-AE" b="0" i="0">
                          <a:latin typeface="Cambria Math" panose="02040503050406030204" pitchFamily="18" charset="0"/>
                        </a:rPr>
                        <m:t>06</m:t>
                      </m:r>
                      <m:r>
                        <a:rPr lang="ar-AE" b="0" i="0">
                          <a:latin typeface="Cambria Math" panose="02040503050406030204" pitchFamily="18" charset="0"/>
                        </a:rPr>
                        <m:t>×</m:t>
                      </m:r>
                      <m:r>
                        <a:rPr lang="ar-AE" b="0" i="0">
                          <a:latin typeface="Cambria Math" panose="02040503050406030204" pitchFamily="18" charset="0"/>
                        </a:rPr>
                        <m:t>1</m:t>
                      </m:r>
                      <m:r>
                        <a:rPr lang="ar-AE" b="0" i="0">
                          <a:latin typeface="Cambria Math" panose="02040503050406030204" pitchFamily="18" charset="0"/>
                        </a:rPr>
                        <m:t>.</m:t>
                      </m:r>
                      <m:r>
                        <a:rPr lang="ar-AE" b="0" i="0">
                          <a:latin typeface="Cambria Math" panose="02040503050406030204" pitchFamily="18" charset="0"/>
                        </a:rPr>
                        <m:t>04</m:t>
                      </m:r>
                      <m:r>
                        <a:rPr lang="ar-AE" b="0" i="0">
                          <a:latin typeface="Cambria Math" panose="02040503050406030204" pitchFamily="18" charset="0"/>
                        </a:rPr>
                        <m:t>≈</m:t>
                      </m:r>
                      <m:r>
                        <a:rPr lang="ar-AE" b="0" i="0">
                          <a:latin typeface="Cambria Math" panose="02040503050406030204" pitchFamily="18" charset="0"/>
                        </a:rPr>
                        <m:t>1</m:t>
                      </m:r>
                      <m:r>
                        <a:rPr lang="ar-AE" b="0" i="0">
                          <a:latin typeface="Cambria Math" panose="02040503050406030204" pitchFamily="18" charset="0"/>
                        </a:rPr>
                        <m:t>.</m:t>
                      </m:r>
                      <m:r>
                        <a:rPr lang="ar-AE" b="0" i="0">
                          <a:latin typeface="Cambria Math" panose="02040503050406030204" pitchFamily="18" charset="0"/>
                        </a:rPr>
                        <m:t>54</m:t>
                      </m:r>
                    </m:oMath>
                  </m:oMathPara>
                </a14:m>
                <a:endParaRPr lang="ar-AE" b="0" dirty="0"/>
              </a:p>
              <a:p>
                <a:pPr algn="l">
                  <a:buNone/>
                </a:pPr>
                <a:r>
                  <a:rPr lang="en-MY" b="0" i="0" dirty="0">
                    <a:effectLst/>
                    <a:latin typeface="fkGroteskNeue"/>
                  </a:rPr>
                  <a:t>Peak heat flux:</a:t>
                </a:r>
              </a:p>
              <a:p>
                <a:pPr>
                  <a:buNone/>
                </a:pPr>
                <a14:m>
                  <m:oMathPara xmlns:m="http://schemas.openxmlformats.org/officeDocument/2006/math">
                    <m:oMathParaPr>
                      <m:jc m:val="centerGroup"/>
                    </m:oMathParaPr>
                    <m:oMath xmlns:m="http://schemas.openxmlformats.org/officeDocument/2006/math">
                      <m:sSubSup>
                        <m:sSubSupPr>
                          <m:ctrlPr>
                            <a:rPr lang="ar-AE" i="1">
                              <a:latin typeface="Cambria Math" panose="02040503050406030204" pitchFamily="18" charset="0"/>
                            </a:rPr>
                          </m:ctrlPr>
                        </m:sSubSupPr>
                        <m:e>
                          <m:r>
                            <a:rPr lang="ar-AE" i="1">
                              <a:latin typeface="Cambria Math" panose="02040503050406030204" pitchFamily="18" charset="0"/>
                            </a:rPr>
                            <m:t>𝑞</m:t>
                          </m:r>
                        </m:e>
                        <m:sub>
                          <m:r>
                            <m:rPr>
                              <m:nor/>
                            </m:rPr>
                            <a:rPr lang="en-MY" b="0" i="1">
                              <a:latin typeface="Cambria Math" panose="02040503050406030204" pitchFamily="18" charset="0"/>
                            </a:rPr>
                            <m:t>max</m:t>
                          </m:r>
                          <m:r>
                            <m:rPr>
                              <m:nor/>
                            </m:rPr>
                            <a:rPr lang="en-MY" b="0" i="1">
                              <a:latin typeface="Cambria Math" panose="02040503050406030204" pitchFamily="18" charset="0"/>
                            </a:rPr>
                            <m:t>,</m:t>
                          </m:r>
                          <m:r>
                            <m:rPr>
                              <m:nor/>
                            </m:rPr>
                            <a:rPr lang="en-MY" b="0" i="1">
                              <a:latin typeface="Cambria Math" panose="02040503050406030204" pitchFamily="18" charset="0"/>
                            </a:rPr>
                            <m:t>mult</m:t>
                          </m:r>
                        </m:sub>
                        <m:sup>
                          <m:r>
                            <a:rPr lang="ar-AE" b="0" i="0">
                              <a:latin typeface="Cambria Math" panose="02040503050406030204" pitchFamily="18" charset="0"/>
                            </a:rPr>
                            <m:t>′′</m:t>
                          </m:r>
                        </m:sup>
                      </m:sSubSup>
                      <m:r>
                        <a:rPr lang="ar-AE" b="0" i="0">
                          <a:latin typeface="Cambria Math" panose="02040503050406030204" pitchFamily="18" charset="0"/>
                        </a:rPr>
                        <m:t>=</m:t>
                      </m:r>
                      <m:r>
                        <a:rPr lang="ar-AE" b="0" i="0">
                          <a:latin typeface="Cambria Math" panose="02040503050406030204" pitchFamily="18" charset="0"/>
                        </a:rPr>
                        <m:t>1</m:t>
                      </m:r>
                      <m:r>
                        <a:rPr lang="ar-AE" b="0" i="0">
                          <a:latin typeface="Cambria Math" panose="02040503050406030204" pitchFamily="18" charset="0"/>
                        </a:rPr>
                        <m:t>.</m:t>
                      </m:r>
                      <m:r>
                        <a:rPr lang="ar-AE" b="0" i="0">
                          <a:latin typeface="Cambria Math" panose="02040503050406030204" pitchFamily="18" charset="0"/>
                        </a:rPr>
                        <m:t>54</m:t>
                      </m:r>
                      <m:r>
                        <a:rPr lang="ar-AE" b="0" i="0">
                          <a:latin typeface="Cambria Math" panose="02040503050406030204" pitchFamily="18" charset="0"/>
                        </a:rPr>
                        <m:t>×</m:t>
                      </m:r>
                      <m:r>
                        <a:rPr lang="ar-AE" b="0" i="0">
                          <a:latin typeface="Cambria Math" panose="02040503050406030204" pitchFamily="18" charset="0"/>
                        </a:rPr>
                        <m:t>500</m:t>
                      </m:r>
                      <m:r>
                        <a:rPr lang="ar-AE" b="0" i="0">
                          <a:latin typeface="Cambria Math" panose="02040503050406030204" pitchFamily="18" charset="0"/>
                        </a:rPr>
                        <m:t>≈</m:t>
                      </m:r>
                      <m:r>
                        <a:rPr lang="ar-AE" b="0" i="0">
                          <a:latin typeface="Cambria Math" panose="02040503050406030204" pitchFamily="18" charset="0"/>
                        </a:rPr>
                        <m:t>770</m:t>
                      </m:r>
                      <m:r>
                        <m:rPr>
                          <m:nor/>
                        </m:rPr>
                        <a:rPr lang="ar-AE" b="0" i="1">
                          <a:latin typeface="Cambria Math" panose="02040503050406030204" pitchFamily="18" charset="0"/>
                        </a:rPr>
                        <m:t> </m:t>
                      </m:r>
                      <m:sSup>
                        <m:sSupPr>
                          <m:ctrlPr>
                            <a:rPr lang="ar-AE" b="0" i="1">
                              <a:latin typeface="Cambria Math" panose="02040503050406030204" pitchFamily="18" charset="0"/>
                            </a:rPr>
                          </m:ctrlPr>
                        </m:sSupPr>
                        <m:e>
                          <m:r>
                            <m:rPr>
                              <m:nor/>
                            </m:rPr>
                            <a:rPr lang="en-MY" b="0" i="1">
                              <a:latin typeface="Cambria Math" panose="02040503050406030204" pitchFamily="18" charset="0"/>
                            </a:rPr>
                            <m:t>kW</m:t>
                          </m:r>
                          <m:r>
                            <m:rPr>
                              <m:nor/>
                            </m:rPr>
                            <a:rPr lang="en-MY" b="0" i="1">
                              <a:latin typeface="Cambria Math" panose="02040503050406030204" pitchFamily="18" charset="0"/>
                            </a:rPr>
                            <m:t>/</m:t>
                          </m:r>
                          <m:r>
                            <m:rPr>
                              <m:nor/>
                            </m:rPr>
                            <a:rPr lang="en-MY" b="0" i="1">
                              <a:latin typeface="Cambria Math" panose="02040503050406030204" pitchFamily="18" charset="0"/>
                            </a:rPr>
                            <m:t>m</m:t>
                          </m:r>
                        </m:e>
                        <m:sup>
                          <m:r>
                            <a:rPr lang="ar-AE" b="0" i="0">
                              <a:latin typeface="Cambria Math" panose="02040503050406030204" pitchFamily="18" charset="0"/>
                            </a:rPr>
                            <m:t>2</m:t>
                          </m:r>
                        </m:sup>
                      </m:sSup>
                    </m:oMath>
                  </m:oMathPara>
                </a14:m>
                <a:endParaRPr lang="ar-AE" b="0" dirty="0"/>
              </a:p>
            </p:txBody>
          </p:sp>
        </mc:Choice>
        <mc:Fallback xmlns="">
          <p:sp>
            <p:nvSpPr>
              <p:cNvPr id="7" name="TextBox 6">
                <a:extLst>
                  <a:ext uri="{FF2B5EF4-FFF2-40B4-BE49-F238E27FC236}">
                    <a16:creationId xmlns:a16="http://schemas.microsoft.com/office/drawing/2014/main" id="{0FD7EE39-E311-E7A8-52CF-AFA544362AC6}"/>
                  </a:ext>
                </a:extLst>
              </p:cNvPr>
              <p:cNvSpPr txBox="1">
                <a:spLocks noRot="1" noChangeAspect="1" noMove="1" noResize="1" noEditPoints="1" noAdjustHandles="1" noChangeArrowheads="1" noChangeShapeType="1" noTextEdit="1"/>
              </p:cNvSpPr>
              <p:nvPr/>
            </p:nvSpPr>
            <p:spPr>
              <a:xfrm>
                <a:off x="814812" y="1800316"/>
                <a:ext cx="7514376" cy="3884846"/>
              </a:xfrm>
              <a:prstGeom prst="rect">
                <a:avLst/>
              </a:prstGeom>
              <a:blipFill>
                <a:blip r:embed="rId2"/>
                <a:stretch>
                  <a:fillRect l="-731" t="-627" b="-313"/>
                </a:stretch>
              </a:blipFill>
            </p:spPr>
            <p:txBody>
              <a:bodyPr/>
              <a:lstStyle/>
              <a:p>
                <a:r>
                  <a:rPr lang="en-MY">
                    <a:noFill/>
                  </a:rPr>
                  <a:t> </a:t>
                </a:r>
              </a:p>
            </p:txBody>
          </p:sp>
        </mc:Fallback>
      </mc:AlternateContent>
    </p:spTree>
    <p:extLst>
      <p:ext uri="{BB962C8B-B14F-4D97-AF65-F5344CB8AC3E}">
        <p14:creationId xmlns:p14="http://schemas.microsoft.com/office/powerpoint/2010/main" val="377672392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EDEC465-CA9A-0DD1-96E4-1A1E177B7521}"/>
                  </a:ext>
                </a:extLst>
              </p:cNvPr>
              <p:cNvSpPr txBox="1"/>
              <p:nvPr/>
            </p:nvSpPr>
            <p:spPr>
              <a:xfrm>
                <a:off x="669957" y="441115"/>
                <a:ext cx="8012316" cy="6693884"/>
              </a:xfrm>
              <a:prstGeom prst="rect">
                <a:avLst/>
              </a:prstGeom>
              <a:noFill/>
            </p:spPr>
            <p:txBody>
              <a:bodyPr wrap="square">
                <a:spAutoFit/>
              </a:bodyPr>
              <a:lstStyle/>
              <a:p>
                <a:pPr algn="l">
                  <a:buNone/>
                </a:pPr>
                <a:r>
                  <a:rPr lang="en-MY" b="0" i="0" dirty="0">
                    <a:effectLst/>
                    <a:latin typeface="fkGrotesk"/>
                  </a:rPr>
                  <a:t>(b) Statistical – root sum of squares (RSS for random parts)</a:t>
                </a:r>
              </a:p>
              <a:p>
                <a:pPr algn="l">
                  <a:buNone/>
                </a:pPr>
                <a:r>
                  <a:rPr lang="en-MY" b="0" i="1" dirty="0">
                    <a:effectLst/>
                    <a:latin typeface="fkGroteskNeue"/>
                  </a:rPr>
                  <a:t>Treat </a:t>
                </a:r>
                <a14:m>
                  <m:oMath xmlns:m="http://schemas.openxmlformats.org/officeDocument/2006/math">
                    <m:sSub>
                      <m:sSubPr>
                        <m:ctrlPr>
                          <a:rPr lang="ar-AE" i="1">
                            <a:latin typeface="Cambria Math" panose="02040503050406030204" pitchFamily="18" charset="0"/>
                          </a:rPr>
                        </m:ctrlPr>
                      </m:sSubPr>
                      <m:e>
                        <m:r>
                          <a:rPr lang="ar-AE" i="1">
                            <a:latin typeface="Cambria Math" panose="02040503050406030204" pitchFamily="18" charset="0"/>
                          </a:rPr>
                          <m:t>𝑓</m:t>
                        </m:r>
                      </m:e>
                      <m:sub>
                        <m:r>
                          <a:rPr lang="ar-AE" i="1">
                            <a:latin typeface="Cambria Math" panose="02040503050406030204" pitchFamily="18" charset="0"/>
                          </a:rPr>
                          <m:t>1</m:t>
                        </m:r>
                      </m:sub>
                    </m:sSub>
                    <m:r>
                      <a:rPr lang="ar-AE" i="1">
                        <a:latin typeface="Cambria Math" panose="02040503050406030204" pitchFamily="18" charset="0"/>
                      </a:rPr>
                      <m:t>,</m:t>
                    </m:r>
                    <m:sSub>
                      <m:sSubPr>
                        <m:ctrlPr>
                          <a:rPr lang="ar-AE" i="1">
                            <a:latin typeface="Cambria Math" panose="02040503050406030204" pitchFamily="18" charset="0"/>
                          </a:rPr>
                        </m:ctrlPr>
                      </m:sSubPr>
                      <m:e>
                        <m:r>
                          <a:rPr lang="ar-AE" i="1">
                            <a:latin typeface="Cambria Math" panose="02040503050406030204" pitchFamily="18" charset="0"/>
                          </a:rPr>
                          <m:t>𝑓</m:t>
                        </m:r>
                      </m:e>
                      <m:sub>
                        <m:r>
                          <a:rPr lang="ar-AE" i="1">
                            <a:latin typeface="Cambria Math" panose="02040503050406030204" pitchFamily="18" charset="0"/>
                          </a:rPr>
                          <m:t>2</m:t>
                        </m:r>
                      </m:sub>
                    </m:sSub>
                  </m:oMath>
                </a14:m>
                <a:r>
                  <a:rPr lang="ar-AE" b="0" i="1" dirty="0">
                    <a:effectLst/>
                    <a:latin typeface="fkGroteskNeue"/>
                  </a:rPr>
                  <a:t> </a:t>
                </a:r>
                <a:r>
                  <a:rPr lang="en-MY" b="0" i="1" dirty="0">
                    <a:effectLst/>
                    <a:latin typeface="fkGroteskNeue"/>
                  </a:rPr>
                  <a:t>as systematic (always applied), and </a:t>
                </a:r>
                <a14:m>
                  <m:oMath xmlns:m="http://schemas.openxmlformats.org/officeDocument/2006/math">
                    <m:sSub>
                      <m:sSubPr>
                        <m:ctrlPr>
                          <a:rPr lang="ar-AE" i="1">
                            <a:latin typeface="Cambria Math" panose="02040503050406030204" pitchFamily="18" charset="0"/>
                          </a:rPr>
                        </m:ctrlPr>
                      </m:sSubPr>
                      <m:e>
                        <m:r>
                          <a:rPr lang="ar-AE" i="1">
                            <a:latin typeface="Cambria Math" panose="02040503050406030204" pitchFamily="18" charset="0"/>
                          </a:rPr>
                          <m:t>𝑓</m:t>
                        </m:r>
                      </m:e>
                      <m:sub>
                        <m:r>
                          <a:rPr lang="ar-AE" i="1">
                            <a:latin typeface="Cambria Math" panose="02040503050406030204" pitchFamily="18" charset="0"/>
                          </a:rPr>
                          <m:t>3</m:t>
                        </m:r>
                      </m:sub>
                    </m:sSub>
                    <m:r>
                      <a:rPr lang="ar-AE" i="1">
                        <a:latin typeface="Cambria Math" panose="02040503050406030204" pitchFamily="18" charset="0"/>
                      </a:rPr>
                      <m:t>,</m:t>
                    </m:r>
                    <m:sSub>
                      <m:sSubPr>
                        <m:ctrlPr>
                          <a:rPr lang="ar-AE" i="1">
                            <a:latin typeface="Cambria Math" panose="02040503050406030204" pitchFamily="18" charset="0"/>
                          </a:rPr>
                        </m:ctrlPr>
                      </m:sSubPr>
                      <m:e>
                        <m:r>
                          <a:rPr lang="ar-AE" i="1">
                            <a:latin typeface="Cambria Math" panose="02040503050406030204" pitchFamily="18" charset="0"/>
                          </a:rPr>
                          <m:t>𝑓</m:t>
                        </m:r>
                      </m:e>
                      <m:sub>
                        <m:r>
                          <a:rPr lang="ar-AE" i="1">
                            <a:latin typeface="Cambria Math" panose="02040503050406030204" pitchFamily="18" charset="0"/>
                          </a:rPr>
                          <m:t>4</m:t>
                        </m:r>
                      </m:sub>
                    </m:sSub>
                    <m:r>
                      <a:rPr lang="ar-AE" i="1">
                        <a:latin typeface="Cambria Math" panose="02040503050406030204" pitchFamily="18" charset="0"/>
                      </a:rPr>
                      <m:t>,</m:t>
                    </m:r>
                    <m:sSub>
                      <m:sSubPr>
                        <m:ctrlPr>
                          <a:rPr lang="ar-AE" i="1">
                            <a:latin typeface="Cambria Math" panose="02040503050406030204" pitchFamily="18" charset="0"/>
                          </a:rPr>
                        </m:ctrlPr>
                      </m:sSubPr>
                      <m:e>
                        <m:r>
                          <a:rPr lang="ar-AE" i="1">
                            <a:latin typeface="Cambria Math" panose="02040503050406030204" pitchFamily="18" charset="0"/>
                          </a:rPr>
                          <m:t>𝑓</m:t>
                        </m:r>
                      </m:e>
                      <m:sub>
                        <m:r>
                          <a:rPr lang="ar-AE" i="1">
                            <a:latin typeface="Cambria Math" panose="02040503050406030204" pitchFamily="18" charset="0"/>
                          </a:rPr>
                          <m:t>5</m:t>
                        </m:r>
                      </m:sub>
                    </m:sSub>
                  </m:oMath>
                </a14:m>
                <a:r>
                  <a:rPr lang="ar-AE" b="0" i="1" dirty="0">
                    <a:effectLst/>
                    <a:latin typeface="fkGroteskNeue"/>
                  </a:rPr>
                  <a:t> </a:t>
                </a:r>
                <a:r>
                  <a:rPr lang="en-MY" b="0" i="1" dirty="0">
                    <a:effectLst/>
                    <a:latin typeface="fkGroteskNeue"/>
                  </a:rPr>
                  <a:t>as random</a:t>
                </a:r>
                <a:r>
                  <a:rPr lang="en-MY" b="0" i="0" dirty="0">
                    <a:effectLst/>
                    <a:latin typeface="fkGroteskNeue"/>
                  </a:rPr>
                  <a:t>.</a:t>
                </a:r>
              </a:p>
              <a:p>
                <a:pPr algn="l">
                  <a:buNone/>
                </a:pPr>
                <a:r>
                  <a:rPr lang="en-MY" b="0" i="0" dirty="0">
                    <a:effectLst/>
                    <a:latin typeface="fkGroteskNeue"/>
                  </a:rPr>
                  <a:t>Systematic factor:</a:t>
                </a:r>
              </a:p>
              <a:p>
                <a:pPr>
                  <a:buNone/>
                </a:pPr>
                <a14:m>
                  <m:oMathPara xmlns:m="http://schemas.openxmlformats.org/officeDocument/2006/math">
                    <m:oMathParaPr>
                      <m:jc m:val="centerGroup"/>
                    </m:oMathParaPr>
                    <m:oMath xmlns:m="http://schemas.openxmlformats.org/officeDocument/2006/math">
                      <m:sSub>
                        <m:sSubPr>
                          <m:ctrlPr>
                            <a:rPr lang="ar-AE" i="1">
                              <a:latin typeface="Cambria Math" panose="02040503050406030204" pitchFamily="18" charset="0"/>
                            </a:rPr>
                          </m:ctrlPr>
                        </m:sSubPr>
                        <m:e>
                          <m:r>
                            <a:rPr lang="ar-AE" i="1">
                              <a:latin typeface="Cambria Math" panose="02040503050406030204" pitchFamily="18" charset="0"/>
                            </a:rPr>
                            <m:t>𝐹</m:t>
                          </m:r>
                        </m:e>
                        <m:sub>
                          <m:r>
                            <m:rPr>
                              <m:nor/>
                            </m:rPr>
                            <a:rPr lang="en-MY" b="0" i="1">
                              <a:latin typeface="Cambria Math" panose="02040503050406030204" pitchFamily="18" charset="0"/>
                            </a:rPr>
                            <m:t>sys</m:t>
                          </m:r>
                        </m:sub>
                      </m:sSub>
                      <m:r>
                        <a:rPr lang="ar-AE" b="0" i="0">
                          <a:latin typeface="Cambria Math" panose="02040503050406030204" pitchFamily="18" charset="0"/>
                        </a:rPr>
                        <m:t>=</m:t>
                      </m:r>
                      <m:sSub>
                        <m:sSubPr>
                          <m:ctrlPr>
                            <a:rPr lang="ar-AE" b="0" i="1">
                              <a:latin typeface="Cambria Math" panose="02040503050406030204" pitchFamily="18" charset="0"/>
                            </a:rPr>
                          </m:ctrlPr>
                        </m:sSubPr>
                        <m:e>
                          <m:r>
                            <a:rPr lang="ar-AE" b="0" i="1">
                              <a:latin typeface="Cambria Math" panose="02040503050406030204" pitchFamily="18" charset="0"/>
                            </a:rPr>
                            <m:t>𝑓</m:t>
                          </m:r>
                        </m:e>
                        <m:sub>
                          <m:r>
                            <a:rPr lang="ar-AE" b="0" i="0">
                              <a:latin typeface="Cambria Math" panose="02040503050406030204" pitchFamily="18" charset="0"/>
                            </a:rPr>
                            <m:t>1</m:t>
                          </m:r>
                        </m:sub>
                      </m:sSub>
                      <m:sSub>
                        <m:sSubPr>
                          <m:ctrlPr>
                            <a:rPr lang="ar-AE" b="0" i="1">
                              <a:latin typeface="Cambria Math" panose="02040503050406030204" pitchFamily="18" charset="0"/>
                            </a:rPr>
                          </m:ctrlPr>
                        </m:sSubPr>
                        <m:e>
                          <m:r>
                            <a:rPr lang="ar-AE" b="0" i="1">
                              <a:latin typeface="Cambria Math" panose="02040503050406030204" pitchFamily="18" charset="0"/>
                            </a:rPr>
                            <m:t>𝑓</m:t>
                          </m:r>
                        </m:e>
                        <m:sub>
                          <m:r>
                            <a:rPr lang="ar-AE" b="0" i="0">
                              <a:latin typeface="Cambria Math" panose="02040503050406030204" pitchFamily="18" charset="0"/>
                            </a:rPr>
                            <m:t>2</m:t>
                          </m:r>
                        </m:sub>
                      </m:sSub>
                      <m:r>
                        <a:rPr lang="ar-AE" b="0" i="0">
                          <a:latin typeface="Cambria Math" panose="02040503050406030204" pitchFamily="18" charset="0"/>
                        </a:rPr>
                        <m:t>=</m:t>
                      </m:r>
                      <m:r>
                        <a:rPr lang="ar-AE" b="0" i="0">
                          <a:latin typeface="Cambria Math" panose="02040503050406030204" pitchFamily="18" charset="0"/>
                        </a:rPr>
                        <m:t>1</m:t>
                      </m:r>
                      <m:r>
                        <a:rPr lang="ar-AE" b="0" i="0">
                          <a:latin typeface="Cambria Math" panose="02040503050406030204" pitchFamily="18" charset="0"/>
                        </a:rPr>
                        <m:t>.</m:t>
                      </m:r>
                      <m:r>
                        <a:rPr lang="ar-AE" b="0" i="0">
                          <a:latin typeface="Cambria Math" panose="02040503050406030204" pitchFamily="18" charset="0"/>
                        </a:rPr>
                        <m:t>10</m:t>
                      </m:r>
                      <m:r>
                        <a:rPr lang="ar-AE" b="0" i="0">
                          <a:latin typeface="Cambria Math" panose="02040503050406030204" pitchFamily="18" charset="0"/>
                        </a:rPr>
                        <m:t>×</m:t>
                      </m:r>
                      <m:r>
                        <a:rPr lang="ar-AE" b="0" i="0">
                          <a:latin typeface="Cambria Math" panose="02040503050406030204" pitchFamily="18" charset="0"/>
                        </a:rPr>
                        <m:t>1</m:t>
                      </m:r>
                      <m:r>
                        <a:rPr lang="ar-AE" b="0" i="0">
                          <a:latin typeface="Cambria Math" panose="02040503050406030204" pitchFamily="18" charset="0"/>
                        </a:rPr>
                        <m:t>.</m:t>
                      </m:r>
                      <m:r>
                        <a:rPr lang="ar-AE" b="0" i="0">
                          <a:latin typeface="Cambria Math" panose="02040503050406030204" pitchFamily="18" charset="0"/>
                        </a:rPr>
                        <m:t>15</m:t>
                      </m:r>
                      <m:r>
                        <a:rPr lang="ar-AE" b="0" i="0">
                          <a:latin typeface="Cambria Math" panose="02040503050406030204" pitchFamily="18" charset="0"/>
                        </a:rPr>
                        <m:t>=</m:t>
                      </m:r>
                      <m:r>
                        <a:rPr lang="ar-AE" b="0" i="0">
                          <a:latin typeface="Cambria Math" panose="02040503050406030204" pitchFamily="18" charset="0"/>
                        </a:rPr>
                        <m:t>1</m:t>
                      </m:r>
                      <m:r>
                        <a:rPr lang="ar-AE" b="0" i="0">
                          <a:latin typeface="Cambria Math" panose="02040503050406030204" pitchFamily="18" charset="0"/>
                        </a:rPr>
                        <m:t>.</m:t>
                      </m:r>
                      <m:r>
                        <a:rPr lang="ar-AE" b="0" i="0">
                          <a:latin typeface="Cambria Math" panose="02040503050406030204" pitchFamily="18" charset="0"/>
                        </a:rPr>
                        <m:t>265</m:t>
                      </m:r>
                    </m:oMath>
                  </m:oMathPara>
                </a14:m>
                <a:endParaRPr lang="ar-AE" b="0" dirty="0"/>
              </a:p>
              <a:p>
                <a:pPr algn="l">
                  <a:buNone/>
                </a:pPr>
                <a:r>
                  <a:rPr lang="en-MY" b="0" i="0" dirty="0">
                    <a:effectLst/>
                    <a:latin typeface="fkGroteskNeue"/>
                  </a:rPr>
                  <a:t>Random deviations: </a:t>
                </a:r>
                <a14:m>
                  <m:oMath xmlns:m="http://schemas.openxmlformats.org/officeDocument/2006/math">
                    <m:sSub>
                      <m:sSubPr>
                        <m:ctrlPr>
                          <a:rPr lang="ar-AE" i="1">
                            <a:latin typeface="Cambria Math" panose="02040503050406030204" pitchFamily="18" charset="0"/>
                          </a:rPr>
                        </m:ctrlPr>
                      </m:sSubPr>
                      <m:e>
                        <m:r>
                          <a:rPr lang="ar-AE" i="1">
                            <a:latin typeface="Cambria Math" panose="02040503050406030204" pitchFamily="18" charset="0"/>
                          </a:rPr>
                          <m:t>𝛿</m:t>
                        </m:r>
                      </m:e>
                      <m:sub>
                        <m:r>
                          <a:rPr lang="ar-AE" i="1">
                            <a:latin typeface="Cambria Math" panose="02040503050406030204" pitchFamily="18" charset="0"/>
                          </a:rPr>
                          <m:t>𝑖</m:t>
                        </m:r>
                      </m:sub>
                    </m:sSub>
                    <m:r>
                      <a:rPr lang="ar-AE" i="0">
                        <a:latin typeface="Cambria Math" panose="02040503050406030204" pitchFamily="18" charset="0"/>
                      </a:rPr>
                      <m:t>=</m:t>
                    </m:r>
                    <m:sSub>
                      <m:sSubPr>
                        <m:ctrlPr>
                          <a:rPr lang="ar-AE" i="1">
                            <a:latin typeface="Cambria Math" panose="02040503050406030204" pitchFamily="18" charset="0"/>
                          </a:rPr>
                        </m:ctrlPr>
                      </m:sSubPr>
                      <m:e>
                        <m:r>
                          <a:rPr lang="ar-AE" i="1">
                            <a:latin typeface="Cambria Math" panose="02040503050406030204" pitchFamily="18" charset="0"/>
                          </a:rPr>
                          <m:t>𝑓</m:t>
                        </m:r>
                      </m:e>
                      <m:sub>
                        <m:r>
                          <a:rPr lang="ar-AE" i="1">
                            <a:latin typeface="Cambria Math" panose="02040503050406030204" pitchFamily="18" charset="0"/>
                          </a:rPr>
                          <m:t>𝑖</m:t>
                        </m:r>
                      </m:sub>
                    </m:sSub>
                    <m:r>
                      <a:rPr lang="ar-AE" i="0">
                        <a:latin typeface="Cambria Math" panose="02040503050406030204" pitchFamily="18" charset="0"/>
                      </a:rPr>
                      <m:t>−</m:t>
                    </m:r>
                    <m:r>
                      <a:rPr lang="ar-AE" i="0">
                        <a:latin typeface="Cambria Math" panose="02040503050406030204" pitchFamily="18" charset="0"/>
                      </a:rPr>
                      <m:t>1</m:t>
                    </m:r>
                  </m:oMath>
                </a14:m>
                <a:r>
                  <a:rPr lang="ar-AE" b="0" i="0" dirty="0">
                    <a:effectLst/>
                    <a:latin typeface="fkGroteskNeue"/>
                  </a:rPr>
                  <a:t>:</a:t>
                </a:r>
              </a:p>
              <a:p>
                <a:pPr algn="l">
                  <a:buFont typeface="Arial" panose="020B0604020202020204" pitchFamily="34" charset="0"/>
                  <a:buChar char="•"/>
                </a:pPr>
                <a14:m>
                  <m:oMath xmlns:m="http://schemas.openxmlformats.org/officeDocument/2006/math">
                    <m:sSub>
                      <m:sSubPr>
                        <m:ctrlPr>
                          <a:rPr lang="ar-AE" i="1">
                            <a:latin typeface="Cambria Math" panose="02040503050406030204" pitchFamily="18" charset="0"/>
                          </a:rPr>
                        </m:ctrlPr>
                      </m:sSubPr>
                      <m:e>
                        <m:r>
                          <a:rPr lang="ar-AE" i="1">
                            <a:latin typeface="Cambria Math" panose="02040503050406030204" pitchFamily="18" charset="0"/>
                          </a:rPr>
                          <m:t>𝛿</m:t>
                        </m:r>
                      </m:e>
                      <m:sub>
                        <m:r>
                          <a:rPr lang="ar-AE" i="0">
                            <a:latin typeface="Cambria Math" panose="02040503050406030204" pitchFamily="18" charset="0"/>
                          </a:rPr>
                          <m:t>3</m:t>
                        </m:r>
                      </m:sub>
                    </m:sSub>
                    <m:r>
                      <a:rPr lang="ar-AE" i="0">
                        <a:latin typeface="Cambria Math" panose="02040503050406030204" pitchFamily="18" charset="0"/>
                      </a:rPr>
                      <m:t>=</m:t>
                    </m:r>
                    <m:r>
                      <a:rPr lang="ar-AE" i="0">
                        <a:latin typeface="Cambria Math" panose="02040503050406030204" pitchFamily="18" charset="0"/>
                      </a:rPr>
                      <m:t>0</m:t>
                    </m:r>
                    <m:r>
                      <a:rPr lang="ar-AE" i="0">
                        <a:latin typeface="Cambria Math" panose="02040503050406030204" pitchFamily="18" charset="0"/>
                      </a:rPr>
                      <m:t>.</m:t>
                    </m:r>
                    <m:r>
                      <a:rPr lang="ar-AE" i="0">
                        <a:latin typeface="Cambria Math" panose="02040503050406030204" pitchFamily="18" charset="0"/>
                      </a:rPr>
                      <m:t>05</m:t>
                    </m:r>
                  </m:oMath>
                </a14:m>
                <a:r>
                  <a:rPr lang="ar-AE" b="0" i="0" dirty="0">
                    <a:effectLst/>
                    <a:latin typeface="fkGroteskNeue"/>
                  </a:rPr>
                  <a:t>, </a:t>
                </a:r>
                <a14:m>
                  <m:oMath xmlns:m="http://schemas.openxmlformats.org/officeDocument/2006/math">
                    <m:sSub>
                      <m:sSubPr>
                        <m:ctrlPr>
                          <a:rPr lang="ar-AE" i="1">
                            <a:latin typeface="Cambria Math" panose="02040503050406030204" pitchFamily="18" charset="0"/>
                          </a:rPr>
                        </m:ctrlPr>
                      </m:sSubPr>
                      <m:e>
                        <m:r>
                          <a:rPr lang="ar-AE" i="1">
                            <a:latin typeface="Cambria Math" panose="02040503050406030204" pitchFamily="18" charset="0"/>
                          </a:rPr>
                          <m:t>𝛿</m:t>
                        </m:r>
                      </m:e>
                      <m:sub>
                        <m:r>
                          <a:rPr lang="ar-AE" i="0">
                            <a:latin typeface="Cambria Math" panose="02040503050406030204" pitchFamily="18" charset="0"/>
                          </a:rPr>
                          <m:t>4</m:t>
                        </m:r>
                      </m:sub>
                    </m:sSub>
                    <m:r>
                      <a:rPr lang="ar-AE" i="0">
                        <a:latin typeface="Cambria Math" panose="02040503050406030204" pitchFamily="18" charset="0"/>
                      </a:rPr>
                      <m:t>=</m:t>
                    </m:r>
                    <m:r>
                      <a:rPr lang="ar-AE" i="0">
                        <a:latin typeface="Cambria Math" panose="02040503050406030204" pitchFamily="18" charset="0"/>
                      </a:rPr>
                      <m:t>0</m:t>
                    </m:r>
                    <m:r>
                      <a:rPr lang="ar-AE" i="0">
                        <a:latin typeface="Cambria Math" panose="02040503050406030204" pitchFamily="18" charset="0"/>
                      </a:rPr>
                      <m:t>.</m:t>
                    </m:r>
                    <m:r>
                      <a:rPr lang="ar-AE" i="0">
                        <a:latin typeface="Cambria Math" panose="02040503050406030204" pitchFamily="18" charset="0"/>
                      </a:rPr>
                      <m:t>06</m:t>
                    </m:r>
                  </m:oMath>
                </a14:m>
                <a:r>
                  <a:rPr lang="ar-AE" b="0" i="0" dirty="0">
                    <a:effectLst/>
                    <a:latin typeface="fkGroteskNeue"/>
                  </a:rPr>
                  <a:t>, </a:t>
                </a:r>
                <a14:m>
                  <m:oMath xmlns:m="http://schemas.openxmlformats.org/officeDocument/2006/math">
                    <m:sSub>
                      <m:sSubPr>
                        <m:ctrlPr>
                          <a:rPr lang="ar-AE" i="1">
                            <a:latin typeface="Cambria Math" panose="02040503050406030204" pitchFamily="18" charset="0"/>
                          </a:rPr>
                        </m:ctrlPr>
                      </m:sSubPr>
                      <m:e>
                        <m:r>
                          <a:rPr lang="ar-AE" i="1">
                            <a:latin typeface="Cambria Math" panose="02040503050406030204" pitchFamily="18" charset="0"/>
                          </a:rPr>
                          <m:t>𝛿</m:t>
                        </m:r>
                      </m:e>
                      <m:sub>
                        <m:r>
                          <a:rPr lang="ar-AE" i="0">
                            <a:latin typeface="Cambria Math" panose="02040503050406030204" pitchFamily="18" charset="0"/>
                          </a:rPr>
                          <m:t>5</m:t>
                        </m:r>
                      </m:sub>
                    </m:sSub>
                    <m:r>
                      <a:rPr lang="ar-AE" i="0">
                        <a:latin typeface="Cambria Math" panose="02040503050406030204" pitchFamily="18" charset="0"/>
                      </a:rPr>
                      <m:t>=</m:t>
                    </m:r>
                    <m:r>
                      <a:rPr lang="ar-AE" i="0">
                        <a:latin typeface="Cambria Math" panose="02040503050406030204" pitchFamily="18" charset="0"/>
                      </a:rPr>
                      <m:t>0</m:t>
                    </m:r>
                    <m:r>
                      <a:rPr lang="ar-AE" i="0">
                        <a:latin typeface="Cambria Math" panose="02040503050406030204" pitchFamily="18" charset="0"/>
                      </a:rPr>
                      <m:t>.</m:t>
                    </m:r>
                    <m:r>
                      <a:rPr lang="ar-AE" i="0">
                        <a:latin typeface="Cambria Math" panose="02040503050406030204" pitchFamily="18" charset="0"/>
                      </a:rPr>
                      <m:t>04</m:t>
                    </m:r>
                  </m:oMath>
                </a14:m>
                <a:endParaRPr lang="ar-AE" b="0" i="0" dirty="0">
                  <a:effectLst/>
                  <a:latin typeface="fkGroteskNeue"/>
                </a:endParaRPr>
              </a:p>
              <a:p>
                <a:pPr algn="l">
                  <a:buNone/>
                </a:pPr>
                <a:endParaRPr lang="en-MY" b="0" i="0" dirty="0">
                  <a:effectLst/>
                  <a:latin typeface="fkGroteskNeue"/>
                </a:endParaRPr>
              </a:p>
              <a:p>
                <a:pPr algn="l">
                  <a:buNone/>
                </a:pPr>
                <a:r>
                  <a:rPr lang="en-MY" b="0" i="0" dirty="0">
                    <a:effectLst/>
                    <a:latin typeface="fkGroteskNeue"/>
                  </a:rPr>
                  <a:t>RSS combination:</a:t>
                </a:r>
              </a:p>
              <a:p>
                <a:pPr>
                  <a:buNone/>
                </a:pPr>
                <a14:m>
                  <m:oMathPara xmlns:m="http://schemas.openxmlformats.org/officeDocument/2006/math">
                    <m:oMathParaPr>
                      <m:jc m:val="centerGroup"/>
                    </m:oMathParaPr>
                    <m:oMath xmlns:m="http://schemas.openxmlformats.org/officeDocument/2006/math">
                      <m:sSub>
                        <m:sSubPr>
                          <m:ctrlPr>
                            <a:rPr lang="ar-AE" i="1">
                              <a:latin typeface="Cambria Math" panose="02040503050406030204" pitchFamily="18" charset="0"/>
                            </a:rPr>
                          </m:ctrlPr>
                        </m:sSubPr>
                        <m:e>
                          <m:r>
                            <a:rPr lang="ar-AE" i="1">
                              <a:latin typeface="Cambria Math" panose="02040503050406030204" pitchFamily="18" charset="0"/>
                            </a:rPr>
                            <m:t>𝛿</m:t>
                          </m:r>
                        </m:e>
                        <m:sub>
                          <m:r>
                            <m:rPr>
                              <m:nor/>
                            </m:rPr>
                            <a:rPr lang="en-MY" b="0" i="1">
                              <a:latin typeface="Cambria Math" panose="02040503050406030204" pitchFamily="18" charset="0"/>
                            </a:rPr>
                            <m:t>RSS</m:t>
                          </m:r>
                        </m:sub>
                      </m:sSub>
                      <m:r>
                        <a:rPr lang="ar-AE" b="0" i="0">
                          <a:latin typeface="Cambria Math" panose="02040503050406030204" pitchFamily="18" charset="0"/>
                        </a:rPr>
                        <m:t>=</m:t>
                      </m:r>
                      <m:rad>
                        <m:radPr>
                          <m:degHide m:val="on"/>
                          <m:ctrlPr>
                            <a:rPr lang="ar-AE" b="0" i="1">
                              <a:latin typeface="Cambria Math" panose="02040503050406030204" pitchFamily="18" charset="0"/>
                            </a:rPr>
                          </m:ctrlPr>
                        </m:radPr>
                        <m:deg/>
                        <m:e>
                          <m:sSup>
                            <m:sSupPr>
                              <m:ctrlPr>
                                <a:rPr lang="ar-AE" b="0" i="1">
                                  <a:latin typeface="Cambria Math" panose="02040503050406030204" pitchFamily="18" charset="0"/>
                                </a:rPr>
                              </m:ctrlPr>
                            </m:sSupPr>
                            <m:e>
                              <m:r>
                                <a:rPr lang="ar-AE" b="0" i="0">
                                  <a:latin typeface="Cambria Math" panose="02040503050406030204" pitchFamily="18" charset="0"/>
                                </a:rPr>
                                <m:t>0</m:t>
                              </m:r>
                              <m:r>
                                <a:rPr lang="ar-AE" b="0" i="0">
                                  <a:latin typeface="Cambria Math" panose="02040503050406030204" pitchFamily="18" charset="0"/>
                                </a:rPr>
                                <m:t>.</m:t>
                              </m:r>
                              <m:r>
                                <a:rPr lang="ar-AE" b="0" i="0">
                                  <a:latin typeface="Cambria Math" panose="02040503050406030204" pitchFamily="18" charset="0"/>
                                </a:rPr>
                                <m:t>05</m:t>
                              </m:r>
                            </m:e>
                            <m:sup>
                              <m:r>
                                <a:rPr lang="ar-AE" b="0" i="0">
                                  <a:latin typeface="Cambria Math" panose="02040503050406030204" pitchFamily="18" charset="0"/>
                                </a:rPr>
                                <m:t>2</m:t>
                              </m:r>
                            </m:sup>
                          </m:sSup>
                          <m:r>
                            <a:rPr lang="ar-AE" b="0" i="0">
                              <a:latin typeface="Cambria Math" panose="02040503050406030204" pitchFamily="18" charset="0"/>
                            </a:rPr>
                            <m:t>+</m:t>
                          </m:r>
                          <m:sSup>
                            <m:sSupPr>
                              <m:ctrlPr>
                                <a:rPr lang="ar-AE" b="0" i="1">
                                  <a:latin typeface="Cambria Math" panose="02040503050406030204" pitchFamily="18" charset="0"/>
                                </a:rPr>
                              </m:ctrlPr>
                            </m:sSupPr>
                            <m:e>
                              <m:r>
                                <a:rPr lang="ar-AE" b="0" i="0">
                                  <a:latin typeface="Cambria Math" panose="02040503050406030204" pitchFamily="18" charset="0"/>
                                </a:rPr>
                                <m:t>0</m:t>
                              </m:r>
                              <m:r>
                                <a:rPr lang="ar-AE" b="0" i="0">
                                  <a:latin typeface="Cambria Math" panose="02040503050406030204" pitchFamily="18" charset="0"/>
                                </a:rPr>
                                <m:t>.</m:t>
                              </m:r>
                              <m:r>
                                <a:rPr lang="ar-AE" b="0" i="0">
                                  <a:latin typeface="Cambria Math" panose="02040503050406030204" pitchFamily="18" charset="0"/>
                                </a:rPr>
                                <m:t>06</m:t>
                              </m:r>
                            </m:e>
                            <m:sup>
                              <m:r>
                                <a:rPr lang="ar-AE" b="0" i="0">
                                  <a:latin typeface="Cambria Math" panose="02040503050406030204" pitchFamily="18" charset="0"/>
                                </a:rPr>
                                <m:t>2</m:t>
                              </m:r>
                            </m:sup>
                          </m:sSup>
                          <m:r>
                            <a:rPr lang="ar-AE" b="0" i="0">
                              <a:latin typeface="Cambria Math" panose="02040503050406030204" pitchFamily="18" charset="0"/>
                            </a:rPr>
                            <m:t>+</m:t>
                          </m:r>
                          <m:sSup>
                            <m:sSupPr>
                              <m:ctrlPr>
                                <a:rPr lang="ar-AE" b="0" i="1">
                                  <a:latin typeface="Cambria Math" panose="02040503050406030204" pitchFamily="18" charset="0"/>
                                </a:rPr>
                              </m:ctrlPr>
                            </m:sSupPr>
                            <m:e>
                              <m:r>
                                <a:rPr lang="ar-AE" b="0" i="0">
                                  <a:latin typeface="Cambria Math" panose="02040503050406030204" pitchFamily="18" charset="0"/>
                                </a:rPr>
                                <m:t>0</m:t>
                              </m:r>
                              <m:r>
                                <a:rPr lang="ar-AE" b="0" i="0">
                                  <a:latin typeface="Cambria Math" panose="02040503050406030204" pitchFamily="18" charset="0"/>
                                </a:rPr>
                                <m:t>.</m:t>
                              </m:r>
                              <m:r>
                                <a:rPr lang="ar-AE" b="0" i="0">
                                  <a:latin typeface="Cambria Math" panose="02040503050406030204" pitchFamily="18" charset="0"/>
                                </a:rPr>
                                <m:t>04</m:t>
                              </m:r>
                            </m:e>
                            <m:sup>
                              <m:r>
                                <a:rPr lang="ar-AE" b="0" i="0">
                                  <a:latin typeface="Cambria Math" panose="02040503050406030204" pitchFamily="18" charset="0"/>
                                </a:rPr>
                                <m:t>2</m:t>
                              </m:r>
                            </m:sup>
                          </m:sSup>
                        </m:e>
                      </m:rad>
                      <m:r>
                        <a:rPr lang="ar-AE" b="0" i="0">
                          <a:latin typeface="Cambria Math" panose="02040503050406030204" pitchFamily="18" charset="0"/>
                        </a:rPr>
                        <m:t>=</m:t>
                      </m:r>
                      <m:rad>
                        <m:radPr>
                          <m:degHide m:val="on"/>
                          <m:ctrlPr>
                            <a:rPr lang="ar-AE" b="0" i="1">
                              <a:latin typeface="Cambria Math" panose="02040503050406030204" pitchFamily="18" charset="0"/>
                            </a:rPr>
                          </m:ctrlPr>
                        </m:radPr>
                        <m:deg/>
                        <m:e>
                          <m:r>
                            <a:rPr lang="ar-AE" b="0" i="0">
                              <a:latin typeface="Cambria Math" panose="02040503050406030204" pitchFamily="18" charset="0"/>
                            </a:rPr>
                            <m:t>0</m:t>
                          </m:r>
                          <m:r>
                            <a:rPr lang="ar-AE" b="0" i="0">
                              <a:latin typeface="Cambria Math" panose="02040503050406030204" pitchFamily="18" charset="0"/>
                            </a:rPr>
                            <m:t>.</m:t>
                          </m:r>
                          <m:r>
                            <a:rPr lang="ar-AE" b="0" i="0">
                              <a:latin typeface="Cambria Math" panose="02040503050406030204" pitchFamily="18" charset="0"/>
                            </a:rPr>
                            <m:t>0025</m:t>
                          </m:r>
                          <m:r>
                            <a:rPr lang="ar-AE" b="0" i="0">
                              <a:latin typeface="Cambria Math" panose="02040503050406030204" pitchFamily="18" charset="0"/>
                            </a:rPr>
                            <m:t>+</m:t>
                          </m:r>
                          <m:r>
                            <a:rPr lang="ar-AE" b="0" i="0">
                              <a:latin typeface="Cambria Math" panose="02040503050406030204" pitchFamily="18" charset="0"/>
                            </a:rPr>
                            <m:t>0</m:t>
                          </m:r>
                          <m:r>
                            <a:rPr lang="ar-AE" b="0" i="0">
                              <a:latin typeface="Cambria Math" panose="02040503050406030204" pitchFamily="18" charset="0"/>
                            </a:rPr>
                            <m:t>.</m:t>
                          </m:r>
                          <m:r>
                            <a:rPr lang="ar-AE" b="0" i="0">
                              <a:latin typeface="Cambria Math" panose="02040503050406030204" pitchFamily="18" charset="0"/>
                            </a:rPr>
                            <m:t>0036</m:t>
                          </m:r>
                          <m:r>
                            <a:rPr lang="ar-AE" b="0" i="0">
                              <a:latin typeface="Cambria Math" panose="02040503050406030204" pitchFamily="18" charset="0"/>
                            </a:rPr>
                            <m:t>+</m:t>
                          </m:r>
                          <m:r>
                            <a:rPr lang="ar-AE" b="0" i="0">
                              <a:latin typeface="Cambria Math" panose="02040503050406030204" pitchFamily="18" charset="0"/>
                            </a:rPr>
                            <m:t>0</m:t>
                          </m:r>
                          <m:r>
                            <a:rPr lang="ar-AE" b="0" i="0">
                              <a:latin typeface="Cambria Math" panose="02040503050406030204" pitchFamily="18" charset="0"/>
                            </a:rPr>
                            <m:t>.</m:t>
                          </m:r>
                          <m:r>
                            <a:rPr lang="ar-AE" b="0" i="0">
                              <a:latin typeface="Cambria Math" panose="02040503050406030204" pitchFamily="18" charset="0"/>
                            </a:rPr>
                            <m:t>0016</m:t>
                          </m:r>
                        </m:e>
                      </m:rad>
                      <m:r>
                        <a:rPr lang="ar-AE" b="0" i="0">
                          <a:latin typeface="Cambria Math" panose="02040503050406030204" pitchFamily="18" charset="0"/>
                        </a:rPr>
                        <m:t>=</m:t>
                      </m:r>
                      <m:rad>
                        <m:radPr>
                          <m:degHide m:val="on"/>
                          <m:ctrlPr>
                            <a:rPr lang="ar-AE" b="0" i="1">
                              <a:latin typeface="Cambria Math" panose="02040503050406030204" pitchFamily="18" charset="0"/>
                            </a:rPr>
                          </m:ctrlPr>
                        </m:radPr>
                        <m:deg/>
                        <m:e>
                          <m:r>
                            <a:rPr lang="ar-AE" b="0" i="0">
                              <a:latin typeface="Cambria Math" panose="02040503050406030204" pitchFamily="18" charset="0"/>
                            </a:rPr>
                            <m:t>0</m:t>
                          </m:r>
                          <m:r>
                            <a:rPr lang="ar-AE" b="0" i="0">
                              <a:latin typeface="Cambria Math" panose="02040503050406030204" pitchFamily="18" charset="0"/>
                            </a:rPr>
                            <m:t>.</m:t>
                          </m:r>
                          <m:r>
                            <a:rPr lang="ar-AE" b="0" i="0">
                              <a:latin typeface="Cambria Math" panose="02040503050406030204" pitchFamily="18" charset="0"/>
                            </a:rPr>
                            <m:t>0077</m:t>
                          </m:r>
                        </m:e>
                      </m:rad>
                      <m:r>
                        <a:rPr lang="ar-AE" b="0" i="0">
                          <a:latin typeface="Cambria Math" panose="02040503050406030204" pitchFamily="18" charset="0"/>
                        </a:rPr>
                        <m:t>≈</m:t>
                      </m:r>
                      <m:r>
                        <a:rPr lang="ar-AE" b="0" i="0">
                          <a:latin typeface="Cambria Math" panose="02040503050406030204" pitchFamily="18" charset="0"/>
                        </a:rPr>
                        <m:t>0</m:t>
                      </m:r>
                      <m:r>
                        <a:rPr lang="ar-AE" b="0" i="0">
                          <a:latin typeface="Cambria Math" panose="02040503050406030204" pitchFamily="18" charset="0"/>
                        </a:rPr>
                        <m:t>.</m:t>
                      </m:r>
                      <m:r>
                        <a:rPr lang="ar-AE" b="0" i="0">
                          <a:latin typeface="Cambria Math" panose="02040503050406030204" pitchFamily="18" charset="0"/>
                        </a:rPr>
                        <m:t>088</m:t>
                      </m:r>
                    </m:oMath>
                  </m:oMathPara>
                </a14:m>
                <a:endParaRPr lang="ar-AE" b="0" dirty="0"/>
              </a:p>
              <a:p>
                <a:pPr algn="l">
                  <a:buNone/>
                </a:pPr>
                <a:endParaRPr lang="en-MY" b="0" i="0" dirty="0">
                  <a:effectLst/>
                  <a:latin typeface="fkGroteskNeue"/>
                </a:endParaRPr>
              </a:p>
              <a:p>
                <a:pPr algn="l">
                  <a:buNone/>
                </a:pPr>
                <a:r>
                  <a:rPr lang="en-MY" b="0" i="0" dirty="0">
                    <a:effectLst/>
                    <a:latin typeface="fkGroteskNeue"/>
                  </a:rPr>
                  <a:t>Effective random factor:</a:t>
                </a:r>
              </a:p>
              <a:p>
                <a:pPr>
                  <a:buNone/>
                </a:pPr>
                <a14:m>
                  <m:oMathPara xmlns:m="http://schemas.openxmlformats.org/officeDocument/2006/math">
                    <m:oMathParaPr>
                      <m:jc m:val="centerGroup"/>
                    </m:oMathParaPr>
                    <m:oMath xmlns:m="http://schemas.openxmlformats.org/officeDocument/2006/math">
                      <m:sSub>
                        <m:sSubPr>
                          <m:ctrlPr>
                            <a:rPr lang="ar-AE" i="1">
                              <a:latin typeface="Cambria Math" panose="02040503050406030204" pitchFamily="18" charset="0"/>
                            </a:rPr>
                          </m:ctrlPr>
                        </m:sSubPr>
                        <m:e>
                          <m:r>
                            <a:rPr lang="ar-AE" i="1">
                              <a:latin typeface="Cambria Math" panose="02040503050406030204" pitchFamily="18" charset="0"/>
                            </a:rPr>
                            <m:t>𝐹</m:t>
                          </m:r>
                        </m:e>
                        <m:sub>
                          <m:r>
                            <m:rPr>
                              <m:nor/>
                            </m:rPr>
                            <a:rPr lang="en-MY" b="0" i="1">
                              <a:latin typeface="Cambria Math" panose="02040503050406030204" pitchFamily="18" charset="0"/>
                            </a:rPr>
                            <m:t>rand</m:t>
                          </m:r>
                        </m:sub>
                      </m:sSub>
                      <m:r>
                        <a:rPr lang="ar-AE" b="0" i="0">
                          <a:latin typeface="Cambria Math" panose="02040503050406030204" pitchFamily="18" charset="0"/>
                        </a:rPr>
                        <m:t>=</m:t>
                      </m:r>
                      <m:r>
                        <a:rPr lang="ar-AE" b="0" i="0">
                          <a:latin typeface="Cambria Math" panose="02040503050406030204" pitchFamily="18" charset="0"/>
                        </a:rPr>
                        <m:t>1</m:t>
                      </m:r>
                      <m:r>
                        <a:rPr lang="ar-AE" b="0" i="0">
                          <a:latin typeface="Cambria Math" panose="02040503050406030204" pitchFamily="18" charset="0"/>
                        </a:rPr>
                        <m:t>+</m:t>
                      </m:r>
                      <m:sSub>
                        <m:sSubPr>
                          <m:ctrlPr>
                            <a:rPr lang="ar-AE" b="0" i="1">
                              <a:latin typeface="Cambria Math" panose="02040503050406030204" pitchFamily="18" charset="0"/>
                            </a:rPr>
                          </m:ctrlPr>
                        </m:sSubPr>
                        <m:e>
                          <m:r>
                            <a:rPr lang="ar-AE" b="0" i="1">
                              <a:latin typeface="Cambria Math" panose="02040503050406030204" pitchFamily="18" charset="0"/>
                            </a:rPr>
                            <m:t>𝛿</m:t>
                          </m:r>
                        </m:e>
                        <m:sub>
                          <m:r>
                            <m:rPr>
                              <m:nor/>
                            </m:rPr>
                            <a:rPr lang="en-MY" b="0" i="1">
                              <a:latin typeface="Cambria Math" panose="02040503050406030204" pitchFamily="18" charset="0"/>
                            </a:rPr>
                            <m:t>RSS</m:t>
                          </m:r>
                        </m:sub>
                      </m:sSub>
                      <m:r>
                        <a:rPr lang="ar-AE" b="0" i="0">
                          <a:latin typeface="Cambria Math" panose="02040503050406030204" pitchFamily="18" charset="0"/>
                        </a:rPr>
                        <m:t>≈</m:t>
                      </m:r>
                      <m:r>
                        <a:rPr lang="ar-AE" b="0" i="0">
                          <a:latin typeface="Cambria Math" panose="02040503050406030204" pitchFamily="18" charset="0"/>
                        </a:rPr>
                        <m:t>1</m:t>
                      </m:r>
                      <m:r>
                        <a:rPr lang="ar-AE" b="0" i="0">
                          <a:latin typeface="Cambria Math" panose="02040503050406030204" pitchFamily="18" charset="0"/>
                        </a:rPr>
                        <m:t>.</m:t>
                      </m:r>
                      <m:r>
                        <a:rPr lang="ar-AE" b="0" i="0">
                          <a:latin typeface="Cambria Math" panose="02040503050406030204" pitchFamily="18" charset="0"/>
                        </a:rPr>
                        <m:t>088</m:t>
                      </m:r>
                    </m:oMath>
                  </m:oMathPara>
                </a14:m>
                <a:endParaRPr lang="ar-AE" b="0" dirty="0"/>
              </a:p>
              <a:p>
                <a:pPr algn="l">
                  <a:buNone/>
                </a:pPr>
                <a:endParaRPr lang="en-MY" b="0" i="0" dirty="0">
                  <a:effectLst/>
                  <a:latin typeface="fkGroteskNeue"/>
                </a:endParaRPr>
              </a:p>
              <a:p>
                <a:pPr algn="l">
                  <a:buNone/>
                </a:pPr>
                <a:r>
                  <a:rPr lang="en-MY" b="0" i="0" dirty="0">
                    <a:effectLst/>
                    <a:latin typeface="fkGroteskNeue"/>
                  </a:rPr>
                  <a:t>Overall statistical hot‑spot factor:</a:t>
                </a:r>
              </a:p>
              <a:p>
                <a:pPr>
                  <a:buNone/>
                </a:pPr>
                <a14:m>
                  <m:oMathPara xmlns:m="http://schemas.openxmlformats.org/officeDocument/2006/math">
                    <m:oMathParaPr>
                      <m:jc m:val="centerGroup"/>
                    </m:oMathParaPr>
                    <m:oMath xmlns:m="http://schemas.openxmlformats.org/officeDocument/2006/math">
                      <m:sSub>
                        <m:sSubPr>
                          <m:ctrlPr>
                            <a:rPr lang="ar-AE" i="1">
                              <a:latin typeface="Cambria Math" panose="02040503050406030204" pitchFamily="18" charset="0"/>
                            </a:rPr>
                          </m:ctrlPr>
                        </m:sSubPr>
                        <m:e>
                          <m:r>
                            <a:rPr lang="ar-AE" i="1">
                              <a:latin typeface="Cambria Math" panose="02040503050406030204" pitchFamily="18" charset="0"/>
                            </a:rPr>
                            <m:t>𝐹</m:t>
                          </m:r>
                        </m:e>
                        <m:sub>
                          <m:r>
                            <m:rPr>
                              <m:nor/>
                            </m:rPr>
                            <a:rPr lang="en-MY" b="0" i="1">
                              <a:latin typeface="Cambria Math" panose="02040503050406030204" pitchFamily="18" charset="0"/>
                            </a:rPr>
                            <m:t>stat</m:t>
                          </m:r>
                        </m:sub>
                      </m:sSub>
                      <m:r>
                        <a:rPr lang="ar-AE" b="0" i="0">
                          <a:latin typeface="Cambria Math" panose="02040503050406030204" pitchFamily="18" charset="0"/>
                        </a:rPr>
                        <m:t>=</m:t>
                      </m:r>
                      <m:sSub>
                        <m:sSubPr>
                          <m:ctrlPr>
                            <a:rPr lang="ar-AE" b="0" i="1">
                              <a:latin typeface="Cambria Math" panose="02040503050406030204" pitchFamily="18" charset="0"/>
                            </a:rPr>
                          </m:ctrlPr>
                        </m:sSubPr>
                        <m:e>
                          <m:r>
                            <a:rPr lang="ar-AE" b="0" i="1">
                              <a:latin typeface="Cambria Math" panose="02040503050406030204" pitchFamily="18" charset="0"/>
                            </a:rPr>
                            <m:t>𝐹</m:t>
                          </m:r>
                        </m:e>
                        <m:sub>
                          <m:r>
                            <m:rPr>
                              <m:nor/>
                            </m:rPr>
                            <a:rPr lang="en-MY" b="0" i="1">
                              <a:latin typeface="Cambria Math" panose="02040503050406030204" pitchFamily="18" charset="0"/>
                            </a:rPr>
                            <m:t>sys</m:t>
                          </m:r>
                        </m:sub>
                      </m:sSub>
                      <m:r>
                        <a:rPr lang="ar-AE" b="0" i="0">
                          <a:latin typeface="Cambria Math" panose="02040503050406030204" pitchFamily="18" charset="0"/>
                        </a:rPr>
                        <m:t>×</m:t>
                      </m:r>
                      <m:sSub>
                        <m:sSubPr>
                          <m:ctrlPr>
                            <a:rPr lang="ar-AE" b="0" i="1">
                              <a:latin typeface="Cambria Math" panose="02040503050406030204" pitchFamily="18" charset="0"/>
                            </a:rPr>
                          </m:ctrlPr>
                        </m:sSubPr>
                        <m:e>
                          <m:r>
                            <a:rPr lang="ar-AE" b="0" i="1">
                              <a:latin typeface="Cambria Math" panose="02040503050406030204" pitchFamily="18" charset="0"/>
                            </a:rPr>
                            <m:t>𝐹</m:t>
                          </m:r>
                        </m:e>
                        <m:sub>
                          <m:r>
                            <m:rPr>
                              <m:nor/>
                            </m:rPr>
                            <a:rPr lang="en-MY" b="0" i="1">
                              <a:latin typeface="Cambria Math" panose="02040503050406030204" pitchFamily="18" charset="0"/>
                            </a:rPr>
                            <m:t>rand</m:t>
                          </m:r>
                        </m:sub>
                      </m:sSub>
                      <m:r>
                        <a:rPr lang="ar-AE" b="0" i="0">
                          <a:latin typeface="Cambria Math" panose="02040503050406030204" pitchFamily="18" charset="0"/>
                        </a:rPr>
                        <m:t>≈</m:t>
                      </m:r>
                      <m:r>
                        <a:rPr lang="ar-AE" b="0" i="0">
                          <a:latin typeface="Cambria Math" panose="02040503050406030204" pitchFamily="18" charset="0"/>
                        </a:rPr>
                        <m:t>1</m:t>
                      </m:r>
                      <m:r>
                        <a:rPr lang="ar-AE" b="0" i="0">
                          <a:latin typeface="Cambria Math" panose="02040503050406030204" pitchFamily="18" charset="0"/>
                        </a:rPr>
                        <m:t>.</m:t>
                      </m:r>
                      <m:r>
                        <a:rPr lang="ar-AE" b="0" i="0">
                          <a:latin typeface="Cambria Math" panose="02040503050406030204" pitchFamily="18" charset="0"/>
                        </a:rPr>
                        <m:t>265</m:t>
                      </m:r>
                      <m:r>
                        <a:rPr lang="ar-AE" b="0" i="0">
                          <a:latin typeface="Cambria Math" panose="02040503050406030204" pitchFamily="18" charset="0"/>
                        </a:rPr>
                        <m:t>×</m:t>
                      </m:r>
                      <m:r>
                        <a:rPr lang="ar-AE" b="0" i="0">
                          <a:latin typeface="Cambria Math" panose="02040503050406030204" pitchFamily="18" charset="0"/>
                        </a:rPr>
                        <m:t>1</m:t>
                      </m:r>
                      <m:r>
                        <a:rPr lang="ar-AE" b="0" i="0">
                          <a:latin typeface="Cambria Math" panose="02040503050406030204" pitchFamily="18" charset="0"/>
                        </a:rPr>
                        <m:t>.</m:t>
                      </m:r>
                      <m:r>
                        <a:rPr lang="ar-AE" b="0" i="0">
                          <a:latin typeface="Cambria Math" panose="02040503050406030204" pitchFamily="18" charset="0"/>
                        </a:rPr>
                        <m:t>088</m:t>
                      </m:r>
                      <m:r>
                        <a:rPr lang="ar-AE" b="0" i="0">
                          <a:latin typeface="Cambria Math" panose="02040503050406030204" pitchFamily="18" charset="0"/>
                        </a:rPr>
                        <m:t>≈</m:t>
                      </m:r>
                      <m:r>
                        <a:rPr lang="ar-AE" b="0" i="0">
                          <a:latin typeface="Cambria Math" panose="02040503050406030204" pitchFamily="18" charset="0"/>
                        </a:rPr>
                        <m:t>1</m:t>
                      </m:r>
                      <m:r>
                        <a:rPr lang="ar-AE" b="0" i="0">
                          <a:latin typeface="Cambria Math" panose="02040503050406030204" pitchFamily="18" charset="0"/>
                        </a:rPr>
                        <m:t>.</m:t>
                      </m:r>
                      <m:r>
                        <a:rPr lang="ar-AE" b="0" i="0">
                          <a:latin typeface="Cambria Math" panose="02040503050406030204" pitchFamily="18" charset="0"/>
                        </a:rPr>
                        <m:t>38</m:t>
                      </m:r>
                    </m:oMath>
                  </m:oMathPara>
                </a14:m>
                <a:endParaRPr lang="ar-AE" b="0" dirty="0"/>
              </a:p>
              <a:p>
                <a:pPr algn="l">
                  <a:buNone/>
                </a:pPr>
                <a:endParaRPr lang="en-MY" b="0" i="0" dirty="0">
                  <a:effectLst/>
                  <a:latin typeface="fkGroteskNeue"/>
                </a:endParaRPr>
              </a:p>
              <a:p>
                <a:pPr algn="l">
                  <a:buNone/>
                </a:pPr>
                <a:r>
                  <a:rPr lang="en-MY" b="0" i="0" dirty="0">
                    <a:effectLst/>
                    <a:latin typeface="fkGroteskNeue"/>
                  </a:rPr>
                  <a:t>Peak heat flux (statistical):</a:t>
                </a:r>
              </a:p>
              <a:p>
                <a:pPr>
                  <a:buNone/>
                </a:pPr>
                <a14:m>
                  <m:oMathPara xmlns:m="http://schemas.openxmlformats.org/officeDocument/2006/math">
                    <m:oMathParaPr>
                      <m:jc m:val="centerGroup"/>
                    </m:oMathParaPr>
                    <m:oMath xmlns:m="http://schemas.openxmlformats.org/officeDocument/2006/math">
                      <m:sSubSup>
                        <m:sSubSupPr>
                          <m:ctrlPr>
                            <a:rPr lang="ar-AE" i="1">
                              <a:latin typeface="Cambria Math" panose="02040503050406030204" pitchFamily="18" charset="0"/>
                            </a:rPr>
                          </m:ctrlPr>
                        </m:sSubSupPr>
                        <m:e>
                          <m:r>
                            <a:rPr lang="ar-AE" i="1">
                              <a:latin typeface="Cambria Math" panose="02040503050406030204" pitchFamily="18" charset="0"/>
                            </a:rPr>
                            <m:t>𝑞</m:t>
                          </m:r>
                        </m:e>
                        <m:sub>
                          <m:r>
                            <m:rPr>
                              <m:nor/>
                            </m:rPr>
                            <a:rPr lang="en-MY" b="0" i="1">
                              <a:latin typeface="Cambria Math" panose="02040503050406030204" pitchFamily="18" charset="0"/>
                            </a:rPr>
                            <m:t>max</m:t>
                          </m:r>
                          <m:r>
                            <m:rPr>
                              <m:nor/>
                            </m:rPr>
                            <a:rPr lang="en-MY" b="0" i="1">
                              <a:latin typeface="Cambria Math" panose="02040503050406030204" pitchFamily="18" charset="0"/>
                            </a:rPr>
                            <m:t>,</m:t>
                          </m:r>
                          <m:r>
                            <m:rPr>
                              <m:nor/>
                            </m:rPr>
                            <a:rPr lang="en-MY" b="0" i="1">
                              <a:latin typeface="Cambria Math" panose="02040503050406030204" pitchFamily="18" charset="0"/>
                            </a:rPr>
                            <m:t>stat</m:t>
                          </m:r>
                        </m:sub>
                        <m:sup>
                          <m:r>
                            <a:rPr lang="ar-AE" b="0" i="0">
                              <a:latin typeface="Cambria Math" panose="02040503050406030204" pitchFamily="18" charset="0"/>
                            </a:rPr>
                            <m:t>′′</m:t>
                          </m:r>
                        </m:sup>
                      </m:sSubSup>
                      <m:r>
                        <a:rPr lang="ar-AE" b="0" i="0">
                          <a:latin typeface="Cambria Math" panose="02040503050406030204" pitchFamily="18" charset="0"/>
                        </a:rPr>
                        <m:t>≈</m:t>
                      </m:r>
                      <m:r>
                        <a:rPr lang="ar-AE" b="0" i="0">
                          <a:latin typeface="Cambria Math" panose="02040503050406030204" pitchFamily="18" charset="0"/>
                        </a:rPr>
                        <m:t>1</m:t>
                      </m:r>
                      <m:r>
                        <a:rPr lang="ar-AE" b="0" i="0">
                          <a:latin typeface="Cambria Math" panose="02040503050406030204" pitchFamily="18" charset="0"/>
                        </a:rPr>
                        <m:t>.</m:t>
                      </m:r>
                      <m:r>
                        <a:rPr lang="ar-AE" b="0" i="0">
                          <a:latin typeface="Cambria Math" panose="02040503050406030204" pitchFamily="18" charset="0"/>
                        </a:rPr>
                        <m:t>38</m:t>
                      </m:r>
                      <m:r>
                        <a:rPr lang="ar-AE" b="0" i="0">
                          <a:latin typeface="Cambria Math" panose="02040503050406030204" pitchFamily="18" charset="0"/>
                        </a:rPr>
                        <m:t>×</m:t>
                      </m:r>
                      <m:r>
                        <a:rPr lang="ar-AE" b="0" i="0">
                          <a:latin typeface="Cambria Math" panose="02040503050406030204" pitchFamily="18" charset="0"/>
                        </a:rPr>
                        <m:t>500</m:t>
                      </m:r>
                      <m:r>
                        <a:rPr lang="ar-AE" b="0" i="0">
                          <a:latin typeface="Cambria Math" panose="02040503050406030204" pitchFamily="18" charset="0"/>
                        </a:rPr>
                        <m:t>≈</m:t>
                      </m:r>
                      <m:r>
                        <a:rPr lang="ar-AE" b="0" i="0">
                          <a:latin typeface="Cambria Math" panose="02040503050406030204" pitchFamily="18" charset="0"/>
                        </a:rPr>
                        <m:t>690</m:t>
                      </m:r>
                      <m:r>
                        <m:rPr>
                          <m:nor/>
                        </m:rPr>
                        <a:rPr lang="ar-AE" b="0" i="1">
                          <a:latin typeface="Cambria Math" panose="02040503050406030204" pitchFamily="18" charset="0"/>
                        </a:rPr>
                        <m:t> </m:t>
                      </m:r>
                      <m:sSup>
                        <m:sSupPr>
                          <m:ctrlPr>
                            <a:rPr lang="ar-AE" b="0" i="1">
                              <a:latin typeface="Cambria Math" panose="02040503050406030204" pitchFamily="18" charset="0"/>
                            </a:rPr>
                          </m:ctrlPr>
                        </m:sSupPr>
                        <m:e>
                          <m:r>
                            <m:rPr>
                              <m:nor/>
                            </m:rPr>
                            <a:rPr lang="en-MY" b="0" i="1">
                              <a:latin typeface="Cambria Math" panose="02040503050406030204" pitchFamily="18" charset="0"/>
                            </a:rPr>
                            <m:t>kW</m:t>
                          </m:r>
                          <m:r>
                            <m:rPr>
                              <m:nor/>
                            </m:rPr>
                            <a:rPr lang="en-MY" b="0" i="1">
                              <a:latin typeface="Cambria Math" panose="02040503050406030204" pitchFamily="18" charset="0"/>
                            </a:rPr>
                            <m:t>/</m:t>
                          </m:r>
                          <m:r>
                            <m:rPr>
                              <m:nor/>
                            </m:rPr>
                            <a:rPr lang="en-MY" b="0" i="1">
                              <a:latin typeface="Cambria Math" panose="02040503050406030204" pitchFamily="18" charset="0"/>
                            </a:rPr>
                            <m:t>m</m:t>
                          </m:r>
                        </m:e>
                        <m:sup>
                          <m:r>
                            <a:rPr lang="ar-AE" b="0" i="0">
                              <a:latin typeface="Cambria Math" panose="02040503050406030204" pitchFamily="18" charset="0"/>
                            </a:rPr>
                            <m:t>2</m:t>
                          </m:r>
                        </m:sup>
                      </m:sSup>
                    </m:oMath>
                  </m:oMathPara>
                </a14:m>
                <a:endParaRPr lang="ar-AE" b="0" dirty="0"/>
              </a:p>
              <a:p>
                <a:pPr algn="l">
                  <a:buNone/>
                </a:pPr>
                <a:r>
                  <a:rPr lang="en-MY" b="0" i="0" dirty="0">
                    <a:effectLst/>
                    <a:latin typeface="fkGroteskNeue"/>
                  </a:rPr>
                  <a:t>So statistical method gives lower but still conservative hot‑spot than pure multiplication.</a:t>
                </a:r>
              </a:p>
              <a:p>
                <a:pPr>
                  <a:buNone/>
                </a:pPr>
                <a:br>
                  <a:rPr lang="en-MY" dirty="0"/>
                </a:br>
                <a:endParaRPr lang="en-MY" dirty="0"/>
              </a:p>
            </p:txBody>
          </p:sp>
        </mc:Choice>
        <mc:Fallback xmlns="">
          <p:sp>
            <p:nvSpPr>
              <p:cNvPr id="3" name="TextBox 2">
                <a:extLst>
                  <a:ext uri="{FF2B5EF4-FFF2-40B4-BE49-F238E27FC236}">
                    <a16:creationId xmlns:a16="http://schemas.microsoft.com/office/drawing/2014/main" id="{DEDEC465-CA9A-0DD1-96E4-1A1E177B7521}"/>
                  </a:ext>
                </a:extLst>
              </p:cNvPr>
              <p:cNvSpPr txBox="1">
                <a:spLocks noRot="1" noChangeAspect="1" noMove="1" noResize="1" noEditPoints="1" noAdjustHandles="1" noChangeArrowheads="1" noChangeShapeType="1" noTextEdit="1"/>
              </p:cNvSpPr>
              <p:nvPr/>
            </p:nvSpPr>
            <p:spPr>
              <a:xfrm>
                <a:off x="669957" y="441115"/>
                <a:ext cx="8012316" cy="6693884"/>
              </a:xfrm>
              <a:prstGeom prst="rect">
                <a:avLst/>
              </a:prstGeom>
              <a:blipFill>
                <a:blip r:embed="rId2"/>
                <a:stretch>
                  <a:fillRect l="-685" t="-455"/>
                </a:stretch>
              </a:blipFill>
            </p:spPr>
            <p:txBody>
              <a:bodyPr/>
              <a:lstStyle/>
              <a:p>
                <a:r>
                  <a:rPr lang="en-MY">
                    <a:noFill/>
                  </a:rPr>
                  <a:t> </a:t>
                </a:r>
              </a:p>
            </p:txBody>
          </p:sp>
        </mc:Fallback>
      </mc:AlternateContent>
    </p:spTree>
    <p:extLst>
      <p:ext uri="{BB962C8B-B14F-4D97-AF65-F5344CB8AC3E}">
        <p14:creationId xmlns:p14="http://schemas.microsoft.com/office/powerpoint/2010/main" val="38102281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DD9AE-98FF-49A3-AE29-4929E01EAB2B}"/>
              </a:ext>
            </a:extLst>
          </p:cNvPr>
          <p:cNvSpPr txBox="1">
            <a:spLocks noChangeArrowheads="1"/>
          </p:cNvSpPr>
          <p:nvPr/>
        </p:nvSpPr>
        <p:spPr bwMode="auto">
          <a:xfrm>
            <a:off x="2686051" y="412750"/>
            <a:ext cx="478155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spcBef>
                <a:spcPct val="0"/>
              </a:spcBef>
              <a:buFontTx/>
              <a:buNone/>
            </a:pPr>
            <a:r>
              <a:rPr lang="en-US" altLang="en-US" sz="3600" dirty="0">
                <a:cs typeface="Calibri" panose="020F0502020204030204" pitchFamily="34" charset="0"/>
              </a:rPr>
              <a:t>Introduction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63123B2-93B3-470D-A41C-0143A9B7F871}"/>
                  </a:ext>
                </a:extLst>
              </p:cNvPr>
              <p:cNvSpPr txBox="1">
                <a:spLocks noChangeArrowheads="1"/>
              </p:cNvSpPr>
              <p:nvPr/>
            </p:nvSpPr>
            <p:spPr bwMode="auto">
              <a:xfrm>
                <a:off x="1247776" y="1876425"/>
                <a:ext cx="7629523" cy="4462463"/>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r>
                  <a:rPr lang="en-US" altLang="en-US" sz="2400" dirty="0">
                    <a:latin typeface="+mn-lt"/>
                    <a:cs typeface="Arial" panose="020B0604020202020204" pitchFamily="34" charset="0"/>
                  </a:rPr>
                  <a:t>The accepted design criterion </a:t>
                </a:r>
              </a:p>
              <a:p>
                <a:pPr lvl="1" defTabSz="914400" eaLnBrk="1" hangingPunct="1">
                  <a:buFont typeface="Courier New" panose="02070309020205020404" pitchFamily="49" charset="0"/>
                  <a:buChar char="o"/>
                </a:pPr>
                <a:r>
                  <a:rPr lang="en-US" altLang="en-US" sz="2000" dirty="0">
                    <a:latin typeface="+mn-lt"/>
                    <a:cs typeface="Arial" panose="020B0604020202020204" pitchFamily="34" charset="0"/>
                  </a:rPr>
                  <a:t>the integrity of the cladding must be maintained through all operations,</a:t>
                </a:r>
              </a:p>
              <a:p>
                <a:pPr lvl="1" defTabSz="914400" eaLnBrk="1" hangingPunct="1">
                  <a:buFont typeface="Courier New" panose="02070309020205020404" pitchFamily="49" charset="0"/>
                  <a:buChar char="o"/>
                </a:pPr>
                <a:r>
                  <a:rPr lang="en-US" altLang="en-US" sz="2000" dirty="0">
                    <a:latin typeface="+mn-lt"/>
                    <a:cs typeface="Arial" panose="020B0604020202020204" pitchFamily="34" charset="0"/>
                  </a:rPr>
                  <a:t>the expansion of the fuel on melting cannot rupture the cladding,</a:t>
                </a:r>
              </a:p>
              <a:p>
                <a:pPr lvl="1" defTabSz="914400" eaLnBrk="1" hangingPunct="1">
                  <a:buFont typeface="Courier New" panose="02070309020205020404" pitchFamily="49" charset="0"/>
                  <a:buChar char="o"/>
                </a:pPr>
                <a:r>
                  <a:rPr lang="en-US" altLang="en-US" sz="2000" dirty="0">
                    <a:latin typeface="+mn-lt"/>
                    <a:cs typeface="Arial" panose="020B0604020202020204" pitchFamily="34" charset="0"/>
                  </a:rPr>
                  <a:t>the fuel must not melt</a:t>
                </a:r>
              </a:p>
              <a:p>
                <a:pPr lvl="1" defTabSz="914400" eaLnBrk="1" hangingPunct="1">
                  <a:buFont typeface="Courier New" panose="02070309020205020404" pitchFamily="49" charset="0"/>
                  <a:buChar char="o"/>
                </a:pPr>
                <a:endParaRPr lang="en-US" altLang="en-US" sz="2000" dirty="0">
                  <a:latin typeface="+mn-lt"/>
                  <a:cs typeface="Arial" panose="020B0604020202020204" pitchFamily="34" charset="0"/>
                </a:endParaRPr>
              </a:p>
              <a:p>
                <a:pPr defTabSz="914400" eaLnBrk="1" hangingPunct="1"/>
                <a:r>
                  <a:rPr lang="en-US" altLang="en-US" sz="2400" dirty="0">
                    <a:latin typeface="+mn-lt"/>
                    <a:cs typeface="Arial" panose="020B0604020202020204" pitchFamily="34" charset="0"/>
                  </a:rPr>
                  <a:t>The melting point of </a:t>
                </a:r>
                <a14:m>
                  <m:oMath xmlns:m="http://schemas.openxmlformats.org/officeDocument/2006/math">
                    <m:r>
                      <m:rPr>
                        <m:sty m:val="p"/>
                      </m:rPr>
                      <a:rPr lang="en-MY" altLang="en-US" sz="2400" b="0" i="0" smtClean="0">
                        <a:latin typeface="Cambria Math" panose="02040503050406030204" pitchFamily="18" charset="0"/>
                        <a:cs typeface="Arial" panose="020B0604020202020204" pitchFamily="34" charset="0"/>
                      </a:rPr>
                      <m:t>U</m:t>
                    </m:r>
                    <m:sSub>
                      <m:sSubPr>
                        <m:ctrlPr>
                          <a:rPr lang="en-MY" altLang="en-US" sz="2400" b="0" i="1" smtClean="0">
                            <a:latin typeface="Cambria Math" panose="02040503050406030204" pitchFamily="18" charset="0"/>
                            <a:cs typeface="Arial" panose="020B0604020202020204" pitchFamily="34" charset="0"/>
                          </a:rPr>
                        </m:ctrlPr>
                      </m:sSubPr>
                      <m:e>
                        <m:r>
                          <m:rPr>
                            <m:sty m:val="p"/>
                          </m:rPr>
                          <a:rPr lang="en-MY" altLang="en-US" sz="2400" b="0" i="0" smtClean="0">
                            <a:latin typeface="Cambria Math" panose="02040503050406030204" pitchFamily="18" charset="0"/>
                            <a:cs typeface="Arial" panose="020B0604020202020204" pitchFamily="34" charset="0"/>
                          </a:rPr>
                          <m:t>O</m:t>
                        </m:r>
                      </m:e>
                      <m:sub>
                        <m:r>
                          <a:rPr lang="en-MY" altLang="en-US" sz="2400" b="0" i="0" smtClean="0">
                            <a:latin typeface="Cambria Math" panose="02040503050406030204" pitchFamily="18" charset="0"/>
                            <a:cs typeface="Arial" panose="020B0604020202020204" pitchFamily="34" charset="0"/>
                          </a:rPr>
                          <m:t>2</m:t>
                        </m:r>
                      </m:sub>
                    </m:sSub>
                  </m:oMath>
                </a14:m>
                <a:r>
                  <a:rPr lang="en-US" altLang="en-US" sz="2400" dirty="0">
                    <a:latin typeface="+mn-lt"/>
                    <a:cs typeface="Arial" panose="020B0604020202020204" pitchFamily="34" charset="0"/>
                  </a:rPr>
                  <a:t> which depends on burnup; that is on the fraction of the fissile atoms that have undergone fission</a:t>
                </a:r>
              </a:p>
              <a:p>
                <a:pPr lvl="1" defTabSz="914400" eaLnBrk="1" hangingPunct="1">
                  <a:buFont typeface="Courier New" panose="02070309020205020404" pitchFamily="49" charset="0"/>
                  <a:buChar char="o"/>
                </a:pPr>
                <a:r>
                  <a:rPr lang="en-US" altLang="en-US" sz="2000" dirty="0">
                    <a:latin typeface="+mn-lt"/>
                    <a:cs typeface="Arial" panose="020B0604020202020204" pitchFamily="34" charset="0"/>
                  </a:rPr>
                  <a:t>generally, between 5,000 </a:t>
                </a:r>
                <a14:m>
                  <m:oMath xmlns:m="http://schemas.openxmlformats.org/officeDocument/2006/math">
                    <m:r>
                      <a:rPr lang="en-US" altLang="en-US" sz="2000" i="1" smtClean="0">
                        <a:latin typeface="Cambria Math" panose="02040503050406030204" pitchFamily="18" charset="0"/>
                        <a:ea typeface="Cambria Math" panose="02040503050406030204" pitchFamily="18" charset="0"/>
                        <a:cs typeface="Arial" panose="020B0604020202020204" pitchFamily="34" charset="0"/>
                      </a:rPr>
                      <m:t>℉</m:t>
                    </m:r>
                  </m:oMath>
                </a14:m>
                <a:r>
                  <a:rPr lang="en-US" altLang="en-US" sz="2000" dirty="0">
                    <a:latin typeface="+mn-lt"/>
                    <a:cs typeface="Arial" panose="020B0604020202020204" pitchFamily="34" charset="0"/>
                  </a:rPr>
                  <a:t> - 5,100 </a:t>
                </a:r>
                <a14:m>
                  <m:oMath xmlns:m="http://schemas.openxmlformats.org/officeDocument/2006/math">
                    <m:r>
                      <a:rPr lang="en-US" altLang="en-US" sz="2000" i="1" smtClean="0">
                        <a:latin typeface="Cambria Math" panose="02040503050406030204" pitchFamily="18" charset="0"/>
                        <a:ea typeface="Cambria Math" panose="02040503050406030204" pitchFamily="18" charset="0"/>
                        <a:cs typeface="Arial" panose="020B0604020202020204" pitchFamily="34" charset="0"/>
                      </a:rPr>
                      <m:t>℉</m:t>
                    </m:r>
                  </m:oMath>
                </a14:m>
                <a:r>
                  <a:rPr lang="en-US" altLang="en-US" sz="2000" dirty="0">
                    <a:latin typeface="+mn-lt"/>
                    <a:cs typeface="Arial" panose="020B0604020202020204" pitchFamily="34" charset="0"/>
                  </a:rPr>
                  <a:t> (2,760 </a:t>
                </a:r>
                <a14:m>
                  <m:oMath xmlns:m="http://schemas.openxmlformats.org/officeDocument/2006/math">
                    <m:r>
                      <a:rPr lang="en-US" altLang="en-US" sz="2000" i="1" smtClean="0">
                        <a:latin typeface="Cambria Math" panose="02040503050406030204" pitchFamily="18" charset="0"/>
                        <a:ea typeface="Cambria Math" panose="02040503050406030204" pitchFamily="18" charset="0"/>
                        <a:cs typeface="Arial" panose="020B0604020202020204" pitchFamily="34" charset="0"/>
                      </a:rPr>
                      <m:t>℃</m:t>
                    </m:r>
                  </m:oMath>
                </a14:m>
                <a:r>
                  <a:rPr lang="en-US" altLang="en-US" sz="2000" dirty="0">
                    <a:latin typeface="+mn-lt"/>
                    <a:cs typeface="Arial" panose="020B0604020202020204" pitchFamily="34" charset="0"/>
                  </a:rPr>
                  <a:t> - 2,815 </a:t>
                </a:r>
                <a14:m>
                  <m:oMath xmlns:m="http://schemas.openxmlformats.org/officeDocument/2006/math">
                    <m:r>
                      <a:rPr lang="en-US" altLang="en-US" sz="2000" i="1" smtClean="0">
                        <a:latin typeface="Cambria Math" panose="02040503050406030204" pitchFamily="18" charset="0"/>
                        <a:ea typeface="Cambria Math" panose="02040503050406030204" pitchFamily="18" charset="0"/>
                        <a:cs typeface="Arial" panose="020B0604020202020204" pitchFamily="34" charset="0"/>
                      </a:rPr>
                      <m:t>℃</m:t>
                    </m:r>
                  </m:oMath>
                </a14:m>
                <a:r>
                  <a:rPr lang="en-US" altLang="en-US" sz="2000" dirty="0">
                    <a:latin typeface="+mn-lt"/>
                    <a:cs typeface="Arial" panose="020B0604020202020204" pitchFamily="34" charset="0"/>
                  </a:rPr>
                  <a:t>)</a:t>
                </a:r>
              </a:p>
              <a:p>
                <a:pPr lvl="1" defTabSz="914400" eaLnBrk="1" hangingPunct="1">
                  <a:buFont typeface="Courier New" panose="02070309020205020404" pitchFamily="49" charset="0"/>
                  <a:buChar char="o"/>
                </a:pPr>
                <a:r>
                  <a:rPr lang="en-US" altLang="en-US" sz="2000" dirty="0">
                    <a:latin typeface="+mn-lt"/>
                    <a:cs typeface="Arial" panose="020B0604020202020204" pitchFamily="34" charset="0"/>
                  </a:rPr>
                  <a:t>maximum fuel temperature below 4,500 </a:t>
                </a:r>
                <a14:m>
                  <m:oMath xmlns:m="http://schemas.openxmlformats.org/officeDocument/2006/math">
                    <m:r>
                      <a:rPr lang="en-US" altLang="en-US" sz="2000" i="1" smtClean="0">
                        <a:latin typeface="Cambria Math" panose="02040503050406030204" pitchFamily="18" charset="0"/>
                        <a:ea typeface="Cambria Math" panose="02040503050406030204" pitchFamily="18" charset="0"/>
                        <a:cs typeface="Arial" panose="020B0604020202020204" pitchFamily="34" charset="0"/>
                      </a:rPr>
                      <m:t>℉</m:t>
                    </m:r>
                  </m:oMath>
                </a14:m>
                <a:r>
                  <a:rPr lang="en-US" altLang="en-US" sz="2000" dirty="0">
                    <a:latin typeface="+mn-lt"/>
                    <a:cs typeface="Arial" panose="020B0604020202020204" pitchFamily="34" charset="0"/>
                  </a:rPr>
                  <a:t> (2,480 </a:t>
                </a:r>
                <a14:m>
                  <m:oMath xmlns:m="http://schemas.openxmlformats.org/officeDocument/2006/math">
                    <m:r>
                      <a:rPr lang="en-US" altLang="en-US" sz="2000" i="1" smtClean="0">
                        <a:latin typeface="Cambria Math" panose="02040503050406030204" pitchFamily="18" charset="0"/>
                        <a:ea typeface="Cambria Math" panose="02040503050406030204" pitchFamily="18" charset="0"/>
                        <a:cs typeface="Arial" panose="020B0604020202020204" pitchFamily="34" charset="0"/>
                      </a:rPr>
                      <m:t>℃</m:t>
                    </m:r>
                  </m:oMath>
                </a14:m>
                <a:r>
                  <a:rPr lang="en-US" altLang="en-US" sz="2000" dirty="0">
                    <a:latin typeface="+mn-lt"/>
                    <a:cs typeface="Arial" panose="020B0604020202020204" pitchFamily="34" charset="0"/>
                  </a:rPr>
                  <a:t>)</a:t>
                </a:r>
              </a:p>
              <a:p>
                <a:pPr lvl="1" defTabSz="914400" eaLnBrk="1" hangingPunct="1">
                  <a:buFont typeface="Courier New" panose="02070309020205020404" pitchFamily="49" charset="0"/>
                  <a:buChar char="o"/>
                </a:pPr>
                <a:endParaRPr lang="en-US" altLang="en-US" sz="2000" dirty="0">
                  <a:latin typeface="+mn-lt"/>
                  <a:cs typeface="Arial" panose="020B0604020202020204" pitchFamily="34" charset="0"/>
                </a:endParaRPr>
              </a:p>
            </p:txBody>
          </p:sp>
        </mc:Choice>
        <mc:Fallback xmlns="">
          <p:sp>
            <p:nvSpPr>
              <p:cNvPr id="3" name="Content Placeholder 2">
                <a:extLst>
                  <a:ext uri="{FF2B5EF4-FFF2-40B4-BE49-F238E27FC236}">
                    <a16:creationId xmlns="" xmlns:a16="http://schemas.microsoft.com/office/drawing/2014/main" xmlns:a14="http://schemas.microsoft.com/office/drawing/2010/main" id="{563123B2-93B3-470D-A41C-0143A9B7F871}"/>
                  </a:ext>
                </a:extLst>
              </p:cNvPr>
              <p:cNvSpPr txBox="1">
                <a:spLocks noRot="1" noChangeAspect="1" noMove="1" noResize="1" noEditPoints="1" noAdjustHandles="1" noChangeArrowheads="1" noChangeShapeType="1" noTextEdit="1"/>
              </p:cNvSpPr>
              <p:nvPr/>
            </p:nvSpPr>
            <p:spPr bwMode="auto">
              <a:xfrm>
                <a:off x="1247776" y="1876425"/>
                <a:ext cx="7629523" cy="4462463"/>
              </a:xfrm>
              <a:prstGeom prst="rect">
                <a:avLst/>
              </a:prstGeom>
              <a:blipFill rotWithShape="0">
                <a:blip r:embed="rId2"/>
                <a:stretch>
                  <a:fillRect l="-1119" t="-1913" r="-1119"/>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MY">
                    <a:noFill/>
                  </a:rPr>
                  <a:t> </a:t>
                </a:r>
              </a:p>
            </p:txBody>
          </p:sp>
        </mc:Fallback>
      </mc:AlternateContent>
    </p:spTree>
    <p:extLst>
      <p:ext uri="{BB962C8B-B14F-4D97-AF65-F5344CB8AC3E}">
        <p14:creationId xmlns:p14="http://schemas.microsoft.com/office/powerpoint/2010/main" val="4028147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C025F-EBA8-38D8-A091-C47E75A6050C}"/>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DBEFCAA1-265C-AC9D-C1F2-34767947BED3}"/>
              </a:ext>
            </a:extLst>
          </p:cNvPr>
          <p:cNvSpPr txBox="1">
            <a:spLocks noChangeArrowheads="1"/>
          </p:cNvSpPr>
          <p:nvPr/>
        </p:nvSpPr>
        <p:spPr bwMode="auto">
          <a:xfrm>
            <a:off x="491319" y="376892"/>
            <a:ext cx="7955564" cy="82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spcBef>
                <a:spcPct val="0"/>
              </a:spcBef>
              <a:buNone/>
            </a:pPr>
            <a:r>
              <a:rPr lang="en-US" altLang="en-US" sz="3600" dirty="0">
                <a:cs typeface="Arial" panose="020B0604020202020204" pitchFamily="34" charset="0"/>
              </a:rPr>
              <a:t>Example - </a:t>
            </a:r>
            <a:r>
              <a:rPr lang="en-US" altLang="en-US" sz="3600" dirty="0">
                <a:latin typeface="+mn-lt"/>
                <a:cs typeface="Arial" panose="020B0604020202020204" pitchFamily="34" charset="0"/>
              </a:rPr>
              <a:t>Hot Channel &amp; Hot Spot Factor</a:t>
            </a:r>
          </a:p>
        </p:txBody>
      </p:sp>
      <mc:AlternateContent xmlns:mc="http://schemas.openxmlformats.org/markup-compatibility/2006">
        <mc:Choice xmlns:a14="http://schemas.microsoft.com/office/drawing/2010/main" Requires="a14">
          <p:sp>
            <p:nvSpPr>
              <p:cNvPr id="5" name="TextBox 4">
                <a:extLst>
                  <a:ext uri="{FF2B5EF4-FFF2-40B4-BE49-F238E27FC236}">
                    <a16:creationId xmlns:a16="http://schemas.microsoft.com/office/drawing/2014/main" id="{F46886FA-5F72-E267-95F8-277A6639F6E1}"/>
                  </a:ext>
                </a:extLst>
              </p:cNvPr>
              <p:cNvSpPr txBox="1"/>
              <p:nvPr/>
            </p:nvSpPr>
            <p:spPr>
              <a:xfrm>
                <a:off x="737858" y="1201004"/>
                <a:ext cx="7564170" cy="2059025"/>
              </a:xfrm>
              <a:prstGeom prst="rect">
                <a:avLst/>
              </a:prstGeom>
              <a:noFill/>
            </p:spPr>
            <p:txBody>
              <a:bodyPr wrap="square">
                <a:spAutoFit/>
              </a:bodyPr>
              <a:lstStyle/>
              <a:p>
                <a:pPr>
                  <a:buNone/>
                </a:pPr>
                <a:r>
                  <a:rPr lang="en-MY" sz="2000" dirty="0"/>
                  <a:t>The thermal design calculation gives a </a:t>
                </a:r>
                <a:r>
                  <a:rPr lang="en-MY" sz="2000" b="1" dirty="0"/>
                  <a:t>calculated nominal hot-channel linear heat rate</a:t>
                </a:r>
                <a:endParaRPr lang="en-MY" sz="2000" dirty="0"/>
              </a:p>
              <a:p>
                <a:pPr>
                  <a:buNone/>
                </a:pPr>
                <a14:m>
                  <m:oMathPara xmlns:m="http://schemas.openxmlformats.org/officeDocument/2006/math">
                    <m:oMathParaPr>
                      <m:jc m:val="centerGroup"/>
                    </m:oMathParaPr>
                    <m:oMath xmlns:m="http://schemas.openxmlformats.org/officeDocument/2006/math">
                      <m:sSubSup>
                        <m:sSubSupPr>
                          <m:ctrlPr>
                            <a:rPr lang="ar-AE" sz="2000" i="1">
                              <a:latin typeface="Cambria Math" panose="02040503050406030204" pitchFamily="18" charset="0"/>
                            </a:rPr>
                          </m:ctrlPr>
                        </m:sSubSupPr>
                        <m:e>
                          <m:r>
                            <a:rPr lang="ar-AE" sz="2000" i="1">
                              <a:latin typeface="Cambria Math" panose="02040503050406030204" pitchFamily="18" charset="0"/>
                            </a:rPr>
                            <m:t>𝑞</m:t>
                          </m:r>
                        </m:e>
                        <m:sub>
                          <m:r>
                            <m:rPr>
                              <m:nor/>
                            </m:rPr>
                            <a:rPr lang="en-MY" sz="2000" b="0" i="1">
                              <a:latin typeface="Cambria Math" panose="02040503050406030204" pitchFamily="18" charset="0"/>
                            </a:rPr>
                            <m:t>calc</m:t>
                          </m:r>
                        </m:sub>
                        <m:sup>
                          <m:r>
                            <a:rPr lang="ar-AE" sz="2000" b="0" i="0">
                              <a:latin typeface="Cambria Math" panose="02040503050406030204" pitchFamily="18" charset="0"/>
                            </a:rPr>
                            <m:t>′</m:t>
                          </m:r>
                        </m:sup>
                      </m:sSubSup>
                      <m:r>
                        <a:rPr lang="ar-AE" sz="2000" b="0" i="0">
                          <a:latin typeface="Cambria Math" panose="02040503050406030204" pitchFamily="18" charset="0"/>
                        </a:rPr>
                        <m:t>=</m:t>
                      </m:r>
                      <m:r>
                        <a:rPr lang="ar-AE" sz="2000" b="0" i="0">
                          <a:latin typeface="Cambria Math" panose="02040503050406030204" pitchFamily="18" charset="0"/>
                        </a:rPr>
                        <m:t>18</m:t>
                      </m:r>
                      <m:r>
                        <m:rPr>
                          <m:nor/>
                        </m:rPr>
                        <a:rPr lang="ar-AE" sz="2000" b="0" i="1">
                          <a:latin typeface="Cambria Math" panose="02040503050406030204" pitchFamily="18" charset="0"/>
                        </a:rPr>
                        <m:t> </m:t>
                      </m:r>
                      <m:r>
                        <m:rPr>
                          <m:nor/>
                        </m:rPr>
                        <a:rPr lang="en-MY" sz="2000" b="0" i="1">
                          <a:latin typeface="Cambria Math" panose="02040503050406030204" pitchFamily="18" charset="0"/>
                        </a:rPr>
                        <m:t>kW</m:t>
                      </m:r>
                      <m:r>
                        <m:rPr>
                          <m:nor/>
                        </m:rPr>
                        <a:rPr lang="en-MY" sz="2000" b="0" i="1">
                          <a:latin typeface="Cambria Math" panose="02040503050406030204" pitchFamily="18" charset="0"/>
                        </a:rPr>
                        <m:t>/</m:t>
                      </m:r>
                      <m:r>
                        <m:rPr>
                          <m:nor/>
                        </m:rPr>
                        <a:rPr lang="en-MY" sz="2000" b="0" i="1">
                          <a:latin typeface="Cambria Math" panose="02040503050406030204" pitchFamily="18" charset="0"/>
                        </a:rPr>
                        <m:t>m</m:t>
                      </m:r>
                    </m:oMath>
                  </m:oMathPara>
                </a14:m>
                <a:endParaRPr lang="en-MY" sz="2000" b="0" dirty="0"/>
              </a:p>
              <a:p>
                <a:pPr>
                  <a:buNone/>
                </a:pPr>
                <a:r>
                  <a:rPr lang="en-MY" sz="2000" dirty="0"/>
                  <a:t>We will compute an </a:t>
                </a:r>
                <a:r>
                  <a:rPr lang="en-MY" sz="2000" b="1" dirty="0"/>
                  <a:t>engineering hot-channel factor</a:t>
                </a:r>
                <a:r>
                  <a:rPr lang="en-MY" sz="2000" dirty="0"/>
                  <a:t> </a:t>
                </a:r>
                <a14:m>
                  <m:oMath xmlns:m="http://schemas.openxmlformats.org/officeDocument/2006/math">
                    <m:sSub>
                      <m:sSubPr>
                        <m:ctrlPr>
                          <a:rPr lang="ar-AE" sz="2000" i="1">
                            <a:latin typeface="Cambria Math" panose="02040503050406030204" pitchFamily="18" charset="0"/>
                          </a:rPr>
                        </m:ctrlPr>
                      </m:sSubPr>
                      <m:e>
                        <m:r>
                          <a:rPr lang="ar-AE" sz="2000" i="1">
                            <a:latin typeface="Cambria Math" panose="02040503050406030204" pitchFamily="18" charset="0"/>
                          </a:rPr>
                          <m:t>𝐹</m:t>
                        </m:r>
                      </m:e>
                      <m:sub>
                        <m:r>
                          <a:rPr lang="ar-AE" sz="2000" i="1">
                            <a:latin typeface="Cambria Math" panose="02040503050406030204" pitchFamily="18" charset="0"/>
                          </a:rPr>
                          <m:t>𝐸</m:t>
                        </m:r>
                      </m:sub>
                    </m:sSub>
                  </m:oMath>
                </a14:m>
                <a:r>
                  <a:rPr lang="en-MY" sz="2000" dirty="0"/>
                  <a:t> to find </a:t>
                </a:r>
                <a14:m>
                  <m:oMath xmlns:m="http://schemas.openxmlformats.org/officeDocument/2006/math">
                    <m:sSubSup>
                      <m:sSubSupPr>
                        <m:ctrlPr>
                          <a:rPr lang="ar-AE" sz="2000" i="1">
                            <a:latin typeface="Cambria Math" panose="02040503050406030204" pitchFamily="18" charset="0"/>
                          </a:rPr>
                        </m:ctrlPr>
                      </m:sSubSupPr>
                      <m:e>
                        <m:r>
                          <a:rPr lang="ar-AE" sz="2000" i="1">
                            <a:latin typeface="Cambria Math" panose="02040503050406030204" pitchFamily="18" charset="0"/>
                          </a:rPr>
                          <m:t>𝑞</m:t>
                        </m:r>
                      </m:e>
                      <m:sub>
                        <m:r>
                          <m:rPr>
                            <m:nor/>
                          </m:rPr>
                          <a:rPr lang="en-US" sz="2000" i="1">
                            <a:latin typeface="Cambria Math" panose="02040503050406030204" pitchFamily="18" charset="0"/>
                          </a:rPr>
                          <m:t>max</m:t>
                        </m:r>
                      </m:sub>
                      <m:sup>
                        <m:r>
                          <a:rPr lang="ar-AE" sz="2000">
                            <a:latin typeface="Cambria Math" panose="02040503050406030204" pitchFamily="18" charset="0"/>
                          </a:rPr>
                          <m:t>′</m:t>
                        </m:r>
                      </m:sup>
                    </m:sSubSup>
                  </m:oMath>
                </a14:m>
                <a:endParaRPr lang="en-MY" sz="2000" dirty="0"/>
              </a:p>
              <a:p>
                <a:pPr>
                  <a:buNone/>
                </a:pPr>
                <a14:m>
                  <m:oMathPara xmlns:m="http://schemas.openxmlformats.org/officeDocument/2006/math">
                    <m:oMathParaPr>
                      <m:jc m:val="centerGroup"/>
                    </m:oMathParaPr>
                    <m:oMath xmlns:m="http://schemas.openxmlformats.org/officeDocument/2006/math">
                      <m:sSubSup>
                        <m:sSubSupPr>
                          <m:ctrlPr>
                            <a:rPr lang="ar-AE" sz="2000" i="1">
                              <a:latin typeface="Cambria Math" panose="02040503050406030204" pitchFamily="18" charset="0"/>
                            </a:rPr>
                          </m:ctrlPr>
                        </m:sSubSupPr>
                        <m:e>
                          <m:r>
                            <a:rPr lang="ar-AE" sz="2000" i="1">
                              <a:latin typeface="Cambria Math" panose="02040503050406030204" pitchFamily="18" charset="0"/>
                            </a:rPr>
                            <m:t>𝑞</m:t>
                          </m:r>
                        </m:e>
                        <m:sub>
                          <m:r>
                            <m:rPr>
                              <m:nor/>
                            </m:rPr>
                            <a:rPr lang="en-US" sz="2000" b="0" i="1" smtClean="0">
                              <a:latin typeface="Cambria Math" panose="02040503050406030204" pitchFamily="18" charset="0"/>
                            </a:rPr>
                            <m:t>max</m:t>
                          </m:r>
                        </m:sub>
                        <m:sup>
                          <m:r>
                            <a:rPr lang="ar-AE" sz="2000">
                              <a:latin typeface="Cambria Math" panose="02040503050406030204" pitchFamily="18" charset="0"/>
                            </a:rPr>
                            <m:t>′</m:t>
                          </m:r>
                        </m:sup>
                      </m:sSubSup>
                      <m:r>
                        <a:rPr lang="ar-AE" sz="2000" i="0">
                          <a:latin typeface="Cambria Math" panose="02040503050406030204" pitchFamily="18" charset="0"/>
                        </a:rPr>
                        <m:t>=</m:t>
                      </m:r>
                      <m:sSubSup>
                        <m:sSubSupPr>
                          <m:ctrlPr>
                            <a:rPr lang="ar-AE" sz="2000" i="1">
                              <a:latin typeface="Cambria Math" panose="02040503050406030204" pitchFamily="18" charset="0"/>
                            </a:rPr>
                          </m:ctrlPr>
                        </m:sSubSupPr>
                        <m:e>
                          <m:r>
                            <a:rPr lang="ar-AE" sz="2000" i="1">
                              <a:latin typeface="Cambria Math" panose="02040503050406030204" pitchFamily="18" charset="0"/>
                            </a:rPr>
                            <m:t>𝑞</m:t>
                          </m:r>
                        </m:e>
                        <m:sub>
                          <m:r>
                            <m:rPr>
                              <m:nor/>
                            </m:rPr>
                            <a:rPr lang="en-MY" sz="2000" b="0" i="1">
                              <a:latin typeface="Cambria Math" panose="02040503050406030204" pitchFamily="18" charset="0"/>
                            </a:rPr>
                            <m:t>calc</m:t>
                          </m:r>
                        </m:sub>
                        <m:sup>
                          <m:r>
                            <a:rPr lang="ar-AE" sz="2000" b="0" i="0">
                              <a:latin typeface="Cambria Math" panose="02040503050406030204" pitchFamily="18" charset="0"/>
                            </a:rPr>
                            <m:t>′</m:t>
                          </m:r>
                        </m:sup>
                      </m:sSubSup>
                      <m:r>
                        <m:rPr>
                          <m:nor/>
                        </m:rPr>
                        <a:rPr lang="ar-AE" sz="2000" b="0" i="1">
                          <a:latin typeface="Cambria Math" panose="02040503050406030204" pitchFamily="18" charset="0"/>
                        </a:rPr>
                        <m:t> </m:t>
                      </m:r>
                      <m:sSub>
                        <m:sSubPr>
                          <m:ctrlPr>
                            <a:rPr lang="ar-AE" sz="2000" b="0" i="1">
                              <a:latin typeface="Cambria Math" panose="02040503050406030204" pitchFamily="18" charset="0"/>
                            </a:rPr>
                          </m:ctrlPr>
                        </m:sSubPr>
                        <m:e>
                          <m:r>
                            <a:rPr lang="ar-AE" sz="2000" b="0" i="1">
                              <a:latin typeface="Cambria Math" panose="02040503050406030204" pitchFamily="18" charset="0"/>
                            </a:rPr>
                            <m:t>𝐹</m:t>
                          </m:r>
                        </m:e>
                        <m:sub>
                          <m:r>
                            <a:rPr lang="ar-AE" sz="2000" b="0" i="1">
                              <a:latin typeface="Cambria Math" panose="02040503050406030204" pitchFamily="18" charset="0"/>
                            </a:rPr>
                            <m:t>𝐸</m:t>
                          </m:r>
                        </m:sub>
                      </m:sSub>
                    </m:oMath>
                  </m:oMathPara>
                </a14:m>
                <a:endParaRPr lang="ar-AE" sz="2000" b="0" dirty="0"/>
              </a:p>
              <a:p>
                <a:pPr>
                  <a:buNone/>
                </a:pPr>
                <a:r>
                  <a:rPr lang="en-US" sz="2000" dirty="0"/>
                  <a:t>(</a:t>
                </a:r>
                <a:r>
                  <a:rPr lang="en-MY" sz="2000" dirty="0"/>
                  <a:t>And in full form with nuclear peaking:</a:t>
                </a:r>
                <a14:m>
                  <m:oMath xmlns:m="http://schemas.openxmlformats.org/officeDocument/2006/math">
                    <m:sSubSup>
                      <m:sSubSupPr>
                        <m:ctrlPr>
                          <a:rPr lang="ar-AE" sz="2000" i="1">
                            <a:latin typeface="Cambria Math" panose="02040503050406030204" pitchFamily="18" charset="0"/>
                          </a:rPr>
                        </m:ctrlPr>
                      </m:sSubSupPr>
                      <m:e>
                        <m:r>
                          <a:rPr lang="ar-AE" sz="2000" i="1">
                            <a:latin typeface="Cambria Math" panose="02040503050406030204" pitchFamily="18" charset="0"/>
                          </a:rPr>
                          <m:t>𝑞</m:t>
                        </m:r>
                      </m:e>
                      <m:sub>
                        <m:r>
                          <m:rPr>
                            <m:nor/>
                          </m:rPr>
                          <a:rPr lang="en-US" sz="2000" i="1">
                            <a:latin typeface="Cambria Math" panose="02040503050406030204" pitchFamily="18" charset="0"/>
                          </a:rPr>
                          <m:t>max</m:t>
                        </m:r>
                      </m:sub>
                      <m:sup>
                        <m:r>
                          <a:rPr lang="ar-AE" sz="2000">
                            <a:latin typeface="Cambria Math" panose="02040503050406030204" pitchFamily="18" charset="0"/>
                          </a:rPr>
                          <m:t>′</m:t>
                        </m:r>
                      </m:sup>
                    </m:sSubSup>
                    <m:r>
                      <a:rPr lang="ar-AE" sz="2000" i="0">
                        <a:latin typeface="Cambria Math" panose="02040503050406030204" pitchFamily="18" charset="0"/>
                      </a:rPr>
                      <m:t>=</m:t>
                    </m:r>
                    <m:sSubSup>
                      <m:sSubSupPr>
                        <m:ctrlPr>
                          <a:rPr lang="ar-AE" sz="2000" i="1">
                            <a:latin typeface="Cambria Math" panose="02040503050406030204" pitchFamily="18" charset="0"/>
                          </a:rPr>
                        </m:ctrlPr>
                      </m:sSubSupPr>
                      <m:e>
                        <m:r>
                          <a:rPr lang="ar-AE" sz="2000" i="1">
                            <a:latin typeface="Cambria Math" panose="02040503050406030204" pitchFamily="18" charset="0"/>
                          </a:rPr>
                          <m:t>𝑞</m:t>
                        </m:r>
                      </m:e>
                      <m:sub>
                        <m:r>
                          <m:rPr>
                            <m:sty m:val="p"/>
                          </m:rPr>
                          <a:rPr lang="en-US" sz="2000" b="0" i="1" smtClean="0">
                            <a:latin typeface="Cambria Math" panose="02040503050406030204" pitchFamily="18" charset="0"/>
                          </a:rPr>
                          <m:t>avg</m:t>
                        </m:r>
                      </m:sub>
                      <m:sup>
                        <m:r>
                          <a:rPr lang="ar-AE" sz="2000" i="0">
                            <a:latin typeface="Cambria Math" panose="02040503050406030204" pitchFamily="18" charset="0"/>
                          </a:rPr>
                          <m:t>′</m:t>
                        </m:r>
                      </m:sup>
                    </m:sSubSup>
                    <m:sSub>
                      <m:sSubPr>
                        <m:ctrlPr>
                          <a:rPr lang="ar-AE" sz="2000" i="1">
                            <a:latin typeface="Cambria Math" panose="02040503050406030204" pitchFamily="18" charset="0"/>
                          </a:rPr>
                        </m:ctrlPr>
                      </m:sSubPr>
                      <m:e>
                        <m:r>
                          <a:rPr lang="ar-AE" sz="2000" i="1">
                            <a:latin typeface="Cambria Math" panose="02040503050406030204" pitchFamily="18" charset="0"/>
                          </a:rPr>
                          <m:t>𝐹</m:t>
                        </m:r>
                      </m:e>
                      <m:sub>
                        <m:r>
                          <a:rPr lang="ar-AE" sz="2000" i="1">
                            <a:latin typeface="Cambria Math" panose="02040503050406030204" pitchFamily="18" charset="0"/>
                          </a:rPr>
                          <m:t>𝑁</m:t>
                        </m:r>
                      </m:sub>
                    </m:sSub>
                    <m:sSub>
                      <m:sSubPr>
                        <m:ctrlPr>
                          <a:rPr lang="ar-AE" sz="2000" i="1">
                            <a:latin typeface="Cambria Math" panose="02040503050406030204" pitchFamily="18" charset="0"/>
                          </a:rPr>
                        </m:ctrlPr>
                      </m:sSubPr>
                      <m:e>
                        <m:r>
                          <a:rPr lang="ar-AE" sz="2000" i="1">
                            <a:latin typeface="Cambria Math" panose="02040503050406030204" pitchFamily="18" charset="0"/>
                          </a:rPr>
                          <m:t>𝐹</m:t>
                        </m:r>
                      </m:e>
                      <m:sub>
                        <m:r>
                          <a:rPr lang="ar-AE" sz="2000" i="1">
                            <a:latin typeface="Cambria Math" panose="02040503050406030204" pitchFamily="18" charset="0"/>
                          </a:rPr>
                          <m:t>𝐸</m:t>
                        </m:r>
                      </m:sub>
                    </m:sSub>
                    <m:r>
                      <a:rPr lang="en-US" sz="2000" b="0" i="0" smtClean="0">
                        <a:latin typeface="Cambria Math" panose="02040503050406030204" pitchFamily="18" charset="0"/>
                      </a:rPr>
                      <m:t>)</m:t>
                    </m:r>
                  </m:oMath>
                </a14:m>
                <a:endParaRPr lang="ar-AE" sz="2000" dirty="0"/>
              </a:p>
            </p:txBody>
          </p:sp>
        </mc:Choice>
        <mc:Fallback>
          <p:sp>
            <p:nvSpPr>
              <p:cNvPr id="5" name="TextBox 4">
                <a:extLst>
                  <a:ext uri="{FF2B5EF4-FFF2-40B4-BE49-F238E27FC236}">
                    <a16:creationId xmlns:a16="http://schemas.microsoft.com/office/drawing/2014/main" id="{F46886FA-5F72-E267-95F8-277A6639F6E1}"/>
                  </a:ext>
                </a:extLst>
              </p:cNvPr>
              <p:cNvSpPr txBox="1">
                <a:spLocks noRot="1" noChangeAspect="1" noMove="1" noResize="1" noEditPoints="1" noAdjustHandles="1" noChangeArrowheads="1" noChangeShapeType="1" noTextEdit="1"/>
              </p:cNvSpPr>
              <p:nvPr/>
            </p:nvSpPr>
            <p:spPr>
              <a:xfrm>
                <a:off x="737858" y="1201004"/>
                <a:ext cx="7564170" cy="2059025"/>
              </a:xfrm>
              <a:prstGeom prst="rect">
                <a:avLst/>
              </a:prstGeom>
              <a:blipFill>
                <a:blip r:embed="rId2"/>
                <a:stretch>
                  <a:fillRect l="-806" t="-1479" r="-483" b="-3254"/>
                </a:stretch>
              </a:blipFill>
            </p:spPr>
            <p:txBody>
              <a:bodyPr/>
              <a:lstStyle/>
              <a:p>
                <a:r>
                  <a:rPr lang="en-MY">
                    <a:noFill/>
                  </a:rPr>
                  <a:t> </a:t>
                </a:r>
              </a:p>
            </p:txBody>
          </p:sp>
        </mc:Fallback>
      </mc:AlternateContent>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FEC8336E-9294-7494-8389-D8D494C8B4EF}"/>
                  </a:ext>
                </a:extLst>
              </p:cNvPr>
              <p:cNvSpPr txBox="1"/>
              <p:nvPr/>
            </p:nvSpPr>
            <p:spPr>
              <a:xfrm>
                <a:off x="734546" y="3597972"/>
                <a:ext cx="7469109" cy="2646109"/>
              </a:xfrm>
              <a:prstGeom prst="rect">
                <a:avLst/>
              </a:prstGeom>
              <a:noFill/>
            </p:spPr>
            <p:txBody>
              <a:bodyPr wrap="square">
                <a:spAutoFit/>
              </a:bodyPr>
              <a:lstStyle/>
              <a:p>
                <a:pPr>
                  <a:buNone/>
                </a:pPr>
                <a:r>
                  <a:rPr lang="en-MY" sz="2000" b="1" dirty="0"/>
                  <a:t>Given 3 independent uncertainty contributors (</a:t>
                </a:r>
                <a:r>
                  <a:rPr lang="en-MY" sz="2000" dirty="0"/>
                  <a:t>typical independent contributors to “hotness”)</a:t>
                </a:r>
                <a:endParaRPr lang="en-MY" sz="2000" b="1" dirty="0"/>
              </a:p>
              <a:p>
                <a:pPr marL="342900" indent="-342900">
                  <a:buFont typeface="+mj-lt"/>
                  <a:buAutoNum type="arabicPeriod"/>
                </a:pPr>
                <a:r>
                  <a:rPr lang="en-MY" sz="2000" b="1" dirty="0"/>
                  <a:t>Fuel loading (manufacturing):</a:t>
                </a:r>
                <a:r>
                  <a:rPr lang="en-MY" sz="2000" dirty="0"/>
                  <a:t> mean </a:t>
                </a:r>
                <a14:m>
                  <m:oMath xmlns:m="http://schemas.openxmlformats.org/officeDocument/2006/math">
                    <m:sSub>
                      <m:sSubPr>
                        <m:ctrlPr>
                          <a:rPr lang="ar-AE" sz="2000" i="1">
                            <a:latin typeface="Cambria Math" panose="02040503050406030204" pitchFamily="18" charset="0"/>
                          </a:rPr>
                        </m:ctrlPr>
                      </m:sSubPr>
                      <m:e>
                        <m:r>
                          <a:rPr lang="ar-AE" sz="2000" i="1">
                            <a:latin typeface="Cambria Math" panose="02040503050406030204" pitchFamily="18" charset="0"/>
                          </a:rPr>
                          <m:t>𝑥</m:t>
                        </m:r>
                      </m:e>
                      <m:sub>
                        <m:r>
                          <a:rPr lang="ar-AE" sz="2000" i="0">
                            <a:latin typeface="Cambria Math" panose="02040503050406030204" pitchFamily="18" charset="0"/>
                          </a:rPr>
                          <m:t>1</m:t>
                        </m:r>
                      </m:sub>
                    </m:sSub>
                    <m:r>
                      <a:rPr lang="ar-AE" sz="2000" i="0">
                        <a:latin typeface="Cambria Math" panose="02040503050406030204" pitchFamily="18" charset="0"/>
                      </a:rPr>
                      <m:t>=</m:t>
                    </m:r>
                    <m:r>
                      <a:rPr lang="ar-AE" sz="2000" i="0">
                        <a:latin typeface="Cambria Math" panose="02040503050406030204" pitchFamily="18" charset="0"/>
                      </a:rPr>
                      <m:t>0</m:t>
                    </m:r>
                    <m:r>
                      <a:rPr lang="ar-AE" sz="2000" i="0">
                        <a:latin typeface="Cambria Math" panose="02040503050406030204" pitchFamily="18" charset="0"/>
                      </a:rPr>
                      <m:t>.</m:t>
                    </m:r>
                    <m:r>
                      <a:rPr lang="ar-AE" sz="2000" i="0">
                        <a:latin typeface="Cambria Math" panose="02040503050406030204" pitchFamily="18" charset="0"/>
                      </a:rPr>
                      <m:t>457</m:t>
                    </m:r>
                    <m:r>
                      <m:rPr>
                        <m:nor/>
                      </m:rPr>
                      <a:rPr lang="ar-AE" sz="2000" b="0" i="1">
                        <a:latin typeface="Cambria Math" panose="02040503050406030204" pitchFamily="18" charset="0"/>
                      </a:rPr>
                      <m:t> </m:t>
                    </m:r>
                    <m:r>
                      <m:rPr>
                        <m:nor/>
                      </m:rPr>
                      <a:rPr lang="en-MY" sz="2000" b="0" i="1">
                        <a:latin typeface="Cambria Math" panose="02040503050406030204" pitchFamily="18" charset="0"/>
                      </a:rPr>
                      <m:t>lb</m:t>
                    </m:r>
                    <m:r>
                      <m:rPr>
                        <m:nor/>
                      </m:rPr>
                      <a:rPr lang="en-MY" sz="2000" b="0" i="1">
                        <a:latin typeface="Cambria Math" panose="02040503050406030204" pitchFamily="18" charset="0"/>
                      </a:rPr>
                      <m:t>/</m:t>
                    </m:r>
                    <m:r>
                      <m:rPr>
                        <m:nor/>
                      </m:rPr>
                      <a:rPr lang="en-MY" sz="2000" b="0" i="1">
                        <a:latin typeface="Cambria Math" panose="02040503050406030204" pitchFamily="18" charset="0"/>
                      </a:rPr>
                      <m:t>ft</m:t>
                    </m:r>
                  </m:oMath>
                </a14:m>
                <a:r>
                  <a:rPr lang="en-MY" sz="2000" dirty="0"/>
                  <a:t>, standard deviation </a:t>
                </a:r>
                <a14:m>
                  <m:oMath xmlns:m="http://schemas.openxmlformats.org/officeDocument/2006/math">
                    <m:sSub>
                      <m:sSubPr>
                        <m:ctrlPr>
                          <a:rPr lang="ar-AE" sz="2000" i="1">
                            <a:latin typeface="Cambria Math" panose="02040503050406030204" pitchFamily="18" charset="0"/>
                          </a:rPr>
                        </m:ctrlPr>
                      </m:sSubPr>
                      <m:e>
                        <m:r>
                          <a:rPr lang="ar-AE" sz="2000" i="1">
                            <a:latin typeface="Cambria Math" panose="02040503050406030204" pitchFamily="18" charset="0"/>
                          </a:rPr>
                          <m:t>𝜎</m:t>
                        </m:r>
                      </m:e>
                      <m:sub>
                        <m:r>
                          <a:rPr lang="ar-AE" sz="2000" i="0">
                            <a:latin typeface="Cambria Math" panose="02040503050406030204" pitchFamily="18" charset="0"/>
                          </a:rPr>
                          <m:t>1</m:t>
                        </m:r>
                      </m:sub>
                    </m:sSub>
                    <m:r>
                      <a:rPr lang="ar-AE" sz="2000" i="0">
                        <a:latin typeface="Cambria Math" panose="02040503050406030204" pitchFamily="18" charset="0"/>
                      </a:rPr>
                      <m:t>=</m:t>
                    </m:r>
                    <m:r>
                      <a:rPr lang="ar-AE" sz="2000" i="0">
                        <a:latin typeface="Cambria Math" panose="02040503050406030204" pitchFamily="18" charset="0"/>
                      </a:rPr>
                      <m:t>0</m:t>
                    </m:r>
                    <m:r>
                      <a:rPr lang="ar-AE" sz="2000" i="0">
                        <a:latin typeface="Cambria Math" panose="02040503050406030204" pitchFamily="18" charset="0"/>
                      </a:rPr>
                      <m:t>.</m:t>
                    </m:r>
                    <m:r>
                      <a:rPr lang="ar-AE" sz="2000" i="0">
                        <a:latin typeface="Cambria Math" panose="02040503050406030204" pitchFamily="18" charset="0"/>
                      </a:rPr>
                      <m:t>0122</m:t>
                    </m:r>
                    <m:r>
                      <m:rPr>
                        <m:nor/>
                      </m:rPr>
                      <a:rPr lang="ar-AE" sz="2000" b="0" i="1">
                        <a:latin typeface="Cambria Math" panose="02040503050406030204" pitchFamily="18" charset="0"/>
                      </a:rPr>
                      <m:t> </m:t>
                    </m:r>
                    <m:r>
                      <m:rPr>
                        <m:nor/>
                      </m:rPr>
                      <a:rPr lang="en-MY" sz="2000" b="0" i="1">
                        <a:latin typeface="Cambria Math" panose="02040503050406030204" pitchFamily="18" charset="0"/>
                      </a:rPr>
                      <m:t>lb</m:t>
                    </m:r>
                    <m:r>
                      <m:rPr>
                        <m:nor/>
                      </m:rPr>
                      <a:rPr lang="en-MY" sz="2000" b="0" i="1">
                        <a:latin typeface="Cambria Math" panose="02040503050406030204" pitchFamily="18" charset="0"/>
                      </a:rPr>
                      <m:t>/</m:t>
                    </m:r>
                    <m:r>
                      <m:rPr>
                        <m:nor/>
                      </m:rPr>
                      <a:rPr lang="en-MY" sz="2000" b="0" i="1">
                        <a:latin typeface="Cambria Math" panose="02040503050406030204" pitchFamily="18" charset="0"/>
                      </a:rPr>
                      <m:t>ft</m:t>
                    </m:r>
                  </m:oMath>
                </a14:m>
                <a:endParaRPr lang="en-MY" sz="2000" dirty="0"/>
              </a:p>
              <a:p>
                <a:pPr marL="342900" indent="-342900">
                  <a:buFont typeface="+mj-lt"/>
                  <a:buAutoNum type="arabicPeriod"/>
                </a:pPr>
                <a:r>
                  <a:rPr lang="en-MY" sz="2000" b="1" dirty="0"/>
                  <a:t>Flow maldistribution:</a:t>
                </a:r>
                <a:r>
                  <a:rPr lang="en-MY" sz="2000" dirty="0"/>
                  <a:t> fractional standard deviation		 </a:t>
                </a:r>
                <a14:m>
                  <m:oMath xmlns:m="http://schemas.openxmlformats.org/officeDocument/2006/math">
                    <m:sSub>
                      <m:sSubPr>
                        <m:ctrlPr>
                          <a:rPr lang="ar-AE" sz="2000" i="1">
                            <a:latin typeface="Cambria Math" panose="02040503050406030204" pitchFamily="18" charset="0"/>
                          </a:rPr>
                        </m:ctrlPr>
                      </m:sSubPr>
                      <m:e>
                        <m:r>
                          <a:rPr lang="ar-AE" sz="2000" i="1">
                            <a:latin typeface="Cambria Math" panose="02040503050406030204" pitchFamily="18" charset="0"/>
                          </a:rPr>
                          <m:t>𝜎</m:t>
                        </m:r>
                      </m:e>
                      <m:sub>
                        <m:r>
                          <a:rPr lang="ar-AE" sz="2000" i="0">
                            <a:latin typeface="Cambria Math" panose="02040503050406030204" pitchFamily="18" charset="0"/>
                          </a:rPr>
                          <m:t>2</m:t>
                        </m:r>
                        <m:r>
                          <a:rPr lang="ar-AE" sz="2000" i="0">
                            <a:latin typeface="Cambria Math" panose="02040503050406030204" pitchFamily="18" charset="0"/>
                          </a:rPr>
                          <m:t>,</m:t>
                        </m:r>
                        <m:r>
                          <m:rPr>
                            <m:nor/>
                          </m:rPr>
                          <a:rPr lang="en-MY" sz="2000" b="0" i="1">
                            <a:latin typeface="Cambria Math" panose="02040503050406030204" pitchFamily="18" charset="0"/>
                          </a:rPr>
                          <m:t>frac</m:t>
                        </m:r>
                      </m:sub>
                    </m:sSub>
                    <m:r>
                      <a:rPr lang="ar-AE" sz="2000" b="0" i="0">
                        <a:latin typeface="Cambria Math" panose="02040503050406030204" pitchFamily="18" charset="0"/>
                      </a:rPr>
                      <m:t>=</m:t>
                    </m:r>
                    <m:r>
                      <a:rPr lang="ar-AE" sz="2000" b="0" i="0">
                        <a:latin typeface="Cambria Math" panose="02040503050406030204" pitchFamily="18" charset="0"/>
                      </a:rPr>
                      <m:t>0</m:t>
                    </m:r>
                    <m:r>
                      <a:rPr lang="ar-AE" sz="2000" b="0" i="0">
                        <a:latin typeface="Cambria Math" panose="02040503050406030204" pitchFamily="18" charset="0"/>
                      </a:rPr>
                      <m:t>.</m:t>
                    </m:r>
                    <m:r>
                      <a:rPr lang="ar-AE" sz="2000" b="0" i="0">
                        <a:latin typeface="Cambria Math" panose="02040503050406030204" pitchFamily="18" charset="0"/>
                      </a:rPr>
                      <m:t>020</m:t>
                    </m:r>
                  </m:oMath>
                </a14:m>
                <a:r>
                  <a:rPr lang="en-MY" sz="2000" dirty="0"/>
                  <a:t> (i.e. 2%)</a:t>
                </a:r>
              </a:p>
              <a:p>
                <a:pPr marL="342900" indent="-342900">
                  <a:buFont typeface="+mj-lt"/>
                  <a:buAutoNum type="arabicPeriod"/>
                </a:pPr>
                <a:r>
                  <a:rPr lang="en-MY" sz="2000" b="1" dirty="0"/>
                  <a:t>Heat transfer coefficient </a:t>
                </a:r>
                <a14:m>
                  <m:oMath xmlns:m="http://schemas.openxmlformats.org/officeDocument/2006/math">
                    <m:r>
                      <a:rPr lang="en-MY" sz="2000" i="1">
                        <a:latin typeface="Cambria Math" panose="02040503050406030204" pitchFamily="18" charset="0"/>
                      </a:rPr>
                      <m:t>h</m:t>
                    </m:r>
                  </m:oMath>
                </a14:m>
                <a:r>
                  <a:rPr lang="en-MY" sz="2000" b="1" dirty="0"/>
                  <a:t>:</a:t>
                </a:r>
                <a:r>
                  <a:rPr lang="en-MY" sz="2000" dirty="0"/>
                  <a:t> fractional standard deviation		 </a:t>
                </a:r>
                <a14:m>
                  <m:oMath xmlns:m="http://schemas.openxmlformats.org/officeDocument/2006/math">
                    <m:sSub>
                      <m:sSubPr>
                        <m:ctrlPr>
                          <a:rPr lang="ar-AE" sz="2000" i="1">
                            <a:latin typeface="Cambria Math" panose="02040503050406030204" pitchFamily="18" charset="0"/>
                          </a:rPr>
                        </m:ctrlPr>
                      </m:sSubPr>
                      <m:e>
                        <m:r>
                          <a:rPr lang="ar-AE" sz="2000" i="1">
                            <a:latin typeface="Cambria Math" panose="02040503050406030204" pitchFamily="18" charset="0"/>
                          </a:rPr>
                          <m:t>𝜎</m:t>
                        </m:r>
                      </m:e>
                      <m:sub>
                        <m:r>
                          <a:rPr lang="ar-AE" sz="2000" i="0">
                            <a:latin typeface="Cambria Math" panose="02040503050406030204" pitchFamily="18" charset="0"/>
                          </a:rPr>
                          <m:t>3</m:t>
                        </m:r>
                        <m:r>
                          <a:rPr lang="ar-AE" sz="2000" i="0">
                            <a:latin typeface="Cambria Math" panose="02040503050406030204" pitchFamily="18" charset="0"/>
                          </a:rPr>
                          <m:t>,</m:t>
                        </m:r>
                        <m:r>
                          <m:rPr>
                            <m:nor/>
                          </m:rPr>
                          <a:rPr lang="en-MY" sz="2000" b="0" i="1">
                            <a:latin typeface="Cambria Math" panose="02040503050406030204" pitchFamily="18" charset="0"/>
                          </a:rPr>
                          <m:t>frac</m:t>
                        </m:r>
                      </m:sub>
                    </m:sSub>
                    <m:r>
                      <a:rPr lang="ar-AE" sz="2000" b="0" i="0">
                        <a:latin typeface="Cambria Math" panose="02040503050406030204" pitchFamily="18" charset="0"/>
                      </a:rPr>
                      <m:t>=</m:t>
                    </m:r>
                    <m:r>
                      <a:rPr lang="ar-AE" sz="2000" b="0" i="0">
                        <a:latin typeface="Cambria Math" panose="02040503050406030204" pitchFamily="18" charset="0"/>
                      </a:rPr>
                      <m:t>0</m:t>
                    </m:r>
                    <m:r>
                      <a:rPr lang="ar-AE" sz="2000" b="0" i="0">
                        <a:latin typeface="Cambria Math" panose="02040503050406030204" pitchFamily="18" charset="0"/>
                      </a:rPr>
                      <m:t>.</m:t>
                    </m:r>
                    <m:r>
                      <a:rPr lang="ar-AE" sz="2000" b="0" i="0">
                        <a:latin typeface="Cambria Math" panose="02040503050406030204" pitchFamily="18" charset="0"/>
                      </a:rPr>
                      <m:t>010</m:t>
                    </m:r>
                  </m:oMath>
                </a14:m>
                <a:r>
                  <a:rPr lang="en-US" sz="2000" dirty="0"/>
                  <a:t> (</a:t>
                </a:r>
                <a:r>
                  <a:rPr lang="en-MY" sz="2000" dirty="0"/>
                  <a:t>i.e. 1%)</a:t>
                </a:r>
              </a:p>
            </p:txBody>
          </p:sp>
        </mc:Choice>
        <mc:Fallback>
          <p:sp>
            <p:nvSpPr>
              <p:cNvPr id="7" name="TextBox 6">
                <a:extLst>
                  <a:ext uri="{FF2B5EF4-FFF2-40B4-BE49-F238E27FC236}">
                    <a16:creationId xmlns:a16="http://schemas.microsoft.com/office/drawing/2014/main" id="{FEC8336E-9294-7494-8389-D8D494C8B4EF}"/>
                  </a:ext>
                </a:extLst>
              </p:cNvPr>
              <p:cNvSpPr txBox="1">
                <a:spLocks noRot="1" noChangeAspect="1" noMove="1" noResize="1" noEditPoints="1" noAdjustHandles="1" noChangeArrowheads="1" noChangeShapeType="1" noTextEdit="1"/>
              </p:cNvSpPr>
              <p:nvPr/>
            </p:nvSpPr>
            <p:spPr>
              <a:xfrm>
                <a:off x="734546" y="3597972"/>
                <a:ext cx="7469109" cy="2646109"/>
              </a:xfrm>
              <a:prstGeom prst="rect">
                <a:avLst/>
              </a:prstGeom>
              <a:blipFill>
                <a:blip r:embed="rId3"/>
                <a:stretch>
                  <a:fillRect l="-897" t="-1152" b="-1613"/>
                </a:stretch>
              </a:blipFill>
            </p:spPr>
            <p:txBody>
              <a:bodyPr/>
              <a:lstStyle/>
              <a:p>
                <a:r>
                  <a:rPr lang="en-MY">
                    <a:noFill/>
                  </a:rPr>
                  <a:t> </a:t>
                </a:r>
              </a:p>
            </p:txBody>
          </p:sp>
        </mc:Fallback>
      </mc:AlternateContent>
    </p:spTree>
    <p:extLst>
      <p:ext uri="{BB962C8B-B14F-4D97-AF65-F5344CB8AC3E}">
        <p14:creationId xmlns:p14="http://schemas.microsoft.com/office/powerpoint/2010/main" val="46964539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502211-382B-5319-7EEB-D6971C28BA8F}"/>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F722B7D8-9D74-66ED-F36E-651A6568CA84}"/>
              </a:ext>
            </a:extLst>
          </p:cNvPr>
          <p:cNvSpPr txBox="1">
            <a:spLocks noChangeArrowheads="1"/>
          </p:cNvSpPr>
          <p:nvPr/>
        </p:nvSpPr>
        <p:spPr bwMode="auto">
          <a:xfrm>
            <a:off x="491319" y="376892"/>
            <a:ext cx="7955564" cy="82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spcBef>
                <a:spcPct val="0"/>
              </a:spcBef>
              <a:buNone/>
            </a:pPr>
            <a:r>
              <a:rPr lang="en-US" altLang="en-US" sz="3600" dirty="0">
                <a:cs typeface="Arial" panose="020B0604020202020204" pitchFamily="34" charset="0"/>
              </a:rPr>
              <a:t>Example - </a:t>
            </a:r>
            <a:r>
              <a:rPr lang="en-US" altLang="en-US" sz="3600" dirty="0">
                <a:latin typeface="+mn-lt"/>
                <a:cs typeface="Arial" panose="020B0604020202020204" pitchFamily="34" charset="0"/>
              </a:rPr>
              <a:t>Hot Channel &amp; Hot Spot Factor</a:t>
            </a:r>
          </a:p>
        </p:txBody>
      </p:sp>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E06C170C-08AB-154F-BD79-5CCD9BA9F2C2}"/>
                  </a:ext>
                </a:extLst>
              </p:cNvPr>
              <p:cNvSpPr txBox="1"/>
              <p:nvPr/>
            </p:nvSpPr>
            <p:spPr>
              <a:xfrm>
                <a:off x="801231" y="1385388"/>
                <a:ext cx="7645651" cy="1305229"/>
              </a:xfrm>
              <a:prstGeom prst="rect">
                <a:avLst/>
              </a:prstGeom>
              <a:noFill/>
            </p:spPr>
            <p:txBody>
              <a:bodyPr wrap="square">
                <a:spAutoFit/>
              </a:bodyPr>
              <a:lstStyle/>
              <a:p>
                <a:pPr>
                  <a:buNone/>
                </a:pPr>
                <a:r>
                  <a:rPr lang="en-MY" sz="2000" b="1" dirty="0"/>
                  <a:t>Individual “3</a:t>
                </a:r>
                <a:r>
                  <a:rPr lang="el-GR" sz="2000" b="1" dirty="0"/>
                  <a:t>σ” </a:t>
                </a:r>
                <a:r>
                  <a:rPr lang="en-MY" sz="2000" b="1" dirty="0"/>
                  <a:t>subfactors (per </a:t>
                </a:r>
                <a:r>
                  <a:rPr lang="en-MY" sz="2000" b="1" dirty="0" err="1"/>
                  <a:t>Lamarsh</a:t>
                </a:r>
                <a:r>
                  <a:rPr lang="en-MY" sz="2000" b="1" dirty="0"/>
                  <a:t>)</a:t>
                </a:r>
              </a:p>
              <a:p>
                <a:pPr>
                  <a:buNone/>
                </a:pPr>
                <a:r>
                  <a:rPr lang="en-MY" sz="2000" dirty="0" err="1"/>
                  <a:t>Lamarsh</a:t>
                </a:r>
                <a:r>
                  <a:rPr lang="en-MY" sz="2000" dirty="0"/>
                  <a:t> defines an engineering subfactor for a variable </a:t>
                </a:r>
                <a14:m>
                  <m:oMath xmlns:m="http://schemas.openxmlformats.org/officeDocument/2006/math">
                    <m:r>
                      <a:rPr lang="en-MY" sz="2000" i="1">
                        <a:latin typeface="Cambria Math" panose="02040503050406030204" pitchFamily="18" charset="0"/>
                      </a:rPr>
                      <m:t>𝑥</m:t>
                    </m:r>
                  </m:oMath>
                </a14:m>
                <a:r>
                  <a:rPr lang="en-MY" sz="2000" dirty="0"/>
                  <a:t>as</a:t>
                </a:r>
              </a:p>
              <a:p>
                <a:pPr>
                  <a:buNone/>
                </a:pPr>
                <a14:m>
                  <m:oMathPara xmlns:m="http://schemas.openxmlformats.org/officeDocument/2006/math">
                    <m:oMathParaPr>
                      <m:jc m:val="centerGroup"/>
                    </m:oMathParaPr>
                    <m:oMath xmlns:m="http://schemas.openxmlformats.org/officeDocument/2006/math">
                      <m:sSub>
                        <m:sSubPr>
                          <m:ctrlPr>
                            <a:rPr lang="ar-AE" sz="2000" i="1">
                              <a:latin typeface="Cambria Math" panose="02040503050406030204" pitchFamily="18" charset="0"/>
                            </a:rPr>
                          </m:ctrlPr>
                        </m:sSubPr>
                        <m:e>
                          <m:r>
                            <a:rPr lang="ar-AE" sz="2000" i="1">
                              <a:latin typeface="Cambria Math" panose="02040503050406030204" pitchFamily="18" charset="0"/>
                            </a:rPr>
                            <m:t>𝐹</m:t>
                          </m:r>
                        </m:e>
                        <m:sub>
                          <m:r>
                            <a:rPr lang="ar-AE" sz="2000" i="1">
                              <a:latin typeface="Cambria Math" panose="02040503050406030204" pitchFamily="18" charset="0"/>
                            </a:rPr>
                            <m:t>𝐸</m:t>
                          </m:r>
                          <m:r>
                            <a:rPr lang="ar-AE" sz="2000" i="0">
                              <a:latin typeface="Cambria Math" panose="02040503050406030204" pitchFamily="18" charset="0"/>
                            </a:rPr>
                            <m:t>,</m:t>
                          </m:r>
                          <m:r>
                            <a:rPr lang="ar-AE" sz="2000" i="1">
                              <a:latin typeface="Cambria Math" panose="02040503050406030204" pitchFamily="18" charset="0"/>
                            </a:rPr>
                            <m:t>𝑥</m:t>
                          </m:r>
                        </m:sub>
                      </m:sSub>
                      <m:r>
                        <a:rPr lang="ar-AE" sz="2000" i="0">
                          <a:latin typeface="Cambria Math" panose="02040503050406030204" pitchFamily="18" charset="0"/>
                        </a:rPr>
                        <m:t>=</m:t>
                      </m:r>
                      <m:f>
                        <m:fPr>
                          <m:ctrlPr>
                            <a:rPr lang="ar-AE" sz="2000" i="1">
                              <a:latin typeface="Cambria Math" panose="02040503050406030204" pitchFamily="18" charset="0"/>
                            </a:rPr>
                          </m:ctrlPr>
                        </m:fPr>
                        <m:num>
                          <m:r>
                            <a:rPr lang="ar-AE" sz="2000" i="1">
                              <a:latin typeface="Cambria Math" panose="02040503050406030204" pitchFamily="18" charset="0"/>
                            </a:rPr>
                            <m:t>𝑥</m:t>
                          </m:r>
                          <m:r>
                            <a:rPr lang="ar-AE" sz="2000" i="0">
                              <a:latin typeface="Cambria Math" panose="02040503050406030204" pitchFamily="18" charset="0"/>
                            </a:rPr>
                            <m:t>+</m:t>
                          </m:r>
                          <m:r>
                            <a:rPr lang="ar-AE" sz="2000" i="0">
                              <a:latin typeface="Cambria Math" panose="02040503050406030204" pitchFamily="18" charset="0"/>
                            </a:rPr>
                            <m:t>3</m:t>
                          </m:r>
                          <m:r>
                            <a:rPr lang="ar-AE" sz="2000" i="1">
                              <a:latin typeface="Cambria Math" panose="02040503050406030204" pitchFamily="18" charset="0"/>
                            </a:rPr>
                            <m:t>𝜎</m:t>
                          </m:r>
                          <m:d>
                            <m:dPr>
                              <m:ctrlPr>
                                <a:rPr lang="ar-AE" sz="2000" i="1">
                                  <a:latin typeface="Cambria Math" panose="02040503050406030204" pitchFamily="18" charset="0"/>
                                </a:rPr>
                              </m:ctrlPr>
                            </m:dPr>
                            <m:e>
                              <m:r>
                                <a:rPr lang="ar-AE" sz="2000" i="1">
                                  <a:latin typeface="Cambria Math" panose="02040503050406030204" pitchFamily="18" charset="0"/>
                                </a:rPr>
                                <m:t>𝑥</m:t>
                              </m:r>
                            </m:e>
                          </m:d>
                        </m:num>
                        <m:den>
                          <m:r>
                            <a:rPr lang="ar-AE" sz="2000" i="1">
                              <a:latin typeface="Cambria Math" panose="02040503050406030204" pitchFamily="18" charset="0"/>
                            </a:rPr>
                            <m:t>𝑥</m:t>
                          </m:r>
                        </m:den>
                      </m:f>
                      <m:r>
                        <a:rPr lang="ar-AE" sz="2000" i="0">
                          <a:latin typeface="Cambria Math" panose="02040503050406030204" pitchFamily="18" charset="0"/>
                        </a:rPr>
                        <m:t>=</m:t>
                      </m:r>
                      <m:r>
                        <a:rPr lang="ar-AE" sz="2000" i="0">
                          <a:latin typeface="Cambria Math" panose="02040503050406030204" pitchFamily="18" charset="0"/>
                        </a:rPr>
                        <m:t>1</m:t>
                      </m:r>
                      <m:r>
                        <a:rPr lang="ar-AE" sz="2000" i="0">
                          <a:latin typeface="Cambria Math" panose="02040503050406030204" pitchFamily="18" charset="0"/>
                        </a:rPr>
                        <m:t>+</m:t>
                      </m:r>
                      <m:r>
                        <a:rPr lang="ar-AE" sz="2000" i="0">
                          <a:latin typeface="Cambria Math" panose="02040503050406030204" pitchFamily="18" charset="0"/>
                        </a:rPr>
                        <m:t>3</m:t>
                      </m:r>
                      <m:f>
                        <m:fPr>
                          <m:ctrlPr>
                            <a:rPr lang="ar-AE" sz="2000" i="1">
                              <a:latin typeface="Cambria Math" panose="02040503050406030204" pitchFamily="18" charset="0"/>
                            </a:rPr>
                          </m:ctrlPr>
                        </m:fPr>
                        <m:num>
                          <m:r>
                            <a:rPr lang="ar-AE" sz="2000" i="1">
                              <a:latin typeface="Cambria Math" panose="02040503050406030204" pitchFamily="18" charset="0"/>
                            </a:rPr>
                            <m:t>𝜎</m:t>
                          </m:r>
                          <m:d>
                            <m:dPr>
                              <m:ctrlPr>
                                <a:rPr lang="ar-AE" sz="2000" i="1">
                                  <a:latin typeface="Cambria Math" panose="02040503050406030204" pitchFamily="18" charset="0"/>
                                </a:rPr>
                              </m:ctrlPr>
                            </m:dPr>
                            <m:e>
                              <m:r>
                                <a:rPr lang="ar-AE" sz="2000" i="1">
                                  <a:latin typeface="Cambria Math" panose="02040503050406030204" pitchFamily="18" charset="0"/>
                                </a:rPr>
                                <m:t>𝑥</m:t>
                              </m:r>
                            </m:e>
                          </m:d>
                        </m:num>
                        <m:den>
                          <m:r>
                            <a:rPr lang="ar-AE" sz="2000" i="1">
                              <a:latin typeface="Cambria Math" panose="02040503050406030204" pitchFamily="18" charset="0"/>
                            </a:rPr>
                            <m:t>𝑥</m:t>
                          </m:r>
                        </m:den>
                      </m:f>
                    </m:oMath>
                  </m:oMathPara>
                </a14:m>
                <a:endParaRPr lang="ar-AE" sz="2000" dirty="0"/>
              </a:p>
            </p:txBody>
          </p:sp>
        </mc:Choice>
        <mc:Fallback>
          <p:sp>
            <p:nvSpPr>
              <p:cNvPr id="9" name="TextBox 8">
                <a:extLst>
                  <a:ext uri="{FF2B5EF4-FFF2-40B4-BE49-F238E27FC236}">
                    <a16:creationId xmlns:a16="http://schemas.microsoft.com/office/drawing/2014/main" id="{E06C170C-08AB-154F-BD79-5CCD9BA9F2C2}"/>
                  </a:ext>
                </a:extLst>
              </p:cNvPr>
              <p:cNvSpPr txBox="1">
                <a:spLocks noRot="1" noChangeAspect="1" noMove="1" noResize="1" noEditPoints="1" noAdjustHandles="1" noChangeArrowheads="1" noChangeShapeType="1" noTextEdit="1"/>
              </p:cNvSpPr>
              <p:nvPr/>
            </p:nvSpPr>
            <p:spPr>
              <a:xfrm>
                <a:off x="801231" y="1385388"/>
                <a:ext cx="7645651" cy="1305229"/>
              </a:xfrm>
              <a:prstGeom prst="rect">
                <a:avLst/>
              </a:prstGeom>
              <a:blipFill>
                <a:blip r:embed="rId2"/>
                <a:stretch>
                  <a:fillRect l="-797" t="-2336"/>
                </a:stretch>
              </a:blipFill>
            </p:spPr>
            <p:txBody>
              <a:bodyPr/>
              <a:lstStyle/>
              <a:p>
                <a:r>
                  <a:rPr lang="en-MY">
                    <a:noFill/>
                  </a:rPr>
                  <a:t> </a:t>
                </a:r>
              </a:p>
            </p:txBody>
          </p:sp>
        </mc:Fallback>
      </mc:AlternateContent>
      <mc:AlternateContent xmlns:mc="http://schemas.openxmlformats.org/markup-compatibility/2006">
        <mc:Choice xmlns:a14="http://schemas.microsoft.com/office/drawing/2010/main" Requires="a14">
          <p:sp>
            <p:nvSpPr>
              <p:cNvPr id="11" name="TextBox 10">
                <a:extLst>
                  <a:ext uri="{FF2B5EF4-FFF2-40B4-BE49-F238E27FC236}">
                    <a16:creationId xmlns:a16="http://schemas.microsoft.com/office/drawing/2014/main" id="{397F7965-81CC-B42F-F37D-BDEB13F982AA}"/>
                  </a:ext>
                </a:extLst>
              </p:cNvPr>
              <p:cNvSpPr txBox="1"/>
              <p:nvPr/>
            </p:nvSpPr>
            <p:spPr>
              <a:xfrm>
                <a:off x="918926" y="3248959"/>
                <a:ext cx="7283514" cy="2299925"/>
              </a:xfrm>
              <a:prstGeom prst="rect">
                <a:avLst/>
              </a:prstGeom>
              <a:noFill/>
            </p:spPr>
            <p:txBody>
              <a:bodyPr wrap="square">
                <a:spAutoFit/>
              </a:bodyPr>
              <a:lstStyle/>
              <a:p>
                <a:pPr>
                  <a:buNone/>
                </a:pPr>
                <a:r>
                  <a:rPr lang="en-MY" sz="2000" dirty="0"/>
                  <a:t>So for contributor (1),</a:t>
                </a:r>
              </a:p>
              <a:p>
                <a:pPr>
                  <a:buNone/>
                </a:pPr>
                <a14:m>
                  <m:oMathPara xmlns:m="http://schemas.openxmlformats.org/officeDocument/2006/math">
                    <m:oMathParaPr>
                      <m:jc m:val="centerGroup"/>
                    </m:oMathParaPr>
                    <m:oMath xmlns:m="http://schemas.openxmlformats.org/officeDocument/2006/math">
                      <m:f>
                        <m:fPr>
                          <m:ctrlPr>
                            <a:rPr lang="ar-AE" sz="2000" i="1">
                              <a:latin typeface="Cambria Math" panose="02040503050406030204" pitchFamily="18" charset="0"/>
                            </a:rPr>
                          </m:ctrlPr>
                        </m:fPr>
                        <m:num>
                          <m:sSub>
                            <m:sSubPr>
                              <m:ctrlPr>
                                <a:rPr lang="ar-AE" sz="2000" i="1">
                                  <a:latin typeface="Cambria Math" panose="02040503050406030204" pitchFamily="18" charset="0"/>
                                </a:rPr>
                              </m:ctrlPr>
                            </m:sSubPr>
                            <m:e>
                              <m:r>
                                <a:rPr lang="ar-AE" sz="2000" i="1">
                                  <a:latin typeface="Cambria Math" panose="02040503050406030204" pitchFamily="18" charset="0"/>
                                </a:rPr>
                                <m:t>𝜎</m:t>
                              </m:r>
                            </m:e>
                            <m:sub>
                              <m:r>
                                <a:rPr lang="ar-AE" sz="2000" i="0">
                                  <a:latin typeface="Cambria Math" panose="02040503050406030204" pitchFamily="18" charset="0"/>
                                </a:rPr>
                                <m:t>1</m:t>
                              </m:r>
                            </m:sub>
                          </m:sSub>
                        </m:num>
                        <m:den>
                          <m:sSub>
                            <m:sSubPr>
                              <m:ctrlPr>
                                <a:rPr lang="ar-AE" sz="2000" i="1">
                                  <a:latin typeface="Cambria Math" panose="02040503050406030204" pitchFamily="18" charset="0"/>
                                </a:rPr>
                              </m:ctrlPr>
                            </m:sSubPr>
                            <m:e>
                              <m:r>
                                <a:rPr lang="ar-AE" sz="2000" i="1">
                                  <a:latin typeface="Cambria Math" panose="02040503050406030204" pitchFamily="18" charset="0"/>
                                </a:rPr>
                                <m:t>𝑥</m:t>
                              </m:r>
                            </m:e>
                            <m:sub>
                              <m:r>
                                <a:rPr lang="ar-AE" sz="2000" i="0">
                                  <a:latin typeface="Cambria Math" panose="02040503050406030204" pitchFamily="18" charset="0"/>
                                </a:rPr>
                                <m:t>1</m:t>
                              </m:r>
                            </m:sub>
                          </m:sSub>
                        </m:den>
                      </m:f>
                      <m:r>
                        <a:rPr lang="ar-AE" sz="2000" i="0">
                          <a:latin typeface="Cambria Math" panose="02040503050406030204" pitchFamily="18" charset="0"/>
                        </a:rPr>
                        <m:t>=</m:t>
                      </m:r>
                      <m:f>
                        <m:fPr>
                          <m:ctrlPr>
                            <a:rPr lang="ar-AE" sz="2000" i="1">
                              <a:latin typeface="Cambria Math" panose="02040503050406030204" pitchFamily="18" charset="0"/>
                            </a:rPr>
                          </m:ctrlPr>
                        </m:fPr>
                        <m:num>
                          <m:r>
                            <a:rPr lang="ar-AE" sz="2000" i="0">
                              <a:latin typeface="Cambria Math" panose="02040503050406030204" pitchFamily="18" charset="0"/>
                            </a:rPr>
                            <m:t>0</m:t>
                          </m:r>
                          <m:r>
                            <a:rPr lang="ar-AE" sz="2000" i="0">
                              <a:latin typeface="Cambria Math" panose="02040503050406030204" pitchFamily="18" charset="0"/>
                            </a:rPr>
                            <m:t>.</m:t>
                          </m:r>
                          <m:r>
                            <a:rPr lang="ar-AE" sz="2000" i="0">
                              <a:latin typeface="Cambria Math" panose="02040503050406030204" pitchFamily="18" charset="0"/>
                            </a:rPr>
                            <m:t>0122</m:t>
                          </m:r>
                        </m:num>
                        <m:den>
                          <m:r>
                            <a:rPr lang="ar-AE" sz="2000" i="0">
                              <a:latin typeface="Cambria Math" panose="02040503050406030204" pitchFamily="18" charset="0"/>
                            </a:rPr>
                            <m:t>0</m:t>
                          </m:r>
                          <m:r>
                            <a:rPr lang="ar-AE" sz="2000" i="0">
                              <a:latin typeface="Cambria Math" panose="02040503050406030204" pitchFamily="18" charset="0"/>
                            </a:rPr>
                            <m:t>.</m:t>
                          </m:r>
                          <m:r>
                            <a:rPr lang="ar-AE" sz="2000" i="0">
                              <a:latin typeface="Cambria Math" panose="02040503050406030204" pitchFamily="18" charset="0"/>
                            </a:rPr>
                            <m:t>457</m:t>
                          </m:r>
                        </m:den>
                      </m:f>
                      <m:r>
                        <a:rPr lang="ar-AE" sz="2000" i="0">
                          <a:latin typeface="Cambria Math" panose="02040503050406030204" pitchFamily="18" charset="0"/>
                        </a:rPr>
                        <m:t>=</m:t>
                      </m:r>
                      <m:r>
                        <a:rPr lang="ar-AE" sz="2000" i="0">
                          <a:latin typeface="Cambria Math" panose="02040503050406030204" pitchFamily="18" charset="0"/>
                        </a:rPr>
                        <m:t>0</m:t>
                      </m:r>
                      <m:r>
                        <a:rPr lang="ar-AE" sz="2000" i="0">
                          <a:latin typeface="Cambria Math" panose="02040503050406030204" pitchFamily="18" charset="0"/>
                        </a:rPr>
                        <m:t>.</m:t>
                      </m:r>
                      <m:r>
                        <a:rPr lang="ar-AE" sz="2000" i="0">
                          <a:latin typeface="Cambria Math" panose="02040503050406030204" pitchFamily="18" charset="0"/>
                        </a:rPr>
                        <m:t>02670</m:t>
                      </m:r>
                    </m:oMath>
                  </m:oMathPara>
                </a14:m>
                <a:endParaRPr lang="ar-AE" sz="2000" dirty="0"/>
              </a:p>
              <a:p>
                <a:pPr>
                  <a:buNone/>
                </a:pPr>
                <a14:m>
                  <m:oMathPara xmlns:m="http://schemas.openxmlformats.org/officeDocument/2006/math">
                    <m:oMathParaPr>
                      <m:jc m:val="centerGroup"/>
                    </m:oMathParaPr>
                    <m:oMath xmlns:m="http://schemas.openxmlformats.org/officeDocument/2006/math">
                      <m:sSub>
                        <m:sSubPr>
                          <m:ctrlPr>
                            <a:rPr lang="ar-AE" sz="2000" i="1">
                              <a:latin typeface="Cambria Math" panose="02040503050406030204" pitchFamily="18" charset="0"/>
                            </a:rPr>
                          </m:ctrlPr>
                        </m:sSubPr>
                        <m:e>
                          <m:r>
                            <a:rPr lang="ar-AE" sz="2000" i="1">
                              <a:latin typeface="Cambria Math" panose="02040503050406030204" pitchFamily="18" charset="0"/>
                            </a:rPr>
                            <m:t>𝐹</m:t>
                          </m:r>
                        </m:e>
                        <m:sub>
                          <m:r>
                            <a:rPr lang="ar-AE" sz="2000" i="1">
                              <a:latin typeface="Cambria Math" panose="02040503050406030204" pitchFamily="18" charset="0"/>
                            </a:rPr>
                            <m:t>𝐸</m:t>
                          </m:r>
                          <m:r>
                            <a:rPr lang="ar-AE" sz="2000" i="0">
                              <a:latin typeface="Cambria Math" panose="02040503050406030204" pitchFamily="18" charset="0"/>
                            </a:rPr>
                            <m:t>,</m:t>
                          </m:r>
                          <m:r>
                            <a:rPr lang="ar-AE" sz="2000" i="0">
                              <a:latin typeface="Cambria Math" panose="02040503050406030204" pitchFamily="18" charset="0"/>
                            </a:rPr>
                            <m:t>1</m:t>
                          </m:r>
                        </m:sub>
                      </m:sSub>
                      <m:r>
                        <a:rPr lang="ar-AE" sz="2000" i="0">
                          <a:latin typeface="Cambria Math" panose="02040503050406030204" pitchFamily="18" charset="0"/>
                        </a:rPr>
                        <m:t>=</m:t>
                      </m:r>
                      <m:r>
                        <a:rPr lang="ar-AE" sz="2000" i="0">
                          <a:latin typeface="Cambria Math" panose="02040503050406030204" pitchFamily="18" charset="0"/>
                        </a:rPr>
                        <m:t>1</m:t>
                      </m:r>
                      <m:r>
                        <a:rPr lang="ar-AE" sz="2000" i="0">
                          <a:latin typeface="Cambria Math" panose="02040503050406030204" pitchFamily="18" charset="0"/>
                        </a:rPr>
                        <m:t>+</m:t>
                      </m:r>
                      <m:r>
                        <a:rPr lang="ar-AE" sz="2000" i="0">
                          <a:latin typeface="Cambria Math" panose="02040503050406030204" pitchFamily="18" charset="0"/>
                        </a:rPr>
                        <m:t>3</m:t>
                      </m:r>
                      <m:d>
                        <m:dPr>
                          <m:ctrlPr>
                            <a:rPr lang="ar-AE" sz="2000" i="1">
                              <a:latin typeface="Cambria Math" panose="02040503050406030204" pitchFamily="18" charset="0"/>
                            </a:rPr>
                          </m:ctrlPr>
                        </m:dPr>
                        <m:e>
                          <m:r>
                            <a:rPr lang="ar-AE" sz="2000" i="0">
                              <a:latin typeface="Cambria Math" panose="02040503050406030204" pitchFamily="18" charset="0"/>
                            </a:rPr>
                            <m:t>0</m:t>
                          </m:r>
                          <m:r>
                            <a:rPr lang="ar-AE" sz="2000" i="0">
                              <a:latin typeface="Cambria Math" panose="02040503050406030204" pitchFamily="18" charset="0"/>
                            </a:rPr>
                            <m:t>.</m:t>
                          </m:r>
                          <m:r>
                            <a:rPr lang="ar-AE" sz="2000" i="0">
                              <a:latin typeface="Cambria Math" panose="02040503050406030204" pitchFamily="18" charset="0"/>
                            </a:rPr>
                            <m:t>02670</m:t>
                          </m:r>
                        </m:e>
                      </m:d>
                      <m:r>
                        <a:rPr lang="ar-AE" sz="2000" i="0">
                          <a:latin typeface="Cambria Math" panose="02040503050406030204" pitchFamily="18" charset="0"/>
                        </a:rPr>
                        <m:t>=</m:t>
                      </m:r>
                      <m:r>
                        <a:rPr lang="ar-AE" sz="2000" i="0">
                          <a:latin typeface="Cambria Math" panose="02040503050406030204" pitchFamily="18" charset="0"/>
                        </a:rPr>
                        <m:t>1</m:t>
                      </m:r>
                      <m:r>
                        <a:rPr lang="ar-AE" sz="2000" i="0">
                          <a:latin typeface="Cambria Math" panose="02040503050406030204" pitchFamily="18" charset="0"/>
                        </a:rPr>
                        <m:t>.</m:t>
                      </m:r>
                      <m:r>
                        <a:rPr lang="ar-AE" sz="2000" i="0">
                          <a:latin typeface="Cambria Math" panose="02040503050406030204" pitchFamily="18" charset="0"/>
                        </a:rPr>
                        <m:t>0801</m:t>
                      </m:r>
                    </m:oMath>
                  </m:oMathPara>
                </a14:m>
                <a:endParaRPr lang="ar-AE" sz="2000" dirty="0"/>
              </a:p>
              <a:p>
                <a:pPr>
                  <a:buNone/>
                </a:pPr>
                <a:r>
                  <a:rPr lang="en-MY" sz="2000" dirty="0"/>
                  <a:t>For (2) and (3), since they’re already fractional:</a:t>
                </a:r>
              </a:p>
              <a:p>
                <a:pPr>
                  <a:buNone/>
                </a:pPr>
                <a14:m>
                  <m:oMathPara xmlns:m="http://schemas.openxmlformats.org/officeDocument/2006/math">
                    <m:oMathParaPr>
                      <m:jc m:val="centerGroup"/>
                    </m:oMathParaPr>
                    <m:oMath xmlns:m="http://schemas.openxmlformats.org/officeDocument/2006/math">
                      <m:sSub>
                        <m:sSubPr>
                          <m:ctrlPr>
                            <a:rPr lang="ar-AE" sz="2000" i="1">
                              <a:latin typeface="Cambria Math" panose="02040503050406030204" pitchFamily="18" charset="0"/>
                            </a:rPr>
                          </m:ctrlPr>
                        </m:sSubPr>
                        <m:e>
                          <m:r>
                            <a:rPr lang="ar-AE" sz="2000" i="1">
                              <a:latin typeface="Cambria Math" panose="02040503050406030204" pitchFamily="18" charset="0"/>
                            </a:rPr>
                            <m:t>𝐹</m:t>
                          </m:r>
                        </m:e>
                        <m:sub>
                          <m:r>
                            <a:rPr lang="ar-AE" sz="2000" i="1">
                              <a:latin typeface="Cambria Math" panose="02040503050406030204" pitchFamily="18" charset="0"/>
                            </a:rPr>
                            <m:t>𝐸</m:t>
                          </m:r>
                          <m:r>
                            <a:rPr lang="ar-AE" sz="2000" i="0">
                              <a:latin typeface="Cambria Math" panose="02040503050406030204" pitchFamily="18" charset="0"/>
                            </a:rPr>
                            <m:t>,</m:t>
                          </m:r>
                          <m:r>
                            <a:rPr lang="ar-AE" sz="2000" i="0">
                              <a:latin typeface="Cambria Math" panose="02040503050406030204" pitchFamily="18" charset="0"/>
                            </a:rPr>
                            <m:t>2</m:t>
                          </m:r>
                        </m:sub>
                      </m:sSub>
                      <m:r>
                        <a:rPr lang="ar-AE" sz="2000" i="0">
                          <a:latin typeface="Cambria Math" panose="02040503050406030204" pitchFamily="18" charset="0"/>
                        </a:rPr>
                        <m:t>=</m:t>
                      </m:r>
                      <m:r>
                        <a:rPr lang="ar-AE" sz="2000" i="0">
                          <a:latin typeface="Cambria Math" panose="02040503050406030204" pitchFamily="18" charset="0"/>
                        </a:rPr>
                        <m:t>1</m:t>
                      </m:r>
                      <m:r>
                        <a:rPr lang="ar-AE" sz="2000" i="0">
                          <a:latin typeface="Cambria Math" panose="02040503050406030204" pitchFamily="18" charset="0"/>
                        </a:rPr>
                        <m:t>+</m:t>
                      </m:r>
                      <m:r>
                        <a:rPr lang="ar-AE" sz="2000" i="0">
                          <a:latin typeface="Cambria Math" panose="02040503050406030204" pitchFamily="18" charset="0"/>
                        </a:rPr>
                        <m:t>3</m:t>
                      </m:r>
                      <m:d>
                        <m:dPr>
                          <m:ctrlPr>
                            <a:rPr lang="ar-AE" sz="2000" i="1">
                              <a:latin typeface="Cambria Math" panose="02040503050406030204" pitchFamily="18" charset="0"/>
                            </a:rPr>
                          </m:ctrlPr>
                        </m:dPr>
                        <m:e>
                          <m:r>
                            <a:rPr lang="ar-AE" sz="2000" i="0">
                              <a:latin typeface="Cambria Math" panose="02040503050406030204" pitchFamily="18" charset="0"/>
                            </a:rPr>
                            <m:t>0</m:t>
                          </m:r>
                          <m:r>
                            <a:rPr lang="ar-AE" sz="2000" i="0">
                              <a:latin typeface="Cambria Math" panose="02040503050406030204" pitchFamily="18" charset="0"/>
                            </a:rPr>
                            <m:t>.</m:t>
                          </m:r>
                          <m:r>
                            <a:rPr lang="ar-AE" sz="2000" i="0">
                              <a:latin typeface="Cambria Math" panose="02040503050406030204" pitchFamily="18" charset="0"/>
                            </a:rPr>
                            <m:t>020</m:t>
                          </m:r>
                        </m:e>
                      </m:d>
                      <m:r>
                        <a:rPr lang="ar-AE" sz="2000" i="0">
                          <a:latin typeface="Cambria Math" panose="02040503050406030204" pitchFamily="18" charset="0"/>
                        </a:rPr>
                        <m:t>=</m:t>
                      </m:r>
                      <m:r>
                        <a:rPr lang="ar-AE" sz="2000" i="0">
                          <a:latin typeface="Cambria Math" panose="02040503050406030204" pitchFamily="18" charset="0"/>
                        </a:rPr>
                        <m:t>1</m:t>
                      </m:r>
                      <m:r>
                        <a:rPr lang="ar-AE" sz="2000" i="0">
                          <a:latin typeface="Cambria Math" panose="02040503050406030204" pitchFamily="18" charset="0"/>
                        </a:rPr>
                        <m:t>.</m:t>
                      </m:r>
                      <m:r>
                        <a:rPr lang="ar-AE" sz="2000" i="0">
                          <a:latin typeface="Cambria Math" panose="02040503050406030204" pitchFamily="18" charset="0"/>
                        </a:rPr>
                        <m:t>060</m:t>
                      </m:r>
                    </m:oMath>
                  </m:oMathPara>
                </a14:m>
                <a:endParaRPr lang="ar-AE" sz="2000" dirty="0"/>
              </a:p>
              <a:p>
                <a:pPr>
                  <a:buNone/>
                </a:pPr>
                <a14:m>
                  <m:oMathPara xmlns:m="http://schemas.openxmlformats.org/officeDocument/2006/math">
                    <m:oMathParaPr>
                      <m:jc m:val="centerGroup"/>
                    </m:oMathParaPr>
                    <m:oMath xmlns:m="http://schemas.openxmlformats.org/officeDocument/2006/math">
                      <m:sSub>
                        <m:sSubPr>
                          <m:ctrlPr>
                            <a:rPr lang="ar-AE" sz="2000" i="1">
                              <a:latin typeface="Cambria Math" panose="02040503050406030204" pitchFamily="18" charset="0"/>
                            </a:rPr>
                          </m:ctrlPr>
                        </m:sSubPr>
                        <m:e>
                          <m:r>
                            <a:rPr lang="ar-AE" sz="2000" i="1">
                              <a:latin typeface="Cambria Math" panose="02040503050406030204" pitchFamily="18" charset="0"/>
                            </a:rPr>
                            <m:t>𝐹</m:t>
                          </m:r>
                        </m:e>
                        <m:sub>
                          <m:r>
                            <a:rPr lang="ar-AE" sz="2000" i="1">
                              <a:latin typeface="Cambria Math" panose="02040503050406030204" pitchFamily="18" charset="0"/>
                            </a:rPr>
                            <m:t>𝐸</m:t>
                          </m:r>
                          <m:r>
                            <a:rPr lang="ar-AE" sz="2000" i="0">
                              <a:latin typeface="Cambria Math" panose="02040503050406030204" pitchFamily="18" charset="0"/>
                            </a:rPr>
                            <m:t>,</m:t>
                          </m:r>
                          <m:r>
                            <a:rPr lang="ar-AE" sz="2000" i="0">
                              <a:latin typeface="Cambria Math" panose="02040503050406030204" pitchFamily="18" charset="0"/>
                            </a:rPr>
                            <m:t>3</m:t>
                          </m:r>
                        </m:sub>
                      </m:sSub>
                      <m:r>
                        <a:rPr lang="ar-AE" sz="2000" i="0">
                          <a:latin typeface="Cambria Math" panose="02040503050406030204" pitchFamily="18" charset="0"/>
                        </a:rPr>
                        <m:t>=</m:t>
                      </m:r>
                      <m:r>
                        <a:rPr lang="ar-AE" sz="2000" i="0">
                          <a:latin typeface="Cambria Math" panose="02040503050406030204" pitchFamily="18" charset="0"/>
                        </a:rPr>
                        <m:t>1</m:t>
                      </m:r>
                      <m:r>
                        <a:rPr lang="ar-AE" sz="2000" i="0">
                          <a:latin typeface="Cambria Math" panose="02040503050406030204" pitchFamily="18" charset="0"/>
                        </a:rPr>
                        <m:t>+</m:t>
                      </m:r>
                      <m:r>
                        <a:rPr lang="ar-AE" sz="2000" i="0">
                          <a:latin typeface="Cambria Math" panose="02040503050406030204" pitchFamily="18" charset="0"/>
                        </a:rPr>
                        <m:t>3</m:t>
                      </m:r>
                      <m:d>
                        <m:dPr>
                          <m:ctrlPr>
                            <a:rPr lang="ar-AE" sz="2000" i="1">
                              <a:latin typeface="Cambria Math" panose="02040503050406030204" pitchFamily="18" charset="0"/>
                            </a:rPr>
                          </m:ctrlPr>
                        </m:dPr>
                        <m:e>
                          <m:r>
                            <a:rPr lang="ar-AE" sz="2000" i="0">
                              <a:latin typeface="Cambria Math" panose="02040503050406030204" pitchFamily="18" charset="0"/>
                            </a:rPr>
                            <m:t>0</m:t>
                          </m:r>
                          <m:r>
                            <a:rPr lang="ar-AE" sz="2000" i="0">
                              <a:latin typeface="Cambria Math" panose="02040503050406030204" pitchFamily="18" charset="0"/>
                            </a:rPr>
                            <m:t>.</m:t>
                          </m:r>
                          <m:r>
                            <a:rPr lang="ar-AE" sz="2000" i="0">
                              <a:latin typeface="Cambria Math" panose="02040503050406030204" pitchFamily="18" charset="0"/>
                            </a:rPr>
                            <m:t>010</m:t>
                          </m:r>
                        </m:e>
                      </m:d>
                      <m:r>
                        <a:rPr lang="ar-AE" sz="2000" i="0">
                          <a:latin typeface="Cambria Math" panose="02040503050406030204" pitchFamily="18" charset="0"/>
                        </a:rPr>
                        <m:t>=</m:t>
                      </m:r>
                      <m:r>
                        <a:rPr lang="ar-AE" sz="2000" i="0">
                          <a:latin typeface="Cambria Math" panose="02040503050406030204" pitchFamily="18" charset="0"/>
                        </a:rPr>
                        <m:t>1</m:t>
                      </m:r>
                      <m:r>
                        <a:rPr lang="ar-AE" sz="2000" i="0">
                          <a:latin typeface="Cambria Math" panose="02040503050406030204" pitchFamily="18" charset="0"/>
                        </a:rPr>
                        <m:t>.</m:t>
                      </m:r>
                      <m:r>
                        <a:rPr lang="ar-AE" sz="2000" i="0">
                          <a:latin typeface="Cambria Math" panose="02040503050406030204" pitchFamily="18" charset="0"/>
                        </a:rPr>
                        <m:t>030</m:t>
                      </m:r>
                    </m:oMath>
                  </m:oMathPara>
                </a14:m>
                <a:endParaRPr lang="ar-AE" sz="2000" dirty="0"/>
              </a:p>
            </p:txBody>
          </p:sp>
        </mc:Choice>
        <mc:Fallback>
          <p:sp>
            <p:nvSpPr>
              <p:cNvPr id="11" name="TextBox 10">
                <a:extLst>
                  <a:ext uri="{FF2B5EF4-FFF2-40B4-BE49-F238E27FC236}">
                    <a16:creationId xmlns:a16="http://schemas.microsoft.com/office/drawing/2014/main" id="{397F7965-81CC-B42F-F37D-BDEB13F982AA}"/>
                  </a:ext>
                </a:extLst>
              </p:cNvPr>
              <p:cNvSpPr txBox="1">
                <a:spLocks noRot="1" noChangeAspect="1" noMove="1" noResize="1" noEditPoints="1" noAdjustHandles="1" noChangeArrowheads="1" noChangeShapeType="1" noTextEdit="1"/>
              </p:cNvSpPr>
              <p:nvPr/>
            </p:nvSpPr>
            <p:spPr>
              <a:xfrm>
                <a:off x="918926" y="3248959"/>
                <a:ext cx="7283514" cy="2299925"/>
              </a:xfrm>
              <a:prstGeom prst="rect">
                <a:avLst/>
              </a:prstGeom>
              <a:blipFill>
                <a:blip r:embed="rId3"/>
                <a:stretch>
                  <a:fillRect l="-921" t="-1592"/>
                </a:stretch>
              </a:blipFill>
            </p:spPr>
            <p:txBody>
              <a:bodyPr/>
              <a:lstStyle/>
              <a:p>
                <a:r>
                  <a:rPr lang="en-MY">
                    <a:noFill/>
                  </a:rPr>
                  <a:t> </a:t>
                </a:r>
              </a:p>
            </p:txBody>
          </p:sp>
        </mc:Fallback>
      </mc:AlternateContent>
    </p:spTree>
    <p:extLst>
      <p:ext uri="{BB962C8B-B14F-4D97-AF65-F5344CB8AC3E}">
        <p14:creationId xmlns:p14="http://schemas.microsoft.com/office/powerpoint/2010/main" val="312489672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8855E3-EA96-0A7C-306A-22414F951753}"/>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824B95D1-11EF-D621-8013-CEA1B98B9D92}"/>
              </a:ext>
            </a:extLst>
          </p:cNvPr>
          <p:cNvSpPr txBox="1">
            <a:spLocks noChangeArrowheads="1"/>
          </p:cNvSpPr>
          <p:nvPr/>
        </p:nvSpPr>
        <p:spPr bwMode="auto">
          <a:xfrm>
            <a:off x="491319" y="376892"/>
            <a:ext cx="7955564" cy="82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spcBef>
                <a:spcPct val="0"/>
              </a:spcBef>
              <a:buNone/>
            </a:pPr>
            <a:r>
              <a:rPr lang="en-US" altLang="en-US" sz="3600" dirty="0">
                <a:cs typeface="Arial" panose="020B0604020202020204" pitchFamily="34" charset="0"/>
              </a:rPr>
              <a:t>Example - </a:t>
            </a:r>
            <a:r>
              <a:rPr lang="en-US" altLang="en-US" sz="3600" dirty="0">
                <a:latin typeface="+mn-lt"/>
                <a:cs typeface="Arial" panose="020B0604020202020204" pitchFamily="34" charset="0"/>
              </a:rPr>
              <a:t>Hot Channel &amp; Hot Spot Factor</a:t>
            </a:r>
          </a:p>
        </p:txBody>
      </p:sp>
      <mc:AlternateContent xmlns:mc="http://schemas.openxmlformats.org/markup-compatibility/2006">
        <mc:Choice xmlns:a14="http://schemas.microsoft.com/office/drawing/2010/main" Requires="a14">
          <p:sp>
            <p:nvSpPr>
              <p:cNvPr id="3" name="TextBox 2">
                <a:extLst>
                  <a:ext uri="{FF2B5EF4-FFF2-40B4-BE49-F238E27FC236}">
                    <a16:creationId xmlns:a16="http://schemas.microsoft.com/office/drawing/2014/main" id="{9165F356-58F1-6C8C-F7CB-3E9DBAA06C6B}"/>
                  </a:ext>
                </a:extLst>
              </p:cNvPr>
              <p:cNvSpPr txBox="1"/>
              <p:nvPr/>
            </p:nvSpPr>
            <p:spPr>
              <a:xfrm>
                <a:off x="491318" y="1117774"/>
                <a:ext cx="7668285" cy="1499641"/>
              </a:xfrm>
              <a:prstGeom prst="rect">
                <a:avLst/>
              </a:prstGeom>
              <a:noFill/>
            </p:spPr>
            <p:txBody>
              <a:bodyPr wrap="square">
                <a:spAutoFit/>
              </a:bodyPr>
              <a:lstStyle/>
              <a:p>
                <a:pPr>
                  <a:buNone/>
                </a:pPr>
                <a:r>
                  <a:rPr lang="en-MY" sz="2000" b="1" i="1" u="sng" dirty="0"/>
                  <a:t>Multiplicative method (for comparison)</a:t>
                </a:r>
              </a:p>
              <a:p>
                <a:pPr>
                  <a:buNone/>
                </a:pPr>
                <a14:m>
                  <m:oMathPara xmlns:m="http://schemas.openxmlformats.org/officeDocument/2006/math">
                    <m:oMathParaPr>
                      <m:jc m:val="centerGroup"/>
                    </m:oMathParaPr>
                    <m:oMath xmlns:m="http://schemas.openxmlformats.org/officeDocument/2006/math">
                      <m:sSub>
                        <m:sSubPr>
                          <m:ctrlPr>
                            <a:rPr lang="ar-AE" sz="2000" i="1">
                              <a:latin typeface="Cambria Math" panose="02040503050406030204" pitchFamily="18" charset="0"/>
                            </a:rPr>
                          </m:ctrlPr>
                        </m:sSubPr>
                        <m:e>
                          <m:r>
                            <a:rPr lang="ar-AE" sz="2000" i="1">
                              <a:latin typeface="Cambria Math" panose="02040503050406030204" pitchFamily="18" charset="0"/>
                            </a:rPr>
                            <m:t>𝐹</m:t>
                          </m:r>
                        </m:e>
                        <m:sub>
                          <m:r>
                            <a:rPr lang="ar-AE" sz="2000" i="1">
                              <a:latin typeface="Cambria Math" panose="02040503050406030204" pitchFamily="18" charset="0"/>
                            </a:rPr>
                            <m:t>𝐸</m:t>
                          </m:r>
                          <m:r>
                            <a:rPr lang="ar-AE" sz="2000" i="0">
                              <a:latin typeface="Cambria Math" panose="02040503050406030204" pitchFamily="18" charset="0"/>
                            </a:rPr>
                            <m:t>,</m:t>
                          </m:r>
                          <m:r>
                            <m:rPr>
                              <m:nor/>
                            </m:rPr>
                            <a:rPr lang="en-MY" sz="2000" b="0" i="1">
                              <a:latin typeface="Cambria Math" panose="02040503050406030204" pitchFamily="18" charset="0"/>
                            </a:rPr>
                            <m:t>mult</m:t>
                          </m:r>
                        </m:sub>
                      </m:sSub>
                      <m:r>
                        <a:rPr lang="ar-AE" sz="2000" b="0" i="0">
                          <a:latin typeface="Cambria Math" panose="02040503050406030204" pitchFamily="18" charset="0"/>
                        </a:rPr>
                        <m:t>=</m:t>
                      </m:r>
                      <m:sSub>
                        <m:sSubPr>
                          <m:ctrlPr>
                            <a:rPr lang="ar-AE" sz="2000" b="0" i="1">
                              <a:latin typeface="Cambria Math" panose="02040503050406030204" pitchFamily="18" charset="0"/>
                            </a:rPr>
                          </m:ctrlPr>
                        </m:sSubPr>
                        <m:e>
                          <m:r>
                            <a:rPr lang="ar-AE" sz="2000" b="0" i="1">
                              <a:latin typeface="Cambria Math" panose="02040503050406030204" pitchFamily="18" charset="0"/>
                            </a:rPr>
                            <m:t>𝐹</m:t>
                          </m:r>
                        </m:e>
                        <m:sub>
                          <m:r>
                            <a:rPr lang="ar-AE" sz="2000" b="0" i="1">
                              <a:latin typeface="Cambria Math" panose="02040503050406030204" pitchFamily="18" charset="0"/>
                            </a:rPr>
                            <m:t>𝐸</m:t>
                          </m:r>
                          <m:r>
                            <a:rPr lang="ar-AE" sz="2000" b="0" i="0">
                              <a:latin typeface="Cambria Math" panose="02040503050406030204" pitchFamily="18" charset="0"/>
                            </a:rPr>
                            <m:t>,</m:t>
                          </m:r>
                          <m:r>
                            <a:rPr lang="ar-AE" sz="2000" b="0" i="0">
                              <a:latin typeface="Cambria Math" panose="02040503050406030204" pitchFamily="18" charset="0"/>
                            </a:rPr>
                            <m:t>1</m:t>
                          </m:r>
                        </m:sub>
                      </m:sSub>
                      <m:sSub>
                        <m:sSubPr>
                          <m:ctrlPr>
                            <a:rPr lang="ar-AE" sz="2000" b="0" i="1">
                              <a:latin typeface="Cambria Math" panose="02040503050406030204" pitchFamily="18" charset="0"/>
                            </a:rPr>
                          </m:ctrlPr>
                        </m:sSubPr>
                        <m:e>
                          <m:r>
                            <a:rPr lang="ar-AE" sz="2000" b="0" i="1">
                              <a:latin typeface="Cambria Math" panose="02040503050406030204" pitchFamily="18" charset="0"/>
                            </a:rPr>
                            <m:t>𝐹</m:t>
                          </m:r>
                        </m:e>
                        <m:sub>
                          <m:r>
                            <a:rPr lang="ar-AE" sz="2000" b="0" i="1">
                              <a:latin typeface="Cambria Math" panose="02040503050406030204" pitchFamily="18" charset="0"/>
                            </a:rPr>
                            <m:t>𝐸</m:t>
                          </m:r>
                          <m:r>
                            <a:rPr lang="ar-AE" sz="2000" b="0" i="0">
                              <a:latin typeface="Cambria Math" panose="02040503050406030204" pitchFamily="18" charset="0"/>
                            </a:rPr>
                            <m:t>,</m:t>
                          </m:r>
                          <m:r>
                            <a:rPr lang="ar-AE" sz="2000" b="0" i="0">
                              <a:latin typeface="Cambria Math" panose="02040503050406030204" pitchFamily="18" charset="0"/>
                            </a:rPr>
                            <m:t>2</m:t>
                          </m:r>
                        </m:sub>
                      </m:sSub>
                      <m:sSub>
                        <m:sSubPr>
                          <m:ctrlPr>
                            <a:rPr lang="ar-AE" sz="2000" b="0" i="1">
                              <a:latin typeface="Cambria Math" panose="02040503050406030204" pitchFamily="18" charset="0"/>
                            </a:rPr>
                          </m:ctrlPr>
                        </m:sSubPr>
                        <m:e>
                          <m:r>
                            <a:rPr lang="ar-AE" sz="2000" b="0" i="1">
                              <a:latin typeface="Cambria Math" panose="02040503050406030204" pitchFamily="18" charset="0"/>
                            </a:rPr>
                            <m:t>𝐹</m:t>
                          </m:r>
                        </m:e>
                        <m:sub>
                          <m:r>
                            <a:rPr lang="ar-AE" sz="2000" b="0" i="1">
                              <a:latin typeface="Cambria Math" panose="02040503050406030204" pitchFamily="18" charset="0"/>
                            </a:rPr>
                            <m:t>𝐸</m:t>
                          </m:r>
                          <m:r>
                            <a:rPr lang="ar-AE" sz="2000" b="0" i="0">
                              <a:latin typeface="Cambria Math" panose="02040503050406030204" pitchFamily="18" charset="0"/>
                            </a:rPr>
                            <m:t>,</m:t>
                          </m:r>
                          <m:r>
                            <a:rPr lang="ar-AE" sz="2000" b="0" i="0">
                              <a:latin typeface="Cambria Math" panose="02040503050406030204" pitchFamily="18" charset="0"/>
                            </a:rPr>
                            <m:t>3</m:t>
                          </m:r>
                        </m:sub>
                      </m:sSub>
                      <m:r>
                        <a:rPr lang="ar-AE" sz="2000" b="0" i="0">
                          <a:latin typeface="Cambria Math" panose="02040503050406030204" pitchFamily="18" charset="0"/>
                        </a:rPr>
                        <m:t>=</m:t>
                      </m:r>
                      <m:r>
                        <a:rPr lang="ar-AE" sz="2000" b="0" i="0">
                          <a:latin typeface="Cambria Math" panose="02040503050406030204" pitchFamily="18" charset="0"/>
                        </a:rPr>
                        <m:t>1</m:t>
                      </m:r>
                      <m:r>
                        <a:rPr lang="ar-AE" sz="2000" b="0" i="0">
                          <a:latin typeface="Cambria Math" panose="02040503050406030204" pitchFamily="18" charset="0"/>
                        </a:rPr>
                        <m:t>.</m:t>
                      </m:r>
                      <m:r>
                        <a:rPr lang="ar-AE" sz="2000" b="0" i="0">
                          <a:latin typeface="Cambria Math" panose="02040503050406030204" pitchFamily="18" charset="0"/>
                        </a:rPr>
                        <m:t>0801</m:t>
                      </m:r>
                      <m:d>
                        <m:dPr>
                          <m:ctrlPr>
                            <a:rPr lang="ar-AE" sz="2000" b="0" i="1">
                              <a:latin typeface="Cambria Math" panose="02040503050406030204" pitchFamily="18" charset="0"/>
                            </a:rPr>
                          </m:ctrlPr>
                        </m:dPr>
                        <m:e>
                          <m:r>
                            <a:rPr lang="ar-AE" sz="2000" b="0" i="0">
                              <a:latin typeface="Cambria Math" panose="02040503050406030204" pitchFamily="18" charset="0"/>
                            </a:rPr>
                            <m:t>1</m:t>
                          </m:r>
                          <m:r>
                            <a:rPr lang="ar-AE" sz="2000" b="0" i="0">
                              <a:latin typeface="Cambria Math" panose="02040503050406030204" pitchFamily="18" charset="0"/>
                            </a:rPr>
                            <m:t>.</m:t>
                          </m:r>
                          <m:r>
                            <a:rPr lang="ar-AE" sz="2000" b="0" i="0">
                              <a:latin typeface="Cambria Math" panose="02040503050406030204" pitchFamily="18" charset="0"/>
                            </a:rPr>
                            <m:t>060</m:t>
                          </m:r>
                        </m:e>
                      </m:d>
                      <m:d>
                        <m:dPr>
                          <m:ctrlPr>
                            <a:rPr lang="ar-AE" sz="2000" b="0" i="1">
                              <a:latin typeface="Cambria Math" panose="02040503050406030204" pitchFamily="18" charset="0"/>
                            </a:rPr>
                          </m:ctrlPr>
                        </m:dPr>
                        <m:e>
                          <m:r>
                            <a:rPr lang="ar-AE" sz="2000" b="0" i="0">
                              <a:latin typeface="Cambria Math" panose="02040503050406030204" pitchFamily="18" charset="0"/>
                            </a:rPr>
                            <m:t>1</m:t>
                          </m:r>
                          <m:r>
                            <a:rPr lang="ar-AE" sz="2000" b="0" i="0">
                              <a:latin typeface="Cambria Math" panose="02040503050406030204" pitchFamily="18" charset="0"/>
                            </a:rPr>
                            <m:t>.</m:t>
                          </m:r>
                          <m:r>
                            <a:rPr lang="ar-AE" sz="2000" b="0" i="0">
                              <a:latin typeface="Cambria Math" panose="02040503050406030204" pitchFamily="18" charset="0"/>
                            </a:rPr>
                            <m:t>030</m:t>
                          </m:r>
                        </m:e>
                      </m:d>
                      <m:r>
                        <a:rPr lang="ar-AE" sz="2000" b="0" i="0">
                          <a:latin typeface="Cambria Math" panose="02040503050406030204" pitchFamily="18" charset="0"/>
                        </a:rPr>
                        <m:t>=</m:t>
                      </m:r>
                      <m:r>
                        <a:rPr lang="ar-AE" sz="2000" b="0" i="0">
                          <a:latin typeface="Cambria Math" panose="02040503050406030204" pitchFamily="18" charset="0"/>
                        </a:rPr>
                        <m:t>1</m:t>
                      </m:r>
                      <m:r>
                        <a:rPr lang="ar-AE" sz="2000" b="0" i="0">
                          <a:latin typeface="Cambria Math" panose="02040503050406030204" pitchFamily="18" charset="0"/>
                        </a:rPr>
                        <m:t>.</m:t>
                      </m:r>
                      <m:r>
                        <a:rPr lang="ar-AE" sz="2000" b="0" i="0">
                          <a:latin typeface="Cambria Math" panose="02040503050406030204" pitchFamily="18" charset="0"/>
                        </a:rPr>
                        <m:t>1792</m:t>
                      </m:r>
                    </m:oMath>
                  </m:oMathPara>
                </a14:m>
                <a:endParaRPr lang="en-US" sz="2000" b="0" dirty="0"/>
              </a:p>
              <a:p>
                <a:r>
                  <a:rPr lang="en-MY" sz="2000" dirty="0"/>
                  <a:t>Then</a:t>
                </a:r>
              </a:p>
              <a:p>
                <a14:m>
                  <m:oMathPara xmlns:m="http://schemas.openxmlformats.org/officeDocument/2006/math">
                    <m:oMathParaPr>
                      <m:jc m:val="centerGroup"/>
                    </m:oMathParaPr>
                    <m:oMath xmlns:m="http://schemas.openxmlformats.org/officeDocument/2006/math">
                      <m:sSubSup>
                        <m:sSubSupPr>
                          <m:ctrlPr>
                            <a:rPr lang="ar-AE" sz="2000"/>
                          </m:ctrlPr>
                        </m:sSubSupPr>
                        <m:e>
                          <m:r>
                            <a:rPr lang="ar-AE" sz="2000" i="1"/>
                            <m:t>𝑞</m:t>
                          </m:r>
                        </m:e>
                        <m:sub>
                          <m:func>
                            <m:funcPr>
                              <m:ctrlPr>
                                <a:rPr lang="ar-AE" sz="2000" i="1"/>
                              </m:ctrlPr>
                            </m:funcPr>
                            <m:fName>
                              <m:r>
                                <m:rPr>
                                  <m:sty m:val="p"/>
                                </m:rPr>
                                <a:rPr lang="en-MY" sz="2000"/>
                                <m:t>max</m:t>
                              </m:r>
                            </m:fName>
                            <m:e>
                              <m:r>
                                <a:rPr lang="ar-AE" sz="2000"/>
                                <m:t>,</m:t>
                              </m:r>
                            </m:e>
                          </m:func>
                          <m:r>
                            <m:rPr>
                              <m:nor/>
                            </m:rPr>
                            <a:rPr lang="en-MY" sz="2000" i="1"/>
                            <m:t>mult</m:t>
                          </m:r>
                        </m:sub>
                        <m:sup>
                          <m:r>
                            <a:rPr lang="ar-AE" sz="2000"/>
                            <m:t>′</m:t>
                          </m:r>
                        </m:sup>
                      </m:sSubSup>
                      <m:r>
                        <a:rPr lang="ar-AE" sz="2000"/>
                        <m:t>=</m:t>
                      </m:r>
                      <m:r>
                        <a:rPr lang="ar-AE" sz="2000"/>
                        <m:t>18</m:t>
                      </m:r>
                      <m:d>
                        <m:dPr>
                          <m:ctrlPr>
                            <a:rPr lang="ar-AE" sz="2000" i="1"/>
                          </m:ctrlPr>
                        </m:dPr>
                        <m:e>
                          <m:r>
                            <a:rPr lang="ar-AE" sz="2000"/>
                            <m:t>1</m:t>
                          </m:r>
                          <m:r>
                            <a:rPr lang="ar-AE" sz="2000"/>
                            <m:t>.</m:t>
                          </m:r>
                          <m:r>
                            <a:rPr lang="ar-AE" sz="2000"/>
                            <m:t>1792</m:t>
                          </m:r>
                        </m:e>
                      </m:d>
                      <m:r>
                        <a:rPr lang="ar-AE" sz="2000"/>
                        <m:t>=</m:t>
                      </m:r>
                      <m:r>
                        <a:rPr lang="ar-AE" sz="2000"/>
                        <m:t>21</m:t>
                      </m:r>
                      <m:r>
                        <a:rPr lang="ar-AE" sz="2000"/>
                        <m:t>.</m:t>
                      </m:r>
                      <m:r>
                        <a:rPr lang="ar-AE" sz="2000"/>
                        <m:t>23</m:t>
                      </m:r>
                      <m:r>
                        <m:rPr>
                          <m:nor/>
                        </m:rPr>
                        <a:rPr lang="ar-AE" sz="2000" i="1"/>
                        <m:t> </m:t>
                      </m:r>
                      <m:r>
                        <m:rPr>
                          <m:nor/>
                        </m:rPr>
                        <a:rPr lang="en-MY" sz="2000" i="1"/>
                        <m:t>kW</m:t>
                      </m:r>
                      <m:r>
                        <m:rPr>
                          <m:nor/>
                        </m:rPr>
                        <a:rPr lang="en-MY" sz="2000" i="1"/>
                        <m:t>/</m:t>
                      </m:r>
                      <m:r>
                        <m:rPr>
                          <m:nor/>
                        </m:rPr>
                        <a:rPr lang="en-MY" sz="2000" i="1"/>
                        <m:t>m</m:t>
                      </m:r>
                    </m:oMath>
                  </m:oMathPara>
                </a14:m>
                <a:endParaRPr lang="en-MY" sz="2000" b="0" dirty="0"/>
              </a:p>
            </p:txBody>
          </p:sp>
        </mc:Choice>
        <mc:Fallback>
          <p:sp>
            <p:nvSpPr>
              <p:cNvPr id="3" name="TextBox 2">
                <a:extLst>
                  <a:ext uri="{FF2B5EF4-FFF2-40B4-BE49-F238E27FC236}">
                    <a16:creationId xmlns:a16="http://schemas.microsoft.com/office/drawing/2014/main" id="{9165F356-58F1-6C8C-F7CB-3E9DBAA06C6B}"/>
                  </a:ext>
                </a:extLst>
              </p:cNvPr>
              <p:cNvSpPr txBox="1">
                <a:spLocks noRot="1" noChangeAspect="1" noMove="1" noResize="1" noEditPoints="1" noAdjustHandles="1" noChangeArrowheads="1" noChangeShapeType="1" noTextEdit="1"/>
              </p:cNvSpPr>
              <p:nvPr/>
            </p:nvSpPr>
            <p:spPr>
              <a:xfrm>
                <a:off x="491318" y="1117774"/>
                <a:ext cx="7668285" cy="1499641"/>
              </a:xfrm>
              <a:prstGeom prst="rect">
                <a:avLst/>
              </a:prstGeom>
              <a:blipFill>
                <a:blip r:embed="rId2"/>
                <a:stretch>
                  <a:fillRect l="-874" t="-2033" b="-813"/>
                </a:stretch>
              </a:blipFill>
            </p:spPr>
            <p:txBody>
              <a:bodyPr/>
              <a:lstStyle/>
              <a:p>
                <a:r>
                  <a:rPr lang="en-MY">
                    <a:noFill/>
                  </a:rPr>
                  <a:t> </a:t>
                </a:r>
              </a:p>
            </p:txBody>
          </p:sp>
        </mc:Fallback>
      </mc:AlternateContent>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A56E1F9C-2C42-6898-5325-DD5E6BA0AF6E}"/>
                  </a:ext>
                </a:extLst>
              </p:cNvPr>
              <p:cNvSpPr txBox="1"/>
              <p:nvPr/>
            </p:nvSpPr>
            <p:spPr>
              <a:xfrm>
                <a:off x="491318" y="2960464"/>
                <a:ext cx="7668285" cy="3237618"/>
              </a:xfrm>
              <a:prstGeom prst="rect">
                <a:avLst/>
              </a:prstGeom>
              <a:noFill/>
            </p:spPr>
            <p:txBody>
              <a:bodyPr wrap="square">
                <a:spAutoFit/>
              </a:bodyPr>
              <a:lstStyle/>
              <a:p>
                <a:pPr>
                  <a:buNone/>
                </a:pPr>
                <a:r>
                  <a:rPr lang="en-MY" sz="2000" b="1" i="1" u="sng" dirty="0"/>
                  <a:t>Statistical method (simple “RSS of </a:t>
                </a:r>
                <a:r>
                  <a:rPr lang="el-GR" sz="2000" b="1" i="1" u="sng" dirty="0"/>
                  <a:t>σ” </a:t>
                </a:r>
                <a:r>
                  <a:rPr lang="en-MY" sz="2000" b="1" i="1" u="sng" dirty="0"/>
                  <a:t>approach)</a:t>
                </a:r>
              </a:p>
              <a:p>
                <a:pPr>
                  <a:buNone/>
                </a:pPr>
                <a:endParaRPr lang="en-MY" sz="2000" dirty="0"/>
              </a:p>
              <a:p>
                <a:pPr>
                  <a:buNone/>
                </a:pPr>
                <a:r>
                  <a:rPr lang="en-MY" sz="2000" dirty="0"/>
                  <a:t>If the contributors are </a:t>
                </a:r>
                <a:r>
                  <a:rPr lang="en-MY" sz="2000" b="1" dirty="0"/>
                  <a:t>independent</a:t>
                </a:r>
                <a:r>
                  <a:rPr lang="en-MY" sz="2000" dirty="0"/>
                  <a:t> and deviations are small, combine </a:t>
                </a:r>
                <a:r>
                  <a:rPr lang="en-MY" sz="2000" b="1" u="sng" dirty="0"/>
                  <a:t>fractional</a:t>
                </a:r>
                <a:r>
                  <a:rPr lang="en-MY" sz="2000" b="1" dirty="0"/>
                  <a:t> standard deviations</a:t>
                </a:r>
                <a:r>
                  <a:rPr lang="en-MY" sz="2000" dirty="0"/>
                  <a:t> by root-sum-square (RSS):</a:t>
                </a:r>
              </a:p>
              <a:p>
                <a:pPr>
                  <a:buNone/>
                </a:pPr>
                <a14:m>
                  <m:oMathPara xmlns:m="http://schemas.openxmlformats.org/officeDocument/2006/math">
                    <m:oMathParaPr>
                      <m:jc m:val="centerGroup"/>
                    </m:oMathParaPr>
                    <m:oMath xmlns:m="http://schemas.openxmlformats.org/officeDocument/2006/math">
                      <m:sSub>
                        <m:sSubPr>
                          <m:ctrlPr>
                            <a:rPr lang="ar-AE" sz="2000" i="1">
                              <a:latin typeface="Cambria Math" panose="02040503050406030204" pitchFamily="18" charset="0"/>
                            </a:rPr>
                          </m:ctrlPr>
                        </m:sSubPr>
                        <m:e>
                          <m:r>
                            <a:rPr lang="ar-AE" sz="2000" i="1">
                              <a:latin typeface="Cambria Math" panose="02040503050406030204" pitchFamily="18" charset="0"/>
                            </a:rPr>
                            <m:t>𝜎</m:t>
                          </m:r>
                        </m:e>
                        <m:sub>
                          <m:r>
                            <m:rPr>
                              <m:nor/>
                            </m:rPr>
                            <a:rPr lang="en-MY" sz="2000" b="0" i="1">
                              <a:latin typeface="Cambria Math" panose="02040503050406030204" pitchFamily="18" charset="0"/>
                            </a:rPr>
                            <m:t>tot</m:t>
                          </m:r>
                        </m:sub>
                      </m:sSub>
                      <m:r>
                        <a:rPr lang="ar-AE" sz="2000" b="0" i="0">
                          <a:latin typeface="Cambria Math" panose="02040503050406030204" pitchFamily="18" charset="0"/>
                        </a:rPr>
                        <m:t>=</m:t>
                      </m:r>
                      <m:rad>
                        <m:radPr>
                          <m:degHide m:val="on"/>
                          <m:ctrlPr>
                            <a:rPr lang="ar-AE" sz="2000" b="0" i="1">
                              <a:latin typeface="Cambria Math" panose="02040503050406030204" pitchFamily="18" charset="0"/>
                            </a:rPr>
                          </m:ctrlPr>
                        </m:radPr>
                        <m:deg/>
                        <m:e>
                          <m:r>
                            <a:rPr lang="ar-AE" sz="2000" b="0" i="1" smtClean="0">
                              <a:latin typeface="Cambria Math" panose="02040503050406030204" pitchFamily="18" charset="0"/>
                            </a:rPr>
                            <m:t> </m:t>
                          </m:r>
                          <m:r>
                            <a:rPr lang="en-US" sz="2000">
                              <a:latin typeface="Cambria Math" panose="02040503050406030204" pitchFamily="18" charset="0"/>
                            </a:rPr>
                            <m:t>(</m:t>
                          </m:r>
                          <m:r>
                            <a:rPr lang="ar-AE" sz="2000">
                              <a:latin typeface="Cambria Math" panose="02040503050406030204" pitchFamily="18" charset="0"/>
                            </a:rPr>
                            <m:t>0</m:t>
                          </m:r>
                          <m:r>
                            <a:rPr lang="ar-AE" sz="2000">
                              <a:latin typeface="Cambria Math" panose="02040503050406030204" pitchFamily="18" charset="0"/>
                            </a:rPr>
                            <m:t>.</m:t>
                          </m:r>
                          <m:r>
                            <a:rPr lang="ar-AE" sz="2000">
                              <a:latin typeface="Cambria Math" panose="02040503050406030204" pitchFamily="18" charset="0"/>
                            </a:rPr>
                            <m:t>02670</m:t>
                          </m:r>
                          <m:sSup>
                            <m:sSupPr>
                              <m:ctrlPr>
                                <a:rPr lang="ar-AE" sz="2000" i="1">
                                  <a:latin typeface="Cambria Math" panose="02040503050406030204" pitchFamily="18" charset="0"/>
                                </a:rPr>
                              </m:ctrlPr>
                            </m:sSupPr>
                            <m:e>
                              <m:d>
                                <m:dPr>
                                  <m:begChr m:val=""/>
                                  <m:endChr m:val=""/>
                                  <m:ctrlPr>
                                    <a:rPr lang="ar-AE" sz="2000" i="1">
                                      <a:latin typeface="Cambria Math" panose="02040503050406030204" pitchFamily="18" charset="0"/>
                                    </a:rPr>
                                  </m:ctrlPr>
                                </m:dPr>
                                <m:e>
                                  <m:r>
                                    <a:rPr lang="ar-AE" sz="2000">
                                      <a:latin typeface="Cambria Math" panose="02040503050406030204" pitchFamily="18" charset="0"/>
                                    </a:rPr>
                                    <m:t>)</m:t>
                                  </m:r>
                                </m:e>
                              </m:d>
                            </m:e>
                            <m:sup>
                              <m:r>
                                <a:rPr lang="ar-AE" sz="2000">
                                  <a:latin typeface="Cambria Math" panose="02040503050406030204" pitchFamily="18" charset="0"/>
                                </a:rPr>
                                <m:t>2</m:t>
                              </m:r>
                            </m:sup>
                          </m:sSup>
                          <m:r>
                            <a:rPr lang="ar-AE" sz="2000">
                              <a:latin typeface="Cambria Math" panose="02040503050406030204" pitchFamily="18" charset="0"/>
                            </a:rPr>
                            <m:t>+</m:t>
                          </m:r>
                          <m:r>
                            <a:rPr lang="en-US" sz="2000" b="0" i="0" smtClean="0">
                              <a:latin typeface="Cambria Math" panose="02040503050406030204" pitchFamily="18" charset="0"/>
                            </a:rPr>
                            <m:t>(</m:t>
                          </m:r>
                          <m:r>
                            <a:rPr lang="ar-AE" sz="2000">
                              <a:latin typeface="Cambria Math" panose="02040503050406030204" pitchFamily="18" charset="0"/>
                            </a:rPr>
                            <m:t>0</m:t>
                          </m:r>
                          <m:r>
                            <a:rPr lang="ar-AE" sz="2000">
                              <a:latin typeface="Cambria Math" panose="02040503050406030204" pitchFamily="18" charset="0"/>
                            </a:rPr>
                            <m:t>.</m:t>
                          </m:r>
                          <m:r>
                            <a:rPr lang="ar-AE" sz="2000">
                              <a:latin typeface="Cambria Math" panose="02040503050406030204" pitchFamily="18" charset="0"/>
                            </a:rPr>
                            <m:t>020</m:t>
                          </m:r>
                          <m:sSup>
                            <m:sSupPr>
                              <m:ctrlPr>
                                <a:rPr lang="ar-AE" sz="2000" i="1">
                                  <a:latin typeface="Cambria Math" panose="02040503050406030204" pitchFamily="18" charset="0"/>
                                </a:rPr>
                              </m:ctrlPr>
                            </m:sSupPr>
                            <m:e>
                              <m:d>
                                <m:dPr>
                                  <m:begChr m:val=""/>
                                  <m:endChr m:val=""/>
                                  <m:ctrlPr>
                                    <a:rPr lang="ar-AE" sz="2000" i="1">
                                      <a:latin typeface="Cambria Math" panose="02040503050406030204" pitchFamily="18" charset="0"/>
                                    </a:rPr>
                                  </m:ctrlPr>
                                </m:dPr>
                                <m:e>
                                  <m:r>
                                    <a:rPr lang="ar-AE" sz="2000">
                                      <a:latin typeface="Cambria Math" panose="02040503050406030204" pitchFamily="18" charset="0"/>
                                    </a:rPr>
                                    <m:t>)</m:t>
                                  </m:r>
                                </m:e>
                              </m:d>
                            </m:e>
                            <m:sup>
                              <m:r>
                                <a:rPr lang="ar-AE" sz="2000">
                                  <a:latin typeface="Cambria Math" panose="02040503050406030204" pitchFamily="18" charset="0"/>
                                </a:rPr>
                                <m:t>2</m:t>
                              </m:r>
                            </m:sup>
                          </m:sSup>
                          <m:r>
                            <a:rPr lang="ar-AE" sz="2000">
                              <a:latin typeface="Cambria Math" panose="02040503050406030204" pitchFamily="18" charset="0"/>
                            </a:rPr>
                            <m:t>+</m:t>
                          </m:r>
                          <m:r>
                            <a:rPr lang="en-US" sz="2000" b="0" i="0" smtClean="0">
                              <a:latin typeface="Cambria Math" panose="02040503050406030204" pitchFamily="18" charset="0"/>
                            </a:rPr>
                            <m:t>(</m:t>
                          </m:r>
                          <m:r>
                            <a:rPr lang="ar-AE" sz="2000">
                              <a:latin typeface="Cambria Math" panose="02040503050406030204" pitchFamily="18" charset="0"/>
                            </a:rPr>
                            <m:t>0</m:t>
                          </m:r>
                          <m:r>
                            <a:rPr lang="ar-AE" sz="2000">
                              <a:latin typeface="Cambria Math" panose="02040503050406030204" pitchFamily="18" charset="0"/>
                            </a:rPr>
                            <m:t>.</m:t>
                          </m:r>
                          <m:r>
                            <a:rPr lang="ar-AE" sz="2000">
                              <a:latin typeface="Cambria Math" panose="02040503050406030204" pitchFamily="18" charset="0"/>
                            </a:rPr>
                            <m:t>010</m:t>
                          </m:r>
                          <m:sSup>
                            <m:sSupPr>
                              <m:ctrlPr>
                                <a:rPr lang="ar-AE" sz="2000" i="1">
                                  <a:latin typeface="Cambria Math" panose="02040503050406030204" pitchFamily="18" charset="0"/>
                                </a:rPr>
                              </m:ctrlPr>
                            </m:sSupPr>
                            <m:e>
                              <m:d>
                                <m:dPr>
                                  <m:begChr m:val=""/>
                                  <m:endChr m:val=""/>
                                  <m:ctrlPr>
                                    <a:rPr lang="ar-AE" sz="2000" i="1">
                                      <a:latin typeface="Cambria Math" panose="02040503050406030204" pitchFamily="18" charset="0"/>
                                    </a:rPr>
                                  </m:ctrlPr>
                                </m:dPr>
                                <m:e>
                                  <m:r>
                                    <a:rPr lang="ar-AE" sz="2000">
                                      <a:latin typeface="Cambria Math" panose="02040503050406030204" pitchFamily="18" charset="0"/>
                                    </a:rPr>
                                    <m:t>)</m:t>
                                  </m:r>
                                </m:e>
                              </m:d>
                            </m:e>
                            <m:sup>
                              <m:r>
                                <a:rPr lang="ar-AE" sz="2000">
                                  <a:latin typeface="Cambria Math" panose="02040503050406030204" pitchFamily="18" charset="0"/>
                                </a:rPr>
                                <m:t>2</m:t>
                              </m:r>
                            </m:sup>
                          </m:sSup>
                        </m:e>
                      </m:rad>
                      <m:r>
                        <a:rPr lang="ar-AE" sz="2000" b="0" i="0">
                          <a:latin typeface="Cambria Math" panose="02040503050406030204" pitchFamily="18" charset="0"/>
                        </a:rPr>
                        <m:t>=</m:t>
                      </m:r>
                      <m:r>
                        <a:rPr lang="ar-AE" sz="2000" b="0" i="0">
                          <a:latin typeface="Cambria Math" panose="02040503050406030204" pitchFamily="18" charset="0"/>
                        </a:rPr>
                        <m:t>0</m:t>
                      </m:r>
                      <m:r>
                        <a:rPr lang="ar-AE" sz="2000" b="0" i="0">
                          <a:latin typeface="Cambria Math" panose="02040503050406030204" pitchFamily="18" charset="0"/>
                        </a:rPr>
                        <m:t>.</m:t>
                      </m:r>
                      <m:r>
                        <a:rPr lang="ar-AE" sz="2000" b="0" i="0">
                          <a:latin typeface="Cambria Math" panose="02040503050406030204" pitchFamily="18" charset="0"/>
                        </a:rPr>
                        <m:t>03482</m:t>
                      </m:r>
                    </m:oMath>
                  </m:oMathPara>
                </a14:m>
                <a:endParaRPr lang="ar-AE" sz="2000" b="0" dirty="0"/>
              </a:p>
              <a:p>
                <a:pPr>
                  <a:buNone/>
                </a:pPr>
                <a:r>
                  <a:rPr lang="en-MY" sz="2000" dirty="0"/>
                  <a:t>Then take a one-sided </a:t>
                </a:r>
                <a:r>
                  <a:rPr lang="en-MY" sz="2000" b="1" dirty="0"/>
                  <a:t>3</a:t>
                </a:r>
                <a:r>
                  <a:rPr lang="el-GR" sz="2000" b="1" dirty="0"/>
                  <a:t>σ</a:t>
                </a:r>
                <a:r>
                  <a:rPr lang="el-GR" sz="2000" dirty="0"/>
                  <a:t> </a:t>
                </a:r>
                <a:r>
                  <a:rPr lang="en-MY" sz="2000" dirty="0"/>
                  <a:t>bound for the combined effect:</a:t>
                </a:r>
              </a:p>
              <a:p>
                <a:pPr>
                  <a:buNone/>
                </a:pPr>
                <a14:m>
                  <m:oMathPara xmlns:m="http://schemas.openxmlformats.org/officeDocument/2006/math">
                    <m:oMathParaPr>
                      <m:jc m:val="centerGroup"/>
                    </m:oMathParaPr>
                    <m:oMath xmlns:m="http://schemas.openxmlformats.org/officeDocument/2006/math">
                      <m:sSub>
                        <m:sSubPr>
                          <m:ctrlPr>
                            <a:rPr lang="ar-AE" sz="2000" i="1">
                              <a:latin typeface="Cambria Math" panose="02040503050406030204" pitchFamily="18" charset="0"/>
                            </a:rPr>
                          </m:ctrlPr>
                        </m:sSubPr>
                        <m:e>
                          <m:r>
                            <a:rPr lang="ar-AE" sz="2000" i="1">
                              <a:latin typeface="Cambria Math" panose="02040503050406030204" pitchFamily="18" charset="0"/>
                            </a:rPr>
                            <m:t>𝐹</m:t>
                          </m:r>
                        </m:e>
                        <m:sub>
                          <m:r>
                            <a:rPr lang="ar-AE" sz="2000" i="1">
                              <a:latin typeface="Cambria Math" panose="02040503050406030204" pitchFamily="18" charset="0"/>
                            </a:rPr>
                            <m:t>𝐸</m:t>
                          </m:r>
                          <m:r>
                            <a:rPr lang="ar-AE" sz="2000" i="0">
                              <a:latin typeface="Cambria Math" panose="02040503050406030204" pitchFamily="18" charset="0"/>
                            </a:rPr>
                            <m:t>,</m:t>
                          </m:r>
                          <m:r>
                            <m:rPr>
                              <m:nor/>
                            </m:rPr>
                            <a:rPr lang="en-MY" sz="2000" b="0" i="1">
                              <a:latin typeface="Cambria Math" panose="02040503050406030204" pitchFamily="18" charset="0"/>
                            </a:rPr>
                            <m:t>stat</m:t>
                          </m:r>
                        </m:sub>
                      </m:sSub>
                      <m:r>
                        <a:rPr lang="ar-AE" sz="2000" b="0" i="0">
                          <a:latin typeface="Cambria Math" panose="02040503050406030204" pitchFamily="18" charset="0"/>
                        </a:rPr>
                        <m:t>=</m:t>
                      </m:r>
                      <m:r>
                        <a:rPr lang="ar-AE" sz="2000" b="0" i="0">
                          <a:latin typeface="Cambria Math" panose="02040503050406030204" pitchFamily="18" charset="0"/>
                        </a:rPr>
                        <m:t>1</m:t>
                      </m:r>
                      <m:r>
                        <a:rPr lang="ar-AE" sz="2000" b="0" i="0">
                          <a:latin typeface="Cambria Math" panose="02040503050406030204" pitchFamily="18" charset="0"/>
                        </a:rPr>
                        <m:t>+</m:t>
                      </m:r>
                      <m:r>
                        <a:rPr lang="ar-AE" sz="2000" b="0" i="0">
                          <a:latin typeface="Cambria Math" panose="02040503050406030204" pitchFamily="18" charset="0"/>
                        </a:rPr>
                        <m:t>3</m:t>
                      </m:r>
                      <m:sSub>
                        <m:sSubPr>
                          <m:ctrlPr>
                            <a:rPr lang="ar-AE" sz="2000" b="0" i="1">
                              <a:latin typeface="Cambria Math" panose="02040503050406030204" pitchFamily="18" charset="0"/>
                            </a:rPr>
                          </m:ctrlPr>
                        </m:sSubPr>
                        <m:e>
                          <m:r>
                            <a:rPr lang="ar-AE" sz="2000" b="0" i="1">
                              <a:latin typeface="Cambria Math" panose="02040503050406030204" pitchFamily="18" charset="0"/>
                            </a:rPr>
                            <m:t>𝜎</m:t>
                          </m:r>
                        </m:e>
                        <m:sub>
                          <m:r>
                            <m:rPr>
                              <m:nor/>
                            </m:rPr>
                            <a:rPr lang="en-MY" sz="2000" b="0" i="1">
                              <a:latin typeface="Cambria Math" panose="02040503050406030204" pitchFamily="18" charset="0"/>
                            </a:rPr>
                            <m:t>tot</m:t>
                          </m:r>
                        </m:sub>
                      </m:sSub>
                      <m:r>
                        <a:rPr lang="ar-AE" sz="2000" b="0" i="0">
                          <a:latin typeface="Cambria Math" panose="02040503050406030204" pitchFamily="18" charset="0"/>
                        </a:rPr>
                        <m:t>=</m:t>
                      </m:r>
                      <m:r>
                        <a:rPr lang="ar-AE" sz="2000" b="0" i="0">
                          <a:latin typeface="Cambria Math" panose="02040503050406030204" pitchFamily="18" charset="0"/>
                        </a:rPr>
                        <m:t>1</m:t>
                      </m:r>
                      <m:r>
                        <a:rPr lang="ar-AE" sz="2000" b="0" i="0">
                          <a:latin typeface="Cambria Math" panose="02040503050406030204" pitchFamily="18" charset="0"/>
                        </a:rPr>
                        <m:t>+</m:t>
                      </m:r>
                      <m:r>
                        <a:rPr lang="ar-AE" sz="2000" b="0" i="0">
                          <a:latin typeface="Cambria Math" panose="02040503050406030204" pitchFamily="18" charset="0"/>
                        </a:rPr>
                        <m:t>3</m:t>
                      </m:r>
                      <m:d>
                        <m:dPr>
                          <m:ctrlPr>
                            <a:rPr lang="ar-AE" sz="2000" b="0" i="1">
                              <a:latin typeface="Cambria Math" panose="02040503050406030204" pitchFamily="18" charset="0"/>
                            </a:rPr>
                          </m:ctrlPr>
                        </m:dPr>
                        <m:e>
                          <m:r>
                            <a:rPr lang="ar-AE" sz="2000" b="0" i="0">
                              <a:latin typeface="Cambria Math" panose="02040503050406030204" pitchFamily="18" charset="0"/>
                            </a:rPr>
                            <m:t>0</m:t>
                          </m:r>
                          <m:r>
                            <a:rPr lang="ar-AE" sz="2000" b="0" i="0">
                              <a:latin typeface="Cambria Math" panose="02040503050406030204" pitchFamily="18" charset="0"/>
                            </a:rPr>
                            <m:t>.</m:t>
                          </m:r>
                          <m:r>
                            <a:rPr lang="ar-AE" sz="2000" b="0" i="0">
                              <a:latin typeface="Cambria Math" panose="02040503050406030204" pitchFamily="18" charset="0"/>
                            </a:rPr>
                            <m:t>03482</m:t>
                          </m:r>
                        </m:e>
                      </m:d>
                      <m:r>
                        <a:rPr lang="ar-AE" sz="2000" b="0" i="0">
                          <a:latin typeface="Cambria Math" panose="02040503050406030204" pitchFamily="18" charset="0"/>
                        </a:rPr>
                        <m:t>=</m:t>
                      </m:r>
                      <m:r>
                        <a:rPr lang="ar-AE" sz="2000" b="0" i="0">
                          <a:latin typeface="Cambria Math" panose="02040503050406030204" pitchFamily="18" charset="0"/>
                        </a:rPr>
                        <m:t>1</m:t>
                      </m:r>
                      <m:r>
                        <a:rPr lang="ar-AE" sz="2000" b="0" i="0">
                          <a:latin typeface="Cambria Math" panose="02040503050406030204" pitchFamily="18" charset="0"/>
                        </a:rPr>
                        <m:t>.</m:t>
                      </m:r>
                      <m:r>
                        <a:rPr lang="ar-AE" sz="2000" b="0" i="0">
                          <a:latin typeface="Cambria Math" panose="02040503050406030204" pitchFamily="18" charset="0"/>
                        </a:rPr>
                        <m:t>1045</m:t>
                      </m:r>
                    </m:oMath>
                  </m:oMathPara>
                </a14:m>
                <a:endParaRPr lang="ar-AE" sz="2000" b="0" dirty="0"/>
              </a:p>
              <a:p>
                <a:pPr>
                  <a:buNone/>
                </a:pPr>
                <a:r>
                  <a:rPr lang="en-MY" sz="2000" dirty="0"/>
                  <a:t>So</a:t>
                </a:r>
              </a:p>
              <a:p>
                <a:pPr>
                  <a:buNone/>
                </a:pPr>
                <a14:m>
                  <m:oMathPara xmlns:m="http://schemas.openxmlformats.org/officeDocument/2006/math">
                    <m:oMathParaPr>
                      <m:jc m:val="centerGroup"/>
                    </m:oMathParaPr>
                    <m:oMath xmlns:m="http://schemas.openxmlformats.org/officeDocument/2006/math">
                      <m:sSubSup>
                        <m:sSubSupPr>
                          <m:ctrlPr>
                            <a:rPr lang="ar-AE" sz="2000" i="1">
                              <a:latin typeface="Cambria Math" panose="02040503050406030204" pitchFamily="18" charset="0"/>
                            </a:rPr>
                          </m:ctrlPr>
                        </m:sSubSupPr>
                        <m:e>
                          <m:r>
                            <a:rPr lang="ar-AE" sz="2000" i="1">
                              <a:latin typeface="Cambria Math" panose="02040503050406030204" pitchFamily="18" charset="0"/>
                            </a:rPr>
                            <m:t>𝑞</m:t>
                          </m:r>
                        </m:e>
                        <m:sub>
                          <m:func>
                            <m:funcPr>
                              <m:ctrlPr>
                                <a:rPr lang="ar-AE" sz="2000" i="1">
                                  <a:latin typeface="Cambria Math" panose="02040503050406030204" pitchFamily="18" charset="0"/>
                                </a:rPr>
                              </m:ctrlPr>
                            </m:funcPr>
                            <m:fName>
                              <m:r>
                                <m:rPr>
                                  <m:sty m:val="p"/>
                                </m:rPr>
                                <a:rPr lang="en-MY" sz="2000" i="0">
                                  <a:latin typeface="Cambria Math" panose="02040503050406030204" pitchFamily="18" charset="0"/>
                                </a:rPr>
                                <m:t>max</m:t>
                              </m:r>
                            </m:fName>
                            <m:e>
                              <m:r>
                                <a:rPr lang="ar-AE" sz="2000" i="0">
                                  <a:latin typeface="Cambria Math" panose="02040503050406030204" pitchFamily="18" charset="0"/>
                                </a:rPr>
                                <m:t>,</m:t>
                              </m:r>
                            </m:e>
                          </m:func>
                          <m:r>
                            <m:rPr>
                              <m:nor/>
                            </m:rPr>
                            <a:rPr lang="en-MY" sz="2000" b="0" i="1">
                              <a:latin typeface="Cambria Math" panose="02040503050406030204" pitchFamily="18" charset="0"/>
                            </a:rPr>
                            <m:t>stat</m:t>
                          </m:r>
                        </m:sub>
                        <m:sup>
                          <m:r>
                            <a:rPr lang="ar-AE" sz="2000" b="0" i="0">
                              <a:latin typeface="Cambria Math" panose="02040503050406030204" pitchFamily="18" charset="0"/>
                            </a:rPr>
                            <m:t>′</m:t>
                          </m:r>
                        </m:sup>
                      </m:sSubSup>
                      <m:r>
                        <a:rPr lang="ar-AE" sz="2000" b="0" i="0">
                          <a:latin typeface="Cambria Math" panose="02040503050406030204" pitchFamily="18" charset="0"/>
                        </a:rPr>
                        <m:t>=</m:t>
                      </m:r>
                      <m:r>
                        <a:rPr lang="ar-AE" sz="2000" b="0" i="0">
                          <a:latin typeface="Cambria Math" panose="02040503050406030204" pitchFamily="18" charset="0"/>
                        </a:rPr>
                        <m:t>18</m:t>
                      </m:r>
                      <m:d>
                        <m:dPr>
                          <m:ctrlPr>
                            <a:rPr lang="ar-AE" sz="2000" b="0" i="1">
                              <a:latin typeface="Cambria Math" panose="02040503050406030204" pitchFamily="18" charset="0"/>
                            </a:rPr>
                          </m:ctrlPr>
                        </m:dPr>
                        <m:e>
                          <m:r>
                            <a:rPr lang="ar-AE" sz="2000" b="0" i="0">
                              <a:latin typeface="Cambria Math" panose="02040503050406030204" pitchFamily="18" charset="0"/>
                            </a:rPr>
                            <m:t>1</m:t>
                          </m:r>
                          <m:r>
                            <a:rPr lang="ar-AE" sz="2000" b="0" i="0">
                              <a:latin typeface="Cambria Math" panose="02040503050406030204" pitchFamily="18" charset="0"/>
                            </a:rPr>
                            <m:t>.</m:t>
                          </m:r>
                          <m:r>
                            <a:rPr lang="ar-AE" sz="2000" b="0" i="0">
                              <a:latin typeface="Cambria Math" panose="02040503050406030204" pitchFamily="18" charset="0"/>
                            </a:rPr>
                            <m:t>1045</m:t>
                          </m:r>
                        </m:e>
                      </m:d>
                      <m:r>
                        <a:rPr lang="ar-AE" sz="2000" b="0" i="0">
                          <a:latin typeface="Cambria Math" panose="02040503050406030204" pitchFamily="18" charset="0"/>
                        </a:rPr>
                        <m:t>=</m:t>
                      </m:r>
                      <m:r>
                        <a:rPr lang="ar-AE" sz="2000" b="0" i="0">
                          <a:latin typeface="Cambria Math" panose="02040503050406030204" pitchFamily="18" charset="0"/>
                        </a:rPr>
                        <m:t>19</m:t>
                      </m:r>
                      <m:r>
                        <a:rPr lang="ar-AE" sz="2000" b="0" i="0">
                          <a:latin typeface="Cambria Math" panose="02040503050406030204" pitchFamily="18" charset="0"/>
                        </a:rPr>
                        <m:t>.</m:t>
                      </m:r>
                      <m:r>
                        <a:rPr lang="ar-AE" sz="2000" b="0" i="0">
                          <a:latin typeface="Cambria Math" panose="02040503050406030204" pitchFamily="18" charset="0"/>
                        </a:rPr>
                        <m:t>88</m:t>
                      </m:r>
                      <m:r>
                        <m:rPr>
                          <m:nor/>
                        </m:rPr>
                        <a:rPr lang="ar-AE" sz="2000" b="0" i="1">
                          <a:latin typeface="Cambria Math" panose="02040503050406030204" pitchFamily="18" charset="0"/>
                        </a:rPr>
                        <m:t> </m:t>
                      </m:r>
                      <m:r>
                        <m:rPr>
                          <m:nor/>
                        </m:rPr>
                        <a:rPr lang="en-MY" sz="2000" b="0" i="1">
                          <a:latin typeface="Cambria Math" panose="02040503050406030204" pitchFamily="18" charset="0"/>
                        </a:rPr>
                        <m:t>kW</m:t>
                      </m:r>
                      <m:r>
                        <m:rPr>
                          <m:nor/>
                        </m:rPr>
                        <a:rPr lang="en-MY" sz="2000" b="0" i="1">
                          <a:latin typeface="Cambria Math" panose="02040503050406030204" pitchFamily="18" charset="0"/>
                        </a:rPr>
                        <m:t>/</m:t>
                      </m:r>
                      <m:r>
                        <m:rPr>
                          <m:nor/>
                        </m:rPr>
                        <a:rPr lang="en-MY" sz="2000" b="0" i="1">
                          <a:latin typeface="Cambria Math" panose="02040503050406030204" pitchFamily="18" charset="0"/>
                        </a:rPr>
                        <m:t>m</m:t>
                      </m:r>
                    </m:oMath>
                  </m:oMathPara>
                </a14:m>
                <a:endParaRPr lang="en-MY" sz="2000" b="0" dirty="0"/>
              </a:p>
            </p:txBody>
          </p:sp>
        </mc:Choice>
        <mc:Fallback>
          <p:sp>
            <p:nvSpPr>
              <p:cNvPr id="6" name="TextBox 5">
                <a:extLst>
                  <a:ext uri="{FF2B5EF4-FFF2-40B4-BE49-F238E27FC236}">
                    <a16:creationId xmlns:a16="http://schemas.microsoft.com/office/drawing/2014/main" id="{A56E1F9C-2C42-6898-5325-DD5E6BA0AF6E}"/>
                  </a:ext>
                </a:extLst>
              </p:cNvPr>
              <p:cNvSpPr txBox="1">
                <a:spLocks noRot="1" noChangeAspect="1" noMove="1" noResize="1" noEditPoints="1" noAdjustHandles="1" noChangeArrowheads="1" noChangeShapeType="1" noTextEdit="1"/>
              </p:cNvSpPr>
              <p:nvPr/>
            </p:nvSpPr>
            <p:spPr>
              <a:xfrm>
                <a:off x="491318" y="2960464"/>
                <a:ext cx="7668285" cy="3237618"/>
              </a:xfrm>
              <a:prstGeom prst="rect">
                <a:avLst/>
              </a:prstGeom>
              <a:blipFill>
                <a:blip r:embed="rId3"/>
                <a:stretch>
                  <a:fillRect l="-874" t="-1130"/>
                </a:stretch>
              </a:blipFill>
            </p:spPr>
            <p:txBody>
              <a:bodyPr/>
              <a:lstStyle/>
              <a:p>
                <a:r>
                  <a:rPr lang="en-MY">
                    <a:noFill/>
                  </a:rPr>
                  <a:t> </a:t>
                </a:r>
              </a:p>
            </p:txBody>
          </p:sp>
        </mc:Fallback>
      </mc:AlternateContent>
    </p:spTree>
    <p:extLst>
      <p:ext uri="{BB962C8B-B14F-4D97-AF65-F5344CB8AC3E}">
        <p14:creationId xmlns:p14="http://schemas.microsoft.com/office/powerpoint/2010/main" val="365234110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96B6-A355-4016-9D9A-A1028AF6FEEF}"/>
              </a:ext>
            </a:extLst>
          </p:cNvPr>
          <p:cNvSpPr txBox="1">
            <a:spLocks noChangeArrowheads="1"/>
          </p:cNvSpPr>
          <p:nvPr/>
        </p:nvSpPr>
        <p:spPr bwMode="auto">
          <a:xfrm>
            <a:off x="1671637" y="2561505"/>
            <a:ext cx="5800725" cy="1734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400" eaLnBrk="1" hangingPunct="1">
              <a:spcBef>
                <a:spcPct val="0"/>
              </a:spcBef>
              <a:buFontTx/>
              <a:buNone/>
            </a:pPr>
            <a:r>
              <a:rPr lang="en-US" altLang="en-US" sz="6000" dirty="0">
                <a:latin typeface="Britannic Bold" panose="020B0903060703020204" pitchFamily="34" charset="0"/>
              </a:rPr>
              <a:t>Core Design Walkthrough</a:t>
            </a:r>
          </a:p>
        </p:txBody>
      </p:sp>
    </p:spTree>
    <p:extLst>
      <p:ext uri="{BB962C8B-B14F-4D97-AF65-F5344CB8AC3E}">
        <p14:creationId xmlns:p14="http://schemas.microsoft.com/office/powerpoint/2010/main" val="417414252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1CE384-5255-4913-B83C-E38975056D8D}"/>
              </a:ext>
            </a:extLst>
          </p:cNvPr>
          <p:cNvSpPr txBox="1">
            <a:spLocks noChangeArrowheads="1"/>
          </p:cNvSpPr>
          <p:nvPr/>
        </p:nvSpPr>
        <p:spPr bwMode="auto">
          <a:xfrm>
            <a:off x="2686050" y="412750"/>
            <a:ext cx="726757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spcBef>
                <a:spcPct val="0"/>
              </a:spcBef>
              <a:buFontTx/>
              <a:buNone/>
            </a:pPr>
            <a:r>
              <a:rPr lang="en-US" altLang="en-US" sz="3600" dirty="0">
                <a:solidFill>
                  <a:srgbClr val="7B0132"/>
                </a:solidFill>
                <a:latin typeface="Britannic Bold" panose="020B0903060703020204" pitchFamily="34" charset="0"/>
                <a:cs typeface="Arial" panose="020B0604020202020204" pitchFamily="34" charset="0"/>
              </a:rPr>
              <a:t>Reactor Design</a:t>
            </a:r>
          </a:p>
        </p:txBody>
      </p:sp>
      <p:sp>
        <p:nvSpPr>
          <p:cNvPr id="3" name="Content Placeholder 2">
            <a:extLst>
              <a:ext uri="{FF2B5EF4-FFF2-40B4-BE49-F238E27FC236}">
                <a16:creationId xmlns:a16="http://schemas.microsoft.com/office/drawing/2014/main" id="{F1846950-3D96-4B33-AAE1-AF46CA799419}"/>
              </a:ext>
            </a:extLst>
          </p:cNvPr>
          <p:cNvSpPr txBox="1">
            <a:spLocks noChangeArrowheads="1"/>
          </p:cNvSpPr>
          <p:nvPr/>
        </p:nvSpPr>
        <p:spPr bwMode="auto">
          <a:xfrm>
            <a:off x="1263274" y="1598828"/>
            <a:ext cx="7629523" cy="5113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r>
              <a:rPr lang="en-US" altLang="en-US" sz="2400" dirty="0">
                <a:latin typeface="+mn-lt"/>
                <a:cs typeface="Arial" panose="020B0604020202020204" pitchFamily="34" charset="0"/>
              </a:rPr>
              <a:t>The final reactor design necessarily represents a series of compromises between </a:t>
            </a:r>
            <a:r>
              <a:rPr lang="en-US" altLang="en-US" sz="2400" b="1" dirty="0">
                <a:solidFill>
                  <a:srgbClr val="C00000"/>
                </a:solidFill>
                <a:latin typeface="+mn-lt"/>
                <a:cs typeface="Arial" panose="020B0604020202020204" pitchFamily="34" charset="0"/>
              </a:rPr>
              <a:t>nuclear and thermal-hydraulic factors</a:t>
            </a:r>
            <a:r>
              <a:rPr lang="en-US" altLang="en-US" sz="2400" dirty="0">
                <a:latin typeface="+mn-lt"/>
                <a:cs typeface="Arial" panose="020B0604020202020204" pitchFamily="34" charset="0"/>
              </a:rPr>
              <a:t> which all made in the interest of </a:t>
            </a:r>
            <a:r>
              <a:rPr lang="en-US" altLang="en-US" sz="2400" b="1" dirty="0">
                <a:solidFill>
                  <a:srgbClr val="C00000"/>
                </a:solidFill>
                <a:latin typeface="+mn-lt"/>
                <a:cs typeface="Arial" panose="020B0604020202020204" pitchFamily="34" charset="0"/>
              </a:rPr>
              <a:t>safety and economy.</a:t>
            </a:r>
            <a:r>
              <a:rPr lang="en-US" altLang="en-US" sz="2400" dirty="0">
                <a:latin typeface="+mn-lt"/>
                <a:cs typeface="Arial" panose="020B0604020202020204" pitchFamily="34" charset="0"/>
              </a:rPr>
              <a:t> </a:t>
            </a:r>
          </a:p>
          <a:p>
            <a:pPr defTabSz="914400" eaLnBrk="1" hangingPunct="1"/>
            <a:r>
              <a:rPr lang="en-US" altLang="en-US" sz="2400" dirty="0">
                <a:latin typeface="+mn-lt"/>
                <a:cs typeface="Arial" panose="020B0604020202020204" pitchFamily="34" charset="0"/>
              </a:rPr>
              <a:t>In designing a reactor, there is overlap between those problem that are specifically </a:t>
            </a:r>
            <a:r>
              <a:rPr lang="en-US" altLang="en-US" sz="2400" b="1" dirty="0">
                <a:solidFill>
                  <a:srgbClr val="C00000"/>
                </a:solidFill>
                <a:latin typeface="+mn-lt"/>
                <a:cs typeface="Arial" panose="020B0604020202020204" pitchFamily="34" charset="0"/>
              </a:rPr>
              <a:t>nuclear</a:t>
            </a:r>
          </a:p>
          <a:p>
            <a:pPr lvl="1" defTabSz="914400" eaLnBrk="1" hangingPunct="1"/>
            <a:r>
              <a:rPr lang="en-US" altLang="en-US" sz="2000" dirty="0">
                <a:latin typeface="+mn-lt"/>
                <a:cs typeface="Arial" panose="020B0604020202020204" pitchFamily="34" charset="0"/>
              </a:rPr>
              <a:t>The neutron flux</a:t>
            </a:r>
          </a:p>
          <a:p>
            <a:pPr lvl="1" defTabSz="914400" eaLnBrk="1" hangingPunct="1"/>
            <a:r>
              <a:rPr lang="en-US" altLang="en-US" sz="2000" dirty="0">
                <a:latin typeface="+mn-lt"/>
                <a:cs typeface="Arial" panose="020B0604020202020204" pitchFamily="34" charset="0"/>
              </a:rPr>
              <a:t>Power distributions</a:t>
            </a:r>
          </a:p>
          <a:p>
            <a:pPr lvl="1" defTabSz="914400" eaLnBrk="1" hangingPunct="1"/>
            <a:r>
              <a:rPr lang="en-US" altLang="en-US" sz="2000" dirty="0">
                <a:latin typeface="+mn-lt"/>
                <a:cs typeface="Arial" panose="020B0604020202020204" pitchFamily="34" charset="0"/>
              </a:rPr>
              <a:t>Transient behavior</a:t>
            </a:r>
          </a:p>
          <a:p>
            <a:pPr lvl="1" defTabSz="914400" eaLnBrk="1" hangingPunct="1"/>
            <a:endParaRPr lang="en-US" altLang="en-US" sz="2000" dirty="0">
              <a:latin typeface="+mn-lt"/>
              <a:cs typeface="Arial" panose="020B0604020202020204" pitchFamily="34" charset="0"/>
            </a:endParaRPr>
          </a:p>
          <a:p>
            <a:pPr defTabSz="914400" eaLnBrk="1" hangingPunct="1"/>
            <a:r>
              <a:rPr lang="en-US" altLang="en-US" sz="2400" b="1" dirty="0">
                <a:solidFill>
                  <a:srgbClr val="C00000"/>
                </a:solidFill>
                <a:latin typeface="+mn-lt"/>
                <a:cs typeface="Arial" panose="020B0604020202020204" pitchFamily="34" charset="0"/>
              </a:rPr>
              <a:t>Thermal Hydraulics</a:t>
            </a:r>
          </a:p>
          <a:p>
            <a:pPr lvl="1" defTabSz="914400" eaLnBrk="1" hangingPunct="1"/>
            <a:r>
              <a:rPr lang="en-US" altLang="en-US" sz="2000" dirty="0">
                <a:latin typeface="+mn-lt"/>
                <a:cs typeface="Arial" panose="020B0604020202020204" pitchFamily="34" charset="0"/>
              </a:rPr>
              <a:t>Those factors involving the removal of heat from the system</a:t>
            </a:r>
          </a:p>
          <a:p>
            <a:pPr marL="457200" lvl="1" indent="0" defTabSz="914400" eaLnBrk="1" hangingPunct="1">
              <a:buNone/>
            </a:pPr>
            <a:endParaRPr lang="en-US" altLang="en-US" sz="2000" dirty="0">
              <a:latin typeface="+mn-lt"/>
              <a:cs typeface="Arial" panose="020B0604020202020204" pitchFamily="34" charset="0"/>
            </a:endParaRPr>
          </a:p>
          <a:p>
            <a:pPr defTabSz="914400" eaLnBrk="1" hangingPunct="1"/>
            <a:endParaRPr lang="en-US" altLang="en-US" sz="2400" dirty="0">
              <a:latin typeface="+mn-lt"/>
              <a:cs typeface="Arial" panose="020B0604020202020204" pitchFamily="34" charset="0"/>
            </a:endParaRPr>
          </a:p>
          <a:p>
            <a:pPr defTabSz="914400" eaLnBrk="1" hangingPunct="1"/>
            <a:endParaRPr lang="en-US" altLang="en-US" sz="2400" dirty="0">
              <a:latin typeface="+mn-lt"/>
              <a:cs typeface="Arial" panose="020B0604020202020204" pitchFamily="34" charset="0"/>
            </a:endParaRPr>
          </a:p>
        </p:txBody>
      </p:sp>
    </p:spTree>
    <p:extLst>
      <p:ext uri="{BB962C8B-B14F-4D97-AF65-F5344CB8AC3E}">
        <p14:creationId xmlns:p14="http://schemas.microsoft.com/office/powerpoint/2010/main" val="4049795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1CE384-5255-4913-B83C-E38975056D8D}"/>
              </a:ext>
            </a:extLst>
          </p:cNvPr>
          <p:cNvSpPr txBox="1">
            <a:spLocks noChangeArrowheads="1"/>
          </p:cNvSpPr>
          <p:nvPr/>
        </p:nvSpPr>
        <p:spPr bwMode="auto">
          <a:xfrm>
            <a:off x="2686050" y="412750"/>
            <a:ext cx="726757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spcBef>
                <a:spcPct val="0"/>
              </a:spcBef>
              <a:buFontTx/>
              <a:buNone/>
            </a:pPr>
            <a:r>
              <a:rPr lang="en-US" altLang="en-US" sz="3600" dirty="0">
                <a:solidFill>
                  <a:srgbClr val="7B0132"/>
                </a:solidFill>
                <a:latin typeface="Britannic Bold" panose="020B0903060703020204" pitchFamily="34" charset="0"/>
                <a:cs typeface="Arial" panose="020B0604020202020204" pitchFamily="34" charset="0"/>
              </a:rPr>
              <a:t>Reactor Design</a:t>
            </a:r>
          </a:p>
        </p:txBody>
      </p:sp>
      <p:sp>
        <p:nvSpPr>
          <p:cNvPr id="4" name="Content Placeholder 2"/>
          <p:cNvSpPr txBox="1">
            <a:spLocks/>
          </p:cNvSpPr>
          <p:nvPr/>
        </p:nvSpPr>
        <p:spPr>
          <a:xfrm>
            <a:off x="1329266" y="1600200"/>
            <a:ext cx="7357533" cy="4525963"/>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400"/>
            <a:r>
              <a:rPr lang="en-US"/>
              <a:t>Once core basic lattice has been determined from nuclear, hydraulic, and heat transfer, the overall size of core becomes a sole function of thermal considerations</a:t>
            </a:r>
          </a:p>
          <a:p>
            <a:pPr defTabSz="914400"/>
            <a:r>
              <a:rPr lang="en-US"/>
              <a:t>Parameters</a:t>
            </a:r>
          </a:p>
          <a:p>
            <a:pPr lvl="1" defTabSz="914400"/>
            <a:r>
              <a:rPr lang="en-US"/>
              <a:t>Fuel temperature distribution (most important)</a:t>
            </a:r>
          </a:p>
          <a:p>
            <a:pPr lvl="1" defTabSz="914400"/>
            <a:r>
              <a:rPr lang="en-US"/>
              <a:t>Specific power</a:t>
            </a:r>
          </a:p>
          <a:p>
            <a:pPr lvl="1" defTabSz="914400"/>
            <a:r>
              <a:rPr lang="en-US"/>
              <a:t>Power density</a:t>
            </a:r>
          </a:p>
          <a:p>
            <a:pPr lvl="1" defTabSz="914400"/>
            <a:r>
              <a:rPr lang="en-US"/>
              <a:t>Heat flux</a:t>
            </a:r>
            <a:endParaRPr lang="en-US" dirty="0"/>
          </a:p>
        </p:txBody>
      </p:sp>
    </p:spTree>
    <p:extLst>
      <p:ext uri="{BB962C8B-B14F-4D97-AF65-F5344CB8AC3E}">
        <p14:creationId xmlns:p14="http://schemas.microsoft.com/office/powerpoint/2010/main" val="157169937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0AB0AF-802C-49B7-BB5C-B1255D89A994}"/>
              </a:ext>
            </a:extLst>
          </p:cNvPr>
          <p:cNvSpPr txBox="1">
            <a:spLocks noChangeArrowheads="1"/>
          </p:cNvSpPr>
          <p:nvPr/>
        </p:nvSpPr>
        <p:spPr bwMode="auto">
          <a:xfrm>
            <a:off x="2686050" y="412750"/>
            <a:ext cx="726757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spcBef>
                <a:spcPct val="0"/>
              </a:spcBef>
              <a:buFontTx/>
              <a:buNone/>
            </a:pPr>
            <a:r>
              <a:rPr lang="en-US" altLang="en-US" sz="3600" dirty="0">
                <a:solidFill>
                  <a:srgbClr val="7B0132"/>
                </a:solidFill>
                <a:latin typeface="Britannic Bold" panose="020B0903060703020204" pitchFamily="34" charset="0"/>
                <a:cs typeface="Arial" panose="020B0604020202020204" pitchFamily="34" charset="0"/>
              </a:rPr>
              <a:t>Reactor Design</a:t>
            </a:r>
          </a:p>
        </p:txBody>
      </p:sp>
      <p:sp>
        <p:nvSpPr>
          <p:cNvPr id="3" name="Content Placeholder 2">
            <a:extLst>
              <a:ext uri="{FF2B5EF4-FFF2-40B4-BE49-F238E27FC236}">
                <a16:creationId xmlns:a16="http://schemas.microsoft.com/office/drawing/2014/main" id="{968C1732-763D-49CD-9B1C-4CFBE481EE5A}"/>
              </a:ext>
            </a:extLst>
          </p:cNvPr>
          <p:cNvSpPr txBox="1">
            <a:spLocks noChangeArrowheads="1"/>
          </p:cNvSpPr>
          <p:nvPr/>
        </p:nvSpPr>
        <p:spPr bwMode="auto">
          <a:xfrm>
            <a:off x="1263274" y="1598828"/>
            <a:ext cx="7629523" cy="5113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r>
              <a:rPr lang="en-US" altLang="en-US" sz="2400" dirty="0">
                <a:latin typeface="+mn-lt"/>
                <a:cs typeface="Arial" panose="020B0604020202020204" pitchFamily="34" charset="0"/>
              </a:rPr>
              <a:t>Consider the design of a specified type of power reactor having a given thermal power output.</a:t>
            </a:r>
          </a:p>
          <a:p>
            <a:pPr defTabSz="914400" eaLnBrk="1" hangingPunct="1"/>
            <a:r>
              <a:rPr lang="en-US" altLang="en-US" sz="2400" dirty="0">
                <a:latin typeface="+mn-lt"/>
                <a:cs typeface="Arial" panose="020B0604020202020204" pitchFamily="34" charset="0"/>
              </a:rPr>
              <a:t>The first problem is the selection of the core materials</a:t>
            </a:r>
          </a:p>
          <a:p>
            <a:pPr lvl="1" defTabSz="914400" eaLnBrk="1" hangingPunct="1"/>
            <a:r>
              <a:rPr lang="en-US" altLang="en-US" sz="2000" dirty="0">
                <a:latin typeface="+mn-lt"/>
                <a:cs typeface="Arial" panose="020B0604020202020204" pitchFamily="34" charset="0"/>
              </a:rPr>
              <a:t>Chosen on previous experience, availability and cost</a:t>
            </a:r>
          </a:p>
          <a:p>
            <a:pPr lvl="1" defTabSz="914400" eaLnBrk="1" hangingPunct="1"/>
            <a:r>
              <a:rPr lang="en-US" altLang="en-US" sz="2000" dirty="0">
                <a:latin typeface="+mn-lt"/>
                <a:cs typeface="Arial" panose="020B0604020202020204" pitchFamily="34" charset="0"/>
              </a:rPr>
              <a:t>The amount and enrichment of the fuel including estimates of core lifetime and radiation damage to the fuel elements.</a:t>
            </a:r>
          </a:p>
          <a:p>
            <a:pPr lvl="1" defTabSz="914400" eaLnBrk="1" hangingPunct="1"/>
            <a:endParaRPr lang="en-US" altLang="en-US" sz="2000" dirty="0">
              <a:latin typeface="+mn-lt"/>
              <a:cs typeface="Arial" panose="020B0604020202020204" pitchFamily="34" charset="0"/>
            </a:endParaRPr>
          </a:p>
          <a:p>
            <a:pPr defTabSz="914400" eaLnBrk="1" hangingPunct="1"/>
            <a:r>
              <a:rPr lang="en-US" altLang="en-US" sz="2400" dirty="0">
                <a:latin typeface="+mn-lt"/>
                <a:cs typeface="Arial" panose="020B0604020202020204" pitchFamily="34" charset="0"/>
              </a:rPr>
              <a:t>Second, a fuel lattice arrangement is then computed for the proposed fuel.</a:t>
            </a:r>
          </a:p>
          <a:p>
            <a:pPr lvl="1" defTabSz="914400" eaLnBrk="1" hangingPunct="1"/>
            <a:r>
              <a:rPr lang="en-US" altLang="en-US" sz="2000" dirty="0">
                <a:latin typeface="+mn-lt"/>
                <a:cs typeface="Arial" panose="020B0604020202020204" pitchFamily="34" charset="0"/>
              </a:rPr>
              <a:t>The operating parameters of the reactor-the neutron flux,</a:t>
            </a:r>
          </a:p>
          <a:p>
            <a:pPr lvl="1" defTabSz="914400" eaLnBrk="1" hangingPunct="1"/>
            <a:r>
              <a:rPr lang="en-US" altLang="en-US" sz="2000" dirty="0">
                <a:latin typeface="+mn-lt"/>
                <a:cs typeface="Arial" panose="020B0604020202020204" pitchFamily="34" charset="0"/>
              </a:rPr>
              <a:t>The power and temperature distributions,</a:t>
            </a:r>
          </a:p>
          <a:p>
            <a:pPr lvl="1" defTabSz="914400" eaLnBrk="1" hangingPunct="1"/>
            <a:r>
              <a:rPr lang="en-US" altLang="en-US" sz="2000" dirty="0">
                <a:latin typeface="+mn-lt"/>
                <a:cs typeface="Arial" panose="020B0604020202020204" pitchFamily="34" charset="0"/>
              </a:rPr>
              <a:t>The coolant density and/or void distribution</a:t>
            </a:r>
          </a:p>
          <a:p>
            <a:pPr lvl="1" defTabSz="914400" eaLnBrk="1" hangingPunct="1"/>
            <a:r>
              <a:rPr lang="en-US" altLang="en-US" sz="2000" dirty="0">
                <a:latin typeface="+mn-lt"/>
                <a:cs typeface="Arial" panose="020B0604020202020204" pitchFamily="34" charset="0"/>
              </a:rPr>
              <a:t>The temperature and heat flux along the hot channel</a:t>
            </a:r>
          </a:p>
          <a:p>
            <a:pPr defTabSz="914400" eaLnBrk="1" hangingPunct="1"/>
            <a:endParaRPr lang="en-US" altLang="en-US" sz="2400" dirty="0">
              <a:latin typeface="+mn-lt"/>
              <a:cs typeface="Arial" panose="020B0604020202020204" pitchFamily="34" charset="0"/>
            </a:endParaRPr>
          </a:p>
          <a:p>
            <a:pPr defTabSz="914400" eaLnBrk="1" hangingPunct="1"/>
            <a:endParaRPr lang="en-US" altLang="en-US" sz="2400" dirty="0">
              <a:latin typeface="+mn-lt"/>
              <a:cs typeface="Arial" panose="020B0604020202020204" pitchFamily="34" charset="0"/>
            </a:endParaRPr>
          </a:p>
        </p:txBody>
      </p:sp>
    </p:spTree>
    <p:extLst>
      <p:ext uri="{BB962C8B-B14F-4D97-AF65-F5344CB8AC3E}">
        <p14:creationId xmlns:p14="http://schemas.microsoft.com/office/powerpoint/2010/main" val="3079440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08C94-D034-44C6-BBCD-8533C7DAFB3A}"/>
              </a:ext>
            </a:extLst>
          </p:cNvPr>
          <p:cNvSpPr txBox="1">
            <a:spLocks noChangeArrowheads="1"/>
          </p:cNvSpPr>
          <p:nvPr/>
        </p:nvSpPr>
        <p:spPr bwMode="auto">
          <a:xfrm>
            <a:off x="2686050" y="412750"/>
            <a:ext cx="726757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spcBef>
                <a:spcPct val="0"/>
              </a:spcBef>
              <a:buFontTx/>
              <a:buNone/>
            </a:pPr>
            <a:r>
              <a:rPr lang="en-US" altLang="en-US" sz="3600" dirty="0">
                <a:solidFill>
                  <a:srgbClr val="7B0132"/>
                </a:solidFill>
                <a:latin typeface="Britannic Bold" panose="020B0903060703020204" pitchFamily="34" charset="0"/>
                <a:cs typeface="Arial" panose="020B0604020202020204" pitchFamily="34" charset="0"/>
              </a:rPr>
              <a:t>Reactor Design</a:t>
            </a:r>
          </a:p>
        </p:txBody>
      </p:sp>
      <p:sp>
        <p:nvSpPr>
          <p:cNvPr id="3" name="Content Placeholder 2">
            <a:extLst>
              <a:ext uri="{FF2B5EF4-FFF2-40B4-BE49-F238E27FC236}">
                <a16:creationId xmlns:a16="http://schemas.microsoft.com/office/drawing/2014/main" id="{159907AF-A2F0-4E40-883B-E1BD3730AC5B}"/>
              </a:ext>
            </a:extLst>
          </p:cNvPr>
          <p:cNvSpPr txBox="1">
            <a:spLocks noChangeArrowheads="1"/>
          </p:cNvSpPr>
          <p:nvPr/>
        </p:nvSpPr>
        <p:spPr bwMode="auto">
          <a:xfrm>
            <a:off x="1263274" y="1598828"/>
            <a:ext cx="7629523" cy="5113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r>
              <a:rPr lang="en-US" altLang="en-US" sz="2400" dirty="0">
                <a:latin typeface="+mn-lt"/>
                <a:cs typeface="Arial" panose="020B0604020202020204" pitchFamily="34" charset="0"/>
              </a:rPr>
              <a:t>Such computations are inherently iterative, at least for some types of reactors.</a:t>
            </a:r>
          </a:p>
          <a:p>
            <a:pPr defTabSz="914400" eaLnBrk="1" hangingPunct="1"/>
            <a:r>
              <a:rPr lang="en-US" altLang="en-US" sz="2400" dirty="0">
                <a:latin typeface="+mn-lt"/>
                <a:cs typeface="Arial" panose="020B0604020202020204" pitchFamily="34" charset="0"/>
              </a:rPr>
              <a:t>With the PWR and BWR, it is necessary to know the water density as a function of position to compute the neutron flux and the power distribution.</a:t>
            </a:r>
          </a:p>
          <a:p>
            <a:pPr defTabSz="914400" eaLnBrk="1" hangingPunct="1"/>
            <a:r>
              <a:rPr lang="en-US" altLang="en-US" sz="2400" dirty="0">
                <a:latin typeface="+mn-lt"/>
                <a:cs typeface="Arial" panose="020B0604020202020204" pitchFamily="34" charset="0"/>
              </a:rPr>
              <a:t>However, the power distribution must be known before the water density.</a:t>
            </a:r>
          </a:p>
          <a:p>
            <a:pPr defTabSz="914400" eaLnBrk="1" hangingPunct="1"/>
            <a:r>
              <a:rPr lang="en-US" altLang="en-US" sz="2400" dirty="0">
                <a:latin typeface="+mn-lt"/>
                <a:cs typeface="Arial" panose="020B0604020202020204" pitchFamily="34" charset="0"/>
              </a:rPr>
              <a:t>We must assume some density distribution to start with, say, unity throughout the core.</a:t>
            </a:r>
          </a:p>
          <a:p>
            <a:pPr defTabSz="914400" eaLnBrk="1" hangingPunct="1"/>
            <a:r>
              <a:rPr lang="en-US" altLang="en-US" sz="2400" dirty="0">
                <a:latin typeface="+mn-lt"/>
                <a:cs typeface="Arial" panose="020B0604020202020204" pitchFamily="34" charset="0"/>
              </a:rPr>
              <a:t>The flux and power distributions are computed with this water density and a new density distribution is determined from the computed heat flux.</a:t>
            </a:r>
            <a:endParaRPr lang="en-US" altLang="en-US" sz="2000" dirty="0">
              <a:latin typeface="+mn-lt"/>
              <a:cs typeface="Arial" panose="020B0604020202020204" pitchFamily="34" charset="0"/>
            </a:endParaRPr>
          </a:p>
          <a:p>
            <a:pPr marL="457200" lvl="1" indent="0" defTabSz="914400" eaLnBrk="1" hangingPunct="1">
              <a:buNone/>
            </a:pPr>
            <a:endParaRPr lang="en-US" altLang="en-US" sz="2000" dirty="0">
              <a:latin typeface="+mn-lt"/>
              <a:cs typeface="Arial" panose="020B0604020202020204" pitchFamily="34" charset="0"/>
            </a:endParaRPr>
          </a:p>
          <a:p>
            <a:pPr defTabSz="914400" eaLnBrk="1" hangingPunct="1"/>
            <a:endParaRPr lang="en-US" altLang="en-US" sz="2400" dirty="0">
              <a:latin typeface="+mn-lt"/>
              <a:cs typeface="Arial" panose="020B0604020202020204" pitchFamily="34" charset="0"/>
            </a:endParaRPr>
          </a:p>
          <a:p>
            <a:pPr defTabSz="914400" eaLnBrk="1" hangingPunct="1"/>
            <a:endParaRPr lang="en-US" altLang="en-US" sz="2400" dirty="0">
              <a:latin typeface="+mn-lt"/>
              <a:cs typeface="Arial" panose="020B0604020202020204" pitchFamily="34" charset="0"/>
            </a:endParaRPr>
          </a:p>
        </p:txBody>
      </p:sp>
    </p:spTree>
    <p:extLst>
      <p:ext uri="{BB962C8B-B14F-4D97-AF65-F5344CB8AC3E}">
        <p14:creationId xmlns:p14="http://schemas.microsoft.com/office/powerpoint/2010/main" val="1272875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5D1DC-70A8-4608-854F-60FC317860E7}"/>
              </a:ext>
            </a:extLst>
          </p:cNvPr>
          <p:cNvSpPr txBox="1">
            <a:spLocks noChangeArrowheads="1"/>
          </p:cNvSpPr>
          <p:nvPr/>
        </p:nvSpPr>
        <p:spPr bwMode="auto">
          <a:xfrm>
            <a:off x="2686050" y="412750"/>
            <a:ext cx="726757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spcBef>
                <a:spcPct val="0"/>
              </a:spcBef>
              <a:buFontTx/>
              <a:buNone/>
            </a:pPr>
            <a:r>
              <a:rPr lang="en-US" altLang="en-US" sz="3600" dirty="0">
                <a:solidFill>
                  <a:srgbClr val="7B0132"/>
                </a:solidFill>
                <a:latin typeface="Britannic Bold" panose="020B0903060703020204" pitchFamily="34" charset="0"/>
                <a:cs typeface="Arial" panose="020B0604020202020204" pitchFamily="34" charset="0"/>
              </a:rPr>
              <a:t>Reactor Design</a:t>
            </a:r>
          </a:p>
        </p:txBody>
      </p:sp>
      <p:sp>
        <p:nvSpPr>
          <p:cNvPr id="3" name="Content Placeholder 2">
            <a:extLst>
              <a:ext uri="{FF2B5EF4-FFF2-40B4-BE49-F238E27FC236}">
                <a16:creationId xmlns:a16="http://schemas.microsoft.com/office/drawing/2014/main" id="{3E05B856-C243-431D-951F-7B6FF0386951}"/>
              </a:ext>
            </a:extLst>
          </p:cNvPr>
          <p:cNvSpPr txBox="1">
            <a:spLocks noChangeArrowheads="1"/>
          </p:cNvSpPr>
          <p:nvPr/>
        </p:nvSpPr>
        <p:spPr bwMode="auto">
          <a:xfrm>
            <a:off x="1201281" y="1924293"/>
            <a:ext cx="7629523" cy="5113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r>
              <a:rPr lang="en-US" altLang="en-US" sz="2400" dirty="0">
                <a:latin typeface="+mn-lt"/>
                <a:cs typeface="Arial" panose="020B0604020202020204" pitchFamily="34" charset="0"/>
              </a:rPr>
              <a:t>The neutron flux and power distributions are now computed using this new density distribution, and this in turn leads to a third density distribution. </a:t>
            </a:r>
          </a:p>
          <a:p>
            <a:pPr defTabSz="914400" eaLnBrk="1" hangingPunct="1"/>
            <a:r>
              <a:rPr lang="en-US" altLang="en-US" sz="2400" dirty="0">
                <a:latin typeface="+mn-lt"/>
                <a:cs typeface="Arial" panose="020B0604020202020204" pitchFamily="34" charset="0"/>
              </a:rPr>
              <a:t>The calculations are obtained until the density distribution provides a power distribution that gives the same density distribution.</a:t>
            </a:r>
          </a:p>
          <a:p>
            <a:pPr defTabSz="914400" eaLnBrk="1" hangingPunct="1"/>
            <a:endParaRPr lang="en-US" altLang="en-US" sz="2000" dirty="0">
              <a:latin typeface="+mn-lt"/>
              <a:cs typeface="Arial" panose="020B0604020202020204" pitchFamily="34" charset="0"/>
            </a:endParaRPr>
          </a:p>
          <a:p>
            <a:pPr marL="457200" lvl="1" indent="0" defTabSz="914400" eaLnBrk="1" hangingPunct="1">
              <a:buNone/>
            </a:pPr>
            <a:endParaRPr lang="en-US" altLang="en-US" sz="2000" dirty="0">
              <a:latin typeface="+mn-lt"/>
              <a:cs typeface="Arial" panose="020B0604020202020204" pitchFamily="34" charset="0"/>
            </a:endParaRPr>
          </a:p>
          <a:p>
            <a:pPr defTabSz="914400" eaLnBrk="1" hangingPunct="1"/>
            <a:endParaRPr lang="en-US" altLang="en-US" sz="2400" dirty="0">
              <a:latin typeface="+mn-lt"/>
              <a:cs typeface="Arial" panose="020B0604020202020204" pitchFamily="34" charset="0"/>
            </a:endParaRPr>
          </a:p>
          <a:p>
            <a:pPr defTabSz="914400" eaLnBrk="1" hangingPunct="1"/>
            <a:endParaRPr lang="en-US" altLang="en-US" sz="2400" dirty="0">
              <a:latin typeface="+mn-lt"/>
              <a:cs typeface="Arial" panose="020B0604020202020204" pitchFamily="34" charset="0"/>
            </a:endParaRPr>
          </a:p>
        </p:txBody>
      </p:sp>
    </p:spTree>
    <p:extLst>
      <p:ext uri="{BB962C8B-B14F-4D97-AF65-F5344CB8AC3E}">
        <p14:creationId xmlns:p14="http://schemas.microsoft.com/office/powerpoint/2010/main" val="290875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D3393-9D0C-4281-AC4E-96F6E0887C00}"/>
              </a:ext>
            </a:extLst>
          </p:cNvPr>
          <p:cNvSpPr txBox="1">
            <a:spLocks noChangeArrowheads="1"/>
          </p:cNvSpPr>
          <p:nvPr/>
        </p:nvSpPr>
        <p:spPr bwMode="auto">
          <a:xfrm>
            <a:off x="2686050" y="412750"/>
            <a:ext cx="726757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spcBef>
                <a:spcPct val="0"/>
              </a:spcBef>
              <a:buFontTx/>
              <a:buNone/>
            </a:pPr>
            <a:r>
              <a:rPr lang="en-US" altLang="en-US" sz="3600" dirty="0">
                <a:solidFill>
                  <a:srgbClr val="7B0132"/>
                </a:solidFill>
                <a:latin typeface="Britannic Bold" panose="020B0903060703020204" pitchFamily="34" charset="0"/>
                <a:cs typeface="Arial" panose="020B0604020202020204" pitchFamily="34" charset="0"/>
              </a:rPr>
              <a:t>Reactor Design</a:t>
            </a:r>
          </a:p>
        </p:txBody>
      </p:sp>
      <p:sp>
        <p:nvSpPr>
          <p:cNvPr id="3" name="Content Placeholder 2">
            <a:extLst>
              <a:ext uri="{FF2B5EF4-FFF2-40B4-BE49-F238E27FC236}">
                <a16:creationId xmlns:a16="http://schemas.microsoft.com/office/drawing/2014/main" id="{BCB6A2A7-0CB8-425C-9B1F-9913868C004C}"/>
              </a:ext>
            </a:extLst>
          </p:cNvPr>
          <p:cNvSpPr txBox="1">
            <a:spLocks noChangeArrowheads="1"/>
          </p:cNvSpPr>
          <p:nvPr/>
        </p:nvSpPr>
        <p:spPr bwMode="auto">
          <a:xfrm>
            <a:off x="1232277" y="1738313"/>
            <a:ext cx="7629523" cy="5113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r>
              <a:rPr lang="en-US" altLang="en-US" sz="2400" dirty="0">
                <a:latin typeface="+mn-lt"/>
                <a:cs typeface="Arial" panose="020B0604020202020204" pitchFamily="34" charset="0"/>
              </a:rPr>
              <a:t>During early stage in the design of the core, the neutron flux is usually obtained from a multigroup diffusion calculation using only a few groups.</a:t>
            </a:r>
          </a:p>
          <a:p>
            <a:pPr defTabSz="914400" eaLnBrk="1" hangingPunct="1"/>
            <a:r>
              <a:rPr lang="en-US" altLang="en-US" sz="2400" dirty="0">
                <a:latin typeface="+mn-lt"/>
                <a:cs typeface="Arial" panose="020B0604020202020204" pitchFamily="34" charset="0"/>
              </a:rPr>
              <a:t>To reduce computation costs, multigroup calculations with many groups are normally performed in the final stages of the design.</a:t>
            </a:r>
          </a:p>
          <a:p>
            <a:pPr defTabSz="914400" eaLnBrk="1" hangingPunct="1"/>
            <a:r>
              <a:rPr lang="en-US" altLang="en-US" sz="2400" dirty="0">
                <a:latin typeface="+mn-lt"/>
                <a:cs typeface="Arial" panose="020B0604020202020204" pitchFamily="34" charset="0"/>
              </a:rPr>
              <a:t>If the reactor is water cooled, the DNB ratio is next computed as a function of distance along the hottest channel.</a:t>
            </a:r>
          </a:p>
          <a:p>
            <a:pPr defTabSz="914400" eaLnBrk="1" hangingPunct="1"/>
            <a:r>
              <a:rPr lang="en-US" altLang="en-US" sz="2400" dirty="0">
                <a:latin typeface="+mn-lt"/>
                <a:cs typeface="Arial" panose="020B0604020202020204" pitchFamily="34" charset="0"/>
              </a:rPr>
              <a:t>The minimum DNBR must equal to some preset limiting value.</a:t>
            </a:r>
          </a:p>
          <a:p>
            <a:pPr defTabSz="914400" eaLnBrk="1" hangingPunct="1"/>
            <a:endParaRPr lang="en-US" altLang="en-US" sz="2000" dirty="0">
              <a:latin typeface="+mn-lt"/>
              <a:cs typeface="Arial" panose="020B0604020202020204" pitchFamily="34" charset="0"/>
            </a:endParaRPr>
          </a:p>
          <a:p>
            <a:pPr marL="457200" lvl="1" indent="0" defTabSz="914400" eaLnBrk="1" hangingPunct="1">
              <a:buNone/>
            </a:pPr>
            <a:endParaRPr lang="en-US" altLang="en-US" sz="2000" dirty="0">
              <a:latin typeface="+mn-lt"/>
              <a:cs typeface="Arial" panose="020B0604020202020204" pitchFamily="34" charset="0"/>
            </a:endParaRPr>
          </a:p>
          <a:p>
            <a:pPr defTabSz="914400" eaLnBrk="1" hangingPunct="1"/>
            <a:endParaRPr lang="en-US" altLang="en-US" sz="2400" dirty="0">
              <a:latin typeface="+mn-lt"/>
              <a:cs typeface="Arial" panose="020B0604020202020204" pitchFamily="34" charset="0"/>
            </a:endParaRPr>
          </a:p>
          <a:p>
            <a:pPr defTabSz="914400" eaLnBrk="1" hangingPunct="1"/>
            <a:endParaRPr lang="en-US" altLang="en-US" sz="2400" dirty="0">
              <a:latin typeface="+mn-lt"/>
              <a:cs typeface="Arial" panose="020B0604020202020204" pitchFamily="34" charset="0"/>
            </a:endParaRPr>
          </a:p>
        </p:txBody>
      </p:sp>
    </p:spTree>
    <p:extLst>
      <p:ext uri="{BB962C8B-B14F-4D97-AF65-F5344CB8AC3E}">
        <p14:creationId xmlns:p14="http://schemas.microsoft.com/office/powerpoint/2010/main" val="770748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7D7E9-EDF9-485F-B888-E4C436B0E517}"/>
              </a:ext>
            </a:extLst>
          </p:cNvPr>
          <p:cNvSpPr txBox="1">
            <a:spLocks noChangeArrowheads="1"/>
          </p:cNvSpPr>
          <p:nvPr/>
        </p:nvSpPr>
        <p:spPr bwMode="auto">
          <a:xfrm>
            <a:off x="1685925" y="2613025"/>
            <a:ext cx="5772150"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400" eaLnBrk="1" hangingPunct="1">
              <a:spcBef>
                <a:spcPct val="0"/>
              </a:spcBef>
              <a:buFontTx/>
              <a:buNone/>
            </a:pPr>
            <a:r>
              <a:rPr lang="en-US" altLang="en-US" sz="6000" dirty="0">
                <a:solidFill>
                  <a:schemeClr val="accent2">
                    <a:lumMod val="75000"/>
                  </a:schemeClr>
                </a:solidFill>
                <a:latin typeface="Britannic Bold" panose="020B0903060703020204" pitchFamily="34" charset="0"/>
              </a:rPr>
              <a:t>General Considerations</a:t>
            </a:r>
          </a:p>
        </p:txBody>
      </p:sp>
    </p:spTree>
    <p:extLst>
      <p:ext uri="{BB962C8B-B14F-4D97-AF65-F5344CB8AC3E}">
        <p14:creationId xmlns:p14="http://schemas.microsoft.com/office/powerpoint/2010/main" val="400692433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D897F-E6ED-4497-BAF1-F58A86C04E1E}"/>
              </a:ext>
            </a:extLst>
          </p:cNvPr>
          <p:cNvSpPr txBox="1">
            <a:spLocks noChangeArrowheads="1"/>
          </p:cNvSpPr>
          <p:nvPr/>
        </p:nvSpPr>
        <p:spPr bwMode="auto">
          <a:xfrm>
            <a:off x="2686050" y="412750"/>
            <a:ext cx="726757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spcBef>
                <a:spcPct val="0"/>
              </a:spcBef>
              <a:buFontTx/>
              <a:buNone/>
            </a:pPr>
            <a:r>
              <a:rPr lang="en-US" altLang="en-US" sz="3600" dirty="0">
                <a:solidFill>
                  <a:srgbClr val="7B0132"/>
                </a:solidFill>
                <a:latin typeface="Britannic Bold" panose="020B0903060703020204" pitchFamily="34" charset="0"/>
                <a:cs typeface="Arial" panose="020B0604020202020204" pitchFamily="34" charset="0"/>
              </a:rPr>
              <a:t>Reactor Design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83F70BB-151E-4D2F-8866-5F4E00AB219B}"/>
                  </a:ext>
                </a:extLst>
              </p:cNvPr>
              <p:cNvSpPr txBox="1">
                <a:spLocks noChangeArrowheads="1"/>
              </p:cNvSpPr>
              <p:nvPr/>
            </p:nvSpPr>
            <p:spPr bwMode="auto">
              <a:xfrm>
                <a:off x="1232277" y="1738313"/>
                <a:ext cx="7629523" cy="5113311"/>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r>
                  <a:rPr lang="en-US" altLang="en-US" sz="2400" dirty="0">
                    <a:latin typeface="+mn-lt"/>
                    <a:cs typeface="Arial" panose="020B0604020202020204" pitchFamily="34" charset="0"/>
                  </a:rPr>
                  <a:t>If the computed DNBR is not equal to this value then the parameters of the lattice or the coolant flow are changed, the previous calculations of the core are repeated and a new DNBR is obtained.</a:t>
                </a:r>
              </a:p>
              <a:p>
                <a:pPr defTabSz="914400" eaLnBrk="1" hangingPunct="1"/>
                <a:r>
                  <a:rPr lang="en-US" altLang="en-US" sz="2400" dirty="0">
                    <a:latin typeface="+mn-lt"/>
                    <a:cs typeface="Arial" panose="020B0604020202020204" pitchFamily="34" charset="0"/>
                  </a:rPr>
                  <a:t>These computations are repeated until minimum value of DNBR is found.</a:t>
                </a:r>
              </a:p>
              <a:p>
                <a:pPr defTabSz="914400" eaLnBrk="1" hangingPunct="1"/>
                <a:r>
                  <a:rPr lang="en-US" altLang="en-US" sz="2400" dirty="0">
                    <a:latin typeface="+mn-lt"/>
                    <a:cs typeface="Arial" panose="020B0604020202020204" pitchFamily="34" charset="0"/>
                  </a:rPr>
                  <a:t>Also determines the maximum heat flux, </a:t>
                </a:r>
                <a14:m>
                  <m:oMath xmlns:m="http://schemas.openxmlformats.org/officeDocument/2006/math">
                    <m:sSubSup>
                      <m:sSubSupPr>
                        <m:ctrlPr>
                          <a:rPr lang="en-MY" altLang="en-US" sz="2400" i="1" smtClean="0">
                            <a:latin typeface="Cambria Math" panose="02040503050406030204" pitchFamily="18" charset="0"/>
                            <a:cs typeface="Arial" panose="020B0604020202020204" pitchFamily="34" charset="0"/>
                          </a:rPr>
                        </m:ctrlPr>
                      </m:sSubSupPr>
                      <m:e>
                        <m:r>
                          <a:rPr lang="en-MY" altLang="en-US" sz="2400" i="1">
                            <a:latin typeface="Cambria Math" panose="02040503050406030204" pitchFamily="18" charset="0"/>
                            <a:cs typeface="Arial" panose="020B0604020202020204" pitchFamily="34" charset="0"/>
                          </a:rPr>
                          <m:t>𝑞</m:t>
                        </m:r>
                      </m:e>
                      <m:sub>
                        <m:r>
                          <a:rPr lang="en-MY" altLang="en-US" sz="2400" i="1">
                            <a:latin typeface="Cambria Math" panose="02040503050406030204" pitchFamily="18" charset="0"/>
                            <a:cs typeface="Arial" panose="020B0604020202020204" pitchFamily="34" charset="0"/>
                          </a:rPr>
                          <m:t>𝑚𝑎𝑥</m:t>
                        </m:r>
                      </m:sub>
                      <m:sup>
                        <m:r>
                          <a:rPr lang="en-MY" altLang="en-US" sz="2400" i="1">
                            <a:latin typeface="Cambria Math" panose="02040503050406030204" pitchFamily="18" charset="0"/>
                            <a:cs typeface="Arial" panose="020B0604020202020204" pitchFamily="34" charset="0"/>
                          </a:rPr>
                          <m:t>′′</m:t>
                        </m:r>
                      </m:sup>
                    </m:sSubSup>
                  </m:oMath>
                </a14:m>
                <a:r>
                  <a:rPr lang="en-US" altLang="en-US" sz="2400" dirty="0">
                    <a:latin typeface="+mn-lt"/>
                    <a:cs typeface="Arial" panose="020B0604020202020204" pitchFamily="34" charset="0"/>
                  </a:rPr>
                  <a:t> does not necessarily occur at the point where the DNBR is smallest.</a:t>
                </a:r>
              </a:p>
              <a:p>
                <a:pPr marL="0" indent="0" defTabSz="914400" eaLnBrk="1" hangingPunct="1">
                  <a:buNone/>
                </a:pPr>
                <a:endParaRPr lang="en-US" altLang="en-US" sz="2400" dirty="0">
                  <a:latin typeface="+mn-lt"/>
                  <a:cs typeface="Arial" panose="020B0604020202020204" pitchFamily="34" charset="0"/>
                </a:endParaRPr>
              </a:p>
              <a:p>
                <a:pPr defTabSz="914400" eaLnBrk="1" hangingPunct="1"/>
                <a:endParaRPr lang="en-US" altLang="en-US" sz="2400" dirty="0">
                  <a:latin typeface="+mn-lt"/>
                  <a:cs typeface="Arial" panose="020B0604020202020204" pitchFamily="34" charset="0"/>
                </a:endParaRPr>
              </a:p>
            </p:txBody>
          </p:sp>
        </mc:Choice>
        <mc:Fallback xmlns="">
          <p:sp>
            <p:nvSpPr>
              <p:cNvPr id="3" name="Content Placeholder 2">
                <a:extLst>
                  <a:ext uri="{FF2B5EF4-FFF2-40B4-BE49-F238E27FC236}">
                    <a16:creationId xmlns="" xmlns:a16="http://schemas.microsoft.com/office/drawing/2014/main" xmlns:a14="http://schemas.microsoft.com/office/drawing/2010/main" id="{C83F70BB-151E-4D2F-8866-5F4E00AB219B}"/>
                  </a:ext>
                </a:extLst>
              </p:cNvPr>
              <p:cNvSpPr txBox="1">
                <a:spLocks noRot="1" noChangeAspect="1" noMove="1" noResize="1" noEditPoints="1" noAdjustHandles="1" noChangeArrowheads="1" noChangeShapeType="1" noTextEdit="1"/>
              </p:cNvSpPr>
              <p:nvPr/>
            </p:nvSpPr>
            <p:spPr bwMode="auto">
              <a:xfrm>
                <a:off x="1232277" y="1738313"/>
                <a:ext cx="7629523" cy="5113311"/>
              </a:xfrm>
              <a:prstGeom prst="rect">
                <a:avLst/>
              </a:prstGeom>
              <a:blipFill rotWithShape="0">
                <a:blip r:embed="rId2"/>
                <a:stretch>
                  <a:fillRect l="-1038" t="-1669" r="-1038"/>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MY">
                    <a:noFill/>
                  </a:rPr>
                  <a:t> </a:t>
                </a:r>
              </a:p>
            </p:txBody>
          </p:sp>
        </mc:Fallback>
      </mc:AlternateContent>
    </p:spTree>
    <p:extLst>
      <p:ext uri="{BB962C8B-B14F-4D97-AF65-F5344CB8AC3E}">
        <p14:creationId xmlns:p14="http://schemas.microsoft.com/office/powerpoint/2010/main" val="569541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E6565-D53C-4CF0-9EB1-74CDC488C179}"/>
              </a:ext>
            </a:extLst>
          </p:cNvPr>
          <p:cNvSpPr txBox="1">
            <a:spLocks noChangeArrowheads="1"/>
          </p:cNvSpPr>
          <p:nvPr/>
        </p:nvSpPr>
        <p:spPr bwMode="auto">
          <a:xfrm>
            <a:off x="2686050" y="412750"/>
            <a:ext cx="726757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spcBef>
                <a:spcPct val="0"/>
              </a:spcBef>
              <a:buFontTx/>
              <a:buNone/>
            </a:pPr>
            <a:r>
              <a:rPr lang="en-US" altLang="en-US" sz="3600" dirty="0">
                <a:solidFill>
                  <a:srgbClr val="7B0132"/>
                </a:solidFill>
                <a:latin typeface="Britannic Bold" panose="020B0903060703020204" pitchFamily="34" charset="0"/>
                <a:cs typeface="Arial" panose="020B0604020202020204" pitchFamily="34" charset="0"/>
              </a:rPr>
              <a:t>Reactor Design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720E870-9C0E-4AA4-A2A1-B8786386CCD0}"/>
                  </a:ext>
                </a:extLst>
              </p:cNvPr>
              <p:cNvSpPr txBox="1">
                <a:spLocks noChangeArrowheads="1"/>
              </p:cNvSpPr>
              <p:nvPr/>
            </p:nvSpPr>
            <p:spPr bwMode="auto">
              <a:xfrm>
                <a:off x="1232277" y="1738313"/>
                <a:ext cx="7629523" cy="5113311"/>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r>
                  <a:rPr lang="en-MY" altLang="en-US" sz="2400" dirty="0">
                    <a:latin typeface="+mn-lt"/>
                    <a:cs typeface="Arial" panose="020B0604020202020204" pitchFamily="34" charset="0"/>
                  </a:rPr>
                  <a:t>If the reactor is not water cooled, </a:t>
                </a:r>
                <a14:m>
                  <m:oMath xmlns:m="http://schemas.openxmlformats.org/officeDocument/2006/math">
                    <m:sSubSup>
                      <m:sSubSupPr>
                        <m:ctrlPr>
                          <a:rPr lang="en-MY" altLang="en-US" sz="2400" i="1" smtClean="0">
                            <a:latin typeface="Cambria Math" panose="02040503050406030204" pitchFamily="18" charset="0"/>
                            <a:cs typeface="Arial" panose="020B0604020202020204" pitchFamily="34" charset="0"/>
                          </a:rPr>
                        </m:ctrlPr>
                      </m:sSubSupPr>
                      <m:e>
                        <m:r>
                          <a:rPr lang="en-MY" altLang="en-US" sz="2400" i="1">
                            <a:latin typeface="Cambria Math" panose="02040503050406030204" pitchFamily="18" charset="0"/>
                            <a:cs typeface="Arial" panose="020B0604020202020204" pitchFamily="34" charset="0"/>
                          </a:rPr>
                          <m:t>𝑞</m:t>
                        </m:r>
                      </m:e>
                      <m:sub>
                        <m:r>
                          <a:rPr lang="en-MY" altLang="en-US" sz="2400" i="1">
                            <a:latin typeface="Cambria Math" panose="02040503050406030204" pitchFamily="18" charset="0"/>
                            <a:cs typeface="Arial" panose="020B0604020202020204" pitchFamily="34" charset="0"/>
                          </a:rPr>
                          <m:t>𝑚𝑎𝑥</m:t>
                        </m:r>
                      </m:sub>
                      <m:sup>
                        <m:r>
                          <a:rPr lang="en-MY" altLang="en-US" sz="2400" i="1">
                            <a:latin typeface="Cambria Math" panose="02040503050406030204" pitchFamily="18" charset="0"/>
                            <a:cs typeface="Arial" panose="020B0604020202020204" pitchFamily="34" charset="0"/>
                          </a:rPr>
                          <m:t>′′</m:t>
                        </m:r>
                      </m:sup>
                    </m:sSubSup>
                  </m:oMath>
                </a14:m>
                <a:r>
                  <a:rPr lang="en-MY" altLang="en-US" sz="2400" dirty="0">
                    <a:latin typeface="+mn-lt"/>
                    <a:cs typeface="Arial" panose="020B0604020202020204" pitchFamily="34" charset="0"/>
                  </a:rPr>
                  <a:t> is determined solely by the limiting value of the fuel temperature,</a:t>
                </a:r>
              </a:p>
              <a:p>
                <a:pPr defTabSz="914400" eaLnBrk="1" hangingPunct="1"/>
                <a:r>
                  <a:rPr lang="en-MY" altLang="en-US" sz="2400" dirty="0">
                    <a:latin typeface="+mn-lt"/>
                    <a:cs typeface="Arial" panose="020B0604020202020204" pitchFamily="34" charset="0"/>
                  </a:rPr>
                  <a:t>The overall hot channel factor, </a:t>
                </a:r>
                <a:r>
                  <a:rPr lang="en-MY" altLang="en-US" sz="2400" i="1" dirty="0">
                    <a:latin typeface="+mn-lt"/>
                    <a:cs typeface="Arial" panose="020B0604020202020204" pitchFamily="34" charset="0"/>
                  </a:rPr>
                  <a:t>F</a:t>
                </a:r>
                <a:r>
                  <a:rPr lang="en-MY" altLang="en-US" sz="2400" dirty="0">
                    <a:latin typeface="+mn-lt"/>
                    <a:cs typeface="Arial" panose="020B0604020202020204" pitchFamily="34" charset="0"/>
                  </a:rPr>
                  <a:t>, is obtained using the methods discussed earlier. The average heat flux throughout the core can then be computed from</a:t>
                </a:r>
              </a:p>
              <a:p>
                <a:pPr marL="0" indent="0" defTabSz="914400" eaLnBrk="1" hangingPunct="1">
                  <a:buNone/>
                </a:pPr>
                <a:r>
                  <a:rPr lang="en-MY" altLang="en-US" sz="2400" dirty="0">
                    <a:latin typeface="+mn-lt"/>
                    <a:cs typeface="Arial" panose="020B0604020202020204" pitchFamily="34" charset="0"/>
                  </a:rPr>
                  <a:t>   </a:t>
                </a:r>
                <a:endParaRPr lang="en-US" altLang="en-US" sz="2400" dirty="0">
                  <a:latin typeface="+mn-lt"/>
                  <a:cs typeface="Arial" panose="020B0604020202020204" pitchFamily="34" charset="0"/>
                </a:endParaRPr>
              </a:p>
              <a:p>
                <a:pPr marL="0" indent="0" defTabSz="914400" eaLnBrk="1" hangingPunct="1">
                  <a:buNone/>
                </a:pPr>
                <a:endParaRPr lang="en-US" altLang="en-US" sz="2400" dirty="0">
                  <a:latin typeface="+mn-lt"/>
                  <a:cs typeface="Arial" panose="020B0604020202020204" pitchFamily="34" charset="0"/>
                </a:endParaRPr>
              </a:p>
              <a:p>
                <a:pPr marL="0" indent="0" defTabSz="914400" eaLnBrk="1" hangingPunct="1">
                  <a:buNone/>
                </a:pPr>
                <a:endParaRPr lang="en-US" altLang="en-US" sz="2400" dirty="0">
                  <a:latin typeface="+mn-lt"/>
                  <a:cs typeface="Arial" panose="020B0604020202020204" pitchFamily="34" charset="0"/>
                </a:endParaRPr>
              </a:p>
              <a:p>
                <a:pPr defTabSz="914400" eaLnBrk="1" hangingPunct="1"/>
                <a:r>
                  <a:rPr lang="en-US" altLang="en-US" sz="2400" dirty="0">
                    <a:latin typeface="+mn-lt"/>
                    <a:cs typeface="Arial" panose="020B0604020202020204" pitchFamily="34" charset="0"/>
                  </a:rPr>
                  <a:t>This provides the reactor with the desired margin of safety.</a:t>
                </a:r>
              </a:p>
              <a:p>
                <a:pPr marL="0" indent="0" defTabSz="914400" eaLnBrk="1" hangingPunct="1">
                  <a:buNone/>
                </a:pPr>
                <a:endParaRPr lang="en-US" altLang="en-US" sz="2400" dirty="0">
                  <a:latin typeface="+mn-lt"/>
                  <a:cs typeface="Arial" panose="020B0604020202020204" pitchFamily="34" charset="0"/>
                </a:endParaRPr>
              </a:p>
              <a:p>
                <a:pPr defTabSz="914400" eaLnBrk="1" hangingPunct="1"/>
                <a:endParaRPr lang="en-US" altLang="en-US" sz="2400" dirty="0">
                  <a:latin typeface="+mn-lt"/>
                  <a:cs typeface="Arial" panose="020B0604020202020204" pitchFamily="34" charset="0"/>
                </a:endParaRPr>
              </a:p>
            </p:txBody>
          </p:sp>
        </mc:Choice>
        <mc:Fallback xmlns="">
          <p:sp>
            <p:nvSpPr>
              <p:cNvPr id="3" name="Content Placeholder 2">
                <a:extLst>
                  <a:ext uri="{FF2B5EF4-FFF2-40B4-BE49-F238E27FC236}">
                    <a16:creationId xmlns="" xmlns:a16="http://schemas.microsoft.com/office/drawing/2014/main" xmlns:a14="http://schemas.microsoft.com/office/drawing/2010/main" id="{C720E870-9C0E-4AA4-A2A1-B8786386CCD0}"/>
                  </a:ext>
                </a:extLst>
              </p:cNvPr>
              <p:cNvSpPr txBox="1">
                <a:spLocks noRot="1" noChangeAspect="1" noMove="1" noResize="1" noEditPoints="1" noAdjustHandles="1" noChangeArrowheads="1" noChangeShapeType="1" noTextEdit="1"/>
              </p:cNvSpPr>
              <p:nvPr/>
            </p:nvSpPr>
            <p:spPr bwMode="auto">
              <a:xfrm>
                <a:off x="1232277" y="1738313"/>
                <a:ext cx="7629523" cy="5113311"/>
              </a:xfrm>
              <a:prstGeom prst="rect">
                <a:avLst/>
              </a:prstGeom>
              <a:blipFill rotWithShape="0">
                <a:blip r:embed="rId2"/>
                <a:stretch>
                  <a:fillRect l="-1038" t="-1669"/>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MY">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E0485489-D7C0-4235-8281-FC50A9D25EF4}"/>
                  </a:ext>
                </a:extLst>
              </p:cNvPr>
              <p:cNvSpPr txBox="1"/>
              <p:nvPr/>
            </p:nvSpPr>
            <p:spPr>
              <a:xfrm>
                <a:off x="3470709" y="3868749"/>
                <a:ext cx="1576329" cy="71295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MY" sz="2400" b="0" i="1" smtClean="0">
                              <a:latin typeface="Cambria Math" panose="02040503050406030204" pitchFamily="18" charset="0"/>
                            </a:rPr>
                          </m:ctrlPr>
                        </m:sSubSupPr>
                        <m:e>
                          <m:r>
                            <a:rPr lang="en-MY" sz="2400" b="0" i="1" smtClean="0">
                              <a:latin typeface="Cambria Math" panose="02040503050406030204" pitchFamily="18" charset="0"/>
                            </a:rPr>
                            <m:t>𝑞</m:t>
                          </m:r>
                        </m:e>
                        <m:sub>
                          <m:r>
                            <a:rPr lang="en-MY" sz="2400" b="0" i="1" smtClean="0">
                              <a:latin typeface="Cambria Math" panose="02040503050406030204" pitchFamily="18" charset="0"/>
                            </a:rPr>
                            <m:t>𝑎𝑣</m:t>
                          </m:r>
                        </m:sub>
                        <m:sup>
                          <m:r>
                            <a:rPr lang="en-MY" sz="2400" b="0" i="1" smtClean="0">
                              <a:latin typeface="Cambria Math" panose="02040503050406030204" pitchFamily="18" charset="0"/>
                            </a:rPr>
                            <m:t>′′</m:t>
                          </m:r>
                        </m:sup>
                      </m:sSubSup>
                      <m:r>
                        <a:rPr lang="en-MY" sz="2400" b="0" i="1" smtClean="0">
                          <a:latin typeface="Cambria Math" panose="02040503050406030204" pitchFamily="18" charset="0"/>
                        </a:rPr>
                        <m:t>=</m:t>
                      </m:r>
                      <m:f>
                        <m:fPr>
                          <m:ctrlPr>
                            <a:rPr lang="en-MY" sz="2400" b="0" i="1" smtClean="0">
                              <a:latin typeface="Cambria Math" panose="02040503050406030204" pitchFamily="18" charset="0"/>
                            </a:rPr>
                          </m:ctrlPr>
                        </m:fPr>
                        <m:num>
                          <m:sSubSup>
                            <m:sSubSupPr>
                              <m:ctrlPr>
                                <a:rPr lang="en-MY" sz="2400" b="0" i="1" smtClean="0">
                                  <a:latin typeface="Cambria Math" panose="02040503050406030204" pitchFamily="18" charset="0"/>
                                </a:rPr>
                              </m:ctrlPr>
                            </m:sSubSupPr>
                            <m:e>
                              <m:r>
                                <a:rPr lang="en-MY" sz="2400" b="0" i="1" smtClean="0">
                                  <a:latin typeface="Cambria Math" panose="02040503050406030204" pitchFamily="18" charset="0"/>
                                </a:rPr>
                                <m:t>𝑞</m:t>
                              </m:r>
                            </m:e>
                            <m:sub>
                              <m:r>
                                <a:rPr lang="en-MY" sz="2400" b="0" i="1" smtClean="0">
                                  <a:latin typeface="Cambria Math" panose="02040503050406030204" pitchFamily="18" charset="0"/>
                                </a:rPr>
                                <m:t>𝑚𝑎𝑥</m:t>
                              </m:r>
                            </m:sub>
                            <m:sup>
                              <m:r>
                                <a:rPr lang="en-MY" sz="2400" b="0" i="1" smtClean="0">
                                  <a:latin typeface="Cambria Math" panose="02040503050406030204" pitchFamily="18" charset="0"/>
                                </a:rPr>
                                <m:t>′′</m:t>
                              </m:r>
                            </m:sup>
                          </m:sSubSup>
                        </m:num>
                        <m:den>
                          <m:r>
                            <a:rPr lang="en-MY" sz="2400" b="0" i="1" smtClean="0">
                              <a:latin typeface="Cambria Math" panose="02040503050406030204" pitchFamily="18" charset="0"/>
                            </a:rPr>
                            <m:t>𝐹</m:t>
                          </m:r>
                        </m:den>
                      </m:f>
                    </m:oMath>
                  </m:oMathPara>
                </a14:m>
                <a:endParaRPr lang="en-MY" dirty="0"/>
              </a:p>
            </p:txBody>
          </p:sp>
        </mc:Choice>
        <mc:Fallback xmlns="">
          <p:sp>
            <p:nvSpPr>
              <p:cNvPr id="6" name="TextBox 5">
                <a:extLst>
                  <a:ext uri="{FF2B5EF4-FFF2-40B4-BE49-F238E27FC236}">
                    <a16:creationId xmlns="" xmlns:a16="http://schemas.microsoft.com/office/drawing/2014/main" xmlns:a14="http://schemas.microsoft.com/office/drawing/2010/main" id="{E0485489-D7C0-4235-8281-FC50A9D25EF4}"/>
                  </a:ext>
                </a:extLst>
              </p:cNvPr>
              <p:cNvSpPr txBox="1">
                <a:spLocks noRot="1" noChangeAspect="1" noMove="1" noResize="1" noEditPoints="1" noAdjustHandles="1" noChangeArrowheads="1" noChangeShapeType="1" noTextEdit="1"/>
              </p:cNvSpPr>
              <p:nvPr/>
            </p:nvSpPr>
            <p:spPr>
              <a:xfrm>
                <a:off x="3470709" y="3868749"/>
                <a:ext cx="1576329" cy="712952"/>
              </a:xfrm>
              <a:prstGeom prst="rect">
                <a:avLst/>
              </a:prstGeom>
              <a:blipFill rotWithShape="0">
                <a:blip r:embed="rId3"/>
                <a:stretch>
                  <a:fillRect/>
                </a:stretch>
              </a:blipFill>
            </p:spPr>
            <p:txBody>
              <a:bodyPr/>
              <a:lstStyle/>
              <a:p>
                <a:r>
                  <a:rPr lang="en-MY">
                    <a:noFill/>
                  </a:rPr>
                  <a:t> </a:t>
                </a:r>
              </a:p>
            </p:txBody>
          </p:sp>
        </mc:Fallback>
      </mc:AlternateContent>
      <p:sp>
        <p:nvSpPr>
          <p:cNvPr id="7" name="TextBox 6">
            <a:extLst>
              <a:ext uri="{FF2B5EF4-FFF2-40B4-BE49-F238E27FC236}">
                <a16:creationId xmlns:a16="http://schemas.microsoft.com/office/drawing/2014/main" id="{66FC5BE0-4F78-4780-8145-2547F1CF8CF5}"/>
              </a:ext>
            </a:extLst>
          </p:cNvPr>
          <p:cNvSpPr txBox="1"/>
          <p:nvPr/>
        </p:nvSpPr>
        <p:spPr>
          <a:xfrm>
            <a:off x="7880726" y="4071337"/>
            <a:ext cx="286938" cy="307777"/>
          </a:xfrm>
          <a:prstGeom prst="rect">
            <a:avLst/>
          </a:prstGeom>
          <a:noFill/>
        </p:spPr>
        <p:txBody>
          <a:bodyPr wrap="none" lIns="0" tIns="0" rIns="0" bIns="0" rtlCol="0">
            <a:spAutoFit/>
          </a:bodyPr>
          <a:lstStyle/>
          <a:p>
            <a:r>
              <a:rPr lang="en-MY" sz="2000" dirty="0"/>
              <a:t>(8)</a:t>
            </a:r>
          </a:p>
        </p:txBody>
      </p:sp>
    </p:spTree>
    <p:extLst>
      <p:ext uri="{BB962C8B-B14F-4D97-AF65-F5344CB8AC3E}">
        <p14:creationId xmlns:p14="http://schemas.microsoft.com/office/powerpoint/2010/main" val="829050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BECCA-4683-4D57-82B9-6CC2E36FB55B}"/>
              </a:ext>
            </a:extLst>
          </p:cNvPr>
          <p:cNvSpPr txBox="1">
            <a:spLocks noChangeArrowheads="1"/>
          </p:cNvSpPr>
          <p:nvPr/>
        </p:nvSpPr>
        <p:spPr bwMode="auto">
          <a:xfrm>
            <a:off x="2686050" y="412750"/>
            <a:ext cx="726757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spcBef>
                <a:spcPct val="0"/>
              </a:spcBef>
              <a:buFontTx/>
              <a:buNone/>
            </a:pPr>
            <a:r>
              <a:rPr lang="en-US" altLang="en-US" sz="3600" dirty="0">
                <a:solidFill>
                  <a:srgbClr val="7B0132"/>
                </a:solidFill>
                <a:latin typeface="Britannic Bold" panose="020B0903060703020204" pitchFamily="34" charset="0"/>
                <a:cs typeface="Arial" panose="020B0604020202020204" pitchFamily="34" charset="0"/>
              </a:rPr>
              <a:t>Reactor Design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628DD97-39C2-4984-A7A1-760BCAB7DFB9}"/>
                  </a:ext>
                </a:extLst>
              </p:cNvPr>
              <p:cNvSpPr txBox="1">
                <a:spLocks noChangeArrowheads="1"/>
              </p:cNvSpPr>
              <p:nvPr/>
            </p:nvSpPr>
            <p:spPr bwMode="auto">
              <a:xfrm>
                <a:off x="1232277" y="1738313"/>
                <a:ext cx="7629523" cy="5113311"/>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r>
                  <a:rPr lang="en-MY" altLang="en-US" sz="2400" dirty="0">
                    <a:latin typeface="+mn-lt"/>
                    <a:cs typeface="Arial" panose="020B0604020202020204" pitchFamily="34" charset="0"/>
                  </a:rPr>
                  <a:t>Once </a:t>
                </a:r>
                <a14:m>
                  <m:oMath xmlns:m="http://schemas.openxmlformats.org/officeDocument/2006/math">
                    <m:sSubSup>
                      <m:sSubSupPr>
                        <m:ctrlPr>
                          <a:rPr lang="en-MY" sz="2400" b="0" i="1" smtClean="0">
                            <a:latin typeface="Cambria Math" panose="02040503050406030204" pitchFamily="18" charset="0"/>
                          </a:rPr>
                        </m:ctrlPr>
                      </m:sSubSupPr>
                      <m:e>
                        <m:r>
                          <a:rPr lang="en-MY" sz="2400" b="0" i="1" smtClean="0">
                            <a:latin typeface="Cambria Math" panose="02040503050406030204" pitchFamily="18" charset="0"/>
                          </a:rPr>
                          <m:t>𝑞</m:t>
                        </m:r>
                      </m:e>
                      <m:sub>
                        <m:r>
                          <a:rPr lang="en-MY" sz="2400" b="0" i="1" smtClean="0">
                            <a:latin typeface="Cambria Math" panose="02040503050406030204" pitchFamily="18" charset="0"/>
                          </a:rPr>
                          <m:t>𝑎𝑣</m:t>
                        </m:r>
                      </m:sub>
                      <m:sup>
                        <m:r>
                          <a:rPr lang="en-MY" sz="2400" b="0" i="1" smtClean="0">
                            <a:latin typeface="Cambria Math" panose="02040503050406030204" pitchFamily="18" charset="0"/>
                          </a:rPr>
                          <m:t>′′</m:t>
                        </m:r>
                      </m:sup>
                    </m:sSubSup>
                  </m:oMath>
                </a14:m>
                <a:r>
                  <a:rPr lang="en-US" altLang="en-US" sz="2400" dirty="0">
                    <a:latin typeface="+mn-lt"/>
                    <a:cs typeface="Arial" panose="020B0604020202020204" pitchFamily="34" charset="0"/>
                  </a:rPr>
                  <a:t> is known, the total heat transfer area can be found from </a:t>
                </a:r>
              </a:p>
              <a:p>
                <a:pPr marL="0" indent="0" defTabSz="914400" eaLnBrk="1" hangingPunct="1">
                  <a:buNone/>
                </a:pPr>
                <a:endParaRPr lang="en-US" altLang="en-US" sz="2400" dirty="0">
                  <a:latin typeface="+mn-lt"/>
                  <a:cs typeface="Arial" panose="020B0604020202020204" pitchFamily="34" charset="0"/>
                </a:endParaRPr>
              </a:p>
              <a:p>
                <a:pPr defTabSz="914400" eaLnBrk="1" hangingPunct="1"/>
                <a:endParaRPr lang="en-US" altLang="en-US" sz="2400" dirty="0">
                  <a:latin typeface="+mn-lt"/>
                  <a:cs typeface="Arial" panose="020B0604020202020204" pitchFamily="34" charset="0"/>
                </a:endParaRPr>
              </a:p>
              <a:p>
                <a:pPr defTabSz="914400" eaLnBrk="1" hangingPunct="1"/>
                <a:r>
                  <a:rPr lang="en-US" altLang="en-US" sz="2400" dirty="0">
                    <a:latin typeface="+mn-lt"/>
                    <a:cs typeface="Arial" panose="020B0604020202020204" pitchFamily="34" charset="0"/>
                  </a:rPr>
                  <a:t>Finally, from the heat transfer and the dimensions of the fuel rods, it is possible to compute the total number of rods required in the reactor.</a:t>
                </a:r>
              </a:p>
            </p:txBody>
          </p:sp>
        </mc:Choice>
        <mc:Fallback xmlns="">
          <p:sp>
            <p:nvSpPr>
              <p:cNvPr id="3" name="Content Placeholder 2">
                <a:extLst>
                  <a:ext uri="{FF2B5EF4-FFF2-40B4-BE49-F238E27FC236}">
                    <a16:creationId xmlns="" xmlns:a16="http://schemas.microsoft.com/office/drawing/2014/main" xmlns:a14="http://schemas.microsoft.com/office/drawing/2010/main" id="{4628DD97-39C2-4984-A7A1-760BCAB7DFB9}"/>
                  </a:ext>
                </a:extLst>
              </p:cNvPr>
              <p:cNvSpPr txBox="1">
                <a:spLocks noRot="1" noChangeAspect="1" noMove="1" noResize="1" noEditPoints="1" noAdjustHandles="1" noChangeArrowheads="1" noChangeShapeType="1" noTextEdit="1"/>
              </p:cNvSpPr>
              <p:nvPr/>
            </p:nvSpPr>
            <p:spPr bwMode="auto">
              <a:xfrm>
                <a:off x="1232277" y="1738313"/>
                <a:ext cx="7629523" cy="5113311"/>
              </a:xfrm>
              <a:prstGeom prst="rect">
                <a:avLst/>
              </a:prstGeom>
              <a:blipFill rotWithShape="0">
                <a:blip r:embed="rId2"/>
                <a:stretch>
                  <a:fillRect l="-1038" t="-1669"/>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MY">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CDD82D8D-ADF1-4D33-AFB4-9BC68C4F71AF}"/>
                  </a:ext>
                </a:extLst>
              </p:cNvPr>
              <p:cNvSpPr txBox="1"/>
              <p:nvPr/>
            </p:nvSpPr>
            <p:spPr>
              <a:xfrm>
                <a:off x="3214768" y="2553511"/>
                <a:ext cx="1228093" cy="75379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MY" sz="2400" b="0" i="1" smtClean="0">
                              <a:latin typeface="Cambria Math" panose="02040503050406030204" pitchFamily="18" charset="0"/>
                            </a:rPr>
                          </m:ctrlPr>
                        </m:sSubSupPr>
                        <m:e>
                          <m:r>
                            <a:rPr lang="en-MY" sz="2400" b="0" i="1" smtClean="0">
                              <a:latin typeface="Cambria Math" panose="02040503050406030204" pitchFamily="18" charset="0"/>
                            </a:rPr>
                            <m:t>𝑞</m:t>
                          </m:r>
                        </m:e>
                        <m:sub>
                          <m:r>
                            <a:rPr lang="en-MY" sz="2400" b="0" i="1" smtClean="0">
                              <a:latin typeface="Cambria Math" panose="02040503050406030204" pitchFamily="18" charset="0"/>
                            </a:rPr>
                            <m:t>𝑎𝑣</m:t>
                          </m:r>
                        </m:sub>
                        <m:sup>
                          <m:r>
                            <a:rPr lang="en-MY" sz="2400" b="0" i="1" smtClean="0">
                              <a:latin typeface="Cambria Math" panose="02040503050406030204" pitchFamily="18" charset="0"/>
                            </a:rPr>
                            <m:t>′′</m:t>
                          </m:r>
                        </m:sup>
                      </m:sSubSup>
                      <m:r>
                        <a:rPr lang="en-MY" sz="2400" b="0" i="1" smtClean="0">
                          <a:latin typeface="Cambria Math" panose="02040503050406030204" pitchFamily="18" charset="0"/>
                        </a:rPr>
                        <m:t>=</m:t>
                      </m:r>
                      <m:f>
                        <m:fPr>
                          <m:ctrlPr>
                            <a:rPr lang="en-MY" sz="2400" b="0" i="1" smtClean="0">
                              <a:latin typeface="Cambria Math" panose="02040503050406030204" pitchFamily="18" charset="0"/>
                            </a:rPr>
                          </m:ctrlPr>
                        </m:fPr>
                        <m:num>
                          <m:r>
                            <a:rPr lang="en-MY" sz="2400" b="0" i="1" smtClean="0">
                              <a:latin typeface="Cambria Math" panose="02040503050406030204" pitchFamily="18" charset="0"/>
                            </a:rPr>
                            <m:t>𝑃</m:t>
                          </m:r>
                        </m:num>
                        <m:den>
                          <m:sSub>
                            <m:sSubPr>
                              <m:ctrlPr>
                                <a:rPr lang="en-MY" sz="2400" b="0" i="1" smtClean="0">
                                  <a:latin typeface="Cambria Math" panose="02040503050406030204" pitchFamily="18" charset="0"/>
                                </a:rPr>
                              </m:ctrlPr>
                            </m:sSubPr>
                            <m:e>
                              <m:r>
                                <a:rPr lang="en-MY" sz="2400" b="0" i="1" smtClean="0">
                                  <a:latin typeface="Cambria Math" panose="02040503050406030204" pitchFamily="18" charset="0"/>
                                </a:rPr>
                                <m:t>𝐴</m:t>
                              </m:r>
                            </m:e>
                            <m:sub>
                              <m:r>
                                <a:rPr lang="en-MY" sz="2400" b="0" i="1" smtClean="0">
                                  <a:latin typeface="Cambria Math" panose="02040503050406030204" pitchFamily="18" charset="0"/>
                                </a:rPr>
                                <m:t>𝑡</m:t>
                              </m:r>
                            </m:sub>
                          </m:sSub>
                        </m:den>
                      </m:f>
                    </m:oMath>
                  </m:oMathPara>
                </a14:m>
                <a:endParaRPr lang="en-MY" dirty="0"/>
              </a:p>
            </p:txBody>
          </p:sp>
        </mc:Choice>
        <mc:Fallback xmlns="">
          <p:sp>
            <p:nvSpPr>
              <p:cNvPr id="4" name="TextBox 3">
                <a:extLst>
                  <a:ext uri="{FF2B5EF4-FFF2-40B4-BE49-F238E27FC236}">
                    <a16:creationId xmlns="" xmlns:a16="http://schemas.microsoft.com/office/drawing/2014/main" xmlns:a14="http://schemas.microsoft.com/office/drawing/2010/main" id="{CDD82D8D-ADF1-4D33-AFB4-9BC68C4F71AF}"/>
                  </a:ext>
                </a:extLst>
              </p:cNvPr>
              <p:cNvSpPr txBox="1">
                <a:spLocks noRot="1" noChangeAspect="1" noMove="1" noResize="1" noEditPoints="1" noAdjustHandles="1" noChangeArrowheads="1" noChangeShapeType="1" noTextEdit="1"/>
              </p:cNvSpPr>
              <p:nvPr/>
            </p:nvSpPr>
            <p:spPr>
              <a:xfrm>
                <a:off x="3214768" y="2553511"/>
                <a:ext cx="1228093" cy="753796"/>
              </a:xfrm>
              <a:prstGeom prst="rect">
                <a:avLst/>
              </a:prstGeom>
              <a:blipFill rotWithShape="0">
                <a:blip r:embed="rId3"/>
                <a:stretch>
                  <a:fillRect/>
                </a:stretch>
              </a:blipFill>
            </p:spPr>
            <p:txBody>
              <a:bodyPr/>
              <a:lstStyle/>
              <a:p>
                <a:r>
                  <a:rPr lang="en-MY">
                    <a:noFill/>
                  </a:rPr>
                  <a:t> </a:t>
                </a:r>
              </a:p>
            </p:txBody>
          </p:sp>
        </mc:Fallback>
      </mc:AlternateContent>
      <p:sp>
        <p:nvSpPr>
          <p:cNvPr id="5" name="TextBox 4">
            <a:extLst>
              <a:ext uri="{FF2B5EF4-FFF2-40B4-BE49-F238E27FC236}">
                <a16:creationId xmlns:a16="http://schemas.microsoft.com/office/drawing/2014/main" id="{1F87B0B7-C2B6-4268-BCB5-E660FABB80C7}"/>
              </a:ext>
            </a:extLst>
          </p:cNvPr>
          <p:cNvSpPr txBox="1"/>
          <p:nvPr/>
        </p:nvSpPr>
        <p:spPr>
          <a:xfrm>
            <a:off x="7968592" y="2756099"/>
            <a:ext cx="286938" cy="307777"/>
          </a:xfrm>
          <a:prstGeom prst="rect">
            <a:avLst/>
          </a:prstGeom>
          <a:noFill/>
        </p:spPr>
        <p:txBody>
          <a:bodyPr wrap="none" lIns="0" tIns="0" rIns="0" bIns="0" rtlCol="0">
            <a:spAutoFit/>
          </a:bodyPr>
          <a:lstStyle/>
          <a:p>
            <a:r>
              <a:rPr lang="en-MY" sz="2000" dirty="0"/>
              <a:t>(8)</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81F2B71D-06BC-4D61-8393-1EAC632BE19E}"/>
                  </a:ext>
                </a:extLst>
              </p:cNvPr>
              <p:cNvSpPr txBox="1"/>
              <p:nvPr/>
            </p:nvSpPr>
            <p:spPr>
              <a:xfrm>
                <a:off x="1904671" y="4702567"/>
                <a:ext cx="1502847" cy="6938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MY" sz="2400" b="0" i="1" smtClean="0">
                              <a:latin typeface="Cambria Math" panose="02040503050406030204" pitchFamily="18" charset="0"/>
                            </a:rPr>
                          </m:ctrlPr>
                        </m:sSubPr>
                        <m:e>
                          <m:r>
                            <a:rPr lang="en-MY" sz="2400" b="0" i="1" smtClean="0">
                              <a:latin typeface="Cambria Math" panose="02040503050406030204" pitchFamily="18" charset="0"/>
                            </a:rPr>
                            <m:t>𝐿</m:t>
                          </m:r>
                        </m:e>
                        <m:sub>
                          <m:r>
                            <a:rPr lang="en-MY" sz="2400" b="0" i="1" smtClean="0">
                              <a:latin typeface="Cambria Math" panose="02040503050406030204" pitchFamily="18" charset="0"/>
                            </a:rPr>
                            <m:t>𝑓</m:t>
                          </m:r>
                        </m:sub>
                      </m:sSub>
                      <m:r>
                        <a:rPr lang="en-MY" sz="2400" b="0" i="1" smtClean="0">
                          <a:latin typeface="Cambria Math" panose="02040503050406030204" pitchFamily="18" charset="0"/>
                        </a:rPr>
                        <m:t>=</m:t>
                      </m:r>
                      <m:f>
                        <m:fPr>
                          <m:ctrlPr>
                            <a:rPr lang="en-MY" sz="2400" b="0" i="1" smtClean="0">
                              <a:latin typeface="Cambria Math" panose="02040503050406030204" pitchFamily="18" charset="0"/>
                            </a:rPr>
                          </m:ctrlPr>
                        </m:fPr>
                        <m:num>
                          <m:r>
                            <a:rPr lang="en-MY" sz="2400" b="0" i="1" smtClean="0">
                              <a:latin typeface="Cambria Math" panose="02040503050406030204" pitchFamily="18" charset="0"/>
                            </a:rPr>
                            <m:t>1</m:t>
                          </m:r>
                        </m:num>
                        <m:den>
                          <m:r>
                            <a:rPr lang="en-MY" sz="2400" b="0" i="1" smtClean="0">
                              <a:latin typeface="Cambria Math" panose="02040503050406030204" pitchFamily="18" charset="0"/>
                              <a:ea typeface="Cambria Math" panose="02040503050406030204" pitchFamily="18" charset="0"/>
                            </a:rPr>
                            <m:t>𝜋</m:t>
                          </m:r>
                          <m:r>
                            <a:rPr lang="en-MY" sz="2400" b="0" i="1" smtClean="0">
                              <a:latin typeface="Cambria Math" panose="02040503050406030204" pitchFamily="18" charset="0"/>
                              <a:ea typeface="Cambria Math" panose="02040503050406030204" pitchFamily="18" charset="0"/>
                            </a:rPr>
                            <m:t>𝑑</m:t>
                          </m:r>
                        </m:den>
                      </m:f>
                      <m:sSub>
                        <m:sSubPr>
                          <m:ctrlPr>
                            <a:rPr lang="en-MY" sz="2400" b="0" i="1" smtClean="0">
                              <a:latin typeface="Cambria Math" panose="02040503050406030204" pitchFamily="18" charset="0"/>
                            </a:rPr>
                          </m:ctrlPr>
                        </m:sSubPr>
                        <m:e>
                          <m:r>
                            <a:rPr lang="en-MY" sz="2400" b="0" i="1" smtClean="0">
                              <a:latin typeface="Cambria Math" panose="02040503050406030204" pitchFamily="18" charset="0"/>
                            </a:rPr>
                            <m:t>𝐴</m:t>
                          </m:r>
                        </m:e>
                        <m:sub>
                          <m:r>
                            <a:rPr lang="en-MY" sz="2400" b="0" i="1" smtClean="0">
                              <a:latin typeface="Cambria Math" panose="02040503050406030204" pitchFamily="18" charset="0"/>
                            </a:rPr>
                            <m:t>𝑡</m:t>
                          </m:r>
                        </m:sub>
                      </m:sSub>
                    </m:oMath>
                  </m:oMathPara>
                </a14:m>
                <a:endParaRPr lang="en-MY" dirty="0"/>
              </a:p>
            </p:txBody>
          </p:sp>
        </mc:Choice>
        <mc:Fallback xmlns="">
          <p:sp>
            <p:nvSpPr>
              <p:cNvPr id="9" name="TextBox 8">
                <a:extLst>
                  <a:ext uri="{FF2B5EF4-FFF2-40B4-BE49-F238E27FC236}">
                    <a16:creationId xmlns="" xmlns:a16="http://schemas.microsoft.com/office/drawing/2014/main" xmlns:a14="http://schemas.microsoft.com/office/drawing/2010/main" id="{81F2B71D-06BC-4D61-8393-1EAC632BE19E}"/>
                  </a:ext>
                </a:extLst>
              </p:cNvPr>
              <p:cNvSpPr txBox="1">
                <a:spLocks noRot="1" noChangeAspect="1" noMove="1" noResize="1" noEditPoints="1" noAdjustHandles="1" noChangeArrowheads="1" noChangeShapeType="1" noTextEdit="1"/>
              </p:cNvSpPr>
              <p:nvPr/>
            </p:nvSpPr>
            <p:spPr>
              <a:xfrm>
                <a:off x="1904671" y="4702567"/>
                <a:ext cx="1502847" cy="693844"/>
              </a:xfrm>
              <a:prstGeom prst="rect">
                <a:avLst/>
              </a:prstGeom>
              <a:blipFill rotWithShape="0">
                <a:blip r:embed="rId4"/>
                <a:stretch>
                  <a:fillRect/>
                </a:stretch>
              </a:blipFill>
            </p:spPr>
            <p:txBody>
              <a:bodyPr/>
              <a:lstStyle/>
              <a:p>
                <a:r>
                  <a:rPr lang="en-MY">
                    <a:noFill/>
                  </a:rPr>
                  <a:t> </a:t>
                </a:r>
              </a:p>
            </p:txBody>
          </p:sp>
        </mc:Fallback>
      </mc:AlternateContent>
      <p:sp>
        <p:nvSpPr>
          <p:cNvPr id="10" name="TextBox 9">
            <a:extLst>
              <a:ext uri="{FF2B5EF4-FFF2-40B4-BE49-F238E27FC236}">
                <a16:creationId xmlns:a16="http://schemas.microsoft.com/office/drawing/2014/main" id="{D3D44CD4-B8AA-49E0-9C19-DDA63ACDC155}"/>
              </a:ext>
            </a:extLst>
          </p:cNvPr>
          <p:cNvSpPr txBox="1"/>
          <p:nvPr/>
        </p:nvSpPr>
        <p:spPr>
          <a:xfrm>
            <a:off x="3664478" y="4925576"/>
            <a:ext cx="286938" cy="307777"/>
          </a:xfrm>
          <a:prstGeom prst="rect">
            <a:avLst/>
          </a:prstGeom>
          <a:noFill/>
        </p:spPr>
        <p:txBody>
          <a:bodyPr wrap="none" lIns="0" tIns="0" rIns="0" bIns="0" rtlCol="0">
            <a:spAutoFit/>
          </a:bodyPr>
          <a:lstStyle/>
          <a:p>
            <a:r>
              <a:rPr lang="en-MY" sz="2000" dirty="0"/>
              <a:t>(9)</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8A3A822B-3EF4-4698-AE33-5AF946477E8E}"/>
                  </a:ext>
                </a:extLst>
              </p:cNvPr>
              <p:cNvSpPr txBox="1"/>
              <p:nvPr/>
            </p:nvSpPr>
            <p:spPr>
              <a:xfrm>
                <a:off x="5864978" y="4702567"/>
                <a:ext cx="1702774" cy="74110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MY" sz="2400" b="0" i="1" smtClean="0">
                              <a:latin typeface="Cambria Math" panose="02040503050406030204" pitchFamily="18" charset="0"/>
                            </a:rPr>
                          </m:ctrlPr>
                        </m:sSubPr>
                        <m:e>
                          <m:r>
                            <a:rPr lang="en-MY" sz="2400" b="0" i="1" smtClean="0">
                              <a:latin typeface="Cambria Math" panose="02040503050406030204" pitchFamily="18" charset="0"/>
                            </a:rPr>
                            <m:t>𝑀</m:t>
                          </m:r>
                        </m:e>
                        <m:sub>
                          <m:r>
                            <a:rPr lang="en-MY" sz="2400" b="0" i="1" smtClean="0">
                              <a:latin typeface="Cambria Math" panose="02040503050406030204" pitchFamily="18" charset="0"/>
                            </a:rPr>
                            <m:t>𝑡</m:t>
                          </m:r>
                        </m:sub>
                      </m:sSub>
                      <m:r>
                        <a:rPr lang="en-MY" sz="2400" b="0" i="1" smtClean="0">
                          <a:latin typeface="Cambria Math" panose="02040503050406030204" pitchFamily="18" charset="0"/>
                        </a:rPr>
                        <m:t>=</m:t>
                      </m:r>
                      <m:f>
                        <m:fPr>
                          <m:ctrlPr>
                            <a:rPr lang="en-MY" sz="2400" b="0" i="1" smtClean="0">
                              <a:latin typeface="Cambria Math" panose="02040503050406030204" pitchFamily="18" charset="0"/>
                            </a:rPr>
                          </m:ctrlPr>
                        </m:fPr>
                        <m:num>
                          <m:sSup>
                            <m:sSupPr>
                              <m:ctrlPr>
                                <a:rPr lang="en-MY" sz="2400" b="0" i="1" smtClean="0">
                                  <a:latin typeface="Cambria Math" panose="02040503050406030204" pitchFamily="18" charset="0"/>
                                </a:rPr>
                              </m:ctrlPr>
                            </m:sSupPr>
                            <m:e>
                              <m:r>
                                <a:rPr lang="en-MY" sz="2400" b="0" i="1" smtClean="0">
                                  <a:latin typeface="Cambria Math" panose="02040503050406030204" pitchFamily="18" charset="0"/>
                                </a:rPr>
                                <m:t>𝑑</m:t>
                              </m:r>
                            </m:e>
                            <m:sup>
                              <m:r>
                                <a:rPr lang="en-MY" sz="2400" b="0" i="1" smtClean="0">
                                  <a:latin typeface="Cambria Math" panose="02040503050406030204" pitchFamily="18" charset="0"/>
                                </a:rPr>
                                <m:t>2</m:t>
                              </m:r>
                            </m:sup>
                          </m:sSup>
                          <m:r>
                            <a:rPr lang="en-MY" sz="2400" b="0" i="1" smtClean="0">
                              <a:latin typeface="Cambria Math" panose="02040503050406030204" pitchFamily="18" charset="0"/>
                              <a:ea typeface="Cambria Math" panose="02040503050406030204" pitchFamily="18" charset="0"/>
                            </a:rPr>
                            <m:t>𝜌</m:t>
                          </m:r>
                        </m:num>
                        <m:den>
                          <m:r>
                            <a:rPr lang="en-MY" sz="2400" b="0" i="1" smtClean="0">
                              <a:latin typeface="Cambria Math" panose="02040503050406030204" pitchFamily="18" charset="0"/>
                            </a:rPr>
                            <m:t>4</m:t>
                          </m:r>
                          <m:r>
                            <a:rPr lang="en-MY" sz="2400" b="0" i="1" smtClean="0">
                              <a:latin typeface="Cambria Math" panose="02040503050406030204" pitchFamily="18" charset="0"/>
                            </a:rPr>
                            <m:t>𝑑</m:t>
                          </m:r>
                        </m:den>
                      </m:f>
                      <m:sSub>
                        <m:sSubPr>
                          <m:ctrlPr>
                            <a:rPr lang="en-MY" sz="2400" b="0" i="1" smtClean="0">
                              <a:latin typeface="Cambria Math" panose="02040503050406030204" pitchFamily="18" charset="0"/>
                            </a:rPr>
                          </m:ctrlPr>
                        </m:sSubPr>
                        <m:e>
                          <m:r>
                            <a:rPr lang="en-MY" sz="2400" b="0" i="1" smtClean="0">
                              <a:latin typeface="Cambria Math" panose="02040503050406030204" pitchFamily="18" charset="0"/>
                            </a:rPr>
                            <m:t>𝐴</m:t>
                          </m:r>
                        </m:e>
                        <m:sub>
                          <m:r>
                            <a:rPr lang="en-MY" sz="2400" b="0" i="1" smtClean="0">
                              <a:latin typeface="Cambria Math" panose="02040503050406030204" pitchFamily="18" charset="0"/>
                            </a:rPr>
                            <m:t>𝑡</m:t>
                          </m:r>
                        </m:sub>
                      </m:sSub>
                    </m:oMath>
                  </m:oMathPara>
                </a14:m>
                <a:endParaRPr lang="en-MY" dirty="0"/>
              </a:p>
            </p:txBody>
          </p:sp>
        </mc:Choice>
        <mc:Fallback xmlns="">
          <p:sp>
            <p:nvSpPr>
              <p:cNvPr id="11" name="TextBox 10">
                <a:extLst>
                  <a:ext uri="{FF2B5EF4-FFF2-40B4-BE49-F238E27FC236}">
                    <a16:creationId xmlns="" xmlns:a16="http://schemas.microsoft.com/office/drawing/2014/main" xmlns:a14="http://schemas.microsoft.com/office/drawing/2010/main" id="{8A3A822B-3EF4-4698-AE33-5AF946477E8E}"/>
                  </a:ext>
                </a:extLst>
              </p:cNvPr>
              <p:cNvSpPr txBox="1">
                <a:spLocks noRot="1" noChangeAspect="1" noMove="1" noResize="1" noEditPoints="1" noAdjustHandles="1" noChangeArrowheads="1" noChangeShapeType="1" noTextEdit="1"/>
              </p:cNvSpPr>
              <p:nvPr/>
            </p:nvSpPr>
            <p:spPr>
              <a:xfrm>
                <a:off x="5864978" y="4702567"/>
                <a:ext cx="1702774" cy="741100"/>
              </a:xfrm>
              <a:prstGeom prst="rect">
                <a:avLst/>
              </a:prstGeom>
              <a:blipFill rotWithShape="0">
                <a:blip r:embed="rId5"/>
                <a:stretch>
                  <a:fillRect/>
                </a:stretch>
              </a:blipFill>
            </p:spPr>
            <p:txBody>
              <a:bodyPr/>
              <a:lstStyle/>
              <a:p>
                <a:r>
                  <a:rPr lang="en-MY">
                    <a:noFill/>
                  </a:rPr>
                  <a:t> </a:t>
                </a:r>
              </a:p>
            </p:txBody>
          </p:sp>
        </mc:Fallback>
      </mc:AlternateContent>
      <p:sp>
        <p:nvSpPr>
          <p:cNvPr id="12" name="TextBox 11">
            <a:extLst>
              <a:ext uri="{FF2B5EF4-FFF2-40B4-BE49-F238E27FC236}">
                <a16:creationId xmlns:a16="http://schemas.microsoft.com/office/drawing/2014/main" id="{7CBF292D-26A2-42C6-9AC3-6C41A5BBA4A0}"/>
              </a:ext>
            </a:extLst>
          </p:cNvPr>
          <p:cNvSpPr txBox="1"/>
          <p:nvPr/>
        </p:nvSpPr>
        <p:spPr>
          <a:xfrm>
            <a:off x="7903671" y="4925576"/>
            <a:ext cx="416781" cy="307777"/>
          </a:xfrm>
          <a:prstGeom prst="rect">
            <a:avLst/>
          </a:prstGeom>
          <a:noFill/>
        </p:spPr>
        <p:txBody>
          <a:bodyPr wrap="none" lIns="0" tIns="0" rIns="0" bIns="0" rtlCol="0">
            <a:spAutoFit/>
          </a:bodyPr>
          <a:lstStyle/>
          <a:p>
            <a:r>
              <a:rPr lang="en-MY" sz="2000" dirty="0"/>
              <a:t>(10)</a:t>
            </a: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026B1D94-3DA8-4614-A5A4-26F4CFB9622B}"/>
                  </a:ext>
                </a:extLst>
              </p:cNvPr>
              <p:cNvSpPr txBox="1"/>
              <p:nvPr/>
            </p:nvSpPr>
            <p:spPr>
              <a:xfrm>
                <a:off x="1232277" y="5548990"/>
                <a:ext cx="7236787" cy="945580"/>
              </a:xfrm>
              <a:prstGeom prst="rect">
                <a:avLst/>
              </a:prstGeom>
              <a:noFill/>
            </p:spPr>
            <p:txBody>
              <a:bodyPr wrap="square" rtlCol="0">
                <a:spAutoFit/>
              </a:bodyPr>
              <a:lstStyle/>
              <a:p>
                <a14:m>
                  <m:oMath xmlns:m="http://schemas.openxmlformats.org/officeDocument/2006/math">
                    <m:r>
                      <a:rPr lang="en-MY" b="0" i="1" smtClean="0">
                        <a:latin typeface="Cambria Math" panose="02040503050406030204" pitchFamily="18" charset="0"/>
                      </a:rPr>
                      <m:t>𝑑</m:t>
                    </m:r>
                  </m:oMath>
                </a14:m>
                <a:r>
                  <a:rPr lang="en-MY" dirty="0"/>
                  <a:t> &amp; </a:t>
                </a:r>
                <a14:m>
                  <m:oMath xmlns:m="http://schemas.openxmlformats.org/officeDocument/2006/math">
                    <m:r>
                      <a:rPr lang="en-MY" b="0" i="1" smtClean="0">
                        <a:latin typeface="Cambria Math" panose="02040503050406030204" pitchFamily="18" charset="0"/>
                        <a:ea typeface="Cambria Math" panose="02040503050406030204" pitchFamily="18" charset="0"/>
                      </a:rPr>
                      <m:t>𝜌</m:t>
                    </m:r>
                  </m:oMath>
                </a14:m>
                <a:r>
                  <a:rPr lang="en-MY" dirty="0"/>
                  <a:t> : are the fuel material diameter and density</a:t>
                </a:r>
              </a:p>
              <a:p>
                <a14:m>
                  <m:oMath xmlns:m="http://schemas.openxmlformats.org/officeDocument/2006/math">
                    <m:sSub>
                      <m:sSubPr>
                        <m:ctrlPr>
                          <a:rPr lang="en-MY" sz="1800" b="0" i="1" smtClean="0">
                            <a:latin typeface="Cambria Math" panose="02040503050406030204" pitchFamily="18" charset="0"/>
                          </a:rPr>
                        </m:ctrlPr>
                      </m:sSubPr>
                      <m:e>
                        <m:r>
                          <a:rPr lang="en-MY" sz="1800" b="0" i="1" smtClean="0">
                            <a:latin typeface="Cambria Math" panose="02040503050406030204" pitchFamily="18" charset="0"/>
                          </a:rPr>
                          <m:t>𝐿</m:t>
                        </m:r>
                      </m:e>
                      <m:sub>
                        <m:r>
                          <a:rPr lang="en-MY" sz="1800" b="0" i="1" smtClean="0">
                            <a:latin typeface="Cambria Math" panose="02040503050406030204" pitchFamily="18" charset="0"/>
                          </a:rPr>
                          <m:t>𝑓</m:t>
                        </m:r>
                      </m:sub>
                    </m:sSub>
                  </m:oMath>
                </a14:m>
                <a:r>
                  <a:rPr lang="en-MY" dirty="0"/>
                  <a:t>: total length</a:t>
                </a:r>
              </a:p>
              <a:p>
                <a:r>
                  <a:rPr lang="en-MY" dirty="0"/>
                  <a:t> </a:t>
                </a:r>
                <a14:m>
                  <m:oMath xmlns:m="http://schemas.openxmlformats.org/officeDocument/2006/math">
                    <m:sSub>
                      <m:sSubPr>
                        <m:ctrlPr>
                          <a:rPr lang="en-MY" sz="1800" b="0" i="1" smtClean="0">
                            <a:latin typeface="Cambria Math" panose="02040503050406030204" pitchFamily="18" charset="0"/>
                          </a:rPr>
                        </m:ctrlPr>
                      </m:sSubPr>
                      <m:e>
                        <m:r>
                          <a:rPr lang="en-MY" sz="1800" b="0" i="1" smtClean="0">
                            <a:latin typeface="Cambria Math" panose="02040503050406030204" pitchFamily="18" charset="0"/>
                          </a:rPr>
                          <m:t>𝑀</m:t>
                        </m:r>
                      </m:e>
                      <m:sub>
                        <m:r>
                          <a:rPr lang="en-MY" sz="1800" b="0" i="1" smtClean="0">
                            <a:latin typeface="Cambria Math" panose="02040503050406030204" pitchFamily="18" charset="0"/>
                          </a:rPr>
                          <m:t>𝑡</m:t>
                        </m:r>
                      </m:sub>
                    </m:sSub>
                  </m:oMath>
                </a14:m>
                <a:r>
                  <a:rPr lang="en-MY" dirty="0"/>
                  <a:t>: total mass</a:t>
                </a:r>
              </a:p>
            </p:txBody>
          </p:sp>
        </mc:Choice>
        <mc:Fallback xmlns="">
          <p:sp>
            <p:nvSpPr>
              <p:cNvPr id="13" name="TextBox 12">
                <a:extLst>
                  <a:ext uri="{FF2B5EF4-FFF2-40B4-BE49-F238E27FC236}">
                    <a16:creationId xmlns="" xmlns:a16="http://schemas.microsoft.com/office/drawing/2014/main" xmlns:a14="http://schemas.microsoft.com/office/drawing/2010/main" id="{026B1D94-3DA8-4614-A5A4-26F4CFB9622B}"/>
                  </a:ext>
                </a:extLst>
              </p:cNvPr>
              <p:cNvSpPr txBox="1">
                <a:spLocks noRot="1" noChangeAspect="1" noMove="1" noResize="1" noEditPoints="1" noAdjustHandles="1" noChangeArrowheads="1" noChangeShapeType="1" noTextEdit="1"/>
              </p:cNvSpPr>
              <p:nvPr/>
            </p:nvSpPr>
            <p:spPr>
              <a:xfrm>
                <a:off x="1232277" y="5548990"/>
                <a:ext cx="7236787" cy="945580"/>
              </a:xfrm>
              <a:prstGeom prst="rect">
                <a:avLst/>
              </a:prstGeom>
              <a:blipFill rotWithShape="0">
                <a:blip r:embed="rId6"/>
                <a:stretch>
                  <a:fillRect t="-3226" b="-9677"/>
                </a:stretch>
              </a:blipFill>
            </p:spPr>
            <p:txBody>
              <a:bodyPr/>
              <a:lstStyle/>
              <a:p>
                <a:r>
                  <a:rPr lang="en-MY">
                    <a:noFill/>
                  </a:rPr>
                  <a:t> </a:t>
                </a:r>
              </a:p>
            </p:txBody>
          </p:sp>
        </mc:Fallback>
      </mc:AlternateContent>
    </p:spTree>
    <p:extLst>
      <p:ext uri="{BB962C8B-B14F-4D97-AF65-F5344CB8AC3E}">
        <p14:creationId xmlns:p14="http://schemas.microsoft.com/office/powerpoint/2010/main" val="2247532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9" grpId="0"/>
      <p:bldP spid="10" grpId="0"/>
      <p:bldP spid="11" grpId="0"/>
      <p:bldP spid="12" grpId="0"/>
      <p:bldP spid="13"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A3FA9-D0C3-4901-8894-B96529224E25}"/>
              </a:ext>
            </a:extLst>
          </p:cNvPr>
          <p:cNvSpPr txBox="1">
            <a:spLocks noChangeArrowheads="1"/>
          </p:cNvSpPr>
          <p:nvPr/>
        </p:nvSpPr>
        <p:spPr bwMode="auto">
          <a:xfrm>
            <a:off x="2686050" y="412750"/>
            <a:ext cx="726757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spcBef>
                <a:spcPct val="0"/>
              </a:spcBef>
              <a:buFontTx/>
              <a:buNone/>
            </a:pPr>
            <a:r>
              <a:rPr lang="en-US" altLang="en-US" sz="3600" dirty="0">
                <a:solidFill>
                  <a:srgbClr val="7B0132"/>
                </a:solidFill>
                <a:latin typeface="Britannic Bold" panose="020B0903060703020204" pitchFamily="34" charset="0"/>
                <a:cs typeface="Arial" panose="020B0604020202020204" pitchFamily="34" charset="0"/>
              </a:rPr>
              <a:t>Reactor Design</a:t>
            </a:r>
          </a:p>
        </p:txBody>
      </p:sp>
      <p:sp>
        <p:nvSpPr>
          <p:cNvPr id="3" name="Content Placeholder 2">
            <a:extLst>
              <a:ext uri="{FF2B5EF4-FFF2-40B4-BE49-F238E27FC236}">
                <a16:creationId xmlns:a16="http://schemas.microsoft.com/office/drawing/2014/main" id="{8E044785-8FB8-4E30-8411-784BCCA4552C}"/>
              </a:ext>
            </a:extLst>
          </p:cNvPr>
          <p:cNvSpPr txBox="1">
            <a:spLocks noChangeArrowheads="1"/>
          </p:cNvSpPr>
          <p:nvPr/>
        </p:nvSpPr>
        <p:spPr bwMode="auto">
          <a:xfrm>
            <a:off x="1232277" y="1738313"/>
            <a:ext cx="7629523" cy="5113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r>
              <a:rPr lang="en-MY" altLang="en-US" sz="2400" dirty="0">
                <a:latin typeface="+mn-lt"/>
                <a:cs typeface="Arial" panose="020B0604020202020204" pitchFamily="34" charset="0"/>
              </a:rPr>
              <a:t>This number will undoubtedly be different from the one used at the start of the design.</a:t>
            </a:r>
          </a:p>
          <a:p>
            <a:pPr defTabSz="914400" eaLnBrk="1" hangingPunct="1"/>
            <a:r>
              <a:rPr lang="en-MY" altLang="en-US" sz="2400" dirty="0">
                <a:latin typeface="+mn-lt"/>
                <a:cs typeface="Arial" panose="020B0604020202020204" pitchFamily="34" charset="0"/>
              </a:rPr>
              <a:t>Many of the foregoing calculations must be repeated until a completely self-consistent reactor is obtained.</a:t>
            </a:r>
          </a:p>
          <a:p>
            <a:pPr defTabSz="914400" eaLnBrk="1" hangingPunct="1"/>
            <a:r>
              <a:rPr lang="en-MY" altLang="en-US" sz="2400" dirty="0">
                <a:latin typeface="+mn-lt"/>
                <a:cs typeface="Arial" panose="020B0604020202020204" pitchFamily="34" charset="0"/>
              </a:rPr>
              <a:t>At this point, detailed multigroup and two-dimensional neutron diffusion calculations can be undertaken, along with various transient analyses and lifetime-burnup computations, to refine the design. </a:t>
            </a:r>
            <a:endParaRPr lang="en-US" altLang="en-US" sz="2400" dirty="0">
              <a:latin typeface="+mn-lt"/>
              <a:cs typeface="Arial" panose="020B0604020202020204" pitchFamily="34" charset="0"/>
            </a:endParaRPr>
          </a:p>
          <a:p>
            <a:pPr marL="0" indent="0" defTabSz="914400" eaLnBrk="1" hangingPunct="1">
              <a:buNone/>
            </a:pPr>
            <a:endParaRPr lang="en-US" altLang="en-US" sz="2400" dirty="0">
              <a:latin typeface="+mn-lt"/>
              <a:cs typeface="Arial" panose="020B0604020202020204" pitchFamily="34" charset="0"/>
            </a:endParaRPr>
          </a:p>
          <a:p>
            <a:pPr defTabSz="914400" eaLnBrk="1" hangingPunct="1"/>
            <a:endParaRPr lang="en-US" altLang="en-US" sz="2400" dirty="0">
              <a:latin typeface="+mn-lt"/>
              <a:cs typeface="Arial" panose="020B0604020202020204" pitchFamily="34" charset="0"/>
            </a:endParaRPr>
          </a:p>
        </p:txBody>
      </p:sp>
    </p:spTree>
    <p:extLst>
      <p:ext uri="{BB962C8B-B14F-4D97-AF65-F5344CB8AC3E}">
        <p14:creationId xmlns:p14="http://schemas.microsoft.com/office/powerpoint/2010/main" val="1471260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8522F-B487-43CB-B8BA-5B612D566DC7}"/>
              </a:ext>
            </a:extLst>
          </p:cNvPr>
          <p:cNvSpPr txBox="1">
            <a:spLocks noChangeArrowheads="1"/>
          </p:cNvSpPr>
          <p:nvPr/>
        </p:nvSpPr>
        <p:spPr bwMode="auto">
          <a:xfrm>
            <a:off x="2686050" y="412750"/>
            <a:ext cx="726757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spcBef>
                <a:spcPct val="0"/>
              </a:spcBef>
              <a:buFontTx/>
              <a:buNone/>
            </a:pPr>
            <a:r>
              <a:rPr lang="en-US" altLang="en-US" sz="3600" dirty="0">
                <a:solidFill>
                  <a:srgbClr val="7B0132"/>
                </a:solidFill>
                <a:latin typeface="Britannic Bold" panose="020B0903060703020204" pitchFamily="34" charset="0"/>
                <a:cs typeface="Arial" panose="020B0604020202020204" pitchFamily="34" charset="0"/>
              </a:rPr>
              <a:t>Reactor Design Exercise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F953394-DC8C-4C01-BB10-B71639BD4B23}"/>
                  </a:ext>
                </a:extLst>
              </p:cNvPr>
              <p:cNvSpPr txBox="1">
                <a:spLocks noChangeArrowheads="1"/>
              </p:cNvSpPr>
              <p:nvPr/>
            </p:nvSpPr>
            <p:spPr bwMode="auto">
              <a:xfrm>
                <a:off x="1232277" y="1738314"/>
                <a:ext cx="7629523" cy="2185294"/>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indent="0" defTabSz="914400" eaLnBrk="1" hangingPunct="1">
                  <a:buNone/>
                </a:pPr>
                <a:r>
                  <a:rPr lang="en-MY" altLang="en-US" sz="2400" dirty="0">
                    <a:latin typeface="+mn-lt"/>
                    <a:cs typeface="Arial" panose="020B0604020202020204" pitchFamily="34" charset="0"/>
                  </a:rPr>
                  <a:t>A PWR has a core consists of fuel rods 10 ft long and 0.6 in. in diameter. The reactor operates at a thermal power of 3,000 MW; it has a maximum calculated heat flux of 539,000 Btu/hr-</a:t>
                </a:r>
                <a14:m>
                  <m:oMath xmlns:m="http://schemas.openxmlformats.org/officeDocument/2006/math">
                    <m:r>
                      <m:rPr>
                        <m:sty m:val="p"/>
                      </m:rPr>
                      <a:rPr lang="en-MY" altLang="en-US" sz="2400" b="0" i="0" smtClean="0">
                        <a:latin typeface="Cambria Math" panose="02040503050406030204" pitchFamily="18" charset="0"/>
                        <a:cs typeface="Arial" panose="020B0604020202020204" pitchFamily="34" charset="0"/>
                      </a:rPr>
                      <m:t>f</m:t>
                    </m:r>
                    <m:sSup>
                      <m:sSupPr>
                        <m:ctrlPr>
                          <a:rPr lang="en-MY" altLang="en-US" sz="2400" b="0" i="1" smtClean="0">
                            <a:latin typeface="Cambria Math" panose="02040503050406030204" pitchFamily="18" charset="0"/>
                            <a:cs typeface="Arial" panose="020B0604020202020204" pitchFamily="34" charset="0"/>
                          </a:rPr>
                        </m:ctrlPr>
                      </m:sSupPr>
                      <m:e>
                        <m:r>
                          <m:rPr>
                            <m:sty m:val="p"/>
                          </m:rPr>
                          <a:rPr lang="en-MY" altLang="en-US" sz="2400" b="0" i="0" smtClean="0">
                            <a:latin typeface="Cambria Math" panose="02040503050406030204" pitchFamily="18" charset="0"/>
                            <a:cs typeface="Arial" panose="020B0604020202020204" pitchFamily="34" charset="0"/>
                          </a:rPr>
                          <m:t>t</m:t>
                        </m:r>
                      </m:e>
                      <m:sup>
                        <m:r>
                          <a:rPr lang="en-MY" altLang="en-US" sz="2400" b="0" i="0" smtClean="0">
                            <a:latin typeface="Cambria Math" panose="02040503050406030204" pitchFamily="18" charset="0"/>
                            <a:cs typeface="Arial" panose="020B0604020202020204" pitchFamily="34" charset="0"/>
                          </a:rPr>
                          <m:t>2</m:t>
                        </m:r>
                      </m:sup>
                    </m:sSup>
                  </m:oMath>
                </a14:m>
                <a:r>
                  <a:rPr lang="en-US" altLang="en-US" sz="2400" dirty="0">
                    <a:latin typeface="+mn-lt"/>
                    <a:cs typeface="Arial" panose="020B0604020202020204" pitchFamily="34" charset="0"/>
                  </a:rPr>
                  <a:t> and an overall hot channel factor of 2.80. Calculate the total heat transfer area and the number of fuel rods in the core. </a:t>
                </a:r>
              </a:p>
              <a:p>
                <a:pPr marL="0" indent="0" defTabSz="914400" eaLnBrk="1" hangingPunct="1">
                  <a:buNone/>
                </a:pPr>
                <a:endParaRPr lang="en-US" altLang="en-US" sz="2400" dirty="0">
                  <a:latin typeface="+mn-lt"/>
                  <a:cs typeface="Arial" panose="020B0604020202020204" pitchFamily="34" charset="0"/>
                </a:endParaRPr>
              </a:p>
              <a:p>
                <a:pPr defTabSz="914400" eaLnBrk="1" hangingPunct="1"/>
                <a:endParaRPr lang="en-US" altLang="en-US" sz="2400" dirty="0">
                  <a:latin typeface="+mn-lt"/>
                  <a:cs typeface="Arial" panose="020B0604020202020204" pitchFamily="34" charset="0"/>
                </a:endParaRPr>
              </a:p>
            </p:txBody>
          </p:sp>
        </mc:Choice>
        <mc:Fallback xmlns="">
          <p:sp>
            <p:nvSpPr>
              <p:cNvPr id="3" name="Content Placeholder 2">
                <a:extLst>
                  <a:ext uri="{FF2B5EF4-FFF2-40B4-BE49-F238E27FC236}">
                    <a16:creationId xmlns="" xmlns:a16="http://schemas.microsoft.com/office/drawing/2014/main" xmlns:a14="http://schemas.microsoft.com/office/drawing/2010/main" id="{1F953394-DC8C-4C01-BB10-B71639BD4B23}"/>
                  </a:ext>
                </a:extLst>
              </p:cNvPr>
              <p:cNvSpPr txBox="1">
                <a:spLocks noRot="1" noChangeAspect="1" noMove="1" noResize="1" noEditPoints="1" noAdjustHandles="1" noChangeArrowheads="1" noChangeShapeType="1" noTextEdit="1"/>
              </p:cNvSpPr>
              <p:nvPr/>
            </p:nvSpPr>
            <p:spPr bwMode="auto">
              <a:xfrm>
                <a:off x="1232277" y="1738314"/>
                <a:ext cx="7629523" cy="2185294"/>
              </a:xfrm>
              <a:prstGeom prst="rect">
                <a:avLst/>
              </a:prstGeom>
              <a:blipFill rotWithShape="0">
                <a:blip r:embed="rId2"/>
                <a:stretch>
                  <a:fillRect l="-1198" t="-3900" b="-836"/>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MY">
                    <a:noFill/>
                  </a:rPr>
                  <a:t> </a:t>
                </a:r>
              </a:p>
            </p:txBody>
          </p:sp>
        </mc:Fallback>
      </mc:AlternateContent>
      <p:sp>
        <p:nvSpPr>
          <p:cNvPr id="4" name="TextBox 3">
            <a:extLst>
              <a:ext uri="{FF2B5EF4-FFF2-40B4-BE49-F238E27FC236}">
                <a16:creationId xmlns:a16="http://schemas.microsoft.com/office/drawing/2014/main" id="{73F3DE1A-0308-4D56-9BC2-256C96762085}"/>
              </a:ext>
            </a:extLst>
          </p:cNvPr>
          <p:cNvSpPr txBox="1"/>
          <p:nvPr/>
        </p:nvSpPr>
        <p:spPr>
          <a:xfrm>
            <a:off x="1232277" y="3998422"/>
            <a:ext cx="3273012" cy="369332"/>
          </a:xfrm>
          <a:prstGeom prst="rect">
            <a:avLst/>
          </a:prstGeom>
          <a:noFill/>
        </p:spPr>
        <p:txBody>
          <a:bodyPr wrap="none" rtlCol="0">
            <a:spAutoFit/>
          </a:bodyPr>
          <a:lstStyle/>
          <a:p>
            <a:r>
              <a:rPr lang="en-MY" dirty="0"/>
              <a:t>The average heat flux is given by:</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9194DA54-9C66-49B1-8D02-FADCB570346A}"/>
                  </a:ext>
                </a:extLst>
              </p:cNvPr>
              <p:cNvSpPr txBox="1"/>
              <p:nvPr/>
            </p:nvSpPr>
            <p:spPr>
              <a:xfrm>
                <a:off x="1232277" y="4709160"/>
                <a:ext cx="1185901" cy="53463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MY" b="0" i="1" smtClean="0">
                              <a:latin typeface="Cambria Math" panose="02040503050406030204" pitchFamily="18" charset="0"/>
                            </a:rPr>
                          </m:ctrlPr>
                        </m:sSubSupPr>
                        <m:e>
                          <m:r>
                            <a:rPr lang="en-MY" b="0" i="1" smtClean="0">
                              <a:latin typeface="Cambria Math" panose="02040503050406030204" pitchFamily="18" charset="0"/>
                            </a:rPr>
                            <m:t>𝑞</m:t>
                          </m:r>
                        </m:e>
                        <m:sub>
                          <m:r>
                            <a:rPr lang="en-MY" b="0" i="1" smtClean="0">
                              <a:latin typeface="Cambria Math" panose="02040503050406030204" pitchFamily="18" charset="0"/>
                            </a:rPr>
                            <m:t>𝑎𝑣</m:t>
                          </m:r>
                        </m:sub>
                        <m:sup>
                          <m:r>
                            <a:rPr lang="en-MY" b="0" i="1" smtClean="0">
                              <a:latin typeface="Cambria Math" panose="02040503050406030204" pitchFamily="18" charset="0"/>
                            </a:rPr>
                            <m:t>′′</m:t>
                          </m:r>
                        </m:sup>
                      </m:sSubSup>
                      <m:r>
                        <a:rPr lang="en-MY" b="0" i="1" smtClean="0">
                          <a:latin typeface="Cambria Math" panose="02040503050406030204" pitchFamily="18" charset="0"/>
                        </a:rPr>
                        <m:t>=</m:t>
                      </m:r>
                      <m:f>
                        <m:fPr>
                          <m:ctrlPr>
                            <a:rPr lang="en-MY" b="0" i="1" smtClean="0">
                              <a:latin typeface="Cambria Math" panose="02040503050406030204" pitchFamily="18" charset="0"/>
                            </a:rPr>
                          </m:ctrlPr>
                        </m:fPr>
                        <m:num>
                          <m:sSubSup>
                            <m:sSubSupPr>
                              <m:ctrlPr>
                                <a:rPr lang="en-MY" b="0" i="1" smtClean="0">
                                  <a:latin typeface="Cambria Math" panose="02040503050406030204" pitchFamily="18" charset="0"/>
                                </a:rPr>
                              </m:ctrlPr>
                            </m:sSubSupPr>
                            <m:e>
                              <m:r>
                                <a:rPr lang="en-MY" b="0" i="1" smtClean="0">
                                  <a:latin typeface="Cambria Math" panose="02040503050406030204" pitchFamily="18" charset="0"/>
                                </a:rPr>
                                <m:t>𝑞</m:t>
                              </m:r>
                            </m:e>
                            <m:sub>
                              <m:r>
                                <a:rPr lang="en-MY" b="0" i="1" smtClean="0">
                                  <a:latin typeface="Cambria Math" panose="02040503050406030204" pitchFamily="18" charset="0"/>
                                </a:rPr>
                                <m:t>𝑚𝑎𝑥</m:t>
                              </m:r>
                            </m:sub>
                            <m:sup>
                              <m:r>
                                <a:rPr lang="en-MY" b="0" i="1" smtClean="0">
                                  <a:latin typeface="Cambria Math" panose="02040503050406030204" pitchFamily="18" charset="0"/>
                                </a:rPr>
                                <m:t>′′</m:t>
                              </m:r>
                            </m:sup>
                          </m:sSubSup>
                        </m:num>
                        <m:den>
                          <m:r>
                            <a:rPr lang="en-MY" b="0" i="1" smtClean="0">
                              <a:latin typeface="Cambria Math" panose="02040503050406030204" pitchFamily="18" charset="0"/>
                            </a:rPr>
                            <m:t>𝐹</m:t>
                          </m:r>
                        </m:den>
                      </m:f>
                    </m:oMath>
                  </m:oMathPara>
                </a14:m>
                <a:endParaRPr lang="en-MY" dirty="0"/>
              </a:p>
            </p:txBody>
          </p:sp>
        </mc:Choice>
        <mc:Fallback xmlns="">
          <p:sp>
            <p:nvSpPr>
              <p:cNvPr id="5" name="TextBox 4">
                <a:extLst>
                  <a:ext uri="{FF2B5EF4-FFF2-40B4-BE49-F238E27FC236}">
                    <a16:creationId xmlns="" xmlns:a16="http://schemas.microsoft.com/office/drawing/2014/main" xmlns:a14="http://schemas.microsoft.com/office/drawing/2010/main" id="{9194DA54-9C66-49B1-8D02-FADCB570346A}"/>
                  </a:ext>
                </a:extLst>
              </p:cNvPr>
              <p:cNvSpPr txBox="1">
                <a:spLocks noRot="1" noChangeAspect="1" noMove="1" noResize="1" noEditPoints="1" noAdjustHandles="1" noChangeArrowheads="1" noChangeShapeType="1" noTextEdit="1"/>
              </p:cNvSpPr>
              <p:nvPr/>
            </p:nvSpPr>
            <p:spPr>
              <a:xfrm>
                <a:off x="1232277" y="4709160"/>
                <a:ext cx="1185901" cy="534634"/>
              </a:xfrm>
              <a:prstGeom prst="rect">
                <a:avLst/>
              </a:prstGeom>
              <a:blipFill rotWithShape="0">
                <a:blip r:embed="rId3"/>
                <a:stretch>
                  <a:fillRect/>
                </a:stretch>
              </a:blipFill>
            </p:spPr>
            <p:txBody>
              <a:bodyPr/>
              <a:lstStyle/>
              <a:p>
                <a:r>
                  <a:rPr lang="en-MY">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AE9687CE-5568-4DE6-9F5C-9006661A0613}"/>
                  </a:ext>
                </a:extLst>
              </p:cNvPr>
              <p:cNvSpPr txBox="1"/>
              <p:nvPr/>
            </p:nvSpPr>
            <p:spPr>
              <a:xfrm>
                <a:off x="2418178" y="4717816"/>
                <a:ext cx="2938945" cy="57458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MY" b="0" i="1" smtClean="0">
                          <a:latin typeface="Cambria Math" panose="02040503050406030204" pitchFamily="18" charset="0"/>
                        </a:rPr>
                        <m:t>=</m:t>
                      </m:r>
                      <m:f>
                        <m:fPr>
                          <m:ctrlPr>
                            <a:rPr lang="en-MY" b="0" i="1" smtClean="0">
                              <a:latin typeface="Cambria Math" panose="02040503050406030204" pitchFamily="18" charset="0"/>
                            </a:rPr>
                          </m:ctrlPr>
                        </m:fPr>
                        <m:num>
                          <m:r>
                            <a:rPr lang="en-MY" b="0" i="1" smtClean="0">
                              <a:latin typeface="Cambria Math" panose="02040503050406030204" pitchFamily="18" charset="0"/>
                            </a:rPr>
                            <m:t>539</m:t>
                          </m:r>
                          <m:r>
                            <a:rPr lang="en-MY" b="0" i="1" smtClean="0">
                              <a:latin typeface="Cambria Math" panose="02040503050406030204" pitchFamily="18" charset="0"/>
                            </a:rPr>
                            <m:t>,</m:t>
                          </m:r>
                          <m:r>
                            <a:rPr lang="en-MY" b="0" i="1" smtClean="0">
                              <a:latin typeface="Cambria Math" panose="02040503050406030204" pitchFamily="18" charset="0"/>
                            </a:rPr>
                            <m:t>000</m:t>
                          </m:r>
                        </m:num>
                        <m:den>
                          <m:r>
                            <a:rPr lang="en-MY" b="0" i="1" smtClean="0">
                              <a:latin typeface="Cambria Math" panose="02040503050406030204" pitchFamily="18" charset="0"/>
                            </a:rPr>
                            <m:t>2</m:t>
                          </m:r>
                          <m:r>
                            <a:rPr lang="en-MY" b="0" i="1" smtClean="0">
                              <a:latin typeface="Cambria Math" panose="02040503050406030204" pitchFamily="18" charset="0"/>
                            </a:rPr>
                            <m:t>.</m:t>
                          </m:r>
                          <m:r>
                            <a:rPr lang="en-MY" b="0" i="1" smtClean="0">
                              <a:latin typeface="Cambria Math" panose="02040503050406030204" pitchFamily="18" charset="0"/>
                            </a:rPr>
                            <m:t>80</m:t>
                          </m:r>
                        </m:den>
                      </m:f>
                      <m:r>
                        <a:rPr lang="en-MY" b="0" i="1" smtClean="0">
                          <a:latin typeface="Cambria Math" panose="02040503050406030204" pitchFamily="18" charset="0"/>
                        </a:rPr>
                        <m:t>=</m:t>
                      </m:r>
                      <m:r>
                        <a:rPr lang="en-MY" b="0" i="1" smtClean="0">
                          <a:latin typeface="Cambria Math" panose="02040503050406030204" pitchFamily="18" charset="0"/>
                        </a:rPr>
                        <m:t>192</m:t>
                      </m:r>
                      <m:r>
                        <a:rPr lang="en-MY" b="0" i="1" smtClean="0">
                          <a:latin typeface="Cambria Math" panose="02040503050406030204" pitchFamily="18" charset="0"/>
                        </a:rPr>
                        <m:t>,</m:t>
                      </m:r>
                      <m:r>
                        <a:rPr lang="en-MY" b="0" i="1" smtClean="0">
                          <a:latin typeface="Cambria Math" panose="02040503050406030204" pitchFamily="18" charset="0"/>
                        </a:rPr>
                        <m:t>500</m:t>
                      </m:r>
                      <m:f>
                        <m:fPr>
                          <m:ctrlPr>
                            <a:rPr lang="en-MY" b="0" i="1" smtClean="0">
                              <a:latin typeface="Cambria Math" panose="02040503050406030204" pitchFamily="18" charset="0"/>
                            </a:rPr>
                          </m:ctrlPr>
                        </m:fPr>
                        <m:num>
                          <m:r>
                            <a:rPr lang="en-MY" b="0" i="1" smtClean="0">
                              <a:latin typeface="Cambria Math" panose="02040503050406030204" pitchFamily="18" charset="0"/>
                            </a:rPr>
                            <m:t>𝐵𝑡𝑢</m:t>
                          </m:r>
                        </m:num>
                        <m:den>
                          <m:r>
                            <a:rPr lang="en-MY" b="0" i="1" smtClean="0">
                              <a:latin typeface="Cambria Math" panose="02040503050406030204" pitchFamily="18" charset="0"/>
                            </a:rPr>
                            <m:t>h</m:t>
                          </m:r>
                          <m:r>
                            <a:rPr lang="en-MY" b="0" i="1" smtClean="0">
                              <a:latin typeface="Cambria Math" panose="02040503050406030204" pitchFamily="18" charset="0"/>
                            </a:rPr>
                            <m:t>𝑟</m:t>
                          </m:r>
                          <m:r>
                            <a:rPr lang="en-US" b="0" i="1" smtClean="0">
                              <a:latin typeface="Cambria Math" panose="02040503050406030204" pitchFamily="18" charset="0"/>
                            </a:rPr>
                            <m:t>.</m:t>
                          </m:r>
                          <m:r>
                            <a:rPr lang="en-MY" i="1">
                              <a:latin typeface="Cambria Math" panose="02040503050406030204" pitchFamily="18" charset="0"/>
                            </a:rPr>
                            <m:t>𝑓</m:t>
                          </m:r>
                          <m:sSup>
                            <m:sSupPr>
                              <m:ctrlPr>
                                <a:rPr lang="en-MY" i="1">
                                  <a:latin typeface="Cambria Math" panose="02040503050406030204" pitchFamily="18" charset="0"/>
                                </a:rPr>
                              </m:ctrlPr>
                            </m:sSupPr>
                            <m:e>
                              <m:r>
                                <a:rPr lang="en-MY" i="1">
                                  <a:latin typeface="Cambria Math" panose="02040503050406030204" pitchFamily="18" charset="0"/>
                                </a:rPr>
                                <m:t>𝑡</m:t>
                              </m:r>
                            </m:e>
                            <m:sup>
                              <m:r>
                                <a:rPr lang="en-MY" i="1">
                                  <a:latin typeface="Cambria Math" panose="02040503050406030204" pitchFamily="18" charset="0"/>
                                </a:rPr>
                                <m:t>2</m:t>
                              </m:r>
                            </m:sup>
                          </m:sSup>
                        </m:den>
                      </m:f>
                    </m:oMath>
                  </m:oMathPara>
                </a14:m>
                <a:endParaRPr lang="en-MY" dirty="0"/>
              </a:p>
            </p:txBody>
          </p:sp>
        </mc:Choice>
        <mc:Fallback xmlns="">
          <p:sp>
            <p:nvSpPr>
              <p:cNvPr id="6" name="TextBox 5">
                <a:extLst>
                  <a:ext uri="{FF2B5EF4-FFF2-40B4-BE49-F238E27FC236}">
                    <a16:creationId xmlns="" xmlns:a16="http://schemas.microsoft.com/office/drawing/2014/main" xmlns:a14="http://schemas.microsoft.com/office/drawing/2010/main" id="{AE9687CE-5568-4DE6-9F5C-9006661A0613}"/>
                  </a:ext>
                </a:extLst>
              </p:cNvPr>
              <p:cNvSpPr txBox="1">
                <a:spLocks noRot="1" noChangeAspect="1" noMove="1" noResize="1" noEditPoints="1" noAdjustHandles="1" noChangeArrowheads="1" noChangeShapeType="1" noTextEdit="1"/>
              </p:cNvSpPr>
              <p:nvPr/>
            </p:nvSpPr>
            <p:spPr>
              <a:xfrm>
                <a:off x="2418178" y="4717816"/>
                <a:ext cx="2938945" cy="574581"/>
              </a:xfrm>
              <a:prstGeom prst="rect">
                <a:avLst/>
              </a:prstGeom>
              <a:blipFill rotWithShape="0">
                <a:blip r:embed="rId4"/>
                <a:stretch>
                  <a:fillRect/>
                </a:stretch>
              </a:blipFill>
            </p:spPr>
            <p:txBody>
              <a:bodyPr/>
              <a:lstStyle/>
              <a:p>
                <a:r>
                  <a:rPr lang="en-MY">
                    <a:noFill/>
                  </a:rPr>
                  <a:t> </a:t>
                </a:r>
              </a:p>
            </p:txBody>
          </p:sp>
        </mc:Fallback>
      </mc:AlternateContent>
    </p:spTree>
    <p:extLst>
      <p:ext uri="{BB962C8B-B14F-4D97-AF65-F5344CB8AC3E}">
        <p14:creationId xmlns:p14="http://schemas.microsoft.com/office/powerpoint/2010/main" val="3634567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CDB279F7-ADB3-4770-8A87-4C168F59D713}"/>
                  </a:ext>
                </a:extLst>
              </p:cNvPr>
              <p:cNvSpPr txBox="1"/>
              <p:nvPr/>
            </p:nvSpPr>
            <p:spPr>
              <a:xfrm>
                <a:off x="1423470" y="1738313"/>
                <a:ext cx="6706377" cy="762645"/>
              </a:xfrm>
              <a:prstGeom prst="rect">
                <a:avLst/>
              </a:prstGeom>
              <a:noFill/>
            </p:spPr>
            <p:txBody>
              <a:bodyPr wrap="square" rtlCol="0">
                <a:spAutoFit/>
              </a:bodyPr>
              <a:lstStyle/>
              <a:p>
                <a:r>
                  <a:rPr lang="en-MY" dirty="0"/>
                  <a:t>With the reactor power of 3,000 MWt = </a:t>
                </a:r>
                <a14:m>
                  <m:oMath xmlns:m="http://schemas.openxmlformats.org/officeDocument/2006/math">
                    <m:r>
                      <a:rPr lang="en-MY" b="0" i="1" smtClean="0">
                        <a:latin typeface="Cambria Math" panose="02040503050406030204" pitchFamily="18" charset="0"/>
                      </a:rPr>
                      <m:t>3</m:t>
                    </m:r>
                    <m:r>
                      <a:rPr lang="en-MY" b="0" i="1" smtClean="0">
                        <a:latin typeface="Cambria Math" panose="02040503050406030204" pitchFamily="18" charset="0"/>
                      </a:rPr>
                      <m:t>,</m:t>
                    </m:r>
                    <m:r>
                      <a:rPr lang="en-MY" b="0" i="1" smtClean="0">
                        <a:latin typeface="Cambria Math" panose="02040503050406030204" pitchFamily="18" charset="0"/>
                      </a:rPr>
                      <m:t>000</m:t>
                    </m:r>
                    <m:r>
                      <a:rPr lang="en-MY" b="0" i="1" smtClean="0">
                        <a:latin typeface="Cambria Math" panose="02040503050406030204" pitchFamily="18" charset="0"/>
                      </a:rPr>
                      <m:t> ×</m:t>
                    </m:r>
                    <m:r>
                      <a:rPr lang="en-MY" b="0" i="1" smtClean="0">
                        <a:latin typeface="Cambria Math" panose="02040503050406030204" pitchFamily="18" charset="0"/>
                        <a:ea typeface="Cambria Math" panose="02040503050406030204" pitchFamily="18" charset="0"/>
                      </a:rPr>
                      <m:t>3</m:t>
                    </m:r>
                    <m:r>
                      <a:rPr lang="en-MY" b="0" i="1" smtClean="0">
                        <a:latin typeface="Cambria Math" panose="02040503050406030204" pitchFamily="18" charset="0"/>
                        <a:ea typeface="Cambria Math" panose="02040503050406030204" pitchFamily="18" charset="0"/>
                      </a:rPr>
                      <m:t>.</m:t>
                    </m:r>
                    <m:r>
                      <a:rPr lang="en-MY" b="0" i="1" smtClean="0">
                        <a:latin typeface="Cambria Math" panose="02040503050406030204" pitchFamily="18" charset="0"/>
                        <a:ea typeface="Cambria Math" panose="02040503050406030204" pitchFamily="18" charset="0"/>
                      </a:rPr>
                      <m:t>412</m:t>
                    </m:r>
                    <m:r>
                      <a:rPr lang="en-MY" b="0" i="1" smtClean="0">
                        <a:latin typeface="Cambria Math" panose="02040503050406030204" pitchFamily="18" charset="0"/>
                        <a:ea typeface="Cambria Math" panose="02040503050406030204" pitchFamily="18" charset="0"/>
                      </a:rPr>
                      <m:t>×</m:t>
                    </m:r>
                    <m:sSup>
                      <m:sSupPr>
                        <m:ctrlPr>
                          <a:rPr lang="en-MY" b="0" i="1" smtClean="0">
                            <a:latin typeface="Cambria Math" panose="02040503050406030204" pitchFamily="18" charset="0"/>
                            <a:ea typeface="Cambria Math" panose="02040503050406030204" pitchFamily="18" charset="0"/>
                          </a:rPr>
                        </m:ctrlPr>
                      </m:sSupPr>
                      <m:e>
                        <m:r>
                          <a:rPr lang="en-MY" b="0" i="1" smtClean="0">
                            <a:latin typeface="Cambria Math" panose="02040503050406030204" pitchFamily="18" charset="0"/>
                            <a:ea typeface="Cambria Math" panose="02040503050406030204" pitchFamily="18" charset="0"/>
                          </a:rPr>
                          <m:t>10</m:t>
                        </m:r>
                      </m:e>
                      <m:sup>
                        <m:r>
                          <a:rPr lang="en-MY" b="0" i="1" smtClean="0">
                            <a:latin typeface="Cambria Math" panose="02040503050406030204" pitchFamily="18" charset="0"/>
                            <a:ea typeface="Cambria Math" panose="02040503050406030204" pitchFamily="18" charset="0"/>
                          </a:rPr>
                          <m:t>6</m:t>
                        </m:r>
                      </m:sup>
                    </m:sSup>
                    <m:f>
                      <m:fPr>
                        <m:ctrlPr>
                          <a:rPr lang="en-MY" b="0" i="1" smtClean="0">
                            <a:latin typeface="Cambria Math" panose="02040503050406030204" pitchFamily="18" charset="0"/>
                            <a:ea typeface="Cambria Math" panose="02040503050406030204" pitchFamily="18" charset="0"/>
                          </a:rPr>
                        </m:ctrlPr>
                      </m:fPr>
                      <m:num>
                        <m:r>
                          <a:rPr lang="en-MY" b="0" i="1" smtClean="0">
                            <a:latin typeface="Cambria Math" panose="02040503050406030204" pitchFamily="18" charset="0"/>
                            <a:ea typeface="Cambria Math" panose="02040503050406030204" pitchFamily="18" charset="0"/>
                          </a:rPr>
                          <m:t>𝐵𝑡𝑢</m:t>
                        </m:r>
                      </m:num>
                      <m:den>
                        <m:r>
                          <a:rPr lang="en-MY" b="0" i="1" smtClean="0">
                            <a:latin typeface="Cambria Math" panose="02040503050406030204" pitchFamily="18" charset="0"/>
                            <a:ea typeface="Cambria Math" panose="02040503050406030204" pitchFamily="18" charset="0"/>
                          </a:rPr>
                          <m:t>h</m:t>
                        </m:r>
                        <m:r>
                          <a:rPr lang="en-MY" b="0" i="1" smtClean="0">
                            <a:latin typeface="Cambria Math" panose="02040503050406030204" pitchFamily="18" charset="0"/>
                            <a:ea typeface="Cambria Math" panose="02040503050406030204" pitchFamily="18" charset="0"/>
                          </a:rPr>
                          <m:t>𝑟</m:t>
                        </m:r>
                      </m:den>
                    </m:f>
                    <m:r>
                      <a:rPr lang="en-MY" b="0" i="1" smtClean="0">
                        <a:latin typeface="Cambria Math" panose="02040503050406030204" pitchFamily="18" charset="0"/>
                        <a:ea typeface="Cambria Math" panose="02040503050406030204" pitchFamily="18" charset="0"/>
                      </a:rPr>
                      <m:t>,</m:t>
                    </m:r>
                  </m:oMath>
                </a14:m>
                <a:r>
                  <a:rPr lang="en-MY" dirty="0"/>
                  <a:t> the heat transfer area is</a:t>
                </a:r>
              </a:p>
            </p:txBody>
          </p:sp>
        </mc:Choice>
        <mc:Fallback xmlns="">
          <p:sp>
            <p:nvSpPr>
              <p:cNvPr id="2" name="TextBox 1">
                <a:extLst>
                  <a:ext uri="{FF2B5EF4-FFF2-40B4-BE49-F238E27FC236}">
                    <a16:creationId xmlns="" xmlns:a16="http://schemas.microsoft.com/office/drawing/2014/main" xmlns:a14="http://schemas.microsoft.com/office/drawing/2010/main" id="{CDB279F7-ADB3-4770-8A87-4C168F59D713}"/>
                  </a:ext>
                </a:extLst>
              </p:cNvPr>
              <p:cNvSpPr txBox="1">
                <a:spLocks noRot="1" noChangeAspect="1" noMove="1" noResize="1" noEditPoints="1" noAdjustHandles="1" noChangeArrowheads="1" noChangeShapeType="1" noTextEdit="1"/>
              </p:cNvSpPr>
              <p:nvPr/>
            </p:nvSpPr>
            <p:spPr>
              <a:xfrm>
                <a:off x="1423470" y="1738313"/>
                <a:ext cx="6706377" cy="762645"/>
              </a:xfrm>
              <a:prstGeom prst="rect">
                <a:avLst/>
              </a:prstGeom>
              <a:blipFill rotWithShape="0">
                <a:blip r:embed="rId2"/>
                <a:stretch>
                  <a:fillRect l="-818" b="-12000"/>
                </a:stretch>
              </a:blipFill>
            </p:spPr>
            <p:txBody>
              <a:bodyPr/>
              <a:lstStyle/>
              <a:p>
                <a:r>
                  <a:rPr lang="en-MY">
                    <a:noFill/>
                  </a:rPr>
                  <a:t> </a:t>
                </a:r>
              </a:p>
            </p:txBody>
          </p:sp>
        </mc:Fallback>
      </mc:AlternateContent>
      <p:sp>
        <p:nvSpPr>
          <p:cNvPr id="3" name="Title 1">
            <a:extLst>
              <a:ext uri="{FF2B5EF4-FFF2-40B4-BE49-F238E27FC236}">
                <a16:creationId xmlns:a16="http://schemas.microsoft.com/office/drawing/2014/main" id="{B95B3336-135A-44C5-A610-8E77D61CF8F6}"/>
              </a:ext>
            </a:extLst>
          </p:cNvPr>
          <p:cNvSpPr txBox="1">
            <a:spLocks noChangeArrowheads="1"/>
          </p:cNvSpPr>
          <p:nvPr/>
        </p:nvSpPr>
        <p:spPr bwMode="auto">
          <a:xfrm>
            <a:off x="2686050" y="412750"/>
            <a:ext cx="726757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spcBef>
                <a:spcPct val="0"/>
              </a:spcBef>
              <a:buFontTx/>
              <a:buNone/>
            </a:pPr>
            <a:r>
              <a:rPr lang="en-US" altLang="en-US" sz="3600" dirty="0">
                <a:solidFill>
                  <a:srgbClr val="7B0132"/>
                </a:solidFill>
                <a:latin typeface="Britannic Bold" panose="020B0903060703020204" pitchFamily="34" charset="0"/>
                <a:cs typeface="Arial" panose="020B0604020202020204" pitchFamily="34" charset="0"/>
              </a:rPr>
              <a:t>Reactor Design Exercise</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D95762A9-DEE2-4709-A3FB-097A80543615}"/>
                  </a:ext>
                </a:extLst>
              </p:cNvPr>
              <p:cNvSpPr txBox="1"/>
              <p:nvPr/>
            </p:nvSpPr>
            <p:spPr>
              <a:xfrm>
                <a:off x="1586775" y="3152001"/>
                <a:ext cx="1099275"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MY" b="0" i="1" smtClean="0">
                          <a:latin typeface="Cambria Math" panose="02040503050406030204" pitchFamily="18" charset="0"/>
                        </a:rPr>
                        <m:t>𝐴</m:t>
                      </m:r>
                      <m:r>
                        <a:rPr lang="en-MY" b="0" i="1" smtClean="0">
                          <a:latin typeface="Cambria Math" panose="02040503050406030204" pitchFamily="18" charset="0"/>
                        </a:rPr>
                        <m:t>=</m:t>
                      </m:r>
                      <m:r>
                        <a:rPr lang="en-MY" b="0" i="1" smtClean="0">
                          <a:latin typeface="Cambria Math" panose="02040503050406030204" pitchFamily="18" charset="0"/>
                        </a:rPr>
                        <m:t>𝑃</m:t>
                      </m:r>
                      <m:r>
                        <a:rPr lang="en-MY" b="0" i="1" smtClean="0">
                          <a:latin typeface="Cambria Math" panose="02040503050406030204" pitchFamily="18" charset="0"/>
                        </a:rPr>
                        <m:t>/</m:t>
                      </m:r>
                      <m:sSubSup>
                        <m:sSubSupPr>
                          <m:ctrlPr>
                            <a:rPr lang="en-MY" b="0" i="1" smtClean="0">
                              <a:latin typeface="Cambria Math" panose="02040503050406030204" pitchFamily="18" charset="0"/>
                            </a:rPr>
                          </m:ctrlPr>
                        </m:sSubSupPr>
                        <m:e>
                          <m:r>
                            <a:rPr lang="en-MY" b="0" i="1" smtClean="0">
                              <a:latin typeface="Cambria Math" panose="02040503050406030204" pitchFamily="18" charset="0"/>
                            </a:rPr>
                            <m:t>𝑞</m:t>
                          </m:r>
                        </m:e>
                        <m:sub>
                          <m:r>
                            <a:rPr lang="en-MY" b="0" i="1" smtClean="0">
                              <a:latin typeface="Cambria Math" panose="02040503050406030204" pitchFamily="18" charset="0"/>
                            </a:rPr>
                            <m:t>𝑎𝑣</m:t>
                          </m:r>
                        </m:sub>
                        <m:sup>
                          <m:r>
                            <a:rPr lang="en-MY" b="0" i="1" smtClean="0">
                              <a:latin typeface="Cambria Math" panose="02040503050406030204" pitchFamily="18" charset="0"/>
                            </a:rPr>
                            <m:t>′′</m:t>
                          </m:r>
                        </m:sup>
                      </m:sSubSup>
                    </m:oMath>
                  </m:oMathPara>
                </a14:m>
                <a:endParaRPr lang="en-MY" dirty="0"/>
              </a:p>
            </p:txBody>
          </p:sp>
        </mc:Choice>
        <mc:Fallback xmlns="">
          <p:sp>
            <p:nvSpPr>
              <p:cNvPr id="4" name="TextBox 3">
                <a:extLst>
                  <a:ext uri="{FF2B5EF4-FFF2-40B4-BE49-F238E27FC236}">
                    <a16:creationId xmlns="" xmlns:a16="http://schemas.microsoft.com/office/drawing/2014/main" xmlns:a14="http://schemas.microsoft.com/office/drawing/2010/main" id="{D95762A9-DEE2-4709-A3FB-097A80543615}"/>
                  </a:ext>
                </a:extLst>
              </p:cNvPr>
              <p:cNvSpPr txBox="1">
                <a:spLocks noRot="1" noChangeAspect="1" noMove="1" noResize="1" noEditPoints="1" noAdjustHandles="1" noChangeArrowheads="1" noChangeShapeType="1" noTextEdit="1"/>
              </p:cNvSpPr>
              <p:nvPr/>
            </p:nvSpPr>
            <p:spPr>
              <a:xfrm>
                <a:off x="1586775" y="3152001"/>
                <a:ext cx="1099275" cy="276999"/>
              </a:xfrm>
              <a:prstGeom prst="rect">
                <a:avLst/>
              </a:prstGeom>
              <a:blipFill rotWithShape="0">
                <a:blip r:embed="rId3"/>
                <a:stretch>
                  <a:fillRect l="-4420" t="-2174" b="-32609"/>
                </a:stretch>
              </a:blipFill>
            </p:spPr>
            <p:txBody>
              <a:bodyPr/>
              <a:lstStyle/>
              <a:p>
                <a:r>
                  <a:rPr lang="en-MY">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161E08AD-2748-4374-AF01-55DFEE4B6201}"/>
                  </a:ext>
                </a:extLst>
              </p:cNvPr>
              <p:cNvSpPr txBox="1"/>
              <p:nvPr/>
            </p:nvSpPr>
            <p:spPr>
              <a:xfrm>
                <a:off x="2747356" y="2997951"/>
                <a:ext cx="3884846" cy="58509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MY" b="0" i="1" smtClean="0">
                          <a:latin typeface="Cambria Math" panose="02040503050406030204" pitchFamily="18" charset="0"/>
                        </a:rPr>
                        <m:t>=</m:t>
                      </m:r>
                      <m:f>
                        <m:fPr>
                          <m:ctrlPr>
                            <a:rPr lang="en-MY" b="0" i="1" smtClean="0">
                              <a:latin typeface="Cambria Math" panose="02040503050406030204" pitchFamily="18" charset="0"/>
                            </a:rPr>
                          </m:ctrlPr>
                        </m:fPr>
                        <m:num>
                          <m:r>
                            <a:rPr lang="en-MY" b="0" i="1" smtClean="0">
                              <a:latin typeface="Cambria Math" panose="02040503050406030204" pitchFamily="18" charset="0"/>
                            </a:rPr>
                            <m:t>3</m:t>
                          </m:r>
                          <m:r>
                            <a:rPr lang="en-MY" b="0" i="1" smtClean="0">
                              <a:latin typeface="Cambria Math" panose="02040503050406030204" pitchFamily="18" charset="0"/>
                            </a:rPr>
                            <m:t>,</m:t>
                          </m:r>
                          <m:r>
                            <a:rPr lang="en-MY" b="0" i="1" smtClean="0">
                              <a:latin typeface="Cambria Math" panose="02040503050406030204" pitchFamily="18" charset="0"/>
                            </a:rPr>
                            <m:t>000</m:t>
                          </m:r>
                          <m:r>
                            <a:rPr lang="en-MY" b="0" i="1" smtClean="0">
                              <a:latin typeface="Cambria Math" panose="02040503050406030204" pitchFamily="18" charset="0"/>
                            </a:rPr>
                            <m:t> ×</m:t>
                          </m:r>
                          <m:r>
                            <a:rPr lang="en-MY" b="0" i="1" smtClean="0">
                              <a:latin typeface="Cambria Math" panose="02040503050406030204" pitchFamily="18" charset="0"/>
                              <a:ea typeface="Cambria Math" panose="02040503050406030204" pitchFamily="18" charset="0"/>
                            </a:rPr>
                            <m:t>3</m:t>
                          </m:r>
                          <m:r>
                            <a:rPr lang="en-MY" b="0" i="1" smtClean="0">
                              <a:latin typeface="Cambria Math" panose="02040503050406030204" pitchFamily="18" charset="0"/>
                              <a:ea typeface="Cambria Math" panose="02040503050406030204" pitchFamily="18" charset="0"/>
                            </a:rPr>
                            <m:t>.</m:t>
                          </m:r>
                          <m:r>
                            <a:rPr lang="en-MY" b="0" i="1" smtClean="0">
                              <a:latin typeface="Cambria Math" panose="02040503050406030204" pitchFamily="18" charset="0"/>
                              <a:ea typeface="Cambria Math" panose="02040503050406030204" pitchFamily="18" charset="0"/>
                            </a:rPr>
                            <m:t>412</m:t>
                          </m:r>
                          <m:r>
                            <a:rPr lang="en-MY" b="0" i="1" smtClean="0">
                              <a:latin typeface="Cambria Math" panose="02040503050406030204" pitchFamily="18" charset="0"/>
                              <a:ea typeface="Cambria Math" panose="02040503050406030204" pitchFamily="18" charset="0"/>
                            </a:rPr>
                            <m:t>×</m:t>
                          </m:r>
                          <m:sSup>
                            <m:sSupPr>
                              <m:ctrlPr>
                                <a:rPr lang="en-MY" b="0" i="1" smtClean="0">
                                  <a:latin typeface="Cambria Math" panose="02040503050406030204" pitchFamily="18" charset="0"/>
                                  <a:ea typeface="Cambria Math" panose="02040503050406030204" pitchFamily="18" charset="0"/>
                                </a:rPr>
                              </m:ctrlPr>
                            </m:sSupPr>
                            <m:e>
                              <m:r>
                                <a:rPr lang="en-MY" b="0" i="1" smtClean="0">
                                  <a:latin typeface="Cambria Math" panose="02040503050406030204" pitchFamily="18" charset="0"/>
                                  <a:ea typeface="Cambria Math" panose="02040503050406030204" pitchFamily="18" charset="0"/>
                                </a:rPr>
                                <m:t>10</m:t>
                              </m:r>
                            </m:e>
                            <m:sup>
                              <m:r>
                                <a:rPr lang="en-MY" b="0" i="1" smtClean="0">
                                  <a:latin typeface="Cambria Math" panose="02040503050406030204" pitchFamily="18" charset="0"/>
                                  <a:ea typeface="Cambria Math" panose="02040503050406030204" pitchFamily="18" charset="0"/>
                                </a:rPr>
                                <m:t>6</m:t>
                              </m:r>
                            </m:sup>
                          </m:sSup>
                        </m:num>
                        <m:den>
                          <m:r>
                            <a:rPr lang="en-MY" b="0" i="1" smtClean="0">
                              <a:latin typeface="Cambria Math" panose="02040503050406030204" pitchFamily="18" charset="0"/>
                            </a:rPr>
                            <m:t>192</m:t>
                          </m:r>
                          <m:r>
                            <a:rPr lang="en-MY" b="0" i="1" smtClean="0">
                              <a:latin typeface="Cambria Math" panose="02040503050406030204" pitchFamily="18" charset="0"/>
                            </a:rPr>
                            <m:t>,</m:t>
                          </m:r>
                          <m:r>
                            <a:rPr lang="en-MY" b="0" i="1" smtClean="0">
                              <a:latin typeface="Cambria Math" panose="02040503050406030204" pitchFamily="18" charset="0"/>
                            </a:rPr>
                            <m:t>500</m:t>
                          </m:r>
                        </m:den>
                      </m:f>
                      <m:r>
                        <a:rPr lang="en-MY" b="0" i="1" smtClean="0">
                          <a:latin typeface="Cambria Math" panose="02040503050406030204" pitchFamily="18" charset="0"/>
                        </a:rPr>
                        <m:t>=</m:t>
                      </m:r>
                      <m:r>
                        <a:rPr lang="en-MY" b="0" i="1" smtClean="0">
                          <a:latin typeface="Cambria Math" panose="02040503050406030204" pitchFamily="18" charset="0"/>
                        </a:rPr>
                        <m:t>53</m:t>
                      </m:r>
                      <m:r>
                        <a:rPr lang="en-MY" b="0" i="1" smtClean="0">
                          <a:latin typeface="Cambria Math" panose="02040503050406030204" pitchFamily="18" charset="0"/>
                        </a:rPr>
                        <m:t>,</m:t>
                      </m:r>
                      <m:r>
                        <a:rPr lang="en-MY" b="0" i="1" smtClean="0">
                          <a:latin typeface="Cambria Math" panose="02040503050406030204" pitchFamily="18" charset="0"/>
                        </a:rPr>
                        <m:t>174</m:t>
                      </m:r>
                      <m:r>
                        <a:rPr lang="en-MY" b="0" i="1" smtClean="0">
                          <a:latin typeface="Cambria Math" panose="02040503050406030204" pitchFamily="18" charset="0"/>
                        </a:rPr>
                        <m:t> </m:t>
                      </m:r>
                      <m:r>
                        <a:rPr lang="en-MY" b="0" i="1" smtClean="0">
                          <a:latin typeface="Cambria Math" panose="02040503050406030204" pitchFamily="18" charset="0"/>
                        </a:rPr>
                        <m:t>𝑓</m:t>
                      </m:r>
                      <m:sSup>
                        <m:sSupPr>
                          <m:ctrlPr>
                            <a:rPr lang="en-MY" b="0" i="1" smtClean="0">
                              <a:latin typeface="Cambria Math" panose="02040503050406030204" pitchFamily="18" charset="0"/>
                            </a:rPr>
                          </m:ctrlPr>
                        </m:sSupPr>
                        <m:e>
                          <m:r>
                            <a:rPr lang="en-MY" b="0" i="1" smtClean="0">
                              <a:latin typeface="Cambria Math" panose="02040503050406030204" pitchFamily="18" charset="0"/>
                            </a:rPr>
                            <m:t>𝑡</m:t>
                          </m:r>
                        </m:e>
                        <m:sup>
                          <m:r>
                            <a:rPr lang="en-MY" b="0" i="1" smtClean="0">
                              <a:latin typeface="Cambria Math" panose="02040503050406030204" pitchFamily="18" charset="0"/>
                            </a:rPr>
                            <m:t>2</m:t>
                          </m:r>
                        </m:sup>
                      </m:sSup>
                    </m:oMath>
                  </m:oMathPara>
                </a14:m>
                <a:endParaRPr lang="en-MY" dirty="0"/>
              </a:p>
            </p:txBody>
          </p:sp>
        </mc:Choice>
        <mc:Fallback xmlns="">
          <p:sp>
            <p:nvSpPr>
              <p:cNvPr id="5" name="TextBox 4">
                <a:extLst>
                  <a:ext uri="{FF2B5EF4-FFF2-40B4-BE49-F238E27FC236}">
                    <a16:creationId xmlns="" xmlns:a16="http://schemas.microsoft.com/office/drawing/2014/main" xmlns:a14="http://schemas.microsoft.com/office/drawing/2010/main" id="{161E08AD-2748-4374-AF01-55DFEE4B6201}"/>
                  </a:ext>
                </a:extLst>
              </p:cNvPr>
              <p:cNvSpPr txBox="1">
                <a:spLocks noRot="1" noChangeAspect="1" noMove="1" noResize="1" noEditPoints="1" noAdjustHandles="1" noChangeArrowheads="1" noChangeShapeType="1" noTextEdit="1"/>
              </p:cNvSpPr>
              <p:nvPr/>
            </p:nvSpPr>
            <p:spPr>
              <a:xfrm>
                <a:off x="2747356" y="2997951"/>
                <a:ext cx="3884846" cy="585097"/>
              </a:xfrm>
              <a:prstGeom prst="rect">
                <a:avLst/>
              </a:prstGeom>
              <a:blipFill rotWithShape="0">
                <a:blip r:embed="rId4"/>
                <a:stretch>
                  <a:fillRect/>
                </a:stretch>
              </a:blipFill>
            </p:spPr>
            <p:txBody>
              <a:bodyPr/>
              <a:lstStyle/>
              <a:p>
                <a:r>
                  <a:rPr lang="en-MY">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AE5014F0-389F-468F-B897-8124B36FDC60}"/>
                  </a:ext>
                </a:extLst>
              </p:cNvPr>
              <p:cNvSpPr txBox="1"/>
              <p:nvPr/>
            </p:nvSpPr>
            <p:spPr>
              <a:xfrm>
                <a:off x="1423470" y="3965108"/>
                <a:ext cx="6706377" cy="783869"/>
              </a:xfrm>
              <a:prstGeom prst="rect">
                <a:avLst/>
              </a:prstGeom>
              <a:noFill/>
            </p:spPr>
            <p:txBody>
              <a:bodyPr wrap="square" rtlCol="0">
                <a:spAutoFit/>
              </a:bodyPr>
              <a:lstStyle/>
              <a:p>
                <a:r>
                  <a:rPr lang="en-MY" dirty="0"/>
                  <a:t>The surface area of each fuel rod is 10 </a:t>
                </a:r>
                <a14:m>
                  <m:oMath xmlns:m="http://schemas.openxmlformats.org/officeDocument/2006/math">
                    <m:r>
                      <a:rPr lang="en-MY" i="1" smtClean="0">
                        <a:latin typeface="Cambria Math" panose="02040503050406030204" pitchFamily="18" charset="0"/>
                        <a:ea typeface="Cambria Math" panose="02040503050406030204" pitchFamily="18" charset="0"/>
                      </a:rPr>
                      <m:t>×</m:t>
                    </m:r>
                    <m:d>
                      <m:dPr>
                        <m:ctrlPr>
                          <a:rPr lang="en-MY" b="0" i="1" smtClean="0">
                            <a:latin typeface="Cambria Math" panose="02040503050406030204" pitchFamily="18" charset="0"/>
                            <a:ea typeface="Cambria Math" panose="02040503050406030204" pitchFamily="18" charset="0"/>
                          </a:rPr>
                        </m:ctrlPr>
                      </m:dPr>
                      <m:e>
                        <m:f>
                          <m:fPr>
                            <m:ctrlPr>
                              <a:rPr lang="en-MY" b="0" i="1" smtClean="0">
                                <a:latin typeface="Cambria Math" panose="02040503050406030204" pitchFamily="18" charset="0"/>
                                <a:ea typeface="Cambria Math" panose="02040503050406030204" pitchFamily="18" charset="0"/>
                              </a:rPr>
                            </m:ctrlPr>
                          </m:fPr>
                          <m:num>
                            <m:r>
                              <a:rPr lang="en-MY" b="0" i="1" smtClean="0">
                                <a:latin typeface="Cambria Math" panose="02040503050406030204" pitchFamily="18" charset="0"/>
                                <a:ea typeface="Cambria Math" panose="02040503050406030204" pitchFamily="18" charset="0"/>
                              </a:rPr>
                              <m:t>0</m:t>
                            </m:r>
                            <m:r>
                              <a:rPr lang="en-MY" b="0" i="1" smtClean="0">
                                <a:latin typeface="Cambria Math" panose="02040503050406030204" pitchFamily="18" charset="0"/>
                                <a:ea typeface="Cambria Math" panose="02040503050406030204" pitchFamily="18" charset="0"/>
                              </a:rPr>
                              <m:t>.</m:t>
                            </m:r>
                            <m:r>
                              <a:rPr lang="en-MY" b="0" i="1" smtClean="0">
                                <a:latin typeface="Cambria Math" panose="02040503050406030204" pitchFamily="18" charset="0"/>
                                <a:ea typeface="Cambria Math" panose="02040503050406030204" pitchFamily="18" charset="0"/>
                              </a:rPr>
                              <m:t>6</m:t>
                            </m:r>
                            <m:r>
                              <a:rPr lang="en-MY" b="0" i="1" smtClean="0">
                                <a:latin typeface="Cambria Math" panose="02040503050406030204" pitchFamily="18" charset="0"/>
                                <a:ea typeface="Cambria Math" panose="02040503050406030204" pitchFamily="18" charset="0"/>
                              </a:rPr>
                              <m:t>𝜋</m:t>
                            </m:r>
                          </m:num>
                          <m:den>
                            <m:r>
                              <a:rPr lang="en-MY" b="0" i="1" smtClean="0">
                                <a:latin typeface="Cambria Math" panose="02040503050406030204" pitchFamily="18" charset="0"/>
                                <a:ea typeface="Cambria Math" panose="02040503050406030204" pitchFamily="18" charset="0"/>
                              </a:rPr>
                              <m:t>12</m:t>
                            </m:r>
                          </m:den>
                        </m:f>
                      </m:e>
                    </m:d>
                    <m:r>
                      <a:rPr lang="en-MY" b="0" i="1" smtClean="0">
                        <a:latin typeface="Cambria Math" panose="02040503050406030204" pitchFamily="18" charset="0"/>
                        <a:ea typeface="Cambria Math" panose="02040503050406030204" pitchFamily="18" charset="0"/>
                      </a:rPr>
                      <m:t>=</m:t>
                    </m:r>
                    <m:r>
                      <a:rPr lang="en-MY" b="0" i="1" smtClean="0">
                        <a:latin typeface="Cambria Math" panose="02040503050406030204" pitchFamily="18" charset="0"/>
                        <a:ea typeface="Cambria Math" panose="02040503050406030204" pitchFamily="18" charset="0"/>
                      </a:rPr>
                      <m:t>0</m:t>
                    </m:r>
                    <m:r>
                      <a:rPr lang="en-MY" b="0" i="1" smtClean="0">
                        <a:latin typeface="Cambria Math" panose="02040503050406030204" pitchFamily="18" charset="0"/>
                        <a:ea typeface="Cambria Math" panose="02040503050406030204" pitchFamily="18" charset="0"/>
                      </a:rPr>
                      <m:t>.</m:t>
                    </m:r>
                    <m:r>
                      <a:rPr lang="en-MY" b="0" i="1" smtClean="0">
                        <a:latin typeface="Cambria Math" panose="02040503050406030204" pitchFamily="18" charset="0"/>
                        <a:ea typeface="Cambria Math" panose="02040503050406030204" pitchFamily="18" charset="0"/>
                      </a:rPr>
                      <m:t>5</m:t>
                    </m:r>
                    <m:r>
                      <a:rPr lang="en-MY" b="0" i="1" smtClean="0">
                        <a:latin typeface="Cambria Math" panose="02040503050406030204" pitchFamily="18" charset="0"/>
                        <a:ea typeface="Cambria Math" panose="02040503050406030204" pitchFamily="18" charset="0"/>
                      </a:rPr>
                      <m:t>𝜋</m:t>
                    </m:r>
                    <m:r>
                      <a:rPr lang="en-MY" b="0" i="1" smtClean="0">
                        <a:latin typeface="Cambria Math" panose="02040503050406030204" pitchFamily="18" charset="0"/>
                        <a:ea typeface="Cambria Math" panose="02040503050406030204" pitchFamily="18" charset="0"/>
                      </a:rPr>
                      <m:t> </m:t>
                    </m:r>
                    <m:r>
                      <a:rPr lang="en-MY" b="0" i="1" smtClean="0">
                        <a:latin typeface="Cambria Math" panose="02040503050406030204" pitchFamily="18" charset="0"/>
                        <a:ea typeface="Cambria Math" panose="02040503050406030204" pitchFamily="18" charset="0"/>
                      </a:rPr>
                      <m:t>𝑓</m:t>
                    </m:r>
                    <m:sSup>
                      <m:sSupPr>
                        <m:ctrlPr>
                          <a:rPr lang="en-MY" b="0" i="1" smtClean="0">
                            <a:latin typeface="Cambria Math" panose="02040503050406030204" pitchFamily="18" charset="0"/>
                            <a:ea typeface="Cambria Math" panose="02040503050406030204" pitchFamily="18" charset="0"/>
                          </a:rPr>
                        </m:ctrlPr>
                      </m:sSupPr>
                      <m:e>
                        <m:r>
                          <a:rPr lang="en-MY" b="0" i="1" smtClean="0">
                            <a:latin typeface="Cambria Math" panose="02040503050406030204" pitchFamily="18" charset="0"/>
                            <a:ea typeface="Cambria Math" panose="02040503050406030204" pitchFamily="18" charset="0"/>
                          </a:rPr>
                          <m:t>𝑡</m:t>
                        </m:r>
                      </m:e>
                      <m:sup>
                        <m:r>
                          <a:rPr lang="en-MY" b="0" i="1" smtClean="0">
                            <a:latin typeface="Cambria Math" panose="02040503050406030204" pitchFamily="18" charset="0"/>
                            <a:ea typeface="Cambria Math" panose="02040503050406030204" pitchFamily="18" charset="0"/>
                          </a:rPr>
                          <m:t>2</m:t>
                        </m:r>
                      </m:sup>
                    </m:sSup>
                  </m:oMath>
                </a14:m>
                <a:endParaRPr lang="en-MY" dirty="0"/>
              </a:p>
              <a:p>
                <a:r>
                  <a:rPr lang="en-MY" dirty="0"/>
                  <a:t>The total number of rods is then</a:t>
                </a:r>
              </a:p>
            </p:txBody>
          </p:sp>
        </mc:Choice>
        <mc:Fallback xmlns="">
          <p:sp>
            <p:nvSpPr>
              <p:cNvPr id="6" name="TextBox 5">
                <a:extLst>
                  <a:ext uri="{FF2B5EF4-FFF2-40B4-BE49-F238E27FC236}">
                    <a16:creationId xmlns="" xmlns:a16="http://schemas.microsoft.com/office/drawing/2014/main" xmlns:a14="http://schemas.microsoft.com/office/drawing/2010/main" id="{AE5014F0-389F-468F-B897-8124B36FDC60}"/>
                  </a:ext>
                </a:extLst>
              </p:cNvPr>
              <p:cNvSpPr txBox="1">
                <a:spLocks noRot="1" noChangeAspect="1" noMove="1" noResize="1" noEditPoints="1" noAdjustHandles="1" noChangeArrowheads="1" noChangeShapeType="1" noTextEdit="1"/>
              </p:cNvSpPr>
              <p:nvPr/>
            </p:nvSpPr>
            <p:spPr>
              <a:xfrm>
                <a:off x="1423470" y="3965108"/>
                <a:ext cx="6706377" cy="783869"/>
              </a:xfrm>
              <a:prstGeom prst="rect">
                <a:avLst/>
              </a:prstGeom>
              <a:blipFill rotWithShape="0">
                <a:blip r:embed="rId5"/>
                <a:stretch>
                  <a:fillRect l="-818" b="-10853"/>
                </a:stretch>
              </a:blipFill>
            </p:spPr>
            <p:txBody>
              <a:bodyPr/>
              <a:lstStyle/>
              <a:p>
                <a:r>
                  <a:rPr lang="en-MY">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7A1655A3-83F4-4BA7-AF8D-FBDF418B030C}"/>
                  </a:ext>
                </a:extLst>
              </p:cNvPr>
              <p:cNvSpPr txBox="1"/>
              <p:nvPr/>
            </p:nvSpPr>
            <p:spPr>
              <a:xfrm>
                <a:off x="1586775" y="5131037"/>
                <a:ext cx="937051" cy="52046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MY" b="0" i="1" smtClean="0">
                          <a:latin typeface="Cambria Math" panose="02040503050406030204" pitchFamily="18" charset="0"/>
                        </a:rPr>
                        <m:t>𝑛</m:t>
                      </m:r>
                      <m:r>
                        <a:rPr lang="en-MY" b="0" i="1" smtClean="0">
                          <a:latin typeface="Cambria Math" panose="02040503050406030204" pitchFamily="18" charset="0"/>
                        </a:rPr>
                        <m:t>=</m:t>
                      </m:r>
                      <m:f>
                        <m:fPr>
                          <m:ctrlPr>
                            <a:rPr lang="en-MY" b="0" i="1" smtClean="0">
                              <a:latin typeface="Cambria Math" panose="02040503050406030204" pitchFamily="18" charset="0"/>
                            </a:rPr>
                          </m:ctrlPr>
                        </m:fPr>
                        <m:num>
                          <m:r>
                            <a:rPr lang="en-MY" b="0" i="1" smtClean="0">
                              <a:latin typeface="Cambria Math" panose="02040503050406030204" pitchFamily="18" charset="0"/>
                            </a:rPr>
                            <m:t>𝐴</m:t>
                          </m:r>
                        </m:num>
                        <m:den>
                          <m:r>
                            <a:rPr lang="en-MY" b="0" i="1" smtClean="0">
                              <a:latin typeface="Cambria Math" panose="02040503050406030204" pitchFamily="18" charset="0"/>
                            </a:rPr>
                            <m:t>0</m:t>
                          </m:r>
                          <m:r>
                            <a:rPr lang="en-MY" b="0" i="1" smtClean="0">
                              <a:latin typeface="Cambria Math" panose="02040503050406030204" pitchFamily="18" charset="0"/>
                            </a:rPr>
                            <m:t>.</m:t>
                          </m:r>
                          <m:r>
                            <a:rPr lang="en-MY" b="0" i="1" smtClean="0">
                              <a:latin typeface="Cambria Math" panose="02040503050406030204" pitchFamily="18" charset="0"/>
                            </a:rPr>
                            <m:t>5</m:t>
                          </m:r>
                          <m:r>
                            <a:rPr lang="en-MY" b="0" i="1" smtClean="0">
                              <a:latin typeface="Cambria Math" panose="02040503050406030204" pitchFamily="18" charset="0"/>
                              <a:ea typeface="Cambria Math" panose="02040503050406030204" pitchFamily="18" charset="0"/>
                            </a:rPr>
                            <m:t>𝜋</m:t>
                          </m:r>
                        </m:den>
                      </m:f>
                    </m:oMath>
                  </m:oMathPara>
                </a14:m>
                <a:endParaRPr lang="en-MY" dirty="0"/>
              </a:p>
            </p:txBody>
          </p:sp>
        </mc:Choice>
        <mc:Fallback xmlns="">
          <p:sp>
            <p:nvSpPr>
              <p:cNvPr id="7" name="TextBox 6">
                <a:extLst>
                  <a:ext uri="{FF2B5EF4-FFF2-40B4-BE49-F238E27FC236}">
                    <a16:creationId xmlns="" xmlns:a16="http://schemas.microsoft.com/office/drawing/2014/main" xmlns:a14="http://schemas.microsoft.com/office/drawing/2010/main" id="{7A1655A3-83F4-4BA7-AF8D-FBDF418B030C}"/>
                  </a:ext>
                </a:extLst>
              </p:cNvPr>
              <p:cNvSpPr txBox="1">
                <a:spLocks noRot="1" noChangeAspect="1" noMove="1" noResize="1" noEditPoints="1" noAdjustHandles="1" noChangeArrowheads="1" noChangeShapeType="1" noTextEdit="1"/>
              </p:cNvSpPr>
              <p:nvPr/>
            </p:nvSpPr>
            <p:spPr>
              <a:xfrm>
                <a:off x="1586775" y="5131037"/>
                <a:ext cx="937051" cy="520463"/>
              </a:xfrm>
              <a:prstGeom prst="rect">
                <a:avLst/>
              </a:prstGeom>
              <a:blipFill rotWithShape="0">
                <a:blip r:embed="rId6"/>
                <a:stretch>
                  <a:fillRect/>
                </a:stretch>
              </a:blipFill>
            </p:spPr>
            <p:txBody>
              <a:bodyPr/>
              <a:lstStyle/>
              <a:p>
                <a:r>
                  <a:rPr lang="en-MY">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DBEC8D5D-5B11-4A38-A1C5-4D749E53DFA1}"/>
                  </a:ext>
                </a:extLst>
              </p:cNvPr>
              <p:cNvSpPr txBox="1"/>
              <p:nvPr/>
            </p:nvSpPr>
            <p:spPr>
              <a:xfrm>
                <a:off x="2686050" y="5285085"/>
                <a:ext cx="3003258" cy="52604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MY" b="0" i="1" smtClean="0">
                          <a:latin typeface="Cambria Math" panose="02040503050406030204" pitchFamily="18" charset="0"/>
                        </a:rPr>
                        <m:t>=</m:t>
                      </m:r>
                      <m:f>
                        <m:fPr>
                          <m:ctrlPr>
                            <a:rPr lang="en-MY" b="0" i="1" smtClean="0">
                              <a:latin typeface="Cambria Math" panose="02040503050406030204" pitchFamily="18" charset="0"/>
                            </a:rPr>
                          </m:ctrlPr>
                        </m:fPr>
                        <m:num>
                          <m:r>
                            <a:rPr lang="en-MY" b="0" i="1" smtClean="0">
                              <a:latin typeface="Cambria Math" panose="02040503050406030204" pitchFamily="18" charset="0"/>
                            </a:rPr>
                            <m:t>53</m:t>
                          </m:r>
                          <m:r>
                            <a:rPr lang="en-MY" b="0" i="1" smtClean="0">
                              <a:latin typeface="Cambria Math" panose="02040503050406030204" pitchFamily="18" charset="0"/>
                            </a:rPr>
                            <m:t>,</m:t>
                          </m:r>
                          <m:r>
                            <a:rPr lang="en-MY" b="0" i="1" smtClean="0">
                              <a:latin typeface="Cambria Math" panose="02040503050406030204" pitchFamily="18" charset="0"/>
                            </a:rPr>
                            <m:t>174</m:t>
                          </m:r>
                        </m:num>
                        <m:den>
                          <m:r>
                            <a:rPr lang="en-MY" b="0" i="1" smtClean="0">
                              <a:latin typeface="Cambria Math" panose="02040503050406030204" pitchFamily="18" charset="0"/>
                            </a:rPr>
                            <m:t>0</m:t>
                          </m:r>
                          <m:r>
                            <a:rPr lang="en-MY" b="0" i="1" smtClean="0">
                              <a:latin typeface="Cambria Math" panose="02040503050406030204" pitchFamily="18" charset="0"/>
                            </a:rPr>
                            <m:t>.</m:t>
                          </m:r>
                          <m:r>
                            <a:rPr lang="en-MY" b="0" i="1" smtClean="0">
                              <a:latin typeface="Cambria Math" panose="02040503050406030204" pitchFamily="18" charset="0"/>
                            </a:rPr>
                            <m:t>5</m:t>
                          </m:r>
                          <m:r>
                            <a:rPr lang="en-MY" b="0" i="1" smtClean="0">
                              <a:latin typeface="Cambria Math" panose="02040503050406030204" pitchFamily="18" charset="0"/>
                              <a:ea typeface="Cambria Math" panose="02040503050406030204" pitchFamily="18" charset="0"/>
                            </a:rPr>
                            <m:t>𝜋</m:t>
                          </m:r>
                        </m:den>
                      </m:f>
                      <m:r>
                        <a:rPr lang="en-MY" b="0" i="1" smtClean="0">
                          <a:latin typeface="Cambria Math" panose="02040503050406030204" pitchFamily="18" charset="0"/>
                        </a:rPr>
                        <m:t>=</m:t>
                      </m:r>
                      <m:r>
                        <a:rPr lang="en-MY" b="0" i="1" smtClean="0">
                          <a:latin typeface="Cambria Math" panose="02040503050406030204" pitchFamily="18" charset="0"/>
                        </a:rPr>
                        <m:t>33</m:t>
                      </m:r>
                      <m:r>
                        <a:rPr lang="en-MY" b="0" i="1" smtClean="0">
                          <a:latin typeface="Cambria Math" panose="02040503050406030204" pitchFamily="18" charset="0"/>
                        </a:rPr>
                        <m:t>,</m:t>
                      </m:r>
                      <m:r>
                        <a:rPr lang="en-MY" b="0" i="1" smtClean="0">
                          <a:latin typeface="Cambria Math" panose="02040503050406030204" pitchFamily="18" charset="0"/>
                        </a:rPr>
                        <m:t>852</m:t>
                      </m:r>
                      <m:r>
                        <a:rPr lang="en-MY" b="0" i="1" smtClean="0">
                          <a:latin typeface="Cambria Math" panose="02040503050406030204" pitchFamily="18" charset="0"/>
                        </a:rPr>
                        <m:t> </m:t>
                      </m:r>
                      <m:r>
                        <a:rPr lang="en-MY" b="0" i="1" smtClean="0">
                          <a:latin typeface="Cambria Math" panose="02040503050406030204" pitchFamily="18" charset="0"/>
                        </a:rPr>
                        <m:t>𝑓𝑢𝑒𝑙</m:t>
                      </m:r>
                      <m:r>
                        <a:rPr lang="en-MY" b="0" i="1" smtClean="0">
                          <a:latin typeface="Cambria Math" panose="02040503050406030204" pitchFamily="18" charset="0"/>
                        </a:rPr>
                        <m:t> </m:t>
                      </m:r>
                      <m:r>
                        <a:rPr lang="en-MY" b="0" i="1" smtClean="0">
                          <a:latin typeface="Cambria Math" panose="02040503050406030204" pitchFamily="18" charset="0"/>
                        </a:rPr>
                        <m:t>𝑟𝑜𝑑𝑠</m:t>
                      </m:r>
                    </m:oMath>
                  </m:oMathPara>
                </a14:m>
                <a:endParaRPr lang="en-MY" dirty="0"/>
              </a:p>
            </p:txBody>
          </p:sp>
        </mc:Choice>
        <mc:Fallback xmlns="">
          <p:sp>
            <p:nvSpPr>
              <p:cNvPr id="8" name="TextBox 7">
                <a:extLst>
                  <a:ext uri="{FF2B5EF4-FFF2-40B4-BE49-F238E27FC236}">
                    <a16:creationId xmlns="" xmlns:a16="http://schemas.microsoft.com/office/drawing/2014/main" xmlns:a14="http://schemas.microsoft.com/office/drawing/2010/main" id="{DBEC8D5D-5B11-4A38-A1C5-4D749E53DFA1}"/>
                  </a:ext>
                </a:extLst>
              </p:cNvPr>
              <p:cNvSpPr txBox="1">
                <a:spLocks noRot="1" noChangeAspect="1" noMove="1" noResize="1" noEditPoints="1" noAdjustHandles="1" noChangeArrowheads="1" noChangeShapeType="1" noTextEdit="1"/>
              </p:cNvSpPr>
              <p:nvPr/>
            </p:nvSpPr>
            <p:spPr>
              <a:xfrm>
                <a:off x="2686050" y="5285085"/>
                <a:ext cx="3003258" cy="526041"/>
              </a:xfrm>
              <a:prstGeom prst="rect">
                <a:avLst/>
              </a:prstGeom>
              <a:blipFill rotWithShape="0">
                <a:blip r:embed="rId7"/>
                <a:stretch>
                  <a:fillRect/>
                </a:stretch>
              </a:blipFill>
            </p:spPr>
            <p:txBody>
              <a:bodyPr/>
              <a:lstStyle/>
              <a:p>
                <a:r>
                  <a:rPr lang="en-MY">
                    <a:noFill/>
                  </a:rPr>
                  <a:t> </a:t>
                </a:r>
              </a:p>
            </p:txBody>
          </p:sp>
        </mc:Fallback>
      </mc:AlternateContent>
    </p:spTree>
    <p:extLst>
      <p:ext uri="{BB962C8B-B14F-4D97-AF65-F5344CB8AC3E}">
        <p14:creationId xmlns:p14="http://schemas.microsoft.com/office/powerpoint/2010/main" val="591569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P spid="7"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96B6-A355-4016-9D9A-A1028AF6FEEF}"/>
              </a:ext>
            </a:extLst>
          </p:cNvPr>
          <p:cNvSpPr txBox="1">
            <a:spLocks noChangeArrowheads="1"/>
          </p:cNvSpPr>
          <p:nvPr/>
        </p:nvSpPr>
        <p:spPr bwMode="auto">
          <a:xfrm>
            <a:off x="1671637" y="2561505"/>
            <a:ext cx="5800725" cy="1734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400" eaLnBrk="1" hangingPunct="1">
              <a:spcBef>
                <a:spcPct val="0"/>
              </a:spcBef>
              <a:buFontTx/>
              <a:buNone/>
            </a:pPr>
            <a:r>
              <a:rPr lang="en-US" altLang="en-US" sz="6000" dirty="0">
                <a:latin typeface="Britannic Bold" panose="020B0903060703020204" pitchFamily="34" charset="0"/>
              </a:rPr>
              <a:t>Plant and Core Thermal Design Procedure</a:t>
            </a:r>
          </a:p>
        </p:txBody>
      </p:sp>
    </p:spTree>
    <p:extLst>
      <p:ext uri="{BB962C8B-B14F-4D97-AF65-F5344CB8AC3E}">
        <p14:creationId xmlns:p14="http://schemas.microsoft.com/office/powerpoint/2010/main" val="168208785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C8B0A-1C1C-49F0-ADF1-AC7DA6BAB919}"/>
              </a:ext>
            </a:extLst>
          </p:cNvPr>
          <p:cNvSpPr txBox="1">
            <a:spLocks noChangeArrowheads="1"/>
          </p:cNvSpPr>
          <p:nvPr/>
        </p:nvSpPr>
        <p:spPr bwMode="auto">
          <a:xfrm>
            <a:off x="2686050" y="412750"/>
            <a:ext cx="726757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spcBef>
                <a:spcPct val="0"/>
              </a:spcBef>
              <a:buFontTx/>
              <a:buNone/>
            </a:pPr>
            <a:r>
              <a:rPr lang="en-US" altLang="en-US" sz="3600" dirty="0">
                <a:solidFill>
                  <a:srgbClr val="7B0132"/>
                </a:solidFill>
                <a:latin typeface="Britannic Bold" panose="020B0903060703020204" pitchFamily="34" charset="0"/>
                <a:cs typeface="Arial" panose="020B0604020202020204" pitchFamily="34" charset="0"/>
              </a:rPr>
              <a:t>Core Thermal Design</a:t>
            </a:r>
          </a:p>
        </p:txBody>
      </p:sp>
      <p:sp>
        <p:nvSpPr>
          <p:cNvPr id="3" name="Content Placeholder 2">
            <a:extLst>
              <a:ext uri="{FF2B5EF4-FFF2-40B4-BE49-F238E27FC236}">
                <a16:creationId xmlns:a16="http://schemas.microsoft.com/office/drawing/2014/main" id="{86D7C798-FD23-4A58-B59D-1EAD69E97C04}"/>
              </a:ext>
            </a:extLst>
          </p:cNvPr>
          <p:cNvSpPr txBox="1">
            <a:spLocks noChangeArrowheads="1"/>
          </p:cNvSpPr>
          <p:nvPr/>
        </p:nvSpPr>
        <p:spPr bwMode="auto">
          <a:xfrm>
            <a:off x="658536" y="1630736"/>
            <a:ext cx="7629523" cy="5113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r>
              <a:rPr lang="en-MY" altLang="en-US" sz="2400" dirty="0">
                <a:latin typeface="+mn-lt"/>
                <a:cs typeface="Arial" panose="020B0604020202020204" pitchFamily="34" charset="0"/>
              </a:rPr>
              <a:t>The detailed design of a core, however is a compromise between</a:t>
            </a:r>
          </a:p>
          <a:p>
            <a:pPr lvl="1" defTabSz="914400" eaLnBrk="1" hangingPunct="1">
              <a:buFont typeface="Courier New" panose="02070309020205020404" pitchFamily="49" charset="0"/>
              <a:buChar char="o"/>
            </a:pPr>
            <a:r>
              <a:rPr lang="en-MY" altLang="en-US" sz="2000" dirty="0">
                <a:latin typeface="+mn-lt"/>
                <a:cs typeface="Arial" panose="020B0604020202020204" pitchFamily="34" charset="0"/>
              </a:rPr>
              <a:t>nuclear,</a:t>
            </a:r>
          </a:p>
          <a:p>
            <a:pPr lvl="1" defTabSz="914400" eaLnBrk="1" hangingPunct="1">
              <a:buFont typeface="Courier New" panose="02070309020205020404" pitchFamily="49" charset="0"/>
              <a:buChar char="o"/>
            </a:pPr>
            <a:r>
              <a:rPr lang="en-MY" altLang="en-US" sz="2000" dirty="0">
                <a:latin typeface="+mn-lt"/>
                <a:cs typeface="Arial" panose="020B0604020202020204" pitchFamily="34" charset="0"/>
              </a:rPr>
              <a:t>material,</a:t>
            </a:r>
          </a:p>
          <a:p>
            <a:pPr lvl="1" defTabSz="914400" eaLnBrk="1" hangingPunct="1">
              <a:buFont typeface="Courier New" panose="02070309020205020404" pitchFamily="49" charset="0"/>
              <a:buChar char="o"/>
            </a:pPr>
            <a:r>
              <a:rPr lang="en-MY" altLang="en-US" sz="2000" dirty="0">
                <a:latin typeface="+mn-lt"/>
                <a:cs typeface="Arial" panose="020B0604020202020204" pitchFamily="34" charset="0"/>
              </a:rPr>
              <a:t>structural,</a:t>
            </a:r>
          </a:p>
          <a:p>
            <a:pPr lvl="1" defTabSz="914400" eaLnBrk="1" hangingPunct="1">
              <a:buFont typeface="Courier New" panose="02070309020205020404" pitchFamily="49" charset="0"/>
              <a:buChar char="o"/>
            </a:pPr>
            <a:r>
              <a:rPr lang="en-MY" altLang="en-US" sz="2000" dirty="0">
                <a:latin typeface="+mn-lt"/>
                <a:cs typeface="Arial" panose="020B0604020202020204" pitchFamily="34" charset="0"/>
              </a:rPr>
              <a:t>hydraulic,</a:t>
            </a:r>
          </a:p>
          <a:p>
            <a:pPr lvl="1" defTabSz="914400" eaLnBrk="1" hangingPunct="1">
              <a:buFont typeface="Courier New" panose="02070309020205020404" pitchFamily="49" charset="0"/>
              <a:buChar char="o"/>
            </a:pPr>
            <a:r>
              <a:rPr lang="en-MY" altLang="en-US" sz="2000" dirty="0">
                <a:latin typeface="+mn-lt"/>
                <a:cs typeface="Arial" panose="020B0604020202020204" pitchFamily="34" charset="0"/>
              </a:rPr>
              <a:t>heat-transfer,</a:t>
            </a:r>
          </a:p>
          <a:p>
            <a:pPr lvl="1" defTabSz="914400" eaLnBrk="1" hangingPunct="1">
              <a:buFont typeface="Courier New" panose="02070309020205020404" pitchFamily="49" charset="0"/>
              <a:buChar char="o"/>
            </a:pPr>
            <a:r>
              <a:rPr lang="en-MY" altLang="en-US" sz="2000" dirty="0">
                <a:latin typeface="+mn-lt"/>
                <a:cs typeface="Arial" panose="020B0604020202020204" pitchFamily="34" charset="0"/>
              </a:rPr>
              <a:t>economic</a:t>
            </a:r>
          </a:p>
          <a:p>
            <a:pPr marL="0" indent="0" defTabSz="914400" eaLnBrk="1" hangingPunct="1">
              <a:buNone/>
            </a:pPr>
            <a:r>
              <a:rPr lang="en-US" altLang="en-US" sz="2400" dirty="0">
                <a:latin typeface="+mn-lt"/>
                <a:cs typeface="Arial" panose="020B0604020202020204" pitchFamily="34" charset="0"/>
              </a:rPr>
              <a:t>considerations, usually involving on iterative procedure to arrive at an optimum.</a:t>
            </a:r>
          </a:p>
          <a:p>
            <a:pPr marL="0" indent="0" defTabSz="914400" eaLnBrk="1" hangingPunct="1">
              <a:buNone/>
            </a:pPr>
            <a:endParaRPr lang="en-US" altLang="en-US" sz="2400" dirty="0">
              <a:latin typeface="+mn-lt"/>
              <a:cs typeface="Arial" panose="020B0604020202020204" pitchFamily="34" charset="0"/>
            </a:endParaRPr>
          </a:p>
          <a:p>
            <a:pPr defTabSz="914400" eaLnBrk="1" hangingPunct="1"/>
            <a:endParaRPr lang="en-US" altLang="en-US" sz="2400" dirty="0">
              <a:latin typeface="+mn-lt"/>
              <a:cs typeface="Arial" panose="020B0604020202020204" pitchFamily="34" charset="0"/>
            </a:endParaRPr>
          </a:p>
        </p:txBody>
      </p:sp>
    </p:spTree>
    <p:extLst>
      <p:ext uri="{BB962C8B-B14F-4D97-AF65-F5344CB8AC3E}">
        <p14:creationId xmlns:p14="http://schemas.microsoft.com/office/powerpoint/2010/main" val="278974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9F35C-28A3-4670-9EB9-99F975961837}"/>
              </a:ext>
            </a:extLst>
          </p:cNvPr>
          <p:cNvSpPr txBox="1">
            <a:spLocks noChangeArrowheads="1"/>
          </p:cNvSpPr>
          <p:nvPr/>
        </p:nvSpPr>
        <p:spPr bwMode="auto">
          <a:xfrm>
            <a:off x="2435038" y="412750"/>
            <a:ext cx="726757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spcBef>
                <a:spcPct val="0"/>
              </a:spcBef>
              <a:buFontTx/>
              <a:buNone/>
            </a:pPr>
            <a:r>
              <a:rPr lang="en-US" altLang="en-US" sz="3600" dirty="0">
                <a:solidFill>
                  <a:srgbClr val="7B0132"/>
                </a:solidFill>
                <a:latin typeface="Britannic Bold" panose="020B0903060703020204" pitchFamily="34" charset="0"/>
                <a:cs typeface="Arial" panose="020B0604020202020204" pitchFamily="34" charset="0"/>
              </a:rPr>
              <a:t>Core Thermal Design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4A3C684-D0CE-4BB2-AE69-991DE8C884B4}"/>
                  </a:ext>
                </a:extLst>
              </p:cNvPr>
              <p:cNvSpPr txBox="1">
                <a:spLocks noChangeArrowheads="1"/>
              </p:cNvSpPr>
              <p:nvPr/>
            </p:nvSpPr>
            <p:spPr bwMode="auto">
              <a:xfrm>
                <a:off x="721289" y="1559019"/>
                <a:ext cx="7629523" cy="5113311"/>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r>
                  <a:rPr lang="en-MY" altLang="en-US" sz="2400" dirty="0">
                    <a:latin typeface="+mn-lt"/>
                    <a:cs typeface="Arial" panose="020B0604020202020204" pitchFamily="34" charset="0"/>
                  </a:rPr>
                  <a:t>The most important parameter in the thermal design (hydraulic and heat transfer) is the fuel temperature distribution.</a:t>
                </a:r>
              </a:p>
              <a:p>
                <a:pPr defTabSz="914400" eaLnBrk="1" hangingPunct="1"/>
                <a:r>
                  <a:rPr lang="en-MY" altLang="en-US" sz="2400" dirty="0">
                    <a:latin typeface="+mn-lt"/>
                    <a:cs typeface="Arial" panose="020B0604020202020204" pitchFamily="34" charset="0"/>
                  </a:rPr>
                  <a:t>The specific power (kW(t)/kg), power density (kW(t)/</a:t>
                </a:r>
                <a:r>
                  <a:rPr lang="en-MY" altLang="en-US" sz="2400" dirty="0" err="1">
                    <a:latin typeface="+mn-lt"/>
                    <a:cs typeface="Arial" panose="020B0604020202020204" pitchFamily="34" charset="0"/>
                  </a:rPr>
                  <a:t>liter</a:t>
                </a:r>
                <a:r>
                  <a:rPr lang="en-MY" altLang="en-US" sz="2400" dirty="0">
                    <a:latin typeface="+mn-lt"/>
                    <a:cs typeface="Arial" panose="020B0604020202020204" pitchFamily="34" charset="0"/>
                  </a:rPr>
                  <a:t>) and heat flux (Btu/hr </a:t>
                </a:r>
                <a14:m>
                  <m:oMath xmlns:m="http://schemas.openxmlformats.org/officeDocument/2006/math">
                    <m:sSup>
                      <m:sSupPr>
                        <m:ctrlPr>
                          <a:rPr lang="en-MY" altLang="en-US" sz="2400" i="1" smtClean="0">
                            <a:latin typeface="Cambria Math" panose="02040503050406030204" pitchFamily="18" charset="0"/>
                            <a:cs typeface="Arial" panose="020B0604020202020204" pitchFamily="34" charset="0"/>
                          </a:rPr>
                        </m:ctrlPr>
                      </m:sSupPr>
                      <m:e>
                        <m:r>
                          <m:rPr>
                            <m:sty m:val="p"/>
                          </m:rPr>
                          <a:rPr lang="en-MY" altLang="en-US" sz="2400" b="0" i="0" smtClean="0">
                            <a:latin typeface="Cambria Math" panose="02040503050406030204" pitchFamily="18" charset="0"/>
                            <a:cs typeface="Arial" panose="020B0604020202020204" pitchFamily="34" charset="0"/>
                          </a:rPr>
                          <m:t>ft</m:t>
                        </m:r>
                      </m:e>
                      <m:sup>
                        <m:r>
                          <a:rPr lang="en-MY" altLang="en-US" sz="2400" b="0" i="0" smtClean="0">
                            <a:latin typeface="Cambria Math" panose="02040503050406030204" pitchFamily="18" charset="0"/>
                            <a:cs typeface="Arial" panose="020B0604020202020204" pitchFamily="34" charset="0"/>
                          </a:rPr>
                          <m:t>2</m:t>
                        </m:r>
                      </m:sup>
                    </m:sSup>
                  </m:oMath>
                </a14:m>
                <a:r>
                  <a:rPr lang="en-US" altLang="en-US" sz="2400" dirty="0">
                    <a:latin typeface="+mn-lt"/>
                    <a:cs typeface="Arial" panose="020B0604020202020204" pitchFamily="34" charset="0"/>
                  </a:rPr>
                  <a:t>) for once a basic fuel lattice have  chosen.</a:t>
                </a:r>
              </a:p>
              <a:p>
                <a:pPr defTabSz="914400" eaLnBrk="1" hangingPunct="1"/>
                <a:r>
                  <a:rPr lang="en-US" altLang="en-US" sz="2400" dirty="0">
                    <a:latin typeface="+mn-lt"/>
                    <a:cs typeface="Arial" panose="020B0604020202020204" pitchFamily="34" charset="0"/>
                  </a:rPr>
                  <a:t>They must be limited so that, together with the designed heat removal system (h) they would not result in temperatures that exceed fuel element material limitations and therefore in fuel element failure.</a:t>
                </a:r>
              </a:p>
              <a:p>
                <a:pPr marL="0" indent="0" defTabSz="914400" eaLnBrk="1" hangingPunct="1">
                  <a:buNone/>
                </a:pPr>
                <a:endParaRPr lang="en-US" altLang="en-US" sz="2400" dirty="0">
                  <a:latin typeface="+mn-lt"/>
                  <a:cs typeface="Arial" panose="020B0604020202020204" pitchFamily="34" charset="0"/>
                </a:endParaRPr>
              </a:p>
              <a:p>
                <a:pPr defTabSz="914400" eaLnBrk="1" hangingPunct="1"/>
                <a:endParaRPr lang="en-US" altLang="en-US" sz="2400" dirty="0">
                  <a:latin typeface="+mn-lt"/>
                  <a:cs typeface="Arial" panose="020B0604020202020204" pitchFamily="34" charset="0"/>
                </a:endParaRPr>
              </a:p>
            </p:txBody>
          </p:sp>
        </mc:Choice>
        <mc:Fallback xmlns="">
          <p:sp>
            <p:nvSpPr>
              <p:cNvPr id="3" name="Content Placeholder 2">
                <a:extLst>
                  <a:ext uri="{FF2B5EF4-FFF2-40B4-BE49-F238E27FC236}">
                    <a16:creationId xmlns="" xmlns:a16="http://schemas.microsoft.com/office/drawing/2014/main" xmlns:a14="http://schemas.microsoft.com/office/drawing/2010/main" id="{F4A3C684-D0CE-4BB2-AE69-991DE8C884B4}"/>
                  </a:ext>
                </a:extLst>
              </p:cNvPr>
              <p:cNvSpPr txBox="1">
                <a:spLocks noRot="1" noChangeAspect="1" noMove="1" noResize="1" noEditPoints="1" noAdjustHandles="1" noChangeArrowheads="1" noChangeShapeType="1" noTextEdit="1"/>
              </p:cNvSpPr>
              <p:nvPr/>
            </p:nvSpPr>
            <p:spPr bwMode="auto">
              <a:xfrm>
                <a:off x="721289" y="1559019"/>
                <a:ext cx="7629523" cy="5113311"/>
              </a:xfrm>
              <a:prstGeom prst="rect">
                <a:avLst/>
              </a:prstGeom>
              <a:blipFill rotWithShape="0">
                <a:blip r:embed="rId2"/>
                <a:stretch>
                  <a:fillRect l="-1038" t="-1669" r="-1837"/>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MY">
                    <a:noFill/>
                  </a:rPr>
                  <a:t> </a:t>
                </a:r>
              </a:p>
            </p:txBody>
          </p:sp>
        </mc:Fallback>
      </mc:AlternateContent>
    </p:spTree>
    <p:extLst>
      <p:ext uri="{BB962C8B-B14F-4D97-AF65-F5344CB8AC3E}">
        <p14:creationId xmlns:p14="http://schemas.microsoft.com/office/powerpoint/2010/main" val="3230327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3ECF70BE-76A1-483F-95CF-DCC8A3FA40A6}"/>
              </a:ext>
            </a:extLst>
          </p:cNvPr>
          <p:cNvSpPr txBox="1">
            <a:spLocks noChangeArrowheads="1"/>
          </p:cNvSpPr>
          <p:nvPr/>
        </p:nvSpPr>
        <p:spPr bwMode="auto">
          <a:xfrm>
            <a:off x="1232277" y="1738313"/>
            <a:ext cx="7629523" cy="5113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r>
              <a:rPr lang="en-MY" altLang="en-US" sz="2400" dirty="0">
                <a:latin typeface="+mn-lt"/>
                <a:cs typeface="Arial" panose="020B0604020202020204" pitchFamily="34" charset="0"/>
              </a:rPr>
              <a:t>In thermally designing a core one begins with several basic requirements, obtained from the power plant and steam cycle as the following:</a:t>
            </a:r>
          </a:p>
          <a:p>
            <a:pPr marL="457200" indent="-457200" defTabSz="914400" eaLnBrk="1" hangingPunct="1">
              <a:buFont typeface="+mj-lt"/>
              <a:buAutoNum type="arabicPeriod"/>
            </a:pPr>
            <a:r>
              <a:rPr lang="en-MY" altLang="en-US" sz="2400" dirty="0">
                <a:latin typeface="+mn-lt"/>
                <a:cs typeface="Arial" panose="020B0604020202020204" pitchFamily="34" charset="0"/>
              </a:rPr>
              <a:t>The net </a:t>
            </a:r>
            <a:r>
              <a:rPr lang="en-MY" altLang="en-US" sz="2400" b="1" dirty="0">
                <a:solidFill>
                  <a:srgbClr val="C00000"/>
                </a:solidFill>
                <a:latin typeface="+mn-lt"/>
                <a:cs typeface="Arial" panose="020B0604020202020204" pitchFamily="34" charset="0"/>
              </a:rPr>
              <a:t>power output in MW(e)</a:t>
            </a:r>
            <a:r>
              <a:rPr lang="en-MY" altLang="en-US" sz="2400" dirty="0">
                <a:latin typeface="+mn-lt"/>
                <a:cs typeface="Arial" panose="020B0604020202020204" pitchFamily="34" charset="0"/>
              </a:rPr>
              <a:t> is determined by the electric utility ordering the plant, based on demand.</a:t>
            </a:r>
          </a:p>
          <a:p>
            <a:pPr marL="457200" indent="-457200" defTabSz="914400" eaLnBrk="1" hangingPunct="1">
              <a:buFont typeface="+mj-lt"/>
              <a:buAutoNum type="arabicPeriod"/>
            </a:pPr>
            <a:r>
              <a:rPr lang="en-MY" altLang="en-US" sz="2400" dirty="0">
                <a:latin typeface="+mn-lt"/>
                <a:cs typeface="Arial" panose="020B0604020202020204" pitchFamily="34" charset="0"/>
              </a:rPr>
              <a:t>The </a:t>
            </a:r>
            <a:r>
              <a:rPr lang="en-MY" altLang="en-US" sz="2400" b="1" dirty="0">
                <a:solidFill>
                  <a:srgbClr val="C00000"/>
                </a:solidFill>
                <a:latin typeface="+mn-lt"/>
                <a:cs typeface="Arial" panose="020B0604020202020204" pitchFamily="34" charset="0"/>
              </a:rPr>
              <a:t>type of reactor</a:t>
            </a:r>
            <a:r>
              <a:rPr lang="en-MY" altLang="en-US" sz="2400" dirty="0">
                <a:latin typeface="+mn-lt"/>
                <a:cs typeface="Arial" panose="020B0604020202020204" pitchFamily="34" charset="0"/>
              </a:rPr>
              <a:t> is selected by the electric utility based on competitive or sometimes on a desire to gain experience in a new field or type of power plant or reactor.</a:t>
            </a:r>
          </a:p>
          <a:p>
            <a:pPr marL="457200" indent="-457200" defTabSz="914400" eaLnBrk="1" hangingPunct="1">
              <a:buFont typeface="+mj-lt"/>
              <a:buAutoNum type="arabicPeriod"/>
            </a:pPr>
            <a:r>
              <a:rPr lang="en-MY" altLang="en-US" sz="2400" dirty="0">
                <a:latin typeface="+mn-lt"/>
                <a:cs typeface="Arial" panose="020B0604020202020204" pitchFamily="34" charset="0"/>
              </a:rPr>
              <a:t>The </a:t>
            </a:r>
            <a:r>
              <a:rPr lang="en-MY" altLang="en-US" sz="2400" b="1" dirty="0">
                <a:solidFill>
                  <a:srgbClr val="C00000"/>
                </a:solidFill>
                <a:latin typeface="+mn-lt"/>
                <a:cs typeface="Arial" panose="020B0604020202020204" pitchFamily="34" charset="0"/>
              </a:rPr>
              <a:t>system cycle is designed</a:t>
            </a:r>
            <a:r>
              <a:rPr lang="en-MY" altLang="en-US" sz="2400" dirty="0">
                <a:latin typeface="+mn-lt"/>
                <a:cs typeface="Arial" panose="020B0604020202020204" pitchFamily="34" charset="0"/>
              </a:rPr>
              <a:t>, including the number of feedwater heaters, reheat stages, etc,. and the main and auxiliary power components selected and the main steam conditions established. </a:t>
            </a:r>
            <a:endParaRPr lang="en-US" altLang="en-US" sz="2400" dirty="0">
              <a:latin typeface="+mn-lt"/>
              <a:cs typeface="Arial" panose="020B0604020202020204" pitchFamily="34" charset="0"/>
            </a:endParaRPr>
          </a:p>
          <a:p>
            <a:pPr defTabSz="914400" eaLnBrk="1" hangingPunct="1"/>
            <a:endParaRPr lang="en-US" altLang="en-US" sz="2400" dirty="0">
              <a:latin typeface="+mn-lt"/>
              <a:cs typeface="Arial" panose="020B0604020202020204" pitchFamily="34" charset="0"/>
            </a:endParaRPr>
          </a:p>
        </p:txBody>
      </p:sp>
      <p:sp>
        <p:nvSpPr>
          <p:cNvPr id="3" name="Title 1">
            <a:extLst>
              <a:ext uri="{FF2B5EF4-FFF2-40B4-BE49-F238E27FC236}">
                <a16:creationId xmlns:a16="http://schemas.microsoft.com/office/drawing/2014/main" id="{ED1E8035-98EC-4123-894C-2EC990E6074E}"/>
              </a:ext>
            </a:extLst>
          </p:cNvPr>
          <p:cNvSpPr txBox="1">
            <a:spLocks noChangeArrowheads="1"/>
          </p:cNvSpPr>
          <p:nvPr/>
        </p:nvSpPr>
        <p:spPr bwMode="auto">
          <a:xfrm>
            <a:off x="1090333" y="412750"/>
            <a:ext cx="726757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spcBef>
                <a:spcPct val="0"/>
              </a:spcBef>
              <a:buFontTx/>
              <a:buNone/>
            </a:pPr>
            <a:r>
              <a:rPr lang="en-US" altLang="en-US" sz="3600" dirty="0">
                <a:solidFill>
                  <a:srgbClr val="7B0132"/>
                </a:solidFill>
                <a:latin typeface="Britannic Bold" panose="020B0903060703020204" pitchFamily="34" charset="0"/>
                <a:cs typeface="Arial" panose="020B0604020202020204" pitchFamily="34" charset="0"/>
              </a:rPr>
              <a:t>Plant and Core Thermal Design</a:t>
            </a:r>
          </a:p>
          <a:p>
            <a:pPr defTabSz="914400" eaLnBrk="1" hangingPunct="1">
              <a:spcBef>
                <a:spcPct val="0"/>
              </a:spcBef>
              <a:buFontTx/>
              <a:buNone/>
            </a:pPr>
            <a:r>
              <a:rPr lang="en-US" altLang="en-US" sz="3600" dirty="0">
                <a:solidFill>
                  <a:srgbClr val="7B0132"/>
                </a:solidFill>
                <a:latin typeface="Britannic Bold" panose="020B0903060703020204" pitchFamily="34" charset="0"/>
                <a:cs typeface="Arial" panose="020B0604020202020204" pitchFamily="34" charset="0"/>
              </a:rPr>
              <a:t>Procedure</a:t>
            </a:r>
          </a:p>
        </p:txBody>
      </p:sp>
    </p:spTree>
    <p:extLst>
      <p:ext uri="{BB962C8B-B14F-4D97-AF65-F5344CB8AC3E}">
        <p14:creationId xmlns:p14="http://schemas.microsoft.com/office/powerpoint/2010/main" val="1743759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UTMocw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utmocw4</Template>
  <TotalTime>11588</TotalTime>
  <Words>6305</Words>
  <Application>Microsoft Office PowerPoint</Application>
  <PresentationFormat>On-screen Show (4:3)</PresentationFormat>
  <Paragraphs>762</Paragraphs>
  <Slides>112</Slides>
  <Notes>14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112</vt:i4>
      </vt:variant>
    </vt:vector>
  </HeadingPairs>
  <TitlesOfParts>
    <vt:vector size="120" baseType="lpstr">
      <vt:lpstr>Arial</vt:lpstr>
      <vt:lpstr>Britannic Bold</vt:lpstr>
      <vt:lpstr>Calibri</vt:lpstr>
      <vt:lpstr>Cambria Math</vt:lpstr>
      <vt:lpstr>Courier New</vt:lpstr>
      <vt:lpstr>fkGrotesk</vt:lpstr>
      <vt:lpstr>fkGroteskNeue</vt:lpstr>
      <vt:lpstr>UTMocw template</vt:lpstr>
      <vt:lpstr>Core Thermal Design</vt:lpstr>
      <vt:lpstr>PowerPoint Presentation</vt:lpstr>
      <vt:lpstr>PowerPoint Presentation</vt:lpstr>
      <vt:lpstr>Motivation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Core Thermal Design</vt:lpstr>
      <vt:lpstr>Core Thermal Design</vt:lpstr>
      <vt:lpstr>Core Design Objectives</vt:lpstr>
      <vt:lpstr>Design Constraints</vt:lpstr>
      <vt:lpstr>Design Constraints</vt:lpstr>
      <vt:lpstr>Thermal Reactor Design</vt:lpstr>
      <vt:lpstr>Nuclear Design</vt:lpstr>
      <vt:lpstr>Thermal-hydraulics Design</vt:lpstr>
      <vt:lpstr>Mechanical/Materials Design</vt:lpstr>
      <vt:lpstr>Impact on various design areas</vt:lpstr>
      <vt:lpstr>Impact on various design areas</vt:lpstr>
      <vt:lpstr>PowerPoint Presentation</vt:lpstr>
      <vt:lpstr>Thermal Design Safety Aspects</vt:lpstr>
      <vt:lpstr>Thermal Design Nomenclature (Nominal, Average, Peak, Maximum)</vt:lpstr>
      <vt:lpstr>Thermal Design Nomenclature: From Core Average to Limiting Hot Spot</vt:lpstr>
      <vt:lpstr>Thermal Design Nomenclature: From Core Average to Limiting Hot Spot</vt:lpstr>
      <vt:lpstr>Thermal Design Nomenclature: From Core Average to Limiting Hot Spot</vt:lpstr>
      <vt:lpstr>PowerPoint Presentation</vt:lpstr>
      <vt:lpstr>Thermal Design Margin</vt:lpstr>
      <vt:lpstr>Thermal Design Limits</vt:lpstr>
      <vt:lpstr>Thermal Design Limits</vt:lpstr>
      <vt:lpstr>Thermal Design Limits</vt:lpstr>
      <vt:lpstr>PowerPoint Presentation</vt:lpstr>
      <vt:lpstr>PowerPoint Presentation</vt:lpstr>
      <vt:lpstr>PowerPoint Presentation</vt:lpstr>
      <vt:lpstr>PWR: CHF and MDNBR Evaluation</vt:lpstr>
      <vt:lpstr>Example – PWR &amp; MDNBR</vt:lpstr>
      <vt:lpstr>Example – DNBR with W‑3 style data</vt:lpstr>
      <vt:lpstr>BWR: Dryout and Critical Power Ratio (CPR)</vt:lpstr>
      <vt:lpstr>Example – BWR Dryout / CPR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Thermal Crisis Summary</vt:lpstr>
      <vt:lpstr>PowerPoint Presentation</vt:lpstr>
      <vt:lpstr>Hot-spot Factors</vt:lpstr>
      <vt:lpstr>Nuclear Hot-spot Factors</vt:lpstr>
      <vt:lpstr>Engineering Hot-spot Factors</vt:lpstr>
      <vt:lpstr>PowerPoint Presentation</vt:lpstr>
      <vt:lpstr>PowerPoint Presentation</vt:lpstr>
      <vt:lpstr>Hot-spot Factors (classified by effects)</vt:lpstr>
      <vt:lpstr>PowerPoint Presentation</vt:lpstr>
      <vt:lpstr>Overall Hot-spot Factor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References</vt:lpstr>
      <vt:lpstr>Classification of Plant States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SKMM 2413 Thermodynamics I</dc:title>
  <dc:creator>Mohsin</dc:creator>
  <cp:lastModifiedBy>ucin sietz</cp:lastModifiedBy>
  <cp:revision>179</cp:revision>
  <cp:lastPrinted>2013-12-01T00:43:36Z</cp:lastPrinted>
  <dcterms:created xsi:type="dcterms:W3CDTF">2013-08-28T02:41:09Z</dcterms:created>
  <dcterms:modified xsi:type="dcterms:W3CDTF">2026-01-03T13:39:34Z</dcterms:modified>
</cp:coreProperties>
</file>