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1"/>
  </p:notesMasterIdLst>
  <p:sldIdLst>
    <p:sldId id="256" r:id="rId2"/>
    <p:sldId id="274" r:id="rId3"/>
    <p:sldId id="277" r:id="rId4"/>
    <p:sldId id="298" r:id="rId5"/>
    <p:sldId id="299" r:id="rId6"/>
    <p:sldId id="300" r:id="rId7"/>
    <p:sldId id="301" r:id="rId8"/>
    <p:sldId id="302" r:id="rId9"/>
    <p:sldId id="303" r:id="rId10"/>
    <p:sldId id="304" r:id="rId11"/>
    <p:sldId id="282" r:id="rId12"/>
    <p:sldId id="329" r:id="rId13"/>
    <p:sldId id="305" r:id="rId14"/>
    <p:sldId id="306" r:id="rId15"/>
    <p:sldId id="280" r:id="rId16"/>
    <p:sldId id="307" r:id="rId17"/>
    <p:sldId id="288" r:id="rId18"/>
    <p:sldId id="285" r:id="rId19"/>
    <p:sldId id="283" r:id="rId20"/>
    <p:sldId id="314" r:id="rId21"/>
    <p:sldId id="315" r:id="rId22"/>
    <p:sldId id="316" r:id="rId23"/>
    <p:sldId id="281" r:id="rId24"/>
    <p:sldId id="330" r:id="rId25"/>
    <p:sldId id="317" r:id="rId26"/>
    <p:sldId id="318" r:id="rId27"/>
    <p:sldId id="284" r:id="rId28"/>
    <p:sldId id="290" r:id="rId29"/>
    <p:sldId id="319" r:id="rId30"/>
    <p:sldId id="320" r:id="rId31"/>
    <p:sldId id="309" r:id="rId32"/>
    <p:sldId id="291" r:id="rId33"/>
    <p:sldId id="308" r:id="rId34"/>
    <p:sldId id="352" r:id="rId35"/>
    <p:sldId id="353" r:id="rId36"/>
    <p:sldId id="354" r:id="rId37"/>
    <p:sldId id="292" r:id="rId38"/>
    <p:sldId id="355" r:id="rId39"/>
    <p:sldId id="356" r:id="rId40"/>
    <p:sldId id="357" r:id="rId41"/>
    <p:sldId id="358" r:id="rId42"/>
    <p:sldId id="293" r:id="rId43"/>
    <p:sldId id="312" r:id="rId44"/>
    <p:sldId id="313" r:id="rId45"/>
    <p:sldId id="359" r:id="rId46"/>
    <p:sldId id="360" r:id="rId47"/>
    <p:sldId id="361" r:id="rId48"/>
    <p:sldId id="362" r:id="rId49"/>
    <p:sldId id="310" r:id="rId50"/>
    <p:sldId id="333" r:id="rId51"/>
    <p:sldId id="334" r:id="rId52"/>
    <p:sldId id="335" r:id="rId53"/>
    <p:sldId id="287" r:id="rId54"/>
    <p:sldId id="289" r:id="rId55"/>
    <p:sldId id="325" r:id="rId56"/>
    <p:sldId id="331" r:id="rId57"/>
    <p:sldId id="326" r:id="rId58"/>
    <p:sldId id="339" r:id="rId59"/>
    <p:sldId id="340" r:id="rId60"/>
    <p:sldId id="341" r:id="rId61"/>
    <p:sldId id="294" r:id="rId62"/>
    <p:sldId id="350" r:id="rId63"/>
    <p:sldId id="351" r:id="rId64"/>
    <p:sldId id="363" r:id="rId65"/>
    <p:sldId id="364" r:id="rId66"/>
    <p:sldId id="365" r:id="rId67"/>
    <p:sldId id="366" r:id="rId68"/>
    <p:sldId id="367" r:id="rId69"/>
    <p:sldId id="368" r:id="rId70"/>
    <p:sldId id="370" r:id="rId71"/>
    <p:sldId id="369" r:id="rId72"/>
    <p:sldId id="321" r:id="rId73"/>
    <p:sldId id="322" r:id="rId74"/>
    <p:sldId id="323" r:id="rId75"/>
    <p:sldId id="295" r:id="rId76"/>
    <p:sldId id="324" r:id="rId77"/>
    <p:sldId id="332" r:id="rId78"/>
    <p:sldId id="336" r:id="rId79"/>
    <p:sldId id="337" r:id="rId80"/>
    <p:sldId id="342" r:id="rId81"/>
    <p:sldId id="343" r:id="rId82"/>
    <p:sldId id="344" r:id="rId83"/>
    <p:sldId id="345" r:id="rId84"/>
    <p:sldId id="346" r:id="rId85"/>
    <p:sldId id="347" r:id="rId86"/>
    <p:sldId id="348" r:id="rId87"/>
    <p:sldId id="338" r:id="rId88"/>
    <p:sldId id="273" r:id="rId89"/>
    <p:sldId id="349" r:id="rId90"/>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5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D4BAE47F-C1AC-487D-9F80-6FA517181B39}" type="datetimeFigureOut">
              <a:rPr lang="en-US" smtClean="0"/>
              <a:t>6/11/2022</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74A93F05-3321-4CB3-AF02-A2EE51FE382C}" type="slidenum">
              <a:rPr lang="en-US" smtClean="0"/>
              <a:t>‹#›</a:t>
            </a:fld>
            <a:endParaRPr lang="en-US"/>
          </a:p>
        </p:txBody>
      </p:sp>
    </p:spTree>
    <p:extLst>
      <p:ext uri="{BB962C8B-B14F-4D97-AF65-F5344CB8AC3E}">
        <p14:creationId xmlns:p14="http://schemas.microsoft.com/office/powerpoint/2010/main" val="2984497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6/11/2022</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6/11/2022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6/11/2022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E03C2F1-4303-46FD-BD96-DFF132C2F07E}" type="datetimeFigureOut">
              <a:rPr lang="en-US" smtClean="0"/>
              <a:t>6/11/2022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6/11/2022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6/11/2022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6/11/2022</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6/11/2022</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6/11/2022</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6/11/2022</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6/11/2022</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6/11/2022</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MY"/>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6/11/2022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wmf"/><Relationship Id="rId5" Type="http://schemas.openxmlformats.org/officeDocument/2006/relationships/image" Target="../media/image16.wmf"/><Relationship Id="rId4" Type="http://schemas.openxmlformats.org/officeDocument/2006/relationships/image" Target="../media/image15.wmf"/></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wmf"/></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42.xml.rels><?xml version="1.0" encoding="UTF-8" standalone="yes"?>
<Relationships xmlns="http://schemas.openxmlformats.org/package/2006/relationships"><Relationship Id="rId3" Type="http://schemas.openxmlformats.org/officeDocument/2006/relationships/image" Target="../media/image620.png"/><Relationship Id="rId2" Type="http://schemas.openxmlformats.org/officeDocument/2006/relationships/image" Target="../media/image46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3.wmf"/><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4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 Id="rId5" Type="http://schemas.openxmlformats.org/officeDocument/2006/relationships/image" Target="../media/image84.png"/><Relationship Id="rId4" Type="http://schemas.openxmlformats.org/officeDocument/2006/relationships/image" Target="../media/image83.png"/></Relationships>
</file>

<file path=ppt/slides/_rels/slide4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slideLayout" Target="../slideLayouts/slideLayout2.xml"/><Relationship Id="rId4" Type="http://schemas.openxmlformats.org/officeDocument/2006/relationships/image" Target="../media/image97.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60.png"/><Relationship Id="rId2" Type="http://schemas.openxmlformats.org/officeDocument/2006/relationships/image" Target="../media/image98.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image" Target="../media/image430.png"/><Relationship Id="rId1" Type="http://schemas.openxmlformats.org/officeDocument/2006/relationships/slideLayout" Target="../slideLayouts/slideLayout2.xml"/><Relationship Id="rId4" Type="http://schemas.openxmlformats.org/officeDocument/2006/relationships/image" Target="../media/image450.png"/></Relationships>
</file>

<file path=ppt/slides/_rels/slide62.xml.rels><?xml version="1.0" encoding="UTF-8" standalone="yes"?>
<Relationships xmlns="http://schemas.openxmlformats.org/package/2006/relationships"><Relationship Id="rId3" Type="http://schemas.openxmlformats.org/officeDocument/2006/relationships/image" Target="../media/image470.png"/><Relationship Id="rId2" Type="http://schemas.openxmlformats.org/officeDocument/2006/relationships/image" Target="../media/image461.png"/><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image" Target="../media/image490.png"/><Relationship Id="rId4" Type="http://schemas.openxmlformats.org/officeDocument/2006/relationships/image" Target="../media/image480.png"/></Relationships>
</file>

<file path=ppt/slides/_rels/slide63.xml.rels><?xml version="1.0" encoding="UTF-8" standalone="yes"?>
<Relationships xmlns="http://schemas.openxmlformats.org/package/2006/relationships"><Relationship Id="rId3" Type="http://schemas.openxmlformats.org/officeDocument/2006/relationships/image" Target="../media/image520.png"/><Relationship Id="rId2" Type="http://schemas.openxmlformats.org/officeDocument/2006/relationships/image" Target="../media/image99.emf"/><Relationship Id="rId1" Type="http://schemas.openxmlformats.org/officeDocument/2006/relationships/slideLayout" Target="../slideLayouts/slideLayout2.xml"/><Relationship Id="rId4" Type="http://schemas.openxmlformats.org/officeDocument/2006/relationships/image" Target="../media/image780.png"/></Relationships>
</file>

<file path=ppt/slides/_rels/slide64.xml.rels><?xml version="1.0" encoding="UTF-8" standalone="yes"?>
<Relationships xmlns="http://schemas.openxmlformats.org/package/2006/relationships"><Relationship Id="rId3" Type="http://schemas.openxmlformats.org/officeDocument/2006/relationships/image" Target="../media/image970.png"/><Relationship Id="rId2" Type="http://schemas.openxmlformats.org/officeDocument/2006/relationships/image" Target="../media/image96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6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 Id="rId5" Type="http://schemas.openxmlformats.org/officeDocument/2006/relationships/image" Target="../media/image106.png"/><Relationship Id="rId4" Type="http://schemas.openxmlformats.org/officeDocument/2006/relationships/image" Target="../media/image105.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99.e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Boiling Heat Transfer</a:t>
            </a:r>
          </a:p>
        </p:txBody>
      </p:sp>
      <p:sp>
        <p:nvSpPr>
          <p:cNvPr id="3" name="Subtitle 2"/>
          <p:cNvSpPr>
            <a:spLocks noGrp="1"/>
          </p:cNvSpPr>
          <p:nvPr>
            <p:ph type="subTitle" idx="1"/>
          </p:nvPr>
        </p:nvSpPr>
        <p:spPr>
          <a:xfrm>
            <a:off x="1371600" y="4724400"/>
            <a:ext cx="6934200" cy="914400"/>
          </a:xfrm>
        </p:spPr>
        <p:txBody>
          <a:bodyPr/>
          <a:lstStyle/>
          <a:p>
            <a:r>
              <a:rPr lang="en-US" dirty="0" err="1"/>
              <a:t>Mohsin</a:t>
            </a:r>
            <a:r>
              <a:rPr lang="en-US" dirty="0"/>
              <a:t> </a:t>
            </a:r>
            <a:r>
              <a:rPr lang="en-US" dirty="0" err="1"/>
              <a:t>Mohd</a:t>
            </a:r>
            <a:r>
              <a:rPr lang="en-US" dirty="0"/>
              <a:t> </a:t>
            </a:r>
            <a:r>
              <a:rPr lang="en-US" dirty="0" err="1"/>
              <a:t>Sies</a:t>
            </a:r>
            <a:endParaRPr lang="en-US" dirty="0"/>
          </a:p>
          <a:p>
            <a:r>
              <a:rPr lang="en-US" sz="2000" dirty="0" err="1"/>
              <a:t>Universiti</a:t>
            </a:r>
            <a:r>
              <a:rPr lang="en-US" sz="2000" dirty="0"/>
              <a:t> </a:t>
            </a:r>
            <a:r>
              <a:rPr lang="en-US" sz="2000" dirty="0" err="1"/>
              <a:t>Teknologi</a:t>
            </a:r>
            <a:r>
              <a:rPr lang="en-US" sz="2000" dirty="0"/>
              <a:t> Malaysia</a:t>
            </a:r>
          </a:p>
          <a:p>
            <a:r>
              <a:rPr lang="en-US" sz="2000" dirty="0" smtClean="0"/>
              <a:t>mohsin@utm.my</a:t>
            </a:r>
            <a:endParaRPr lang="en-US" sz="2000" dirty="0"/>
          </a:p>
          <a:p>
            <a:r>
              <a:rPr lang="en-US" sz="2000" dirty="0" smtClean="0"/>
              <a:t>https://www.mohsin-sies.com</a:t>
            </a:r>
            <a:endParaRPr lang="en-US" sz="2000" dirty="0"/>
          </a:p>
        </p:txBody>
      </p:sp>
    </p:spTree>
    <p:extLst>
      <p:ext uri="{BB962C8B-B14F-4D97-AF65-F5344CB8AC3E}">
        <p14:creationId xmlns:p14="http://schemas.microsoft.com/office/powerpoint/2010/main" val="336257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t>Contd…</a:t>
            </a:r>
          </a:p>
        </p:txBody>
      </p:sp>
      <p:sp>
        <p:nvSpPr>
          <p:cNvPr id="3" name="Subtitle 2"/>
          <p:cNvSpPr>
            <a:spLocks noGrp="1"/>
          </p:cNvSpPr>
          <p:nvPr>
            <p:ph idx="1"/>
          </p:nvPr>
        </p:nvSpPr>
        <p:spPr/>
        <p:txBody>
          <a:bodyPr>
            <a:normAutofit/>
          </a:bodyPr>
          <a:lstStyle/>
          <a:p>
            <a:pPr algn="just"/>
            <a:r>
              <a:rPr lang="en-US" dirty="0"/>
              <a:t>Bubbles serve as energy movers and transfer heat to fluid by condensing </a:t>
            </a:r>
          </a:p>
          <a:p>
            <a:pPr algn="just"/>
            <a:endParaRPr lang="en-US" dirty="0">
              <a:solidFill>
                <a:schemeClr val="tx1"/>
              </a:solidFill>
            </a:endParaRPr>
          </a:p>
        </p:txBody>
      </p:sp>
      <p:pic>
        <p:nvPicPr>
          <p:cNvPr id="4" name="Picture 4"/>
          <p:cNvPicPr>
            <a:picLocks noChangeAspect="1" noChangeArrowheads="1"/>
          </p:cNvPicPr>
          <p:nvPr/>
        </p:nvPicPr>
        <p:blipFill>
          <a:blip r:embed="rId2" cstate="print"/>
          <a:srcRect b="19565"/>
          <a:stretch>
            <a:fillRect/>
          </a:stretch>
        </p:blipFill>
        <p:spPr bwMode="auto">
          <a:xfrm>
            <a:off x="2514599" y="2743199"/>
            <a:ext cx="4475205" cy="3565525"/>
          </a:xfrm>
          <a:prstGeom prst="rect">
            <a:avLst/>
          </a:prstGeom>
          <a:noFill/>
          <a:ln w="9525">
            <a:noFill/>
            <a:miter lim="800000"/>
            <a:headEnd/>
            <a:tailEnd/>
          </a:ln>
          <a:effectLst/>
        </p:spPr>
      </p:pic>
      <p:sp>
        <p:nvSpPr>
          <p:cNvPr id="5" name="Date Placeholder 4"/>
          <p:cNvSpPr>
            <a:spLocks noGrp="1"/>
          </p:cNvSpPr>
          <p:nvPr>
            <p:ph type="dt" sz="half" idx="10"/>
          </p:nvPr>
        </p:nvSpPr>
        <p:spPr/>
        <p:txBody>
          <a:bodyPr/>
          <a:lstStyle/>
          <a:p>
            <a:r>
              <a:rPr lang="en-US"/>
              <a:t>4/22/2013</a:t>
            </a:r>
          </a:p>
        </p:txBody>
      </p:sp>
      <p:sp>
        <p:nvSpPr>
          <p:cNvPr id="6" name="Slide Number Placeholder 5"/>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17178227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a:t>Inception of Boiling</a:t>
            </a:r>
          </a:p>
        </p:txBody>
      </p:sp>
      <p:sp>
        <p:nvSpPr>
          <p:cNvPr id="6" name="Content Placeholder 5"/>
          <p:cNvSpPr>
            <a:spLocks noGrp="1"/>
          </p:cNvSpPr>
          <p:nvPr>
            <p:ph idx="1"/>
          </p:nvPr>
        </p:nvSpPr>
        <p:spPr/>
        <p:txBody>
          <a:bodyPr/>
          <a:lstStyle/>
          <a:p>
            <a:r>
              <a:rPr lang="en-US" dirty="0"/>
              <a:t>Boiling starts with</a:t>
            </a:r>
          </a:p>
          <a:p>
            <a:pPr lvl="1"/>
            <a:r>
              <a:rPr lang="en-US" dirty="0"/>
              <a:t>Temperature &gt; </a:t>
            </a:r>
            <a:r>
              <a:rPr lang="en-US" dirty="0" err="1"/>
              <a:t>Tsat</a:t>
            </a:r>
            <a:endParaRPr lang="en-US" dirty="0"/>
          </a:p>
          <a:p>
            <a:pPr lvl="1"/>
            <a:r>
              <a:rPr lang="en-US" dirty="0"/>
              <a:t>Nucleation sites</a:t>
            </a:r>
          </a:p>
          <a:p>
            <a:r>
              <a:rPr lang="en-US" dirty="0"/>
              <a:t>Without nucleation sites, liquid can be superheated beyond </a:t>
            </a:r>
            <a:r>
              <a:rPr lang="en-US" dirty="0" err="1"/>
              <a:t>Tsat</a:t>
            </a:r>
            <a:r>
              <a:rPr lang="en-US" dirty="0"/>
              <a:t> (metastable state)</a:t>
            </a:r>
          </a:p>
        </p:txBody>
      </p:sp>
    </p:spTree>
    <p:extLst>
      <p:ext uri="{BB962C8B-B14F-4D97-AF65-F5344CB8AC3E}">
        <p14:creationId xmlns:p14="http://schemas.microsoft.com/office/powerpoint/2010/main" val="32172845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a:t>Nucleation Sites</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52600" y="1066800"/>
            <a:ext cx="5189465" cy="2895600"/>
          </a:xfrm>
        </p:spPr>
      </p:pic>
      <p:pic>
        <p:nvPicPr>
          <p:cNvPr id="5" name="Picture 4"/>
          <p:cNvPicPr>
            <a:picLocks noChangeAspect="1"/>
          </p:cNvPicPr>
          <p:nvPr/>
        </p:nvPicPr>
        <p:blipFill>
          <a:blip r:embed="rId3"/>
          <a:stretch>
            <a:fillRect/>
          </a:stretch>
        </p:blipFill>
        <p:spPr>
          <a:xfrm>
            <a:off x="280451" y="4114800"/>
            <a:ext cx="8406349" cy="2488889"/>
          </a:xfrm>
          <a:prstGeom prst="rect">
            <a:avLst/>
          </a:prstGeom>
        </p:spPr>
      </p:pic>
    </p:spTree>
    <p:extLst>
      <p:ext uri="{BB962C8B-B14F-4D97-AF65-F5344CB8AC3E}">
        <p14:creationId xmlns:p14="http://schemas.microsoft.com/office/powerpoint/2010/main" val="37789712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Saturated/Bulk Boiling </a:t>
            </a:r>
            <a:endParaRPr lang="en-US" b="1" dirty="0"/>
          </a:p>
        </p:txBody>
      </p:sp>
      <p:sp>
        <p:nvSpPr>
          <p:cNvPr id="3" name="Subtitle 2"/>
          <p:cNvSpPr>
            <a:spLocks noGrp="1"/>
          </p:cNvSpPr>
          <p:nvPr>
            <p:ph idx="1"/>
          </p:nvPr>
        </p:nvSpPr>
        <p:spPr>
          <a:xfrm>
            <a:off x="457200" y="1600200"/>
            <a:ext cx="8229600" cy="4953000"/>
          </a:xfrm>
        </p:spPr>
        <p:txBody>
          <a:bodyPr>
            <a:normAutofit/>
          </a:bodyPr>
          <a:lstStyle/>
          <a:p>
            <a:r>
              <a:rPr lang="en-US" dirty="0"/>
              <a:t>Boiling is saturated if temperature of main body of fluid is equal to the saturation temp </a:t>
            </a:r>
            <a:r>
              <a:rPr lang="en-US" dirty="0" err="1"/>
              <a:t>T</a:t>
            </a:r>
            <a:r>
              <a:rPr lang="en-US" sz="2000" dirty="0" err="1"/>
              <a:t>sat</a:t>
            </a:r>
            <a:r>
              <a:rPr lang="en-US" sz="2000" dirty="0"/>
              <a:t>  </a:t>
            </a:r>
            <a:r>
              <a:rPr lang="en-US" dirty="0"/>
              <a:t>(i.e. bulk of liquid is saturated)</a:t>
            </a:r>
          </a:p>
          <a:p>
            <a:r>
              <a:rPr lang="en-US" dirty="0"/>
              <a:t>It occurs when entire liquid body reaches saturation temperature </a:t>
            </a:r>
          </a:p>
          <a:p>
            <a:r>
              <a:rPr lang="en-US" dirty="0"/>
              <a:t>Bubbles rise to the top</a:t>
            </a:r>
          </a:p>
          <a:p>
            <a:pPr algn="just"/>
            <a:endParaRPr lang="en-US" dirty="0">
              <a:solidFill>
                <a:schemeClr val="tx1"/>
              </a:solidFill>
            </a:endParaRPr>
          </a:p>
        </p:txBody>
      </p:sp>
      <p:pic>
        <p:nvPicPr>
          <p:cNvPr id="4" name="Picture 5"/>
          <p:cNvPicPr>
            <a:picLocks noChangeAspect="1" noChangeArrowheads="1"/>
          </p:cNvPicPr>
          <p:nvPr/>
        </p:nvPicPr>
        <p:blipFill>
          <a:blip r:embed="rId2" cstate="print"/>
          <a:srcRect b="20588"/>
          <a:stretch>
            <a:fillRect/>
          </a:stretch>
        </p:blipFill>
        <p:spPr bwMode="auto">
          <a:xfrm>
            <a:off x="4838535" y="3794920"/>
            <a:ext cx="4299889" cy="2470149"/>
          </a:xfrm>
          <a:prstGeom prst="rect">
            <a:avLst/>
          </a:prstGeom>
          <a:noFill/>
          <a:ln w="9525">
            <a:noFill/>
            <a:miter lim="800000"/>
            <a:headEnd/>
            <a:tailEnd/>
          </a:ln>
          <a:effectLst/>
        </p:spPr>
      </p:pic>
      <p:sp>
        <p:nvSpPr>
          <p:cNvPr id="5" name="Date Placeholder 4"/>
          <p:cNvSpPr>
            <a:spLocks noGrp="1"/>
          </p:cNvSpPr>
          <p:nvPr>
            <p:ph type="dt" sz="half" idx="10"/>
          </p:nvPr>
        </p:nvSpPr>
        <p:spPr/>
        <p:txBody>
          <a:bodyPr/>
          <a:lstStyle/>
          <a:p>
            <a:r>
              <a:rPr lang="en-US"/>
              <a:t>4/22/2013</a:t>
            </a:r>
          </a:p>
        </p:txBody>
      </p:sp>
      <p:sp>
        <p:nvSpPr>
          <p:cNvPr id="6" name="Slide Number Placeholder 5"/>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2560309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Boiling Curve for Pool Boiling </a:t>
            </a:r>
            <a:endParaRPr lang="en-US" b="1" dirty="0"/>
          </a:p>
        </p:txBody>
      </p:sp>
      <p:sp>
        <p:nvSpPr>
          <p:cNvPr id="3" name="Subtitle 2"/>
          <p:cNvSpPr>
            <a:spLocks noGrp="1"/>
          </p:cNvSpPr>
          <p:nvPr>
            <p:ph idx="1"/>
          </p:nvPr>
        </p:nvSpPr>
        <p:spPr/>
        <p:txBody>
          <a:bodyPr lIns="91440">
            <a:normAutofit fontScale="92500" lnSpcReduction="10000"/>
          </a:bodyPr>
          <a:lstStyle/>
          <a:p>
            <a:pPr algn="just">
              <a:lnSpc>
                <a:spcPct val="150000"/>
              </a:lnSpc>
              <a:buNone/>
            </a:pPr>
            <a:r>
              <a:rPr lang="en-US" dirty="0"/>
              <a:t>    Four regimes/phases of pool boiling with change in excess temperature :</a:t>
            </a:r>
          </a:p>
          <a:p>
            <a:pPr marL="596646" indent="-514350">
              <a:lnSpc>
                <a:spcPct val="150000"/>
              </a:lnSpc>
              <a:buAutoNum type="arabicPeriod"/>
            </a:pPr>
            <a:r>
              <a:rPr lang="en-US" dirty="0"/>
              <a:t>Natural Convection Boiling </a:t>
            </a:r>
          </a:p>
          <a:p>
            <a:pPr marL="596646" indent="-514350">
              <a:lnSpc>
                <a:spcPct val="150000"/>
              </a:lnSpc>
              <a:buAutoNum type="arabicPeriod"/>
            </a:pPr>
            <a:r>
              <a:rPr lang="en-US" dirty="0"/>
              <a:t>Nucleate Boiling </a:t>
            </a:r>
          </a:p>
          <a:p>
            <a:pPr marL="596646" indent="-514350">
              <a:lnSpc>
                <a:spcPct val="150000"/>
              </a:lnSpc>
              <a:buAutoNum type="arabicPeriod"/>
            </a:pPr>
            <a:r>
              <a:rPr lang="en-US" dirty="0"/>
              <a:t>Transition Boiling </a:t>
            </a:r>
          </a:p>
          <a:p>
            <a:pPr marL="596646" indent="-514350">
              <a:lnSpc>
                <a:spcPct val="150000"/>
              </a:lnSpc>
              <a:buAutoNum type="arabicPeriod"/>
            </a:pPr>
            <a:r>
              <a:rPr lang="en-US" dirty="0"/>
              <a:t>Film Boiling </a:t>
            </a:r>
            <a:endParaRPr lang="en-US" dirty="0">
              <a:solidFill>
                <a:schemeClr val="tx1"/>
              </a:solidFill>
            </a:endParaRPr>
          </a:p>
        </p:txBody>
      </p:sp>
      <p:sp>
        <p:nvSpPr>
          <p:cNvPr id="4" name="Date Placeholder 3"/>
          <p:cNvSpPr>
            <a:spLocks noGrp="1"/>
          </p:cNvSpPr>
          <p:nvPr>
            <p:ph type="dt" sz="half" idx="10"/>
          </p:nvPr>
        </p:nvSpPr>
        <p:spPr/>
        <p:txBody>
          <a:bodyPr/>
          <a:lstStyle/>
          <a:p>
            <a:r>
              <a:rPr lang="en-US"/>
              <a:t>4/22/2013</a:t>
            </a:r>
          </a:p>
        </p:txBody>
      </p:sp>
      <p:sp>
        <p:nvSpPr>
          <p:cNvPr id="5" name="Slide Number Placeholder 4"/>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39311129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a:t>Boiling Curve</a:t>
            </a:r>
          </a:p>
        </p:txBody>
      </p:sp>
      <p:pic>
        <p:nvPicPr>
          <p:cNvPr id="8" name="Picture 7"/>
          <p:cNvPicPr>
            <a:picLocks noChangeAspect="1"/>
          </p:cNvPicPr>
          <p:nvPr/>
        </p:nvPicPr>
        <p:blipFill>
          <a:blip r:embed="rId2"/>
          <a:stretch>
            <a:fillRect/>
          </a:stretch>
        </p:blipFill>
        <p:spPr>
          <a:xfrm>
            <a:off x="955571" y="3231925"/>
            <a:ext cx="6134211" cy="3184427"/>
          </a:xfrm>
          <a:prstGeom prst="rect">
            <a:avLst/>
          </a:prstGeom>
        </p:spPr>
      </p:pic>
      <p:sp>
        <p:nvSpPr>
          <p:cNvPr id="9" name="TextBox 8"/>
          <p:cNvSpPr txBox="1"/>
          <p:nvPr/>
        </p:nvSpPr>
        <p:spPr>
          <a:xfrm>
            <a:off x="485633" y="1121914"/>
            <a:ext cx="3992696" cy="461665"/>
          </a:xfrm>
          <a:prstGeom prst="rect">
            <a:avLst/>
          </a:prstGeom>
          <a:noFill/>
        </p:spPr>
        <p:txBody>
          <a:bodyPr wrap="none" rtlCol="0">
            <a:spAutoFit/>
          </a:bodyPr>
          <a:lstStyle/>
          <a:p>
            <a:r>
              <a:rPr lang="en-US" sz="2400" dirty="0" err="1"/>
              <a:t>Nukiyama’s</a:t>
            </a:r>
            <a:r>
              <a:rPr lang="en-US" sz="2400" dirty="0"/>
              <a:t> Experiment (1934)</a:t>
            </a:r>
          </a:p>
        </p:txBody>
      </p:sp>
      <p:sp>
        <p:nvSpPr>
          <p:cNvPr id="10" name="Rectangle 9"/>
          <p:cNvSpPr/>
          <p:nvPr/>
        </p:nvSpPr>
        <p:spPr>
          <a:xfrm>
            <a:off x="457200" y="1583579"/>
            <a:ext cx="8229600" cy="1569660"/>
          </a:xfrm>
          <a:prstGeom prst="rect">
            <a:avLst/>
          </a:prstGeom>
        </p:spPr>
        <p:txBody>
          <a:bodyPr wrap="square">
            <a:spAutoFit/>
          </a:bodyPr>
          <a:lstStyle/>
          <a:p>
            <a:r>
              <a:rPr lang="en-US" sz="2400" dirty="0">
                <a:latin typeface="Arial" panose="020B0604020202020204" pitchFamily="34" charset="0"/>
              </a:rPr>
              <a:t>Used electrically heated </a:t>
            </a:r>
            <a:r>
              <a:rPr lang="en-US" sz="2400" dirty="0" err="1">
                <a:latin typeface="Arial" panose="020B0604020202020204" pitchFamily="34" charset="0"/>
              </a:rPr>
              <a:t>nichrome</a:t>
            </a:r>
            <a:r>
              <a:rPr lang="en-US" sz="2400" dirty="0">
                <a:latin typeface="Arial" panose="020B0604020202020204" pitchFamily="34" charset="0"/>
              </a:rPr>
              <a:t> and platinum wires immersed in liquids in his experiments. </a:t>
            </a:r>
            <a:r>
              <a:rPr lang="en-US" sz="2400" dirty="0" err="1">
                <a:latin typeface="Arial" panose="020B0604020202020204" pitchFamily="34" charset="0"/>
              </a:rPr>
              <a:t>Nukiyama</a:t>
            </a:r>
            <a:r>
              <a:rPr lang="en-US" sz="2400" dirty="0">
                <a:latin typeface="Arial" panose="020B0604020202020204" pitchFamily="34" charset="0"/>
              </a:rPr>
              <a:t> noticed that boiling takes different forms, depending on the value of the excess temperature </a:t>
            </a:r>
            <a:r>
              <a:rPr lang="el-GR" sz="2400" dirty="0">
                <a:latin typeface="SymbolMT"/>
              </a:rPr>
              <a:t>Δ</a:t>
            </a:r>
            <a:r>
              <a:rPr lang="en-US" sz="2400" i="1" dirty="0" err="1">
                <a:latin typeface="Arial" panose="020B0604020202020204" pitchFamily="34" charset="0"/>
              </a:rPr>
              <a:t>Texcess</a:t>
            </a:r>
            <a:endParaRPr lang="en-US" sz="2400" dirty="0"/>
          </a:p>
        </p:txBody>
      </p:sp>
    </p:spTree>
    <p:extLst>
      <p:ext uri="{BB962C8B-B14F-4D97-AF65-F5344CB8AC3E}">
        <p14:creationId xmlns:p14="http://schemas.microsoft.com/office/powerpoint/2010/main" val="2576931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0"/>
            <a:ext cx="8763000" cy="609600"/>
          </a:xfrm>
        </p:spPr>
        <p:txBody>
          <a:bodyPr/>
          <a:lstStyle/>
          <a:p>
            <a:pPr>
              <a:buNone/>
            </a:pPr>
            <a:r>
              <a:rPr lang="en-US" dirty="0"/>
              <a:t>Boiling curve</a:t>
            </a:r>
          </a:p>
        </p:txBody>
      </p:sp>
      <p:pic>
        <p:nvPicPr>
          <p:cNvPr id="9" name="Picture 10"/>
          <p:cNvPicPr>
            <a:picLocks noChangeAspect="1" noChangeArrowheads="1"/>
          </p:cNvPicPr>
          <p:nvPr/>
        </p:nvPicPr>
        <p:blipFill>
          <a:blip r:embed="rId2" cstate="print"/>
          <a:srcRect/>
          <a:stretch>
            <a:fillRect/>
          </a:stretch>
        </p:blipFill>
        <p:spPr bwMode="auto">
          <a:xfrm>
            <a:off x="381000" y="609600"/>
            <a:ext cx="8172450" cy="6019800"/>
          </a:xfrm>
          <a:prstGeom prst="rect">
            <a:avLst/>
          </a:prstGeom>
          <a:noFill/>
          <a:ln w="9525">
            <a:noFill/>
            <a:miter lim="800000"/>
            <a:headEnd/>
            <a:tailEnd/>
          </a:ln>
        </p:spPr>
      </p:pic>
      <p:pic>
        <p:nvPicPr>
          <p:cNvPr id="10" name="Picture 4"/>
          <p:cNvPicPr>
            <a:picLocks noChangeAspect="1" noChangeArrowheads="1"/>
          </p:cNvPicPr>
          <p:nvPr/>
        </p:nvPicPr>
        <p:blipFill>
          <a:blip r:embed="rId3" cstate="print"/>
          <a:srcRect/>
          <a:stretch>
            <a:fillRect/>
          </a:stretch>
        </p:blipFill>
        <p:spPr bwMode="auto">
          <a:xfrm>
            <a:off x="1295400" y="1524000"/>
            <a:ext cx="1238250" cy="2143894"/>
          </a:xfrm>
          <a:prstGeom prst="rect">
            <a:avLst/>
          </a:prstGeom>
          <a:noFill/>
          <a:ln w="9525">
            <a:noFill/>
            <a:miter lim="800000"/>
            <a:headEnd/>
            <a:tailEnd/>
          </a:ln>
        </p:spPr>
      </p:pic>
      <p:pic>
        <p:nvPicPr>
          <p:cNvPr id="11" name="Picture 5"/>
          <p:cNvPicPr>
            <a:picLocks noChangeAspect="1" noChangeArrowheads="1"/>
          </p:cNvPicPr>
          <p:nvPr/>
        </p:nvPicPr>
        <p:blipFill>
          <a:blip r:embed="rId4" cstate="print"/>
          <a:srcRect/>
          <a:stretch>
            <a:fillRect/>
          </a:stretch>
        </p:blipFill>
        <p:spPr bwMode="auto">
          <a:xfrm>
            <a:off x="3048000" y="2438400"/>
            <a:ext cx="871538" cy="1182838"/>
          </a:xfrm>
          <a:prstGeom prst="rect">
            <a:avLst/>
          </a:prstGeom>
          <a:noFill/>
          <a:ln w="9525">
            <a:noFill/>
            <a:miter lim="800000"/>
            <a:headEnd/>
            <a:tailEnd/>
          </a:ln>
        </p:spPr>
      </p:pic>
      <p:pic>
        <p:nvPicPr>
          <p:cNvPr id="12" name="Picture 6"/>
          <p:cNvPicPr>
            <a:picLocks noChangeAspect="1" noChangeArrowheads="1"/>
          </p:cNvPicPr>
          <p:nvPr/>
        </p:nvPicPr>
        <p:blipFill>
          <a:blip r:embed="rId5" cstate="print"/>
          <a:srcRect/>
          <a:stretch>
            <a:fillRect/>
          </a:stretch>
        </p:blipFill>
        <p:spPr bwMode="auto">
          <a:xfrm>
            <a:off x="4572000" y="4267200"/>
            <a:ext cx="1163638" cy="1550715"/>
          </a:xfrm>
          <a:prstGeom prst="rect">
            <a:avLst/>
          </a:prstGeom>
          <a:noFill/>
          <a:ln w="9525">
            <a:noFill/>
            <a:miter lim="800000"/>
            <a:headEnd/>
            <a:tailEnd/>
          </a:ln>
        </p:spPr>
      </p:pic>
      <p:pic>
        <p:nvPicPr>
          <p:cNvPr id="13" name="Picture 7"/>
          <p:cNvPicPr>
            <a:picLocks noChangeAspect="1" noChangeArrowheads="1"/>
          </p:cNvPicPr>
          <p:nvPr/>
        </p:nvPicPr>
        <p:blipFill>
          <a:blip r:embed="rId6" cstate="print"/>
          <a:srcRect/>
          <a:stretch>
            <a:fillRect/>
          </a:stretch>
        </p:blipFill>
        <p:spPr bwMode="auto">
          <a:xfrm>
            <a:off x="6172200" y="1524000"/>
            <a:ext cx="1131888" cy="1524312"/>
          </a:xfrm>
          <a:prstGeom prst="rect">
            <a:avLst/>
          </a:prstGeom>
          <a:noFill/>
          <a:ln w="9525">
            <a:noFill/>
            <a:miter lim="800000"/>
            <a:headEnd/>
            <a:tailEnd/>
          </a:ln>
        </p:spPr>
      </p:pic>
    </p:spTree>
    <p:extLst>
      <p:ext uri="{BB962C8B-B14F-4D97-AF65-F5344CB8AC3E}">
        <p14:creationId xmlns:p14="http://schemas.microsoft.com/office/powerpoint/2010/main" val="11609128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a:t>Boiling Curve</a:t>
            </a:r>
          </a:p>
        </p:txBody>
      </p:sp>
      <p:pic>
        <p:nvPicPr>
          <p:cNvPr id="7" name="Picture 6"/>
          <p:cNvPicPr>
            <a:picLocks noChangeAspect="1"/>
          </p:cNvPicPr>
          <p:nvPr/>
        </p:nvPicPr>
        <p:blipFill>
          <a:blip r:embed="rId2"/>
          <a:stretch>
            <a:fillRect/>
          </a:stretch>
        </p:blipFill>
        <p:spPr>
          <a:xfrm>
            <a:off x="457200" y="1219200"/>
            <a:ext cx="7924800" cy="4975903"/>
          </a:xfrm>
          <a:prstGeom prst="rect">
            <a:avLst/>
          </a:prstGeom>
        </p:spPr>
      </p:pic>
    </p:spTree>
    <p:extLst>
      <p:ext uri="{BB962C8B-B14F-4D97-AF65-F5344CB8AC3E}">
        <p14:creationId xmlns:p14="http://schemas.microsoft.com/office/powerpoint/2010/main" val="14258522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a:t>Boiling Curve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200944"/>
            <a:ext cx="7924800" cy="5061966"/>
          </a:xfrm>
        </p:spPr>
      </p:pic>
    </p:spTree>
    <p:extLst>
      <p:ext uri="{BB962C8B-B14F-4D97-AF65-F5344CB8AC3E}">
        <p14:creationId xmlns:p14="http://schemas.microsoft.com/office/powerpoint/2010/main" val="11038364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a:t>Boiling Curve</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9475" y="1066800"/>
            <a:ext cx="7691570" cy="4800600"/>
          </a:xfrm>
        </p:spPr>
      </p:pic>
    </p:spTree>
    <p:extLst>
      <p:ext uri="{BB962C8B-B14F-4D97-AF65-F5344CB8AC3E}">
        <p14:creationId xmlns:p14="http://schemas.microsoft.com/office/powerpoint/2010/main" val="10021096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p:txBody>
          <a:bodyPr/>
          <a:lstStyle/>
          <a:p>
            <a:r>
              <a:rPr lang="en-US" sz="2800" dirty="0"/>
              <a:t>In LWRs, boiling is the mechanism of carrying away heat to be converted into mechanical work in the steam turbine.</a:t>
            </a:r>
          </a:p>
          <a:p>
            <a:r>
              <a:rPr lang="en-US" sz="2800" dirty="0"/>
              <a:t>Good boiling characteristics has to be maintained.</a:t>
            </a:r>
          </a:p>
          <a:p>
            <a:r>
              <a:rPr lang="en-US" sz="2800" dirty="0"/>
              <a:t>However, boiling crisis must be avoided to prevent catastrophe.</a:t>
            </a:r>
          </a:p>
          <a:p>
            <a:r>
              <a:rPr lang="en-US" sz="2800" dirty="0"/>
              <a:t>If thermal crisis occurs, the cladding will fail and fission products will be released.</a:t>
            </a:r>
          </a:p>
        </p:txBody>
      </p:sp>
    </p:spTree>
    <p:extLst>
      <p:ext uri="{BB962C8B-B14F-4D97-AF65-F5344CB8AC3E}">
        <p14:creationId xmlns:p14="http://schemas.microsoft.com/office/powerpoint/2010/main" val="6669863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457200" y="228600"/>
            <a:ext cx="8229600" cy="715962"/>
          </a:xfrm>
        </p:spPr>
        <p:txBody>
          <a:bodyPr>
            <a:normAutofit fontScale="90000"/>
          </a:bodyPr>
          <a:lstStyle/>
          <a:p>
            <a:pPr eaLnBrk="1" hangingPunct="1"/>
            <a:r>
              <a:rPr lang="en-US" sz="2700" dirty="0"/>
              <a:t>Natural Convection</a:t>
            </a:r>
            <a:r>
              <a:rPr lang="tr-TR" sz="2700" dirty="0"/>
              <a:t> Boiling</a:t>
            </a:r>
            <a:r>
              <a:rPr lang="en-US" sz="2700" dirty="0"/>
              <a:t> </a:t>
            </a:r>
            <a:r>
              <a:rPr lang="tr-TR" sz="2400" dirty="0"/>
              <a:t/>
            </a:r>
            <a:br>
              <a:rPr lang="tr-TR" sz="2400" dirty="0"/>
            </a:br>
            <a:r>
              <a:rPr lang="en-US" sz="2400" dirty="0"/>
              <a:t>(to Point </a:t>
            </a:r>
            <a:r>
              <a:rPr lang="en-US" sz="2400" i="1" dirty="0"/>
              <a:t>A</a:t>
            </a:r>
            <a:r>
              <a:rPr lang="en-US" sz="2400" dirty="0"/>
              <a:t> on the Boiling Curve)</a:t>
            </a:r>
          </a:p>
        </p:txBody>
      </p:sp>
      <p:sp>
        <p:nvSpPr>
          <p:cNvPr id="6" name="Rectangle 3"/>
          <p:cNvSpPr txBox="1">
            <a:spLocks noChangeArrowheads="1"/>
          </p:cNvSpPr>
          <p:nvPr/>
        </p:nvSpPr>
        <p:spPr>
          <a:xfrm>
            <a:off x="304800" y="1143000"/>
            <a:ext cx="8305800" cy="22098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effectLst/>
                <a:uLnTx/>
                <a:uFillTx/>
                <a:latin typeface="+mn-lt"/>
                <a:ea typeface="+mn-ea"/>
                <a:cs typeface="+mn-cs"/>
              </a:rPr>
              <a:t>Bubbles do not form on the heating surface until the liquid is heated a few degrees above the saturation temperature (about 2 to 6°C for water)</a:t>
            </a:r>
            <a:endParaRPr kumimoji="0" lang="tr-TR" sz="2000" b="0" i="0" u="none" strike="noStrike" kern="1200" cap="none" spc="0" normalizeH="0" baseline="0" noProof="0" dirty="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2000" b="0" i="0" u="none" strike="noStrike" kern="1200" cap="none" spc="0" normalizeH="0" baseline="0" noProof="0" dirty="0">
                <a:ln>
                  <a:noFill/>
                </a:ln>
                <a:effectLst/>
                <a:uLnTx/>
                <a:uFillTx/>
                <a:latin typeface="+mn-lt"/>
                <a:ea typeface="+mn-ea"/>
                <a:cs typeface="+mn-cs"/>
              </a:rPr>
              <a:t>T</a:t>
            </a:r>
            <a:r>
              <a:rPr kumimoji="0" lang="en-US" sz="2000" b="0" i="0" u="none" strike="noStrike" kern="1200" cap="none" spc="0" normalizeH="0" baseline="0" noProof="0" dirty="0">
                <a:ln>
                  <a:noFill/>
                </a:ln>
                <a:effectLst/>
                <a:uLnTx/>
                <a:uFillTx/>
                <a:latin typeface="+mn-lt"/>
                <a:ea typeface="+mn-ea"/>
                <a:cs typeface="+mn-cs"/>
              </a:rPr>
              <a:t>he liquid is slightly </a:t>
            </a:r>
            <a:r>
              <a:rPr kumimoji="0" lang="en-US" sz="2000" b="0" i="1" u="none" strike="noStrike" kern="1200" cap="none" spc="0" normalizeH="0" baseline="0" noProof="0" dirty="0">
                <a:ln>
                  <a:noFill/>
                </a:ln>
                <a:effectLst/>
                <a:uLnTx/>
                <a:uFillTx/>
                <a:latin typeface="+mn-lt"/>
                <a:ea typeface="+mn-ea"/>
                <a:cs typeface="+mn-cs"/>
              </a:rPr>
              <a:t>superheated </a:t>
            </a:r>
            <a:r>
              <a:rPr kumimoji="0" lang="en-US" sz="2000" b="0" i="0" u="none" strike="noStrike" kern="1200" cap="none" spc="0" normalizeH="0" baseline="0" noProof="0" dirty="0">
                <a:ln>
                  <a:noFill/>
                </a:ln>
                <a:effectLst/>
                <a:uLnTx/>
                <a:uFillTx/>
                <a:latin typeface="+mn-lt"/>
                <a:ea typeface="+mn-ea"/>
                <a:cs typeface="+mn-cs"/>
              </a:rPr>
              <a:t>in this case (</a:t>
            </a:r>
            <a:r>
              <a:rPr kumimoji="0" lang="en-US" sz="2000" b="0" i="1" u="none" strike="noStrike" kern="1200" cap="none" spc="0" normalizeH="0" baseline="0" noProof="0" dirty="0" err="1">
                <a:ln>
                  <a:noFill/>
                </a:ln>
                <a:effectLst/>
                <a:uLnTx/>
                <a:uFillTx/>
                <a:latin typeface="+mn-lt"/>
                <a:ea typeface="+mn-ea"/>
                <a:cs typeface="+mn-cs"/>
              </a:rPr>
              <a:t>metastable</a:t>
            </a:r>
            <a:r>
              <a:rPr kumimoji="0" lang="en-US" sz="2000" b="0" i="1" u="none" strike="noStrike" kern="1200" cap="none" spc="0" normalizeH="0" baseline="0" noProof="0" dirty="0">
                <a:ln>
                  <a:noFill/>
                </a:ln>
                <a:effectLst/>
                <a:uLnTx/>
                <a:uFillTx/>
                <a:latin typeface="+mn-lt"/>
                <a:ea typeface="+mn-ea"/>
                <a:cs typeface="+mn-cs"/>
              </a:rPr>
              <a:t> </a:t>
            </a:r>
            <a:r>
              <a:rPr kumimoji="0" lang="en-US" sz="2000" b="0" i="0" u="none" strike="noStrike" kern="1200" cap="none" spc="0" normalizeH="0" baseline="0" noProof="0" dirty="0">
                <a:ln>
                  <a:noFill/>
                </a:ln>
                <a:effectLst/>
                <a:uLnTx/>
                <a:uFillTx/>
                <a:latin typeface="+mn-lt"/>
                <a:ea typeface="+mn-ea"/>
                <a:cs typeface="+mn-cs"/>
              </a:rPr>
              <a:t>state).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effectLst/>
                <a:uLnTx/>
                <a:uFillTx/>
                <a:latin typeface="+mn-lt"/>
                <a:ea typeface="+mn-ea"/>
                <a:cs typeface="+mn-cs"/>
              </a:rPr>
              <a:t>The fluid motion in this mode of boiling is governed by natural convection currents.</a:t>
            </a:r>
          </a:p>
        </p:txBody>
      </p:sp>
      <p:grpSp>
        <p:nvGrpSpPr>
          <p:cNvPr id="7" name="Group 7"/>
          <p:cNvGrpSpPr>
            <a:grpSpLocks/>
          </p:cNvGrpSpPr>
          <p:nvPr/>
        </p:nvGrpSpPr>
        <p:grpSpPr bwMode="auto">
          <a:xfrm>
            <a:off x="3733800" y="2667000"/>
            <a:ext cx="4876800" cy="3689350"/>
            <a:chOff x="2442" y="2112"/>
            <a:chExt cx="3222" cy="2154"/>
          </a:xfrm>
        </p:grpSpPr>
        <p:pic>
          <p:nvPicPr>
            <p:cNvPr id="8" name="Picture 4"/>
            <p:cNvPicPr>
              <a:picLocks noChangeAspect="1" noChangeArrowheads="1"/>
            </p:cNvPicPr>
            <p:nvPr/>
          </p:nvPicPr>
          <p:blipFill>
            <a:blip r:embed="rId2" cstate="print"/>
            <a:srcRect/>
            <a:stretch>
              <a:fillRect/>
            </a:stretch>
          </p:blipFill>
          <p:spPr bwMode="auto">
            <a:xfrm>
              <a:off x="2442" y="2112"/>
              <a:ext cx="3222" cy="2154"/>
            </a:xfrm>
            <a:prstGeom prst="rect">
              <a:avLst/>
            </a:prstGeom>
            <a:noFill/>
            <a:ln w="9525">
              <a:noFill/>
              <a:miter lim="800000"/>
              <a:headEnd/>
              <a:tailEnd/>
            </a:ln>
          </p:spPr>
        </p:pic>
        <p:sp>
          <p:nvSpPr>
            <p:cNvPr id="9" name="Oval 5"/>
            <p:cNvSpPr>
              <a:spLocks noChangeArrowheads="1"/>
            </p:cNvSpPr>
            <p:nvPr/>
          </p:nvSpPr>
          <p:spPr bwMode="auto">
            <a:xfrm rot="2250757">
              <a:off x="2736" y="2763"/>
              <a:ext cx="576" cy="837"/>
            </a:xfrm>
            <a:prstGeom prst="ellipse">
              <a:avLst/>
            </a:prstGeom>
            <a:noFill/>
            <a:ln w="25400">
              <a:solidFill>
                <a:srgbClr val="3366FF"/>
              </a:solidFill>
              <a:prstDash val="dash"/>
              <a:round/>
              <a:headEnd/>
              <a:tailEnd/>
            </a:ln>
          </p:spPr>
          <p:txBody>
            <a:bodyPr wrap="none" anchor="ctr"/>
            <a:lstStyle/>
            <a:p>
              <a:endParaRPr lang="en-US"/>
            </a:p>
          </p:txBody>
        </p:sp>
      </p:grpSp>
      <p:sp>
        <p:nvSpPr>
          <p:cNvPr id="10" name="Rectangle 6"/>
          <p:cNvSpPr>
            <a:spLocks noChangeArrowheads="1"/>
          </p:cNvSpPr>
          <p:nvPr/>
        </p:nvSpPr>
        <p:spPr bwMode="auto">
          <a:xfrm>
            <a:off x="304800" y="3429000"/>
            <a:ext cx="3429000" cy="2667000"/>
          </a:xfrm>
          <a:prstGeom prst="rect">
            <a:avLst/>
          </a:prstGeom>
          <a:noFill/>
          <a:ln w="9525">
            <a:noFill/>
            <a:miter lim="800000"/>
            <a:headEnd/>
            <a:tailEnd/>
          </a:ln>
        </p:spPr>
        <p:txBody>
          <a:bodyPr/>
          <a:lstStyle/>
          <a:p>
            <a:pPr marL="342900" indent="-342900">
              <a:spcBef>
                <a:spcPct val="20000"/>
              </a:spcBef>
              <a:spcAft>
                <a:spcPct val="20000"/>
              </a:spcAft>
              <a:buClr>
                <a:schemeClr val="tx1"/>
              </a:buClr>
              <a:buFontTx/>
              <a:buChar char="•"/>
            </a:pPr>
            <a:r>
              <a:rPr lang="en-US" sz="2000" b="0" dirty="0"/>
              <a:t>Heat transfer from the heating surface to the fluid is by natural convection.</a:t>
            </a:r>
            <a:r>
              <a:rPr lang="tr-TR" sz="2000" b="0" dirty="0"/>
              <a:t> </a:t>
            </a:r>
          </a:p>
          <a:p>
            <a:pPr marL="342900" indent="-342900">
              <a:spcBef>
                <a:spcPct val="20000"/>
              </a:spcBef>
              <a:spcAft>
                <a:spcPct val="20000"/>
              </a:spcAft>
              <a:buClr>
                <a:schemeClr val="tx1"/>
              </a:buClr>
              <a:buFontTx/>
              <a:buChar char="•"/>
            </a:pPr>
            <a:r>
              <a:rPr lang="en-US" sz="2000" b="0" dirty="0"/>
              <a:t>The natural convection boiling ends at an excess</a:t>
            </a:r>
            <a:r>
              <a:rPr lang="tr-TR" sz="2000" b="0" dirty="0"/>
              <a:t> </a:t>
            </a:r>
            <a:r>
              <a:rPr lang="en-US" sz="2000" b="0" dirty="0"/>
              <a:t>temperature of about 5°C.</a:t>
            </a:r>
          </a:p>
        </p:txBody>
      </p:sp>
    </p:spTree>
    <p:extLst>
      <p:ext uri="{BB962C8B-B14F-4D97-AF65-F5344CB8AC3E}">
        <p14:creationId xmlns:p14="http://schemas.microsoft.com/office/powerpoint/2010/main" val="15442081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228600" y="1143000"/>
            <a:ext cx="3886200" cy="16764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800" b="0" i="0" u="none" strike="noStrike" kern="1200" cap="none" spc="0" normalizeH="0" baseline="0" noProof="0">
                <a:ln>
                  <a:noFill/>
                </a:ln>
                <a:effectLst/>
                <a:uLnTx/>
                <a:uFillTx/>
                <a:latin typeface="+mn-lt"/>
                <a:ea typeface="+mn-ea"/>
                <a:cs typeface="+mn-cs"/>
              </a:rPr>
              <a:t>The bubbles form at an increasing rate at an increasing number of nucleation sites as we move along the boiling curve toward point </a:t>
            </a:r>
            <a:r>
              <a:rPr kumimoji="0" lang="en-US" sz="1800" b="0" i="1" u="none" strike="noStrike" kern="1200" cap="none" spc="0" normalizeH="0" baseline="0" noProof="0">
                <a:ln>
                  <a:noFill/>
                </a:ln>
                <a:effectLst/>
                <a:uLnTx/>
                <a:uFillTx/>
                <a:latin typeface="+mn-lt"/>
                <a:ea typeface="+mn-ea"/>
                <a:cs typeface="+mn-cs"/>
              </a:rPr>
              <a:t>C.</a:t>
            </a:r>
            <a:endParaRPr kumimoji="0" lang="en-US" sz="1800" b="0" i="1" u="none" strike="noStrike" kern="1200" cap="none" spc="0" normalizeH="0" baseline="0" noProof="0" dirty="0">
              <a:ln>
                <a:noFill/>
              </a:ln>
              <a:effectLst/>
              <a:uLnTx/>
              <a:uFillTx/>
              <a:latin typeface="+mn-lt"/>
              <a:ea typeface="+mn-ea"/>
              <a:cs typeface="+mn-cs"/>
            </a:endParaRPr>
          </a:p>
        </p:txBody>
      </p:sp>
      <p:pic>
        <p:nvPicPr>
          <p:cNvPr id="6" name="Picture 3"/>
          <p:cNvPicPr>
            <a:picLocks noGrp="1" noChangeAspect="1" noChangeArrowheads="1"/>
          </p:cNvPicPr>
          <p:nvPr>
            <p:ph sz="half" idx="4294967295"/>
          </p:nvPr>
        </p:nvPicPr>
        <p:blipFill>
          <a:blip r:embed="rId2" cstate="print"/>
          <a:srcRect/>
          <a:stretch>
            <a:fillRect/>
          </a:stretch>
        </p:blipFill>
        <p:spPr>
          <a:xfrm>
            <a:off x="4572000" y="381000"/>
            <a:ext cx="4419600" cy="2239963"/>
          </a:xfrm>
          <a:noFill/>
        </p:spPr>
      </p:pic>
      <p:grpSp>
        <p:nvGrpSpPr>
          <p:cNvPr id="7" name="Group 14"/>
          <p:cNvGrpSpPr>
            <a:grpSpLocks/>
          </p:cNvGrpSpPr>
          <p:nvPr/>
        </p:nvGrpSpPr>
        <p:grpSpPr bwMode="auto">
          <a:xfrm>
            <a:off x="3505200" y="2895600"/>
            <a:ext cx="4800600" cy="3232150"/>
            <a:chOff x="2112" y="1824"/>
            <a:chExt cx="3504" cy="2359"/>
          </a:xfrm>
        </p:grpSpPr>
        <p:pic>
          <p:nvPicPr>
            <p:cNvPr id="8" name="Picture 13"/>
            <p:cNvPicPr>
              <a:picLocks noChangeAspect="1" noChangeArrowheads="1"/>
            </p:cNvPicPr>
            <p:nvPr/>
          </p:nvPicPr>
          <p:blipFill>
            <a:blip r:embed="rId3" cstate="print"/>
            <a:srcRect/>
            <a:stretch>
              <a:fillRect/>
            </a:stretch>
          </p:blipFill>
          <p:spPr bwMode="auto">
            <a:xfrm>
              <a:off x="2112" y="1824"/>
              <a:ext cx="3504" cy="2359"/>
            </a:xfrm>
            <a:prstGeom prst="rect">
              <a:avLst/>
            </a:prstGeom>
            <a:noFill/>
            <a:ln w="9525">
              <a:noFill/>
              <a:miter lim="800000"/>
              <a:headEnd/>
              <a:tailEnd/>
            </a:ln>
          </p:spPr>
        </p:pic>
        <p:sp>
          <p:nvSpPr>
            <p:cNvPr id="9" name="Oval 6"/>
            <p:cNvSpPr>
              <a:spLocks noChangeArrowheads="1"/>
            </p:cNvSpPr>
            <p:nvPr/>
          </p:nvSpPr>
          <p:spPr bwMode="auto">
            <a:xfrm rot="2250757">
              <a:off x="3086" y="2452"/>
              <a:ext cx="768" cy="1248"/>
            </a:xfrm>
            <a:prstGeom prst="ellipse">
              <a:avLst/>
            </a:prstGeom>
            <a:noFill/>
            <a:ln w="25400">
              <a:solidFill>
                <a:srgbClr val="3366FF"/>
              </a:solidFill>
              <a:prstDash val="dash"/>
              <a:round/>
              <a:headEnd/>
              <a:tailEnd/>
            </a:ln>
          </p:spPr>
          <p:txBody>
            <a:bodyPr wrap="none" anchor="ctr"/>
            <a:lstStyle/>
            <a:p>
              <a:endParaRPr lang="en-US"/>
            </a:p>
          </p:txBody>
        </p:sp>
      </p:grpSp>
      <p:sp>
        <p:nvSpPr>
          <p:cNvPr id="10" name="Rectangle 7"/>
          <p:cNvSpPr>
            <a:spLocks noChangeArrowheads="1"/>
          </p:cNvSpPr>
          <p:nvPr/>
        </p:nvSpPr>
        <p:spPr bwMode="auto">
          <a:xfrm>
            <a:off x="304800" y="228600"/>
            <a:ext cx="4038600" cy="830997"/>
          </a:xfrm>
          <a:prstGeom prst="rect">
            <a:avLst/>
          </a:prstGeom>
          <a:noFill/>
          <a:ln w="9525">
            <a:noFill/>
            <a:miter lim="800000"/>
            <a:headEnd/>
            <a:tailEnd/>
          </a:ln>
        </p:spPr>
        <p:txBody>
          <a:bodyPr>
            <a:spAutoFit/>
          </a:bodyPr>
          <a:lstStyle/>
          <a:p>
            <a:r>
              <a:rPr lang="en-US" sz="2400" dirty="0">
                <a:cs typeface="Times New Roman" pitchFamily="18" charset="0"/>
              </a:rPr>
              <a:t>Nucleate Boiling (between Points A and C)</a:t>
            </a:r>
          </a:p>
        </p:txBody>
      </p:sp>
      <p:sp>
        <p:nvSpPr>
          <p:cNvPr id="11" name="Rectangle 8"/>
          <p:cNvSpPr>
            <a:spLocks noChangeArrowheads="1"/>
          </p:cNvSpPr>
          <p:nvPr/>
        </p:nvSpPr>
        <p:spPr bwMode="auto">
          <a:xfrm>
            <a:off x="228600" y="2743200"/>
            <a:ext cx="2971800" cy="2057400"/>
          </a:xfrm>
          <a:prstGeom prst="rect">
            <a:avLst/>
          </a:prstGeom>
          <a:noFill/>
          <a:ln w="9525">
            <a:noFill/>
            <a:miter lim="800000"/>
            <a:headEnd/>
            <a:tailEnd/>
          </a:ln>
        </p:spPr>
        <p:txBody>
          <a:bodyPr/>
          <a:lstStyle/>
          <a:p>
            <a:pPr marL="342900" indent="-342900">
              <a:spcBef>
                <a:spcPct val="20000"/>
              </a:spcBef>
              <a:spcAft>
                <a:spcPct val="20000"/>
              </a:spcAft>
              <a:buFontTx/>
              <a:buChar char="•"/>
            </a:pPr>
            <a:r>
              <a:rPr lang="en-US" dirty="0"/>
              <a:t>Region </a:t>
            </a:r>
            <a:r>
              <a:rPr lang="en-US" i="1" dirty="0"/>
              <a:t>A</a:t>
            </a:r>
            <a:r>
              <a:rPr lang="en-US" dirty="0"/>
              <a:t>–</a:t>
            </a:r>
            <a:r>
              <a:rPr lang="en-US" i="1" dirty="0"/>
              <a:t>B</a:t>
            </a:r>
            <a:r>
              <a:rPr lang="en-US" b="0" i="1" dirty="0"/>
              <a:t> </a:t>
            </a:r>
            <a:r>
              <a:rPr lang="en-US" b="0" dirty="0"/>
              <a:t>─</a:t>
            </a:r>
            <a:r>
              <a:rPr lang="tr-TR" b="0" dirty="0"/>
              <a:t> </a:t>
            </a:r>
            <a:r>
              <a:rPr lang="en-US" b="0" i="1" dirty="0"/>
              <a:t>isolated bubbles.  </a:t>
            </a:r>
            <a:endParaRPr lang="tr-TR" b="0" i="1" dirty="0"/>
          </a:p>
          <a:p>
            <a:pPr marL="342900" indent="-342900">
              <a:spcBef>
                <a:spcPct val="20000"/>
              </a:spcBef>
              <a:spcAft>
                <a:spcPct val="20000"/>
              </a:spcAft>
              <a:buFontTx/>
              <a:buChar char="•"/>
            </a:pPr>
            <a:endParaRPr lang="tr-TR" b="0" i="1" dirty="0"/>
          </a:p>
          <a:p>
            <a:pPr marL="342900" indent="-342900">
              <a:spcBef>
                <a:spcPct val="20000"/>
              </a:spcBef>
              <a:spcAft>
                <a:spcPct val="20000"/>
              </a:spcAft>
              <a:buFontTx/>
              <a:buChar char="•"/>
            </a:pPr>
            <a:r>
              <a:rPr lang="en-US" dirty="0"/>
              <a:t>Region </a:t>
            </a:r>
            <a:r>
              <a:rPr lang="en-US" i="1" dirty="0"/>
              <a:t>B</a:t>
            </a:r>
            <a:r>
              <a:rPr lang="en-US" dirty="0"/>
              <a:t>–</a:t>
            </a:r>
            <a:r>
              <a:rPr lang="en-US" i="1" dirty="0"/>
              <a:t>C</a:t>
            </a:r>
            <a:r>
              <a:rPr lang="en-US" b="0" i="1" dirty="0"/>
              <a:t> </a:t>
            </a:r>
            <a:r>
              <a:rPr lang="en-US" b="0" dirty="0"/>
              <a:t>─ numerous </a:t>
            </a:r>
            <a:r>
              <a:rPr lang="en-US" b="0" i="1" dirty="0"/>
              <a:t>continuous columns of vapor </a:t>
            </a:r>
            <a:r>
              <a:rPr lang="en-US" b="0" dirty="0"/>
              <a:t>in the liquid.</a:t>
            </a:r>
          </a:p>
        </p:txBody>
      </p:sp>
      <p:pic>
        <p:nvPicPr>
          <p:cNvPr id="12" name="Picture 9"/>
          <p:cNvPicPr>
            <a:picLocks noChangeAspect="1" noChangeArrowheads="1"/>
          </p:cNvPicPr>
          <p:nvPr/>
        </p:nvPicPr>
        <p:blipFill>
          <a:blip r:embed="rId4" cstate="print"/>
          <a:srcRect/>
          <a:stretch>
            <a:fillRect/>
          </a:stretch>
        </p:blipFill>
        <p:spPr bwMode="auto">
          <a:xfrm>
            <a:off x="533400" y="3413125"/>
            <a:ext cx="2514600" cy="320675"/>
          </a:xfrm>
          <a:prstGeom prst="rect">
            <a:avLst/>
          </a:prstGeom>
          <a:noFill/>
          <a:ln w="9525">
            <a:noFill/>
            <a:miter lim="800000"/>
            <a:headEnd/>
            <a:tailEnd/>
          </a:ln>
        </p:spPr>
      </p:pic>
      <p:pic>
        <p:nvPicPr>
          <p:cNvPr id="13" name="Picture 10"/>
          <p:cNvPicPr>
            <a:picLocks noChangeAspect="1" noChangeArrowheads="1"/>
          </p:cNvPicPr>
          <p:nvPr/>
        </p:nvPicPr>
        <p:blipFill>
          <a:blip r:embed="rId5" cstate="print"/>
          <a:srcRect/>
          <a:stretch>
            <a:fillRect/>
          </a:stretch>
        </p:blipFill>
        <p:spPr bwMode="auto">
          <a:xfrm>
            <a:off x="381000" y="5008563"/>
            <a:ext cx="2868613" cy="325437"/>
          </a:xfrm>
          <a:prstGeom prst="rect">
            <a:avLst/>
          </a:prstGeom>
          <a:noFill/>
          <a:ln w="9525">
            <a:noFill/>
            <a:miter lim="800000"/>
            <a:headEnd/>
            <a:tailEnd/>
          </a:ln>
        </p:spPr>
      </p:pic>
      <p:sp>
        <p:nvSpPr>
          <p:cNvPr id="14" name="Rectangle 11"/>
          <p:cNvSpPr>
            <a:spLocks noChangeArrowheads="1"/>
          </p:cNvSpPr>
          <p:nvPr/>
        </p:nvSpPr>
        <p:spPr bwMode="auto">
          <a:xfrm>
            <a:off x="381000" y="5638800"/>
            <a:ext cx="2667000" cy="915988"/>
          </a:xfrm>
          <a:prstGeom prst="rect">
            <a:avLst/>
          </a:prstGeom>
          <a:solidFill>
            <a:srgbClr val="FFCC99"/>
          </a:solidFill>
          <a:ln w="9525">
            <a:noFill/>
            <a:miter lim="800000"/>
            <a:headEnd/>
            <a:tailEnd/>
          </a:ln>
        </p:spPr>
        <p:txBody>
          <a:bodyPr>
            <a:spAutoFit/>
          </a:bodyPr>
          <a:lstStyle/>
          <a:p>
            <a:r>
              <a:rPr lang="en-US" b="0" dirty="0">
                <a:cs typeface="Times New Roman" pitchFamily="18" charset="0"/>
              </a:rPr>
              <a:t>Point </a:t>
            </a:r>
            <a:r>
              <a:rPr lang="en-US" b="0" i="1" dirty="0">
                <a:cs typeface="Times New Roman" pitchFamily="18" charset="0"/>
              </a:rPr>
              <a:t>A </a:t>
            </a:r>
            <a:r>
              <a:rPr lang="en-US" b="0" dirty="0">
                <a:cs typeface="Times New Roman" pitchFamily="18" charset="0"/>
              </a:rPr>
              <a:t>is referred to as the </a:t>
            </a:r>
            <a:r>
              <a:rPr lang="en-US" i="1" dirty="0">
                <a:cs typeface="Times New Roman" pitchFamily="18" charset="0"/>
              </a:rPr>
              <a:t>onset of nucleate</a:t>
            </a:r>
          </a:p>
          <a:p>
            <a:r>
              <a:rPr lang="en-US" i="1" dirty="0">
                <a:cs typeface="Times New Roman" pitchFamily="18" charset="0"/>
              </a:rPr>
              <a:t>boiling (ONB)</a:t>
            </a:r>
            <a:r>
              <a:rPr lang="en-US" b="0" dirty="0">
                <a:cs typeface="Times New Roman" pitchFamily="18" charset="0"/>
              </a:rPr>
              <a:t>.</a:t>
            </a:r>
          </a:p>
        </p:txBody>
      </p:sp>
    </p:spTree>
    <p:extLst>
      <p:ext uri="{BB962C8B-B14F-4D97-AF65-F5344CB8AC3E}">
        <p14:creationId xmlns:p14="http://schemas.microsoft.com/office/powerpoint/2010/main" val="28179834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228600" y="228600"/>
            <a:ext cx="8610600" cy="23622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15000"/>
              </a:spcBef>
              <a:spcAft>
                <a:spcPct val="15000"/>
              </a:spcAft>
              <a:buClrTx/>
              <a:buSzTx/>
              <a:buFont typeface="Arial" pitchFamily="34" charset="0"/>
              <a:buChar char="•"/>
              <a:tabLst/>
              <a:defRPr/>
            </a:pPr>
            <a:r>
              <a:rPr kumimoji="0" lang="en-US" sz="1900" b="0" i="0" u="none" strike="noStrike" kern="1200" cap="none" spc="0" normalizeH="0" baseline="0" noProof="0">
                <a:ln>
                  <a:noFill/>
                </a:ln>
                <a:effectLst/>
                <a:uLnTx/>
                <a:uFillTx/>
                <a:latin typeface="+mn-lt"/>
                <a:ea typeface="+mn-ea"/>
                <a:cs typeface="+mn-cs"/>
              </a:rPr>
              <a:t>In region </a:t>
            </a:r>
            <a:r>
              <a:rPr kumimoji="0" lang="en-US" sz="1900" b="0" i="1" u="none" strike="noStrike" kern="1200" cap="none" spc="0" normalizeH="0" baseline="0" noProof="0">
                <a:ln>
                  <a:noFill/>
                </a:ln>
                <a:effectLst/>
                <a:uLnTx/>
                <a:uFillTx/>
                <a:latin typeface="+mn-lt"/>
                <a:ea typeface="+mn-ea"/>
                <a:cs typeface="+mn-cs"/>
              </a:rPr>
              <a:t>A</a:t>
            </a:r>
            <a:r>
              <a:rPr kumimoji="0" lang="en-US" sz="1900" b="0" i="0" u="none" strike="noStrike" kern="1200" cap="none" spc="0" normalizeH="0" baseline="0" noProof="0">
                <a:ln>
                  <a:noFill/>
                </a:ln>
                <a:effectLst/>
                <a:uLnTx/>
                <a:uFillTx/>
                <a:latin typeface="+mn-lt"/>
                <a:ea typeface="+mn-ea"/>
                <a:cs typeface="+mn-cs"/>
              </a:rPr>
              <a:t>–</a:t>
            </a:r>
            <a:r>
              <a:rPr kumimoji="0" lang="en-US" sz="1900" b="0" i="1" u="none" strike="noStrike" kern="1200" cap="none" spc="0" normalizeH="0" baseline="0" noProof="0">
                <a:ln>
                  <a:noFill/>
                </a:ln>
                <a:effectLst/>
                <a:uLnTx/>
                <a:uFillTx/>
                <a:latin typeface="+mn-lt"/>
                <a:ea typeface="+mn-ea"/>
                <a:cs typeface="+mn-cs"/>
              </a:rPr>
              <a:t>B</a:t>
            </a:r>
            <a:r>
              <a:rPr kumimoji="0" lang="en-US" sz="1900" b="0" i="0" u="none" strike="noStrike" kern="1200" cap="none" spc="0" normalizeH="0" baseline="0" noProof="0">
                <a:ln>
                  <a:noFill/>
                </a:ln>
                <a:effectLst/>
                <a:uLnTx/>
                <a:uFillTx/>
                <a:latin typeface="+mn-lt"/>
                <a:ea typeface="+mn-ea"/>
                <a:cs typeface="+mn-cs"/>
              </a:rPr>
              <a:t> the stirring and agitation caused by the entrainment of the liquid to the heater surface is primarily responsible for the increased heat transfer coefficient.</a:t>
            </a:r>
          </a:p>
          <a:p>
            <a:pPr marL="342900" marR="0" lvl="0" indent="-342900" algn="l" defTabSz="914400" rtl="0" eaLnBrk="1" fontAlgn="auto" latinLnBrk="0" hangingPunct="1">
              <a:lnSpc>
                <a:spcPct val="100000"/>
              </a:lnSpc>
              <a:spcBef>
                <a:spcPct val="15000"/>
              </a:spcBef>
              <a:spcAft>
                <a:spcPct val="15000"/>
              </a:spcAft>
              <a:buClrTx/>
              <a:buSzTx/>
              <a:buFont typeface="Arial" pitchFamily="34" charset="0"/>
              <a:buChar char="•"/>
              <a:tabLst/>
              <a:defRPr/>
            </a:pPr>
            <a:r>
              <a:rPr kumimoji="0" lang="en-US" sz="1900" b="0" i="0" u="none" strike="noStrike" kern="1200" cap="none" spc="0" normalizeH="0" baseline="0" noProof="0">
                <a:ln>
                  <a:noFill/>
                </a:ln>
                <a:effectLst/>
                <a:uLnTx/>
                <a:uFillTx/>
                <a:latin typeface="+mn-lt"/>
                <a:ea typeface="+mn-ea"/>
                <a:cs typeface="+mn-cs"/>
              </a:rPr>
              <a:t>In region </a:t>
            </a:r>
            <a:r>
              <a:rPr kumimoji="0" lang="en-US" sz="1900" b="0" i="1" u="none" strike="noStrike" kern="1200" cap="none" spc="0" normalizeH="0" baseline="0" noProof="0">
                <a:ln>
                  <a:noFill/>
                </a:ln>
                <a:effectLst/>
                <a:uLnTx/>
                <a:uFillTx/>
                <a:latin typeface="+mn-lt"/>
                <a:ea typeface="+mn-ea"/>
                <a:cs typeface="+mn-cs"/>
              </a:rPr>
              <a:t>A</a:t>
            </a:r>
            <a:r>
              <a:rPr kumimoji="0" lang="en-US" sz="1900" b="0" i="0" u="none" strike="noStrike" kern="1200" cap="none" spc="0" normalizeH="0" baseline="0" noProof="0">
                <a:ln>
                  <a:noFill/>
                </a:ln>
                <a:effectLst/>
                <a:uLnTx/>
                <a:uFillTx/>
                <a:latin typeface="+mn-lt"/>
                <a:ea typeface="+mn-ea"/>
                <a:cs typeface="+mn-cs"/>
              </a:rPr>
              <a:t>–</a:t>
            </a:r>
            <a:r>
              <a:rPr kumimoji="0" lang="en-US" sz="1900" b="0" i="1" u="none" strike="noStrike" kern="1200" cap="none" spc="0" normalizeH="0" baseline="0" noProof="0">
                <a:ln>
                  <a:noFill/>
                </a:ln>
                <a:effectLst/>
                <a:uLnTx/>
                <a:uFillTx/>
                <a:latin typeface="+mn-lt"/>
                <a:ea typeface="+mn-ea"/>
                <a:cs typeface="+mn-cs"/>
              </a:rPr>
              <a:t>B</a:t>
            </a:r>
            <a:r>
              <a:rPr kumimoji="0" lang="en-US" sz="1900" b="0" i="0" u="none" strike="noStrike" kern="1200" cap="none" spc="0" normalizeH="0" baseline="0" noProof="0">
                <a:ln>
                  <a:noFill/>
                </a:ln>
                <a:effectLst/>
                <a:uLnTx/>
                <a:uFillTx/>
                <a:latin typeface="+mn-lt"/>
                <a:ea typeface="+mn-ea"/>
                <a:cs typeface="+mn-cs"/>
              </a:rPr>
              <a:t> the large heat fluxes obtainable in this region are caused by the combined effect of liquid entrainment and evaporation.</a:t>
            </a:r>
            <a:endParaRPr kumimoji="0" lang="tr-TR" sz="1900" b="0" i="0" u="none" strike="noStrike" kern="1200" cap="none" spc="0" normalizeH="0" baseline="0" noProof="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15000"/>
              </a:spcBef>
              <a:spcAft>
                <a:spcPct val="15000"/>
              </a:spcAft>
              <a:buClrTx/>
              <a:buSzTx/>
              <a:buFont typeface="Arial" pitchFamily="34" charset="0"/>
              <a:buChar char="•"/>
              <a:tabLst/>
              <a:defRPr/>
            </a:pPr>
            <a:r>
              <a:rPr kumimoji="0" lang="en-US" sz="1900" b="0" i="0" u="none" strike="noStrike" kern="1200" cap="none" spc="0" normalizeH="0" baseline="0" noProof="0">
                <a:ln>
                  <a:noFill/>
                </a:ln>
                <a:effectLst/>
                <a:uLnTx/>
                <a:uFillTx/>
                <a:latin typeface="+mn-lt"/>
                <a:ea typeface="+mn-ea"/>
                <a:cs typeface="+mn-cs"/>
              </a:rPr>
              <a:t>For</a:t>
            </a:r>
            <a:r>
              <a:rPr kumimoji="0" lang="tr-TR" sz="1900" b="0" i="0" u="none" strike="noStrike" kern="1200" cap="none" spc="0" normalizeH="0" baseline="0" noProof="0">
                <a:ln>
                  <a:noFill/>
                </a:ln>
                <a:effectLst/>
                <a:uLnTx/>
                <a:uFillTx/>
                <a:latin typeface="+mn-lt"/>
                <a:ea typeface="+mn-ea"/>
                <a:cs typeface="+mn-cs"/>
              </a:rPr>
              <a:t> </a:t>
            </a:r>
            <a:r>
              <a:rPr kumimoji="0" lang="en-US" sz="1900" b="0" i="0" u="none" strike="noStrike" kern="1200" cap="none" spc="0" normalizeH="0" baseline="0" noProof="0">
                <a:ln>
                  <a:noFill/>
                </a:ln>
                <a:effectLst/>
                <a:uLnTx/>
                <a:uFillTx/>
                <a:latin typeface="+mn-lt"/>
                <a:ea typeface="+mn-ea"/>
                <a:cs typeface="+mn-cs"/>
              </a:rPr>
              <a:t>the entire nucleate boiling range, the heat transfer coefficient</a:t>
            </a:r>
            <a:r>
              <a:rPr kumimoji="0" lang="tr-TR" sz="1900" b="0" i="0" u="none" strike="noStrike" kern="1200" cap="none" spc="0" normalizeH="0" baseline="0" noProof="0">
                <a:ln>
                  <a:noFill/>
                </a:ln>
                <a:effectLst/>
                <a:uLnTx/>
                <a:uFillTx/>
                <a:latin typeface="+mn-lt"/>
                <a:ea typeface="+mn-ea"/>
                <a:cs typeface="+mn-cs"/>
              </a:rPr>
              <a:t> </a:t>
            </a:r>
            <a:r>
              <a:rPr kumimoji="0" lang="en-US" sz="1900" b="0" i="0" u="none" strike="noStrike" kern="1200" cap="none" spc="0" normalizeH="0" baseline="0" noProof="0">
                <a:ln>
                  <a:noFill/>
                </a:ln>
                <a:effectLst/>
                <a:uLnTx/>
                <a:uFillTx/>
                <a:latin typeface="+mn-lt"/>
                <a:ea typeface="+mn-ea"/>
                <a:cs typeface="+mn-cs"/>
              </a:rPr>
              <a:t>ranges from about 2000 to 30,000 W/m</a:t>
            </a:r>
            <a:r>
              <a:rPr kumimoji="0" lang="en-US" sz="1900" b="0" i="0" u="none" strike="noStrike" kern="1200" cap="none" spc="0" normalizeH="0" baseline="30000" noProof="0">
                <a:ln>
                  <a:noFill/>
                </a:ln>
                <a:effectLst/>
                <a:uLnTx/>
                <a:uFillTx/>
                <a:latin typeface="+mn-lt"/>
                <a:ea typeface="+mn-ea"/>
                <a:cs typeface="+mn-cs"/>
              </a:rPr>
              <a:t>2</a:t>
            </a:r>
            <a:r>
              <a:rPr kumimoji="0" lang="en-US" sz="1900" b="0" i="0" u="none" strike="noStrike" kern="1200" cap="none" spc="0" normalizeH="0" baseline="0" noProof="0">
                <a:ln>
                  <a:noFill/>
                </a:ln>
                <a:effectLst/>
                <a:uLnTx/>
                <a:uFillTx/>
                <a:latin typeface="+mn-lt"/>
                <a:ea typeface="+mn-ea"/>
                <a:cs typeface="+mn-cs"/>
              </a:rPr>
              <a:t>·K</a:t>
            </a:r>
            <a:r>
              <a:rPr kumimoji="0" lang="tr-TR" sz="1900" b="0" i="0" u="none" strike="noStrike" kern="1200" cap="none" spc="0" normalizeH="0" baseline="0" noProof="0">
                <a:ln>
                  <a:noFill/>
                </a:ln>
                <a:effectLst/>
                <a:uLnTx/>
                <a:uFillTx/>
                <a:latin typeface="+mn-lt"/>
                <a:ea typeface="+mn-ea"/>
                <a:cs typeface="+mn-cs"/>
              </a:rPr>
              <a:t>.</a:t>
            </a:r>
            <a:endParaRPr kumimoji="0" lang="en-US" sz="1900" b="0" i="0" u="none" strike="noStrike" kern="1200" cap="none" spc="0" normalizeH="0" baseline="0" noProof="0">
              <a:ln>
                <a:noFill/>
              </a:ln>
              <a:effectLst/>
              <a:uLnTx/>
              <a:uFillTx/>
              <a:latin typeface="+mn-lt"/>
              <a:ea typeface="+mn-ea"/>
              <a:cs typeface="+mn-cs"/>
            </a:endParaRPr>
          </a:p>
        </p:txBody>
      </p:sp>
      <p:sp>
        <p:nvSpPr>
          <p:cNvPr id="6" name="Rectangle 6"/>
          <p:cNvSpPr>
            <a:spLocks noChangeArrowheads="1"/>
          </p:cNvSpPr>
          <p:nvPr/>
        </p:nvSpPr>
        <p:spPr bwMode="auto">
          <a:xfrm>
            <a:off x="228600" y="2819400"/>
            <a:ext cx="3048000" cy="3733800"/>
          </a:xfrm>
          <a:prstGeom prst="rect">
            <a:avLst/>
          </a:prstGeom>
          <a:noFill/>
          <a:ln w="9525">
            <a:noFill/>
            <a:miter lim="800000"/>
            <a:headEnd/>
            <a:tailEnd/>
          </a:ln>
        </p:spPr>
        <p:txBody>
          <a:bodyPr/>
          <a:lstStyle/>
          <a:p>
            <a:pPr marL="342900" indent="-342900">
              <a:spcBef>
                <a:spcPct val="20000"/>
              </a:spcBef>
              <a:spcAft>
                <a:spcPct val="20000"/>
              </a:spcAft>
              <a:buFontTx/>
              <a:buChar char="•"/>
            </a:pPr>
            <a:r>
              <a:rPr lang="en-US" sz="1900" b="0" dirty="0"/>
              <a:t>After point </a:t>
            </a:r>
            <a:r>
              <a:rPr lang="en-US" sz="1900" b="0" i="1" dirty="0"/>
              <a:t>B</a:t>
            </a:r>
            <a:r>
              <a:rPr lang="en-US" sz="1900" b="0" dirty="0"/>
              <a:t> the heat flux increases at a lower rate with increasing </a:t>
            </a:r>
            <a:r>
              <a:rPr lang="en-US" sz="1900" b="0" dirty="0">
                <a:sym typeface="Symbol" pitchFamily="18" charset="2"/>
              </a:rPr>
              <a:t></a:t>
            </a:r>
            <a:r>
              <a:rPr lang="en-US" sz="1900" b="0" i="1" dirty="0" err="1"/>
              <a:t>T</a:t>
            </a:r>
            <a:r>
              <a:rPr lang="en-US" sz="1900" b="0" baseline="-25000" dirty="0" err="1"/>
              <a:t>excess</a:t>
            </a:r>
            <a:r>
              <a:rPr lang="en-US" sz="1900" b="0" dirty="0"/>
              <a:t>, and reaches a maximum at point </a:t>
            </a:r>
            <a:r>
              <a:rPr lang="en-US" sz="1900" b="0" i="1" dirty="0"/>
              <a:t>C. </a:t>
            </a:r>
          </a:p>
          <a:p>
            <a:pPr marL="342900" indent="-342900">
              <a:spcBef>
                <a:spcPct val="20000"/>
              </a:spcBef>
              <a:spcAft>
                <a:spcPct val="20000"/>
              </a:spcAft>
              <a:buFontTx/>
              <a:buChar char="•"/>
            </a:pPr>
            <a:r>
              <a:rPr lang="en-US" sz="1900" b="0" dirty="0"/>
              <a:t>The heat flux at this point is called the </a:t>
            </a:r>
            <a:r>
              <a:rPr lang="en-US" sz="1900" dirty="0"/>
              <a:t>critical </a:t>
            </a:r>
            <a:r>
              <a:rPr lang="en-US" sz="1900" b="0" dirty="0"/>
              <a:t>(or </a:t>
            </a:r>
            <a:r>
              <a:rPr lang="en-US" sz="1900" dirty="0"/>
              <a:t>maximum</a:t>
            </a:r>
            <a:r>
              <a:rPr lang="en-US" sz="1900" b="0" dirty="0"/>
              <a:t>) </a:t>
            </a:r>
            <a:r>
              <a:rPr lang="en-US" sz="1900" dirty="0"/>
              <a:t>heat flux,</a:t>
            </a:r>
            <a:r>
              <a:rPr lang="en-US" sz="1900" b="0" dirty="0"/>
              <a:t> and is of prime engineering importance. </a:t>
            </a:r>
          </a:p>
        </p:txBody>
      </p:sp>
      <p:grpSp>
        <p:nvGrpSpPr>
          <p:cNvPr id="7" name="Group 7"/>
          <p:cNvGrpSpPr>
            <a:grpSpLocks/>
          </p:cNvGrpSpPr>
          <p:nvPr/>
        </p:nvGrpSpPr>
        <p:grpSpPr bwMode="auto">
          <a:xfrm>
            <a:off x="3581400" y="2590800"/>
            <a:ext cx="4800600" cy="3232150"/>
            <a:chOff x="2112" y="1824"/>
            <a:chExt cx="3504" cy="2359"/>
          </a:xfrm>
        </p:grpSpPr>
        <p:pic>
          <p:nvPicPr>
            <p:cNvPr id="8" name="Picture 8"/>
            <p:cNvPicPr>
              <a:picLocks noChangeAspect="1" noChangeArrowheads="1"/>
            </p:cNvPicPr>
            <p:nvPr/>
          </p:nvPicPr>
          <p:blipFill>
            <a:blip r:embed="rId2" cstate="print"/>
            <a:srcRect/>
            <a:stretch>
              <a:fillRect/>
            </a:stretch>
          </p:blipFill>
          <p:spPr bwMode="auto">
            <a:xfrm>
              <a:off x="2112" y="1824"/>
              <a:ext cx="3504" cy="2359"/>
            </a:xfrm>
            <a:prstGeom prst="rect">
              <a:avLst/>
            </a:prstGeom>
            <a:noFill/>
            <a:ln w="9525">
              <a:noFill/>
              <a:miter lim="800000"/>
              <a:headEnd/>
              <a:tailEnd/>
            </a:ln>
          </p:spPr>
        </p:pic>
        <p:sp>
          <p:nvSpPr>
            <p:cNvPr id="9" name="Oval 9"/>
            <p:cNvSpPr>
              <a:spLocks noChangeArrowheads="1"/>
            </p:cNvSpPr>
            <p:nvPr/>
          </p:nvSpPr>
          <p:spPr bwMode="auto">
            <a:xfrm rot="2250757">
              <a:off x="3086" y="2452"/>
              <a:ext cx="768" cy="1248"/>
            </a:xfrm>
            <a:prstGeom prst="ellipse">
              <a:avLst/>
            </a:prstGeom>
            <a:noFill/>
            <a:ln w="25400">
              <a:solidFill>
                <a:srgbClr val="3366FF"/>
              </a:solidFill>
              <a:prstDash val="dash"/>
              <a:round/>
              <a:headEnd/>
              <a:tailEnd/>
            </a:ln>
          </p:spPr>
          <p:txBody>
            <a:bodyPr wrap="none" anchor="ctr"/>
            <a:lstStyle/>
            <a:p>
              <a:endParaRPr lang="en-US"/>
            </a:p>
          </p:txBody>
        </p:sp>
      </p:grpSp>
    </p:spTree>
    <p:extLst>
      <p:ext uri="{BB962C8B-B14F-4D97-AF65-F5344CB8AC3E}">
        <p14:creationId xmlns:p14="http://schemas.microsoft.com/office/powerpoint/2010/main" val="25166816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a:t>Boiling Crisis</a:t>
            </a:r>
          </a:p>
        </p:txBody>
      </p:sp>
      <p:sp>
        <p:nvSpPr>
          <p:cNvPr id="18" name="Rectangle 17"/>
          <p:cNvSpPr/>
          <p:nvPr/>
        </p:nvSpPr>
        <p:spPr>
          <a:xfrm>
            <a:off x="685800" y="1371600"/>
            <a:ext cx="7086600" cy="3108543"/>
          </a:xfrm>
          <a:prstGeom prst="rect">
            <a:avLst/>
          </a:prstGeom>
        </p:spPr>
        <p:txBody>
          <a:bodyPr wrap="square">
            <a:spAutoFit/>
          </a:bodyPr>
          <a:lstStyle/>
          <a:p>
            <a:r>
              <a:rPr lang="en-US" sz="2800" dirty="0"/>
              <a:t>A variety of names for Point C</a:t>
            </a:r>
          </a:p>
          <a:p>
            <a:pPr marL="457200" indent="-457200">
              <a:buFont typeface="Arial" panose="020B0604020202020204" pitchFamily="34" charset="0"/>
              <a:buChar char="•"/>
            </a:pPr>
            <a:r>
              <a:rPr lang="en-US" sz="2800" dirty="0"/>
              <a:t>Burnout point</a:t>
            </a:r>
          </a:p>
          <a:p>
            <a:pPr marL="457200" indent="-457200">
              <a:buFont typeface="Arial" panose="020B0604020202020204" pitchFamily="34" charset="0"/>
              <a:buChar char="•"/>
            </a:pPr>
            <a:r>
              <a:rPr lang="en-US" sz="2800" dirty="0"/>
              <a:t>Peak heat flux</a:t>
            </a:r>
          </a:p>
          <a:p>
            <a:pPr marL="457200" indent="-457200">
              <a:buFont typeface="Arial" panose="020B0604020202020204" pitchFamily="34" charset="0"/>
              <a:buChar char="•"/>
            </a:pPr>
            <a:r>
              <a:rPr lang="en-US" sz="2800" dirty="0"/>
              <a:t>Boiling crisis (Russian)</a:t>
            </a:r>
          </a:p>
          <a:p>
            <a:pPr marL="457200" indent="-457200">
              <a:buFont typeface="Arial" panose="020B0604020202020204" pitchFamily="34" charset="0"/>
              <a:buChar char="•"/>
            </a:pPr>
            <a:r>
              <a:rPr lang="en-US" sz="2800" dirty="0"/>
              <a:t>DNB — Departure from Nucleate Boiling</a:t>
            </a:r>
          </a:p>
          <a:p>
            <a:pPr marL="457200" indent="-457200">
              <a:buFont typeface="Arial" panose="020B0604020202020204" pitchFamily="34" charset="0"/>
              <a:buChar char="•"/>
            </a:pPr>
            <a:r>
              <a:rPr lang="en-US" sz="2800" dirty="0"/>
              <a:t>CHF — Critical Heat Flux</a:t>
            </a:r>
          </a:p>
          <a:p>
            <a:pPr marL="457200" indent="-457200">
              <a:buFont typeface="Arial" panose="020B0604020202020204" pitchFamily="34" charset="0"/>
              <a:buChar char="•"/>
            </a:pPr>
            <a:r>
              <a:rPr lang="en-US" sz="2800" dirty="0"/>
              <a:t>Boiling Transition (BT)</a:t>
            </a:r>
          </a:p>
        </p:txBody>
      </p:sp>
    </p:spTree>
    <p:extLst>
      <p:ext uri="{BB962C8B-B14F-4D97-AF65-F5344CB8AC3E}">
        <p14:creationId xmlns:p14="http://schemas.microsoft.com/office/powerpoint/2010/main" val="38150564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lstStyle/>
          <a:p>
            <a:pPr algn="l"/>
            <a:r>
              <a:rPr lang="en-US" sz="3200" dirty="0"/>
              <a:t>Burnout Phenomenon</a:t>
            </a:r>
          </a:p>
        </p:txBody>
      </p:sp>
      <p:pic>
        <p:nvPicPr>
          <p:cNvPr id="4" name="Picture 3"/>
          <p:cNvPicPr>
            <a:picLocks noChangeAspect="1"/>
          </p:cNvPicPr>
          <p:nvPr/>
        </p:nvPicPr>
        <p:blipFill>
          <a:blip r:embed="rId2"/>
          <a:stretch>
            <a:fillRect/>
          </a:stretch>
        </p:blipFill>
        <p:spPr>
          <a:xfrm>
            <a:off x="380999" y="975815"/>
            <a:ext cx="2669541" cy="3810000"/>
          </a:xfrm>
          <a:prstGeom prst="rect">
            <a:avLst/>
          </a:prstGeom>
        </p:spPr>
      </p:pic>
      <p:pic>
        <p:nvPicPr>
          <p:cNvPr id="5" name="Picture 4"/>
          <p:cNvPicPr>
            <a:picLocks noChangeAspect="1"/>
          </p:cNvPicPr>
          <p:nvPr/>
        </p:nvPicPr>
        <p:blipFill>
          <a:blip r:embed="rId3"/>
          <a:stretch>
            <a:fillRect/>
          </a:stretch>
        </p:blipFill>
        <p:spPr>
          <a:xfrm>
            <a:off x="3276600" y="990600"/>
            <a:ext cx="2669540" cy="3810000"/>
          </a:xfrm>
          <a:prstGeom prst="rect">
            <a:avLst/>
          </a:prstGeom>
        </p:spPr>
      </p:pic>
      <p:pic>
        <p:nvPicPr>
          <p:cNvPr id="6" name="Picture 5"/>
          <p:cNvPicPr>
            <a:picLocks noChangeAspect="1"/>
          </p:cNvPicPr>
          <p:nvPr/>
        </p:nvPicPr>
        <p:blipFill>
          <a:blip r:embed="rId4"/>
          <a:stretch>
            <a:fillRect/>
          </a:stretch>
        </p:blipFill>
        <p:spPr>
          <a:xfrm>
            <a:off x="6172200" y="975815"/>
            <a:ext cx="2686566" cy="3834299"/>
          </a:xfrm>
          <a:prstGeom prst="rect">
            <a:avLst/>
          </a:prstGeom>
        </p:spPr>
      </p:pic>
    </p:spTree>
    <p:extLst>
      <p:ext uri="{BB962C8B-B14F-4D97-AF65-F5344CB8AC3E}">
        <p14:creationId xmlns:p14="http://schemas.microsoft.com/office/powerpoint/2010/main" val="40273288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381000" y="228600"/>
            <a:ext cx="4114800" cy="762000"/>
          </a:xfrm>
        </p:spPr>
        <p:txBody>
          <a:bodyPr>
            <a:normAutofit fontScale="90000"/>
          </a:bodyPr>
          <a:lstStyle/>
          <a:p>
            <a:pPr eaLnBrk="1" hangingPunct="1"/>
            <a:r>
              <a:rPr lang="en-US" sz="2700" dirty="0"/>
              <a:t>Transition Boiling </a:t>
            </a:r>
            <a:r>
              <a:rPr lang="en-US" sz="2400" dirty="0"/>
              <a:t>(between Points C and D)</a:t>
            </a:r>
          </a:p>
        </p:txBody>
      </p:sp>
      <p:sp>
        <p:nvSpPr>
          <p:cNvPr id="6" name="Rectangle 3"/>
          <p:cNvSpPr txBox="1">
            <a:spLocks noChangeArrowheads="1"/>
          </p:cNvSpPr>
          <p:nvPr/>
        </p:nvSpPr>
        <p:spPr>
          <a:xfrm>
            <a:off x="152400" y="1219200"/>
            <a:ext cx="4495800" cy="16764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15000"/>
              </a:spcBef>
              <a:spcAft>
                <a:spcPct val="15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When </a:t>
            </a:r>
            <a:r>
              <a:rPr kumimoji="0" lang="en-US" sz="1800" b="0" i="0" u="none" strike="noStrike" kern="1200" cap="none" spc="0" normalizeH="0" baseline="0" noProof="0" dirty="0">
                <a:ln>
                  <a:noFill/>
                </a:ln>
                <a:effectLst/>
                <a:uLnTx/>
                <a:uFillTx/>
                <a:latin typeface="+mn-lt"/>
                <a:ea typeface="+mn-ea"/>
                <a:cs typeface="+mn-cs"/>
                <a:sym typeface="Symbol" pitchFamily="18" charset="2"/>
              </a:rPr>
              <a:t></a:t>
            </a:r>
            <a:r>
              <a:rPr kumimoji="0" lang="en-US" sz="1800" b="0" i="1" u="none" strike="noStrike" kern="1200" cap="none" spc="0" normalizeH="0" baseline="0" noProof="0" dirty="0" err="1">
                <a:ln>
                  <a:noFill/>
                </a:ln>
                <a:effectLst/>
                <a:uLnTx/>
                <a:uFillTx/>
                <a:latin typeface="+mn-lt"/>
                <a:ea typeface="+mn-ea"/>
                <a:cs typeface="+mn-cs"/>
              </a:rPr>
              <a:t>T</a:t>
            </a:r>
            <a:r>
              <a:rPr kumimoji="0" lang="en-US" sz="1800" b="0" i="0" u="none" strike="noStrike" kern="1200" cap="none" spc="0" normalizeH="0" baseline="-25000" noProof="0" dirty="0" err="1">
                <a:ln>
                  <a:noFill/>
                </a:ln>
                <a:effectLst/>
                <a:uLnTx/>
                <a:uFillTx/>
                <a:latin typeface="+mn-lt"/>
                <a:ea typeface="+mn-ea"/>
                <a:cs typeface="+mn-cs"/>
              </a:rPr>
              <a:t>excess</a:t>
            </a:r>
            <a:r>
              <a:rPr kumimoji="0" lang="en-US" sz="1800" b="0" i="0" u="none" strike="noStrike" kern="1200" cap="none" spc="0" normalizeH="0" baseline="0" noProof="0" dirty="0">
                <a:ln>
                  <a:noFill/>
                </a:ln>
                <a:effectLst/>
                <a:uLnTx/>
                <a:uFillTx/>
                <a:latin typeface="+mn-lt"/>
                <a:ea typeface="+mn-ea"/>
                <a:cs typeface="+mn-cs"/>
              </a:rPr>
              <a:t> is increased past point </a:t>
            </a:r>
            <a:r>
              <a:rPr kumimoji="0" lang="en-US" sz="1800" b="0" i="1" u="none" strike="noStrike" kern="1200" cap="none" spc="0" normalizeH="0" baseline="0" noProof="0" dirty="0">
                <a:ln>
                  <a:noFill/>
                </a:ln>
                <a:effectLst/>
                <a:uLnTx/>
                <a:uFillTx/>
                <a:latin typeface="+mn-lt"/>
                <a:ea typeface="+mn-ea"/>
                <a:cs typeface="+mn-cs"/>
              </a:rPr>
              <a:t>C</a:t>
            </a:r>
            <a:r>
              <a:rPr kumimoji="0" lang="en-US" sz="1800" b="0" i="0" u="none" strike="noStrike" kern="1200" cap="none" spc="0" normalizeH="0" baseline="0" noProof="0" dirty="0">
                <a:ln>
                  <a:noFill/>
                </a:ln>
                <a:effectLst/>
                <a:uLnTx/>
                <a:uFillTx/>
                <a:latin typeface="+mn-lt"/>
                <a:ea typeface="+mn-ea"/>
                <a:cs typeface="+mn-cs"/>
              </a:rPr>
              <a:t>, the heat flux decreases.</a:t>
            </a:r>
          </a:p>
          <a:p>
            <a:pPr marL="342900" marR="0" lvl="0" indent="-342900" algn="l" defTabSz="914400" rtl="0" eaLnBrk="1" fontAlgn="auto" latinLnBrk="0" hangingPunct="1">
              <a:lnSpc>
                <a:spcPct val="100000"/>
              </a:lnSpc>
              <a:spcBef>
                <a:spcPct val="15000"/>
              </a:spcBef>
              <a:spcAft>
                <a:spcPct val="15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This is because a large fraction of the heater surface is covered by a vapor film, which acts as an insulation. </a:t>
            </a:r>
          </a:p>
        </p:txBody>
      </p:sp>
      <p:pic>
        <p:nvPicPr>
          <p:cNvPr id="7" name="Picture 4"/>
          <p:cNvPicPr>
            <a:picLocks noGrp="1" noChangeAspect="1" noChangeArrowheads="1"/>
          </p:cNvPicPr>
          <p:nvPr>
            <p:ph sz="quarter" idx="4294967295"/>
          </p:nvPr>
        </p:nvPicPr>
        <p:blipFill>
          <a:blip r:embed="rId2" cstate="print"/>
          <a:srcRect/>
          <a:stretch>
            <a:fillRect/>
          </a:stretch>
        </p:blipFill>
        <p:spPr>
          <a:xfrm>
            <a:off x="4953000" y="304800"/>
            <a:ext cx="4038600" cy="2527300"/>
          </a:xfrm>
          <a:prstGeom prst="rect">
            <a:avLst/>
          </a:prstGeom>
          <a:noFill/>
        </p:spPr>
      </p:pic>
      <p:grpSp>
        <p:nvGrpSpPr>
          <p:cNvPr id="8" name="Group 19"/>
          <p:cNvGrpSpPr>
            <a:grpSpLocks/>
          </p:cNvGrpSpPr>
          <p:nvPr/>
        </p:nvGrpSpPr>
        <p:grpSpPr bwMode="auto">
          <a:xfrm>
            <a:off x="3733800" y="3048000"/>
            <a:ext cx="4800600" cy="3232150"/>
            <a:chOff x="2160" y="1824"/>
            <a:chExt cx="3504" cy="2359"/>
          </a:xfrm>
        </p:grpSpPr>
        <p:pic>
          <p:nvPicPr>
            <p:cNvPr id="9" name="Picture 17"/>
            <p:cNvPicPr>
              <a:picLocks noChangeAspect="1" noChangeArrowheads="1"/>
            </p:cNvPicPr>
            <p:nvPr/>
          </p:nvPicPr>
          <p:blipFill>
            <a:blip r:embed="rId3" cstate="print"/>
            <a:srcRect/>
            <a:stretch>
              <a:fillRect/>
            </a:stretch>
          </p:blipFill>
          <p:spPr bwMode="auto">
            <a:xfrm>
              <a:off x="2160" y="1824"/>
              <a:ext cx="3504" cy="2359"/>
            </a:xfrm>
            <a:prstGeom prst="rect">
              <a:avLst/>
            </a:prstGeom>
            <a:noFill/>
            <a:ln w="9525">
              <a:noFill/>
              <a:miter lim="800000"/>
              <a:headEnd/>
              <a:tailEnd/>
            </a:ln>
          </p:spPr>
        </p:pic>
        <p:sp>
          <p:nvSpPr>
            <p:cNvPr id="10" name="Oval 7"/>
            <p:cNvSpPr>
              <a:spLocks noChangeArrowheads="1"/>
            </p:cNvSpPr>
            <p:nvPr/>
          </p:nvSpPr>
          <p:spPr bwMode="auto">
            <a:xfrm rot="8370215">
              <a:off x="3984" y="2431"/>
              <a:ext cx="480" cy="1056"/>
            </a:xfrm>
            <a:prstGeom prst="ellipse">
              <a:avLst/>
            </a:prstGeom>
            <a:noFill/>
            <a:ln w="25400">
              <a:solidFill>
                <a:srgbClr val="3366FF"/>
              </a:solidFill>
              <a:prstDash val="dash"/>
              <a:round/>
              <a:headEnd/>
              <a:tailEnd/>
            </a:ln>
          </p:spPr>
          <p:txBody>
            <a:bodyPr wrap="none" anchor="ctr"/>
            <a:lstStyle/>
            <a:p>
              <a:endParaRPr lang="en-US"/>
            </a:p>
          </p:txBody>
        </p:sp>
      </p:grpSp>
      <p:sp>
        <p:nvSpPr>
          <p:cNvPr id="11" name="Rectangle 8"/>
          <p:cNvSpPr>
            <a:spLocks noChangeArrowheads="1"/>
          </p:cNvSpPr>
          <p:nvPr/>
        </p:nvSpPr>
        <p:spPr bwMode="auto">
          <a:xfrm>
            <a:off x="152400" y="2819400"/>
            <a:ext cx="3276600" cy="3810000"/>
          </a:xfrm>
          <a:prstGeom prst="rect">
            <a:avLst/>
          </a:prstGeom>
          <a:noFill/>
          <a:ln w="9525">
            <a:noFill/>
            <a:miter lim="800000"/>
            <a:headEnd/>
            <a:tailEnd/>
          </a:ln>
        </p:spPr>
        <p:txBody>
          <a:bodyPr/>
          <a:lstStyle/>
          <a:p>
            <a:pPr marL="342900" indent="-342900">
              <a:spcBef>
                <a:spcPct val="15000"/>
              </a:spcBef>
              <a:spcAft>
                <a:spcPct val="15000"/>
              </a:spcAft>
              <a:buFontTx/>
              <a:buChar char="•"/>
            </a:pPr>
            <a:r>
              <a:rPr lang="en-US" b="0" dirty="0"/>
              <a:t>In the transition boiling regime, both nucleate and film boiling partially occur.</a:t>
            </a:r>
          </a:p>
          <a:p>
            <a:pPr marL="342900" indent="-342900">
              <a:spcBef>
                <a:spcPct val="20000"/>
              </a:spcBef>
              <a:spcAft>
                <a:spcPct val="20000"/>
              </a:spcAft>
              <a:buFontTx/>
              <a:buChar char="•"/>
            </a:pPr>
            <a:r>
              <a:rPr lang="en-US" b="0" dirty="0"/>
              <a:t>Operation in the transition boiling regime, which is also called the </a:t>
            </a:r>
            <a:r>
              <a:rPr lang="en-US" b="0" i="1" dirty="0"/>
              <a:t>unstable film boiling regime, </a:t>
            </a:r>
            <a:r>
              <a:rPr lang="en-US" b="0" dirty="0"/>
              <a:t>is avoided in practice.</a:t>
            </a:r>
          </a:p>
          <a:p>
            <a:pPr marL="342900" indent="-342900">
              <a:spcBef>
                <a:spcPct val="15000"/>
              </a:spcBef>
              <a:spcAft>
                <a:spcPct val="15000"/>
              </a:spcAft>
              <a:buFontTx/>
              <a:buChar char="•"/>
            </a:pPr>
            <a:r>
              <a:rPr lang="en-US" b="0" dirty="0"/>
              <a:t>For water, transition boiling occurs over the excess temperature range from about 30°C to about 120°C.</a:t>
            </a:r>
          </a:p>
        </p:txBody>
      </p:sp>
    </p:spTree>
    <p:extLst>
      <p:ext uri="{BB962C8B-B14F-4D97-AF65-F5344CB8AC3E}">
        <p14:creationId xmlns:p14="http://schemas.microsoft.com/office/powerpoint/2010/main" val="26024633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381000" y="152400"/>
            <a:ext cx="5486400" cy="457200"/>
          </a:xfrm>
        </p:spPr>
        <p:txBody>
          <a:bodyPr/>
          <a:lstStyle/>
          <a:p>
            <a:pPr eaLnBrk="1" hangingPunct="1"/>
            <a:r>
              <a:rPr lang="en-US" sz="2400" dirty="0"/>
              <a:t>Film Boiling</a:t>
            </a:r>
            <a:r>
              <a:rPr lang="tr-TR" sz="2400" dirty="0"/>
              <a:t> (beyond Point </a:t>
            </a:r>
            <a:r>
              <a:rPr lang="tr-TR" sz="2400" i="1" dirty="0"/>
              <a:t>D</a:t>
            </a:r>
            <a:r>
              <a:rPr lang="en-US" sz="2400" i="1" dirty="0"/>
              <a:t>)</a:t>
            </a:r>
          </a:p>
        </p:txBody>
      </p:sp>
      <p:sp>
        <p:nvSpPr>
          <p:cNvPr id="6" name="Rectangle 3"/>
          <p:cNvSpPr txBox="1">
            <a:spLocks noChangeArrowheads="1"/>
          </p:cNvSpPr>
          <p:nvPr/>
        </p:nvSpPr>
        <p:spPr>
          <a:xfrm>
            <a:off x="152400" y="685800"/>
            <a:ext cx="3276600" cy="58674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900" b="0" i="0" u="none" strike="noStrike" kern="1200" cap="none" spc="0" normalizeH="0" baseline="0" noProof="0" dirty="0">
                <a:ln>
                  <a:noFill/>
                </a:ln>
                <a:effectLst/>
                <a:uLnTx/>
                <a:uFillTx/>
                <a:latin typeface="+mn-lt"/>
                <a:ea typeface="+mn-ea"/>
                <a:cs typeface="+mn-cs"/>
              </a:rPr>
              <a:t>Beyond point </a:t>
            </a:r>
            <a:r>
              <a:rPr kumimoji="0" lang="en-US" sz="1900" b="0" i="1" u="none" strike="noStrike" kern="1200" cap="none" spc="0" normalizeH="0" baseline="0" noProof="0" dirty="0">
                <a:ln>
                  <a:noFill/>
                </a:ln>
                <a:effectLst/>
                <a:uLnTx/>
                <a:uFillTx/>
                <a:latin typeface="+mn-lt"/>
                <a:ea typeface="+mn-ea"/>
                <a:cs typeface="+mn-cs"/>
              </a:rPr>
              <a:t>D </a:t>
            </a:r>
            <a:r>
              <a:rPr kumimoji="0" lang="en-US" sz="1900" b="0" i="0" u="none" strike="noStrike" kern="1200" cap="none" spc="0" normalizeH="0" baseline="0" noProof="0" dirty="0">
                <a:ln>
                  <a:noFill/>
                </a:ln>
                <a:effectLst/>
                <a:uLnTx/>
                <a:uFillTx/>
                <a:latin typeface="+mn-lt"/>
                <a:ea typeface="+mn-ea"/>
                <a:cs typeface="+mn-cs"/>
              </a:rPr>
              <a:t>the heater surface is completely covered by a continuous stable vapor film.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900" b="0" i="0" u="none" strike="noStrike" kern="1200" cap="none" spc="0" normalizeH="0" baseline="0" noProof="0" dirty="0">
                <a:ln>
                  <a:noFill/>
                </a:ln>
                <a:effectLst/>
                <a:uLnTx/>
                <a:uFillTx/>
                <a:latin typeface="+mn-lt"/>
                <a:ea typeface="+mn-ea"/>
                <a:cs typeface="+mn-cs"/>
              </a:rPr>
              <a:t>Point </a:t>
            </a:r>
            <a:r>
              <a:rPr kumimoji="0" lang="en-US" sz="1900" b="0" i="1" u="none" strike="noStrike" kern="1200" cap="none" spc="0" normalizeH="0" baseline="0" noProof="0" dirty="0">
                <a:ln>
                  <a:noFill/>
                </a:ln>
                <a:effectLst/>
                <a:uLnTx/>
                <a:uFillTx/>
                <a:latin typeface="+mn-lt"/>
                <a:ea typeface="+mn-ea"/>
                <a:cs typeface="+mn-cs"/>
              </a:rPr>
              <a:t>D</a:t>
            </a:r>
            <a:r>
              <a:rPr kumimoji="0" lang="en-US" sz="1900" b="0" i="0" u="none" strike="noStrike" kern="1200" cap="none" spc="0" normalizeH="0" baseline="0" noProof="0" dirty="0">
                <a:ln>
                  <a:noFill/>
                </a:ln>
                <a:effectLst/>
                <a:uLnTx/>
                <a:uFillTx/>
                <a:latin typeface="+mn-lt"/>
                <a:ea typeface="+mn-ea"/>
                <a:cs typeface="+mn-cs"/>
              </a:rPr>
              <a:t>, where the heat flux reaches a minimum is called the </a:t>
            </a:r>
            <a:r>
              <a:rPr kumimoji="0" lang="en-US" sz="1900" b="1" i="0" u="none" strike="noStrike" kern="1200" cap="none" spc="0" normalizeH="0" baseline="0" noProof="0" dirty="0" err="1">
                <a:ln>
                  <a:noFill/>
                </a:ln>
                <a:effectLst/>
                <a:uLnTx/>
                <a:uFillTx/>
                <a:latin typeface="+mn-lt"/>
                <a:ea typeface="+mn-ea"/>
                <a:cs typeface="+mn-cs"/>
              </a:rPr>
              <a:t>Leidenfrost</a:t>
            </a:r>
            <a:r>
              <a:rPr kumimoji="0" lang="en-US" sz="1900" b="1" i="0" u="none" strike="noStrike" kern="1200" cap="none" spc="0" normalizeH="0" baseline="0" noProof="0" dirty="0">
                <a:ln>
                  <a:noFill/>
                </a:ln>
                <a:effectLst/>
                <a:uLnTx/>
                <a:uFillTx/>
                <a:latin typeface="+mn-lt"/>
                <a:ea typeface="+mn-ea"/>
                <a:cs typeface="+mn-cs"/>
              </a:rPr>
              <a:t> point</a:t>
            </a:r>
            <a:r>
              <a:rPr kumimoji="0" lang="en-US" sz="1900" b="0" i="0" u="none" strike="noStrike" kern="1200" cap="none" spc="0" normalizeH="0" baseline="0" noProof="0" dirty="0">
                <a:ln>
                  <a:noFill/>
                </a:ln>
                <a:effectLst/>
                <a:uLnTx/>
                <a:uFillTx/>
                <a:latin typeface="+mn-lt"/>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900" b="0" i="0" u="none" strike="noStrike" kern="1200" cap="none" spc="0" normalizeH="0" baseline="0" noProof="0" dirty="0">
                <a:ln>
                  <a:noFill/>
                </a:ln>
                <a:effectLst/>
                <a:uLnTx/>
                <a:uFillTx/>
                <a:latin typeface="+mn-lt"/>
                <a:ea typeface="+mn-ea"/>
                <a:cs typeface="+mn-cs"/>
              </a:rPr>
              <a:t>The presence of a vapor film between the heater surface and the liquid is responsible for the low heat transfer rates in the film boiling region.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900" b="0" i="0" u="none" strike="noStrike" kern="1200" cap="none" spc="0" normalizeH="0" baseline="0" noProof="0" dirty="0">
                <a:ln>
                  <a:noFill/>
                </a:ln>
                <a:effectLst/>
                <a:uLnTx/>
                <a:uFillTx/>
                <a:latin typeface="+mn-lt"/>
                <a:ea typeface="+mn-ea"/>
                <a:cs typeface="+mn-cs"/>
              </a:rPr>
              <a:t>The heat transfer rate increases with increasing excess temperature due to radiation to the liquid. </a:t>
            </a:r>
          </a:p>
        </p:txBody>
      </p:sp>
      <p:pic>
        <p:nvPicPr>
          <p:cNvPr id="7" name="Picture 4"/>
          <p:cNvPicPr>
            <a:picLocks noChangeAspect="1" noChangeArrowheads="1"/>
          </p:cNvPicPr>
          <p:nvPr/>
        </p:nvPicPr>
        <p:blipFill>
          <a:blip r:embed="rId2" cstate="print"/>
          <a:srcRect/>
          <a:stretch>
            <a:fillRect/>
          </a:stretch>
        </p:blipFill>
        <p:spPr bwMode="auto">
          <a:xfrm>
            <a:off x="5257800" y="228600"/>
            <a:ext cx="3733800" cy="2500313"/>
          </a:xfrm>
          <a:prstGeom prst="rect">
            <a:avLst/>
          </a:prstGeom>
          <a:noFill/>
          <a:ln w="9525">
            <a:noFill/>
            <a:miter lim="800000"/>
            <a:headEnd/>
            <a:tailEnd/>
          </a:ln>
        </p:spPr>
      </p:pic>
      <p:grpSp>
        <p:nvGrpSpPr>
          <p:cNvPr id="8" name="Group 13"/>
          <p:cNvGrpSpPr>
            <a:grpSpLocks/>
          </p:cNvGrpSpPr>
          <p:nvPr/>
        </p:nvGrpSpPr>
        <p:grpSpPr bwMode="auto">
          <a:xfrm>
            <a:off x="3505200" y="2895600"/>
            <a:ext cx="4800600" cy="3232150"/>
            <a:chOff x="2160" y="1865"/>
            <a:chExt cx="3504" cy="2359"/>
          </a:xfrm>
        </p:grpSpPr>
        <p:pic>
          <p:nvPicPr>
            <p:cNvPr id="9" name="Picture 11"/>
            <p:cNvPicPr>
              <a:picLocks noChangeAspect="1" noChangeArrowheads="1"/>
            </p:cNvPicPr>
            <p:nvPr/>
          </p:nvPicPr>
          <p:blipFill>
            <a:blip r:embed="rId3" cstate="print"/>
            <a:srcRect/>
            <a:stretch>
              <a:fillRect/>
            </a:stretch>
          </p:blipFill>
          <p:spPr bwMode="auto">
            <a:xfrm>
              <a:off x="2160" y="1865"/>
              <a:ext cx="3504" cy="2359"/>
            </a:xfrm>
            <a:prstGeom prst="rect">
              <a:avLst/>
            </a:prstGeom>
            <a:noFill/>
            <a:ln w="9525">
              <a:noFill/>
              <a:miter lim="800000"/>
              <a:headEnd/>
              <a:tailEnd/>
            </a:ln>
          </p:spPr>
        </p:pic>
        <p:sp>
          <p:nvSpPr>
            <p:cNvPr id="10" name="Oval 8"/>
            <p:cNvSpPr>
              <a:spLocks noChangeArrowheads="1"/>
            </p:cNvSpPr>
            <p:nvPr/>
          </p:nvSpPr>
          <p:spPr bwMode="auto">
            <a:xfrm rot="-8294536">
              <a:off x="4782" y="2149"/>
              <a:ext cx="546" cy="1499"/>
            </a:xfrm>
            <a:prstGeom prst="ellipse">
              <a:avLst/>
            </a:prstGeom>
            <a:noFill/>
            <a:ln w="25400">
              <a:solidFill>
                <a:srgbClr val="3366FF"/>
              </a:solidFill>
              <a:prstDash val="dash"/>
              <a:round/>
              <a:headEnd/>
              <a:tailEnd/>
            </a:ln>
          </p:spPr>
          <p:txBody>
            <a:bodyPr wrap="none" anchor="ctr"/>
            <a:lstStyle/>
            <a:p>
              <a:endParaRPr lang="en-US"/>
            </a:p>
          </p:txBody>
        </p:sp>
      </p:grpSp>
    </p:spTree>
    <p:extLst>
      <p:ext uri="{BB962C8B-B14F-4D97-AF65-F5344CB8AC3E}">
        <p14:creationId xmlns:p14="http://schemas.microsoft.com/office/powerpoint/2010/main" val="25228207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err="1"/>
              <a:t>Leidenfrost</a:t>
            </a:r>
            <a:r>
              <a:rPr lang="en-US" dirty="0"/>
              <a:t> Effect</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600200"/>
            <a:ext cx="4680400" cy="3257305"/>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9200" y="1837938"/>
            <a:ext cx="4012714" cy="3019567"/>
          </a:xfrm>
          <a:prstGeom prst="rect">
            <a:avLst/>
          </a:prstGeom>
        </p:spPr>
      </p:pic>
    </p:spTree>
    <p:extLst>
      <p:ext uri="{BB962C8B-B14F-4D97-AF65-F5344CB8AC3E}">
        <p14:creationId xmlns:p14="http://schemas.microsoft.com/office/powerpoint/2010/main" val="37878044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a:t>Boiling Curve Hysteresis</a:t>
            </a:r>
          </a:p>
        </p:txBody>
      </p:sp>
      <p:pic>
        <p:nvPicPr>
          <p:cNvPr id="4" name="Picture 3"/>
          <p:cNvPicPr>
            <a:picLocks noChangeAspect="1"/>
          </p:cNvPicPr>
          <p:nvPr/>
        </p:nvPicPr>
        <p:blipFill>
          <a:blip r:embed="rId2"/>
          <a:stretch>
            <a:fillRect/>
          </a:stretch>
        </p:blipFill>
        <p:spPr>
          <a:xfrm>
            <a:off x="2209800" y="1447799"/>
            <a:ext cx="4419600" cy="4931269"/>
          </a:xfrm>
          <a:prstGeom prst="rect">
            <a:avLst/>
          </a:prstGeom>
        </p:spPr>
      </p:pic>
    </p:spTree>
    <p:extLst>
      <p:ext uri="{BB962C8B-B14F-4D97-AF65-F5344CB8AC3E}">
        <p14:creationId xmlns:p14="http://schemas.microsoft.com/office/powerpoint/2010/main" val="9402772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381000" y="228600"/>
            <a:ext cx="3962400" cy="457200"/>
          </a:xfrm>
        </p:spPr>
        <p:txBody>
          <a:bodyPr>
            <a:normAutofit/>
          </a:bodyPr>
          <a:lstStyle/>
          <a:p>
            <a:pPr eaLnBrk="1" hangingPunct="1"/>
            <a:r>
              <a:rPr lang="en-US" sz="2400" b="0" dirty="0"/>
              <a:t>Burnout Phenomenon</a:t>
            </a:r>
          </a:p>
        </p:txBody>
      </p:sp>
      <p:sp>
        <p:nvSpPr>
          <p:cNvPr id="6" name="Rectangle 3"/>
          <p:cNvSpPr txBox="1">
            <a:spLocks noChangeArrowheads="1"/>
          </p:cNvSpPr>
          <p:nvPr/>
        </p:nvSpPr>
        <p:spPr>
          <a:xfrm>
            <a:off x="381000" y="838200"/>
            <a:ext cx="3810000" cy="53340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effectLst/>
                <a:uLnTx/>
                <a:uFillTx/>
                <a:latin typeface="+mn-lt"/>
                <a:ea typeface="+mn-ea"/>
                <a:cs typeface="+mn-cs"/>
              </a:rPr>
              <a:t>A typical boiling process does not follow the boiling curve beyond point </a:t>
            </a:r>
            <a:r>
              <a:rPr kumimoji="0" lang="en-US" sz="2000" b="0" i="1" u="none" strike="noStrike" kern="1200" cap="none" spc="0" normalizeH="0" baseline="0" noProof="0" dirty="0">
                <a:ln>
                  <a:noFill/>
                </a:ln>
                <a:effectLst/>
                <a:uLnTx/>
                <a:uFillTx/>
                <a:latin typeface="+mn-lt"/>
                <a:ea typeface="+mn-ea"/>
                <a:cs typeface="+mn-cs"/>
              </a:rPr>
              <a:t>C.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effectLst/>
                <a:uLnTx/>
                <a:uFillTx/>
                <a:latin typeface="+mn-lt"/>
                <a:ea typeface="+mn-ea"/>
                <a:cs typeface="+mn-cs"/>
              </a:rPr>
              <a:t>When the power applied to the heated surface exceeded the value at point</a:t>
            </a:r>
            <a:r>
              <a:rPr kumimoji="0" lang="en-US" sz="2000" b="0" i="1" u="none" strike="noStrike" kern="1200" cap="none" spc="0" normalizeH="0" baseline="0" noProof="0" dirty="0">
                <a:ln>
                  <a:noFill/>
                </a:ln>
                <a:effectLst/>
                <a:uLnTx/>
                <a:uFillTx/>
                <a:latin typeface="+mn-lt"/>
                <a:ea typeface="+mn-ea"/>
                <a:cs typeface="+mn-cs"/>
              </a:rPr>
              <a:t> C </a:t>
            </a:r>
            <a:r>
              <a:rPr kumimoji="0" lang="en-US" sz="2000" b="0" i="0" u="none" strike="noStrike" kern="1200" cap="none" spc="0" normalizeH="0" baseline="0" noProof="0" dirty="0">
                <a:ln>
                  <a:noFill/>
                </a:ln>
                <a:effectLst/>
                <a:uLnTx/>
                <a:uFillTx/>
                <a:latin typeface="+mn-lt"/>
                <a:ea typeface="+mn-ea"/>
                <a:cs typeface="+mn-cs"/>
              </a:rPr>
              <a:t>even slightly, the surface temperature increased suddenly to point </a:t>
            </a:r>
            <a:r>
              <a:rPr kumimoji="0" lang="en-US" sz="2000" b="0" i="1" u="none" strike="noStrike" kern="1200" cap="none" spc="0" normalizeH="0" baseline="0" noProof="0" dirty="0">
                <a:ln>
                  <a:noFill/>
                </a:ln>
                <a:effectLst/>
                <a:uLnTx/>
                <a:uFillTx/>
                <a:latin typeface="+mn-lt"/>
                <a:ea typeface="+mn-ea"/>
                <a:cs typeface="+mn-cs"/>
              </a:rPr>
              <a:t>E</a:t>
            </a:r>
            <a:r>
              <a:rPr kumimoji="0" lang="en-US" sz="2000" b="0" i="0" u="none" strike="noStrike" kern="1200" cap="none" spc="0" normalizeH="0" baseline="0" noProof="0" dirty="0">
                <a:ln>
                  <a:noFill/>
                </a:ln>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effectLst/>
                <a:uLnTx/>
                <a:uFillTx/>
                <a:latin typeface="+mn-lt"/>
                <a:ea typeface="+mn-ea"/>
                <a:cs typeface="+mn-cs"/>
              </a:rPr>
              <a:t>When the power is reduced gradually starting from point </a:t>
            </a:r>
            <a:r>
              <a:rPr kumimoji="0" lang="en-US" sz="2000" b="0" i="1" u="none" strike="noStrike" kern="1200" cap="none" spc="0" normalizeH="0" baseline="0" noProof="0" dirty="0">
                <a:ln>
                  <a:noFill/>
                </a:ln>
                <a:effectLst/>
                <a:uLnTx/>
                <a:uFillTx/>
                <a:latin typeface="+mn-lt"/>
                <a:ea typeface="+mn-ea"/>
                <a:cs typeface="+mn-cs"/>
              </a:rPr>
              <a:t>E</a:t>
            </a:r>
            <a:r>
              <a:rPr kumimoji="0" lang="en-US" sz="2000" b="0" i="0" u="none" strike="noStrike" kern="1200" cap="none" spc="0" normalizeH="0" baseline="0" noProof="0" dirty="0">
                <a:ln>
                  <a:noFill/>
                </a:ln>
                <a:effectLst/>
                <a:uLnTx/>
                <a:uFillTx/>
                <a:latin typeface="+mn-lt"/>
                <a:ea typeface="+mn-ea"/>
                <a:cs typeface="+mn-cs"/>
              </a:rPr>
              <a:t>  the cooling curve follows with a sudden drop in excess temperature when point </a:t>
            </a:r>
            <a:r>
              <a:rPr kumimoji="0" lang="en-US" sz="2000" b="0" i="1" u="none" strike="noStrike" kern="1200" cap="none" spc="0" normalizeH="0" baseline="0" noProof="0" dirty="0">
                <a:ln>
                  <a:noFill/>
                </a:ln>
                <a:effectLst/>
                <a:uLnTx/>
                <a:uFillTx/>
                <a:latin typeface="+mn-lt"/>
                <a:ea typeface="+mn-ea"/>
                <a:cs typeface="+mn-cs"/>
              </a:rPr>
              <a:t>D</a:t>
            </a:r>
            <a:r>
              <a:rPr kumimoji="0" lang="en-US" sz="2000" b="0" i="0" u="none" strike="noStrike" kern="1200" cap="none" spc="0" normalizeH="0" baseline="0" noProof="0" dirty="0">
                <a:ln>
                  <a:noFill/>
                </a:ln>
                <a:effectLst/>
                <a:uLnTx/>
                <a:uFillTx/>
                <a:latin typeface="+mn-lt"/>
                <a:ea typeface="+mn-ea"/>
                <a:cs typeface="+mn-cs"/>
              </a:rPr>
              <a:t> is reached. </a:t>
            </a:r>
            <a:endParaRPr kumimoji="0" lang="en-US" sz="1800" b="0" i="0" u="none" strike="noStrike" kern="1200" cap="none" spc="0" normalizeH="0" baseline="0" noProof="0" dirty="0">
              <a:ln>
                <a:noFill/>
              </a:ln>
              <a:effectLst/>
              <a:uLnTx/>
              <a:uFillTx/>
              <a:latin typeface="+mn-lt"/>
              <a:ea typeface="+mn-ea"/>
              <a:cs typeface="+mn-cs"/>
            </a:endParaRPr>
          </a:p>
        </p:txBody>
      </p:sp>
      <p:pic>
        <p:nvPicPr>
          <p:cNvPr id="7" name="Picture 25"/>
          <p:cNvPicPr>
            <a:picLocks noChangeAspect="1" noChangeArrowheads="1"/>
          </p:cNvPicPr>
          <p:nvPr/>
        </p:nvPicPr>
        <p:blipFill>
          <a:blip r:embed="rId2" cstate="print"/>
          <a:srcRect b="27295"/>
          <a:stretch>
            <a:fillRect/>
          </a:stretch>
        </p:blipFill>
        <p:spPr bwMode="auto">
          <a:xfrm>
            <a:off x="4572000" y="457200"/>
            <a:ext cx="3657600" cy="3810000"/>
          </a:xfrm>
          <a:prstGeom prst="rect">
            <a:avLst/>
          </a:prstGeom>
          <a:noFill/>
          <a:ln w="9525">
            <a:noFill/>
            <a:miter lim="800000"/>
            <a:headEnd/>
            <a:tailEnd/>
          </a:ln>
        </p:spPr>
      </p:pic>
      <p:sp>
        <p:nvSpPr>
          <p:cNvPr id="2" name="TextBox 1"/>
          <p:cNvSpPr txBox="1"/>
          <p:nvPr/>
        </p:nvSpPr>
        <p:spPr>
          <a:xfrm>
            <a:off x="5334000" y="4757777"/>
            <a:ext cx="2909451" cy="400110"/>
          </a:xfrm>
          <a:prstGeom prst="rect">
            <a:avLst/>
          </a:prstGeom>
          <a:noFill/>
        </p:spPr>
        <p:txBody>
          <a:bodyPr wrap="none" rtlCol="0">
            <a:spAutoFit/>
          </a:bodyPr>
          <a:lstStyle/>
          <a:p>
            <a:r>
              <a:rPr lang="en-US" sz="2000" dirty="0"/>
              <a:t>Hysteresis of boiling curve</a:t>
            </a:r>
          </a:p>
        </p:txBody>
      </p:sp>
    </p:spTree>
    <p:extLst>
      <p:ext uri="{BB962C8B-B14F-4D97-AF65-F5344CB8AC3E}">
        <p14:creationId xmlns:p14="http://schemas.microsoft.com/office/powerpoint/2010/main" val="10231768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lstStyle/>
          <a:p>
            <a:r>
              <a:rPr lang="en-US" sz="2800" dirty="0"/>
              <a:t>To introduce the importance of boiling heat transfer.</a:t>
            </a:r>
          </a:p>
          <a:p>
            <a:r>
              <a:rPr lang="en-US" sz="2800" dirty="0"/>
              <a:t>To introduce terms used in boiling heat transfer.</a:t>
            </a:r>
          </a:p>
          <a:p>
            <a:r>
              <a:rPr lang="en-US" sz="2800" dirty="0"/>
              <a:t>To understand the classification and phenomena of boiling.</a:t>
            </a:r>
          </a:p>
          <a:p>
            <a:r>
              <a:rPr lang="en-US" sz="2800" dirty="0"/>
              <a:t>To understand the boiling curve</a:t>
            </a:r>
          </a:p>
          <a:p>
            <a:r>
              <a:rPr lang="en-US" sz="2800" dirty="0"/>
              <a:t>To introduce some correlations applicable to boiling.</a:t>
            </a:r>
          </a:p>
          <a:p>
            <a:r>
              <a:rPr lang="en-US" sz="2800" dirty="0"/>
              <a:t>To understand the importance of boiling crisis in LWR.</a:t>
            </a:r>
          </a:p>
          <a:p>
            <a:r>
              <a:rPr lang="en-US" sz="2800" dirty="0"/>
              <a:t>To introduce some elements of two phase flow.</a:t>
            </a:r>
          </a:p>
        </p:txBody>
      </p:sp>
    </p:spTree>
    <p:extLst>
      <p:ext uri="{BB962C8B-B14F-4D97-AF65-F5344CB8AC3E}">
        <p14:creationId xmlns:p14="http://schemas.microsoft.com/office/powerpoint/2010/main" val="746050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cstate="print"/>
          <a:srcRect b="34805"/>
          <a:stretch>
            <a:fillRect/>
          </a:stretch>
        </p:blipFill>
        <p:spPr bwMode="auto">
          <a:xfrm>
            <a:off x="4572000" y="533400"/>
            <a:ext cx="3609975" cy="3657600"/>
          </a:xfrm>
          <a:prstGeom prst="rect">
            <a:avLst/>
          </a:prstGeom>
          <a:noFill/>
          <a:ln w="9525">
            <a:noFill/>
            <a:miter lim="800000"/>
            <a:headEnd/>
            <a:tailEnd/>
          </a:ln>
        </p:spPr>
      </p:pic>
      <p:sp>
        <p:nvSpPr>
          <p:cNvPr id="6" name="Rectangle 5"/>
          <p:cNvSpPr>
            <a:spLocks noChangeArrowheads="1"/>
          </p:cNvSpPr>
          <p:nvPr/>
        </p:nvSpPr>
        <p:spPr bwMode="auto">
          <a:xfrm>
            <a:off x="381000" y="457200"/>
            <a:ext cx="3962400" cy="5601533"/>
          </a:xfrm>
          <a:prstGeom prst="rect">
            <a:avLst/>
          </a:prstGeom>
          <a:noFill/>
          <a:ln w="9525">
            <a:noFill/>
            <a:miter lim="800000"/>
            <a:headEnd/>
            <a:tailEnd/>
          </a:ln>
        </p:spPr>
        <p:txBody>
          <a:bodyPr>
            <a:spAutoFit/>
          </a:bodyPr>
          <a:lstStyle/>
          <a:p>
            <a:pPr>
              <a:spcBef>
                <a:spcPct val="15000"/>
              </a:spcBef>
              <a:spcAft>
                <a:spcPct val="15000"/>
              </a:spcAft>
              <a:buFont typeface="Arial" pitchFamily="34" charset="0"/>
              <a:buChar char="•"/>
            </a:pPr>
            <a:r>
              <a:rPr lang="tr-TR" sz="2000" b="0" dirty="0"/>
              <a:t>A</a:t>
            </a:r>
            <a:r>
              <a:rPr lang="en-US" sz="2000" b="0" dirty="0" err="1"/>
              <a:t>ny</a:t>
            </a:r>
            <a:r>
              <a:rPr lang="en-US" sz="2000" b="0" dirty="0"/>
              <a:t> attempt</a:t>
            </a:r>
            <a:r>
              <a:rPr lang="tr-TR" sz="2000" b="0" dirty="0"/>
              <a:t> </a:t>
            </a:r>
            <a:r>
              <a:rPr lang="en-US" sz="2000" b="0" dirty="0"/>
              <a:t>to increase the heat flux beyond </a:t>
            </a:r>
            <a:r>
              <a:rPr lang="en-US" sz="2000" b="0" i="1" dirty="0" err="1"/>
              <a:t>q</a:t>
            </a:r>
            <a:r>
              <a:rPr lang="en-US" sz="2000" b="0" baseline="-25000" dirty="0" err="1"/>
              <a:t>max</a:t>
            </a:r>
            <a:r>
              <a:rPr lang="en-US" sz="2000" b="0" dirty="0"/>
              <a:t> will cause the operation point on the</a:t>
            </a:r>
            <a:r>
              <a:rPr lang="tr-TR" sz="2000" b="0" dirty="0"/>
              <a:t> </a:t>
            </a:r>
            <a:r>
              <a:rPr lang="en-US" sz="2000" b="0" dirty="0"/>
              <a:t>boiling curve to jump suddenly from point </a:t>
            </a:r>
            <a:r>
              <a:rPr lang="en-US" sz="2000" b="0" i="1" dirty="0"/>
              <a:t>C </a:t>
            </a:r>
            <a:r>
              <a:rPr lang="en-US" sz="2000" b="0" dirty="0"/>
              <a:t>to point </a:t>
            </a:r>
            <a:r>
              <a:rPr lang="en-US" sz="2000" b="0" i="1" dirty="0"/>
              <a:t>E. </a:t>
            </a:r>
            <a:endParaRPr lang="tr-TR" sz="2000" b="0" i="1" dirty="0"/>
          </a:p>
          <a:p>
            <a:pPr>
              <a:spcBef>
                <a:spcPct val="15000"/>
              </a:spcBef>
              <a:spcAft>
                <a:spcPct val="15000"/>
              </a:spcAft>
              <a:buFont typeface="Arial" pitchFamily="34" charset="0"/>
              <a:buChar char="•"/>
            </a:pPr>
            <a:r>
              <a:rPr lang="en-US" sz="2000" b="0" dirty="0"/>
              <a:t>However, surface</a:t>
            </a:r>
            <a:r>
              <a:rPr lang="tr-TR" sz="2000" b="0" dirty="0"/>
              <a:t> </a:t>
            </a:r>
            <a:r>
              <a:rPr lang="en-US" sz="2000" b="0" dirty="0"/>
              <a:t>temperature that corresponds to point </a:t>
            </a:r>
            <a:r>
              <a:rPr lang="en-US" sz="2000" b="0" i="1" dirty="0"/>
              <a:t>E </a:t>
            </a:r>
            <a:r>
              <a:rPr lang="en-US" sz="2000" b="0" dirty="0"/>
              <a:t>is beyond the melting point of most</a:t>
            </a:r>
            <a:r>
              <a:rPr lang="tr-TR" sz="2000" b="0" dirty="0"/>
              <a:t> </a:t>
            </a:r>
            <a:r>
              <a:rPr lang="en-US" sz="2000" b="0" dirty="0"/>
              <a:t>heater materials, and </a:t>
            </a:r>
            <a:r>
              <a:rPr lang="en-US" sz="2000" b="0" i="1" dirty="0"/>
              <a:t>burnout </a:t>
            </a:r>
            <a:r>
              <a:rPr lang="en-US" sz="2000" b="0" dirty="0"/>
              <a:t>occurs. </a:t>
            </a:r>
            <a:endParaRPr lang="tr-TR" sz="2000" b="0" dirty="0"/>
          </a:p>
          <a:p>
            <a:pPr>
              <a:spcBef>
                <a:spcPct val="15000"/>
              </a:spcBef>
              <a:spcAft>
                <a:spcPct val="15000"/>
              </a:spcAft>
              <a:buFont typeface="Arial" pitchFamily="34" charset="0"/>
              <a:buChar char="•"/>
            </a:pPr>
            <a:r>
              <a:rPr lang="en-US" sz="2000" b="0" dirty="0"/>
              <a:t>Therefore, point </a:t>
            </a:r>
            <a:r>
              <a:rPr lang="en-US" sz="2000" b="0" i="1" dirty="0"/>
              <a:t>C </a:t>
            </a:r>
            <a:r>
              <a:rPr lang="en-US" sz="2000" b="0" dirty="0"/>
              <a:t>on the boiling curve</a:t>
            </a:r>
            <a:r>
              <a:rPr lang="tr-TR" sz="2000" b="0" dirty="0"/>
              <a:t> </a:t>
            </a:r>
            <a:r>
              <a:rPr lang="en-US" sz="2000" b="0" dirty="0"/>
              <a:t>is also called the </a:t>
            </a:r>
            <a:r>
              <a:rPr lang="en-US" sz="2000" dirty="0"/>
              <a:t>burnout point</a:t>
            </a:r>
            <a:r>
              <a:rPr lang="en-US" sz="2000" b="0" dirty="0"/>
              <a:t>, and the heat flux at this point the </a:t>
            </a:r>
            <a:r>
              <a:rPr lang="en-US" sz="2000" dirty="0"/>
              <a:t>burnout</a:t>
            </a:r>
            <a:r>
              <a:rPr lang="tr-TR" sz="2000" dirty="0"/>
              <a:t> </a:t>
            </a:r>
            <a:r>
              <a:rPr lang="en-US" sz="2000" dirty="0"/>
              <a:t>heat flux</a:t>
            </a:r>
            <a:r>
              <a:rPr lang="tr-TR" sz="2000" dirty="0"/>
              <a:t>.</a:t>
            </a:r>
          </a:p>
          <a:p>
            <a:pPr>
              <a:spcBef>
                <a:spcPct val="15000"/>
              </a:spcBef>
              <a:spcAft>
                <a:spcPct val="15000"/>
              </a:spcAft>
              <a:buFont typeface="Arial" pitchFamily="34" charset="0"/>
              <a:buChar char="•"/>
            </a:pPr>
            <a:r>
              <a:rPr lang="en-US" sz="2000" b="0" dirty="0"/>
              <a:t>Most boiling heat transfer equipment in practice operate slightly below </a:t>
            </a:r>
            <a:r>
              <a:rPr lang="en-US" sz="2000" b="0" i="1" dirty="0" err="1"/>
              <a:t>q</a:t>
            </a:r>
            <a:r>
              <a:rPr lang="en-US" sz="2000" b="0" baseline="-25000" dirty="0" err="1"/>
              <a:t>max</a:t>
            </a:r>
            <a:r>
              <a:rPr lang="tr-TR" sz="2000" b="0" dirty="0"/>
              <a:t> </a:t>
            </a:r>
            <a:r>
              <a:rPr lang="en-US" sz="2000" b="0" dirty="0"/>
              <a:t>to avoid any disastrous burnout.</a:t>
            </a:r>
          </a:p>
        </p:txBody>
      </p:sp>
    </p:spTree>
    <p:extLst>
      <p:ext uri="{BB962C8B-B14F-4D97-AF65-F5344CB8AC3E}">
        <p14:creationId xmlns:p14="http://schemas.microsoft.com/office/powerpoint/2010/main" val="7219424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685800"/>
            <a:ext cx="7772400" cy="411163"/>
          </a:xfrm>
        </p:spPr>
        <p:txBody>
          <a:bodyPr>
            <a:noAutofit/>
          </a:bodyPr>
          <a:lstStyle/>
          <a:p>
            <a:pPr eaLnBrk="1" hangingPunct="1"/>
            <a:r>
              <a:rPr lang="en-US" sz="2800" dirty="0"/>
              <a:t>Heat Transfer Correlations in Pool Boiling</a:t>
            </a:r>
          </a:p>
        </p:txBody>
      </p:sp>
      <p:sp>
        <p:nvSpPr>
          <p:cNvPr id="5" name="Rectangle 3"/>
          <p:cNvSpPr txBox="1">
            <a:spLocks noChangeArrowheads="1"/>
          </p:cNvSpPr>
          <p:nvPr/>
        </p:nvSpPr>
        <p:spPr>
          <a:xfrm>
            <a:off x="457200" y="1219200"/>
            <a:ext cx="8382000" cy="15240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Boiling regimes differ considerably in their character.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Different heat transfer relations need to be used for different boiling regimes.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In the </a:t>
            </a:r>
            <a:r>
              <a:rPr kumimoji="0" lang="en-US" sz="1800" b="0" i="1" u="none" strike="noStrike" kern="1200" cap="none" spc="0" normalizeH="0" baseline="0" noProof="0" dirty="0">
                <a:ln>
                  <a:noFill/>
                </a:ln>
                <a:effectLst/>
                <a:uLnTx/>
                <a:uFillTx/>
                <a:latin typeface="+mn-lt"/>
                <a:ea typeface="+mn-ea"/>
                <a:cs typeface="+mn-cs"/>
              </a:rPr>
              <a:t>natural convection boiling </a:t>
            </a:r>
            <a:r>
              <a:rPr kumimoji="0" lang="en-US" sz="1800" b="0" i="0" u="none" strike="noStrike" kern="1200" cap="none" spc="0" normalizeH="0" baseline="0" noProof="0" dirty="0">
                <a:ln>
                  <a:noFill/>
                </a:ln>
                <a:effectLst/>
                <a:uLnTx/>
                <a:uFillTx/>
                <a:latin typeface="+mn-lt"/>
                <a:ea typeface="+mn-ea"/>
                <a:cs typeface="+mn-cs"/>
              </a:rPr>
              <a:t>regime heat transfer rates can be accurately determined using natural convection relations (e.g. Dittus-Boelter relation).</a:t>
            </a:r>
          </a:p>
        </p:txBody>
      </p:sp>
      <p:sp>
        <p:nvSpPr>
          <p:cNvPr id="6" name="Rectangle 4"/>
          <p:cNvSpPr>
            <a:spLocks noChangeArrowheads="1"/>
          </p:cNvSpPr>
          <p:nvPr/>
        </p:nvSpPr>
        <p:spPr bwMode="auto">
          <a:xfrm>
            <a:off x="381000" y="3505200"/>
            <a:ext cx="4572000" cy="2971800"/>
          </a:xfrm>
          <a:prstGeom prst="rect">
            <a:avLst/>
          </a:prstGeom>
          <a:noFill/>
          <a:ln w="9525">
            <a:noFill/>
            <a:miter lim="800000"/>
            <a:headEnd/>
            <a:tailEnd/>
          </a:ln>
        </p:spPr>
        <p:txBody>
          <a:bodyPr/>
          <a:lstStyle/>
          <a:p>
            <a:pPr marL="342900" indent="-342900">
              <a:spcBef>
                <a:spcPct val="20000"/>
              </a:spcBef>
              <a:spcAft>
                <a:spcPct val="20000"/>
              </a:spcAft>
              <a:buFontTx/>
              <a:buChar char="•"/>
            </a:pPr>
            <a:r>
              <a:rPr lang="en-US" b="0" dirty="0"/>
              <a:t>No general theoretical relations for heat transfer in the nucleate boiling regime is available. </a:t>
            </a:r>
          </a:p>
          <a:p>
            <a:pPr marL="342900" indent="-342900">
              <a:spcBef>
                <a:spcPct val="20000"/>
              </a:spcBef>
              <a:spcAft>
                <a:spcPct val="20000"/>
              </a:spcAft>
              <a:buFontTx/>
              <a:buChar char="•"/>
            </a:pPr>
            <a:r>
              <a:rPr lang="en-US" b="0" dirty="0"/>
              <a:t>Experimental based correlations are used.</a:t>
            </a:r>
          </a:p>
          <a:p>
            <a:pPr marL="342900" indent="-342900">
              <a:spcBef>
                <a:spcPct val="20000"/>
              </a:spcBef>
              <a:spcAft>
                <a:spcPct val="20000"/>
              </a:spcAft>
              <a:buFontTx/>
              <a:buChar char="•"/>
            </a:pPr>
            <a:r>
              <a:rPr lang="en-US" b="0" dirty="0"/>
              <a:t>The rate of heat transfer strongly depends on the nature of nucleation and the type and the condition of the heated surface.</a:t>
            </a:r>
          </a:p>
        </p:txBody>
      </p:sp>
      <p:sp>
        <p:nvSpPr>
          <p:cNvPr id="7" name="Rectangle 5"/>
          <p:cNvSpPr>
            <a:spLocks noChangeArrowheads="1"/>
          </p:cNvSpPr>
          <p:nvPr/>
        </p:nvSpPr>
        <p:spPr bwMode="auto">
          <a:xfrm>
            <a:off x="457200" y="2895600"/>
            <a:ext cx="3657600" cy="411163"/>
          </a:xfrm>
          <a:prstGeom prst="rect">
            <a:avLst/>
          </a:prstGeom>
          <a:noFill/>
          <a:ln w="9525">
            <a:noFill/>
            <a:miter lim="800000"/>
            <a:headEnd/>
            <a:tailEnd/>
          </a:ln>
        </p:spPr>
        <p:txBody>
          <a:bodyPr anchor="ctr"/>
          <a:lstStyle/>
          <a:p>
            <a:pPr>
              <a:spcBef>
                <a:spcPct val="20000"/>
              </a:spcBef>
              <a:spcAft>
                <a:spcPct val="20000"/>
              </a:spcAft>
            </a:pPr>
            <a:r>
              <a:rPr lang="tr-TR" sz="2400"/>
              <a:t>Nucleate </a:t>
            </a:r>
            <a:r>
              <a:rPr lang="en-US" sz="2400"/>
              <a:t>Boiling</a:t>
            </a:r>
          </a:p>
        </p:txBody>
      </p:sp>
      <p:pic>
        <p:nvPicPr>
          <p:cNvPr id="8" name="Picture 7"/>
          <p:cNvPicPr>
            <a:picLocks noChangeAspect="1" noChangeArrowheads="1"/>
          </p:cNvPicPr>
          <p:nvPr/>
        </p:nvPicPr>
        <p:blipFill>
          <a:blip r:embed="rId2" cstate="print"/>
          <a:srcRect b="25171"/>
          <a:stretch>
            <a:fillRect/>
          </a:stretch>
        </p:blipFill>
        <p:spPr bwMode="auto">
          <a:xfrm>
            <a:off x="5105400" y="2971800"/>
            <a:ext cx="3276600" cy="3124200"/>
          </a:xfrm>
          <a:prstGeom prst="rect">
            <a:avLst/>
          </a:prstGeom>
          <a:noFill/>
          <a:ln w="9525">
            <a:noFill/>
            <a:miter lim="800000"/>
            <a:headEnd/>
            <a:tailEnd/>
          </a:ln>
        </p:spPr>
      </p:pic>
    </p:spTree>
    <p:extLst>
      <p:ext uri="{BB962C8B-B14F-4D97-AF65-F5344CB8AC3E}">
        <p14:creationId xmlns:p14="http://schemas.microsoft.com/office/powerpoint/2010/main" val="2376900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a:t>Rohsenow</a:t>
            </a:r>
            <a:r>
              <a:rPr lang="en-US" sz="3600" dirty="0"/>
              <a:t> Correlation for Nucleate Boiling</a:t>
            </a:r>
          </a:p>
        </p:txBody>
      </p:sp>
      <mc:AlternateContent xmlns:mc="http://schemas.openxmlformats.org/markup-compatibility/2006" xmlns:a14="http://schemas.microsoft.com/office/drawing/2010/main">
        <mc:Choice Requires="a14">
          <p:sp>
            <p:nvSpPr>
              <p:cNvPr id="6" name="TextBox 5"/>
              <p:cNvSpPr txBox="1"/>
              <p:nvPr/>
            </p:nvSpPr>
            <p:spPr>
              <a:xfrm>
                <a:off x="533400" y="1393754"/>
                <a:ext cx="8153400" cy="122931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3200" i="1" smtClean="0">
                              <a:latin typeface="Cambria Math" panose="02040503050406030204" pitchFamily="18" charset="0"/>
                            </a:rPr>
                          </m:ctrlPr>
                        </m:sSubSupPr>
                        <m:e>
                          <m:r>
                            <a:rPr lang="en-US" sz="3200" b="0" i="1" smtClean="0">
                              <a:latin typeface="Cambria Math" panose="02040503050406030204" pitchFamily="18" charset="0"/>
                            </a:rPr>
                            <m:t>𝑞</m:t>
                          </m:r>
                        </m:e>
                        <m:sub>
                          <m:r>
                            <a:rPr lang="en-US" sz="3200" b="0" i="1" smtClean="0">
                              <a:latin typeface="Cambria Math" panose="02040503050406030204" pitchFamily="18" charset="0"/>
                            </a:rPr>
                            <m:t>𝑠</m:t>
                          </m:r>
                        </m:sub>
                        <m:sup>
                          <m:r>
                            <a:rPr lang="en-US" sz="3200" b="0" i="1" smtClean="0">
                              <a:latin typeface="Cambria Math" panose="02040503050406030204" pitchFamily="18" charset="0"/>
                            </a:rPr>
                            <m:t>′′</m:t>
                          </m:r>
                        </m:sup>
                      </m:sSubSup>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𝜇</m:t>
                          </m:r>
                        </m:e>
                        <m:sub>
                          <m:r>
                            <a:rPr lang="en-US" sz="3200" b="0" i="1" smtClean="0">
                              <a:latin typeface="Cambria Math" panose="02040503050406030204" pitchFamily="18" charset="0"/>
                            </a:rPr>
                            <m:t>𝑙</m:t>
                          </m:r>
                        </m:sub>
                      </m:s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h</m:t>
                          </m:r>
                        </m:e>
                        <m:sub>
                          <m:r>
                            <a:rPr lang="en-US" sz="3200" b="0" i="1" smtClean="0">
                              <a:latin typeface="Cambria Math" panose="02040503050406030204" pitchFamily="18" charset="0"/>
                            </a:rPr>
                            <m:t>𝑓𝑔</m:t>
                          </m:r>
                        </m:sub>
                      </m:sSub>
                      <m:sSup>
                        <m:sSupPr>
                          <m:ctrlPr>
                            <a:rPr lang="en-US" sz="3200" b="0" i="1" smtClean="0">
                              <a:latin typeface="Cambria Math" panose="02040503050406030204" pitchFamily="18" charset="0"/>
                            </a:rPr>
                          </m:ctrlPr>
                        </m:sSupPr>
                        <m:e>
                          <m:d>
                            <m:dPr>
                              <m:begChr m:val="["/>
                              <m:endChr m:val="]"/>
                              <m:ctrlPr>
                                <a:rPr lang="en-US" sz="3200" b="0" i="1" smtClean="0">
                                  <a:latin typeface="Cambria Math" panose="02040503050406030204" pitchFamily="18" charset="0"/>
                                </a:rPr>
                              </m:ctrlPr>
                            </m:dPr>
                            <m:e>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𝑔</m:t>
                                  </m:r>
                                  <m:d>
                                    <m:dPr>
                                      <m:ctrlPr>
                                        <a:rPr lang="en-US" sz="3200" b="0" i="1" smtClean="0">
                                          <a:latin typeface="Cambria Math" panose="02040503050406030204" pitchFamily="18" charset="0"/>
                                        </a:rPr>
                                      </m:ctrlPr>
                                    </m:dPr>
                                    <m:e>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𝜌</m:t>
                                          </m:r>
                                        </m:e>
                                        <m:sub>
                                          <m:r>
                                            <a:rPr lang="en-US" sz="3200" b="0" i="1" smtClean="0">
                                              <a:latin typeface="Cambria Math" panose="02040503050406030204" pitchFamily="18" charset="0"/>
                                            </a:rPr>
                                            <m:t>𝑙</m:t>
                                          </m:r>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𝜌</m:t>
                                          </m:r>
                                        </m:e>
                                        <m:sub>
                                          <m:r>
                                            <a:rPr lang="en-US" sz="3200" b="0" i="1" smtClean="0">
                                              <a:latin typeface="Cambria Math" panose="02040503050406030204" pitchFamily="18" charset="0"/>
                                            </a:rPr>
                                            <m:t>𝑣</m:t>
                                          </m:r>
                                        </m:sub>
                                      </m:sSub>
                                    </m:e>
                                  </m:d>
                                </m:num>
                                <m:den>
                                  <m:r>
                                    <a:rPr lang="en-US" sz="3200" b="0" i="1" smtClean="0">
                                      <a:latin typeface="Cambria Math" panose="02040503050406030204" pitchFamily="18" charset="0"/>
                                      <a:ea typeface="Cambria Math" panose="02040503050406030204" pitchFamily="18" charset="0"/>
                                    </a:rPr>
                                    <m:t>𝜎</m:t>
                                  </m:r>
                                </m:den>
                              </m:f>
                            </m:e>
                          </m:d>
                        </m:e>
                        <m:sup>
                          <m:r>
                            <a:rPr lang="en-US" sz="3200" b="0" i="1" smtClean="0">
                              <a:latin typeface="Cambria Math" panose="02040503050406030204" pitchFamily="18" charset="0"/>
                            </a:rPr>
                            <m:t>1/2</m:t>
                          </m:r>
                        </m:sup>
                      </m:sSup>
                      <m:sSup>
                        <m:sSupPr>
                          <m:ctrlPr>
                            <a:rPr lang="en-US" sz="3200" b="0" i="1" smtClean="0">
                              <a:latin typeface="Cambria Math" panose="02040503050406030204" pitchFamily="18" charset="0"/>
                            </a:rPr>
                          </m:ctrlPr>
                        </m:sSupPr>
                        <m:e>
                          <m:d>
                            <m:dPr>
                              <m:ctrlPr>
                                <a:rPr lang="en-US" sz="3200" b="0" i="1" smtClean="0">
                                  <a:latin typeface="Cambria Math" panose="02040503050406030204" pitchFamily="18" charset="0"/>
                                </a:rPr>
                              </m:ctrlPr>
                            </m:dPr>
                            <m:e>
                              <m:f>
                                <m:fPr>
                                  <m:ctrlPr>
                                    <a:rPr lang="en-US" sz="3200" b="0" i="1" smtClean="0">
                                      <a:latin typeface="Cambria Math" panose="02040503050406030204" pitchFamily="18" charset="0"/>
                                    </a:rPr>
                                  </m:ctrlPr>
                                </m:fPr>
                                <m:num>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𝑐</m:t>
                                      </m:r>
                                    </m:e>
                                    <m:sub>
                                      <m:r>
                                        <a:rPr lang="en-US" sz="3200" b="0" i="1" smtClean="0">
                                          <a:latin typeface="Cambria Math" panose="02040503050406030204" pitchFamily="18" charset="0"/>
                                        </a:rPr>
                                        <m:t>𝑝</m:t>
                                      </m:r>
                                      <m:r>
                                        <a:rPr lang="en-US" sz="3200" b="0" i="1" smtClean="0">
                                          <a:latin typeface="Cambria Math" panose="02040503050406030204" pitchFamily="18" charset="0"/>
                                        </a:rPr>
                                        <m:t>,</m:t>
                                      </m:r>
                                      <m:r>
                                        <a:rPr lang="en-US" sz="3200" b="0" i="1" smtClean="0">
                                          <a:latin typeface="Cambria Math" panose="02040503050406030204" pitchFamily="18" charset="0"/>
                                        </a:rPr>
                                        <m:t>𝑙</m:t>
                                      </m:r>
                                    </m:sub>
                                  </m:s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m:t>
                                      </m:r>
                                      <m:r>
                                        <a:rPr lang="en-US" sz="3200" b="0" i="1" smtClean="0">
                                          <a:latin typeface="Cambria Math" panose="02040503050406030204" pitchFamily="18" charset="0"/>
                                          <a:ea typeface="Cambria Math" panose="02040503050406030204" pitchFamily="18" charset="0"/>
                                        </a:rPr>
                                        <m:t>𝑇</m:t>
                                      </m:r>
                                    </m:e>
                                    <m:sub>
                                      <m:r>
                                        <a:rPr lang="en-US" sz="3200" b="0" i="1" smtClean="0">
                                          <a:latin typeface="Cambria Math" panose="02040503050406030204" pitchFamily="18" charset="0"/>
                                        </a:rPr>
                                        <m:t>𝑒</m:t>
                                      </m:r>
                                    </m:sub>
                                  </m:sSub>
                                </m:num>
                                <m:den>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𝐶</m:t>
                                      </m:r>
                                    </m:e>
                                    <m:sub>
                                      <m:r>
                                        <a:rPr lang="en-US" sz="3200" b="0" i="1" smtClean="0">
                                          <a:latin typeface="Cambria Math" panose="02040503050406030204" pitchFamily="18" charset="0"/>
                                        </a:rPr>
                                        <m:t>𝑠</m:t>
                                      </m:r>
                                      <m:r>
                                        <a:rPr lang="en-US" sz="3200" b="0" i="1" smtClean="0">
                                          <a:latin typeface="Cambria Math" panose="02040503050406030204" pitchFamily="18" charset="0"/>
                                        </a:rPr>
                                        <m:t>,</m:t>
                                      </m:r>
                                      <m:r>
                                        <a:rPr lang="en-US" sz="3200" b="0" i="1" smtClean="0">
                                          <a:latin typeface="Cambria Math" panose="02040503050406030204" pitchFamily="18" charset="0"/>
                                        </a:rPr>
                                        <m:t>𝑓</m:t>
                                      </m:r>
                                    </m:sub>
                                  </m:s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h</m:t>
                                      </m:r>
                                    </m:e>
                                    <m:sub>
                                      <m:r>
                                        <a:rPr lang="en-US" sz="3200" b="0" i="1" smtClean="0">
                                          <a:latin typeface="Cambria Math" panose="02040503050406030204" pitchFamily="18" charset="0"/>
                                        </a:rPr>
                                        <m:t>𝑓𝑔</m:t>
                                      </m:r>
                                    </m:sub>
                                  </m:sSub>
                                  <m:sSubSup>
                                    <m:sSubSupPr>
                                      <m:ctrlPr>
                                        <a:rPr lang="en-US" sz="3200" b="0" i="1" smtClean="0">
                                          <a:latin typeface="Cambria Math" panose="02040503050406030204" pitchFamily="18" charset="0"/>
                                        </a:rPr>
                                      </m:ctrlPr>
                                    </m:sSubSupPr>
                                    <m:e>
                                      <m:r>
                                        <a:rPr lang="en-US" sz="3200" b="0" i="1" smtClean="0">
                                          <a:latin typeface="Cambria Math" panose="02040503050406030204" pitchFamily="18" charset="0"/>
                                        </a:rPr>
                                        <m:t>𝑃𝑟</m:t>
                                      </m:r>
                                    </m:e>
                                    <m:sub>
                                      <m:r>
                                        <a:rPr lang="en-US" sz="3200" b="0" i="1" smtClean="0">
                                          <a:latin typeface="Cambria Math" panose="02040503050406030204" pitchFamily="18" charset="0"/>
                                        </a:rPr>
                                        <m:t>𝑙</m:t>
                                      </m:r>
                                    </m:sub>
                                    <m:sup>
                                      <m:r>
                                        <a:rPr lang="en-US" sz="3200" b="0" i="1" smtClean="0">
                                          <a:latin typeface="Cambria Math" panose="02040503050406030204" pitchFamily="18" charset="0"/>
                                        </a:rPr>
                                        <m:t>𝑛</m:t>
                                      </m:r>
                                    </m:sup>
                                  </m:sSubSup>
                                </m:den>
                              </m:f>
                            </m:e>
                          </m:d>
                        </m:e>
                        <m:sup>
                          <m:r>
                            <a:rPr lang="en-US" sz="3200" b="0" i="1" smtClean="0">
                              <a:latin typeface="Cambria Math" panose="02040503050406030204" pitchFamily="18" charset="0"/>
                            </a:rPr>
                            <m:t>3</m:t>
                          </m:r>
                        </m:sup>
                      </m:sSup>
                    </m:oMath>
                  </m:oMathPara>
                </a14:m>
                <a:endParaRPr lang="en-US" sz="3200" dirty="0">
                  <a:latin typeface="Times New Roman" panose="02020603050405020304" pitchFamily="18" charset="0"/>
                  <a:cs typeface="Times New Roman" panose="02020603050405020304" pitchFamily="18"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533400" y="1393754"/>
                <a:ext cx="8153400" cy="1229311"/>
              </a:xfrm>
              <a:prstGeom prst="rect">
                <a:avLst/>
              </a:prstGeom>
              <a:blipFill rotWithShape="0">
                <a:blip r:embed="rId2"/>
                <a:stretch>
                  <a:fillRect/>
                </a:stretch>
              </a:blipFill>
            </p:spPr>
            <p:txBody>
              <a:bodyPr/>
              <a:lstStyle/>
              <a:p>
                <a:r>
                  <a:rPr lang="en-US">
                    <a:noFill/>
                  </a:rPr>
                  <a:t> </a:t>
                </a:r>
              </a:p>
            </p:txBody>
          </p:sp>
        </mc:Fallback>
      </mc:AlternateContent>
      <p:grpSp>
        <p:nvGrpSpPr>
          <p:cNvPr id="10" name="Group 9"/>
          <p:cNvGrpSpPr/>
          <p:nvPr/>
        </p:nvGrpSpPr>
        <p:grpSpPr>
          <a:xfrm>
            <a:off x="0" y="2881338"/>
            <a:ext cx="7146340" cy="3682201"/>
            <a:chOff x="435591" y="2743200"/>
            <a:chExt cx="7298740" cy="3682201"/>
          </a:xfrm>
        </p:grpSpPr>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l="1160"/>
            <a:stretch>
              <a:fillRect/>
            </a:stretch>
          </p:blipFill>
          <p:spPr bwMode="auto">
            <a:xfrm>
              <a:off x="435591" y="2743200"/>
              <a:ext cx="7298740" cy="3682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435591" y="2743200"/>
              <a:ext cx="783609"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Rectangle 8"/>
                <p:cNvSpPr/>
                <p:nvPr/>
              </p:nvSpPr>
              <p:spPr>
                <a:xfrm>
                  <a:off x="827395" y="2754868"/>
                  <a:ext cx="49776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𝑞</m:t>
                            </m:r>
                          </m:e>
                          <m:sub>
                            <m:r>
                              <a:rPr lang="en-US" i="1">
                                <a:latin typeface="Cambria Math" panose="02040503050406030204" pitchFamily="18" charset="0"/>
                              </a:rPr>
                              <m:t>𝑠</m:t>
                            </m:r>
                          </m:sub>
                          <m:sup>
                            <m:r>
                              <a:rPr lang="en-US" i="1">
                                <a:latin typeface="Cambria Math" panose="02040503050406030204" pitchFamily="18" charset="0"/>
                              </a:rPr>
                              <m:t>′′</m:t>
                            </m:r>
                          </m:sup>
                        </m:sSubSup>
                      </m:oMath>
                    </m:oMathPara>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827395" y="2754868"/>
                  <a:ext cx="497764" cy="369332"/>
                </a:xfrm>
                <a:prstGeom prst="rect">
                  <a:avLst/>
                </a:prstGeom>
                <a:blipFill rotWithShape="0">
                  <a:blip r:embed="rId4"/>
                  <a:stretch>
                    <a:fillRect b="-4918"/>
                  </a:stretch>
                </a:blipFill>
              </p:spPr>
              <p:txBody>
                <a:bodyPr/>
                <a:lstStyle/>
                <a:p>
                  <a:r>
                    <a:rPr lang="en-US">
                      <a:noFill/>
                    </a:rPr>
                    <a:t> </a:t>
                  </a:r>
                </a:p>
              </p:txBody>
            </p:sp>
          </mc:Fallback>
        </mc:AlternateContent>
      </p:grpSp>
      <p:sp>
        <p:nvSpPr>
          <p:cNvPr id="3" name="TextBox 2">
            <a:extLst>
              <a:ext uri="{FF2B5EF4-FFF2-40B4-BE49-F238E27FC236}">
                <a16:creationId xmlns="" xmlns:a16="http://schemas.microsoft.com/office/drawing/2014/main" id="{D03B1BA8-85CC-4603-8551-91946C8D006A}"/>
              </a:ext>
            </a:extLst>
          </p:cNvPr>
          <p:cNvSpPr txBox="1"/>
          <p:nvPr/>
        </p:nvSpPr>
        <p:spPr>
          <a:xfrm>
            <a:off x="6449686" y="3071838"/>
            <a:ext cx="2590800" cy="646331"/>
          </a:xfrm>
          <a:prstGeom prst="rect">
            <a:avLst/>
          </a:prstGeom>
          <a:noFill/>
        </p:spPr>
        <p:txBody>
          <a:bodyPr wrap="square" rtlCol="0">
            <a:spAutoFit/>
          </a:bodyPr>
          <a:lstStyle/>
          <a:p>
            <a:r>
              <a:rPr lang="en-MY" b="1" dirty="0">
                <a:solidFill>
                  <a:srgbClr val="FF0000"/>
                </a:solidFill>
              </a:rPr>
              <a:t>*Depend on liquid &amp;   vapor properties </a:t>
            </a:r>
          </a:p>
        </p:txBody>
      </p:sp>
      <p:sp>
        <p:nvSpPr>
          <p:cNvPr id="4" name="Oval 3">
            <a:extLst>
              <a:ext uri="{FF2B5EF4-FFF2-40B4-BE49-F238E27FC236}">
                <a16:creationId xmlns="" xmlns:a16="http://schemas.microsoft.com/office/drawing/2014/main" id="{F13C822F-0D8C-4E43-9B5D-EE7492E3EF0C}"/>
              </a:ext>
            </a:extLst>
          </p:cNvPr>
          <p:cNvSpPr/>
          <p:nvPr/>
        </p:nvSpPr>
        <p:spPr>
          <a:xfrm>
            <a:off x="7543800" y="2057400"/>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Oval 10">
            <a:extLst>
              <a:ext uri="{FF2B5EF4-FFF2-40B4-BE49-F238E27FC236}">
                <a16:creationId xmlns="" xmlns:a16="http://schemas.microsoft.com/office/drawing/2014/main" id="{228E1EF7-2081-4E02-8A28-8990F0C56755}"/>
              </a:ext>
            </a:extLst>
          </p:cNvPr>
          <p:cNvSpPr/>
          <p:nvPr/>
        </p:nvSpPr>
        <p:spPr>
          <a:xfrm>
            <a:off x="5867400" y="2057400"/>
            <a:ext cx="685800" cy="685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2" name="TextBox 11">
            <a:extLst>
              <a:ext uri="{FF2B5EF4-FFF2-40B4-BE49-F238E27FC236}">
                <a16:creationId xmlns="" xmlns:a16="http://schemas.microsoft.com/office/drawing/2014/main" id="{2C2A556D-735C-47B0-AC32-4431D9489DC0}"/>
              </a:ext>
            </a:extLst>
          </p:cNvPr>
          <p:cNvSpPr txBox="1"/>
          <p:nvPr/>
        </p:nvSpPr>
        <p:spPr>
          <a:xfrm>
            <a:off x="6449686" y="3856307"/>
            <a:ext cx="2590800" cy="1200329"/>
          </a:xfrm>
          <a:prstGeom prst="rect">
            <a:avLst/>
          </a:prstGeom>
          <a:noFill/>
        </p:spPr>
        <p:txBody>
          <a:bodyPr wrap="square" rtlCol="0">
            <a:spAutoFit/>
          </a:bodyPr>
          <a:lstStyle/>
          <a:p>
            <a:r>
              <a:rPr lang="en-MY" b="1" dirty="0">
                <a:solidFill>
                  <a:srgbClr val="FF0000"/>
                </a:solidFill>
              </a:rPr>
              <a:t>Constant that depend on interaction between solid-liquid. Looked up table</a:t>
            </a:r>
          </a:p>
        </p:txBody>
      </p:sp>
    </p:spTree>
    <p:extLst>
      <p:ext uri="{BB962C8B-B14F-4D97-AF65-F5344CB8AC3E}">
        <p14:creationId xmlns:p14="http://schemas.microsoft.com/office/powerpoint/2010/main" val="31125109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243" y="80795"/>
            <a:ext cx="8229600" cy="376405"/>
          </a:xfrm>
        </p:spPr>
        <p:txBody>
          <a:bodyPr/>
          <a:lstStyle/>
          <a:p>
            <a:pPr algn="l"/>
            <a:r>
              <a:rPr lang="en-US" sz="2400" dirty="0"/>
              <a:t>Constants for </a:t>
            </a:r>
            <a:r>
              <a:rPr lang="en-US" sz="2400" dirty="0" err="1"/>
              <a:t>Rohsenow</a:t>
            </a:r>
            <a:endParaRPr lang="en-US" sz="2400" dirty="0"/>
          </a:p>
        </p:txBody>
      </p:sp>
      <p:sp>
        <p:nvSpPr>
          <p:cNvPr id="4" name="Slide Number Placeholder 3"/>
          <p:cNvSpPr>
            <a:spLocks noGrp="1"/>
          </p:cNvSpPr>
          <p:nvPr>
            <p:ph type="sldNum" sz="quarter" idx="12"/>
          </p:nvPr>
        </p:nvSpPr>
        <p:spPr>
          <a:xfrm>
            <a:off x="6517943" y="7270750"/>
            <a:ext cx="2133600" cy="365125"/>
          </a:xfrm>
        </p:spPr>
        <p:txBody>
          <a:bodyPr/>
          <a:lstStyle/>
          <a:p>
            <a:fld id="{0FBDAE0A-7494-4286-A661-B69C739DDC7D}" type="slidenum">
              <a:rPr lang="en-US" altLang="en-US"/>
              <a:pPr/>
              <a:t>33</a:t>
            </a:fld>
            <a:endParaRPr lang="en-US" altLang="en-US"/>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762000"/>
            <a:ext cx="2600325"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941" y="457200"/>
            <a:ext cx="5056922" cy="2961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9352" y="3416667"/>
            <a:ext cx="4517091" cy="3279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29163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9CA954A-0220-4E0F-ACDF-310B7B680C75}"/>
              </a:ext>
            </a:extLst>
          </p:cNvPr>
          <p:cNvSpPr>
            <a:spLocks noGrp="1"/>
          </p:cNvSpPr>
          <p:nvPr>
            <p:ph type="title"/>
          </p:nvPr>
        </p:nvSpPr>
        <p:spPr>
          <a:xfrm>
            <a:off x="457200" y="327818"/>
            <a:ext cx="8229600" cy="808038"/>
          </a:xfrm>
        </p:spPr>
        <p:txBody>
          <a:bodyPr/>
          <a:lstStyle/>
          <a:p>
            <a:r>
              <a:rPr lang="en-MY" dirty="0" err="1"/>
              <a:t>Rohsenow</a:t>
            </a:r>
            <a:r>
              <a:rPr lang="en-MY" dirty="0"/>
              <a:t> Correlation Example</a:t>
            </a:r>
          </a:p>
        </p:txBody>
      </p:sp>
      <mc:AlternateContent xmlns:mc="http://schemas.openxmlformats.org/markup-compatibility/2006" xmlns:a14="http://schemas.microsoft.com/office/drawing/2010/main">
        <mc:Choice Requires="a14">
          <p:sp>
            <p:nvSpPr>
              <p:cNvPr id="4" name="TextBox 3">
                <a:extLst>
                  <a:ext uri="{FF2B5EF4-FFF2-40B4-BE49-F238E27FC236}">
                    <a16:creationId xmlns="" xmlns:a16="http://schemas.microsoft.com/office/drawing/2014/main" id="{885249A8-8280-4E0B-AAC2-35D8905A0298}"/>
                  </a:ext>
                </a:extLst>
              </p:cNvPr>
              <p:cNvSpPr txBox="1"/>
              <p:nvPr/>
            </p:nvSpPr>
            <p:spPr>
              <a:xfrm>
                <a:off x="381000" y="1300999"/>
                <a:ext cx="8382000" cy="1015663"/>
              </a:xfrm>
              <a:prstGeom prst="rect">
                <a:avLst/>
              </a:prstGeom>
              <a:noFill/>
            </p:spPr>
            <p:txBody>
              <a:bodyPr wrap="square" rtlCol="0">
                <a:spAutoFit/>
              </a:bodyPr>
              <a:lstStyle/>
              <a:p>
                <a:r>
                  <a:rPr lang="en-MY" sz="2000" dirty="0"/>
                  <a:t>Consider a tube of polished copper that is filled with water at 100</a:t>
                </a:r>
                <a14:m>
                  <m:oMath xmlns:m="http://schemas.openxmlformats.org/officeDocument/2006/math">
                    <m:r>
                      <a:rPr lang="en-MY" sz="2000" i="1" smtClean="0">
                        <a:latin typeface="Cambria Math" panose="02040503050406030204" pitchFamily="18" charset="0"/>
                        <a:ea typeface="Cambria Math" panose="02040503050406030204" pitchFamily="18" charset="0"/>
                      </a:rPr>
                      <m:t>℃</m:t>
                    </m:r>
                  </m:oMath>
                </a14:m>
                <a:r>
                  <a:rPr lang="en-MY" sz="2000" dirty="0"/>
                  <a:t> and 1 atm. The excess temperature is 15</a:t>
                </a:r>
                <a:r>
                  <a:rPr lang="en-MY" sz="2000" dirty="0">
                    <a:ea typeface="Cambria Math" panose="02040503050406030204" pitchFamily="18" charset="0"/>
                  </a:rPr>
                  <a:t> </a:t>
                </a:r>
                <a14:m>
                  <m:oMath xmlns:m="http://schemas.openxmlformats.org/officeDocument/2006/math">
                    <m:r>
                      <a:rPr lang="en-MY" sz="2000" i="1">
                        <a:latin typeface="Cambria Math" panose="02040503050406030204" pitchFamily="18" charset="0"/>
                        <a:ea typeface="Cambria Math" panose="02040503050406030204" pitchFamily="18" charset="0"/>
                      </a:rPr>
                      <m:t>℃</m:t>
                    </m:r>
                  </m:oMath>
                </a14:m>
                <a:r>
                  <a:rPr lang="en-MY" sz="2000" dirty="0"/>
                  <a:t> </a:t>
                </a:r>
                <a:r>
                  <a:rPr lang="en-MY" sz="2000" dirty="0" smtClean="0"/>
                  <a:t>. Estimate the heat transfer convection coefficient.</a:t>
                </a:r>
                <a:endParaRPr lang="en-MY" sz="2000" dirty="0"/>
              </a:p>
            </p:txBody>
          </p:sp>
        </mc:Choice>
        <mc:Fallback xmlns="">
          <p:sp>
            <p:nvSpPr>
              <p:cNvPr id="4" name="TextBox 3">
                <a:extLst>
                  <a:ext uri="{FF2B5EF4-FFF2-40B4-BE49-F238E27FC236}">
                    <a16:creationId xmlns="" xmlns:a16="http://schemas.microsoft.com/office/drawing/2014/main" xmlns:a14="http://schemas.microsoft.com/office/drawing/2010/main" id="{885249A8-8280-4E0B-AAC2-35D8905A0298}"/>
                  </a:ext>
                </a:extLst>
              </p:cNvPr>
              <p:cNvSpPr txBox="1">
                <a:spLocks noRot="1" noChangeAspect="1" noMove="1" noResize="1" noEditPoints="1" noAdjustHandles="1" noChangeArrowheads="1" noChangeShapeType="1" noTextEdit="1"/>
              </p:cNvSpPr>
              <p:nvPr/>
            </p:nvSpPr>
            <p:spPr>
              <a:xfrm>
                <a:off x="381000" y="1300999"/>
                <a:ext cx="8382000" cy="1015663"/>
              </a:xfrm>
              <a:prstGeom prst="rect">
                <a:avLst/>
              </a:prstGeom>
              <a:blipFill rotWithShape="0">
                <a:blip r:embed="rId2"/>
                <a:stretch>
                  <a:fillRect l="-800" t="-2994" r="-800" b="-9581"/>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 xmlns:a16="http://schemas.microsoft.com/office/drawing/2014/main" id="{FA4DF247-9C8C-4DBF-B267-C655C9872A4A}"/>
                  </a:ext>
                </a:extLst>
              </p:cNvPr>
              <p:cNvSpPr txBox="1"/>
              <p:nvPr/>
            </p:nvSpPr>
            <p:spPr>
              <a:xfrm>
                <a:off x="533400" y="2473181"/>
                <a:ext cx="1122871" cy="299249"/>
              </a:xfrm>
              <a:prstGeom prst="rect">
                <a:avLst/>
              </a:prstGeom>
              <a:noFill/>
            </p:spPr>
            <p:txBody>
              <a:bodyPr wrap="none" lIns="0" tIns="0" rIns="0" bIns="0" rtlCol="0">
                <a:spAutoFit/>
              </a:bodyPr>
              <a:lstStyle/>
              <a:p>
                <a14:m>
                  <m:oMath xmlns:m="http://schemas.openxmlformats.org/officeDocument/2006/math">
                    <m:sSub>
                      <m:sSubPr>
                        <m:ctrlPr>
                          <a:rPr lang="en-MY" b="0" i="1" smtClean="0">
                            <a:latin typeface="Cambria Math" panose="02040503050406030204" pitchFamily="18" charset="0"/>
                          </a:rPr>
                        </m:ctrlPr>
                      </m:sSubPr>
                      <m:e>
                        <m:r>
                          <a:rPr lang="en-MY" b="0" i="1" smtClean="0">
                            <a:latin typeface="Cambria Math" panose="02040503050406030204" pitchFamily="18" charset="0"/>
                          </a:rPr>
                          <m:t>𝐶</m:t>
                        </m:r>
                      </m:e>
                      <m:sub>
                        <m:r>
                          <a:rPr lang="en-MY" b="0" i="1" smtClean="0">
                            <a:latin typeface="Cambria Math" panose="02040503050406030204" pitchFamily="18" charset="0"/>
                          </a:rPr>
                          <m:t>𝑠</m:t>
                        </m:r>
                        <m:r>
                          <a:rPr lang="en-MY" b="0" i="1" smtClean="0">
                            <a:latin typeface="Cambria Math" panose="02040503050406030204" pitchFamily="18" charset="0"/>
                          </a:rPr>
                          <m:t>,</m:t>
                        </m:r>
                        <m:r>
                          <a:rPr lang="en-MY" b="0" i="1" smtClean="0">
                            <a:latin typeface="Cambria Math" panose="02040503050406030204" pitchFamily="18" charset="0"/>
                          </a:rPr>
                          <m:t>𝑓</m:t>
                        </m:r>
                      </m:sub>
                    </m:sSub>
                    <m:r>
                      <a:rPr lang="en-MY" b="0" i="1" smtClean="0">
                        <a:latin typeface="Cambria Math" panose="02040503050406030204" pitchFamily="18" charset="0"/>
                      </a:rPr>
                      <m:t>=</m:t>
                    </m:r>
                  </m:oMath>
                </a14:m>
                <a:r>
                  <a:rPr lang="en-MY" dirty="0"/>
                  <a:t>0.013</a:t>
                </a:r>
              </a:p>
            </p:txBody>
          </p:sp>
        </mc:Choice>
        <mc:Fallback xmlns="">
          <p:sp>
            <p:nvSpPr>
              <p:cNvPr id="6" name="TextBox 5">
                <a:extLst>
                  <a:ext uri="{FF2B5EF4-FFF2-40B4-BE49-F238E27FC236}">
                    <a16:creationId xmlns:a16="http://schemas.microsoft.com/office/drawing/2014/main" id="{FA4DF247-9C8C-4DBF-B267-C655C9872A4A}"/>
                  </a:ext>
                </a:extLst>
              </p:cNvPr>
              <p:cNvSpPr txBox="1">
                <a:spLocks noRot="1" noChangeAspect="1" noMove="1" noResize="1" noEditPoints="1" noAdjustHandles="1" noChangeArrowheads="1" noChangeShapeType="1" noTextEdit="1"/>
              </p:cNvSpPr>
              <p:nvPr/>
            </p:nvSpPr>
            <p:spPr>
              <a:xfrm>
                <a:off x="533400" y="2473181"/>
                <a:ext cx="1122871" cy="299249"/>
              </a:xfrm>
              <a:prstGeom prst="rect">
                <a:avLst/>
              </a:prstGeom>
              <a:blipFill>
                <a:blip r:embed="rId3"/>
                <a:stretch>
                  <a:fillRect l="-7609" t="-24490" r="-11957" b="-40816"/>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 xmlns:a16="http://schemas.microsoft.com/office/drawing/2014/main" id="{67252332-03B6-4554-9EAC-3A5122ACC18A}"/>
                  </a:ext>
                </a:extLst>
              </p:cNvPr>
              <p:cNvSpPr txBox="1"/>
              <p:nvPr/>
            </p:nvSpPr>
            <p:spPr>
              <a:xfrm>
                <a:off x="2057400" y="2473181"/>
                <a:ext cx="79585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MY" b="0" i="1" smtClean="0">
                          <a:latin typeface="Cambria Math" panose="02040503050406030204" pitchFamily="18" charset="0"/>
                        </a:rPr>
                        <m:t>𝑛</m:t>
                      </m:r>
                      <m:r>
                        <a:rPr lang="en-MY" b="0" i="1" smtClean="0">
                          <a:latin typeface="Cambria Math" panose="02040503050406030204" pitchFamily="18" charset="0"/>
                        </a:rPr>
                        <m:t>=</m:t>
                      </m:r>
                      <m:r>
                        <a:rPr lang="en-MY" b="0" i="0" smtClean="0">
                          <a:latin typeface="Cambria Math" panose="02040503050406030204" pitchFamily="18" charset="0"/>
                        </a:rPr>
                        <m:t>1.0</m:t>
                      </m:r>
                    </m:oMath>
                  </m:oMathPara>
                </a14:m>
                <a:endParaRPr lang="en-MY" dirty="0"/>
              </a:p>
            </p:txBody>
          </p:sp>
        </mc:Choice>
        <mc:Fallback xmlns="">
          <p:sp>
            <p:nvSpPr>
              <p:cNvPr id="7" name="TextBox 6">
                <a:extLst>
                  <a:ext uri="{FF2B5EF4-FFF2-40B4-BE49-F238E27FC236}">
                    <a16:creationId xmlns:a16="http://schemas.microsoft.com/office/drawing/2014/main" id="{67252332-03B6-4554-9EAC-3A5122ACC18A}"/>
                  </a:ext>
                </a:extLst>
              </p:cNvPr>
              <p:cNvSpPr txBox="1">
                <a:spLocks noRot="1" noChangeAspect="1" noMove="1" noResize="1" noEditPoints="1" noAdjustHandles="1" noChangeArrowheads="1" noChangeShapeType="1" noTextEdit="1"/>
              </p:cNvSpPr>
              <p:nvPr/>
            </p:nvSpPr>
            <p:spPr>
              <a:xfrm>
                <a:off x="2057400" y="2473181"/>
                <a:ext cx="795859" cy="276999"/>
              </a:xfrm>
              <a:prstGeom prst="rect">
                <a:avLst/>
              </a:prstGeom>
              <a:blipFill>
                <a:blip r:embed="rId4"/>
                <a:stretch>
                  <a:fillRect l="-3846" r="-6923" b="-6667"/>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 xmlns:a16="http://schemas.microsoft.com/office/drawing/2014/main" id="{F6EBF269-5AC7-4D94-BE05-75A14B340B91}"/>
                  </a:ext>
                </a:extLst>
              </p:cNvPr>
              <p:cNvSpPr txBox="1"/>
              <p:nvPr/>
            </p:nvSpPr>
            <p:spPr>
              <a:xfrm>
                <a:off x="457200" y="3152001"/>
                <a:ext cx="185454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MY" b="0" i="1" smtClean="0">
                              <a:latin typeface="Cambria Math" panose="02040503050406030204" pitchFamily="18" charset="0"/>
                              <a:ea typeface="Cambria Math" panose="02040503050406030204" pitchFamily="18" charset="0"/>
                            </a:rPr>
                          </m:ctrlPr>
                        </m:sSubPr>
                        <m:e>
                          <m:r>
                            <a:rPr lang="en-MY" i="1" smtClean="0">
                              <a:latin typeface="Cambria Math" panose="02040503050406030204" pitchFamily="18" charset="0"/>
                              <a:ea typeface="Cambria Math" panose="02040503050406030204" pitchFamily="18" charset="0"/>
                            </a:rPr>
                            <m:t>𝜌</m:t>
                          </m:r>
                        </m:e>
                        <m:sub>
                          <m:r>
                            <a:rPr lang="en-MY" b="0" i="1" smtClean="0">
                              <a:latin typeface="Cambria Math" panose="02040503050406030204" pitchFamily="18" charset="0"/>
                              <a:ea typeface="Cambria Math" panose="02040503050406030204" pitchFamily="18" charset="0"/>
                            </a:rPr>
                            <m:t>𝑙</m:t>
                          </m:r>
                        </m:sub>
                      </m:sSub>
                      <m:r>
                        <a:rPr lang="en-MY" b="0" i="1" smtClean="0">
                          <a:latin typeface="Cambria Math" panose="02040503050406030204" pitchFamily="18" charset="0"/>
                          <a:ea typeface="Cambria Math" panose="02040503050406030204" pitchFamily="18" charset="0"/>
                        </a:rPr>
                        <m:t>=957.9 </m:t>
                      </m:r>
                      <m:r>
                        <a:rPr lang="en-MY" b="0" i="1" smtClean="0">
                          <a:latin typeface="Cambria Math" panose="02040503050406030204" pitchFamily="18" charset="0"/>
                          <a:ea typeface="Cambria Math" panose="02040503050406030204" pitchFamily="18" charset="0"/>
                        </a:rPr>
                        <m:t>𝑘𝑔</m:t>
                      </m:r>
                      <m:r>
                        <a:rPr lang="en-MY" b="0" i="1" smtClean="0">
                          <a:latin typeface="Cambria Math" panose="02040503050406030204" pitchFamily="18" charset="0"/>
                          <a:ea typeface="Cambria Math" panose="02040503050406030204" pitchFamily="18" charset="0"/>
                        </a:rPr>
                        <m:t>/</m:t>
                      </m:r>
                      <m:sSup>
                        <m:sSupPr>
                          <m:ctrlPr>
                            <a:rPr lang="en-MY" b="0" i="1" smtClean="0">
                              <a:latin typeface="Cambria Math" panose="02040503050406030204" pitchFamily="18" charset="0"/>
                              <a:ea typeface="Cambria Math" panose="02040503050406030204" pitchFamily="18" charset="0"/>
                            </a:rPr>
                          </m:ctrlPr>
                        </m:sSupPr>
                        <m:e>
                          <m:r>
                            <a:rPr lang="en-MY" b="0" i="1" smtClean="0">
                              <a:latin typeface="Cambria Math" panose="02040503050406030204" pitchFamily="18" charset="0"/>
                              <a:ea typeface="Cambria Math" panose="02040503050406030204" pitchFamily="18" charset="0"/>
                            </a:rPr>
                            <m:t>𝑚</m:t>
                          </m:r>
                        </m:e>
                        <m:sup>
                          <m:r>
                            <a:rPr lang="en-MY" b="0" i="1" smtClean="0">
                              <a:latin typeface="Cambria Math" panose="02040503050406030204" pitchFamily="18" charset="0"/>
                              <a:ea typeface="Cambria Math" panose="02040503050406030204" pitchFamily="18" charset="0"/>
                            </a:rPr>
                            <m:t>3</m:t>
                          </m:r>
                        </m:sup>
                      </m:sSup>
                    </m:oMath>
                  </m:oMathPara>
                </a14:m>
                <a:endParaRPr lang="en-MY" dirty="0"/>
              </a:p>
            </p:txBody>
          </p:sp>
        </mc:Choice>
        <mc:Fallback xmlns="">
          <p:sp>
            <p:nvSpPr>
              <p:cNvPr id="8" name="TextBox 7">
                <a:extLst>
                  <a:ext uri="{FF2B5EF4-FFF2-40B4-BE49-F238E27FC236}">
                    <a16:creationId xmlns:a16="http://schemas.microsoft.com/office/drawing/2014/main" id="{F6EBF269-5AC7-4D94-BE05-75A14B340B91}"/>
                  </a:ext>
                </a:extLst>
              </p:cNvPr>
              <p:cNvSpPr txBox="1">
                <a:spLocks noRot="1" noChangeAspect="1" noMove="1" noResize="1" noEditPoints="1" noAdjustHandles="1" noChangeArrowheads="1" noChangeShapeType="1" noTextEdit="1"/>
              </p:cNvSpPr>
              <p:nvPr/>
            </p:nvSpPr>
            <p:spPr>
              <a:xfrm>
                <a:off x="457200" y="3152001"/>
                <a:ext cx="1854547" cy="276999"/>
              </a:xfrm>
              <a:prstGeom prst="rect">
                <a:avLst/>
              </a:prstGeom>
              <a:blipFill>
                <a:blip r:embed="rId5"/>
                <a:stretch>
                  <a:fillRect l="-2632" t="-4348" r="-987" b="-32609"/>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 xmlns:a16="http://schemas.microsoft.com/office/drawing/2014/main" id="{115E21C4-F8DA-453A-8FB6-0993B6218E41}"/>
                  </a:ext>
                </a:extLst>
              </p:cNvPr>
              <p:cNvSpPr txBox="1"/>
              <p:nvPr/>
            </p:nvSpPr>
            <p:spPr>
              <a:xfrm>
                <a:off x="457200" y="3533127"/>
                <a:ext cx="271292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MY" b="0" i="1" smtClean="0">
                              <a:latin typeface="Cambria Math" panose="02040503050406030204" pitchFamily="18" charset="0"/>
                              <a:ea typeface="Cambria Math" panose="02040503050406030204" pitchFamily="18" charset="0"/>
                            </a:rPr>
                          </m:ctrlPr>
                        </m:sSubPr>
                        <m:e>
                          <m:r>
                            <a:rPr lang="en-MY" i="1" smtClean="0">
                              <a:latin typeface="Cambria Math" panose="02040503050406030204" pitchFamily="18" charset="0"/>
                              <a:ea typeface="Cambria Math" panose="02040503050406030204" pitchFamily="18" charset="0"/>
                            </a:rPr>
                            <m:t>𝜇</m:t>
                          </m:r>
                        </m:e>
                        <m:sub>
                          <m:r>
                            <a:rPr lang="en-MY" b="0" i="1" smtClean="0">
                              <a:latin typeface="Cambria Math" panose="02040503050406030204" pitchFamily="18" charset="0"/>
                              <a:ea typeface="Cambria Math" panose="02040503050406030204" pitchFamily="18" charset="0"/>
                            </a:rPr>
                            <m:t>𝑙</m:t>
                          </m:r>
                        </m:sub>
                      </m:sSub>
                      <m:r>
                        <a:rPr lang="en-MY" b="0" i="1" smtClean="0">
                          <a:latin typeface="Cambria Math" panose="02040503050406030204" pitchFamily="18" charset="0"/>
                          <a:ea typeface="Cambria Math" panose="02040503050406030204" pitchFamily="18" charset="0"/>
                        </a:rPr>
                        <m:t>=2.79×</m:t>
                      </m:r>
                      <m:sSup>
                        <m:sSupPr>
                          <m:ctrlPr>
                            <a:rPr lang="en-MY" b="0" i="1" smtClean="0">
                              <a:latin typeface="Cambria Math" panose="02040503050406030204" pitchFamily="18" charset="0"/>
                              <a:ea typeface="Cambria Math" panose="02040503050406030204" pitchFamily="18" charset="0"/>
                            </a:rPr>
                          </m:ctrlPr>
                        </m:sSupPr>
                        <m:e>
                          <m:r>
                            <a:rPr lang="en-MY" b="0" i="1" smtClean="0">
                              <a:latin typeface="Cambria Math" panose="02040503050406030204" pitchFamily="18" charset="0"/>
                              <a:ea typeface="Cambria Math" panose="02040503050406030204" pitchFamily="18" charset="0"/>
                            </a:rPr>
                            <m:t>10</m:t>
                          </m:r>
                        </m:e>
                        <m:sup>
                          <m:r>
                            <a:rPr lang="en-MY" b="0" i="1" smtClean="0">
                              <a:latin typeface="Cambria Math" panose="02040503050406030204" pitchFamily="18" charset="0"/>
                              <a:ea typeface="Cambria Math" panose="02040503050406030204" pitchFamily="18" charset="0"/>
                            </a:rPr>
                            <m:t>−4</m:t>
                          </m:r>
                        </m:sup>
                      </m:sSup>
                      <m:r>
                        <a:rPr lang="en-MY" b="0" i="1" smtClean="0">
                          <a:latin typeface="Cambria Math" panose="02040503050406030204" pitchFamily="18" charset="0"/>
                          <a:ea typeface="Cambria Math" panose="02040503050406030204" pitchFamily="18" charset="0"/>
                        </a:rPr>
                        <m:t>𝑘𝑔</m:t>
                      </m:r>
                      <m:r>
                        <a:rPr lang="en-MY" b="0" i="1" smtClean="0">
                          <a:latin typeface="Cambria Math" panose="02040503050406030204" pitchFamily="18" charset="0"/>
                          <a:ea typeface="Cambria Math" panose="02040503050406030204" pitchFamily="18" charset="0"/>
                        </a:rPr>
                        <m:t>/</m:t>
                      </m:r>
                      <m:sSup>
                        <m:sSupPr>
                          <m:ctrlPr>
                            <a:rPr lang="en-MY" b="0" i="1" smtClean="0">
                              <a:latin typeface="Cambria Math" panose="02040503050406030204" pitchFamily="18" charset="0"/>
                              <a:ea typeface="Cambria Math" panose="02040503050406030204" pitchFamily="18" charset="0"/>
                            </a:rPr>
                          </m:ctrlPr>
                        </m:sSupPr>
                        <m:e>
                          <m:r>
                            <a:rPr lang="en-MY" b="0" i="1" smtClean="0">
                              <a:latin typeface="Cambria Math" panose="02040503050406030204" pitchFamily="18" charset="0"/>
                              <a:ea typeface="Cambria Math" panose="02040503050406030204" pitchFamily="18" charset="0"/>
                            </a:rPr>
                            <m:t>𝑚</m:t>
                          </m:r>
                        </m:e>
                        <m:sup>
                          <m:r>
                            <a:rPr lang="en-MY" b="0" i="1" smtClean="0">
                              <a:latin typeface="Cambria Math" panose="02040503050406030204" pitchFamily="18" charset="0"/>
                              <a:ea typeface="Cambria Math" panose="02040503050406030204" pitchFamily="18" charset="0"/>
                            </a:rPr>
                            <m:t>2</m:t>
                          </m:r>
                        </m:sup>
                      </m:sSup>
                      <m:r>
                        <a:rPr lang="en-MY" b="0" i="1" smtClean="0">
                          <a:latin typeface="Cambria Math" panose="02040503050406030204" pitchFamily="18" charset="0"/>
                          <a:ea typeface="Cambria Math" panose="02040503050406030204" pitchFamily="18" charset="0"/>
                        </a:rPr>
                        <m:t>∙</m:t>
                      </m:r>
                      <m:r>
                        <a:rPr lang="en-MY" b="0" i="1" smtClean="0">
                          <a:latin typeface="Cambria Math" panose="02040503050406030204" pitchFamily="18" charset="0"/>
                          <a:ea typeface="Cambria Math" panose="02040503050406030204" pitchFamily="18" charset="0"/>
                        </a:rPr>
                        <m:t>𝑠</m:t>
                      </m:r>
                    </m:oMath>
                  </m:oMathPara>
                </a14:m>
                <a:endParaRPr lang="en-MY" dirty="0"/>
              </a:p>
            </p:txBody>
          </p:sp>
        </mc:Choice>
        <mc:Fallback xmlns="">
          <p:sp>
            <p:nvSpPr>
              <p:cNvPr id="9" name="TextBox 8">
                <a:extLst>
                  <a:ext uri="{FF2B5EF4-FFF2-40B4-BE49-F238E27FC236}">
                    <a16:creationId xmlns:a16="http://schemas.microsoft.com/office/drawing/2014/main" id="{115E21C4-F8DA-453A-8FB6-0993B6218E41}"/>
                  </a:ext>
                </a:extLst>
              </p:cNvPr>
              <p:cNvSpPr txBox="1">
                <a:spLocks noRot="1" noChangeAspect="1" noMove="1" noResize="1" noEditPoints="1" noAdjustHandles="1" noChangeArrowheads="1" noChangeShapeType="1" noTextEdit="1"/>
              </p:cNvSpPr>
              <p:nvPr/>
            </p:nvSpPr>
            <p:spPr>
              <a:xfrm>
                <a:off x="457200" y="3533127"/>
                <a:ext cx="2712922" cy="276999"/>
              </a:xfrm>
              <a:prstGeom prst="rect">
                <a:avLst/>
              </a:prstGeom>
              <a:blipFill>
                <a:blip r:embed="rId6"/>
                <a:stretch>
                  <a:fillRect l="-1573" t="-4444" r="-674" b="-35556"/>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 xmlns:a16="http://schemas.microsoft.com/office/drawing/2014/main" id="{4B27E762-2E45-4C59-AE66-271D4FB4C62B}"/>
                  </a:ext>
                </a:extLst>
              </p:cNvPr>
              <p:cNvSpPr txBox="1"/>
              <p:nvPr/>
            </p:nvSpPr>
            <p:spPr>
              <a:xfrm>
                <a:off x="457200" y="3927172"/>
                <a:ext cx="201484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MY" b="0" i="1" smtClean="0">
                              <a:latin typeface="Cambria Math" panose="02040503050406030204" pitchFamily="18" charset="0"/>
                              <a:ea typeface="Cambria Math" panose="02040503050406030204" pitchFamily="18" charset="0"/>
                            </a:rPr>
                          </m:ctrlPr>
                        </m:sSubPr>
                        <m:e>
                          <m:r>
                            <a:rPr lang="en-MY" i="1" smtClean="0">
                              <a:latin typeface="Cambria Math" panose="02040503050406030204" pitchFamily="18" charset="0"/>
                              <a:ea typeface="Cambria Math" panose="02040503050406030204" pitchFamily="18" charset="0"/>
                            </a:rPr>
                            <m:t>𝜌</m:t>
                          </m:r>
                        </m:e>
                        <m:sub>
                          <m:r>
                            <a:rPr lang="en-MY" b="0" i="1" smtClean="0">
                              <a:latin typeface="Cambria Math" panose="02040503050406030204" pitchFamily="18" charset="0"/>
                              <a:ea typeface="Cambria Math" panose="02040503050406030204" pitchFamily="18" charset="0"/>
                            </a:rPr>
                            <m:t>𝑣</m:t>
                          </m:r>
                        </m:sub>
                      </m:sSub>
                      <m:r>
                        <a:rPr lang="en-MY" b="0" i="1" smtClean="0">
                          <a:latin typeface="Cambria Math" panose="02040503050406030204" pitchFamily="18" charset="0"/>
                          <a:ea typeface="Cambria Math" panose="02040503050406030204" pitchFamily="18" charset="0"/>
                        </a:rPr>
                        <m:t>=0.5955 </m:t>
                      </m:r>
                      <m:r>
                        <a:rPr lang="en-MY" b="0" i="1" smtClean="0">
                          <a:latin typeface="Cambria Math" panose="02040503050406030204" pitchFamily="18" charset="0"/>
                          <a:ea typeface="Cambria Math" panose="02040503050406030204" pitchFamily="18" charset="0"/>
                        </a:rPr>
                        <m:t>𝑘𝑔</m:t>
                      </m:r>
                      <m:r>
                        <a:rPr lang="en-MY" b="0" i="1" smtClean="0">
                          <a:latin typeface="Cambria Math" panose="02040503050406030204" pitchFamily="18" charset="0"/>
                          <a:ea typeface="Cambria Math" panose="02040503050406030204" pitchFamily="18" charset="0"/>
                        </a:rPr>
                        <m:t>/</m:t>
                      </m:r>
                      <m:sSup>
                        <m:sSupPr>
                          <m:ctrlPr>
                            <a:rPr lang="en-MY" b="0" i="1" smtClean="0">
                              <a:latin typeface="Cambria Math" panose="02040503050406030204" pitchFamily="18" charset="0"/>
                              <a:ea typeface="Cambria Math" panose="02040503050406030204" pitchFamily="18" charset="0"/>
                            </a:rPr>
                          </m:ctrlPr>
                        </m:sSupPr>
                        <m:e>
                          <m:r>
                            <a:rPr lang="en-MY" b="0" i="1" smtClean="0">
                              <a:latin typeface="Cambria Math" panose="02040503050406030204" pitchFamily="18" charset="0"/>
                              <a:ea typeface="Cambria Math" panose="02040503050406030204" pitchFamily="18" charset="0"/>
                            </a:rPr>
                            <m:t>𝑚</m:t>
                          </m:r>
                        </m:e>
                        <m:sup>
                          <m:r>
                            <a:rPr lang="en-MY" b="0" i="1" smtClean="0">
                              <a:latin typeface="Cambria Math" panose="02040503050406030204" pitchFamily="18" charset="0"/>
                              <a:ea typeface="Cambria Math" panose="02040503050406030204" pitchFamily="18" charset="0"/>
                            </a:rPr>
                            <m:t>3</m:t>
                          </m:r>
                        </m:sup>
                      </m:sSup>
                    </m:oMath>
                  </m:oMathPara>
                </a14:m>
                <a:endParaRPr lang="en-MY" dirty="0"/>
              </a:p>
            </p:txBody>
          </p:sp>
        </mc:Choice>
        <mc:Fallback xmlns="">
          <p:sp>
            <p:nvSpPr>
              <p:cNvPr id="10" name="TextBox 9">
                <a:extLst>
                  <a:ext uri="{FF2B5EF4-FFF2-40B4-BE49-F238E27FC236}">
                    <a16:creationId xmlns:a16="http://schemas.microsoft.com/office/drawing/2014/main" id="{4B27E762-2E45-4C59-AE66-271D4FB4C62B}"/>
                  </a:ext>
                </a:extLst>
              </p:cNvPr>
              <p:cNvSpPr txBox="1">
                <a:spLocks noRot="1" noChangeAspect="1" noMove="1" noResize="1" noEditPoints="1" noAdjustHandles="1" noChangeArrowheads="1" noChangeShapeType="1" noTextEdit="1"/>
              </p:cNvSpPr>
              <p:nvPr/>
            </p:nvSpPr>
            <p:spPr>
              <a:xfrm>
                <a:off x="457200" y="3927172"/>
                <a:ext cx="2014847" cy="276999"/>
              </a:xfrm>
              <a:prstGeom prst="rect">
                <a:avLst/>
              </a:prstGeom>
              <a:blipFill>
                <a:blip r:embed="rId7"/>
                <a:stretch>
                  <a:fillRect l="-2417" t="-4348" r="-604" b="-32609"/>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 xmlns:a16="http://schemas.microsoft.com/office/drawing/2014/main" id="{C22663D3-FCBD-4AD0-89E8-4F23A7AAA7AC}"/>
                  </a:ext>
                </a:extLst>
              </p:cNvPr>
              <p:cNvSpPr txBox="1"/>
              <p:nvPr/>
            </p:nvSpPr>
            <p:spPr>
              <a:xfrm>
                <a:off x="4114800" y="2971800"/>
                <a:ext cx="2046458" cy="29841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MY" b="0" i="1" smtClean="0">
                              <a:latin typeface="Cambria Math" panose="02040503050406030204" pitchFamily="18" charset="0"/>
                            </a:rPr>
                          </m:ctrlPr>
                        </m:sSubPr>
                        <m:e>
                          <m:r>
                            <a:rPr lang="en-MY" b="0" i="1" smtClean="0">
                              <a:latin typeface="Cambria Math" panose="02040503050406030204" pitchFamily="18" charset="0"/>
                            </a:rPr>
                            <m:t>𝑐</m:t>
                          </m:r>
                        </m:e>
                        <m:sub>
                          <m:r>
                            <a:rPr lang="en-MY" b="0" i="1" smtClean="0">
                              <a:latin typeface="Cambria Math" panose="02040503050406030204" pitchFamily="18" charset="0"/>
                            </a:rPr>
                            <m:t>𝑝</m:t>
                          </m:r>
                          <m:r>
                            <a:rPr lang="en-MY" b="0" i="1" smtClean="0">
                              <a:latin typeface="Cambria Math" panose="02040503050406030204" pitchFamily="18" charset="0"/>
                            </a:rPr>
                            <m:t>,</m:t>
                          </m:r>
                          <m:r>
                            <a:rPr lang="en-MY" b="0" i="1" smtClean="0">
                              <a:latin typeface="Cambria Math" panose="02040503050406030204" pitchFamily="18" charset="0"/>
                            </a:rPr>
                            <m:t>𝑙</m:t>
                          </m:r>
                        </m:sub>
                      </m:sSub>
                      <m:r>
                        <a:rPr lang="en-MY" b="0" i="1" smtClean="0">
                          <a:latin typeface="Cambria Math" panose="02040503050406030204" pitchFamily="18" charset="0"/>
                        </a:rPr>
                        <m:t>=4217 </m:t>
                      </m:r>
                      <m:r>
                        <a:rPr lang="en-MY" b="0" i="1" smtClean="0">
                          <a:latin typeface="Cambria Math" panose="02040503050406030204" pitchFamily="18" charset="0"/>
                        </a:rPr>
                        <m:t>𝐽</m:t>
                      </m:r>
                      <m:r>
                        <a:rPr lang="en-MY" b="0" i="1" smtClean="0">
                          <a:latin typeface="Cambria Math" panose="02040503050406030204" pitchFamily="18" charset="0"/>
                        </a:rPr>
                        <m:t>/</m:t>
                      </m:r>
                      <m:r>
                        <a:rPr lang="en-MY" b="0" i="1" smtClean="0">
                          <a:latin typeface="Cambria Math" panose="02040503050406030204" pitchFamily="18" charset="0"/>
                        </a:rPr>
                        <m:t>𝑘𝑔</m:t>
                      </m:r>
                      <m:r>
                        <a:rPr lang="en-MY" b="0" i="1" smtClean="0">
                          <a:latin typeface="Cambria Math" panose="02040503050406030204" pitchFamily="18" charset="0"/>
                          <a:ea typeface="Cambria Math" panose="02040503050406030204" pitchFamily="18" charset="0"/>
                        </a:rPr>
                        <m:t>∙</m:t>
                      </m:r>
                      <m:r>
                        <a:rPr lang="en-MY" b="0" i="1" smtClean="0">
                          <a:latin typeface="Cambria Math" panose="02040503050406030204" pitchFamily="18" charset="0"/>
                          <a:ea typeface="Cambria Math" panose="02040503050406030204" pitchFamily="18" charset="0"/>
                        </a:rPr>
                        <m:t>𝐾</m:t>
                      </m:r>
                    </m:oMath>
                  </m:oMathPara>
                </a14:m>
                <a:endParaRPr lang="en-MY" dirty="0"/>
              </a:p>
            </p:txBody>
          </p:sp>
        </mc:Choice>
        <mc:Fallback xmlns="">
          <p:sp>
            <p:nvSpPr>
              <p:cNvPr id="11" name="TextBox 10">
                <a:extLst>
                  <a:ext uri="{FF2B5EF4-FFF2-40B4-BE49-F238E27FC236}">
                    <a16:creationId xmlns:a16="http://schemas.microsoft.com/office/drawing/2014/main" id="{C22663D3-FCBD-4AD0-89E8-4F23A7AAA7AC}"/>
                  </a:ext>
                </a:extLst>
              </p:cNvPr>
              <p:cNvSpPr txBox="1">
                <a:spLocks noRot="1" noChangeAspect="1" noMove="1" noResize="1" noEditPoints="1" noAdjustHandles="1" noChangeArrowheads="1" noChangeShapeType="1" noTextEdit="1"/>
              </p:cNvSpPr>
              <p:nvPr/>
            </p:nvSpPr>
            <p:spPr>
              <a:xfrm>
                <a:off x="4114800" y="2971800"/>
                <a:ext cx="2046458" cy="298415"/>
              </a:xfrm>
              <a:prstGeom prst="rect">
                <a:avLst/>
              </a:prstGeom>
              <a:blipFill>
                <a:blip r:embed="rId8"/>
                <a:stretch>
                  <a:fillRect l="-1488" t="-2083" r="-2083" b="-27083"/>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 xmlns:a16="http://schemas.microsoft.com/office/drawing/2014/main" id="{3E89E201-D713-4349-B594-84EA0F3D0DD8}"/>
                  </a:ext>
                </a:extLst>
              </p:cNvPr>
              <p:cNvSpPr txBox="1"/>
              <p:nvPr/>
            </p:nvSpPr>
            <p:spPr>
              <a:xfrm>
                <a:off x="4114800" y="3438001"/>
                <a:ext cx="1861663" cy="29956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MY" b="0" i="1" smtClean="0">
                              <a:latin typeface="Cambria Math" panose="02040503050406030204" pitchFamily="18" charset="0"/>
                            </a:rPr>
                          </m:ctrlPr>
                        </m:sSubPr>
                        <m:e>
                          <m:r>
                            <a:rPr lang="en-MY" b="0" i="1" smtClean="0">
                              <a:latin typeface="Cambria Math" panose="02040503050406030204" pitchFamily="18" charset="0"/>
                            </a:rPr>
                            <m:t>h</m:t>
                          </m:r>
                        </m:e>
                        <m:sub>
                          <m:r>
                            <a:rPr lang="en-MY" b="0" i="1" smtClean="0">
                              <a:latin typeface="Cambria Math" panose="02040503050406030204" pitchFamily="18" charset="0"/>
                            </a:rPr>
                            <m:t>𝑓𝑔</m:t>
                          </m:r>
                        </m:sub>
                      </m:sSub>
                      <m:r>
                        <a:rPr lang="en-MY" b="0" i="1" smtClean="0">
                          <a:latin typeface="Cambria Math" panose="02040503050406030204" pitchFamily="18" charset="0"/>
                        </a:rPr>
                        <m:t>=2257 </m:t>
                      </m:r>
                      <m:r>
                        <a:rPr lang="en-MY" b="0" i="1" smtClean="0">
                          <a:latin typeface="Cambria Math" panose="02040503050406030204" pitchFamily="18" charset="0"/>
                        </a:rPr>
                        <m:t>𝑘𝐽</m:t>
                      </m:r>
                      <m:r>
                        <a:rPr lang="en-MY" b="0" i="1" smtClean="0">
                          <a:latin typeface="Cambria Math" panose="02040503050406030204" pitchFamily="18" charset="0"/>
                        </a:rPr>
                        <m:t>/</m:t>
                      </m:r>
                      <m:r>
                        <a:rPr lang="en-MY" b="0" i="1" smtClean="0">
                          <a:latin typeface="Cambria Math" panose="02040503050406030204" pitchFamily="18" charset="0"/>
                        </a:rPr>
                        <m:t>𝑘𝑔</m:t>
                      </m:r>
                    </m:oMath>
                  </m:oMathPara>
                </a14:m>
                <a:endParaRPr lang="en-MY" dirty="0"/>
              </a:p>
            </p:txBody>
          </p:sp>
        </mc:Choice>
        <mc:Fallback xmlns="">
          <p:sp>
            <p:nvSpPr>
              <p:cNvPr id="12" name="TextBox 11">
                <a:extLst>
                  <a:ext uri="{FF2B5EF4-FFF2-40B4-BE49-F238E27FC236}">
                    <a16:creationId xmlns:a16="http://schemas.microsoft.com/office/drawing/2014/main" id="{3E89E201-D713-4349-B594-84EA0F3D0DD8}"/>
                  </a:ext>
                </a:extLst>
              </p:cNvPr>
              <p:cNvSpPr txBox="1">
                <a:spLocks noRot="1" noChangeAspect="1" noMove="1" noResize="1" noEditPoints="1" noAdjustHandles="1" noChangeArrowheads="1" noChangeShapeType="1" noTextEdit="1"/>
              </p:cNvSpPr>
              <p:nvPr/>
            </p:nvSpPr>
            <p:spPr>
              <a:xfrm>
                <a:off x="4114800" y="3438001"/>
                <a:ext cx="1861663" cy="299569"/>
              </a:xfrm>
              <a:prstGeom prst="rect">
                <a:avLst/>
              </a:prstGeom>
              <a:blipFill>
                <a:blip r:embed="rId9"/>
                <a:stretch>
                  <a:fillRect l="-2623" r="-4262" b="-28571"/>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 xmlns:a16="http://schemas.microsoft.com/office/drawing/2014/main" id="{2180A4D4-A136-4B2A-B0F6-4269E0B6A132}"/>
                  </a:ext>
                </a:extLst>
              </p:cNvPr>
              <p:cNvSpPr txBox="1"/>
              <p:nvPr/>
            </p:nvSpPr>
            <p:spPr>
              <a:xfrm>
                <a:off x="4114800" y="3905356"/>
                <a:ext cx="108799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MY" i="1" smtClean="0">
                              <a:latin typeface="Cambria Math" panose="02040503050406030204" pitchFamily="18" charset="0"/>
                            </a:rPr>
                          </m:ctrlPr>
                        </m:sSubPr>
                        <m:e>
                          <m:r>
                            <a:rPr lang="en-MY" b="0" i="1" smtClean="0">
                              <a:latin typeface="Cambria Math" panose="02040503050406030204" pitchFamily="18" charset="0"/>
                            </a:rPr>
                            <m:t>𝑃𝑟</m:t>
                          </m:r>
                        </m:e>
                        <m:sub>
                          <m:r>
                            <a:rPr lang="en-MY" b="0" i="1" smtClean="0">
                              <a:latin typeface="Cambria Math" panose="02040503050406030204" pitchFamily="18" charset="0"/>
                            </a:rPr>
                            <m:t>𝑙</m:t>
                          </m:r>
                        </m:sub>
                      </m:sSub>
                      <m:r>
                        <a:rPr lang="en-MY" b="0" i="1" smtClean="0">
                          <a:latin typeface="Cambria Math" panose="02040503050406030204" pitchFamily="18" charset="0"/>
                        </a:rPr>
                        <m:t>=1.76</m:t>
                      </m:r>
                    </m:oMath>
                  </m:oMathPara>
                </a14:m>
                <a:endParaRPr lang="en-MY" dirty="0"/>
              </a:p>
            </p:txBody>
          </p:sp>
        </mc:Choice>
        <mc:Fallback xmlns="">
          <p:sp>
            <p:nvSpPr>
              <p:cNvPr id="14" name="TextBox 13">
                <a:extLst>
                  <a:ext uri="{FF2B5EF4-FFF2-40B4-BE49-F238E27FC236}">
                    <a16:creationId xmlns:a16="http://schemas.microsoft.com/office/drawing/2014/main" id="{2180A4D4-A136-4B2A-B0F6-4269E0B6A132}"/>
                  </a:ext>
                </a:extLst>
              </p:cNvPr>
              <p:cNvSpPr txBox="1">
                <a:spLocks noRot="1" noChangeAspect="1" noMove="1" noResize="1" noEditPoints="1" noAdjustHandles="1" noChangeArrowheads="1" noChangeShapeType="1" noTextEdit="1"/>
              </p:cNvSpPr>
              <p:nvPr/>
            </p:nvSpPr>
            <p:spPr>
              <a:xfrm>
                <a:off x="4114800" y="3905356"/>
                <a:ext cx="1087990" cy="276999"/>
              </a:xfrm>
              <a:prstGeom prst="rect">
                <a:avLst/>
              </a:prstGeom>
              <a:blipFill>
                <a:blip r:embed="rId10"/>
                <a:stretch>
                  <a:fillRect l="-4494" r="-5056" b="-17778"/>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 xmlns:a16="http://schemas.microsoft.com/office/drawing/2014/main" id="{B03086A7-A931-43A2-A365-7F66BE1E7893}"/>
                  </a:ext>
                </a:extLst>
              </p:cNvPr>
              <p:cNvSpPr txBox="1"/>
              <p:nvPr/>
            </p:nvSpPr>
            <p:spPr>
              <a:xfrm>
                <a:off x="6520373" y="2968221"/>
                <a:ext cx="216642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MY" i="1" smtClean="0">
                          <a:latin typeface="Cambria Math" panose="02040503050406030204" pitchFamily="18" charset="0"/>
                          <a:ea typeface="Cambria Math" panose="02040503050406030204" pitchFamily="18" charset="0"/>
                        </a:rPr>
                        <m:t>𝜎</m:t>
                      </m:r>
                      <m:r>
                        <a:rPr lang="en-MY" b="0" i="1" smtClean="0">
                          <a:latin typeface="Cambria Math" panose="02040503050406030204" pitchFamily="18" charset="0"/>
                          <a:ea typeface="Cambria Math" panose="02040503050406030204" pitchFamily="18" charset="0"/>
                        </a:rPr>
                        <m:t>=5.89×</m:t>
                      </m:r>
                      <m:sSup>
                        <m:sSupPr>
                          <m:ctrlPr>
                            <a:rPr lang="en-MY" b="0" i="1" smtClean="0">
                              <a:latin typeface="Cambria Math" panose="02040503050406030204" pitchFamily="18" charset="0"/>
                              <a:ea typeface="Cambria Math" panose="02040503050406030204" pitchFamily="18" charset="0"/>
                            </a:rPr>
                          </m:ctrlPr>
                        </m:sSupPr>
                        <m:e>
                          <m:r>
                            <a:rPr lang="en-MY" b="0" i="1" smtClean="0">
                              <a:latin typeface="Cambria Math" panose="02040503050406030204" pitchFamily="18" charset="0"/>
                              <a:ea typeface="Cambria Math" panose="02040503050406030204" pitchFamily="18" charset="0"/>
                            </a:rPr>
                            <m:t>10</m:t>
                          </m:r>
                        </m:e>
                        <m:sup>
                          <m:r>
                            <a:rPr lang="en-MY" b="0" i="1" smtClean="0">
                              <a:latin typeface="Cambria Math" panose="02040503050406030204" pitchFamily="18" charset="0"/>
                              <a:ea typeface="Cambria Math" panose="02040503050406030204" pitchFamily="18" charset="0"/>
                            </a:rPr>
                            <m:t>−2</m:t>
                          </m:r>
                        </m:sup>
                      </m:sSup>
                      <m:r>
                        <a:rPr lang="en-MY" b="0" i="1" smtClean="0">
                          <a:latin typeface="Cambria Math" panose="02040503050406030204" pitchFamily="18" charset="0"/>
                          <a:ea typeface="Cambria Math" panose="02040503050406030204" pitchFamily="18" charset="0"/>
                        </a:rPr>
                        <m:t>𝑁</m:t>
                      </m:r>
                      <m:r>
                        <a:rPr lang="en-MY" b="0" i="1" smtClean="0">
                          <a:latin typeface="Cambria Math" panose="02040503050406030204" pitchFamily="18" charset="0"/>
                          <a:ea typeface="Cambria Math" panose="02040503050406030204" pitchFamily="18" charset="0"/>
                        </a:rPr>
                        <m:t>/</m:t>
                      </m:r>
                      <m:r>
                        <a:rPr lang="en-MY" b="0" i="1" smtClean="0">
                          <a:latin typeface="Cambria Math" panose="02040503050406030204" pitchFamily="18" charset="0"/>
                          <a:ea typeface="Cambria Math" panose="02040503050406030204" pitchFamily="18" charset="0"/>
                        </a:rPr>
                        <m:t>𝑚</m:t>
                      </m:r>
                    </m:oMath>
                  </m:oMathPara>
                </a14:m>
                <a:endParaRPr lang="en-MY" dirty="0"/>
              </a:p>
            </p:txBody>
          </p:sp>
        </mc:Choice>
        <mc:Fallback xmlns="">
          <p:sp>
            <p:nvSpPr>
              <p:cNvPr id="15" name="TextBox 14">
                <a:extLst>
                  <a:ext uri="{FF2B5EF4-FFF2-40B4-BE49-F238E27FC236}">
                    <a16:creationId xmlns:a16="http://schemas.microsoft.com/office/drawing/2014/main" id="{B03086A7-A931-43A2-A365-7F66BE1E7893}"/>
                  </a:ext>
                </a:extLst>
              </p:cNvPr>
              <p:cNvSpPr txBox="1">
                <a:spLocks noRot="1" noChangeAspect="1" noMove="1" noResize="1" noEditPoints="1" noAdjustHandles="1" noChangeArrowheads="1" noChangeShapeType="1" noTextEdit="1"/>
              </p:cNvSpPr>
              <p:nvPr/>
            </p:nvSpPr>
            <p:spPr>
              <a:xfrm>
                <a:off x="6520373" y="2968221"/>
                <a:ext cx="2166427" cy="276999"/>
              </a:xfrm>
              <a:prstGeom prst="rect">
                <a:avLst/>
              </a:prstGeom>
              <a:blipFill>
                <a:blip r:embed="rId11"/>
                <a:stretch>
                  <a:fillRect l="-1127" t="-4444" r="-1408" b="-35556"/>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 xmlns:a16="http://schemas.microsoft.com/office/drawing/2014/main" id="{7CC2DDE0-4EFA-4F29-AB5C-B3A71DC16FEC}"/>
                  </a:ext>
                </a:extLst>
              </p:cNvPr>
              <p:cNvSpPr txBox="1"/>
              <p:nvPr/>
            </p:nvSpPr>
            <p:spPr>
              <a:xfrm>
                <a:off x="387220" y="4671147"/>
                <a:ext cx="8153400" cy="122931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3200" i="1" smtClean="0">
                              <a:latin typeface="Cambria Math" panose="02040503050406030204" pitchFamily="18" charset="0"/>
                            </a:rPr>
                          </m:ctrlPr>
                        </m:sSubSupPr>
                        <m:e>
                          <m:r>
                            <a:rPr lang="en-US" sz="3200" b="0" i="1" smtClean="0">
                              <a:latin typeface="Cambria Math" panose="02040503050406030204" pitchFamily="18" charset="0"/>
                            </a:rPr>
                            <m:t>𝑞</m:t>
                          </m:r>
                        </m:e>
                        <m:sub>
                          <m:r>
                            <a:rPr lang="en-US" sz="3200" b="0" i="1" smtClean="0">
                              <a:latin typeface="Cambria Math" panose="02040503050406030204" pitchFamily="18" charset="0"/>
                            </a:rPr>
                            <m:t>𝑠</m:t>
                          </m:r>
                        </m:sub>
                        <m:sup>
                          <m:r>
                            <a:rPr lang="en-US" sz="3200" b="0" i="1" smtClean="0">
                              <a:latin typeface="Cambria Math" panose="02040503050406030204" pitchFamily="18" charset="0"/>
                            </a:rPr>
                            <m:t>′′</m:t>
                          </m:r>
                        </m:sup>
                      </m:sSubSup>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𝜇</m:t>
                          </m:r>
                        </m:e>
                        <m:sub>
                          <m:r>
                            <a:rPr lang="en-US" sz="3200" b="0" i="1" smtClean="0">
                              <a:latin typeface="Cambria Math" panose="02040503050406030204" pitchFamily="18" charset="0"/>
                            </a:rPr>
                            <m:t>𝑙</m:t>
                          </m:r>
                        </m:sub>
                      </m:s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h</m:t>
                          </m:r>
                        </m:e>
                        <m:sub>
                          <m:r>
                            <a:rPr lang="en-US" sz="3200" b="0" i="1" smtClean="0">
                              <a:latin typeface="Cambria Math" panose="02040503050406030204" pitchFamily="18" charset="0"/>
                            </a:rPr>
                            <m:t>𝑓𝑔</m:t>
                          </m:r>
                        </m:sub>
                      </m:sSub>
                      <m:sSup>
                        <m:sSupPr>
                          <m:ctrlPr>
                            <a:rPr lang="en-US" sz="3200" b="0" i="1" smtClean="0">
                              <a:latin typeface="Cambria Math" panose="02040503050406030204" pitchFamily="18" charset="0"/>
                            </a:rPr>
                          </m:ctrlPr>
                        </m:sSupPr>
                        <m:e>
                          <m:d>
                            <m:dPr>
                              <m:begChr m:val="["/>
                              <m:endChr m:val="]"/>
                              <m:ctrlPr>
                                <a:rPr lang="en-US" sz="3200" b="0" i="1" smtClean="0">
                                  <a:latin typeface="Cambria Math" panose="02040503050406030204" pitchFamily="18" charset="0"/>
                                </a:rPr>
                              </m:ctrlPr>
                            </m:dPr>
                            <m:e>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𝑔</m:t>
                                  </m:r>
                                  <m:d>
                                    <m:dPr>
                                      <m:ctrlPr>
                                        <a:rPr lang="en-US" sz="3200" b="0" i="1" smtClean="0">
                                          <a:latin typeface="Cambria Math" panose="02040503050406030204" pitchFamily="18" charset="0"/>
                                        </a:rPr>
                                      </m:ctrlPr>
                                    </m:dPr>
                                    <m:e>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𝜌</m:t>
                                          </m:r>
                                        </m:e>
                                        <m:sub>
                                          <m:r>
                                            <a:rPr lang="en-US" sz="3200" b="0" i="1" smtClean="0">
                                              <a:latin typeface="Cambria Math" panose="02040503050406030204" pitchFamily="18" charset="0"/>
                                            </a:rPr>
                                            <m:t>𝑙</m:t>
                                          </m:r>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𝜌</m:t>
                                          </m:r>
                                        </m:e>
                                        <m:sub>
                                          <m:r>
                                            <a:rPr lang="en-US" sz="3200" b="0" i="1" smtClean="0">
                                              <a:latin typeface="Cambria Math" panose="02040503050406030204" pitchFamily="18" charset="0"/>
                                            </a:rPr>
                                            <m:t>𝑣</m:t>
                                          </m:r>
                                        </m:sub>
                                      </m:sSub>
                                    </m:e>
                                  </m:d>
                                </m:num>
                                <m:den>
                                  <m:r>
                                    <a:rPr lang="en-US" sz="3200" b="0" i="1" smtClean="0">
                                      <a:latin typeface="Cambria Math" panose="02040503050406030204" pitchFamily="18" charset="0"/>
                                      <a:ea typeface="Cambria Math" panose="02040503050406030204" pitchFamily="18" charset="0"/>
                                    </a:rPr>
                                    <m:t>𝜎</m:t>
                                  </m:r>
                                </m:den>
                              </m:f>
                            </m:e>
                          </m:d>
                        </m:e>
                        <m:sup>
                          <m:r>
                            <a:rPr lang="en-US" sz="3200" b="0" i="1" smtClean="0">
                              <a:latin typeface="Cambria Math" panose="02040503050406030204" pitchFamily="18" charset="0"/>
                            </a:rPr>
                            <m:t>1/2</m:t>
                          </m:r>
                        </m:sup>
                      </m:sSup>
                      <m:sSup>
                        <m:sSupPr>
                          <m:ctrlPr>
                            <a:rPr lang="en-US" sz="3200" b="0" i="1" smtClean="0">
                              <a:latin typeface="Cambria Math" panose="02040503050406030204" pitchFamily="18" charset="0"/>
                            </a:rPr>
                          </m:ctrlPr>
                        </m:sSupPr>
                        <m:e>
                          <m:d>
                            <m:dPr>
                              <m:ctrlPr>
                                <a:rPr lang="en-US" sz="3200" b="0" i="1" smtClean="0">
                                  <a:latin typeface="Cambria Math" panose="02040503050406030204" pitchFamily="18" charset="0"/>
                                </a:rPr>
                              </m:ctrlPr>
                            </m:dPr>
                            <m:e>
                              <m:f>
                                <m:fPr>
                                  <m:ctrlPr>
                                    <a:rPr lang="en-US" sz="3200" b="0" i="1" smtClean="0">
                                      <a:latin typeface="Cambria Math" panose="02040503050406030204" pitchFamily="18" charset="0"/>
                                    </a:rPr>
                                  </m:ctrlPr>
                                </m:fPr>
                                <m:num>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𝑐</m:t>
                                      </m:r>
                                    </m:e>
                                    <m:sub>
                                      <m:r>
                                        <a:rPr lang="en-US" sz="3200" b="0" i="1" smtClean="0">
                                          <a:latin typeface="Cambria Math" panose="02040503050406030204" pitchFamily="18" charset="0"/>
                                        </a:rPr>
                                        <m:t>𝑝</m:t>
                                      </m:r>
                                      <m:r>
                                        <a:rPr lang="en-US" sz="3200" b="0" i="1" smtClean="0">
                                          <a:latin typeface="Cambria Math" panose="02040503050406030204" pitchFamily="18" charset="0"/>
                                        </a:rPr>
                                        <m:t>,</m:t>
                                      </m:r>
                                      <m:r>
                                        <a:rPr lang="en-US" sz="3200" b="0" i="1" smtClean="0">
                                          <a:latin typeface="Cambria Math" panose="02040503050406030204" pitchFamily="18" charset="0"/>
                                        </a:rPr>
                                        <m:t>𝑙</m:t>
                                      </m:r>
                                    </m:sub>
                                  </m:s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m:t>
                                      </m:r>
                                      <m:r>
                                        <a:rPr lang="en-US" sz="3200" b="0" i="1" smtClean="0">
                                          <a:latin typeface="Cambria Math" panose="02040503050406030204" pitchFamily="18" charset="0"/>
                                          <a:ea typeface="Cambria Math" panose="02040503050406030204" pitchFamily="18" charset="0"/>
                                        </a:rPr>
                                        <m:t>𝑇</m:t>
                                      </m:r>
                                    </m:e>
                                    <m:sub>
                                      <m:r>
                                        <a:rPr lang="en-US" sz="3200" b="0" i="1" smtClean="0">
                                          <a:latin typeface="Cambria Math" panose="02040503050406030204" pitchFamily="18" charset="0"/>
                                        </a:rPr>
                                        <m:t>𝑒</m:t>
                                      </m:r>
                                    </m:sub>
                                  </m:sSub>
                                </m:num>
                                <m:den>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𝐶</m:t>
                                      </m:r>
                                    </m:e>
                                    <m:sub>
                                      <m:r>
                                        <a:rPr lang="en-US" sz="3200" b="0" i="1" smtClean="0">
                                          <a:latin typeface="Cambria Math" panose="02040503050406030204" pitchFamily="18" charset="0"/>
                                        </a:rPr>
                                        <m:t>𝑠</m:t>
                                      </m:r>
                                      <m:r>
                                        <a:rPr lang="en-US" sz="3200" b="0" i="1" smtClean="0">
                                          <a:latin typeface="Cambria Math" panose="02040503050406030204" pitchFamily="18" charset="0"/>
                                        </a:rPr>
                                        <m:t>,</m:t>
                                      </m:r>
                                      <m:r>
                                        <a:rPr lang="en-US" sz="3200" b="0" i="1" smtClean="0">
                                          <a:latin typeface="Cambria Math" panose="02040503050406030204" pitchFamily="18" charset="0"/>
                                        </a:rPr>
                                        <m:t>𝑓</m:t>
                                      </m:r>
                                    </m:sub>
                                  </m:s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h</m:t>
                                      </m:r>
                                    </m:e>
                                    <m:sub>
                                      <m:r>
                                        <a:rPr lang="en-US" sz="3200" b="0" i="1" smtClean="0">
                                          <a:latin typeface="Cambria Math" panose="02040503050406030204" pitchFamily="18" charset="0"/>
                                        </a:rPr>
                                        <m:t>𝑓𝑔</m:t>
                                      </m:r>
                                    </m:sub>
                                  </m:sSub>
                                  <m:sSubSup>
                                    <m:sSubSupPr>
                                      <m:ctrlPr>
                                        <a:rPr lang="en-US" sz="3200" b="0" i="1" smtClean="0">
                                          <a:latin typeface="Cambria Math" panose="02040503050406030204" pitchFamily="18" charset="0"/>
                                        </a:rPr>
                                      </m:ctrlPr>
                                    </m:sSubSupPr>
                                    <m:e>
                                      <m:r>
                                        <a:rPr lang="en-US" sz="3200" b="0" i="1" smtClean="0">
                                          <a:latin typeface="Cambria Math" panose="02040503050406030204" pitchFamily="18" charset="0"/>
                                        </a:rPr>
                                        <m:t>𝑃𝑟</m:t>
                                      </m:r>
                                    </m:e>
                                    <m:sub>
                                      <m:r>
                                        <a:rPr lang="en-US" sz="3200" b="0" i="1" smtClean="0">
                                          <a:latin typeface="Cambria Math" panose="02040503050406030204" pitchFamily="18" charset="0"/>
                                        </a:rPr>
                                        <m:t>𝑙</m:t>
                                      </m:r>
                                    </m:sub>
                                    <m:sup>
                                      <m:r>
                                        <a:rPr lang="en-US" sz="3200" b="0" i="1" smtClean="0">
                                          <a:latin typeface="Cambria Math" panose="02040503050406030204" pitchFamily="18" charset="0"/>
                                        </a:rPr>
                                        <m:t>𝑛</m:t>
                                      </m:r>
                                    </m:sup>
                                  </m:sSubSup>
                                </m:den>
                              </m:f>
                            </m:e>
                          </m:d>
                        </m:e>
                        <m:sup>
                          <m:r>
                            <a:rPr lang="en-US" sz="3200" b="0" i="1" smtClean="0">
                              <a:latin typeface="Cambria Math" panose="02040503050406030204" pitchFamily="18" charset="0"/>
                            </a:rPr>
                            <m:t>3</m:t>
                          </m:r>
                        </m:sup>
                      </m:sSup>
                    </m:oMath>
                  </m:oMathPara>
                </a14:m>
                <a:endParaRPr lang="en-US" sz="3200" dirty="0">
                  <a:latin typeface="Times New Roman" panose="02020603050405020304" pitchFamily="18" charset="0"/>
                  <a:cs typeface="Times New Roman" panose="02020603050405020304" pitchFamily="18" charset="0"/>
                </a:endParaRPr>
              </a:p>
            </p:txBody>
          </p:sp>
        </mc:Choice>
        <mc:Fallback xmlns="">
          <p:sp>
            <p:nvSpPr>
              <p:cNvPr id="16" name="TextBox 15">
                <a:extLst>
                  <a:ext uri="{FF2B5EF4-FFF2-40B4-BE49-F238E27FC236}">
                    <a16:creationId xmlns:a16="http://schemas.microsoft.com/office/drawing/2014/main" id="{7CC2DDE0-4EFA-4F29-AB5C-B3A71DC16FEC}"/>
                  </a:ext>
                </a:extLst>
              </p:cNvPr>
              <p:cNvSpPr txBox="1">
                <a:spLocks noRot="1" noChangeAspect="1" noMove="1" noResize="1" noEditPoints="1" noAdjustHandles="1" noChangeArrowheads="1" noChangeShapeType="1" noTextEdit="1"/>
              </p:cNvSpPr>
              <p:nvPr/>
            </p:nvSpPr>
            <p:spPr>
              <a:xfrm>
                <a:off x="387220" y="4671147"/>
                <a:ext cx="8153400" cy="1229311"/>
              </a:xfrm>
              <a:prstGeom prst="rect">
                <a:avLst/>
              </a:prstGeom>
              <a:blipFill>
                <a:blip r:embed="rId12"/>
                <a:stretch>
                  <a:fillRect/>
                </a:stretch>
              </a:blipFill>
            </p:spPr>
            <p:txBody>
              <a:bodyPr/>
              <a:lstStyle/>
              <a:p>
                <a:r>
                  <a:rPr lang="en-MY">
                    <a:noFill/>
                  </a:rPr>
                  <a:t> </a:t>
                </a:r>
              </a:p>
            </p:txBody>
          </p:sp>
        </mc:Fallback>
      </mc:AlternateContent>
    </p:spTree>
    <p:extLst>
      <p:ext uri="{BB962C8B-B14F-4D97-AF65-F5344CB8AC3E}">
        <p14:creationId xmlns:p14="http://schemas.microsoft.com/office/powerpoint/2010/main" val="2609618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7" grpId="0"/>
      <p:bldP spid="8" grpId="0"/>
      <p:bldP spid="9" grpId="0"/>
      <p:bldP spid="10" grpId="0"/>
      <p:bldP spid="11" grpId="0"/>
      <p:bldP spid="12" grpId="0"/>
      <p:bldP spid="14" grpId="0"/>
      <p:bldP spid="15" grpId="0"/>
      <p:bldP spid="1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640FBE92-EA1F-4803-BECB-288EA9BBC5EB}"/>
              </a:ext>
            </a:extLst>
          </p:cNvPr>
          <p:cNvSpPr txBox="1">
            <a:spLocks/>
          </p:cNvSpPr>
          <p:nvPr/>
        </p:nvSpPr>
        <p:spPr bwMode="auto">
          <a:xfrm>
            <a:off x="457200" y="327818"/>
            <a:ext cx="8229600" cy="8080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MY" dirty="0" err="1"/>
              <a:t>Rohsenow</a:t>
            </a:r>
            <a:r>
              <a:rPr lang="en-MY" dirty="0"/>
              <a:t> Correlation Example</a:t>
            </a:r>
          </a:p>
        </p:txBody>
      </p:sp>
      <mc:AlternateContent xmlns:mc="http://schemas.openxmlformats.org/markup-compatibility/2006" xmlns:a14="http://schemas.microsoft.com/office/drawing/2010/main">
        <mc:Choice Requires="a14">
          <p:sp>
            <p:nvSpPr>
              <p:cNvPr id="5" name="TextBox 4">
                <a:extLst>
                  <a:ext uri="{FF2B5EF4-FFF2-40B4-BE49-F238E27FC236}">
                    <a16:creationId xmlns="" xmlns:a16="http://schemas.microsoft.com/office/drawing/2014/main" id="{8868A027-47CB-434D-B8F2-884D6E010596}"/>
                  </a:ext>
                </a:extLst>
              </p:cNvPr>
              <p:cNvSpPr txBox="1"/>
              <p:nvPr/>
            </p:nvSpPr>
            <p:spPr>
              <a:xfrm>
                <a:off x="609600" y="1630976"/>
                <a:ext cx="6405408" cy="305084"/>
              </a:xfrm>
              <a:prstGeom prst="rect">
                <a:avLst/>
              </a:prstGeom>
              <a:noFill/>
            </p:spPr>
            <p:txBody>
              <a:bodyPr wrap="none" lIns="0" tIns="0" rIns="0" bIns="0" rtlCol="0">
                <a:spAutoFit/>
              </a:bodyPr>
              <a:lstStyle/>
              <a:p>
                <a14:m>
                  <m:oMath xmlns:m="http://schemas.openxmlformats.org/officeDocument/2006/math">
                    <m:sSub>
                      <m:sSubPr>
                        <m:ctrlPr>
                          <a:rPr lang="en-MY" b="0" i="1" smtClean="0">
                            <a:latin typeface="Cambria Math" panose="02040503050406030204" pitchFamily="18" charset="0"/>
                            <a:ea typeface="Cambria Math" panose="02040503050406030204" pitchFamily="18" charset="0"/>
                          </a:rPr>
                        </m:ctrlPr>
                      </m:sSubPr>
                      <m:e>
                        <m:r>
                          <a:rPr lang="en-MY" i="1" smtClean="0">
                            <a:latin typeface="Cambria Math" panose="02040503050406030204" pitchFamily="18" charset="0"/>
                            <a:ea typeface="Cambria Math" panose="02040503050406030204" pitchFamily="18" charset="0"/>
                          </a:rPr>
                          <m:t>𝜇</m:t>
                        </m:r>
                      </m:e>
                      <m:sub>
                        <m:r>
                          <a:rPr lang="en-MY" b="0" i="1" smtClean="0">
                            <a:latin typeface="Cambria Math" panose="02040503050406030204" pitchFamily="18" charset="0"/>
                            <a:ea typeface="Cambria Math" panose="02040503050406030204" pitchFamily="18" charset="0"/>
                          </a:rPr>
                          <m:t>𝑙</m:t>
                        </m:r>
                      </m:sub>
                    </m:sSub>
                    <m:sSub>
                      <m:sSubPr>
                        <m:ctrlPr>
                          <a:rPr lang="en-MY" b="0" i="1" smtClean="0">
                            <a:latin typeface="Cambria Math" panose="02040503050406030204" pitchFamily="18" charset="0"/>
                            <a:ea typeface="Cambria Math" panose="02040503050406030204" pitchFamily="18" charset="0"/>
                          </a:rPr>
                        </m:ctrlPr>
                      </m:sSubPr>
                      <m:e>
                        <m:r>
                          <a:rPr lang="en-MY" b="0" i="1" smtClean="0">
                            <a:latin typeface="Cambria Math" panose="02040503050406030204" pitchFamily="18" charset="0"/>
                            <a:ea typeface="Cambria Math" panose="02040503050406030204" pitchFamily="18" charset="0"/>
                          </a:rPr>
                          <m:t>h</m:t>
                        </m:r>
                      </m:e>
                      <m:sub>
                        <m:r>
                          <a:rPr lang="en-MY" b="0" i="1" smtClean="0">
                            <a:latin typeface="Cambria Math" panose="02040503050406030204" pitchFamily="18" charset="0"/>
                            <a:ea typeface="Cambria Math" panose="02040503050406030204" pitchFamily="18" charset="0"/>
                          </a:rPr>
                          <m:t>𝑓𝑔</m:t>
                        </m:r>
                      </m:sub>
                    </m:sSub>
                    <m:r>
                      <a:rPr lang="en-MY" b="0" i="1" smtClean="0">
                        <a:latin typeface="Cambria Math" panose="02040503050406030204" pitchFamily="18" charset="0"/>
                        <a:ea typeface="Cambria Math" panose="02040503050406030204" pitchFamily="18" charset="0"/>
                      </a:rPr>
                      <m:t>=(</m:t>
                    </m:r>
                    <m:r>
                      <a:rPr lang="en-MY" b="0" i="0" smtClean="0">
                        <a:latin typeface="Cambria Math" panose="02040503050406030204" pitchFamily="18" charset="0"/>
                        <a:ea typeface="Cambria Math" panose="02040503050406030204" pitchFamily="18" charset="0"/>
                      </a:rPr>
                      <m:t>2.79</m:t>
                    </m:r>
                    <m:r>
                      <a:rPr lang="en-MY" b="0" i="1" smtClean="0">
                        <a:latin typeface="Cambria Math" panose="02040503050406030204" pitchFamily="18" charset="0"/>
                        <a:ea typeface="Cambria Math" panose="02040503050406030204" pitchFamily="18" charset="0"/>
                      </a:rPr>
                      <m:t>×</m:t>
                    </m:r>
                    <m:sSup>
                      <m:sSupPr>
                        <m:ctrlPr>
                          <a:rPr lang="en-MY" b="0" i="1" smtClean="0">
                            <a:latin typeface="Cambria Math" panose="02040503050406030204" pitchFamily="18" charset="0"/>
                            <a:ea typeface="Cambria Math" panose="02040503050406030204" pitchFamily="18" charset="0"/>
                          </a:rPr>
                        </m:ctrlPr>
                      </m:sSupPr>
                      <m:e>
                        <m:r>
                          <a:rPr lang="en-MY" b="0" i="1" smtClean="0">
                            <a:latin typeface="Cambria Math" panose="02040503050406030204" pitchFamily="18" charset="0"/>
                            <a:ea typeface="Cambria Math" panose="02040503050406030204" pitchFamily="18" charset="0"/>
                          </a:rPr>
                          <m:t>10</m:t>
                        </m:r>
                      </m:e>
                      <m:sup>
                        <m:r>
                          <a:rPr lang="en-MY" b="0" i="1" smtClean="0">
                            <a:latin typeface="Cambria Math" panose="02040503050406030204" pitchFamily="18" charset="0"/>
                            <a:ea typeface="Cambria Math" panose="02040503050406030204" pitchFamily="18" charset="0"/>
                          </a:rPr>
                          <m:t>−4</m:t>
                        </m:r>
                      </m:sup>
                    </m:sSup>
                    <m:r>
                      <a:rPr lang="en-MY" b="0" i="0" smtClean="0">
                        <a:latin typeface="Cambria Math" panose="02040503050406030204" pitchFamily="18" charset="0"/>
                        <a:ea typeface="Cambria Math" panose="02040503050406030204" pitchFamily="18" charset="0"/>
                      </a:rPr>
                      <m:t> </m:t>
                    </m:r>
                    <m:r>
                      <m:rPr>
                        <m:sty m:val="p"/>
                      </m:rPr>
                      <a:rPr lang="en-MY" b="0" i="0" smtClean="0">
                        <a:latin typeface="Cambria Math" panose="02040503050406030204" pitchFamily="18" charset="0"/>
                        <a:ea typeface="Cambria Math" panose="02040503050406030204" pitchFamily="18" charset="0"/>
                      </a:rPr>
                      <m:t>kg</m:t>
                    </m:r>
                    <m:r>
                      <a:rPr lang="en-MY" b="0" i="0" smtClean="0">
                        <a:latin typeface="Cambria Math" panose="02040503050406030204" pitchFamily="18" charset="0"/>
                        <a:ea typeface="Cambria Math" panose="02040503050406030204" pitchFamily="18" charset="0"/>
                      </a:rPr>
                      <m:t>/</m:t>
                    </m:r>
                    <m:sSup>
                      <m:sSupPr>
                        <m:ctrlPr>
                          <a:rPr lang="en-MY" b="0" i="1" smtClean="0">
                            <a:latin typeface="Cambria Math" panose="02040503050406030204" pitchFamily="18" charset="0"/>
                            <a:ea typeface="Cambria Math" panose="02040503050406030204" pitchFamily="18" charset="0"/>
                          </a:rPr>
                        </m:ctrlPr>
                      </m:sSupPr>
                      <m:e>
                        <m:r>
                          <m:rPr>
                            <m:sty m:val="p"/>
                          </m:rPr>
                          <a:rPr lang="en-MY" b="0" i="0" smtClean="0">
                            <a:latin typeface="Cambria Math" panose="02040503050406030204" pitchFamily="18" charset="0"/>
                            <a:ea typeface="Cambria Math" panose="02040503050406030204" pitchFamily="18" charset="0"/>
                          </a:rPr>
                          <m:t>m</m:t>
                        </m:r>
                      </m:e>
                      <m:sup>
                        <m:r>
                          <a:rPr lang="en-MY" b="0" i="0" smtClean="0">
                            <a:latin typeface="Cambria Math" panose="02040503050406030204" pitchFamily="18" charset="0"/>
                            <a:ea typeface="Cambria Math" panose="02040503050406030204" pitchFamily="18" charset="0"/>
                          </a:rPr>
                          <m:t>2</m:t>
                        </m:r>
                      </m:sup>
                    </m:sSup>
                    <m:r>
                      <a:rPr lang="en-MY" b="0" i="1" smtClean="0">
                        <a:latin typeface="Cambria Math" panose="02040503050406030204" pitchFamily="18" charset="0"/>
                        <a:ea typeface="Cambria Math" panose="02040503050406030204" pitchFamily="18" charset="0"/>
                      </a:rPr>
                      <m:t>∙</m:t>
                    </m:r>
                    <m:r>
                      <a:rPr lang="en-MY" b="0" i="1" smtClean="0">
                        <a:latin typeface="Cambria Math" panose="02040503050406030204" pitchFamily="18" charset="0"/>
                        <a:ea typeface="Cambria Math" panose="02040503050406030204" pitchFamily="18" charset="0"/>
                      </a:rPr>
                      <m:t>𝑠</m:t>
                    </m:r>
                  </m:oMath>
                </a14:m>
                <a:r>
                  <a:rPr lang="en-MY" dirty="0"/>
                  <a:t>)</a:t>
                </a:r>
                <a14:m>
                  <m:oMath xmlns:m="http://schemas.openxmlformats.org/officeDocument/2006/math">
                    <m:r>
                      <a:rPr lang="en-MY" b="0" i="1" dirty="0" smtClean="0">
                        <a:latin typeface="Cambria Math" panose="02040503050406030204" pitchFamily="18" charset="0"/>
                      </a:rPr>
                      <m:t>(2257</m:t>
                    </m:r>
                    <m:r>
                      <a:rPr lang="en-MY" b="0" i="1" dirty="0" smtClean="0">
                        <a:latin typeface="Cambria Math" panose="02040503050406030204" pitchFamily="18" charset="0"/>
                        <a:ea typeface="Cambria Math" panose="02040503050406030204" pitchFamily="18" charset="0"/>
                      </a:rPr>
                      <m:t>×</m:t>
                    </m:r>
                    <m:sSup>
                      <m:sSupPr>
                        <m:ctrlPr>
                          <a:rPr lang="en-MY" b="0" i="1" dirty="0" smtClean="0">
                            <a:latin typeface="Cambria Math" panose="02040503050406030204" pitchFamily="18" charset="0"/>
                            <a:ea typeface="Cambria Math" panose="02040503050406030204" pitchFamily="18" charset="0"/>
                          </a:rPr>
                        </m:ctrlPr>
                      </m:sSupPr>
                      <m:e>
                        <m:r>
                          <a:rPr lang="en-MY" b="0" i="1" dirty="0" smtClean="0">
                            <a:latin typeface="Cambria Math" panose="02040503050406030204" pitchFamily="18" charset="0"/>
                            <a:ea typeface="Cambria Math" panose="02040503050406030204" pitchFamily="18" charset="0"/>
                          </a:rPr>
                          <m:t>10</m:t>
                        </m:r>
                      </m:e>
                      <m:sup>
                        <m:r>
                          <a:rPr lang="en-MY" b="0" i="1" dirty="0" smtClean="0">
                            <a:latin typeface="Cambria Math" panose="02040503050406030204" pitchFamily="18" charset="0"/>
                            <a:ea typeface="Cambria Math" panose="02040503050406030204" pitchFamily="18" charset="0"/>
                          </a:rPr>
                          <m:t>3</m:t>
                        </m:r>
                      </m:sup>
                    </m:sSup>
                    <m:r>
                      <a:rPr lang="en-MY" b="0" i="1" dirty="0" smtClean="0">
                        <a:latin typeface="Cambria Math" panose="02040503050406030204" pitchFamily="18" charset="0"/>
                        <a:ea typeface="Cambria Math" panose="02040503050406030204" pitchFamily="18" charset="0"/>
                      </a:rPr>
                      <m:t> </m:t>
                    </m:r>
                    <m:r>
                      <a:rPr lang="en-MY" b="0" i="1" dirty="0" smtClean="0">
                        <a:latin typeface="Cambria Math" panose="02040503050406030204" pitchFamily="18" charset="0"/>
                        <a:ea typeface="Cambria Math" panose="02040503050406030204" pitchFamily="18" charset="0"/>
                      </a:rPr>
                      <m:t>𝐽</m:t>
                    </m:r>
                    <m:r>
                      <a:rPr lang="en-MY" b="0" i="1" dirty="0" smtClean="0">
                        <a:latin typeface="Cambria Math" panose="02040503050406030204" pitchFamily="18" charset="0"/>
                        <a:ea typeface="Cambria Math" panose="02040503050406030204" pitchFamily="18" charset="0"/>
                      </a:rPr>
                      <m:t>/</m:t>
                    </m:r>
                    <m:r>
                      <a:rPr lang="en-MY" b="0" i="1" dirty="0" smtClean="0">
                        <a:latin typeface="Cambria Math" panose="02040503050406030204" pitchFamily="18" charset="0"/>
                        <a:ea typeface="Cambria Math" panose="02040503050406030204" pitchFamily="18" charset="0"/>
                      </a:rPr>
                      <m:t>𝑘𝑔</m:t>
                    </m:r>
                  </m:oMath>
                </a14:m>
                <a:r>
                  <a:rPr lang="en-MY" dirty="0"/>
                  <a:t>)</a:t>
                </a:r>
                <a14:m>
                  <m:oMath xmlns:m="http://schemas.openxmlformats.org/officeDocument/2006/math">
                    <m:r>
                      <a:rPr lang="en-MY" b="0" i="1" dirty="0" smtClean="0">
                        <a:latin typeface="Cambria Math" panose="02040503050406030204" pitchFamily="18" charset="0"/>
                      </a:rPr>
                      <m:t>=629.7 </m:t>
                    </m:r>
                    <m:r>
                      <a:rPr lang="en-MY" b="0" i="1" dirty="0" smtClean="0">
                        <a:latin typeface="Cambria Math" panose="02040503050406030204" pitchFamily="18" charset="0"/>
                      </a:rPr>
                      <m:t>𝑊</m:t>
                    </m:r>
                    <m:r>
                      <a:rPr lang="en-MY" b="0" i="1" dirty="0" smtClean="0">
                        <a:latin typeface="Cambria Math" panose="02040503050406030204" pitchFamily="18" charset="0"/>
                      </a:rPr>
                      <m:t>/</m:t>
                    </m:r>
                    <m:r>
                      <a:rPr lang="en-MY" b="0" i="1" dirty="0" smtClean="0">
                        <a:latin typeface="Cambria Math" panose="02040503050406030204" pitchFamily="18" charset="0"/>
                      </a:rPr>
                      <m:t>𝑚</m:t>
                    </m:r>
                  </m:oMath>
                </a14:m>
                <a:endParaRPr lang="en-MY" dirty="0"/>
              </a:p>
            </p:txBody>
          </p:sp>
        </mc:Choice>
        <mc:Fallback xmlns="">
          <p:sp>
            <p:nvSpPr>
              <p:cNvPr id="5" name="TextBox 4">
                <a:extLst>
                  <a:ext uri="{FF2B5EF4-FFF2-40B4-BE49-F238E27FC236}">
                    <a16:creationId xmlns:a16="http://schemas.microsoft.com/office/drawing/2014/main" id="{8868A027-47CB-434D-B8F2-884D6E010596}"/>
                  </a:ext>
                </a:extLst>
              </p:cNvPr>
              <p:cNvSpPr txBox="1">
                <a:spLocks noRot="1" noChangeAspect="1" noMove="1" noResize="1" noEditPoints="1" noAdjustHandles="1" noChangeArrowheads="1" noChangeShapeType="1" noTextEdit="1"/>
              </p:cNvSpPr>
              <p:nvPr/>
            </p:nvSpPr>
            <p:spPr>
              <a:xfrm>
                <a:off x="609600" y="1630976"/>
                <a:ext cx="6405408" cy="305084"/>
              </a:xfrm>
              <a:prstGeom prst="rect">
                <a:avLst/>
              </a:prstGeom>
              <a:blipFill>
                <a:blip r:embed="rId2"/>
                <a:stretch>
                  <a:fillRect l="-1237" t="-22000" r="-95" b="-40000"/>
                </a:stretch>
              </a:blipFill>
            </p:spPr>
            <p:txBody>
              <a:bodyPr/>
              <a:lstStyle/>
              <a:p>
                <a:r>
                  <a:rPr lang="en-MY">
                    <a:noFill/>
                  </a:rPr>
                  <a:t> </a:t>
                </a:r>
              </a:p>
            </p:txBody>
          </p:sp>
        </mc:Fallback>
      </mc:AlternateContent>
      <p:sp>
        <p:nvSpPr>
          <p:cNvPr id="6" name="TextBox 5">
            <a:extLst>
              <a:ext uri="{FF2B5EF4-FFF2-40B4-BE49-F238E27FC236}">
                <a16:creationId xmlns="" xmlns:a16="http://schemas.microsoft.com/office/drawing/2014/main" id="{E7C71B09-D505-462C-828F-FC31C8B1596B}"/>
              </a:ext>
            </a:extLst>
          </p:cNvPr>
          <p:cNvSpPr txBox="1"/>
          <p:nvPr/>
        </p:nvSpPr>
        <p:spPr>
          <a:xfrm>
            <a:off x="333947" y="1249976"/>
            <a:ext cx="551305" cy="276999"/>
          </a:xfrm>
          <a:prstGeom prst="rect">
            <a:avLst/>
          </a:prstGeom>
          <a:noFill/>
        </p:spPr>
        <p:txBody>
          <a:bodyPr wrap="none" lIns="0" tIns="0" rIns="0" bIns="0" rtlCol="0">
            <a:spAutoFit/>
          </a:bodyPr>
          <a:lstStyle/>
          <a:p>
            <a:r>
              <a:rPr lang="en-MY" dirty="0"/>
              <a:t>Part 1</a:t>
            </a:r>
          </a:p>
        </p:txBody>
      </p:sp>
      <p:sp>
        <p:nvSpPr>
          <p:cNvPr id="7" name="TextBox 6">
            <a:extLst>
              <a:ext uri="{FF2B5EF4-FFF2-40B4-BE49-F238E27FC236}">
                <a16:creationId xmlns="" xmlns:a16="http://schemas.microsoft.com/office/drawing/2014/main" id="{BAF65E86-0686-4D2C-AD13-B93093C7D490}"/>
              </a:ext>
            </a:extLst>
          </p:cNvPr>
          <p:cNvSpPr txBox="1"/>
          <p:nvPr/>
        </p:nvSpPr>
        <p:spPr>
          <a:xfrm>
            <a:off x="332791" y="2296119"/>
            <a:ext cx="551305" cy="276999"/>
          </a:xfrm>
          <a:prstGeom prst="rect">
            <a:avLst/>
          </a:prstGeom>
          <a:noFill/>
        </p:spPr>
        <p:txBody>
          <a:bodyPr wrap="none" lIns="0" tIns="0" rIns="0" bIns="0" rtlCol="0">
            <a:spAutoFit/>
          </a:bodyPr>
          <a:lstStyle/>
          <a:p>
            <a:r>
              <a:rPr lang="en-MY" dirty="0"/>
              <a:t>Part 2</a:t>
            </a:r>
          </a:p>
        </p:txBody>
      </p:sp>
      <mc:AlternateContent xmlns:mc="http://schemas.openxmlformats.org/markup-compatibility/2006" xmlns:a14="http://schemas.microsoft.com/office/drawing/2010/main">
        <mc:Choice Requires="a14">
          <p:sp>
            <p:nvSpPr>
              <p:cNvPr id="8" name="TextBox 7">
                <a:extLst>
                  <a:ext uri="{FF2B5EF4-FFF2-40B4-BE49-F238E27FC236}">
                    <a16:creationId xmlns="" xmlns:a16="http://schemas.microsoft.com/office/drawing/2014/main" id="{7AF73A0E-B01A-4F9D-BFF9-348110211FA0}"/>
                  </a:ext>
                </a:extLst>
              </p:cNvPr>
              <p:cNvSpPr txBox="1"/>
              <p:nvPr/>
            </p:nvSpPr>
            <p:spPr>
              <a:xfrm>
                <a:off x="457200" y="2705204"/>
                <a:ext cx="7301550" cy="11253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𝑔</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𝜌</m:t>
                                          </m:r>
                                        </m:e>
                                        <m:sub>
                                          <m:r>
                                            <a:rPr lang="en-US" i="1">
                                              <a:latin typeface="Cambria Math" panose="02040503050406030204" pitchFamily="18" charset="0"/>
                                            </a:rPr>
                                            <m:t>𝑙</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𝜌</m:t>
                                          </m:r>
                                        </m:e>
                                        <m:sub>
                                          <m:r>
                                            <a:rPr lang="en-US" i="1">
                                              <a:latin typeface="Cambria Math" panose="02040503050406030204" pitchFamily="18" charset="0"/>
                                            </a:rPr>
                                            <m:t>𝑣</m:t>
                                          </m:r>
                                        </m:sub>
                                      </m:sSub>
                                    </m:e>
                                  </m:d>
                                </m:num>
                                <m:den>
                                  <m:r>
                                    <a:rPr lang="en-US" i="1">
                                      <a:latin typeface="Cambria Math" panose="02040503050406030204" pitchFamily="18" charset="0"/>
                                      <a:ea typeface="Cambria Math" panose="02040503050406030204" pitchFamily="18" charset="0"/>
                                    </a:rPr>
                                    <m:t>𝜎</m:t>
                                  </m:r>
                                </m:den>
                              </m:f>
                            </m:e>
                          </m:d>
                        </m:e>
                        <m:sup>
                          <m:r>
                            <a:rPr lang="en-US" i="1">
                              <a:latin typeface="Cambria Math" panose="02040503050406030204" pitchFamily="18" charset="0"/>
                            </a:rPr>
                            <m:t>1/2</m:t>
                          </m:r>
                        </m:sup>
                      </m:sSup>
                      <m:r>
                        <a:rPr lang="en-MY" b="0" i="1" smtClean="0">
                          <a:latin typeface="Cambria Math" panose="02040503050406030204" pitchFamily="18" charset="0"/>
                        </a:rPr>
                        <m:t>=</m:t>
                      </m:r>
                      <m:sSup>
                        <m:sSupPr>
                          <m:ctrlPr>
                            <a:rPr lang="en-MY" b="0" i="1" smtClean="0">
                              <a:latin typeface="Cambria Math" panose="02040503050406030204" pitchFamily="18" charset="0"/>
                            </a:rPr>
                          </m:ctrlPr>
                        </m:sSupPr>
                        <m:e>
                          <m:d>
                            <m:dPr>
                              <m:ctrlPr>
                                <a:rPr lang="en-MY" b="0" i="1" smtClean="0">
                                  <a:latin typeface="Cambria Math" panose="02040503050406030204" pitchFamily="18" charset="0"/>
                                </a:rPr>
                              </m:ctrlPr>
                            </m:dPr>
                            <m:e>
                              <m:f>
                                <m:fPr>
                                  <m:ctrlPr>
                                    <a:rPr lang="en-MY" b="0" i="1" smtClean="0">
                                      <a:latin typeface="Cambria Math" panose="02040503050406030204" pitchFamily="18" charset="0"/>
                                    </a:rPr>
                                  </m:ctrlPr>
                                </m:fPr>
                                <m:num>
                                  <m:d>
                                    <m:dPr>
                                      <m:ctrlPr>
                                        <a:rPr lang="en-MY" b="0" i="1" smtClean="0">
                                          <a:latin typeface="Cambria Math" panose="02040503050406030204" pitchFamily="18" charset="0"/>
                                        </a:rPr>
                                      </m:ctrlPr>
                                    </m:dPr>
                                    <m:e>
                                      <m:r>
                                        <a:rPr lang="en-MY" b="0" i="1" smtClean="0">
                                          <a:latin typeface="Cambria Math" panose="02040503050406030204" pitchFamily="18" charset="0"/>
                                        </a:rPr>
                                        <m:t>9.81</m:t>
                                      </m:r>
                                      <m:f>
                                        <m:fPr>
                                          <m:ctrlPr>
                                            <a:rPr lang="en-MY" b="0" i="1" smtClean="0">
                                              <a:latin typeface="Cambria Math" panose="02040503050406030204" pitchFamily="18" charset="0"/>
                                            </a:rPr>
                                          </m:ctrlPr>
                                        </m:fPr>
                                        <m:num>
                                          <m:sSup>
                                            <m:sSupPr>
                                              <m:ctrlPr>
                                                <a:rPr lang="en-MY" b="0" i="1" smtClean="0">
                                                  <a:latin typeface="Cambria Math" panose="02040503050406030204" pitchFamily="18" charset="0"/>
                                                </a:rPr>
                                              </m:ctrlPr>
                                            </m:sSupPr>
                                            <m:e>
                                              <m:r>
                                                <a:rPr lang="en-MY" b="0" i="1" smtClean="0">
                                                  <a:latin typeface="Cambria Math" panose="02040503050406030204" pitchFamily="18" charset="0"/>
                                                </a:rPr>
                                                <m:t>𝑚</m:t>
                                              </m:r>
                                            </m:e>
                                            <m:sup>
                                              <m:r>
                                                <a:rPr lang="en-MY" b="0" i="1" smtClean="0">
                                                  <a:latin typeface="Cambria Math" panose="02040503050406030204" pitchFamily="18" charset="0"/>
                                                </a:rPr>
                                                <m:t>2</m:t>
                                              </m:r>
                                            </m:sup>
                                          </m:sSup>
                                        </m:num>
                                        <m:den>
                                          <m:r>
                                            <a:rPr lang="en-MY" b="0" i="1" smtClean="0">
                                              <a:latin typeface="Cambria Math" panose="02040503050406030204" pitchFamily="18" charset="0"/>
                                            </a:rPr>
                                            <m:t>𝑠</m:t>
                                          </m:r>
                                        </m:den>
                                      </m:f>
                                    </m:e>
                                  </m:d>
                                  <m:d>
                                    <m:dPr>
                                      <m:ctrlPr>
                                        <a:rPr lang="en-MY" b="0" i="1" smtClean="0">
                                          <a:latin typeface="Cambria Math" panose="02040503050406030204" pitchFamily="18" charset="0"/>
                                        </a:rPr>
                                      </m:ctrlPr>
                                    </m:dPr>
                                    <m:e>
                                      <m:r>
                                        <a:rPr lang="en-MY" b="0" i="1" smtClean="0">
                                          <a:latin typeface="Cambria Math" panose="02040503050406030204" pitchFamily="18" charset="0"/>
                                        </a:rPr>
                                        <m:t>957.9</m:t>
                                      </m:r>
                                      <m:f>
                                        <m:fPr>
                                          <m:ctrlPr>
                                            <a:rPr lang="en-MY" b="0" i="1" smtClean="0">
                                              <a:latin typeface="Cambria Math" panose="02040503050406030204" pitchFamily="18" charset="0"/>
                                            </a:rPr>
                                          </m:ctrlPr>
                                        </m:fPr>
                                        <m:num>
                                          <m:r>
                                            <a:rPr lang="en-MY" b="0" i="1" smtClean="0">
                                              <a:latin typeface="Cambria Math" panose="02040503050406030204" pitchFamily="18" charset="0"/>
                                            </a:rPr>
                                            <m:t>𝑘𝑔</m:t>
                                          </m:r>
                                        </m:num>
                                        <m:den>
                                          <m:sSup>
                                            <m:sSupPr>
                                              <m:ctrlPr>
                                                <a:rPr lang="en-MY" b="0" i="1" smtClean="0">
                                                  <a:latin typeface="Cambria Math" panose="02040503050406030204" pitchFamily="18" charset="0"/>
                                                </a:rPr>
                                              </m:ctrlPr>
                                            </m:sSupPr>
                                            <m:e>
                                              <m:r>
                                                <a:rPr lang="en-MY" b="0" i="1" smtClean="0">
                                                  <a:latin typeface="Cambria Math" panose="02040503050406030204" pitchFamily="18" charset="0"/>
                                                </a:rPr>
                                                <m:t>𝑚</m:t>
                                              </m:r>
                                            </m:e>
                                            <m:sup>
                                              <m:r>
                                                <a:rPr lang="en-MY" b="0" i="1" smtClean="0">
                                                  <a:latin typeface="Cambria Math" panose="02040503050406030204" pitchFamily="18" charset="0"/>
                                                </a:rPr>
                                                <m:t>3</m:t>
                                              </m:r>
                                            </m:sup>
                                          </m:sSup>
                                        </m:den>
                                      </m:f>
                                      <m:r>
                                        <a:rPr lang="en-MY" b="0" i="1" smtClean="0">
                                          <a:latin typeface="Cambria Math" panose="02040503050406030204" pitchFamily="18" charset="0"/>
                                        </a:rPr>
                                        <m:t>−0.5955</m:t>
                                      </m:r>
                                      <m:f>
                                        <m:fPr>
                                          <m:ctrlPr>
                                            <a:rPr lang="en-MY" b="0" i="1" smtClean="0">
                                              <a:latin typeface="Cambria Math" panose="02040503050406030204" pitchFamily="18" charset="0"/>
                                            </a:rPr>
                                          </m:ctrlPr>
                                        </m:fPr>
                                        <m:num>
                                          <m:r>
                                            <a:rPr lang="en-MY" b="0" i="1" smtClean="0">
                                              <a:latin typeface="Cambria Math" panose="02040503050406030204" pitchFamily="18" charset="0"/>
                                            </a:rPr>
                                            <m:t>𝑘𝑔</m:t>
                                          </m:r>
                                        </m:num>
                                        <m:den>
                                          <m:sSup>
                                            <m:sSupPr>
                                              <m:ctrlPr>
                                                <a:rPr lang="en-MY" b="0" i="1" smtClean="0">
                                                  <a:latin typeface="Cambria Math" panose="02040503050406030204" pitchFamily="18" charset="0"/>
                                                </a:rPr>
                                              </m:ctrlPr>
                                            </m:sSupPr>
                                            <m:e>
                                              <m:r>
                                                <a:rPr lang="en-MY" b="0" i="1" smtClean="0">
                                                  <a:latin typeface="Cambria Math" panose="02040503050406030204" pitchFamily="18" charset="0"/>
                                                </a:rPr>
                                                <m:t>𝑚</m:t>
                                              </m:r>
                                            </m:e>
                                            <m:sup>
                                              <m:r>
                                                <a:rPr lang="en-MY" b="0" i="1" smtClean="0">
                                                  <a:latin typeface="Cambria Math" panose="02040503050406030204" pitchFamily="18" charset="0"/>
                                                </a:rPr>
                                                <m:t>3</m:t>
                                              </m:r>
                                            </m:sup>
                                          </m:sSup>
                                        </m:den>
                                      </m:f>
                                    </m:e>
                                  </m:d>
                                </m:num>
                                <m:den>
                                  <m:r>
                                    <a:rPr lang="en-MY" b="0" i="1" smtClean="0">
                                      <a:latin typeface="Cambria Math" panose="02040503050406030204" pitchFamily="18" charset="0"/>
                                    </a:rPr>
                                    <m:t>5.89</m:t>
                                  </m:r>
                                  <m:r>
                                    <a:rPr lang="en-MY" b="0" i="1" smtClean="0">
                                      <a:latin typeface="Cambria Math" panose="02040503050406030204" pitchFamily="18" charset="0"/>
                                      <a:ea typeface="Cambria Math" panose="02040503050406030204" pitchFamily="18" charset="0"/>
                                    </a:rPr>
                                    <m:t>×</m:t>
                                  </m:r>
                                  <m:sSup>
                                    <m:sSupPr>
                                      <m:ctrlPr>
                                        <a:rPr lang="en-MY" b="0" i="1" smtClean="0">
                                          <a:latin typeface="Cambria Math" panose="02040503050406030204" pitchFamily="18" charset="0"/>
                                          <a:ea typeface="Cambria Math" panose="02040503050406030204" pitchFamily="18" charset="0"/>
                                        </a:rPr>
                                      </m:ctrlPr>
                                    </m:sSupPr>
                                    <m:e>
                                      <m:r>
                                        <a:rPr lang="en-MY" b="0" i="1" smtClean="0">
                                          <a:latin typeface="Cambria Math" panose="02040503050406030204" pitchFamily="18" charset="0"/>
                                          <a:ea typeface="Cambria Math" panose="02040503050406030204" pitchFamily="18" charset="0"/>
                                        </a:rPr>
                                        <m:t>10</m:t>
                                      </m:r>
                                    </m:e>
                                    <m:sup>
                                      <m:r>
                                        <a:rPr lang="en-MY" b="0" i="1" smtClean="0">
                                          <a:latin typeface="Cambria Math" panose="02040503050406030204" pitchFamily="18" charset="0"/>
                                          <a:ea typeface="Cambria Math" panose="02040503050406030204" pitchFamily="18" charset="0"/>
                                        </a:rPr>
                                        <m:t>−2</m:t>
                                      </m:r>
                                    </m:sup>
                                  </m:sSup>
                                  <m:f>
                                    <m:fPr>
                                      <m:ctrlPr>
                                        <a:rPr lang="en-MY" b="0" i="1" smtClean="0">
                                          <a:latin typeface="Cambria Math" panose="02040503050406030204" pitchFamily="18" charset="0"/>
                                          <a:ea typeface="Cambria Math" panose="02040503050406030204" pitchFamily="18" charset="0"/>
                                        </a:rPr>
                                      </m:ctrlPr>
                                    </m:fPr>
                                    <m:num>
                                      <m:r>
                                        <a:rPr lang="en-MY" b="0" i="1" smtClean="0">
                                          <a:latin typeface="Cambria Math" panose="02040503050406030204" pitchFamily="18" charset="0"/>
                                          <a:ea typeface="Cambria Math" panose="02040503050406030204" pitchFamily="18" charset="0"/>
                                        </a:rPr>
                                        <m:t>𝑁</m:t>
                                      </m:r>
                                    </m:num>
                                    <m:den>
                                      <m:r>
                                        <a:rPr lang="en-MY" b="0" i="1" smtClean="0">
                                          <a:latin typeface="Cambria Math" panose="02040503050406030204" pitchFamily="18" charset="0"/>
                                          <a:ea typeface="Cambria Math" panose="02040503050406030204" pitchFamily="18" charset="0"/>
                                        </a:rPr>
                                        <m:t>𝑚</m:t>
                                      </m:r>
                                    </m:den>
                                  </m:f>
                                </m:den>
                              </m:f>
                            </m:e>
                          </m:d>
                        </m:e>
                        <m:sup>
                          <m:r>
                            <a:rPr lang="en-MY" b="0" i="1" smtClean="0">
                              <a:latin typeface="Cambria Math" panose="02040503050406030204" pitchFamily="18" charset="0"/>
                            </a:rPr>
                            <m:t>1/2</m:t>
                          </m:r>
                        </m:sup>
                      </m:sSup>
                      <m:r>
                        <a:rPr lang="en-MY" b="0" i="1" smtClean="0">
                          <a:latin typeface="Cambria Math" panose="02040503050406030204" pitchFamily="18" charset="0"/>
                        </a:rPr>
                        <m:t>=399.3 </m:t>
                      </m:r>
                      <m:sSup>
                        <m:sSupPr>
                          <m:ctrlPr>
                            <a:rPr lang="en-MY" b="0" i="1" smtClean="0">
                              <a:latin typeface="Cambria Math" panose="02040503050406030204" pitchFamily="18" charset="0"/>
                            </a:rPr>
                          </m:ctrlPr>
                        </m:sSupPr>
                        <m:e>
                          <m:r>
                            <a:rPr lang="en-MY" b="0" i="1" smtClean="0">
                              <a:latin typeface="Cambria Math" panose="02040503050406030204" pitchFamily="18" charset="0"/>
                            </a:rPr>
                            <m:t>𝑚</m:t>
                          </m:r>
                        </m:e>
                        <m:sup>
                          <m:r>
                            <a:rPr lang="en-MY" b="0" i="1" smtClean="0">
                              <a:latin typeface="Cambria Math" panose="02040503050406030204" pitchFamily="18" charset="0"/>
                            </a:rPr>
                            <m:t>−1</m:t>
                          </m:r>
                        </m:sup>
                      </m:sSup>
                    </m:oMath>
                  </m:oMathPara>
                </a14:m>
                <a:endParaRPr lang="en-MY" dirty="0"/>
              </a:p>
            </p:txBody>
          </p:sp>
        </mc:Choice>
        <mc:Fallback xmlns="">
          <p:sp>
            <p:nvSpPr>
              <p:cNvPr id="8" name="TextBox 7">
                <a:extLst>
                  <a:ext uri="{FF2B5EF4-FFF2-40B4-BE49-F238E27FC236}">
                    <a16:creationId xmlns:a16="http://schemas.microsoft.com/office/drawing/2014/main" id="{7AF73A0E-B01A-4F9D-BFF9-348110211FA0}"/>
                  </a:ext>
                </a:extLst>
              </p:cNvPr>
              <p:cNvSpPr txBox="1">
                <a:spLocks noRot="1" noChangeAspect="1" noMove="1" noResize="1" noEditPoints="1" noAdjustHandles="1" noChangeArrowheads="1" noChangeShapeType="1" noTextEdit="1"/>
              </p:cNvSpPr>
              <p:nvPr/>
            </p:nvSpPr>
            <p:spPr>
              <a:xfrm>
                <a:off x="457200" y="2705204"/>
                <a:ext cx="7301550" cy="1125308"/>
              </a:xfrm>
              <a:prstGeom prst="rect">
                <a:avLst/>
              </a:prstGeom>
              <a:blipFill>
                <a:blip r:embed="rId3"/>
                <a:stretch>
                  <a:fillRect/>
                </a:stretch>
              </a:blipFill>
            </p:spPr>
            <p:txBody>
              <a:bodyPr/>
              <a:lstStyle/>
              <a:p>
                <a:r>
                  <a:rPr lang="en-MY">
                    <a:noFill/>
                  </a:rPr>
                  <a:t> </a:t>
                </a:r>
              </a:p>
            </p:txBody>
          </p:sp>
        </mc:Fallback>
      </mc:AlternateContent>
      <p:sp>
        <p:nvSpPr>
          <p:cNvPr id="9" name="TextBox 8">
            <a:extLst>
              <a:ext uri="{FF2B5EF4-FFF2-40B4-BE49-F238E27FC236}">
                <a16:creationId xmlns="" xmlns:a16="http://schemas.microsoft.com/office/drawing/2014/main" id="{19295043-1163-4335-BD2E-5D752A45DC86}"/>
              </a:ext>
            </a:extLst>
          </p:cNvPr>
          <p:cNvSpPr txBox="1"/>
          <p:nvPr/>
        </p:nvSpPr>
        <p:spPr>
          <a:xfrm>
            <a:off x="332791" y="4132923"/>
            <a:ext cx="551305" cy="276999"/>
          </a:xfrm>
          <a:prstGeom prst="rect">
            <a:avLst/>
          </a:prstGeom>
          <a:noFill/>
        </p:spPr>
        <p:txBody>
          <a:bodyPr wrap="none" lIns="0" tIns="0" rIns="0" bIns="0" rtlCol="0">
            <a:spAutoFit/>
          </a:bodyPr>
          <a:lstStyle/>
          <a:p>
            <a:r>
              <a:rPr lang="en-MY" dirty="0"/>
              <a:t>Part 3</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 xmlns:a16="http://schemas.microsoft.com/office/drawing/2014/main" id="{3BCC590D-247B-4103-9BC8-38091A2A887E}"/>
                  </a:ext>
                </a:extLst>
              </p:cNvPr>
              <p:cNvSpPr txBox="1"/>
              <p:nvPr/>
            </p:nvSpPr>
            <p:spPr>
              <a:xfrm>
                <a:off x="685800" y="4419600"/>
                <a:ext cx="5715000" cy="145866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n-US" sz="1800" b="0" i="1" smtClean="0">
                              <a:latin typeface="Cambria Math" panose="02040503050406030204" pitchFamily="18" charset="0"/>
                            </a:rPr>
                          </m:ctrlPr>
                        </m:sSupPr>
                        <m:e>
                          <m:d>
                            <m:dPr>
                              <m:ctrlPr>
                                <a:rPr lang="en-US" sz="1800" b="0" i="1" smtClean="0">
                                  <a:latin typeface="Cambria Math" panose="02040503050406030204" pitchFamily="18" charset="0"/>
                                </a:rPr>
                              </m:ctrlPr>
                            </m:dPr>
                            <m:e>
                              <m:f>
                                <m:fPr>
                                  <m:ctrlPr>
                                    <a:rPr lang="en-US" sz="1800" b="0" i="1" smtClean="0">
                                      <a:latin typeface="Cambria Math" panose="02040503050406030204" pitchFamily="18" charset="0"/>
                                    </a:rPr>
                                  </m:ctrlPr>
                                </m:fPr>
                                <m:num>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𝑐</m:t>
                                      </m:r>
                                    </m:e>
                                    <m:sub>
                                      <m:r>
                                        <a:rPr lang="en-US" sz="1800" b="0" i="1" smtClean="0">
                                          <a:latin typeface="Cambria Math" panose="02040503050406030204" pitchFamily="18" charset="0"/>
                                        </a:rPr>
                                        <m:t>𝑝</m:t>
                                      </m:r>
                                      <m:r>
                                        <a:rPr lang="en-US" sz="1800" b="0" i="1" smtClean="0">
                                          <a:latin typeface="Cambria Math" panose="02040503050406030204" pitchFamily="18" charset="0"/>
                                        </a:rPr>
                                        <m:t>,</m:t>
                                      </m:r>
                                      <m:r>
                                        <a:rPr lang="en-US" sz="1800" b="0" i="1" smtClean="0">
                                          <a:latin typeface="Cambria Math" panose="02040503050406030204" pitchFamily="18" charset="0"/>
                                        </a:rPr>
                                        <m:t>𝑙</m:t>
                                      </m:r>
                                    </m:sub>
                                  </m:sSub>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ea typeface="Cambria Math" panose="02040503050406030204" pitchFamily="18" charset="0"/>
                                        </a:rPr>
                                        <m:t>∆</m:t>
                                      </m:r>
                                      <m:r>
                                        <a:rPr lang="en-US" sz="1800" b="0" i="1" smtClean="0">
                                          <a:latin typeface="Cambria Math" panose="02040503050406030204" pitchFamily="18" charset="0"/>
                                          <a:ea typeface="Cambria Math" panose="02040503050406030204" pitchFamily="18" charset="0"/>
                                        </a:rPr>
                                        <m:t>𝑇</m:t>
                                      </m:r>
                                    </m:e>
                                    <m:sub>
                                      <m:r>
                                        <a:rPr lang="en-US" sz="1800" b="0" i="1" smtClean="0">
                                          <a:latin typeface="Cambria Math" panose="02040503050406030204" pitchFamily="18" charset="0"/>
                                        </a:rPr>
                                        <m:t>𝑒</m:t>
                                      </m:r>
                                    </m:sub>
                                  </m:sSub>
                                </m:num>
                                <m:den>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𝐶</m:t>
                                      </m:r>
                                    </m:e>
                                    <m:sub>
                                      <m:r>
                                        <a:rPr lang="en-US" sz="1800" b="0" i="1" smtClean="0">
                                          <a:latin typeface="Cambria Math" panose="02040503050406030204" pitchFamily="18" charset="0"/>
                                        </a:rPr>
                                        <m:t>𝑠</m:t>
                                      </m:r>
                                      <m:r>
                                        <a:rPr lang="en-US" sz="1800" b="0" i="1" smtClean="0">
                                          <a:latin typeface="Cambria Math" panose="02040503050406030204" pitchFamily="18" charset="0"/>
                                        </a:rPr>
                                        <m:t>,</m:t>
                                      </m:r>
                                      <m:r>
                                        <a:rPr lang="en-US" sz="1800" b="0" i="1" smtClean="0">
                                          <a:latin typeface="Cambria Math" panose="02040503050406030204" pitchFamily="18" charset="0"/>
                                        </a:rPr>
                                        <m:t>𝑓</m:t>
                                      </m:r>
                                    </m:sub>
                                  </m:sSub>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h</m:t>
                                      </m:r>
                                    </m:e>
                                    <m:sub>
                                      <m:r>
                                        <a:rPr lang="en-US" sz="1800" b="0" i="1" smtClean="0">
                                          <a:latin typeface="Cambria Math" panose="02040503050406030204" pitchFamily="18" charset="0"/>
                                        </a:rPr>
                                        <m:t>𝑓𝑔</m:t>
                                      </m:r>
                                    </m:sub>
                                  </m:sSub>
                                  <m:sSubSup>
                                    <m:sSubSupPr>
                                      <m:ctrlPr>
                                        <a:rPr lang="en-US" sz="1800" b="0" i="1" smtClean="0">
                                          <a:latin typeface="Cambria Math" panose="02040503050406030204" pitchFamily="18" charset="0"/>
                                        </a:rPr>
                                      </m:ctrlPr>
                                    </m:sSubSupPr>
                                    <m:e>
                                      <m:r>
                                        <a:rPr lang="en-US" sz="1800" b="0" i="1" smtClean="0">
                                          <a:latin typeface="Cambria Math" panose="02040503050406030204" pitchFamily="18" charset="0"/>
                                        </a:rPr>
                                        <m:t>𝑃𝑟</m:t>
                                      </m:r>
                                    </m:e>
                                    <m:sub>
                                      <m:r>
                                        <a:rPr lang="en-US" sz="1800" b="0" i="1" smtClean="0">
                                          <a:latin typeface="Cambria Math" panose="02040503050406030204" pitchFamily="18" charset="0"/>
                                        </a:rPr>
                                        <m:t>𝑙</m:t>
                                      </m:r>
                                    </m:sub>
                                    <m:sup>
                                      <m:r>
                                        <a:rPr lang="en-US" sz="1800" b="0" i="1" smtClean="0">
                                          <a:latin typeface="Cambria Math" panose="02040503050406030204" pitchFamily="18" charset="0"/>
                                        </a:rPr>
                                        <m:t>𝑛</m:t>
                                      </m:r>
                                    </m:sup>
                                  </m:sSubSup>
                                </m:den>
                              </m:f>
                            </m:e>
                          </m:d>
                        </m:e>
                        <m:sup>
                          <m:r>
                            <a:rPr lang="en-US" sz="1800" b="0" i="1" smtClean="0">
                              <a:latin typeface="Cambria Math" panose="02040503050406030204" pitchFamily="18" charset="0"/>
                            </a:rPr>
                            <m:t>3</m:t>
                          </m:r>
                        </m:sup>
                      </m:sSup>
                      <m:r>
                        <a:rPr lang="en-MY" sz="1800" b="0" i="1" smtClean="0">
                          <a:latin typeface="Cambria Math" panose="02040503050406030204" pitchFamily="18" charset="0"/>
                        </a:rPr>
                        <m:t>=</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MY" b="0" i="1" smtClean="0">
                                      <a:latin typeface="Cambria Math" panose="02040503050406030204" pitchFamily="18" charset="0"/>
                                    </a:rPr>
                                    <m:t>(4217</m:t>
                                  </m:r>
                                  <m:f>
                                    <m:fPr>
                                      <m:ctrlPr>
                                        <a:rPr lang="en-MY" b="0" i="1" smtClean="0">
                                          <a:latin typeface="Cambria Math" panose="02040503050406030204" pitchFamily="18" charset="0"/>
                                        </a:rPr>
                                      </m:ctrlPr>
                                    </m:fPr>
                                    <m:num>
                                      <m:r>
                                        <a:rPr lang="en-MY" b="0" i="1" smtClean="0">
                                          <a:latin typeface="Cambria Math" panose="02040503050406030204" pitchFamily="18" charset="0"/>
                                        </a:rPr>
                                        <m:t>𝐽</m:t>
                                      </m:r>
                                    </m:num>
                                    <m:den>
                                      <m:r>
                                        <a:rPr lang="en-MY" b="0" i="1" smtClean="0">
                                          <a:latin typeface="Cambria Math" panose="02040503050406030204" pitchFamily="18" charset="0"/>
                                        </a:rPr>
                                        <m:t>𝑘𝑔</m:t>
                                      </m:r>
                                      <m:r>
                                        <a:rPr lang="en-MY" i="1">
                                          <a:latin typeface="Cambria Math" panose="02040503050406030204" pitchFamily="18" charset="0"/>
                                          <a:ea typeface="Cambria Math" panose="02040503050406030204" pitchFamily="18" charset="0"/>
                                        </a:rPr>
                                        <m:t>∙</m:t>
                                      </m:r>
                                      <m:r>
                                        <a:rPr lang="en-MY" i="1">
                                          <a:latin typeface="Cambria Math" panose="02040503050406030204" pitchFamily="18" charset="0"/>
                                          <a:ea typeface="Cambria Math" panose="02040503050406030204" pitchFamily="18" charset="0"/>
                                        </a:rPr>
                                        <m:t>𝐾</m:t>
                                      </m:r>
                                    </m:den>
                                  </m:f>
                                  <m:r>
                                    <a:rPr lang="en-MY" b="0" i="1" smtClean="0">
                                      <a:latin typeface="Cambria Math" panose="02040503050406030204" pitchFamily="18" charset="0"/>
                                      <a:ea typeface="Cambria Math" panose="02040503050406030204" pitchFamily="18" charset="0"/>
                                    </a:rPr>
                                    <m:t>)</m:t>
                                  </m:r>
                                  <m:r>
                                    <a:rPr lang="en-MY" b="0" i="1" smtClean="0">
                                      <a:latin typeface="Cambria Math" panose="02040503050406030204" pitchFamily="18" charset="0"/>
                                    </a:rPr>
                                    <m:t> (15 </m:t>
                                  </m:r>
                                  <m:r>
                                    <a:rPr lang="en-MY" b="0" i="1" smtClean="0">
                                      <a:latin typeface="Cambria Math" panose="02040503050406030204" pitchFamily="18" charset="0"/>
                                    </a:rPr>
                                    <m:t>𝐾</m:t>
                                  </m:r>
                                  <m:r>
                                    <a:rPr lang="en-MY" b="0" i="1" smtClean="0">
                                      <a:latin typeface="Cambria Math" panose="02040503050406030204" pitchFamily="18" charset="0"/>
                                    </a:rPr>
                                    <m:t>)</m:t>
                                  </m:r>
                                </m:num>
                                <m:den>
                                  <m:d>
                                    <m:dPr>
                                      <m:ctrlPr>
                                        <a:rPr lang="en-MY" b="0" i="1" smtClean="0">
                                          <a:latin typeface="Cambria Math" panose="02040503050406030204" pitchFamily="18" charset="0"/>
                                        </a:rPr>
                                      </m:ctrlPr>
                                    </m:dPr>
                                    <m:e>
                                      <m:r>
                                        <a:rPr lang="en-MY" b="0" i="1" smtClean="0">
                                          <a:latin typeface="Cambria Math" panose="02040503050406030204" pitchFamily="18" charset="0"/>
                                        </a:rPr>
                                        <m:t>0.013</m:t>
                                      </m:r>
                                    </m:e>
                                  </m:d>
                                  <m:d>
                                    <m:dPr>
                                      <m:ctrlPr>
                                        <a:rPr lang="en-MY" b="0" i="1" smtClean="0">
                                          <a:latin typeface="Cambria Math" panose="02040503050406030204" pitchFamily="18" charset="0"/>
                                        </a:rPr>
                                      </m:ctrlPr>
                                    </m:dPr>
                                    <m:e>
                                      <m:r>
                                        <a:rPr lang="en-MY" b="0" i="1" smtClean="0">
                                          <a:latin typeface="Cambria Math" panose="02040503050406030204" pitchFamily="18" charset="0"/>
                                        </a:rPr>
                                        <m:t>2257</m:t>
                                      </m:r>
                                      <m:r>
                                        <a:rPr lang="en-MY" b="0" i="1" smtClean="0">
                                          <a:latin typeface="Cambria Math" panose="02040503050406030204" pitchFamily="18" charset="0"/>
                                          <a:ea typeface="Cambria Math" panose="02040503050406030204" pitchFamily="18" charset="0"/>
                                        </a:rPr>
                                        <m:t>×</m:t>
                                      </m:r>
                                      <m:sSup>
                                        <m:sSupPr>
                                          <m:ctrlPr>
                                            <a:rPr lang="en-MY" b="0" i="1" smtClean="0">
                                              <a:latin typeface="Cambria Math" panose="02040503050406030204" pitchFamily="18" charset="0"/>
                                              <a:ea typeface="Cambria Math" panose="02040503050406030204" pitchFamily="18" charset="0"/>
                                            </a:rPr>
                                          </m:ctrlPr>
                                        </m:sSupPr>
                                        <m:e>
                                          <m:r>
                                            <a:rPr lang="en-MY" b="0" i="1" smtClean="0">
                                              <a:latin typeface="Cambria Math" panose="02040503050406030204" pitchFamily="18" charset="0"/>
                                              <a:ea typeface="Cambria Math" panose="02040503050406030204" pitchFamily="18" charset="0"/>
                                            </a:rPr>
                                            <m:t>10</m:t>
                                          </m:r>
                                        </m:e>
                                        <m:sup>
                                          <m:r>
                                            <a:rPr lang="en-MY" b="0" i="1" smtClean="0">
                                              <a:latin typeface="Cambria Math" panose="02040503050406030204" pitchFamily="18" charset="0"/>
                                              <a:ea typeface="Cambria Math" panose="02040503050406030204" pitchFamily="18" charset="0"/>
                                            </a:rPr>
                                            <m:t>3</m:t>
                                          </m:r>
                                        </m:sup>
                                      </m:sSup>
                                      <m:f>
                                        <m:fPr>
                                          <m:ctrlPr>
                                            <a:rPr lang="en-MY" b="0" i="1" smtClean="0">
                                              <a:latin typeface="Cambria Math" panose="02040503050406030204" pitchFamily="18" charset="0"/>
                                              <a:ea typeface="Cambria Math" panose="02040503050406030204" pitchFamily="18" charset="0"/>
                                            </a:rPr>
                                          </m:ctrlPr>
                                        </m:fPr>
                                        <m:num>
                                          <m:r>
                                            <a:rPr lang="en-MY" b="0" i="1" smtClean="0">
                                              <a:latin typeface="Cambria Math" panose="02040503050406030204" pitchFamily="18" charset="0"/>
                                              <a:ea typeface="Cambria Math" panose="02040503050406030204" pitchFamily="18" charset="0"/>
                                            </a:rPr>
                                            <m:t>𝐽</m:t>
                                          </m:r>
                                        </m:num>
                                        <m:den>
                                          <m:r>
                                            <a:rPr lang="en-MY" b="0" i="1" smtClean="0">
                                              <a:latin typeface="Cambria Math" panose="02040503050406030204" pitchFamily="18" charset="0"/>
                                              <a:ea typeface="Cambria Math" panose="02040503050406030204" pitchFamily="18" charset="0"/>
                                            </a:rPr>
                                            <m:t>𝑘𝑔</m:t>
                                          </m:r>
                                        </m:den>
                                      </m:f>
                                    </m:e>
                                  </m:d>
                                  <m:sSup>
                                    <m:sSupPr>
                                      <m:ctrlPr>
                                        <a:rPr lang="en-MY" b="0" i="1" smtClean="0">
                                          <a:latin typeface="Cambria Math" panose="02040503050406030204" pitchFamily="18" charset="0"/>
                                          <a:ea typeface="Cambria Math" panose="02040503050406030204" pitchFamily="18" charset="0"/>
                                        </a:rPr>
                                      </m:ctrlPr>
                                    </m:sSupPr>
                                    <m:e>
                                      <m:d>
                                        <m:dPr>
                                          <m:ctrlPr>
                                            <a:rPr lang="en-MY" b="0" i="1" smtClean="0">
                                              <a:latin typeface="Cambria Math" panose="02040503050406030204" pitchFamily="18" charset="0"/>
                                              <a:ea typeface="Cambria Math" panose="02040503050406030204" pitchFamily="18" charset="0"/>
                                            </a:rPr>
                                          </m:ctrlPr>
                                        </m:dPr>
                                        <m:e>
                                          <m:r>
                                            <a:rPr lang="en-MY" b="0" i="1" smtClean="0">
                                              <a:latin typeface="Cambria Math" panose="02040503050406030204" pitchFamily="18" charset="0"/>
                                            </a:rPr>
                                            <m:t>1.76</m:t>
                                          </m:r>
                                        </m:e>
                                      </m:d>
                                    </m:e>
                                    <m:sup>
                                      <m:r>
                                        <a:rPr lang="en-MY" b="0" i="1" smtClean="0">
                                          <a:latin typeface="Cambria Math" panose="02040503050406030204" pitchFamily="18" charset="0"/>
                                        </a:rPr>
                                        <m:t>1</m:t>
                                      </m:r>
                                    </m:sup>
                                  </m:sSup>
                                </m:den>
                              </m:f>
                            </m:e>
                          </m:d>
                        </m:e>
                        <m:sup>
                          <m:r>
                            <a:rPr lang="en-US" i="1">
                              <a:latin typeface="Cambria Math" panose="02040503050406030204" pitchFamily="18" charset="0"/>
                            </a:rPr>
                            <m:t>3</m:t>
                          </m:r>
                        </m:sup>
                      </m:sSup>
                      <m:r>
                        <a:rPr lang="en-MY" b="0" i="1" smtClean="0">
                          <a:latin typeface="Cambria Math" panose="02040503050406030204" pitchFamily="18" charset="0"/>
                        </a:rPr>
                        <m:t>=1.838</m:t>
                      </m:r>
                    </m:oMath>
                  </m:oMathPara>
                </a14:m>
                <a:endParaRPr lang="en-MY" dirty="0"/>
              </a:p>
            </p:txBody>
          </p:sp>
        </mc:Choice>
        <mc:Fallback xmlns="">
          <p:sp>
            <p:nvSpPr>
              <p:cNvPr id="11" name="TextBox 10">
                <a:extLst>
                  <a:ext uri="{FF2B5EF4-FFF2-40B4-BE49-F238E27FC236}">
                    <a16:creationId xmlns:a16="http://schemas.microsoft.com/office/drawing/2014/main" id="{3BCC590D-247B-4103-9BC8-38091A2A887E}"/>
                  </a:ext>
                </a:extLst>
              </p:cNvPr>
              <p:cNvSpPr txBox="1">
                <a:spLocks noRot="1" noChangeAspect="1" noMove="1" noResize="1" noEditPoints="1" noAdjustHandles="1" noChangeArrowheads="1" noChangeShapeType="1" noTextEdit="1"/>
              </p:cNvSpPr>
              <p:nvPr/>
            </p:nvSpPr>
            <p:spPr>
              <a:xfrm>
                <a:off x="685800" y="4419600"/>
                <a:ext cx="5715000" cy="1458669"/>
              </a:xfrm>
              <a:prstGeom prst="rect">
                <a:avLst/>
              </a:prstGeom>
              <a:blipFill>
                <a:blip r:embed="rId4"/>
                <a:stretch>
                  <a:fillRect/>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 xmlns:a16="http://schemas.microsoft.com/office/drawing/2014/main" id="{612092B1-0311-411A-A2C2-9026E088BAFA}"/>
                  </a:ext>
                </a:extLst>
              </p:cNvPr>
              <p:cNvSpPr txBox="1"/>
              <p:nvPr/>
            </p:nvSpPr>
            <p:spPr>
              <a:xfrm>
                <a:off x="276808" y="6082662"/>
                <a:ext cx="8153400" cy="37350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latin typeface="Cambria Math" panose="02040503050406030204" pitchFamily="18" charset="0"/>
                            </a:rPr>
                          </m:ctrlPr>
                        </m:sSubSupPr>
                        <m:e>
                          <m:r>
                            <a:rPr lang="en-US" sz="2400" b="0" i="1" smtClean="0">
                              <a:latin typeface="Cambria Math" panose="02040503050406030204" pitchFamily="18" charset="0"/>
                            </a:rPr>
                            <m:t>𝑞</m:t>
                          </m:r>
                        </m:e>
                        <m:sub>
                          <m:r>
                            <a:rPr lang="en-US" sz="2400" b="0" i="1" smtClean="0">
                              <a:latin typeface="Cambria Math" panose="02040503050406030204" pitchFamily="18" charset="0"/>
                            </a:rPr>
                            <m:t>𝑠</m:t>
                          </m:r>
                        </m:sub>
                        <m:sup>
                          <m:r>
                            <a:rPr lang="en-US" sz="2400" b="0" i="1" smtClean="0">
                              <a:latin typeface="Cambria Math" panose="02040503050406030204" pitchFamily="18" charset="0"/>
                            </a:rPr>
                            <m:t>′′</m:t>
                          </m:r>
                        </m:sup>
                      </m:sSubSup>
                      <m:r>
                        <a:rPr lang="en-US" sz="2400" b="0" i="1" smtClean="0">
                          <a:latin typeface="Cambria Math" panose="02040503050406030204" pitchFamily="18" charset="0"/>
                        </a:rPr>
                        <m:t>=</m:t>
                      </m:r>
                      <m:r>
                        <a:rPr lang="en-MY" sz="2400" b="0" i="1" smtClean="0">
                          <a:latin typeface="Cambria Math" panose="02040503050406030204" pitchFamily="18" charset="0"/>
                        </a:rPr>
                        <m:t>4.62</m:t>
                      </m:r>
                      <m:r>
                        <a:rPr lang="en-MY" sz="2400" b="0" i="1" smtClean="0">
                          <a:latin typeface="Cambria Math" panose="02040503050406030204" pitchFamily="18" charset="0"/>
                          <a:ea typeface="Cambria Math" panose="02040503050406030204" pitchFamily="18" charset="0"/>
                        </a:rPr>
                        <m:t>×</m:t>
                      </m:r>
                      <m:sSup>
                        <m:sSupPr>
                          <m:ctrlPr>
                            <a:rPr lang="en-MY" sz="2400" b="0" i="1" smtClean="0">
                              <a:latin typeface="Cambria Math" panose="02040503050406030204" pitchFamily="18" charset="0"/>
                              <a:ea typeface="Cambria Math" panose="02040503050406030204" pitchFamily="18" charset="0"/>
                            </a:rPr>
                          </m:ctrlPr>
                        </m:sSupPr>
                        <m:e>
                          <m:r>
                            <a:rPr lang="en-MY" sz="2400" b="0" i="1" smtClean="0">
                              <a:latin typeface="Cambria Math" panose="02040503050406030204" pitchFamily="18" charset="0"/>
                              <a:ea typeface="Cambria Math" panose="02040503050406030204" pitchFamily="18" charset="0"/>
                            </a:rPr>
                            <m:t>10</m:t>
                          </m:r>
                        </m:e>
                        <m:sup>
                          <m:r>
                            <a:rPr lang="en-MY" sz="2400" b="0" i="1" smtClean="0">
                              <a:latin typeface="Cambria Math" panose="02040503050406030204" pitchFamily="18" charset="0"/>
                              <a:ea typeface="Cambria Math" panose="02040503050406030204" pitchFamily="18" charset="0"/>
                            </a:rPr>
                            <m:t>5</m:t>
                          </m:r>
                        </m:sup>
                      </m:sSup>
                      <m:r>
                        <a:rPr lang="en-MY" sz="2400" b="0" i="1" smtClean="0">
                          <a:latin typeface="Cambria Math" panose="02040503050406030204" pitchFamily="18" charset="0"/>
                          <a:ea typeface="Cambria Math" panose="02040503050406030204" pitchFamily="18" charset="0"/>
                        </a:rPr>
                        <m:t> </m:t>
                      </m:r>
                      <m:r>
                        <a:rPr lang="en-MY" sz="2400" b="0" i="1" smtClean="0">
                          <a:latin typeface="Cambria Math" panose="02040503050406030204" pitchFamily="18" charset="0"/>
                          <a:ea typeface="Cambria Math" panose="02040503050406030204" pitchFamily="18" charset="0"/>
                        </a:rPr>
                        <m:t>𝑊</m:t>
                      </m:r>
                      <m:r>
                        <a:rPr lang="en-MY" sz="2400" b="0" i="1" smtClean="0">
                          <a:latin typeface="Cambria Math" panose="02040503050406030204" pitchFamily="18" charset="0"/>
                          <a:ea typeface="Cambria Math" panose="02040503050406030204" pitchFamily="18" charset="0"/>
                        </a:rPr>
                        <m:t>/</m:t>
                      </m:r>
                      <m:sSup>
                        <m:sSupPr>
                          <m:ctrlPr>
                            <a:rPr lang="en-MY" sz="2400" b="0" i="1" smtClean="0">
                              <a:latin typeface="Cambria Math" panose="02040503050406030204" pitchFamily="18" charset="0"/>
                              <a:ea typeface="Cambria Math" panose="02040503050406030204" pitchFamily="18" charset="0"/>
                            </a:rPr>
                          </m:ctrlPr>
                        </m:sSupPr>
                        <m:e>
                          <m:r>
                            <a:rPr lang="en-MY" sz="2400" b="0" i="1" smtClean="0">
                              <a:latin typeface="Cambria Math" panose="02040503050406030204" pitchFamily="18" charset="0"/>
                              <a:ea typeface="Cambria Math" panose="02040503050406030204" pitchFamily="18" charset="0"/>
                            </a:rPr>
                            <m:t>𝑚</m:t>
                          </m:r>
                        </m:e>
                        <m:sup>
                          <m:r>
                            <a:rPr lang="en-MY" sz="2400" b="0" i="1" smtClean="0">
                              <a:latin typeface="Cambria Math" panose="02040503050406030204" pitchFamily="18" charset="0"/>
                              <a:ea typeface="Cambria Math" panose="02040503050406030204" pitchFamily="18" charset="0"/>
                            </a:rPr>
                            <m:t>2</m:t>
                          </m:r>
                        </m:sup>
                      </m:sSup>
                    </m:oMath>
                  </m:oMathPara>
                </a14:m>
                <a:endParaRPr lang="en-US" sz="2400" dirty="0">
                  <a:latin typeface="Times New Roman" panose="02020603050405020304" pitchFamily="18" charset="0"/>
                  <a:cs typeface="Times New Roman" panose="02020603050405020304" pitchFamily="18" charset="0"/>
                </a:endParaRPr>
              </a:p>
            </p:txBody>
          </p:sp>
        </mc:Choice>
        <mc:Fallback xmlns="">
          <p:sp>
            <p:nvSpPr>
              <p:cNvPr id="12" name="TextBox 11">
                <a:extLst>
                  <a:ext uri="{FF2B5EF4-FFF2-40B4-BE49-F238E27FC236}">
                    <a16:creationId xmlns:a16="http://schemas.microsoft.com/office/drawing/2014/main" id="{612092B1-0311-411A-A2C2-9026E088BAFA}"/>
                  </a:ext>
                </a:extLst>
              </p:cNvPr>
              <p:cNvSpPr txBox="1">
                <a:spLocks noRot="1" noChangeAspect="1" noMove="1" noResize="1" noEditPoints="1" noAdjustHandles="1" noChangeArrowheads="1" noChangeShapeType="1" noTextEdit="1"/>
              </p:cNvSpPr>
              <p:nvPr/>
            </p:nvSpPr>
            <p:spPr>
              <a:xfrm>
                <a:off x="276808" y="6082662"/>
                <a:ext cx="8153400" cy="373500"/>
              </a:xfrm>
              <a:prstGeom prst="rect">
                <a:avLst/>
              </a:prstGeom>
              <a:blipFill>
                <a:blip r:embed="rId5"/>
                <a:stretch>
                  <a:fillRect b="-36066"/>
                </a:stretch>
              </a:blipFill>
            </p:spPr>
            <p:txBody>
              <a:bodyPr/>
              <a:lstStyle/>
              <a:p>
                <a:r>
                  <a:rPr lang="en-MY">
                    <a:noFill/>
                  </a:rPr>
                  <a:t> </a:t>
                </a:r>
              </a:p>
            </p:txBody>
          </p:sp>
        </mc:Fallback>
      </mc:AlternateContent>
    </p:spTree>
    <p:extLst>
      <p:ext uri="{BB962C8B-B14F-4D97-AF65-F5344CB8AC3E}">
        <p14:creationId xmlns:p14="http://schemas.microsoft.com/office/powerpoint/2010/main" val="160814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1" grpId="0"/>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0FF9631B-73E4-4228-8D30-EF587FDB59A0}"/>
              </a:ext>
            </a:extLst>
          </p:cNvPr>
          <p:cNvSpPr txBox="1">
            <a:spLocks/>
          </p:cNvSpPr>
          <p:nvPr/>
        </p:nvSpPr>
        <p:spPr bwMode="auto">
          <a:xfrm>
            <a:off x="457200" y="327818"/>
            <a:ext cx="8229600" cy="8080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MY" dirty="0" err="1"/>
              <a:t>Rohsenow</a:t>
            </a:r>
            <a:r>
              <a:rPr lang="en-MY" dirty="0"/>
              <a:t> Correlation Example</a:t>
            </a:r>
          </a:p>
        </p:txBody>
      </p:sp>
      <mc:AlternateContent xmlns:mc="http://schemas.openxmlformats.org/markup-compatibility/2006" xmlns:a14="http://schemas.microsoft.com/office/drawing/2010/main">
        <mc:Choice Requires="a14">
          <p:sp>
            <p:nvSpPr>
              <p:cNvPr id="5" name="TextBox 4">
                <a:extLst>
                  <a:ext uri="{FF2B5EF4-FFF2-40B4-BE49-F238E27FC236}">
                    <a16:creationId xmlns="" xmlns:a16="http://schemas.microsoft.com/office/drawing/2014/main" id="{8B0C0346-0B40-4E82-AF85-1701772B24AF}"/>
                  </a:ext>
                </a:extLst>
              </p:cNvPr>
              <p:cNvSpPr txBox="1"/>
              <p:nvPr/>
            </p:nvSpPr>
            <p:spPr>
              <a:xfrm>
                <a:off x="-2362200" y="1524000"/>
                <a:ext cx="8153400" cy="37350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latin typeface="Cambria Math" panose="02040503050406030204" pitchFamily="18" charset="0"/>
                            </a:rPr>
                          </m:ctrlPr>
                        </m:sSubSupPr>
                        <m:e>
                          <m:r>
                            <a:rPr lang="en-US" sz="2400" b="0" i="1" smtClean="0">
                              <a:latin typeface="Cambria Math" panose="02040503050406030204" pitchFamily="18" charset="0"/>
                            </a:rPr>
                            <m:t>𝑞</m:t>
                          </m:r>
                        </m:e>
                        <m:sub>
                          <m:r>
                            <a:rPr lang="en-US" sz="2400" b="0" i="1" smtClean="0">
                              <a:latin typeface="Cambria Math" panose="02040503050406030204" pitchFamily="18" charset="0"/>
                            </a:rPr>
                            <m:t>𝑠</m:t>
                          </m:r>
                        </m:sub>
                        <m:sup>
                          <m:r>
                            <a:rPr lang="en-US" sz="2400" b="0" i="1" smtClean="0">
                              <a:latin typeface="Cambria Math" panose="02040503050406030204" pitchFamily="18" charset="0"/>
                            </a:rPr>
                            <m:t>′′</m:t>
                          </m:r>
                        </m:sup>
                      </m:sSubSup>
                      <m:r>
                        <a:rPr lang="en-US" sz="2400" b="0" i="1" smtClean="0">
                          <a:latin typeface="Cambria Math" panose="02040503050406030204" pitchFamily="18" charset="0"/>
                        </a:rPr>
                        <m:t>=</m:t>
                      </m:r>
                      <m:r>
                        <a:rPr lang="en-MY" sz="2400" b="0" i="1" smtClean="0">
                          <a:latin typeface="Cambria Math" panose="02040503050406030204" pitchFamily="18" charset="0"/>
                        </a:rPr>
                        <m:t>h</m:t>
                      </m:r>
                      <m:r>
                        <a:rPr lang="en-MY" sz="2400" b="0" i="1" smtClean="0">
                          <a:latin typeface="Cambria Math" panose="02040503050406030204" pitchFamily="18" charset="0"/>
                          <a:ea typeface="Cambria Math" panose="02040503050406030204" pitchFamily="18" charset="0"/>
                        </a:rPr>
                        <m:t>∆</m:t>
                      </m:r>
                      <m:sSub>
                        <m:sSubPr>
                          <m:ctrlPr>
                            <a:rPr lang="en-MY" sz="2400" b="0" i="1" smtClean="0">
                              <a:latin typeface="Cambria Math" panose="02040503050406030204" pitchFamily="18" charset="0"/>
                              <a:ea typeface="Cambria Math" panose="02040503050406030204" pitchFamily="18" charset="0"/>
                            </a:rPr>
                          </m:ctrlPr>
                        </m:sSubPr>
                        <m:e>
                          <m:r>
                            <a:rPr lang="en-MY" sz="2400" b="0" i="1" smtClean="0">
                              <a:latin typeface="Cambria Math" panose="02040503050406030204" pitchFamily="18" charset="0"/>
                              <a:ea typeface="Cambria Math" panose="02040503050406030204" pitchFamily="18" charset="0"/>
                            </a:rPr>
                            <m:t>𝑇</m:t>
                          </m:r>
                        </m:e>
                        <m:sub>
                          <m:r>
                            <a:rPr lang="en-MY" sz="2400" b="0" i="1" smtClean="0">
                              <a:latin typeface="Cambria Math" panose="02040503050406030204" pitchFamily="18" charset="0"/>
                              <a:ea typeface="Cambria Math" panose="02040503050406030204" pitchFamily="18" charset="0"/>
                            </a:rPr>
                            <m:t>𝑒</m:t>
                          </m:r>
                        </m:sub>
                      </m:sSub>
                    </m:oMath>
                  </m:oMathPara>
                </a14:m>
                <a:endParaRPr lang="en-US" sz="2400" dirty="0">
                  <a:latin typeface="Times New Roman" panose="02020603050405020304" pitchFamily="18" charset="0"/>
                  <a:cs typeface="Times New Roman" panose="02020603050405020304" pitchFamily="18" charset="0"/>
                </a:endParaRPr>
              </a:p>
            </p:txBody>
          </p:sp>
        </mc:Choice>
        <mc:Fallback xmlns="">
          <p:sp>
            <p:nvSpPr>
              <p:cNvPr id="5" name="TextBox 4">
                <a:extLst>
                  <a:ext uri="{FF2B5EF4-FFF2-40B4-BE49-F238E27FC236}">
                    <a16:creationId xmlns:a16="http://schemas.microsoft.com/office/drawing/2014/main" id="{8B0C0346-0B40-4E82-AF85-1701772B24AF}"/>
                  </a:ext>
                </a:extLst>
              </p:cNvPr>
              <p:cNvSpPr txBox="1">
                <a:spLocks noRot="1" noChangeAspect="1" noMove="1" noResize="1" noEditPoints="1" noAdjustHandles="1" noChangeArrowheads="1" noChangeShapeType="1" noTextEdit="1"/>
              </p:cNvSpPr>
              <p:nvPr/>
            </p:nvSpPr>
            <p:spPr>
              <a:xfrm>
                <a:off x="-2362200" y="1524000"/>
                <a:ext cx="8153400" cy="373500"/>
              </a:xfrm>
              <a:prstGeom prst="rect">
                <a:avLst/>
              </a:prstGeom>
              <a:blipFill>
                <a:blip r:embed="rId2"/>
                <a:stretch>
                  <a:fillRect b="-26230"/>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 xmlns:a16="http://schemas.microsoft.com/office/drawing/2014/main" id="{0ECF2EFC-F742-4015-9DBF-E1EE8CE80CBE}"/>
                  </a:ext>
                </a:extLst>
              </p:cNvPr>
              <p:cNvSpPr txBox="1"/>
              <p:nvPr/>
            </p:nvSpPr>
            <p:spPr>
              <a:xfrm>
                <a:off x="152400" y="2514600"/>
                <a:ext cx="8153400" cy="80881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MY" sz="2400" b="0" i="1" smtClean="0">
                          <a:latin typeface="Cambria Math" panose="02040503050406030204" pitchFamily="18" charset="0"/>
                        </a:rPr>
                        <m:t>h</m:t>
                      </m:r>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sSubSup>
                            <m:sSubSupPr>
                              <m:ctrlPr>
                                <a:rPr lang="en-US" sz="2400" i="1">
                                  <a:latin typeface="Cambria Math" panose="02040503050406030204" pitchFamily="18" charset="0"/>
                                </a:rPr>
                              </m:ctrlPr>
                            </m:sSubSupPr>
                            <m:e>
                              <m:r>
                                <a:rPr lang="en-US" sz="2400" i="1">
                                  <a:latin typeface="Cambria Math" panose="02040503050406030204" pitchFamily="18" charset="0"/>
                                </a:rPr>
                                <m:t>𝑞</m:t>
                              </m:r>
                            </m:e>
                            <m:sub>
                              <m:r>
                                <a:rPr lang="en-US" sz="2400" i="1">
                                  <a:latin typeface="Cambria Math" panose="02040503050406030204" pitchFamily="18" charset="0"/>
                                </a:rPr>
                                <m:t>𝑠</m:t>
                              </m:r>
                            </m:sub>
                            <m:sup>
                              <m:r>
                                <a:rPr lang="en-US" sz="2400" i="1">
                                  <a:latin typeface="Cambria Math" panose="02040503050406030204" pitchFamily="18" charset="0"/>
                                </a:rPr>
                                <m:t>′′</m:t>
                              </m:r>
                            </m:sup>
                          </m:sSubSup>
                        </m:num>
                        <m:den>
                          <m:r>
                            <a:rPr lang="en-MY" sz="2400" i="1">
                              <a:latin typeface="Cambria Math" panose="02040503050406030204" pitchFamily="18" charset="0"/>
                              <a:ea typeface="Cambria Math" panose="02040503050406030204" pitchFamily="18" charset="0"/>
                            </a:rPr>
                            <m:t>∆</m:t>
                          </m:r>
                          <m:sSub>
                            <m:sSubPr>
                              <m:ctrlPr>
                                <a:rPr lang="en-MY" sz="2400" i="1">
                                  <a:latin typeface="Cambria Math" panose="02040503050406030204" pitchFamily="18" charset="0"/>
                                  <a:ea typeface="Cambria Math" panose="02040503050406030204" pitchFamily="18" charset="0"/>
                                </a:rPr>
                              </m:ctrlPr>
                            </m:sSubPr>
                            <m:e>
                              <m:r>
                                <a:rPr lang="en-MY" sz="2400" i="1">
                                  <a:latin typeface="Cambria Math" panose="02040503050406030204" pitchFamily="18" charset="0"/>
                                  <a:ea typeface="Cambria Math" panose="02040503050406030204" pitchFamily="18" charset="0"/>
                                </a:rPr>
                                <m:t>𝑇</m:t>
                              </m:r>
                            </m:e>
                            <m:sub>
                              <m:r>
                                <a:rPr lang="en-MY" sz="2400" i="1">
                                  <a:latin typeface="Cambria Math" panose="02040503050406030204" pitchFamily="18" charset="0"/>
                                  <a:ea typeface="Cambria Math" panose="02040503050406030204" pitchFamily="18" charset="0"/>
                                </a:rPr>
                                <m:t>𝑒</m:t>
                              </m:r>
                            </m:sub>
                          </m:sSub>
                        </m:den>
                      </m:f>
                      <m:r>
                        <a:rPr lang="en-MY" sz="2400" b="0" i="1" smtClean="0">
                          <a:latin typeface="Cambria Math" panose="02040503050406030204" pitchFamily="18" charset="0"/>
                        </a:rPr>
                        <m:t>=</m:t>
                      </m:r>
                      <m:f>
                        <m:fPr>
                          <m:ctrlPr>
                            <a:rPr lang="en-MY" sz="2400" b="0" i="1" smtClean="0">
                              <a:latin typeface="Cambria Math" panose="02040503050406030204" pitchFamily="18" charset="0"/>
                            </a:rPr>
                          </m:ctrlPr>
                        </m:fPr>
                        <m:num>
                          <m:r>
                            <a:rPr lang="en-MY" sz="2400" i="1">
                              <a:latin typeface="Cambria Math" panose="02040503050406030204" pitchFamily="18" charset="0"/>
                            </a:rPr>
                            <m:t>4.62</m:t>
                          </m:r>
                          <m:r>
                            <a:rPr lang="en-MY" sz="2400" i="1">
                              <a:latin typeface="Cambria Math" panose="02040503050406030204" pitchFamily="18" charset="0"/>
                              <a:ea typeface="Cambria Math" panose="02040503050406030204" pitchFamily="18" charset="0"/>
                            </a:rPr>
                            <m:t>×</m:t>
                          </m:r>
                          <m:sSup>
                            <m:sSupPr>
                              <m:ctrlPr>
                                <a:rPr lang="en-MY" sz="2400" i="1">
                                  <a:latin typeface="Cambria Math" panose="02040503050406030204" pitchFamily="18" charset="0"/>
                                  <a:ea typeface="Cambria Math" panose="02040503050406030204" pitchFamily="18" charset="0"/>
                                </a:rPr>
                              </m:ctrlPr>
                            </m:sSupPr>
                            <m:e>
                              <m:r>
                                <a:rPr lang="en-MY" sz="2400" i="1">
                                  <a:latin typeface="Cambria Math" panose="02040503050406030204" pitchFamily="18" charset="0"/>
                                  <a:ea typeface="Cambria Math" panose="02040503050406030204" pitchFamily="18" charset="0"/>
                                </a:rPr>
                                <m:t>10</m:t>
                              </m:r>
                            </m:e>
                            <m:sup>
                              <m:r>
                                <a:rPr lang="en-MY" sz="2400" i="1">
                                  <a:latin typeface="Cambria Math" panose="02040503050406030204" pitchFamily="18" charset="0"/>
                                  <a:ea typeface="Cambria Math" panose="02040503050406030204" pitchFamily="18" charset="0"/>
                                </a:rPr>
                                <m:t>5</m:t>
                              </m:r>
                            </m:sup>
                          </m:sSup>
                          <m:r>
                            <a:rPr lang="en-MY" sz="2400" i="1">
                              <a:latin typeface="Cambria Math" panose="02040503050406030204" pitchFamily="18" charset="0"/>
                              <a:ea typeface="Cambria Math" panose="02040503050406030204" pitchFamily="18" charset="0"/>
                            </a:rPr>
                            <m:t> </m:t>
                          </m:r>
                          <m:r>
                            <a:rPr lang="en-MY" sz="2400" i="1">
                              <a:latin typeface="Cambria Math" panose="02040503050406030204" pitchFamily="18" charset="0"/>
                              <a:ea typeface="Cambria Math" panose="02040503050406030204" pitchFamily="18" charset="0"/>
                            </a:rPr>
                            <m:t>𝑊</m:t>
                          </m:r>
                          <m:r>
                            <a:rPr lang="en-MY" sz="2400" i="1">
                              <a:latin typeface="Cambria Math" panose="02040503050406030204" pitchFamily="18" charset="0"/>
                              <a:ea typeface="Cambria Math" panose="02040503050406030204" pitchFamily="18" charset="0"/>
                            </a:rPr>
                            <m:t>/</m:t>
                          </m:r>
                          <m:sSup>
                            <m:sSupPr>
                              <m:ctrlPr>
                                <a:rPr lang="en-MY" sz="2400" i="1">
                                  <a:latin typeface="Cambria Math" panose="02040503050406030204" pitchFamily="18" charset="0"/>
                                  <a:ea typeface="Cambria Math" panose="02040503050406030204" pitchFamily="18" charset="0"/>
                                </a:rPr>
                              </m:ctrlPr>
                            </m:sSupPr>
                            <m:e>
                              <m:r>
                                <a:rPr lang="en-MY" sz="2400" i="1">
                                  <a:latin typeface="Cambria Math" panose="02040503050406030204" pitchFamily="18" charset="0"/>
                                  <a:ea typeface="Cambria Math" panose="02040503050406030204" pitchFamily="18" charset="0"/>
                                </a:rPr>
                                <m:t>𝑚</m:t>
                              </m:r>
                            </m:e>
                            <m:sup>
                              <m:r>
                                <a:rPr lang="en-MY" sz="2400" i="1">
                                  <a:latin typeface="Cambria Math" panose="02040503050406030204" pitchFamily="18" charset="0"/>
                                  <a:ea typeface="Cambria Math" panose="02040503050406030204" pitchFamily="18" charset="0"/>
                                </a:rPr>
                                <m:t>2</m:t>
                              </m:r>
                            </m:sup>
                          </m:sSup>
                        </m:num>
                        <m:den>
                          <m:r>
                            <a:rPr lang="en-MY" sz="2400" b="0" i="1" smtClean="0">
                              <a:latin typeface="Cambria Math" panose="02040503050406030204" pitchFamily="18" charset="0"/>
                            </a:rPr>
                            <m:t>15 </m:t>
                          </m:r>
                          <m:r>
                            <a:rPr lang="en-MY" sz="2400" b="0" i="1" smtClean="0">
                              <a:latin typeface="Cambria Math" panose="02040503050406030204" pitchFamily="18" charset="0"/>
                            </a:rPr>
                            <m:t>𝐾</m:t>
                          </m:r>
                        </m:den>
                      </m:f>
                      <m:r>
                        <a:rPr lang="en-MY" sz="2400" b="0" i="1" smtClean="0">
                          <a:latin typeface="Cambria Math" panose="02040503050406030204" pitchFamily="18" charset="0"/>
                        </a:rPr>
                        <m:t>=3.08</m:t>
                      </m:r>
                      <m:r>
                        <a:rPr lang="en-MY" sz="2400" b="0" i="1" smtClean="0">
                          <a:latin typeface="Cambria Math" panose="02040503050406030204" pitchFamily="18" charset="0"/>
                          <a:ea typeface="Cambria Math" panose="02040503050406030204" pitchFamily="18" charset="0"/>
                        </a:rPr>
                        <m:t>×</m:t>
                      </m:r>
                      <m:sSup>
                        <m:sSupPr>
                          <m:ctrlPr>
                            <a:rPr lang="en-MY" sz="2400" b="0" i="1" smtClean="0">
                              <a:latin typeface="Cambria Math" panose="02040503050406030204" pitchFamily="18" charset="0"/>
                              <a:ea typeface="Cambria Math" panose="02040503050406030204" pitchFamily="18" charset="0"/>
                            </a:rPr>
                          </m:ctrlPr>
                        </m:sSupPr>
                        <m:e>
                          <m:r>
                            <a:rPr lang="en-MY" sz="2400" b="0" i="1" smtClean="0">
                              <a:latin typeface="Cambria Math" panose="02040503050406030204" pitchFamily="18" charset="0"/>
                              <a:ea typeface="Cambria Math" panose="02040503050406030204" pitchFamily="18" charset="0"/>
                            </a:rPr>
                            <m:t>10</m:t>
                          </m:r>
                        </m:e>
                        <m:sup>
                          <m:r>
                            <a:rPr lang="en-MY" sz="2400" b="0" i="1" smtClean="0">
                              <a:latin typeface="Cambria Math" panose="02040503050406030204" pitchFamily="18" charset="0"/>
                              <a:ea typeface="Cambria Math" panose="02040503050406030204" pitchFamily="18" charset="0"/>
                            </a:rPr>
                            <m:t>4</m:t>
                          </m:r>
                        </m:sup>
                      </m:sSup>
                      <m:r>
                        <a:rPr lang="en-MY" sz="2400" b="0" i="1" smtClean="0">
                          <a:latin typeface="Cambria Math" panose="02040503050406030204" pitchFamily="18" charset="0"/>
                          <a:ea typeface="Cambria Math" panose="02040503050406030204" pitchFamily="18" charset="0"/>
                        </a:rPr>
                        <m:t> </m:t>
                      </m:r>
                      <m:r>
                        <a:rPr lang="en-MY" sz="2400" b="0" i="1" smtClean="0">
                          <a:latin typeface="Cambria Math" panose="02040503050406030204" pitchFamily="18" charset="0"/>
                          <a:ea typeface="Cambria Math" panose="02040503050406030204" pitchFamily="18" charset="0"/>
                        </a:rPr>
                        <m:t>𝑊</m:t>
                      </m:r>
                      <m:r>
                        <a:rPr lang="en-MY" sz="2400" b="0" i="1" smtClean="0">
                          <a:latin typeface="Cambria Math" panose="02040503050406030204" pitchFamily="18" charset="0"/>
                          <a:ea typeface="Cambria Math" panose="02040503050406030204" pitchFamily="18" charset="0"/>
                        </a:rPr>
                        <m:t>/</m:t>
                      </m:r>
                      <m:sSup>
                        <m:sSupPr>
                          <m:ctrlPr>
                            <a:rPr lang="en-MY" sz="2400" b="0" i="1" smtClean="0">
                              <a:latin typeface="Cambria Math" panose="02040503050406030204" pitchFamily="18" charset="0"/>
                              <a:ea typeface="Cambria Math" panose="02040503050406030204" pitchFamily="18" charset="0"/>
                            </a:rPr>
                          </m:ctrlPr>
                        </m:sSupPr>
                        <m:e>
                          <m:r>
                            <a:rPr lang="en-MY" sz="2400" b="0" i="1" smtClean="0">
                              <a:latin typeface="Cambria Math" panose="02040503050406030204" pitchFamily="18" charset="0"/>
                              <a:ea typeface="Cambria Math" panose="02040503050406030204" pitchFamily="18" charset="0"/>
                            </a:rPr>
                            <m:t>𝑚</m:t>
                          </m:r>
                        </m:e>
                        <m:sup>
                          <m:r>
                            <a:rPr lang="en-MY" sz="2400" b="0" i="1" smtClean="0">
                              <a:latin typeface="Cambria Math" panose="02040503050406030204" pitchFamily="18" charset="0"/>
                              <a:ea typeface="Cambria Math" panose="02040503050406030204" pitchFamily="18" charset="0"/>
                            </a:rPr>
                            <m:t>2</m:t>
                          </m:r>
                        </m:sup>
                      </m:sSup>
                      <m:r>
                        <a:rPr lang="en-MY" sz="2400" b="0" i="1" smtClean="0">
                          <a:latin typeface="Cambria Math" panose="02040503050406030204" pitchFamily="18" charset="0"/>
                          <a:ea typeface="Cambria Math" panose="02040503050406030204" pitchFamily="18" charset="0"/>
                        </a:rPr>
                        <m:t>∙</m:t>
                      </m:r>
                      <m:r>
                        <a:rPr lang="en-MY" sz="2400" b="0" i="1" smtClean="0">
                          <a:latin typeface="Cambria Math" panose="02040503050406030204" pitchFamily="18" charset="0"/>
                          <a:ea typeface="Cambria Math" panose="02040503050406030204" pitchFamily="18" charset="0"/>
                        </a:rPr>
                        <m:t>𝐾</m:t>
                      </m:r>
                    </m:oMath>
                  </m:oMathPara>
                </a14:m>
                <a:endParaRPr lang="en-US" sz="2400" dirty="0">
                  <a:latin typeface="Times New Roman" panose="02020603050405020304" pitchFamily="18" charset="0"/>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0ECF2EFC-F742-4015-9DBF-E1EE8CE80CBE}"/>
                  </a:ext>
                </a:extLst>
              </p:cNvPr>
              <p:cNvSpPr txBox="1">
                <a:spLocks noRot="1" noChangeAspect="1" noMove="1" noResize="1" noEditPoints="1" noAdjustHandles="1" noChangeArrowheads="1" noChangeShapeType="1" noTextEdit="1"/>
              </p:cNvSpPr>
              <p:nvPr/>
            </p:nvSpPr>
            <p:spPr>
              <a:xfrm>
                <a:off x="152400" y="2514600"/>
                <a:ext cx="8153400" cy="808811"/>
              </a:xfrm>
              <a:prstGeom prst="rect">
                <a:avLst/>
              </a:prstGeom>
              <a:blipFill>
                <a:blip r:embed="rId3"/>
                <a:stretch>
                  <a:fillRect/>
                </a:stretch>
              </a:blipFill>
            </p:spPr>
            <p:txBody>
              <a:bodyPr/>
              <a:lstStyle/>
              <a:p>
                <a:r>
                  <a:rPr lang="en-MY">
                    <a:noFill/>
                  </a:rPr>
                  <a:t> </a:t>
                </a:r>
              </a:p>
            </p:txBody>
          </p:sp>
        </mc:Fallback>
      </mc:AlternateContent>
    </p:spTree>
    <p:extLst>
      <p:ext uri="{BB962C8B-B14F-4D97-AF65-F5344CB8AC3E}">
        <p14:creationId xmlns:p14="http://schemas.microsoft.com/office/powerpoint/2010/main" val="13240692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Critical Heat Flux for Nucleate Boiling</a:t>
            </a:r>
          </a:p>
        </p:txBody>
      </p:sp>
      <mc:AlternateContent xmlns:mc="http://schemas.openxmlformats.org/markup-compatibility/2006" xmlns:a14="http://schemas.microsoft.com/office/drawing/2010/main">
        <mc:Choice Requires="a14">
          <p:sp>
            <p:nvSpPr>
              <p:cNvPr id="6" name="TextBox 5"/>
              <p:cNvSpPr txBox="1"/>
              <p:nvPr/>
            </p:nvSpPr>
            <p:spPr>
              <a:xfrm>
                <a:off x="533400" y="2312765"/>
                <a:ext cx="8153400" cy="56227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3200" i="1" smtClean="0">
                              <a:latin typeface="Cambria Math" panose="02040503050406030204" pitchFamily="18" charset="0"/>
                            </a:rPr>
                          </m:ctrlPr>
                        </m:sSubSupPr>
                        <m:e>
                          <m:r>
                            <a:rPr lang="en-US" sz="3200" b="0" i="1" smtClean="0">
                              <a:latin typeface="Cambria Math" panose="02040503050406030204" pitchFamily="18" charset="0"/>
                            </a:rPr>
                            <m:t>𝑞</m:t>
                          </m:r>
                        </m:e>
                        <m:sub>
                          <m:r>
                            <a:rPr lang="en-US" sz="3200" b="0" i="1" smtClean="0">
                              <a:latin typeface="Cambria Math" panose="02040503050406030204" pitchFamily="18" charset="0"/>
                            </a:rPr>
                            <m:t>𝑚𝑎𝑥</m:t>
                          </m:r>
                        </m:sub>
                        <m:sup>
                          <m:r>
                            <a:rPr lang="en-US" sz="3200" b="0" i="1" smtClean="0">
                              <a:latin typeface="Cambria Math" panose="02040503050406030204" pitchFamily="18" charset="0"/>
                            </a:rPr>
                            <m:t>′′</m:t>
                          </m:r>
                        </m:sup>
                      </m:sSubSup>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𝐶</m:t>
                          </m:r>
                        </m:e>
                        <m:sub>
                          <m:r>
                            <a:rPr lang="en-US" sz="3200" b="0" i="1" smtClean="0">
                              <a:latin typeface="Cambria Math" panose="02040503050406030204" pitchFamily="18" charset="0"/>
                            </a:rPr>
                            <m:t>𝑐𝑟</m:t>
                          </m:r>
                        </m:sub>
                      </m:s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h</m:t>
                          </m:r>
                        </m:e>
                        <m:sub>
                          <m:r>
                            <a:rPr lang="en-US" sz="3200" b="0" i="1" smtClean="0">
                              <a:latin typeface="Cambria Math" panose="02040503050406030204" pitchFamily="18" charset="0"/>
                            </a:rPr>
                            <m:t>𝑓𝑔</m:t>
                          </m:r>
                        </m:sub>
                      </m:sSub>
                      <m:sSup>
                        <m:sSupPr>
                          <m:ctrlPr>
                            <a:rPr lang="en-MY" sz="3200" b="0" i="1" smtClean="0">
                              <a:latin typeface="Cambria Math" panose="02040503050406030204" pitchFamily="18" charset="0"/>
                            </a:rPr>
                          </m:ctrlPr>
                        </m:sSupPr>
                        <m:e>
                          <m:d>
                            <m:dPr>
                              <m:begChr m:val="["/>
                              <m:endChr m:val="]"/>
                              <m:ctrlPr>
                                <a:rPr lang="en-US" sz="3200" b="0" i="1" smtClean="0">
                                  <a:latin typeface="Cambria Math" panose="02040503050406030204" pitchFamily="18" charset="0"/>
                                </a:rPr>
                              </m:ctrlPr>
                            </m:dPr>
                            <m:e>
                              <m:r>
                                <a:rPr lang="en-US" sz="3200" i="1">
                                  <a:latin typeface="Cambria Math" panose="02040503050406030204" pitchFamily="18" charset="0"/>
                                  <a:ea typeface="Cambria Math" panose="02040503050406030204" pitchFamily="18" charset="0"/>
                                </a:rPr>
                                <m:t>𝜎</m:t>
                              </m:r>
                              <m:r>
                                <a:rPr lang="en-US" sz="3200" i="1">
                                  <a:latin typeface="Cambria Math" panose="02040503050406030204" pitchFamily="18" charset="0"/>
                                </a:rPr>
                                <m:t>𝑔</m:t>
                              </m:r>
                              <m:sSubSup>
                                <m:sSubSupPr>
                                  <m:ctrlPr>
                                    <a:rPr lang="en-US" sz="3200" i="1">
                                      <a:latin typeface="Cambria Math" panose="02040503050406030204" pitchFamily="18" charset="0"/>
                                    </a:rPr>
                                  </m:ctrlPr>
                                </m:sSubSupPr>
                                <m:e>
                                  <m:r>
                                    <a:rPr lang="en-US" sz="3200" i="1">
                                      <a:latin typeface="Cambria Math" panose="02040503050406030204" pitchFamily="18" charset="0"/>
                                      <a:ea typeface="Cambria Math" panose="02040503050406030204" pitchFamily="18" charset="0"/>
                                    </a:rPr>
                                    <m:t>𝜌</m:t>
                                  </m:r>
                                </m:e>
                                <m:sub>
                                  <m:r>
                                    <a:rPr lang="en-US" sz="3200" i="1">
                                      <a:latin typeface="Cambria Math" panose="02040503050406030204" pitchFamily="18" charset="0"/>
                                    </a:rPr>
                                    <m:t>𝑣</m:t>
                                  </m:r>
                                </m:sub>
                                <m:sup>
                                  <m:r>
                                    <a:rPr lang="en-US" sz="3200" i="1">
                                      <a:latin typeface="Cambria Math" panose="02040503050406030204" pitchFamily="18" charset="0"/>
                                    </a:rPr>
                                    <m:t>2</m:t>
                                  </m:r>
                                </m:sup>
                              </m:sSubSup>
                              <m:d>
                                <m:dPr>
                                  <m:ctrlPr>
                                    <a:rPr lang="en-US" sz="3200" i="1">
                                      <a:latin typeface="Cambria Math" panose="02040503050406030204" pitchFamily="18" charset="0"/>
                                    </a:rPr>
                                  </m:ctrlPr>
                                </m:dPr>
                                <m:e>
                                  <m:sSub>
                                    <m:sSubPr>
                                      <m:ctrlPr>
                                        <a:rPr lang="en-US" sz="3200" i="1">
                                          <a:latin typeface="Cambria Math" panose="02040503050406030204" pitchFamily="18" charset="0"/>
                                        </a:rPr>
                                      </m:ctrlPr>
                                    </m:sSubPr>
                                    <m:e>
                                      <m:r>
                                        <a:rPr lang="en-US" sz="3200" i="1">
                                          <a:latin typeface="Cambria Math" panose="02040503050406030204" pitchFamily="18" charset="0"/>
                                          <a:ea typeface="Cambria Math" panose="02040503050406030204" pitchFamily="18" charset="0"/>
                                        </a:rPr>
                                        <m:t>𝜌</m:t>
                                      </m:r>
                                    </m:e>
                                    <m:sub>
                                      <m:r>
                                        <a:rPr lang="en-US" sz="3200" i="1">
                                          <a:latin typeface="Cambria Math" panose="02040503050406030204" pitchFamily="18" charset="0"/>
                                        </a:rPr>
                                        <m:t>𝑙</m:t>
                                      </m:r>
                                    </m:sub>
                                  </m:sSub>
                                  <m:r>
                                    <a:rPr lang="en-US" sz="3200" i="1">
                                      <a:latin typeface="Cambria Math" panose="02040503050406030204" pitchFamily="18" charset="0"/>
                                    </a:rPr>
                                    <m:t>−</m:t>
                                  </m:r>
                                  <m:sSub>
                                    <m:sSubPr>
                                      <m:ctrlPr>
                                        <a:rPr lang="en-US" sz="3200" i="1">
                                          <a:latin typeface="Cambria Math" panose="02040503050406030204" pitchFamily="18" charset="0"/>
                                        </a:rPr>
                                      </m:ctrlPr>
                                    </m:sSubPr>
                                    <m:e>
                                      <m:r>
                                        <a:rPr lang="en-US" sz="3200" i="1">
                                          <a:latin typeface="Cambria Math" panose="02040503050406030204" pitchFamily="18" charset="0"/>
                                          <a:ea typeface="Cambria Math" panose="02040503050406030204" pitchFamily="18" charset="0"/>
                                        </a:rPr>
                                        <m:t>𝜌</m:t>
                                      </m:r>
                                    </m:e>
                                    <m:sub>
                                      <m:r>
                                        <a:rPr lang="en-US" sz="3200" i="1">
                                          <a:latin typeface="Cambria Math" panose="02040503050406030204" pitchFamily="18" charset="0"/>
                                        </a:rPr>
                                        <m:t>𝑣</m:t>
                                      </m:r>
                                    </m:sub>
                                  </m:sSub>
                                </m:e>
                              </m:d>
                            </m:e>
                          </m:d>
                        </m:e>
                        <m:sup>
                          <m:r>
                            <a:rPr lang="en-MY" sz="3200" b="0" i="1" smtClean="0">
                              <a:latin typeface="Cambria Math" panose="02040503050406030204" pitchFamily="18" charset="0"/>
                            </a:rPr>
                            <m:t>1/4</m:t>
                          </m:r>
                        </m:sup>
                      </m:sSup>
                    </m:oMath>
                  </m:oMathPara>
                </a14:m>
                <a:endParaRPr lang="en-US" sz="3200" dirty="0">
                  <a:latin typeface="Times New Roman" panose="02020603050405020304" pitchFamily="18" charset="0"/>
                  <a:cs typeface="Times New Roman" panose="02020603050405020304" pitchFamily="18"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533400" y="2312765"/>
                <a:ext cx="8153400" cy="562270"/>
              </a:xfrm>
              <a:prstGeom prst="rect">
                <a:avLst/>
              </a:prstGeom>
              <a:blipFill>
                <a:blip r:embed="rId2"/>
                <a:stretch>
                  <a:fillRect/>
                </a:stretch>
              </a:blipFill>
            </p:spPr>
            <p:txBody>
              <a:bodyPr/>
              <a:lstStyle/>
              <a:p>
                <a:r>
                  <a:rPr lang="en-MY">
                    <a:noFill/>
                  </a:rPr>
                  <a:t> </a:t>
                </a:r>
              </a:p>
            </p:txBody>
          </p:sp>
        </mc:Fallback>
      </mc:AlternateContent>
      <p:sp>
        <p:nvSpPr>
          <p:cNvPr id="4" name="Title 1"/>
          <p:cNvSpPr txBox="1">
            <a:spLocks/>
          </p:cNvSpPr>
          <p:nvPr/>
        </p:nvSpPr>
        <p:spPr bwMode="auto">
          <a:xfrm>
            <a:off x="228600" y="990600"/>
            <a:ext cx="4724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n-US" sz="2800" dirty="0" err="1"/>
              <a:t>Kutateladze</a:t>
            </a:r>
            <a:r>
              <a:rPr lang="en-US" sz="2800" dirty="0"/>
              <a:t>, Zuber correlation</a:t>
            </a:r>
          </a:p>
        </p:txBody>
      </p:sp>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226" y="3757723"/>
            <a:ext cx="8644314" cy="2490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78183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5B399D05-AF06-43DC-9BD8-CA6A4C800B37}"/>
              </a:ext>
            </a:extLst>
          </p:cNvPr>
          <p:cNvSpPr txBox="1">
            <a:spLocks/>
          </p:cNvSpPr>
          <p:nvPr/>
        </p:nvSpPr>
        <p:spPr bwMode="auto">
          <a:xfrm>
            <a:off x="457200" y="327818"/>
            <a:ext cx="8229600" cy="8080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MY" dirty="0"/>
              <a:t>Critical Heat Flux Example</a:t>
            </a:r>
          </a:p>
        </p:txBody>
      </p:sp>
      <p:sp>
        <p:nvSpPr>
          <p:cNvPr id="5" name="TextBox 4">
            <a:extLst>
              <a:ext uri="{FF2B5EF4-FFF2-40B4-BE49-F238E27FC236}">
                <a16:creationId xmlns="" xmlns:a16="http://schemas.microsoft.com/office/drawing/2014/main" id="{D2094EC9-7ADC-4ECF-A593-D8B2E32A0F97}"/>
              </a:ext>
            </a:extLst>
          </p:cNvPr>
          <p:cNvSpPr txBox="1"/>
          <p:nvPr/>
        </p:nvSpPr>
        <p:spPr>
          <a:xfrm>
            <a:off x="304800" y="1447800"/>
            <a:ext cx="8668770" cy="1631216"/>
          </a:xfrm>
          <a:prstGeom prst="rect">
            <a:avLst/>
          </a:prstGeom>
          <a:noFill/>
        </p:spPr>
        <p:txBody>
          <a:bodyPr wrap="square" rtlCol="0">
            <a:spAutoFit/>
          </a:bodyPr>
          <a:lstStyle/>
          <a:p>
            <a:pPr algn="just"/>
            <a:r>
              <a:rPr lang="en-US" sz="2000" b="0" i="0" u="none" strike="noStrike" baseline="0" dirty="0">
                <a:latin typeface="TradeGothic"/>
              </a:rPr>
              <a:t>Water in a tank is to be boiled at sea level by a 1-cm-diameter nickel plated steel heating element equipped with electrical resistance wires inside, as shown in Figure 10–16. Determine the maximum heat flux that can be attained in the nucleate boiling regime and the surface temperature of the heater surface in </a:t>
            </a:r>
            <a:r>
              <a:rPr lang="en-MY" sz="2000" b="0" i="0" u="none" strike="noStrike" baseline="0" dirty="0">
                <a:latin typeface="TradeGothic"/>
              </a:rPr>
              <a:t>that case.</a:t>
            </a:r>
            <a:endParaRPr lang="en-MY" sz="2000" dirty="0"/>
          </a:p>
        </p:txBody>
      </p:sp>
      <p:pic>
        <p:nvPicPr>
          <p:cNvPr id="7" name="Picture 6" descr="A picture containing diagram&#10;&#10;Description automatically generated">
            <a:extLst>
              <a:ext uri="{FF2B5EF4-FFF2-40B4-BE49-F238E27FC236}">
                <a16:creationId xmlns="" xmlns:a16="http://schemas.microsoft.com/office/drawing/2014/main" id="{3C08FB7E-FEDF-4062-B8CC-CCC583F22F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8990" y="3441441"/>
            <a:ext cx="5386020" cy="2861323"/>
          </a:xfrm>
          <a:prstGeom prst="rect">
            <a:avLst/>
          </a:prstGeom>
        </p:spPr>
      </p:pic>
    </p:spTree>
    <p:extLst>
      <p:ext uri="{BB962C8B-B14F-4D97-AF65-F5344CB8AC3E}">
        <p14:creationId xmlns:p14="http://schemas.microsoft.com/office/powerpoint/2010/main" val="35372074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63741657-A6DF-44DF-AF32-8ADC47E7E4BE}"/>
              </a:ext>
            </a:extLst>
          </p:cNvPr>
          <p:cNvSpPr txBox="1">
            <a:spLocks/>
          </p:cNvSpPr>
          <p:nvPr/>
        </p:nvSpPr>
        <p:spPr bwMode="auto">
          <a:xfrm>
            <a:off x="457200" y="327818"/>
            <a:ext cx="8229600" cy="8080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MY" dirty="0"/>
              <a:t>Critical Heat Flux Example</a:t>
            </a:r>
          </a:p>
        </p:txBody>
      </p:sp>
      <p:pic>
        <p:nvPicPr>
          <p:cNvPr id="6" name="Picture 5" descr="Text&#10;&#10;Description automatically generated">
            <a:extLst>
              <a:ext uri="{FF2B5EF4-FFF2-40B4-BE49-F238E27FC236}">
                <a16:creationId xmlns="" xmlns:a16="http://schemas.microsoft.com/office/drawing/2014/main" id="{77FDF276-836B-45EE-883C-BE23D57E76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787" y="1371600"/>
            <a:ext cx="7952425" cy="3352800"/>
          </a:xfrm>
          <a:prstGeom prst="rect">
            <a:avLst/>
          </a:prstGeom>
        </p:spPr>
      </p:pic>
      <p:pic>
        <p:nvPicPr>
          <p:cNvPr id="8" name="Picture 7" descr="Text&#10;&#10;Description automatically generated">
            <a:extLst>
              <a:ext uri="{FF2B5EF4-FFF2-40B4-BE49-F238E27FC236}">
                <a16:creationId xmlns="" xmlns:a16="http://schemas.microsoft.com/office/drawing/2014/main" id="{5CC0AD31-9072-4581-9071-205D7C9F21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787" y="5105400"/>
            <a:ext cx="8096440" cy="1184064"/>
          </a:xfrm>
          <a:prstGeom prst="rect">
            <a:avLst/>
          </a:prstGeom>
        </p:spPr>
      </p:pic>
    </p:spTree>
    <p:extLst>
      <p:ext uri="{BB962C8B-B14F-4D97-AF65-F5344CB8AC3E}">
        <p14:creationId xmlns:p14="http://schemas.microsoft.com/office/powerpoint/2010/main" val="1850414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normAutofit/>
          </a:bodyPr>
          <a:lstStyle/>
          <a:p>
            <a:r>
              <a:rPr lang="en-US" dirty="0"/>
              <a:t>Boiling</a:t>
            </a:r>
          </a:p>
        </p:txBody>
      </p:sp>
      <p:sp>
        <p:nvSpPr>
          <p:cNvPr id="5" name="Subtitle 2"/>
          <p:cNvSpPr>
            <a:spLocks noGrp="1"/>
          </p:cNvSpPr>
          <p:nvPr>
            <p:ph idx="1"/>
          </p:nvPr>
        </p:nvSpPr>
        <p:spPr>
          <a:xfrm>
            <a:off x="457200" y="1600200"/>
            <a:ext cx="8229600" cy="4525963"/>
          </a:xfrm>
        </p:spPr>
        <p:txBody>
          <a:bodyPr>
            <a:normAutofit/>
          </a:bodyPr>
          <a:lstStyle/>
          <a:p>
            <a:pPr algn="just"/>
            <a:r>
              <a:rPr lang="en-US" dirty="0"/>
              <a:t>Occurs at the </a:t>
            </a:r>
            <a:r>
              <a:rPr lang="en-US" i="1" dirty="0">
                <a:solidFill>
                  <a:srgbClr val="0000FF"/>
                </a:solidFill>
              </a:rPr>
              <a:t>solid–liquid interface</a:t>
            </a:r>
            <a:r>
              <a:rPr lang="en-US" i="1" dirty="0"/>
              <a:t> </a:t>
            </a:r>
            <a:r>
              <a:rPr lang="en-US" dirty="0"/>
              <a:t>when a liquid is brought into contact with a surface maintained at a temperature sufficiently above the saturation temperature of the liquid.</a:t>
            </a:r>
          </a:p>
          <a:p>
            <a:pPr algn="just"/>
            <a:endParaRPr lang="en-US" dirty="0">
              <a:solidFill>
                <a:schemeClr val="tx1"/>
              </a:solidFill>
            </a:endParaRPr>
          </a:p>
        </p:txBody>
      </p:sp>
      <p:pic>
        <p:nvPicPr>
          <p:cNvPr id="6" name="Picture 4"/>
          <p:cNvPicPr>
            <a:picLocks noChangeAspect="1" noChangeArrowheads="1"/>
          </p:cNvPicPr>
          <p:nvPr/>
        </p:nvPicPr>
        <p:blipFill>
          <a:blip r:embed="rId2" cstate="print"/>
          <a:srcRect b="36170"/>
          <a:stretch>
            <a:fillRect/>
          </a:stretch>
        </p:blipFill>
        <p:spPr bwMode="auto">
          <a:xfrm>
            <a:off x="2286000" y="3886200"/>
            <a:ext cx="4114800" cy="2590800"/>
          </a:xfrm>
          <a:prstGeom prst="rect">
            <a:avLst/>
          </a:prstGeom>
          <a:noFill/>
          <a:ln w="9525">
            <a:noFill/>
            <a:miter lim="800000"/>
            <a:headEnd/>
            <a:tailEnd/>
          </a:ln>
        </p:spPr>
      </p:pic>
    </p:spTree>
    <p:extLst>
      <p:ext uri="{BB962C8B-B14F-4D97-AF65-F5344CB8AC3E}">
        <p14:creationId xmlns:p14="http://schemas.microsoft.com/office/powerpoint/2010/main" val="33156501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4DD4B2E2-0B23-4313-B677-7142AB4BD9FD}"/>
              </a:ext>
            </a:extLst>
          </p:cNvPr>
          <p:cNvSpPr txBox="1">
            <a:spLocks/>
          </p:cNvSpPr>
          <p:nvPr/>
        </p:nvSpPr>
        <p:spPr bwMode="auto">
          <a:xfrm>
            <a:off x="457200" y="327818"/>
            <a:ext cx="8229600" cy="8080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MY" dirty="0"/>
              <a:t>Critical Heat Flux Example</a:t>
            </a:r>
          </a:p>
        </p:txBody>
      </p:sp>
      <p:pic>
        <p:nvPicPr>
          <p:cNvPr id="6" name="Picture 5" descr="Text, letter&#10;&#10;Description automatically generated">
            <a:extLst>
              <a:ext uri="{FF2B5EF4-FFF2-40B4-BE49-F238E27FC236}">
                <a16:creationId xmlns="" xmlns:a16="http://schemas.microsoft.com/office/drawing/2014/main" id="{26D9CD0D-D751-4175-B891-211435F674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003" y="1295400"/>
            <a:ext cx="8695993" cy="2286000"/>
          </a:xfrm>
          <a:prstGeom prst="rect">
            <a:avLst/>
          </a:prstGeom>
        </p:spPr>
      </p:pic>
      <p:pic>
        <p:nvPicPr>
          <p:cNvPr id="8" name="Picture 7" descr="Text&#10;&#10;Description automatically generated">
            <a:extLst>
              <a:ext uri="{FF2B5EF4-FFF2-40B4-BE49-F238E27FC236}">
                <a16:creationId xmlns="" xmlns:a16="http://schemas.microsoft.com/office/drawing/2014/main" id="{513DB09F-8121-4FFB-BC05-17C801331C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003" y="3775156"/>
            <a:ext cx="8695993" cy="1569632"/>
          </a:xfrm>
          <a:prstGeom prst="rect">
            <a:avLst/>
          </a:prstGeom>
        </p:spPr>
      </p:pic>
      <p:pic>
        <p:nvPicPr>
          <p:cNvPr id="10" name="Picture 9">
            <a:extLst>
              <a:ext uri="{FF2B5EF4-FFF2-40B4-BE49-F238E27FC236}">
                <a16:creationId xmlns="" xmlns:a16="http://schemas.microsoft.com/office/drawing/2014/main" id="{D1CA1CB8-7E4D-4CAC-9693-41A4256813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87439" y="5638800"/>
            <a:ext cx="3769122" cy="738673"/>
          </a:xfrm>
          <a:prstGeom prst="rect">
            <a:avLst/>
          </a:prstGeom>
        </p:spPr>
      </p:pic>
    </p:spTree>
    <p:extLst>
      <p:ext uri="{BB962C8B-B14F-4D97-AF65-F5344CB8AC3E}">
        <p14:creationId xmlns:p14="http://schemas.microsoft.com/office/powerpoint/2010/main" val="281702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88D243A0-9A5E-43A1-8764-9D20D30AD926}"/>
              </a:ext>
            </a:extLst>
          </p:cNvPr>
          <p:cNvSpPr txBox="1">
            <a:spLocks/>
          </p:cNvSpPr>
          <p:nvPr/>
        </p:nvSpPr>
        <p:spPr bwMode="auto">
          <a:xfrm>
            <a:off x="457200" y="327818"/>
            <a:ext cx="8229600" cy="8080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MY" dirty="0"/>
              <a:t>Critical Heat Flux Example</a:t>
            </a:r>
          </a:p>
        </p:txBody>
      </p:sp>
      <p:pic>
        <p:nvPicPr>
          <p:cNvPr id="6" name="Picture 5" descr="Text&#10;&#10;Description automatically generated">
            <a:extLst>
              <a:ext uri="{FF2B5EF4-FFF2-40B4-BE49-F238E27FC236}">
                <a16:creationId xmlns="" xmlns:a16="http://schemas.microsoft.com/office/drawing/2014/main" id="{49C61A9A-7FF6-49A8-9D91-0C59EBD9FB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654" y="1303338"/>
            <a:ext cx="8884691" cy="2362200"/>
          </a:xfrm>
          <a:prstGeom prst="rect">
            <a:avLst/>
          </a:prstGeom>
        </p:spPr>
      </p:pic>
      <p:pic>
        <p:nvPicPr>
          <p:cNvPr id="8" name="Picture 7" descr="Text&#10;&#10;Description automatically generated">
            <a:extLst>
              <a:ext uri="{FF2B5EF4-FFF2-40B4-BE49-F238E27FC236}">
                <a16:creationId xmlns="" xmlns:a16="http://schemas.microsoft.com/office/drawing/2014/main" id="{4CC0A21D-4ECB-41A1-B507-38A4501361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799" y="3763184"/>
            <a:ext cx="8534402" cy="1828800"/>
          </a:xfrm>
          <a:prstGeom prst="rect">
            <a:avLst/>
          </a:prstGeom>
        </p:spPr>
      </p:pic>
      <p:pic>
        <p:nvPicPr>
          <p:cNvPr id="10" name="Picture 9">
            <a:extLst>
              <a:ext uri="{FF2B5EF4-FFF2-40B4-BE49-F238E27FC236}">
                <a16:creationId xmlns="" xmlns:a16="http://schemas.microsoft.com/office/drawing/2014/main" id="{CFBD218F-B39A-4DF5-9A2C-432669F4A8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2417" y="5691982"/>
            <a:ext cx="2339165" cy="838200"/>
          </a:xfrm>
          <a:prstGeom prst="rect">
            <a:avLst/>
          </a:prstGeom>
        </p:spPr>
      </p:pic>
    </p:spTree>
    <p:extLst>
      <p:ext uri="{BB962C8B-B14F-4D97-AF65-F5344CB8AC3E}">
        <p14:creationId xmlns:p14="http://schemas.microsoft.com/office/powerpoint/2010/main" val="1102455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Minimum Heat Flux</a:t>
            </a:r>
          </a:p>
        </p:txBody>
      </p:sp>
      <mc:AlternateContent xmlns:mc="http://schemas.openxmlformats.org/markup-compatibility/2006" xmlns:a14="http://schemas.microsoft.com/office/drawing/2010/main">
        <mc:Choice Requires="a14">
          <p:sp>
            <p:nvSpPr>
              <p:cNvPr id="6" name="TextBox 5"/>
              <p:cNvSpPr txBox="1"/>
              <p:nvPr/>
            </p:nvSpPr>
            <p:spPr>
              <a:xfrm>
                <a:off x="533400" y="2514600"/>
                <a:ext cx="8153400" cy="121296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3200" i="1" smtClean="0">
                              <a:latin typeface="Cambria Math" panose="02040503050406030204" pitchFamily="18" charset="0"/>
                            </a:rPr>
                          </m:ctrlPr>
                        </m:sSubSupPr>
                        <m:e>
                          <m:r>
                            <a:rPr lang="en-US" sz="3200" b="0" i="1" smtClean="0">
                              <a:latin typeface="Cambria Math" panose="02040503050406030204" pitchFamily="18" charset="0"/>
                            </a:rPr>
                            <m:t>𝑞</m:t>
                          </m:r>
                        </m:e>
                        <m:sub>
                          <m:r>
                            <a:rPr lang="en-US" sz="3200" b="0" i="1" smtClean="0">
                              <a:latin typeface="Cambria Math" panose="02040503050406030204" pitchFamily="18" charset="0"/>
                            </a:rPr>
                            <m:t>𝑚𝑖𝑛</m:t>
                          </m:r>
                        </m:sub>
                        <m:sup>
                          <m:r>
                            <a:rPr lang="en-US" sz="3200" b="0" i="1" smtClean="0">
                              <a:latin typeface="Cambria Math" panose="02040503050406030204" pitchFamily="18" charset="0"/>
                            </a:rPr>
                            <m:t>′′</m:t>
                          </m:r>
                        </m:sup>
                      </m:sSubSup>
                      <m:r>
                        <a:rPr lang="en-US" sz="3200" b="0" i="1" smtClean="0">
                          <a:latin typeface="Cambria Math" panose="02040503050406030204" pitchFamily="18" charset="0"/>
                        </a:rPr>
                        <m:t>=</m:t>
                      </m:r>
                      <m:r>
                        <a:rPr lang="en-US" sz="3200" b="0" i="1" smtClean="0">
                          <a:latin typeface="Cambria Math" panose="02040503050406030204" pitchFamily="18" charset="0"/>
                        </a:rPr>
                        <m:t>𝐶</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h</m:t>
                          </m:r>
                        </m:e>
                        <m:sub>
                          <m:r>
                            <a:rPr lang="en-US" sz="3200" b="0" i="1" smtClean="0">
                              <a:latin typeface="Cambria Math" panose="02040503050406030204" pitchFamily="18" charset="0"/>
                            </a:rPr>
                            <m:t>𝑓𝑔</m:t>
                          </m:r>
                        </m:sub>
                      </m:s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𝜌</m:t>
                          </m:r>
                        </m:e>
                        <m:sub>
                          <m:r>
                            <a:rPr lang="en-US" sz="3200" b="0" i="1" smtClean="0">
                              <a:latin typeface="Cambria Math" panose="02040503050406030204" pitchFamily="18" charset="0"/>
                            </a:rPr>
                            <m:t>𝑣</m:t>
                          </m:r>
                        </m:sub>
                      </m:sSub>
                      <m:sSup>
                        <m:sSupPr>
                          <m:ctrlPr>
                            <a:rPr lang="en-US" sz="3200" b="0" i="1" smtClean="0">
                              <a:latin typeface="Cambria Math" panose="02040503050406030204" pitchFamily="18" charset="0"/>
                            </a:rPr>
                          </m:ctrlPr>
                        </m:sSupPr>
                        <m:e>
                          <m:d>
                            <m:dPr>
                              <m:begChr m:val="["/>
                              <m:endChr m:val="]"/>
                              <m:ctrlPr>
                                <a:rPr lang="en-US" sz="3200" b="0" i="1" smtClean="0">
                                  <a:latin typeface="Cambria Math" panose="02040503050406030204" pitchFamily="18" charset="0"/>
                                </a:rPr>
                              </m:ctrlPr>
                            </m:dPr>
                            <m:e>
                              <m:f>
                                <m:fPr>
                                  <m:ctrlPr>
                                    <a:rPr lang="en-US" sz="3200" b="0" i="1" smtClean="0">
                                      <a:latin typeface="Cambria Math" panose="02040503050406030204" pitchFamily="18" charset="0"/>
                                    </a:rPr>
                                  </m:ctrlPr>
                                </m:fPr>
                                <m:num>
                                  <m:r>
                                    <a:rPr lang="en-US" sz="3200" i="1">
                                      <a:latin typeface="Cambria Math" panose="02040503050406030204" pitchFamily="18" charset="0"/>
                                      <a:ea typeface="Cambria Math" panose="02040503050406030204" pitchFamily="18" charset="0"/>
                                    </a:rPr>
                                    <m:t>𝜎</m:t>
                                  </m:r>
                                  <m:r>
                                    <a:rPr lang="en-US" sz="3200" b="0" i="1" smtClean="0">
                                      <a:latin typeface="Cambria Math" panose="02040503050406030204" pitchFamily="18" charset="0"/>
                                    </a:rPr>
                                    <m:t>𝑔</m:t>
                                  </m:r>
                                  <m:d>
                                    <m:dPr>
                                      <m:ctrlPr>
                                        <a:rPr lang="en-US" sz="3200" b="0" i="1" smtClean="0">
                                          <a:latin typeface="Cambria Math" panose="02040503050406030204" pitchFamily="18" charset="0"/>
                                        </a:rPr>
                                      </m:ctrlPr>
                                    </m:dPr>
                                    <m:e>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𝜌</m:t>
                                          </m:r>
                                        </m:e>
                                        <m:sub>
                                          <m:r>
                                            <a:rPr lang="en-US" sz="3200" b="0" i="1" smtClean="0">
                                              <a:latin typeface="Cambria Math" panose="02040503050406030204" pitchFamily="18" charset="0"/>
                                            </a:rPr>
                                            <m:t>𝑙</m:t>
                                          </m:r>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𝜌</m:t>
                                          </m:r>
                                        </m:e>
                                        <m:sub>
                                          <m:r>
                                            <a:rPr lang="en-US" sz="3200" b="0" i="1" smtClean="0">
                                              <a:latin typeface="Cambria Math" panose="02040503050406030204" pitchFamily="18" charset="0"/>
                                            </a:rPr>
                                            <m:t>𝑣</m:t>
                                          </m:r>
                                        </m:sub>
                                      </m:sSub>
                                    </m:e>
                                  </m:d>
                                </m:num>
                                <m:den>
                                  <m:sSup>
                                    <m:sSupPr>
                                      <m:ctrlPr>
                                        <a:rPr lang="en-US" sz="3200" b="0" i="1" smtClean="0">
                                          <a:latin typeface="Cambria Math" panose="02040503050406030204" pitchFamily="18" charset="0"/>
                                        </a:rPr>
                                      </m:ctrlPr>
                                    </m:sSupPr>
                                    <m:e>
                                      <m:d>
                                        <m:dPr>
                                          <m:ctrlPr>
                                            <a:rPr lang="en-US" sz="3200" i="1">
                                              <a:latin typeface="Cambria Math" panose="02040503050406030204" pitchFamily="18" charset="0"/>
                                            </a:rPr>
                                          </m:ctrlPr>
                                        </m:dPr>
                                        <m:e>
                                          <m:sSub>
                                            <m:sSubPr>
                                              <m:ctrlPr>
                                                <a:rPr lang="en-US" sz="3200" i="1">
                                                  <a:latin typeface="Cambria Math" panose="02040503050406030204" pitchFamily="18" charset="0"/>
                                                </a:rPr>
                                              </m:ctrlPr>
                                            </m:sSubPr>
                                            <m:e>
                                              <m:r>
                                                <a:rPr lang="en-US" sz="3200" i="1">
                                                  <a:latin typeface="Cambria Math" panose="02040503050406030204" pitchFamily="18" charset="0"/>
                                                  <a:ea typeface="Cambria Math" panose="02040503050406030204" pitchFamily="18" charset="0"/>
                                                </a:rPr>
                                                <m:t>𝜌</m:t>
                                              </m:r>
                                            </m:e>
                                            <m:sub>
                                              <m:r>
                                                <a:rPr lang="en-US" sz="3200" i="1">
                                                  <a:latin typeface="Cambria Math" panose="02040503050406030204" pitchFamily="18" charset="0"/>
                                                </a:rPr>
                                                <m:t>𝑙</m:t>
                                              </m:r>
                                            </m:sub>
                                          </m:sSub>
                                          <m:r>
                                            <a:rPr lang="en-US" sz="3200" i="1">
                                              <a:latin typeface="Cambria Math" panose="02040503050406030204" pitchFamily="18" charset="0"/>
                                            </a:rPr>
                                            <m:t>+</m:t>
                                          </m:r>
                                          <m:sSub>
                                            <m:sSubPr>
                                              <m:ctrlPr>
                                                <a:rPr lang="en-US" sz="3200" i="1">
                                                  <a:latin typeface="Cambria Math" panose="02040503050406030204" pitchFamily="18" charset="0"/>
                                                </a:rPr>
                                              </m:ctrlPr>
                                            </m:sSubPr>
                                            <m:e>
                                              <m:r>
                                                <a:rPr lang="en-US" sz="3200" i="1">
                                                  <a:latin typeface="Cambria Math" panose="02040503050406030204" pitchFamily="18" charset="0"/>
                                                  <a:ea typeface="Cambria Math" panose="02040503050406030204" pitchFamily="18" charset="0"/>
                                                </a:rPr>
                                                <m:t>𝜌</m:t>
                                              </m:r>
                                            </m:e>
                                            <m:sub>
                                              <m:r>
                                                <a:rPr lang="en-US" sz="3200" i="1">
                                                  <a:latin typeface="Cambria Math" panose="02040503050406030204" pitchFamily="18" charset="0"/>
                                                </a:rPr>
                                                <m:t>𝑣</m:t>
                                              </m:r>
                                            </m:sub>
                                          </m:sSub>
                                        </m:e>
                                      </m:d>
                                    </m:e>
                                    <m:sup>
                                      <m:r>
                                        <a:rPr lang="en-US" sz="3200" b="0" i="1" smtClean="0">
                                          <a:latin typeface="Cambria Math" panose="02040503050406030204" pitchFamily="18" charset="0"/>
                                        </a:rPr>
                                        <m:t>2</m:t>
                                      </m:r>
                                    </m:sup>
                                  </m:sSup>
                                </m:den>
                              </m:f>
                            </m:e>
                          </m:d>
                        </m:e>
                        <m:sup>
                          <m:r>
                            <a:rPr lang="en-US" sz="3200" b="0" i="1" smtClean="0">
                              <a:latin typeface="Cambria Math" panose="02040503050406030204" pitchFamily="18" charset="0"/>
                            </a:rPr>
                            <m:t>1/4</m:t>
                          </m:r>
                        </m:sup>
                      </m:sSup>
                    </m:oMath>
                  </m:oMathPara>
                </a14:m>
                <a:endParaRPr lang="en-US" sz="3200" dirty="0">
                  <a:latin typeface="Times New Roman" panose="02020603050405020304" pitchFamily="18" charset="0"/>
                  <a:cs typeface="Times New Roman" panose="02020603050405020304" pitchFamily="18"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533400" y="2514600"/>
                <a:ext cx="8153400" cy="1212961"/>
              </a:xfrm>
              <a:prstGeom prst="rect">
                <a:avLst/>
              </a:prstGeom>
              <a:blipFill rotWithShape="0">
                <a:blip r:embed="rId2"/>
                <a:stretch>
                  <a:fillRect/>
                </a:stretch>
              </a:blipFill>
            </p:spPr>
            <p:txBody>
              <a:bodyPr/>
              <a:lstStyle/>
              <a:p>
                <a:r>
                  <a:rPr lang="en-US">
                    <a:noFill/>
                  </a:rPr>
                  <a:t> </a:t>
                </a:r>
              </a:p>
            </p:txBody>
          </p:sp>
        </mc:Fallback>
      </mc:AlternateContent>
      <p:sp>
        <p:nvSpPr>
          <p:cNvPr id="4" name="Title 1"/>
          <p:cNvSpPr txBox="1">
            <a:spLocks/>
          </p:cNvSpPr>
          <p:nvPr/>
        </p:nvSpPr>
        <p:spPr bwMode="auto">
          <a:xfrm>
            <a:off x="228600" y="990600"/>
            <a:ext cx="4724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n-US" sz="2800" dirty="0"/>
              <a:t>Zuber correlation</a:t>
            </a:r>
          </a:p>
        </p:txBody>
      </p:sp>
      <mc:AlternateContent xmlns:mc="http://schemas.openxmlformats.org/markup-compatibility/2006" xmlns:a14="http://schemas.microsoft.com/office/drawing/2010/main">
        <mc:Choice Requires="a14">
          <p:sp>
            <p:nvSpPr>
              <p:cNvPr id="3" name="TextBox 2">
                <a:extLst>
                  <a:ext uri="{FF2B5EF4-FFF2-40B4-BE49-F238E27FC236}">
                    <a16:creationId xmlns="" xmlns:a16="http://schemas.microsoft.com/office/drawing/2014/main" id="{28B9FB74-69C7-4D45-9A45-A28CBF9F3439}"/>
                  </a:ext>
                </a:extLst>
              </p:cNvPr>
              <p:cNvSpPr txBox="1"/>
              <p:nvPr/>
            </p:nvSpPr>
            <p:spPr>
              <a:xfrm>
                <a:off x="457200" y="4547524"/>
                <a:ext cx="422923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MY" b="0" i="1" smtClean="0">
                          <a:latin typeface="Cambria Math" panose="02040503050406030204" pitchFamily="18" charset="0"/>
                        </a:rPr>
                        <m:t>𝐶</m:t>
                      </m:r>
                      <m:r>
                        <a:rPr lang="en-MY" b="0" i="1" smtClean="0">
                          <a:latin typeface="Cambria Math" panose="02040503050406030204" pitchFamily="18" charset="0"/>
                        </a:rPr>
                        <m:t>:0.09 </m:t>
                      </m:r>
                      <m:r>
                        <a:rPr lang="en-MY" b="0" i="1" smtClean="0">
                          <a:latin typeface="Cambria Math" panose="02040503050406030204" pitchFamily="18" charset="0"/>
                        </a:rPr>
                        <m:t>𝑑𝑒𝑡𝑒𝑟𝑚𝑖𝑛𝑒𝑑</m:t>
                      </m:r>
                      <m:r>
                        <a:rPr lang="en-MY" b="0" i="1" smtClean="0">
                          <a:latin typeface="Cambria Math" panose="02040503050406030204" pitchFamily="18" charset="0"/>
                        </a:rPr>
                        <m:t> </m:t>
                      </m:r>
                      <m:r>
                        <a:rPr lang="en-MY" b="0" i="1" smtClean="0">
                          <a:latin typeface="Cambria Math" panose="02040503050406030204" pitchFamily="18" charset="0"/>
                        </a:rPr>
                        <m:t>𝑏𝑦</m:t>
                      </m:r>
                      <m:r>
                        <a:rPr lang="en-MY" b="0" i="1" smtClean="0">
                          <a:latin typeface="Cambria Math" panose="02040503050406030204" pitchFamily="18" charset="0"/>
                        </a:rPr>
                        <m:t> </m:t>
                      </m:r>
                      <m:r>
                        <a:rPr lang="en-MY" b="0" i="1" smtClean="0">
                          <a:latin typeface="Cambria Math" panose="02040503050406030204" pitchFamily="18" charset="0"/>
                        </a:rPr>
                        <m:t>𝐵𝑒𝑟𝑒𝑛𝑠𝑜𝑛</m:t>
                      </m:r>
                      <m:r>
                        <a:rPr lang="en-MY" b="0" i="1" smtClean="0">
                          <a:latin typeface="Cambria Math" panose="02040503050406030204" pitchFamily="18" charset="0"/>
                        </a:rPr>
                        <m:t> </m:t>
                      </m:r>
                      <m:r>
                        <a:rPr lang="en-MY" b="0" i="1" smtClean="0">
                          <a:latin typeface="Cambria Math" panose="02040503050406030204" pitchFamily="18" charset="0"/>
                        </a:rPr>
                        <m:t>𝑖𝑛</m:t>
                      </m:r>
                      <m:r>
                        <a:rPr lang="en-MY" b="0" i="1" smtClean="0">
                          <a:latin typeface="Cambria Math" panose="02040503050406030204" pitchFamily="18" charset="0"/>
                        </a:rPr>
                        <m:t> 1961 </m:t>
                      </m:r>
                    </m:oMath>
                  </m:oMathPara>
                </a14:m>
                <a:endParaRPr lang="en-MY" dirty="0"/>
              </a:p>
            </p:txBody>
          </p:sp>
        </mc:Choice>
        <mc:Fallback xmlns="">
          <p:sp>
            <p:nvSpPr>
              <p:cNvPr id="3" name="TextBox 2">
                <a:extLst>
                  <a:ext uri="{FF2B5EF4-FFF2-40B4-BE49-F238E27FC236}">
                    <a16:creationId xmlns:a16="http://schemas.microsoft.com/office/drawing/2014/main" id="{28B9FB74-69C7-4D45-9A45-A28CBF9F3439}"/>
                  </a:ext>
                </a:extLst>
              </p:cNvPr>
              <p:cNvSpPr txBox="1">
                <a:spLocks noRot="1" noChangeAspect="1" noMove="1" noResize="1" noEditPoints="1" noAdjustHandles="1" noChangeArrowheads="1" noChangeShapeType="1" noTextEdit="1"/>
              </p:cNvSpPr>
              <p:nvPr/>
            </p:nvSpPr>
            <p:spPr>
              <a:xfrm>
                <a:off x="457200" y="4547524"/>
                <a:ext cx="4229235" cy="276999"/>
              </a:xfrm>
              <a:prstGeom prst="rect">
                <a:avLst/>
              </a:prstGeom>
              <a:blipFill>
                <a:blip r:embed="rId3"/>
                <a:stretch>
                  <a:fillRect l="-720" t="-2222" b="-35556"/>
                </a:stretch>
              </a:blipFill>
            </p:spPr>
            <p:txBody>
              <a:bodyPr/>
              <a:lstStyle/>
              <a:p>
                <a:r>
                  <a:rPr lang="en-MY">
                    <a:noFill/>
                  </a:rPr>
                  <a:t> </a:t>
                </a:r>
              </a:p>
            </p:txBody>
          </p:sp>
        </mc:Fallback>
      </mc:AlternateContent>
    </p:spTree>
    <p:extLst>
      <p:ext uri="{BB962C8B-B14F-4D97-AF65-F5344CB8AC3E}">
        <p14:creationId xmlns:p14="http://schemas.microsoft.com/office/powerpoint/2010/main" val="359726812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a:t>Film Boiling</a:t>
            </a:r>
          </a:p>
        </p:txBody>
      </p:sp>
      <p:sp>
        <p:nvSpPr>
          <p:cNvPr id="3" name="Content Placeholder 2"/>
          <p:cNvSpPr>
            <a:spLocks noGrp="1"/>
          </p:cNvSpPr>
          <p:nvPr>
            <p:ph idx="1"/>
          </p:nvPr>
        </p:nvSpPr>
        <p:spPr>
          <a:xfrm>
            <a:off x="457200" y="1295401"/>
            <a:ext cx="8229600" cy="1600200"/>
          </a:xfrm>
        </p:spPr>
        <p:txBody>
          <a:bodyPr/>
          <a:lstStyle/>
          <a:p>
            <a:r>
              <a:rPr lang="en-US" dirty="0"/>
              <a:t>Bromley Correlation (film boiling on a horizontal surface)</a:t>
            </a:r>
          </a:p>
        </p:txBody>
      </p:sp>
      <p:pic>
        <p:nvPicPr>
          <p:cNvPr id="7" name="Picture 6" descr="Text&#10;&#10;Description automatically generated">
            <a:extLst>
              <a:ext uri="{FF2B5EF4-FFF2-40B4-BE49-F238E27FC236}">
                <a16:creationId xmlns="" xmlns:a16="http://schemas.microsoft.com/office/drawing/2014/main" id="{7EF84AFD-1A62-4983-98F5-4FB79BFF08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2931368"/>
            <a:ext cx="8040016" cy="2316615"/>
          </a:xfrm>
          <a:prstGeom prst="rect">
            <a:avLst/>
          </a:prstGeom>
        </p:spPr>
      </p:pic>
    </p:spTree>
    <p:extLst>
      <p:ext uri="{BB962C8B-B14F-4D97-AF65-F5344CB8AC3E}">
        <p14:creationId xmlns:p14="http://schemas.microsoft.com/office/powerpoint/2010/main" val="14274724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a:t>Film Boiling </a:t>
            </a:r>
            <a:r>
              <a:rPr lang="en-US" sz="3200" dirty="0"/>
              <a:t>(Radiation Heat Transfer)</a:t>
            </a:r>
          </a:p>
        </p:txBody>
      </p:sp>
      <p:sp>
        <p:nvSpPr>
          <p:cNvPr id="7" name="Rectangle 3"/>
          <p:cNvSpPr txBox="1">
            <a:spLocks noChangeArrowheads="1"/>
          </p:cNvSpPr>
          <p:nvPr/>
        </p:nvSpPr>
        <p:spPr>
          <a:xfrm>
            <a:off x="342900" y="1637210"/>
            <a:ext cx="4495800" cy="19050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At high surface temperatures (typically above 300°C), heat transfer across the vapor film by</a:t>
            </a:r>
            <a:r>
              <a:rPr kumimoji="0" lang="en-US" sz="2000" b="0" i="0" u="none" strike="noStrike" kern="1200" cap="none" spc="0" normalizeH="0" baseline="0" noProof="0" dirty="0">
                <a:ln>
                  <a:noFill/>
                </a:ln>
                <a:effectLst/>
                <a:uLnTx/>
                <a:uFillTx/>
                <a:latin typeface="+mn-lt"/>
                <a:ea typeface="+mn-ea"/>
                <a:cs typeface="+mn-cs"/>
              </a:rPr>
              <a:t> </a:t>
            </a:r>
            <a:r>
              <a:rPr kumimoji="0" lang="en-US" sz="2000" b="0" i="1" u="none" strike="noStrike" kern="1200" cap="none" spc="0" normalizeH="0" baseline="0" noProof="0" dirty="0">
                <a:ln>
                  <a:noFill/>
                </a:ln>
                <a:effectLst/>
                <a:uLnTx/>
                <a:uFillTx/>
                <a:latin typeface="+mn-lt"/>
                <a:ea typeface="+mn-ea"/>
                <a:cs typeface="+mn-cs"/>
              </a:rPr>
              <a:t>radiation </a:t>
            </a:r>
            <a:r>
              <a:rPr kumimoji="0" lang="en-US" sz="2000" b="0" i="0" u="none" strike="noStrike" kern="1200" cap="none" spc="0" normalizeH="0" baseline="0" noProof="0" dirty="0">
                <a:ln>
                  <a:noFill/>
                </a:ln>
                <a:solidFill>
                  <a:schemeClr val="tx1"/>
                </a:solidFill>
                <a:effectLst/>
                <a:uLnTx/>
                <a:uFillTx/>
                <a:latin typeface="+mn-lt"/>
                <a:ea typeface="+mn-ea"/>
                <a:cs typeface="+mn-cs"/>
              </a:rPr>
              <a:t>becomes significant and needs to be considered.</a:t>
            </a:r>
          </a:p>
        </p:txBody>
      </p:sp>
      <p:pic>
        <p:nvPicPr>
          <p:cNvPr id="10" name="Picture 8"/>
          <p:cNvPicPr>
            <a:picLocks noChangeAspect="1" noChangeArrowheads="1"/>
          </p:cNvPicPr>
          <p:nvPr/>
        </p:nvPicPr>
        <p:blipFill>
          <a:blip r:embed="rId2" cstate="print"/>
          <a:srcRect/>
          <a:stretch>
            <a:fillRect/>
          </a:stretch>
        </p:blipFill>
        <p:spPr bwMode="auto">
          <a:xfrm>
            <a:off x="609600" y="3650705"/>
            <a:ext cx="2438400" cy="596900"/>
          </a:xfrm>
          <a:prstGeom prst="rect">
            <a:avLst/>
          </a:prstGeom>
          <a:noFill/>
          <a:ln w="9525">
            <a:noFill/>
            <a:miter lim="800000"/>
            <a:headEnd/>
            <a:tailEnd/>
          </a:ln>
        </p:spPr>
      </p:pic>
      <p:pic>
        <p:nvPicPr>
          <p:cNvPr id="11" name="Picture 9"/>
          <p:cNvPicPr>
            <a:picLocks noChangeAspect="1" noChangeArrowheads="1"/>
          </p:cNvPicPr>
          <p:nvPr/>
        </p:nvPicPr>
        <p:blipFill>
          <a:blip r:embed="rId3" cstate="print"/>
          <a:srcRect/>
          <a:stretch>
            <a:fillRect/>
          </a:stretch>
        </p:blipFill>
        <p:spPr bwMode="auto">
          <a:xfrm>
            <a:off x="633484" y="4492080"/>
            <a:ext cx="2590800" cy="914400"/>
          </a:xfrm>
          <a:prstGeom prst="rect">
            <a:avLst/>
          </a:prstGeom>
          <a:noFill/>
          <a:ln w="9525">
            <a:noFill/>
            <a:miter lim="800000"/>
            <a:headEnd/>
            <a:tailEnd/>
          </a:ln>
        </p:spPr>
      </p:pic>
      <p:pic>
        <p:nvPicPr>
          <p:cNvPr id="13" name="Picture 12"/>
          <p:cNvPicPr>
            <a:picLocks noChangeAspect="1" noChangeArrowheads="1"/>
          </p:cNvPicPr>
          <p:nvPr/>
        </p:nvPicPr>
        <p:blipFill>
          <a:blip r:embed="rId4" cstate="print"/>
          <a:srcRect b="27213"/>
          <a:stretch>
            <a:fillRect/>
          </a:stretch>
        </p:blipFill>
        <p:spPr bwMode="auto">
          <a:xfrm>
            <a:off x="5334000" y="1565038"/>
            <a:ext cx="3533775" cy="2819400"/>
          </a:xfrm>
          <a:prstGeom prst="rect">
            <a:avLst/>
          </a:prstGeom>
          <a:noFill/>
          <a:ln w="9525">
            <a:noFill/>
            <a:miter lim="800000"/>
            <a:headEnd/>
            <a:tailEnd/>
          </a:ln>
        </p:spPr>
      </p:pic>
      <p:grpSp>
        <p:nvGrpSpPr>
          <p:cNvPr id="14" name="Group 15"/>
          <p:cNvGrpSpPr>
            <a:grpSpLocks/>
          </p:cNvGrpSpPr>
          <p:nvPr/>
        </p:nvGrpSpPr>
        <p:grpSpPr bwMode="auto">
          <a:xfrm>
            <a:off x="3303896" y="3714205"/>
            <a:ext cx="1828800" cy="533400"/>
            <a:chOff x="864" y="3966"/>
            <a:chExt cx="918" cy="222"/>
          </a:xfrm>
        </p:grpSpPr>
        <p:pic>
          <p:nvPicPr>
            <p:cNvPr id="15" name="Picture 13"/>
            <p:cNvPicPr>
              <a:picLocks noChangeAspect="1" noChangeArrowheads="1"/>
            </p:cNvPicPr>
            <p:nvPr/>
          </p:nvPicPr>
          <p:blipFill>
            <a:blip r:embed="rId5" cstate="print"/>
            <a:srcRect/>
            <a:stretch>
              <a:fillRect/>
            </a:stretch>
          </p:blipFill>
          <p:spPr bwMode="auto">
            <a:xfrm>
              <a:off x="864" y="3984"/>
              <a:ext cx="486" cy="204"/>
            </a:xfrm>
            <a:prstGeom prst="rect">
              <a:avLst/>
            </a:prstGeom>
            <a:noFill/>
            <a:ln w="9525">
              <a:noFill/>
              <a:miter lim="800000"/>
              <a:headEnd/>
              <a:tailEnd/>
            </a:ln>
          </p:spPr>
        </p:pic>
        <p:pic>
          <p:nvPicPr>
            <p:cNvPr id="16" name="Picture 14"/>
            <p:cNvPicPr>
              <a:picLocks noChangeAspect="1" noChangeArrowheads="1"/>
            </p:cNvPicPr>
            <p:nvPr/>
          </p:nvPicPr>
          <p:blipFill>
            <a:blip r:embed="rId6" cstate="print"/>
            <a:srcRect/>
            <a:stretch>
              <a:fillRect/>
            </a:stretch>
          </p:blipFill>
          <p:spPr bwMode="auto">
            <a:xfrm>
              <a:off x="1344" y="3966"/>
              <a:ext cx="438" cy="210"/>
            </a:xfrm>
            <a:prstGeom prst="rect">
              <a:avLst/>
            </a:prstGeom>
            <a:noFill/>
            <a:ln w="9525">
              <a:noFill/>
              <a:miter lim="800000"/>
              <a:headEnd/>
              <a:tailEnd/>
            </a:ln>
          </p:spPr>
        </p:pic>
      </p:grpSp>
    </p:spTree>
    <p:extLst>
      <p:ext uri="{BB962C8B-B14F-4D97-AF65-F5344CB8AC3E}">
        <p14:creationId xmlns:p14="http://schemas.microsoft.com/office/powerpoint/2010/main" val="281338872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9E7CC213-B687-48AB-9F60-1AF8D76F691F}"/>
              </a:ext>
            </a:extLst>
          </p:cNvPr>
          <p:cNvSpPr txBox="1">
            <a:spLocks/>
          </p:cNvSpPr>
          <p:nvPr/>
        </p:nvSpPr>
        <p:spPr bwMode="auto">
          <a:xfrm>
            <a:off x="457200" y="327818"/>
            <a:ext cx="8229600" cy="8080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MY" dirty="0"/>
              <a:t>Film Boiling Example</a:t>
            </a:r>
          </a:p>
        </p:txBody>
      </p:sp>
      <mc:AlternateContent xmlns:mc="http://schemas.openxmlformats.org/markup-compatibility/2006" xmlns:a14="http://schemas.microsoft.com/office/drawing/2010/main">
        <mc:Choice Requires="a14">
          <p:sp>
            <p:nvSpPr>
              <p:cNvPr id="5" name="TextBox 4">
                <a:extLst>
                  <a:ext uri="{FF2B5EF4-FFF2-40B4-BE49-F238E27FC236}">
                    <a16:creationId xmlns="" xmlns:a16="http://schemas.microsoft.com/office/drawing/2014/main" id="{36C1772C-81A9-48D5-B255-92F67E1188BC}"/>
                  </a:ext>
                </a:extLst>
              </p:cNvPr>
              <p:cNvSpPr txBox="1"/>
              <p:nvPr/>
            </p:nvSpPr>
            <p:spPr>
              <a:xfrm>
                <a:off x="304800" y="1447800"/>
                <a:ext cx="8534400" cy="1631216"/>
              </a:xfrm>
              <a:prstGeom prst="rect">
                <a:avLst/>
              </a:prstGeom>
              <a:noFill/>
            </p:spPr>
            <p:txBody>
              <a:bodyPr wrap="square" rtlCol="0">
                <a:spAutoFit/>
              </a:bodyPr>
              <a:lstStyle/>
              <a:p>
                <a:pPr algn="just"/>
                <a:r>
                  <a:rPr lang="en-US" sz="2000" b="0" i="0" u="none" strike="noStrike" baseline="0" dirty="0">
                    <a:latin typeface="TradeGothic"/>
                  </a:rPr>
                  <a:t>Water is boiled at atmospheric pressure by a horizontal polished copper heating</a:t>
                </a:r>
                <a:r>
                  <a:rPr lang="en-US" sz="2000" b="0" i="0" u="none" strike="noStrike" dirty="0">
                    <a:latin typeface="TradeGothic"/>
                  </a:rPr>
                  <a:t> </a:t>
                </a:r>
                <a:r>
                  <a:rPr lang="en-US" sz="2000" b="0" i="0" u="none" strike="noStrike" baseline="0" dirty="0">
                    <a:latin typeface="TradeGothic"/>
                  </a:rPr>
                  <a:t>element of diameter </a:t>
                </a:r>
                <a:r>
                  <a:rPr lang="en-US" sz="2000" b="0" i="1" u="none" strike="noStrike" baseline="0" dirty="0">
                    <a:latin typeface="TradeGothic-Oblique"/>
                  </a:rPr>
                  <a:t>D </a:t>
                </a:r>
                <a:r>
                  <a:rPr lang="en-US" sz="2000" dirty="0">
                    <a:latin typeface="MathematicalPi-One"/>
                  </a:rPr>
                  <a:t>= </a:t>
                </a:r>
                <a:r>
                  <a:rPr lang="en-US" sz="2000" b="0" i="0" u="none" strike="noStrike" baseline="0" dirty="0">
                    <a:latin typeface="TradeGothic"/>
                  </a:rPr>
                  <a:t>5 mm and emissivity, </a:t>
                </a:r>
                <a:r>
                  <a:rPr lang="en-US" sz="2000" b="0" i="0" u="none" strike="noStrike" baseline="0" dirty="0">
                    <a:latin typeface="MathematicalPi-One"/>
                  </a:rPr>
                  <a:t> </a:t>
                </a:r>
                <a14:m>
                  <m:oMath xmlns:m="http://schemas.openxmlformats.org/officeDocument/2006/math">
                    <m:r>
                      <a:rPr lang="en-US" sz="2000" b="0" i="1" u="none" strike="noStrike" baseline="0" smtClean="0">
                        <a:latin typeface="Cambria Math" panose="02040503050406030204" pitchFamily="18" charset="0"/>
                        <a:ea typeface="Cambria Math" panose="02040503050406030204" pitchFamily="18" charset="0"/>
                      </a:rPr>
                      <m:t>𝜀</m:t>
                    </m:r>
                    <m:r>
                      <a:rPr lang="en-MY" sz="2000" b="0" i="1" u="none" strike="noStrike" baseline="0" smtClean="0">
                        <a:latin typeface="Cambria Math" panose="02040503050406030204" pitchFamily="18" charset="0"/>
                        <a:ea typeface="Cambria Math" panose="02040503050406030204" pitchFamily="18" charset="0"/>
                      </a:rPr>
                      <m:t>=</m:t>
                    </m:r>
                  </m:oMath>
                </a14:m>
                <a:r>
                  <a:rPr lang="en-US" sz="2000" b="0" i="0" u="none" strike="noStrike" baseline="0" dirty="0">
                    <a:latin typeface="TradeGothic"/>
                  </a:rPr>
                  <a:t> 0.05 immersed in water, as</a:t>
                </a:r>
                <a:r>
                  <a:rPr lang="en-US" sz="2000" b="0" i="0" u="none" strike="noStrike" dirty="0">
                    <a:latin typeface="TradeGothic"/>
                  </a:rPr>
                  <a:t> </a:t>
                </a:r>
                <a:r>
                  <a:rPr lang="en-US" sz="2000" b="0" i="0" u="none" strike="noStrike" baseline="0" dirty="0">
                    <a:latin typeface="TradeGothic"/>
                  </a:rPr>
                  <a:t>shown in Figure 10–17. If the surface temperature of the heating wire is 350°C, determine the rate of heat transfer from the wire to the water per unit </a:t>
                </a:r>
                <a:r>
                  <a:rPr lang="en-MY" sz="2000" b="0" i="0" u="none" strike="noStrike" baseline="0" dirty="0">
                    <a:latin typeface="TradeGothic"/>
                  </a:rPr>
                  <a:t>length of the wire.</a:t>
                </a:r>
                <a:endParaRPr lang="en-MY" sz="2000" dirty="0"/>
              </a:p>
            </p:txBody>
          </p:sp>
        </mc:Choice>
        <mc:Fallback xmlns="">
          <p:sp>
            <p:nvSpPr>
              <p:cNvPr id="5" name="TextBox 4">
                <a:extLst>
                  <a:ext uri="{FF2B5EF4-FFF2-40B4-BE49-F238E27FC236}">
                    <a16:creationId xmlns:a16="http://schemas.microsoft.com/office/drawing/2014/main" id="{36C1772C-81A9-48D5-B255-92F67E1188BC}"/>
                  </a:ext>
                </a:extLst>
              </p:cNvPr>
              <p:cNvSpPr txBox="1">
                <a:spLocks noRot="1" noChangeAspect="1" noMove="1" noResize="1" noEditPoints="1" noAdjustHandles="1" noChangeArrowheads="1" noChangeShapeType="1" noTextEdit="1"/>
              </p:cNvSpPr>
              <p:nvPr/>
            </p:nvSpPr>
            <p:spPr>
              <a:xfrm>
                <a:off x="304800" y="1447800"/>
                <a:ext cx="8534400" cy="1631216"/>
              </a:xfrm>
              <a:prstGeom prst="rect">
                <a:avLst/>
              </a:prstGeom>
              <a:blipFill>
                <a:blip r:embed="rId2"/>
                <a:stretch>
                  <a:fillRect l="-714" t="-2247" r="-714" b="-5618"/>
                </a:stretch>
              </a:blipFill>
            </p:spPr>
            <p:txBody>
              <a:bodyPr/>
              <a:lstStyle/>
              <a:p>
                <a:r>
                  <a:rPr lang="en-MY">
                    <a:noFill/>
                  </a:rPr>
                  <a:t> </a:t>
                </a:r>
              </a:p>
            </p:txBody>
          </p:sp>
        </mc:Fallback>
      </mc:AlternateContent>
      <p:pic>
        <p:nvPicPr>
          <p:cNvPr id="7" name="Picture 6" descr="Diagram&#10;&#10;Description automatically generated">
            <a:extLst>
              <a:ext uri="{FF2B5EF4-FFF2-40B4-BE49-F238E27FC236}">
                <a16:creationId xmlns="" xmlns:a16="http://schemas.microsoft.com/office/drawing/2014/main" id="{8A121814-7616-4D8B-838F-C092BFE44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2795" y="3079016"/>
            <a:ext cx="4358409" cy="3329782"/>
          </a:xfrm>
          <a:prstGeom prst="rect">
            <a:avLst/>
          </a:prstGeom>
        </p:spPr>
      </p:pic>
    </p:spTree>
    <p:extLst>
      <p:ext uri="{BB962C8B-B14F-4D97-AF65-F5344CB8AC3E}">
        <p14:creationId xmlns:p14="http://schemas.microsoft.com/office/powerpoint/2010/main" val="29175985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6A29A17-603C-416B-8CD8-7F65336A3B1B}"/>
              </a:ext>
            </a:extLst>
          </p:cNvPr>
          <p:cNvSpPr txBox="1">
            <a:spLocks/>
          </p:cNvSpPr>
          <p:nvPr/>
        </p:nvSpPr>
        <p:spPr bwMode="auto">
          <a:xfrm>
            <a:off x="457200" y="327818"/>
            <a:ext cx="8229600" cy="8080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MY" dirty="0"/>
              <a:t>Film Boiling Example</a:t>
            </a:r>
          </a:p>
        </p:txBody>
      </p:sp>
      <p:pic>
        <p:nvPicPr>
          <p:cNvPr id="6" name="Picture 5" descr="Text, letter&#10;&#10;Description automatically generated">
            <a:extLst>
              <a:ext uri="{FF2B5EF4-FFF2-40B4-BE49-F238E27FC236}">
                <a16:creationId xmlns="" xmlns:a16="http://schemas.microsoft.com/office/drawing/2014/main" id="{8EFCD18A-0503-497E-807F-556BEFFB14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304107"/>
            <a:ext cx="7772400" cy="3763801"/>
          </a:xfrm>
          <a:prstGeom prst="rect">
            <a:avLst/>
          </a:prstGeom>
        </p:spPr>
      </p:pic>
      <p:pic>
        <p:nvPicPr>
          <p:cNvPr id="10" name="Picture 9" descr="Text&#10;&#10;Description automatically generated">
            <a:extLst>
              <a:ext uri="{FF2B5EF4-FFF2-40B4-BE49-F238E27FC236}">
                <a16:creationId xmlns="" xmlns:a16="http://schemas.microsoft.com/office/drawing/2014/main" id="{65FFB301-EF8A-4029-90EC-E2DD678836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915" y="5256375"/>
            <a:ext cx="8022170" cy="1143000"/>
          </a:xfrm>
          <a:prstGeom prst="rect">
            <a:avLst/>
          </a:prstGeom>
        </p:spPr>
      </p:pic>
    </p:spTree>
    <p:extLst>
      <p:ext uri="{BB962C8B-B14F-4D97-AF65-F5344CB8AC3E}">
        <p14:creationId xmlns:p14="http://schemas.microsoft.com/office/powerpoint/2010/main" val="111226105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3B9CA02A-68D6-4FF9-90B2-63C5FA415500}"/>
              </a:ext>
            </a:extLst>
          </p:cNvPr>
          <p:cNvSpPr txBox="1">
            <a:spLocks/>
          </p:cNvSpPr>
          <p:nvPr/>
        </p:nvSpPr>
        <p:spPr bwMode="auto">
          <a:xfrm>
            <a:off x="457200" y="327818"/>
            <a:ext cx="8229600" cy="8080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MY" dirty="0"/>
              <a:t>Film Boiling Example</a:t>
            </a:r>
          </a:p>
        </p:txBody>
      </p:sp>
      <p:pic>
        <p:nvPicPr>
          <p:cNvPr id="6" name="Picture 5" descr="Text, letter&#10;&#10;Description automatically generated">
            <a:extLst>
              <a:ext uri="{FF2B5EF4-FFF2-40B4-BE49-F238E27FC236}">
                <a16:creationId xmlns="" xmlns:a16="http://schemas.microsoft.com/office/drawing/2014/main" id="{D86FA53F-8FBE-4A6A-918F-8ADCE2204E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588" y="1371600"/>
            <a:ext cx="8462823" cy="2140744"/>
          </a:xfrm>
          <a:prstGeom prst="rect">
            <a:avLst/>
          </a:prstGeom>
        </p:spPr>
      </p:pic>
      <p:pic>
        <p:nvPicPr>
          <p:cNvPr id="8" name="Picture 7">
            <a:extLst>
              <a:ext uri="{FF2B5EF4-FFF2-40B4-BE49-F238E27FC236}">
                <a16:creationId xmlns="" xmlns:a16="http://schemas.microsoft.com/office/drawing/2014/main" id="{696BA9F2-6F21-4FF2-AE65-8995E3360D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4698" y="3581400"/>
            <a:ext cx="2514601" cy="582198"/>
          </a:xfrm>
          <a:prstGeom prst="rect">
            <a:avLst/>
          </a:prstGeom>
        </p:spPr>
      </p:pic>
      <p:pic>
        <p:nvPicPr>
          <p:cNvPr id="10" name="Picture 9">
            <a:extLst>
              <a:ext uri="{FF2B5EF4-FFF2-40B4-BE49-F238E27FC236}">
                <a16:creationId xmlns="" xmlns:a16="http://schemas.microsoft.com/office/drawing/2014/main" id="{A450A063-BFA2-46D8-8706-2EE3F1CAF7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9261" y="4495800"/>
            <a:ext cx="6825477" cy="990600"/>
          </a:xfrm>
          <a:prstGeom prst="rect">
            <a:avLst/>
          </a:prstGeom>
        </p:spPr>
      </p:pic>
      <p:pic>
        <p:nvPicPr>
          <p:cNvPr id="12" name="Picture 11">
            <a:extLst>
              <a:ext uri="{FF2B5EF4-FFF2-40B4-BE49-F238E27FC236}">
                <a16:creationId xmlns="" xmlns:a16="http://schemas.microsoft.com/office/drawing/2014/main" id="{C852557B-AA0E-49A0-86E4-7DC4A13B2B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9261" y="5715000"/>
            <a:ext cx="6730216" cy="681280"/>
          </a:xfrm>
          <a:prstGeom prst="rect">
            <a:avLst/>
          </a:prstGeom>
        </p:spPr>
      </p:pic>
    </p:spTree>
    <p:extLst>
      <p:ext uri="{BB962C8B-B14F-4D97-AF65-F5344CB8AC3E}">
        <p14:creationId xmlns:p14="http://schemas.microsoft.com/office/powerpoint/2010/main" val="382556450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4F877CD3-2320-481A-B353-1B54413069ED}"/>
              </a:ext>
            </a:extLst>
          </p:cNvPr>
          <p:cNvSpPr txBox="1">
            <a:spLocks/>
          </p:cNvSpPr>
          <p:nvPr/>
        </p:nvSpPr>
        <p:spPr bwMode="auto">
          <a:xfrm>
            <a:off x="457200" y="327818"/>
            <a:ext cx="8229600" cy="8080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MY" dirty="0"/>
              <a:t>Film Boiling Example</a:t>
            </a:r>
          </a:p>
        </p:txBody>
      </p:sp>
      <p:pic>
        <p:nvPicPr>
          <p:cNvPr id="6" name="Picture 5" descr="Chart&#10;&#10;Description automatically generated">
            <a:extLst>
              <a:ext uri="{FF2B5EF4-FFF2-40B4-BE49-F238E27FC236}">
                <a16:creationId xmlns="" xmlns:a16="http://schemas.microsoft.com/office/drawing/2014/main" id="{4550EB1E-8333-45D3-913A-78B0EA03D1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919" y="1524000"/>
            <a:ext cx="8380162" cy="1066800"/>
          </a:xfrm>
          <a:prstGeom prst="rect">
            <a:avLst/>
          </a:prstGeom>
        </p:spPr>
      </p:pic>
      <p:pic>
        <p:nvPicPr>
          <p:cNvPr id="8" name="Picture 7" descr="Text&#10;&#10;Description automatically generated">
            <a:extLst>
              <a:ext uri="{FF2B5EF4-FFF2-40B4-BE49-F238E27FC236}">
                <a16:creationId xmlns="" xmlns:a16="http://schemas.microsoft.com/office/drawing/2014/main" id="{95593218-B05C-4872-9263-892C73CC65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919" y="2978206"/>
            <a:ext cx="8412977" cy="1950835"/>
          </a:xfrm>
          <a:prstGeom prst="rect">
            <a:avLst/>
          </a:prstGeom>
        </p:spPr>
      </p:pic>
    </p:spTree>
    <p:extLst>
      <p:ext uri="{BB962C8B-B14F-4D97-AF65-F5344CB8AC3E}">
        <p14:creationId xmlns:p14="http://schemas.microsoft.com/office/powerpoint/2010/main" val="202707662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28600" y="457200"/>
            <a:ext cx="8571128" cy="5867400"/>
          </a:xfrm>
          <a:prstGeom prst="rect">
            <a:avLst/>
          </a:prstGeom>
        </p:spPr>
      </p:pic>
    </p:spTree>
    <p:extLst>
      <p:ext uri="{BB962C8B-B14F-4D97-AF65-F5344CB8AC3E}">
        <p14:creationId xmlns:p14="http://schemas.microsoft.com/office/powerpoint/2010/main" val="24054799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342622"/>
            <a:ext cx="8229600" cy="486178"/>
          </a:xfrm>
        </p:spPr>
        <p:txBody>
          <a:bodyPr>
            <a:normAutofit/>
          </a:bodyPr>
          <a:lstStyle/>
          <a:p>
            <a:pPr algn="l"/>
            <a:r>
              <a:rPr lang="en-US" sz="2400" dirty="0"/>
              <a:t>Newton's Law of Cooling</a:t>
            </a:r>
            <a:endParaRPr lang="en-US" sz="2400" b="1" dirty="0"/>
          </a:p>
        </p:txBody>
      </p:sp>
      <p:sp>
        <p:nvSpPr>
          <p:cNvPr id="5" name="Subtitle 2"/>
          <p:cNvSpPr>
            <a:spLocks noGrp="1"/>
          </p:cNvSpPr>
          <p:nvPr>
            <p:ph idx="1"/>
          </p:nvPr>
        </p:nvSpPr>
        <p:spPr>
          <a:xfrm>
            <a:off x="345743" y="3480212"/>
            <a:ext cx="8229600" cy="2457508"/>
          </a:xfrm>
        </p:spPr>
        <p:txBody>
          <a:bodyPr>
            <a:normAutofit/>
          </a:bodyPr>
          <a:lstStyle/>
          <a:p>
            <a:pPr>
              <a:buNone/>
            </a:pPr>
            <a:endParaRPr lang="en-US" sz="1800" dirty="0"/>
          </a:p>
          <a:p>
            <a:pPr>
              <a:buNone/>
            </a:pPr>
            <a:r>
              <a:rPr lang="en-US" dirty="0" err="1"/>
              <a:t>T</a:t>
            </a:r>
            <a:r>
              <a:rPr lang="en-US" sz="1800" dirty="0" err="1"/>
              <a:t>s</a:t>
            </a:r>
            <a:r>
              <a:rPr lang="en-US" dirty="0"/>
              <a:t>  = Temperature of heating surface</a:t>
            </a:r>
          </a:p>
          <a:p>
            <a:pPr>
              <a:buNone/>
            </a:pPr>
            <a:r>
              <a:rPr lang="en-US" dirty="0" err="1"/>
              <a:t>T</a:t>
            </a:r>
            <a:r>
              <a:rPr lang="en-US" sz="1800" dirty="0" err="1"/>
              <a:t>sat</a:t>
            </a:r>
            <a:r>
              <a:rPr lang="en-US" dirty="0"/>
              <a:t>= Saturation temp of liquid</a:t>
            </a:r>
          </a:p>
          <a:p>
            <a:pPr algn="just">
              <a:buNone/>
            </a:pPr>
            <a:r>
              <a:rPr lang="en-US" dirty="0">
                <a:solidFill>
                  <a:schemeClr val="tx1"/>
                </a:solidFill>
              </a:rPr>
              <a:t>h   = conve</a:t>
            </a:r>
            <a:r>
              <a:rPr lang="en-US" dirty="0"/>
              <a:t>ctive heat transfer coefficient.</a:t>
            </a:r>
            <a:endParaRPr lang="en-US" dirty="0">
              <a:solidFill>
                <a:schemeClr val="tx1"/>
              </a:solidFill>
            </a:endParaRPr>
          </a:p>
        </p:txBody>
      </p:sp>
      <p:sp>
        <p:nvSpPr>
          <p:cNvPr id="9" name="Rectangle 8"/>
          <p:cNvSpPr/>
          <p:nvPr/>
        </p:nvSpPr>
        <p:spPr>
          <a:xfrm>
            <a:off x="457200" y="609600"/>
            <a:ext cx="8229600" cy="584775"/>
          </a:xfrm>
          <a:prstGeom prst="rect">
            <a:avLst/>
          </a:prstGeom>
        </p:spPr>
        <p:txBody>
          <a:bodyPr wrap="square">
            <a:spAutoFit/>
          </a:bodyPr>
          <a:lstStyle/>
          <a:p>
            <a:r>
              <a:rPr lang="tr-TR" altLang="en-US" sz="3200" i="1" dirty="0">
                <a:cs typeface="Times New Roman" panose="02020603050405020304" pitchFamily="18" charset="0"/>
              </a:rPr>
              <a:t>B</a:t>
            </a:r>
            <a:r>
              <a:rPr lang="en-US" altLang="en-US" sz="3200" i="1" dirty="0">
                <a:cs typeface="Times New Roman" panose="02020603050405020304" pitchFamily="18" charset="0"/>
              </a:rPr>
              <a:t>oiling heat flux </a:t>
            </a:r>
            <a:r>
              <a:rPr lang="en-US" altLang="en-US" sz="3200" dirty="0">
                <a:cs typeface="Times New Roman" panose="02020603050405020304" pitchFamily="18" charset="0"/>
              </a:rPr>
              <a:t>from a solid surface</a:t>
            </a:r>
            <a:r>
              <a:rPr lang="tr-TR" altLang="en-US" sz="3200" dirty="0">
                <a:cs typeface="Times New Roman" panose="02020603050405020304" pitchFamily="18" charset="0"/>
              </a:rPr>
              <a:t> </a:t>
            </a:r>
            <a:r>
              <a:rPr lang="en-US" altLang="en-US" sz="3200" dirty="0">
                <a:cs typeface="Times New Roman" panose="02020603050405020304" pitchFamily="18" charset="0"/>
              </a:rPr>
              <a:t>to the fluid</a:t>
            </a:r>
          </a:p>
        </p:txBody>
      </p:sp>
      <mc:AlternateContent xmlns:mc="http://schemas.openxmlformats.org/markup-compatibility/2006" xmlns:a14="http://schemas.microsoft.com/office/drawing/2010/main">
        <mc:Choice Requires="a14">
          <p:sp>
            <p:nvSpPr>
              <p:cNvPr id="10" name="TextBox 9"/>
              <p:cNvSpPr txBox="1"/>
              <p:nvPr/>
            </p:nvSpPr>
            <p:spPr>
              <a:xfrm>
                <a:off x="457200" y="2036316"/>
                <a:ext cx="5425203" cy="48026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2800" i="1" smtClean="0">
                              <a:latin typeface="Cambria Math" panose="02040503050406030204" pitchFamily="18" charset="0"/>
                            </a:rPr>
                          </m:ctrlPr>
                        </m:sSubSupPr>
                        <m:e>
                          <m:r>
                            <a:rPr lang="en-US" sz="2800" b="0" i="1" smtClean="0">
                              <a:latin typeface="Cambria Math" panose="02040503050406030204" pitchFamily="18" charset="0"/>
                            </a:rPr>
                            <m:t>𝑞</m:t>
                          </m:r>
                        </m:e>
                        <m:sub>
                          <m:r>
                            <a:rPr lang="en-US" sz="2800" b="0" i="1" smtClean="0">
                              <a:latin typeface="Cambria Math" panose="02040503050406030204" pitchFamily="18" charset="0"/>
                            </a:rPr>
                            <m:t>𝑏𝑜𝑖𝑙𝑖𝑛𝑔</m:t>
                          </m:r>
                        </m:sub>
                        <m:sup>
                          <m:r>
                            <a:rPr lang="en-US" sz="2800" b="0" i="1" smtClean="0">
                              <a:latin typeface="Cambria Math" panose="02040503050406030204" pitchFamily="18" charset="0"/>
                            </a:rPr>
                            <m:t>′′</m:t>
                          </m:r>
                        </m:sup>
                      </m:sSubSup>
                      <m:r>
                        <a:rPr lang="en-US" sz="2800" b="0" i="1" smtClean="0">
                          <a:latin typeface="Cambria Math" panose="02040503050406030204" pitchFamily="18" charset="0"/>
                        </a:rPr>
                        <m:t>=</m:t>
                      </m:r>
                      <m:r>
                        <a:rPr lang="en-US" sz="2800" b="0" i="1" smtClean="0">
                          <a:latin typeface="Cambria Math" panose="02040503050406030204" pitchFamily="18" charset="0"/>
                        </a:rPr>
                        <m:t>h</m:t>
                      </m:r>
                      <m:d>
                        <m:dPr>
                          <m:ctrlPr>
                            <a:rPr lang="en-US" sz="2800" b="0" i="1" smtClean="0">
                              <a:latin typeface="Cambria Math" panose="02040503050406030204" pitchFamily="18" charset="0"/>
                            </a:rPr>
                          </m:ctrlPr>
                        </m:dPr>
                        <m:e>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𝑇</m:t>
                              </m:r>
                            </m:e>
                            <m:sub>
                              <m:r>
                                <a:rPr lang="en-US" sz="2800" b="0" i="1" smtClean="0">
                                  <a:latin typeface="Cambria Math" panose="02040503050406030204" pitchFamily="18" charset="0"/>
                                </a:rPr>
                                <m:t>𝑠</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𝑇</m:t>
                              </m:r>
                            </m:e>
                            <m:sub>
                              <m:r>
                                <a:rPr lang="en-US" sz="2800" b="0" i="1" smtClean="0">
                                  <a:latin typeface="Cambria Math" panose="02040503050406030204" pitchFamily="18" charset="0"/>
                                </a:rPr>
                                <m:t>𝑠𝑎𝑡</m:t>
                              </m:r>
                            </m:sub>
                          </m:sSub>
                        </m:e>
                      </m:d>
                      <m:r>
                        <a:rPr lang="en-US" sz="2800" b="0" i="1" smtClean="0">
                          <a:latin typeface="Cambria Math" panose="02040503050406030204" pitchFamily="18" charset="0"/>
                        </a:rPr>
                        <m:t>=</m:t>
                      </m:r>
                      <m:r>
                        <a:rPr lang="en-US" sz="2800" b="0" i="1" smtClean="0">
                          <a:latin typeface="Cambria Math" panose="02040503050406030204" pitchFamily="18" charset="0"/>
                        </a:rPr>
                        <m:t>h</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m:t>
                          </m:r>
                          <m:r>
                            <a:rPr lang="en-US" sz="2800" b="0" i="1" smtClean="0">
                              <a:latin typeface="Cambria Math" panose="02040503050406030204" pitchFamily="18" charset="0"/>
                              <a:ea typeface="Cambria Math" panose="02040503050406030204" pitchFamily="18" charset="0"/>
                            </a:rPr>
                            <m:t>𝑇</m:t>
                          </m:r>
                        </m:e>
                        <m:sub>
                          <m:r>
                            <a:rPr lang="en-US" sz="2800" b="0" i="1" smtClean="0">
                              <a:latin typeface="Cambria Math" panose="02040503050406030204" pitchFamily="18" charset="0"/>
                            </a:rPr>
                            <m:t>𝑒𝑥𝑐𝑒𝑠𝑠</m:t>
                          </m:r>
                        </m:sub>
                      </m:sSub>
                    </m:oMath>
                  </m:oMathPara>
                </a14:m>
                <a:endParaRPr lang="en-US" sz="2800" dirty="0"/>
              </a:p>
            </p:txBody>
          </p:sp>
        </mc:Choice>
        <mc:Fallback xmlns="">
          <p:sp>
            <p:nvSpPr>
              <p:cNvPr id="10" name="TextBox 9"/>
              <p:cNvSpPr txBox="1">
                <a:spLocks noRot="1" noChangeAspect="1" noMove="1" noResize="1" noEditPoints="1" noAdjustHandles="1" noChangeArrowheads="1" noChangeShapeType="1" noTextEdit="1"/>
              </p:cNvSpPr>
              <p:nvPr/>
            </p:nvSpPr>
            <p:spPr>
              <a:xfrm>
                <a:off x="457200" y="2036316"/>
                <a:ext cx="5425203" cy="480260"/>
              </a:xfrm>
              <a:prstGeom prst="rect">
                <a:avLst/>
              </a:prstGeom>
              <a:blipFill rotWithShape="0">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381000" y="2792436"/>
                <a:ext cx="3198889"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m:t>
                          </m:r>
                          <m:r>
                            <a:rPr lang="en-US" sz="2800" i="1">
                              <a:latin typeface="Cambria Math" panose="02040503050406030204" pitchFamily="18" charset="0"/>
                              <a:ea typeface="Cambria Math" panose="02040503050406030204" pitchFamily="18" charset="0"/>
                            </a:rPr>
                            <m:t>𝑇</m:t>
                          </m:r>
                        </m:e>
                        <m:sub>
                          <m:r>
                            <a:rPr lang="en-US" sz="2800" i="1">
                              <a:latin typeface="Cambria Math" panose="02040503050406030204" pitchFamily="18" charset="0"/>
                            </a:rPr>
                            <m:t>𝑒𝑥𝑐𝑒𝑠𝑠</m:t>
                          </m:r>
                        </m:sub>
                      </m:sSub>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𝑇</m:t>
                          </m:r>
                        </m:e>
                        <m:sub>
                          <m:r>
                            <a:rPr lang="en-US" sz="2800" i="1">
                              <a:latin typeface="Cambria Math" panose="02040503050406030204" pitchFamily="18" charset="0"/>
                            </a:rPr>
                            <m:t>𝑠</m:t>
                          </m:r>
                        </m:sub>
                      </m:sSub>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𝑇</m:t>
                          </m:r>
                        </m:e>
                        <m:sub>
                          <m:r>
                            <a:rPr lang="en-US" sz="2800" i="1">
                              <a:latin typeface="Cambria Math" panose="02040503050406030204" pitchFamily="18" charset="0"/>
                            </a:rPr>
                            <m:t>𝑠𝑎𝑡</m:t>
                          </m:r>
                        </m:sub>
                      </m:sSub>
                    </m:oMath>
                  </m:oMathPara>
                </a14:m>
                <a:endParaRPr lang="en-US" sz="2800" dirty="0"/>
              </a:p>
            </p:txBody>
          </p:sp>
        </mc:Choice>
        <mc:Fallback xmlns="">
          <p:sp>
            <p:nvSpPr>
              <p:cNvPr id="11" name="Rectangle 10"/>
              <p:cNvSpPr>
                <a:spLocks noRot="1" noChangeAspect="1" noMove="1" noResize="1" noEditPoints="1" noAdjustHandles="1" noChangeArrowheads="1" noChangeShapeType="1" noTextEdit="1"/>
              </p:cNvSpPr>
              <p:nvPr/>
            </p:nvSpPr>
            <p:spPr>
              <a:xfrm>
                <a:off x="381000" y="2792436"/>
                <a:ext cx="3198889" cy="523220"/>
              </a:xfrm>
              <a:prstGeom prst="rect">
                <a:avLst/>
              </a:prstGeom>
              <a:blipFill rotWithShape="0">
                <a:blip r:embed="rId3"/>
                <a:stretch>
                  <a:fillRect/>
                </a:stretch>
              </a:blipFill>
            </p:spPr>
            <p:txBody>
              <a:bodyPr/>
              <a:lstStyle/>
              <a:p>
                <a:r>
                  <a:rPr lang="en-US">
                    <a:noFill/>
                  </a:rPr>
                  <a:t> </a:t>
                </a:r>
              </a:p>
            </p:txBody>
          </p:sp>
        </mc:Fallback>
      </mc:AlternateContent>
      <p:sp>
        <p:nvSpPr>
          <p:cNvPr id="12" name="Rectangle 11"/>
          <p:cNvSpPr/>
          <p:nvPr/>
        </p:nvSpPr>
        <p:spPr>
          <a:xfrm>
            <a:off x="3606047" y="2843936"/>
            <a:ext cx="3303981" cy="523220"/>
          </a:xfrm>
          <a:prstGeom prst="rect">
            <a:avLst/>
          </a:prstGeom>
        </p:spPr>
        <p:txBody>
          <a:bodyPr wrap="none">
            <a:spAutoFit/>
          </a:bodyPr>
          <a:lstStyle/>
          <a:p>
            <a:r>
              <a:rPr lang="en-US" sz="2800" dirty="0"/>
              <a:t>= Excess temperature</a:t>
            </a:r>
          </a:p>
        </p:txBody>
      </p:sp>
    </p:spTree>
    <p:extLst>
      <p:ext uri="{BB962C8B-B14F-4D97-AF65-F5344CB8AC3E}">
        <p14:creationId xmlns:p14="http://schemas.microsoft.com/office/powerpoint/2010/main" val="136298231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304800" y="152400"/>
            <a:ext cx="8077200" cy="822325"/>
          </a:xfrm>
          <a:noFill/>
        </p:spPr>
        <p:txBody>
          <a:bodyPr/>
          <a:lstStyle/>
          <a:p>
            <a:pPr eaLnBrk="1" hangingPunct="1"/>
            <a:r>
              <a:rPr lang="en-US" sz="3200" dirty="0"/>
              <a:t>Flow Boiling – of Interest in Nuclear Reactors</a:t>
            </a:r>
          </a:p>
        </p:txBody>
      </p:sp>
      <p:sp>
        <p:nvSpPr>
          <p:cNvPr id="6" name="Rectangle 3"/>
          <p:cNvSpPr txBox="1">
            <a:spLocks noChangeArrowheads="1"/>
          </p:cNvSpPr>
          <p:nvPr/>
        </p:nvSpPr>
        <p:spPr>
          <a:xfrm>
            <a:off x="152400" y="1036638"/>
            <a:ext cx="4876800" cy="5440362"/>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15000"/>
              </a:spcBef>
              <a:spcAft>
                <a:spcPct val="15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In </a:t>
            </a:r>
            <a:r>
              <a:rPr kumimoji="0" lang="en-US" sz="1800" b="1" i="0" u="none" strike="noStrike" kern="1200" cap="none" spc="0" normalizeH="0" baseline="0" noProof="0" dirty="0">
                <a:ln>
                  <a:noFill/>
                </a:ln>
                <a:effectLst/>
                <a:uLnTx/>
                <a:uFillTx/>
                <a:latin typeface="+mn-lt"/>
                <a:ea typeface="+mn-ea"/>
                <a:cs typeface="+mn-cs"/>
              </a:rPr>
              <a:t>flow boiling</a:t>
            </a:r>
            <a:r>
              <a:rPr kumimoji="0" lang="en-US" sz="1800" b="0" i="0" u="none" strike="noStrike" kern="1200" cap="none" spc="0" normalizeH="0" baseline="0" noProof="0" dirty="0">
                <a:ln>
                  <a:noFill/>
                </a:ln>
                <a:effectLst/>
                <a:uLnTx/>
                <a:uFillTx/>
                <a:latin typeface="+mn-lt"/>
                <a:ea typeface="+mn-ea"/>
                <a:cs typeface="+mn-cs"/>
              </a:rPr>
              <a:t>, the fluid is forced to move by an external source such as a pump as it undergoes a phase-change process. </a:t>
            </a:r>
          </a:p>
          <a:p>
            <a:pPr marL="342900" marR="0" lvl="0" indent="-342900" algn="l" defTabSz="914400" rtl="0" eaLnBrk="1" fontAlgn="auto" latinLnBrk="0" hangingPunct="1">
              <a:lnSpc>
                <a:spcPct val="100000"/>
              </a:lnSpc>
              <a:spcBef>
                <a:spcPct val="15000"/>
              </a:spcBef>
              <a:spcAft>
                <a:spcPct val="15000"/>
              </a:spcAft>
              <a:buClrTx/>
              <a:buSzTx/>
              <a:buFont typeface="Arial" pitchFamily="34" charset="0"/>
              <a:buChar char="•"/>
              <a:tabLst/>
              <a:defRPr/>
            </a:pPr>
            <a:r>
              <a:rPr kumimoji="0" lang="tr-TR" sz="1800" b="0" i="0" u="none" strike="noStrike" kern="1200" cap="none" spc="0" normalizeH="0" baseline="0" noProof="0" dirty="0">
                <a:ln>
                  <a:noFill/>
                </a:ln>
                <a:effectLst/>
                <a:uLnTx/>
                <a:uFillTx/>
                <a:latin typeface="+mn-lt"/>
                <a:ea typeface="+mn-ea"/>
                <a:cs typeface="+mn-cs"/>
              </a:rPr>
              <a:t>It</a:t>
            </a:r>
            <a:r>
              <a:rPr kumimoji="0" lang="en-US" sz="1800" b="0" i="0" u="none" strike="noStrike" kern="1200" cap="none" spc="0" normalizeH="0" baseline="0" noProof="0" dirty="0">
                <a:ln>
                  <a:noFill/>
                </a:ln>
                <a:effectLst/>
                <a:uLnTx/>
                <a:uFillTx/>
                <a:latin typeface="+mn-lt"/>
                <a:ea typeface="+mn-ea"/>
                <a:cs typeface="+mn-cs"/>
              </a:rPr>
              <a:t> exhibits the combined effects of convection and pool boiling.</a:t>
            </a:r>
          </a:p>
          <a:p>
            <a:pPr marL="342900" marR="0" lvl="0" indent="-342900" algn="l" defTabSz="914400" rtl="0" eaLnBrk="1" fontAlgn="auto" latinLnBrk="0" hangingPunct="1">
              <a:lnSpc>
                <a:spcPct val="100000"/>
              </a:lnSpc>
              <a:spcBef>
                <a:spcPct val="15000"/>
              </a:spcBef>
              <a:spcAft>
                <a:spcPct val="15000"/>
              </a:spcAft>
              <a:buClrTx/>
              <a:buSzTx/>
              <a:buFont typeface="Arial" pitchFamily="34" charset="0"/>
              <a:buChar char="•"/>
              <a:tabLst/>
              <a:defRPr/>
            </a:pPr>
            <a:r>
              <a:rPr kumimoji="0" lang="en-US" sz="1800" b="0" i="1" u="none" strike="noStrike" kern="1200" cap="none" spc="0" normalizeH="0" baseline="0" noProof="0" dirty="0">
                <a:ln>
                  <a:noFill/>
                </a:ln>
                <a:effectLst/>
                <a:uLnTx/>
                <a:uFillTx/>
                <a:latin typeface="+mn-lt"/>
                <a:ea typeface="+mn-ea"/>
                <a:cs typeface="+mn-cs"/>
              </a:rPr>
              <a:t>External</a:t>
            </a:r>
            <a:r>
              <a:rPr kumimoji="0" lang="en-US" sz="1800" b="0" i="0" u="none" strike="noStrike" kern="1200" cap="none" spc="0" normalizeH="0" baseline="0" noProof="0" dirty="0">
                <a:ln>
                  <a:noFill/>
                </a:ln>
                <a:effectLst/>
                <a:uLnTx/>
                <a:uFillTx/>
                <a:latin typeface="+mn-lt"/>
                <a:ea typeface="+mn-ea"/>
                <a:cs typeface="+mn-cs"/>
              </a:rPr>
              <a:t> </a:t>
            </a:r>
            <a:r>
              <a:rPr kumimoji="0" lang="en-US" sz="1800" b="0" i="1" u="none" strike="noStrike" kern="1200" cap="none" spc="0" normalizeH="0" baseline="0" noProof="0" dirty="0">
                <a:ln>
                  <a:noFill/>
                </a:ln>
                <a:effectLst/>
                <a:uLnTx/>
                <a:uFillTx/>
                <a:latin typeface="+mn-lt"/>
                <a:ea typeface="+mn-ea"/>
                <a:cs typeface="+mn-cs"/>
              </a:rPr>
              <a:t>flow</a:t>
            </a:r>
            <a:r>
              <a:rPr kumimoji="0" lang="tr-TR" sz="1800" b="0" i="1" u="none" strike="noStrike" kern="1200" cap="none" spc="0" normalizeH="0" baseline="0" noProof="0" dirty="0">
                <a:ln>
                  <a:noFill/>
                </a:ln>
                <a:effectLst/>
                <a:uLnTx/>
                <a:uFillTx/>
                <a:latin typeface="+mn-lt"/>
                <a:ea typeface="+mn-ea"/>
                <a:cs typeface="+mn-cs"/>
              </a:rPr>
              <a:t> boiling </a:t>
            </a:r>
            <a:r>
              <a:rPr kumimoji="0" lang="en-US" sz="1800" b="0" i="0" u="none" strike="noStrike" kern="1200" cap="none" spc="0" normalizeH="0" baseline="0" noProof="0" dirty="0">
                <a:ln>
                  <a:noFill/>
                </a:ln>
                <a:effectLst/>
                <a:uLnTx/>
                <a:uFillTx/>
                <a:latin typeface="+mn-lt"/>
                <a:ea typeface="+mn-ea"/>
                <a:cs typeface="+mn-cs"/>
              </a:rPr>
              <a:t>over a plate or cylinder is similar to pool boiling, but</a:t>
            </a:r>
            <a:r>
              <a:rPr kumimoji="0" lang="tr-TR" sz="1800" b="0" i="0" u="none" strike="noStrike" kern="1200" cap="none" spc="0" normalizeH="0" baseline="0" noProof="0" dirty="0">
                <a:ln>
                  <a:noFill/>
                </a:ln>
                <a:effectLst/>
                <a:uLnTx/>
                <a:uFillTx/>
                <a:latin typeface="+mn-lt"/>
                <a:ea typeface="+mn-ea"/>
                <a:cs typeface="+mn-cs"/>
              </a:rPr>
              <a:t> </a:t>
            </a:r>
            <a:r>
              <a:rPr kumimoji="0" lang="en-US" sz="1800" b="0" i="0" u="none" strike="noStrike" kern="1200" cap="none" spc="0" normalizeH="0" baseline="0" noProof="0" dirty="0">
                <a:ln>
                  <a:noFill/>
                </a:ln>
                <a:effectLst/>
                <a:uLnTx/>
                <a:uFillTx/>
                <a:latin typeface="+mn-lt"/>
                <a:ea typeface="+mn-ea"/>
                <a:cs typeface="+mn-cs"/>
              </a:rPr>
              <a:t>the added motion increases both the nucleate boiling heat flux and the maximum</a:t>
            </a:r>
            <a:r>
              <a:rPr kumimoji="0" lang="tr-TR" sz="1800" b="0" i="0" u="none" strike="noStrike" kern="1200" cap="none" spc="0" normalizeH="0" baseline="0" noProof="0" dirty="0">
                <a:ln>
                  <a:noFill/>
                </a:ln>
                <a:effectLst/>
                <a:uLnTx/>
                <a:uFillTx/>
                <a:latin typeface="+mn-lt"/>
                <a:ea typeface="+mn-ea"/>
                <a:cs typeface="+mn-cs"/>
              </a:rPr>
              <a:t> </a:t>
            </a:r>
            <a:r>
              <a:rPr kumimoji="0" lang="en-US" sz="1800" b="0" i="0" u="none" strike="noStrike" kern="1200" cap="none" spc="0" normalizeH="0" baseline="0" noProof="0" dirty="0">
                <a:ln>
                  <a:noFill/>
                </a:ln>
                <a:effectLst/>
                <a:uLnTx/>
                <a:uFillTx/>
                <a:latin typeface="+mn-lt"/>
                <a:ea typeface="+mn-ea"/>
                <a:cs typeface="+mn-cs"/>
              </a:rPr>
              <a:t>heat flux considerably</a:t>
            </a:r>
            <a:r>
              <a:rPr kumimoji="0" lang="tr-TR" sz="1800" b="0" i="0" u="none" strike="noStrike" kern="1200" cap="none" spc="0" normalizeH="0" baseline="0" noProof="0" dirty="0">
                <a:ln>
                  <a:noFill/>
                </a:ln>
                <a:effectLst/>
                <a:uLnTx/>
                <a:uFillTx/>
                <a:latin typeface="+mn-lt"/>
                <a:ea typeface="+mn-ea"/>
                <a:cs typeface="+mn-cs"/>
              </a:rPr>
              <a:t>.</a:t>
            </a:r>
            <a:endParaRPr kumimoji="0" lang="en-US" sz="1800" b="0" i="0" u="none" strike="noStrike" kern="1200" cap="none" spc="0" normalizeH="0" baseline="0" noProof="0" dirty="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15000"/>
              </a:spcBef>
              <a:spcAft>
                <a:spcPct val="15000"/>
              </a:spcAft>
              <a:buClrTx/>
              <a:buSzTx/>
              <a:buFont typeface="Arial" pitchFamily="34" charset="0"/>
              <a:buChar char="•"/>
              <a:tabLst/>
              <a:defRPr/>
            </a:pPr>
            <a:r>
              <a:rPr kumimoji="0" lang="tr-TR" sz="1800" b="0" i="0" u="none" strike="noStrike" kern="1200" cap="none" spc="0" normalizeH="0" baseline="0" noProof="0" dirty="0">
                <a:ln>
                  <a:noFill/>
                </a:ln>
                <a:effectLst/>
                <a:uLnTx/>
                <a:uFillTx/>
                <a:latin typeface="+mn-lt"/>
                <a:ea typeface="+mn-ea"/>
                <a:cs typeface="+mn-cs"/>
              </a:rPr>
              <a:t>T</a:t>
            </a:r>
            <a:r>
              <a:rPr kumimoji="0" lang="en-US" sz="1800" b="0" i="0" u="none" strike="noStrike" kern="1200" cap="none" spc="0" normalizeH="0" baseline="0" noProof="0" dirty="0">
                <a:ln>
                  <a:noFill/>
                </a:ln>
                <a:effectLst/>
                <a:uLnTx/>
                <a:uFillTx/>
                <a:latin typeface="+mn-lt"/>
                <a:ea typeface="+mn-ea"/>
                <a:cs typeface="+mn-cs"/>
              </a:rPr>
              <a:t>he higher the</a:t>
            </a:r>
            <a:r>
              <a:rPr kumimoji="0" lang="tr-TR" sz="1800" b="0" i="0" u="none" strike="noStrike" kern="1200" cap="none" spc="0" normalizeH="0" baseline="0" noProof="0" dirty="0">
                <a:ln>
                  <a:noFill/>
                </a:ln>
                <a:effectLst/>
                <a:uLnTx/>
                <a:uFillTx/>
                <a:latin typeface="+mn-lt"/>
                <a:ea typeface="+mn-ea"/>
                <a:cs typeface="+mn-cs"/>
              </a:rPr>
              <a:t> v</a:t>
            </a:r>
            <a:r>
              <a:rPr kumimoji="0" lang="en-US" sz="1800" b="0" i="0" u="none" strike="noStrike" kern="1200" cap="none" spc="0" normalizeH="0" baseline="0" noProof="0" dirty="0" err="1">
                <a:ln>
                  <a:noFill/>
                </a:ln>
                <a:effectLst/>
                <a:uLnTx/>
                <a:uFillTx/>
                <a:latin typeface="+mn-lt"/>
                <a:ea typeface="+mn-ea"/>
                <a:cs typeface="+mn-cs"/>
              </a:rPr>
              <a:t>elocity</a:t>
            </a:r>
            <a:r>
              <a:rPr kumimoji="0" lang="en-US" sz="1800" b="0" i="0" u="none" strike="noStrike" kern="1200" cap="none" spc="0" normalizeH="0" baseline="0" noProof="0" dirty="0">
                <a:ln>
                  <a:noFill/>
                </a:ln>
                <a:effectLst/>
                <a:uLnTx/>
                <a:uFillTx/>
                <a:latin typeface="+mn-lt"/>
                <a:ea typeface="+mn-ea"/>
                <a:cs typeface="+mn-cs"/>
              </a:rPr>
              <a:t>, the higher the nucleate boiling heat flux and the critical heat flux.</a:t>
            </a:r>
            <a:r>
              <a:rPr kumimoji="0" lang="tr-TR" sz="1800" b="0" i="0" u="none" strike="noStrike" kern="1200" cap="none" spc="0" normalizeH="0" baseline="0" noProof="0" dirty="0">
                <a:ln>
                  <a:noFill/>
                </a:ln>
                <a:effectLst/>
                <a:uLnTx/>
                <a:uFillTx/>
                <a:latin typeface="+mn-lt"/>
                <a:ea typeface="+mn-ea"/>
                <a:cs typeface="+mn-cs"/>
              </a:rPr>
              <a:t> </a:t>
            </a:r>
          </a:p>
          <a:p>
            <a:pPr marL="342900" marR="0" lvl="0" indent="-342900" algn="l" defTabSz="914400" rtl="0" eaLnBrk="1" fontAlgn="auto" latinLnBrk="0" hangingPunct="1">
              <a:lnSpc>
                <a:spcPct val="100000"/>
              </a:lnSpc>
              <a:spcBef>
                <a:spcPct val="15000"/>
              </a:spcBef>
              <a:spcAft>
                <a:spcPct val="15000"/>
              </a:spcAft>
              <a:buClrTx/>
              <a:buSzTx/>
              <a:buFont typeface="Arial" pitchFamily="34" charset="0"/>
              <a:buChar char="•"/>
              <a:tabLst/>
              <a:defRPr/>
            </a:pPr>
            <a:r>
              <a:rPr kumimoji="0" lang="en-US" sz="1800" b="0" i="1" u="none" strike="noStrike" kern="1200" cap="none" spc="0" normalizeH="0" baseline="0" noProof="0" dirty="0">
                <a:ln>
                  <a:noFill/>
                </a:ln>
                <a:effectLst/>
                <a:uLnTx/>
                <a:uFillTx/>
                <a:latin typeface="+mn-lt"/>
                <a:ea typeface="+mn-ea"/>
                <a:cs typeface="+mn-cs"/>
              </a:rPr>
              <a:t>Internal flow boiling</a:t>
            </a:r>
            <a:r>
              <a:rPr kumimoji="0" lang="en-US" sz="1800" b="0" i="0" u="none" strike="noStrike" kern="1200" cap="none" spc="0" normalizeH="0" baseline="0" noProof="0" dirty="0">
                <a:ln>
                  <a:noFill/>
                </a:ln>
                <a:effectLst/>
                <a:uLnTx/>
                <a:uFillTx/>
                <a:latin typeface="+mn-lt"/>
                <a:ea typeface="+mn-ea"/>
                <a:cs typeface="+mn-cs"/>
              </a:rPr>
              <a:t>, commonly referred to as </a:t>
            </a:r>
            <a:r>
              <a:rPr kumimoji="0" lang="en-US" sz="1800" b="0" i="1" u="none" strike="noStrike" kern="1200" cap="none" spc="0" normalizeH="0" baseline="0" noProof="0" dirty="0">
                <a:ln>
                  <a:noFill/>
                </a:ln>
                <a:effectLst/>
                <a:uLnTx/>
                <a:uFillTx/>
                <a:latin typeface="+mn-lt"/>
                <a:ea typeface="+mn-ea"/>
                <a:cs typeface="+mn-cs"/>
              </a:rPr>
              <a:t>two-phase flow</a:t>
            </a:r>
            <a:r>
              <a:rPr kumimoji="0" lang="en-US" sz="1800" b="0" i="0" u="none" strike="noStrike" kern="1200" cap="none" spc="0" normalizeH="0" baseline="0" noProof="0" dirty="0">
                <a:ln>
                  <a:noFill/>
                </a:ln>
                <a:effectLst/>
                <a:uLnTx/>
                <a:uFillTx/>
                <a:latin typeface="+mn-lt"/>
                <a:ea typeface="+mn-ea"/>
                <a:cs typeface="+mn-cs"/>
              </a:rPr>
              <a:t>, is much</a:t>
            </a:r>
            <a:r>
              <a:rPr kumimoji="0" lang="tr-TR" sz="1800" b="0" i="0" u="none" strike="noStrike" kern="1200" cap="none" spc="0" normalizeH="0" baseline="0" noProof="0" dirty="0">
                <a:ln>
                  <a:noFill/>
                </a:ln>
                <a:effectLst/>
                <a:uLnTx/>
                <a:uFillTx/>
                <a:latin typeface="+mn-lt"/>
                <a:ea typeface="+mn-ea"/>
                <a:cs typeface="+mn-cs"/>
              </a:rPr>
              <a:t> </a:t>
            </a:r>
            <a:r>
              <a:rPr kumimoji="0" lang="en-US" sz="1800" b="0" i="0" u="none" strike="noStrike" kern="1200" cap="none" spc="0" normalizeH="0" baseline="0" noProof="0" dirty="0">
                <a:ln>
                  <a:noFill/>
                </a:ln>
                <a:effectLst/>
                <a:uLnTx/>
                <a:uFillTx/>
                <a:latin typeface="+mn-lt"/>
                <a:ea typeface="+mn-ea"/>
                <a:cs typeface="+mn-cs"/>
              </a:rPr>
              <a:t>more complicated in nature because there is no free surface for the vapor to</a:t>
            </a:r>
            <a:r>
              <a:rPr kumimoji="0" lang="tr-TR" sz="1800" b="0" i="0" u="none" strike="noStrike" kern="1200" cap="none" spc="0" normalizeH="0" baseline="0" noProof="0" dirty="0">
                <a:ln>
                  <a:noFill/>
                </a:ln>
                <a:effectLst/>
                <a:uLnTx/>
                <a:uFillTx/>
                <a:latin typeface="+mn-lt"/>
                <a:ea typeface="+mn-ea"/>
                <a:cs typeface="+mn-cs"/>
              </a:rPr>
              <a:t> </a:t>
            </a:r>
            <a:r>
              <a:rPr kumimoji="0" lang="en-US" sz="1800" b="0" i="0" u="none" strike="noStrike" kern="1200" cap="none" spc="0" normalizeH="0" baseline="0" noProof="0" dirty="0">
                <a:ln>
                  <a:noFill/>
                </a:ln>
                <a:effectLst/>
                <a:uLnTx/>
                <a:uFillTx/>
                <a:latin typeface="+mn-lt"/>
                <a:ea typeface="+mn-ea"/>
                <a:cs typeface="+mn-cs"/>
              </a:rPr>
              <a:t>escape, and thus both the liquid and the vapor are forced to flow together.</a:t>
            </a:r>
          </a:p>
        </p:txBody>
      </p:sp>
      <p:pic>
        <p:nvPicPr>
          <p:cNvPr id="7" name="Picture 6"/>
          <p:cNvPicPr>
            <a:picLocks noChangeAspect="1" noChangeArrowheads="1"/>
          </p:cNvPicPr>
          <p:nvPr/>
        </p:nvPicPr>
        <p:blipFill>
          <a:blip r:embed="rId2" cstate="print"/>
          <a:srcRect b="18841"/>
          <a:stretch>
            <a:fillRect/>
          </a:stretch>
        </p:blipFill>
        <p:spPr bwMode="auto">
          <a:xfrm>
            <a:off x="5029200" y="974725"/>
            <a:ext cx="3713163" cy="4800600"/>
          </a:xfrm>
          <a:prstGeom prst="rect">
            <a:avLst/>
          </a:prstGeom>
          <a:noFill/>
          <a:ln w="9525">
            <a:noFill/>
            <a:miter lim="800000"/>
            <a:headEnd/>
            <a:tailEnd/>
          </a:ln>
        </p:spPr>
      </p:pic>
    </p:spTree>
    <p:extLst>
      <p:ext uri="{BB962C8B-B14F-4D97-AF65-F5344CB8AC3E}">
        <p14:creationId xmlns:p14="http://schemas.microsoft.com/office/powerpoint/2010/main" val="360793812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152400" y="533400"/>
            <a:ext cx="3810000" cy="51816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effectLst/>
                <a:uLnTx/>
                <a:uFillTx/>
                <a:latin typeface="+mn-lt"/>
                <a:ea typeface="+mn-ea"/>
                <a:cs typeface="+mn-cs"/>
              </a:rPr>
              <a:t>The two-phase flow in a tube exhibits different flow boiling regimes, depending on the relative amounts of the liquid and the vapor phases.</a:t>
            </a:r>
            <a:endParaRPr kumimoji="0" lang="tr-TR" sz="2000" b="0" i="0" u="none" strike="noStrike" kern="1200" cap="none" spc="0" normalizeH="0" baseline="0" noProof="0" dirty="0">
              <a:ln>
                <a:noFill/>
              </a:ln>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effectLst/>
                <a:uLnTx/>
                <a:uFillTx/>
                <a:latin typeface="+mn-lt"/>
                <a:ea typeface="+mn-ea"/>
                <a:cs typeface="+mn-cs"/>
              </a:rPr>
              <a:t>Note that the tube contains a liquid before the bubbly flow regime and a</a:t>
            </a:r>
            <a:r>
              <a:rPr kumimoji="0" lang="tr-TR" sz="2000" b="0" i="0" u="none" strike="noStrike" kern="1200" cap="none" spc="0" normalizeH="0" baseline="0" noProof="0" dirty="0">
                <a:ln>
                  <a:noFill/>
                </a:ln>
                <a:effectLst/>
                <a:uLnTx/>
                <a:uFillTx/>
                <a:latin typeface="+mn-lt"/>
                <a:ea typeface="+mn-ea"/>
                <a:cs typeface="+mn-cs"/>
              </a:rPr>
              <a:t> </a:t>
            </a:r>
            <a:r>
              <a:rPr kumimoji="0" lang="en-US" sz="2000" b="0" i="0" u="none" strike="noStrike" kern="1200" cap="none" spc="0" normalizeH="0" baseline="0" noProof="0" dirty="0">
                <a:ln>
                  <a:noFill/>
                </a:ln>
                <a:effectLst/>
                <a:uLnTx/>
                <a:uFillTx/>
                <a:latin typeface="+mn-lt"/>
                <a:ea typeface="+mn-ea"/>
                <a:cs typeface="+mn-cs"/>
              </a:rPr>
              <a:t>vapor after the mist-flow regime. </a:t>
            </a:r>
            <a:endParaRPr kumimoji="0" lang="tr-TR" sz="2000" b="0" i="0" u="none" strike="noStrike" kern="1200" cap="none" spc="0" normalizeH="0" baseline="0" noProof="0" dirty="0">
              <a:ln>
                <a:noFill/>
              </a:ln>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effectLst/>
                <a:uLnTx/>
                <a:uFillTx/>
                <a:latin typeface="+mn-lt"/>
                <a:ea typeface="+mn-ea"/>
                <a:cs typeface="+mn-cs"/>
              </a:rPr>
              <a:t>Heat transfer in those two cases can be</a:t>
            </a:r>
            <a:r>
              <a:rPr kumimoji="0" lang="tr-TR" sz="2000" b="0" i="0" u="none" strike="noStrike" kern="1200" cap="none" spc="0" normalizeH="0" baseline="0" noProof="0" dirty="0">
                <a:ln>
                  <a:noFill/>
                </a:ln>
                <a:effectLst/>
                <a:uLnTx/>
                <a:uFillTx/>
                <a:latin typeface="+mn-lt"/>
                <a:ea typeface="+mn-ea"/>
                <a:cs typeface="+mn-cs"/>
              </a:rPr>
              <a:t> </a:t>
            </a:r>
            <a:r>
              <a:rPr kumimoji="0" lang="en-US" sz="2000" b="0" i="0" u="none" strike="noStrike" kern="1200" cap="none" spc="0" normalizeH="0" baseline="0" noProof="0" dirty="0">
                <a:ln>
                  <a:noFill/>
                </a:ln>
                <a:effectLst/>
                <a:uLnTx/>
                <a:uFillTx/>
                <a:latin typeface="+mn-lt"/>
                <a:ea typeface="+mn-ea"/>
                <a:cs typeface="+mn-cs"/>
              </a:rPr>
              <a:t>determined using the appropriate relations for single-phase convection</a:t>
            </a:r>
            <a:r>
              <a:rPr kumimoji="0" lang="tr-TR" sz="2000" b="0" i="0" u="none" strike="noStrike" kern="1200" cap="none" spc="0" normalizeH="0" baseline="0" noProof="0" dirty="0">
                <a:ln>
                  <a:noFill/>
                </a:ln>
                <a:effectLst/>
                <a:uLnTx/>
                <a:uFillTx/>
                <a:latin typeface="+mn-lt"/>
                <a:ea typeface="+mn-ea"/>
                <a:cs typeface="+mn-cs"/>
              </a:rPr>
              <a:t> </a:t>
            </a:r>
            <a:r>
              <a:rPr kumimoji="0" lang="en-US" sz="2000" b="0" i="0" u="none" strike="noStrike" kern="1200" cap="none" spc="0" normalizeH="0" baseline="0" noProof="0" dirty="0">
                <a:ln>
                  <a:noFill/>
                </a:ln>
                <a:effectLst/>
                <a:uLnTx/>
                <a:uFillTx/>
                <a:latin typeface="+mn-lt"/>
                <a:ea typeface="+mn-ea"/>
                <a:cs typeface="+mn-cs"/>
              </a:rPr>
              <a:t>heat</a:t>
            </a:r>
            <a:r>
              <a:rPr kumimoji="0" lang="tr-TR" sz="2000" b="0" i="0" u="none" strike="noStrike" kern="1200" cap="none" spc="0" normalizeH="0" baseline="0" noProof="0" dirty="0">
                <a:ln>
                  <a:noFill/>
                </a:ln>
                <a:effectLst/>
                <a:uLnTx/>
                <a:uFillTx/>
                <a:latin typeface="+mn-lt"/>
                <a:ea typeface="+mn-ea"/>
                <a:cs typeface="+mn-cs"/>
              </a:rPr>
              <a:t> </a:t>
            </a:r>
            <a:r>
              <a:rPr kumimoji="0" lang="en-US" sz="2000" b="0" i="0" u="none" strike="noStrike" kern="1200" cap="none" spc="0" normalizeH="0" baseline="0" noProof="0" dirty="0">
                <a:ln>
                  <a:noFill/>
                </a:ln>
                <a:effectLst/>
                <a:uLnTx/>
                <a:uFillTx/>
                <a:latin typeface="+mn-lt"/>
                <a:ea typeface="+mn-ea"/>
                <a:cs typeface="+mn-cs"/>
              </a:rPr>
              <a:t>transfer.</a:t>
            </a:r>
          </a:p>
        </p:txBody>
      </p:sp>
      <p:pic>
        <p:nvPicPr>
          <p:cNvPr id="6" name="Picture 9"/>
          <p:cNvPicPr>
            <a:picLocks noChangeAspect="1" noChangeArrowheads="1"/>
          </p:cNvPicPr>
          <p:nvPr/>
        </p:nvPicPr>
        <p:blipFill>
          <a:blip r:embed="rId2" cstate="print"/>
          <a:srcRect/>
          <a:stretch>
            <a:fillRect/>
          </a:stretch>
        </p:blipFill>
        <p:spPr bwMode="auto">
          <a:xfrm>
            <a:off x="4124325" y="685800"/>
            <a:ext cx="4791075" cy="5410200"/>
          </a:xfrm>
          <a:prstGeom prst="rect">
            <a:avLst/>
          </a:prstGeom>
          <a:noFill/>
          <a:ln w="9525">
            <a:noFill/>
            <a:miter lim="800000"/>
            <a:headEnd/>
            <a:tailEnd/>
          </a:ln>
        </p:spPr>
      </p:pic>
    </p:spTree>
    <p:extLst>
      <p:ext uri="{BB962C8B-B14F-4D97-AF65-F5344CB8AC3E}">
        <p14:creationId xmlns:p14="http://schemas.microsoft.com/office/powerpoint/2010/main" val="380255194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228600" y="2209800"/>
            <a:ext cx="4724400" cy="43434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Slug flow</a:t>
            </a:r>
          </a:p>
          <a:p>
            <a:pPr marL="742950" marR="0" lvl="1" indent="-28575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Bubbles coalesce into slugs of vapor.</a:t>
            </a:r>
          </a:p>
          <a:p>
            <a:pPr marL="742950" marR="0" lvl="1" indent="-28575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Moderate mass qualities</a:t>
            </a:r>
          </a:p>
          <a:p>
            <a:pPr marL="342900" marR="0" lvl="0" indent="-34290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Annular flow</a:t>
            </a:r>
          </a:p>
          <a:p>
            <a:pPr marL="742950" marR="0" lvl="1" indent="-28575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Core of the flow consists of vapor only, and liquid adjacent to the walls. </a:t>
            </a:r>
          </a:p>
          <a:p>
            <a:pPr marL="742950" marR="0" lvl="1" indent="-28575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Very high heat transfer coefficients</a:t>
            </a:r>
            <a:endParaRPr kumimoji="0" lang="en-US" sz="1800" b="0" i="1" u="none" strike="noStrike" kern="1200" cap="none" spc="0" normalizeH="0" baseline="0" noProof="0" dirty="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Mist flow</a:t>
            </a:r>
          </a:p>
          <a:p>
            <a:pPr marL="742950" marR="0" lvl="1" indent="-28575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tr-TR" sz="1800" b="0" i="0" u="none" strike="noStrike" kern="1200" cap="none" spc="0" normalizeH="0" baseline="0" noProof="0" dirty="0">
                <a:ln>
                  <a:noFill/>
                </a:ln>
                <a:effectLst/>
                <a:uLnTx/>
                <a:uFillTx/>
                <a:latin typeface="+mn-lt"/>
                <a:ea typeface="+mn-ea"/>
                <a:cs typeface="+mn-cs"/>
              </a:rPr>
              <a:t>A</a:t>
            </a:r>
            <a:r>
              <a:rPr kumimoji="0" lang="en-US" sz="1800" b="0" i="0" u="none" strike="noStrike" kern="1200" cap="none" spc="0" normalizeH="0" baseline="0" noProof="0" dirty="0">
                <a:ln>
                  <a:noFill/>
                </a:ln>
                <a:effectLst/>
                <a:uLnTx/>
                <a:uFillTx/>
                <a:latin typeface="+mn-lt"/>
                <a:ea typeface="+mn-ea"/>
                <a:cs typeface="+mn-cs"/>
              </a:rPr>
              <a:t> sharp decrease in the heat transfer coefficient</a:t>
            </a:r>
            <a:endParaRPr kumimoji="0" lang="en-US" sz="1800" b="0" i="1" u="none" strike="noStrike" kern="1200" cap="none" spc="0" normalizeH="0" baseline="0" noProof="0" dirty="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Vapor single-phase flow</a:t>
            </a:r>
          </a:p>
          <a:p>
            <a:pPr marL="742950" marR="0" lvl="1" indent="-28575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The liquid phase is completely evaporated and vapor is superheated. </a:t>
            </a:r>
          </a:p>
        </p:txBody>
      </p:sp>
      <p:pic>
        <p:nvPicPr>
          <p:cNvPr id="6" name="Picture 4"/>
          <p:cNvPicPr>
            <a:picLocks noChangeAspect="1" noChangeArrowheads="1"/>
          </p:cNvPicPr>
          <p:nvPr/>
        </p:nvPicPr>
        <p:blipFill>
          <a:blip r:embed="rId2" cstate="print"/>
          <a:srcRect/>
          <a:stretch>
            <a:fillRect/>
          </a:stretch>
        </p:blipFill>
        <p:spPr bwMode="auto">
          <a:xfrm>
            <a:off x="4876800" y="2112963"/>
            <a:ext cx="4105275" cy="3983037"/>
          </a:xfrm>
          <a:prstGeom prst="rect">
            <a:avLst/>
          </a:prstGeom>
          <a:noFill/>
          <a:ln w="9525">
            <a:noFill/>
            <a:miter lim="800000"/>
            <a:headEnd/>
            <a:tailEnd/>
          </a:ln>
        </p:spPr>
      </p:pic>
      <p:sp>
        <p:nvSpPr>
          <p:cNvPr id="7" name="Rectangle 6"/>
          <p:cNvSpPr>
            <a:spLocks noChangeArrowheads="1"/>
          </p:cNvSpPr>
          <p:nvPr/>
        </p:nvSpPr>
        <p:spPr bwMode="auto">
          <a:xfrm>
            <a:off x="228600" y="152400"/>
            <a:ext cx="8458200" cy="2057400"/>
          </a:xfrm>
          <a:prstGeom prst="rect">
            <a:avLst/>
          </a:prstGeom>
          <a:noFill/>
          <a:ln w="9525">
            <a:noFill/>
            <a:miter lim="800000"/>
            <a:headEnd/>
            <a:tailEnd/>
          </a:ln>
        </p:spPr>
        <p:txBody>
          <a:bodyPr/>
          <a:lstStyle/>
          <a:p>
            <a:pPr marL="342900" indent="-342900">
              <a:spcBef>
                <a:spcPct val="10000"/>
              </a:spcBef>
              <a:spcAft>
                <a:spcPct val="10000"/>
              </a:spcAft>
              <a:buClr>
                <a:schemeClr val="tx1"/>
              </a:buClr>
              <a:buFontTx/>
              <a:buChar char="•"/>
            </a:pPr>
            <a:r>
              <a:rPr lang="en-US" b="0" dirty="0"/>
              <a:t>Liquid single-phase flow </a:t>
            </a:r>
          </a:p>
          <a:p>
            <a:pPr marL="742950" lvl="1" indent="-285750">
              <a:spcBef>
                <a:spcPct val="10000"/>
              </a:spcBef>
              <a:spcAft>
                <a:spcPct val="10000"/>
              </a:spcAft>
              <a:buClr>
                <a:schemeClr val="tx1"/>
              </a:buClr>
              <a:buFont typeface="Wingdings" pitchFamily="2" charset="2"/>
              <a:buChar char="ü"/>
            </a:pPr>
            <a:r>
              <a:rPr lang="en-US" b="0" dirty="0"/>
              <a:t>In the inlet region the liquid is </a:t>
            </a:r>
            <a:r>
              <a:rPr lang="en-US" b="0" dirty="0" err="1"/>
              <a:t>subcooled</a:t>
            </a:r>
            <a:r>
              <a:rPr lang="en-US" b="0" dirty="0"/>
              <a:t> and heat transfer to the liquid is by </a:t>
            </a:r>
            <a:r>
              <a:rPr lang="en-US" b="0" i="1" dirty="0"/>
              <a:t>forced convection </a:t>
            </a:r>
            <a:r>
              <a:rPr lang="en-US" b="0" dirty="0"/>
              <a:t>(assuming no </a:t>
            </a:r>
            <a:r>
              <a:rPr lang="en-US" b="0" dirty="0" err="1"/>
              <a:t>subcooled</a:t>
            </a:r>
            <a:r>
              <a:rPr lang="en-US" b="0" dirty="0"/>
              <a:t> boiling).</a:t>
            </a:r>
          </a:p>
          <a:p>
            <a:pPr marL="342900" indent="-342900">
              <a:spcBef>
                <a:spcPct val="10000"/>
              </a:spcBef>
              <a:spcAft>
                <a:spcPct val="10000"/>
              </a:spcAft>
              <a:buClr>
                <a:schemeClr val="tx1"/>
              </a:buClr>
              <a:buFontTx/>
              <a:buChar char="•"/>
            </a:pPr>
            <a:r>
              <a:rPr lang="en-US" b="0" dirty="0"/>
              <a:t>Bubbly flow</a:t>
            </a:r>
          </a:p>
          <a:p>
            <a:pPr marL="742950" lvl="1" indent="-285750">
              <a:spcBef>
                <a:spcPct val="10000"/>
              </a:spcBef>
              <a:spcAft>
                <a:spcPct val="10000"/>
              </a:spcAft>
              <a:buClr>
                <a:schemeClr val="tx1"/>
              </a:buClr>
              <a:buFont typeface="Wingdings" pitchFamily="2" charset="2"/>
              <a:buChar char="ü"/>
            </a:pPr>
            <a:r>
              <a:rPr lang="en-US" b="0" dirty="0"/>
              <a:t>Individual bubbles</a:t>
            </a:r>
          </a:p>
          <a:p>
            <a:pPr marL="742950" lvl="1" indent="-285750">
              <a:spcBef>
                <a:spcPct val="10000"/>
              </a:spcBef>
              <a:spcAft>
                <a:spcPct val="10000"/>
              </a:spcAft>
              <a:buClr>
                <a:schemeClr val="tx1"/>
              </a:buClr>
              <a:buFont typeface="Wingdings" pitchFamily="2" charset="2"/>
              <a:buChar char="ü"/>
            </a:pPr>
            <a:r>
              <a:rPr lang="en-US" b="0" dirty="0"/>
              <a:t>Low mass qualities</a:t>
            </a:r>
          </a:p>
        </p:txBody>
      </p:sp>
    </p:spTree>
    <p:extLst>
      <p:ext uri="{BB962C8B-B14F-4D97-AF65-F5344CB8AC3E}">
        <p14:creationId xmlns:p14="http://schemas.microsoft.com/office/powerpoint/2010/main" val="129959742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a:t>Flow Regime</a:t>
            </a:r>
          </a:p>
        </p:txBody>
      </p:sp>
      <p:pic>
        <p:nvPicPr>
          <p:cNvPr id="4" name="Picture 3"/>
          <p:cNvPicPr>
            <a:picLocks noChangeAspect="1"/>
          </p:cNvPicPr>
          <p:nvPr/>
        </p:nvPicPr>
        <p:blipFill>
          <a:blip r:embed="rId2"/>
          <a:stretch>
            <a:fillRect/>
          </a:stretch>
        </p:blipFill>
        <p:spPr>
          <a:xfrm>
            <a:off x="685800" y="1066799"/>
            <a:ext cx="5715000" cy="5357985"/>
          </a:xfrm>
          <a:prstGeom prst="rect">
            <a:avLst/>
          </a:prstGeom>
        </p:spPr>
      </p:pic>
    </p:spTree>
    <p:extLst>
      <p:ext uri="{BB962C8B-B14F-4D97-AF65-F5344CB8AC3E}">
        <p14:creationId xmlns:p14="http://schemas.microsoft.com/office/powerpoint/2010/main" val="182576176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44874" y="1447800"/>
            <a:ext cx="2362200" cy="792162"/>
          </a:xfrm>
        </p:spPr>
        <p:txBody>
          <a:bodyPr/>
          <a:lstStyle/>
          <a:p>
            <a:r>
              <a:rPr lang="en-US" dirty="0"/>
              <a:t>Flow Regime</a:t>
            </a:r>
          </a:p>
        </p:txBody>
      </p:sp>
      <p:pic>
        <p:nvPicPr>
          <p:cNvPr id="3" name="Picture 2"/>
          <p:cNvPicPr>
            <a:picLocks noChangeAspect="1"/>
          </p:cNvPicPr>
          <p:nvPr/>
        </p:nvPicPr>
        <p:blipFill>
          <a:blip r:embed="rId2"/>
          <a:stretch>
            <a:fillRect/>
          </a:stretch>
        </p:blipFill>
        <p:spPr>
          <a:xfrm>
            <a:off x="655094" y="152399"/>
            <a:ext cx="5789780" cy="6460175"/>
          </a:xfrm>
          <a:prstGeom prst="rect">
            <a:avLst/>
          </a:prstGeom>
        </p:spPr>
      </p:pic>
    </p:spTree>
    <p:extLst>
      <p:ext uri="{BB962C8B-B14F-4D97-AF65-F5344CB8AC3E}">
        <p14:creationId xmlns:p14="http://schemas.microsoft.com/office/powerpoint/2010/main" val="122239742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8600" y="228600"/>
            <a:ext cx="8686801" cy="6515101"/>
          </a:xfrm>
          <a:prstGeom prst="rect">
            <a:avLst/>
          </a:prstGeom>
        </p:spPr>
      </p:pic>
      <p:sp>
        <p:nvSpPr>
          <p:cNvPr id="5" name="Rectangle 4"/>
          <p:cNvSpPr/>
          <p:nvPr/>
        </p:nvSpPr>
        <p:spPr>
          <a:xfrm>
            <a:off x="5867400" y="228600"/>
            <a:ext cx="3048001"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62000" y="6400800"/>
            <a:ext cx="4267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633267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a:t>Flow Map</a:t>
            </a:r>
          </a:p>
        </p:txBody>
      </p:sp>
      <p:pic>
        <p:nvPicPr>
          <p:cNvPr id="4" name="Picture 3"/>
          <p:cNvPicPr>
            <a:picLocks noChangeAspect="1"/>
          </p:cNvPicPr>
          <p:nvPr/>
        </p:nvPicPr>
        <p:blipFill>
          <a:blip r:embed="rId2"/>
          <a:stretch>
            <a:fillRect/>
          </a:stretch>
        </p:blipFill>
        <p:spPr>
          <a:xfrm>
            <a:off x="1066800" y="1143000"/>
            <a:ext cx="5622831" cy="5107129"/>
          </a:xfrm>
          <a:prstGeom prst="rect">
            <a:avLst/>
          </a:prstGeom>
        </p:spPr>
      </p:pic>
      <p:sp>
        <p:nvSpPr>
          <p:cNvPr id="5" name="TextBox 4"/>
          <p:cNvSpPr txBox="1"/>
          <p:nvPr/>
        </p:nvSpPr>
        <p:spPr>
          <a:xfrm>
            <a:off x="6689631" y="5867400"/>
            <a:ext cx="1998111" cy="646331"/>
          </a:xfrm>
          <a:prstGeom prst="rect">
            <a:avLst/>
          </a:prstGeom>
          <a:noFill/>
        </p:spPr>
        <p:txBody>
          <a:bodyPr wrap="none" rtlCol="0">
            <a:spAutoFit/>
          </a:bodyPr>
          <a:lstStyle/>
          <a:p>
            <a:r>
              <a:rPr lang="en-US" dirty="0"/>
              <a:t>Hewitt and Roberts</a:t>
            </a:r>
          </a:p>
          <a:p>
            <a:r>
              <a:rPr lang="en-US" dirty="0"/>
              <a:t>1969</a:t>
            </a:r>
          </a:p>
        </p:txBody>
      </p:sp>
    </p:spTree>
    <p:extLst>
      <p:ext uri="{BB962C8B-B14F-4D97-AF65-F5344CB8AC3E}">
        <p14:creationId xmlns:p14="http://schemas.microsoft.com/office/powerpoint/2010/main" val="8095780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39762"/>
          </a:xfrm>
        </p:spPr>
        <p:txBody>
          <a:bodyPr/>
          <a:lstStyle/>
          <a:p>
            <a:pPr algn="l"/>
            <a:r>
              <a:rPr lang="en-US" sz="3200" dirty="0"/>
              <a:t>Two Phase Flow Heat Transfer</a:t>
            </a:r>
          </a:p>
        </p:txBody>
      </p:sp>
      <p:pic>
        <p:nvPicPr>
          <p:cNvPr id="4" name="Picture 3"/>
          <p:cNvPicPr>
            <a:picLocks noChangeAspect="1"/>
          </p:cNvPicPr>
          <p:nvPr/>
        </p:nvPicPr>
        <p:blipFill>
          <a:blip r:embed="rId2"/>
          <a:stretch>
            <a:fillRect/>
          </a:stretch>
        </p:blipFill>
        <p:spPr>
          <a:xfrm>
            <a:off x="762000" y="792161"/>
            <a:ext cx="7543800" cy="5610823"/>
          </a:xfrm>
          <a:prstGeom prst="rect">
            <a:avLst/>
          </a:prstGeom>
        </p:spPr>
      </p:pic>
    </p:spTree>
    <p:extLst>
      <p:ext uri="{BB962C8B-B14F-4D97-AF65-F5344CB8AC3E}">
        <p14:creationId xmlns:p14="http://schemas.microsoft.com/office/powerpoint/2010/main" val="235311343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lstStyle/>
          <a:p>
            <a:r>
              <a:rPr lang="en-US" sz="3200" dirty="0"/>
              <a:t>Heat Transfer Correlation</a:t>
            </a:r>
          </a:p>
        </p:txBody>
      </p:sp>
      <p:sp>
        <p:nvSpPr>
          <p:cNvPr id="3" name="Content Placeholder 2"/>
          <p:cNvSpPr>
            <a:spLocks noGrp="1"/>
          </p:cNvSpPr>
          <p:nvPr>
            <p:ph idx="1"/>
          </p:nvPr>
        </p:nvSpPr>
        <p:spPr>
          <a:xfrm>
            <a:off x="457200" y="914400"/>
            <a:ext cx="8229600" cy="5638800"/>
          </a:xfrm>
        </p:spPr>
        <p:txBody>
          <a:bodyPr/>
          <a:lstStyle/>
          <a:p>
            <a:r>
              <a:rPr lang="en-US" sz="2400" u="sng" dirty="0"/>
              <a:t>Single phase liquid region</a:t>
            </a:r>
            <a:r>
              <a:rPr lang="en-US" sz="2400" dirty="0"/>
              <a:t>: </a:t>
            </a:r>
          </a:p>
          <a:p>
            <a:pPr lvl="1"/>
            <a:r>
              <a:rPr lang="en-US" sz="2400" dirty="0"/>
              <a:t>Use a single phase heat transfer correlation appropriate for the geometry, fluid and flow regime (turbulent vs laminar) present in the channel. (e.g. </a:t>
            </a:r>
            <a:r>
              <a:rPr lang="en-US" sz="2400" dirty="0" err="1"/>
              <a:t>Dittus</a:t>
            </a:r>
            <a:r>
              <a:rPr lang="en-US" sz="2400" dirty="0"/>
              <a:t> </a:t>
            </a:r>
            <a:r>
              <a:rPr lang="en-US" sz="2400" dirty="0" err="1"/>
              <a:t>Boelter</a:t>
            </a:r>
            <a:r>
              <a:rPr lang="en-US" sz="2400" dirty="0"/>
              <a:t> correlation)</a:t>
            </a:r>
          </a:p>
          <a:p>
            <a:r>
              <a:rPr lang="en-US" sz="2400" u="sng" dirty="0"/>
              <a:t>Two phase region</a:t>
            </a:r>
            <a:r>
              <a:rPr lang="en-US" sz="2400" dirty="0"/>
              <a:t>: </a:t>
            </a:r>
          </a:p>
          <a:p>
            <a:pPr lvl="1"/>
            <a:r>
              <a:rPr lang="en-US" sz="2400" dirty="0"/>
              <a:t>For this region (from the onset of nucleate boiling to the point of </a:t>
            </a:r>
            <a:r>
              <a:rPr lang="en-US" sz="2400" dirty="0" err="1"/>
              <a:t>dryout</a:t>
            </a:r>
            <a:r>
              <a:rPr lang="en-US" sz="2400" dirty="0"/>
              <a:t>), we can use </a:t>
            </a:r>
            <a:r>
              <a:rPr lang="en-US" sz="2400" dirty="0" err="1"/>
              <a:t>Klimenko’s</a:t>
            </a:r>
            <a:r>
              <a:rPr lang="en-US" sz="2400" dirty="0"/>
              <a:t> correlation. </a:t>
            </a:r>
          </a:p>
          <a:p>
            <a:pPr lvl="1"/>
            <a:r>
              <a:rPr lang="en-US" sz="2400" dirty="0" err="1"/>
              <a:t>Klimenko’s</a:t>
            </a:r>
            <a:r>
              <a:rPr lang="en-US" sz="2400" dirty="0"/>
              <a:t> correlation distinguishes between two </a:t>
            </a:r>
            <a:r>
              <a:rPr lang="en-US" sz="2400" dirty="0" err="1"/>
              <a:t>subregions</a:t>
            </a:r>
            <a:r>
              <a:rPr lang="en-US" sz="2400" dirty="0"/>
              <a:t>: </a:t>
            </a:r>
          </a:p>
          <a:p>
            <a:pPr lvl="2"/>
            <a:r>
              <a:rPr lang="en-US" dirty="0"/>
              <a:t>Nucleate boiling dominated </a:t>
            </a:r>
            <a:r>
              <a:rPr lang="en-US" dirty="0" err="1"/>
              <a:t>subregion</a:t>
            </a:r>
            <a:r>
              <a:rPr lang="en-US" dirty="0"/>
              <a:t> (roughly corresponding to bubbly and plug flow) </a:t>
            </a:r>
          </a:p>
          <a:p>
            <a:pPr lvl="2"/>
            <a:r>
              <a:rPr lang="en-US" dirty="0"/>
              <a:t>Forced evaporation dominated </a:t>
            </a:r>
            <a:r>
              <a:rPr lang="en-US" dirty="0" err="1"/>
              <a:t>subregion</a:t>
            </a:r>
            <a:r>
              <a:rPr lang="en-US" dirty="0"/>
              <a:t> (roughly corresponding to annular flow).</a:t>
            </a:r>
          </a:p>
        </p:txBody>
      </p:sp>
    </p:spTree>
    <p:extLst>
      <p:ext uri="{BB962C8B-B14F-4D97-AF65-F5344CB8AC3E}">
        <p14:creationId xmlns:p14="http://schemas.microsoft.com/office/powerpoint/2010/main" val="231302848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r>
              <a:rPr lang="en-US" sz="3200" dirty="0" err="1"/>
              <a:t>Klimenko</a:t>
            </a:r>
            <a:r>
              <a:rPr lang="en-US" sz="3200" dirty="0"/>
              <a:t> Correlation</a:t>
            </a:r>
          </a:p>
        </p:txBody>
      </p:sp>
      <p:pic>
        <p:nvPicPr>
          <p:cNvPr id="4" name="Picture 3"/>
          <p:cNvPicPr>
            <a:picLocks noChangeAspect="1"/>
          </p:cNvPicPr>
          <p:nvPr/>
        </p:nvPicPr>
        <p:blipFill>
          <a:blip r:embed="rId2"/>
          <a:stretch>
            <a:fillRect/>
          </a:stretch>
        </p:blipFill>
        <p:spPr>
          <a:xfrm>
            <a:off x="5363209" y="1228675"/>
            <a:ext cx="2207832" cy="762000"/>
          </a:xfrm>
          <a:prstGeom prst="rect">
            <a:avLst/>
          </a:prstGeom>
        </p:spPr>
      </p:pic>
      <p:pic>
        <p:nvPicPr>
          <p:cNvPr id="5" name="Picture 4"/>
          <p:cNvPicPr>
            <a:picLocks noChangeAspect="1"/>
          </p:cNvPicPr>
          <p:nvPr/>
        </p:nvPicPr>
        <p:blipFill>
          <a:blip r:embed="rId3"/>
          <a:stretch>
            <a:fillRect/>
          </a:stretch>
        </p:blipFill>
        <p:spPr>
          <a:xfrm>
            <a:off x="764245" y="2699601"/>
            <a:ext cx="4564845" cy="1143000"/>
          </a:xfrm>
          <a:prstGeom prst="rect">
            <a:avLst/>
          </a:prstGeom>
        </p:spPr>
      </p:pic>
      <p:pic>
        <p:nvPicPr>
          <p:cNvPr id="6" name="Picture 5"/>
          <p:cNvPicPr>
            <a:picLocks noChangeAspect="1"/>
          </p:cNvPicPr>
          <p:nvPr/>
        </p:nvPicPr>
        <p:blipFill>
          <a:blip r:embed="rId4"/>
          <a:stretch>
            <a:fillRect/>
          </a:stretch>
        </p:blipFill>
        <p:spPr>
          <a:xfrm>
            <a:off x="764245" y="4551527"/>
            <a:ext cx="4034062" cy="1269835"/>
          </a:xfrm>
          <a:prstGeom prst="rect">
            <a:avLst/>
          </a:prstGeom>
        </p:spPr>
      </p:pic>
      <p:sp>
        <p:nvSpPr>
          <p:cNvPr id="7" name="TextBox 6"/>
          <p:cNvSpPr txBox="1"/>
          <p:nvPr/>
        </p:nvSpPr>
        <p:spPr>
          <a:xfrm>
            <a:off x="662397" y="1351127"/>
            <a:ext cx="4659481" cy="461665"/>
          </a:xfrm>
          <a:prstGeom prst="rect">
            <a:avLst/>
          </a:prstGeom>
          <a:noFill/>
        </p:spPr>
        <p:txBody>
          <a:bodyPr wrap="none" rtlCol="0">
            <a:spAutoFit/>
          </a:bodyPr>
          <a:lstStyle/>
          <a:p>
            <a:r>
              <a:rPr lang="en-US" sz="2400" dirty="0"/>
              <a:t>Along with Newton’s Law of Cooling</a:t>
            </a:r>
          </a:p>
        </p:txBody>
      </p:sp>
      <p:sp>
        <p:nvSpPr>
          <p:cNvPr id="8" name="TextBox 7"/>
          <p:cNvSpPr txBox="1"/>
          <p:nvPr/>
        </p:nvSpPr>
        <p:spPr>
          <a:xfrm>
            <a:off x="304800" y="2150037"/>
            <a:ext cx="8382000" cy="461665"/>
          </a:xfrm>
          <a:prstGeom prst="rect">
            <a:avLst/>
          </a:prstGeom>
          <a:noFill/>
        </p:spPr>
        <p:txBody>
          <a:bodyPr wrap="square" rtlCol="0">
            <a:spAutoFit/>
          </a:bodyPr>
          <a:lstStyle/>
          <a:p>
            <a:r>
              <a:rPr lang="en-US" sz="2400" dirty="0" err="1"/>
              <a:t>Klimenko</a:t>
            </a:r>
            <a:r>
              <a:rPr lang="en-US" sz="2400" dirty="0"/>
              <a:t> correlation for Nucleate Boiling Dominated </a:t>
            </a:r>
            <a:r>
              <a:rPr lang="en-US" sz="2400" dirty="0" err="1"/>
              <a:t>Subregion</a:t>
            </a:r>
            <a:endParaRPr lang="en-US" sz="2400" dirty="0"/>
          </a:p>
        </p:txBody>
      </p:sp>
      <p:sp>
        <p:nvSpPr>
          <p:cNvPr id="9" name="TextBox 8"/>
          <p:cNvSpPr txBox="1"/>
          <p:nvPr/>
        </p:nvSpPr>
        <p:spPr>
          <a:xfrm>
            <a:off x="288878" y="3930500"/>
            <a:ext cx="8382000" cy="461665"/>
          </a:xfrm>
          <a:prstGeom prst="rect">
            <a:avLst/>
          </a:prstGeom>
          <a:noFill/>
        </p:spPr>
        <p:txBody>
          <a:bodyPr wrap="square" rtlCol="0">
            <a:spAutoFit/>
          </a:bodyPr>
          <a:lstStyle/>
          <a:p>
            <a:r>
              <a:rPr lang="en-US" sz="2400" dirty="0" err="1"/>
              <a:t>Klimenko</a:t>
            </a:r>
            <a:r>
              <a:rPr lang="en-US" sz="2400" dirty="0"/>
              <a:t> correlation for Forced Evaporation </a:t>
            </a:r>
            <a:r>
              <a:rPr lang="en-US" sz="2400" dirty="0" err="1"/>
              <a:t>Subregion</a:t>
            </a:r>
            <a:endParaRPr lang="en-US" sz="2400" dirty="0"/>
          </a:p>
        </p:txBody>
      </p:sp>
    </p:spTree>
    <p:extLst>
      <p:ext uri="{BB962C8B-B14F-4D97-AF65-F5344CB8AC3E}">
        <p14:creationId xmlns:p14="http://schemas.microsoft.com/office/powerpoint/2010/main" val="29581954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normAutofit/>
          </a:bodyPr>
          <a:lstStyle/>
          <a:p>
            <a:r>
              <a:rPr lang="en-US" dirty="0"/>
              <a:t>Classification of Boiling</a:t>
            </a:r>
            <a:endParaRPr lang="en-US" b="1" dirty="0"/>
          </a:p>
        </p:txBody>
      </p:sp>
      <p:sp>
        <p:nvSpPr>
          <p:cNvPr id="5" name="Subtitle 2"/>
          <p:cNvSpPr>
            <a:spLocks noGrp="1"/>
          </p:cNvSpPr>
          <p:nvPr>
            <p:ph idx="1"/>
          </p:nvPr>
        </p:nvSpPr>
        <p:spPr>
          <a:xfrm>
            <a:off x="457200" y="1600200"/>
            <a:ext cx="8229600" cy="4525963"/>
          </a:xfrm>
        </p:spPr>
        <p:txBody>
          <a:bodyPr>
            <a:normAutofit/>
          </a:bodyPr>
          <a:lstStyle/>
          <a:p>
            <a:pPr>
              <a:buNone/>
            </a:pPr>
            <a:r>
              <a:rPr lang="en-US" dirty="0"/>
              <a:t>1) Based on Bulk Fluid Motion</a:t>
            </a:r>
          </a:p>
          <a:p>
            <a:pPr>
              <a:buNone/>
            </a:pPr>
            <a:r>
              <a:rPr lang="en-US" dirty="0"/>
              <a:t>   a. Pool Boiling </a:t>
            </a:r>
          </a:p>
          <a:p>
            <a:pPr>
              <a:buNone/>
            </a:pPr>
            <a:r>
              <a:rPr lang="en-US" dirty="0"/>
              <a:t>   b. Flow Boiling </a:t>
            </a:r>
          </a:p>
          <a:p>
            <a:pPr marL="596646" indent="-514350">
              <a:buNone/>
            </a:pPr>
            <a:endParaRPr lang="en-US" dirty="0"/>
          </a:p>
          <a:p>
            <a:pPr marL="596646" indent="-514350">
              <a:buNone/>
            </a:pPr>
            <a:r>
              <a:rPr lang="en-US" dirty="0"/>
              <a:t>2) Based on Bulk liquid temperature </a:t>
            </a:r>
          </a:p>
          <a:p>
            <a:pPr marL="596646" indent="-514350">
              <a:buNone/>
            </a:pPr>
            <a:r>
              <a:rPr lang="en-US" dirty="0"/>
              <a:t>  a. Sub-cooled Boiling </a:t>
            </a:r>
          </a:p>
          <a:p>
            <a:pPr marL="596646" indent="-514350">
              <a:buNone/>
            </a:pPr>
            <a:r>
              <a:rPr lang="en-US" dirty="0"/>
              <a:t>  b. Saturated Boiling </a:t>
            </a:r>
          </a:p>
          <a:p>
            <a:pPr algn="just"/>
            <a:endParaRPr lang="en-US" dirty="0">
              <a:solidFill>
                <a:schemeClr val="tx1"/>
              </a:solidFill>
            </a:endParaRPr>
          </a:p>
        </p:txBody>
      </p:sp>
    </p:spTree>
    <p:extLst>
      <p:ext uri="{BB962C8B-B14F-4D97-AF65-F5344CB8AC3E}">
        <p14:creationId xmlns:p14="http://schemas.microsoft.com/office/powerpoint/2010/main" val="358806406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7200" y="2098518"/>
            <a:ext cx="3810000" cy="3440157"/>
          </a:xfrm>
          <a:prstGeom prst="rect">
            <a:avLst/>
          </a:prstGeom>
        </p:spPr>
      </p:pic>
      <p:sp>
        <p:nvSpPr>
          <p:cNvPr id="5" name="Title 1"/>
          <p:cNvSpPr>
            <a:spLocks noGrp="1"/>
          </p:cNvSpPr>
          <p:nvPr>
            <p:ph type="title"/>
          </p:nvPr>
        </p:nvSpPr>
        <p:spPr>
          <a:xfrm>
            <a:off x="457200" y="274638"/>
            <a:ext cx="8229600" cy="715962"/>
          </a:xfrm>
        </p:spPr>
        <p:txBody>
          <a:bodyPr/>
          <a:lstStyle/>
          <a:p>
            <a:r>
              <a:rPr lang="en-US" sz="3200" dirty="0" err="1"/>
              <a:t>Klimenko</a:t>
            </a:r>
            <a:r>
              <a:rPr lang="en-US" sz="3200" dirty="0"/>
              <a:t> Correlation</a:t>
            </a:r>
          </a:p>
        </p:txBody>
      </p:sp>
      <mc:AlternateContent xmlns:mc="http://schemas.openxmlformats.org/markup-compatibility/2006" xmlns:a14="http://schemas.microsoft.com/office/drawing/2010/main">
        <mc:Choice Requires="a14">
          <p:sp>
            <p:nvSpPr>
              <p:cNvPr id="6" name="TextBox 5"/>
              <p:cNvSpPr txBox="1"/>
              <p:nvPr/>
            </p:nvSpPr>
            <p:spPr>
              <a:xfrm>
                <a:off x="304800" y="1319325"/>
                <a:ext cx="8382000" cy="461665"/>
              </a:xfrm>
              <a:prstGeom prst="rect">
                <a:avLst/>
              </a:prstGeom>
              <a:noFill/>
            </p:spPr>
            <p:txBody>
              <a:bodyPr wrap="square" rtlCol="0">
                <a:spAutoFit/>
              </a:bodyPr>
              <a:lstStyle/>
              <a:p>
                <a:r>
                  <a:rPr lang="en-US" sz="2400" dirty="0"/>
                  <a:t>Where the parameters </a:t>
                </a:r>
                <a14:m>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𝑃𝑒</m:t>
                        </m:r>
                      </m:e>
                      <m:sub>
                        <m:r>
                          <a:rPr lang="en-US" sz="2400" b="0" i="1" smtClean="0">
                            <a:latin typeface="Cambria Math" panose="02040503050406030204" pitchFamily="18" charset="0"/>
                          </a:rPr>
                          <m:t>𝑚</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𝑅𝑒</m:t>
                        </m:r>
                      </m:e>
                      <m:sub>
                        <m:r>
                          <a:rPr lang="en-US" sz="2400" b="0" i="1" smtClean="0">
                            <a:latin typeface="Cambria Math" panose="02040503050406030204" pitchFamily="18" charset="0"/>
                          </a:rPr>
                          <m:t>𝑚</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𝐿</m:t>
                        </m:r>
                      </m:e>
                      <m:sub>
                        <m:r>
                          <a:rPr lang="en-US" sz="2400" b="0" i="1" smtClean="0">
                            <a:latin typeface="Cambria Math" panose="02040503050406030204" pitchFamily="18" charset="0"/>
                          </a:rPr>
                          <m:t>𝑐</m:t>
                        </m:r>
                      </m:sub>
                    </m:sSub>
                  </m:oMath>
                </a14:m>
                <a:r>
                  <a:rPr lang="en-US" sz="2400" dirty="0"/>
                  <a:t> are</a:t>
                </a:r>
              </a:p>
            </p:txBody>
          </p:sp>
        </mc:Choice>
        <mc:Fallback xmlns="">
          <p:sp>
            <p:nvSpPr>
              <p:cNvPr id="6" name="TextBox 5"/>
              <p:cNvSpPr txBox="1">
                <a:spLocks noRot="1" noChangeAspect="1" noMove="1" noResize="1" noEditPoints="1" noAdjustHandles="1" noChangeArrowheads="1" noChangeShapeType="1" noTextEdit="1"/>
              </p:cNvSpPr>
              <p:nvPr/>
            </p:nvSpPr>
            <p:spPr>
              <a:xfrm>
                <a:off x="304800" y="1319325"/>
                <a:ext cx="8382000" cy="461665"/>
              </a:xfrm>
              <a:prstGeom prst="rect">
                <a:avLst/>
              </a:prstGeom>
              <a:blipFill rotWithShape="0">
                <a:blip r:embed="rId3"/>
                <a:stretch>
                  <a:fillRect l="-1091" t="-10526" b="-28947"/>
                </a:stretch>
              </a:blipFill>
            </p:spPr>
            <p:txBody>
              <a:bodyPr/>
              <a:lstStyle/>
              <a:p>
                <a:r>
                  <a:rPr lang="en-US">
                    <a:noFill/>
                  </a:rPr>
                  <a:t> </a:t>
                </a:r>
              </a:p>
            </p:txBody>
          </p:sp>
        </mc:Fallback>
      </mc:AlternateContent>
    </p:spTree>
    <p:extLst>
      <p:ext uri="{BB962C8B-B14F-4D97-AF65-F5344CB8AC3E}">
        <p14:creationId xmlns:p14="http://schemas.microsoft.com/office/powerpoint/2010/main" val="334559652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Nucleate Boiling, High Pressures</a:t>
            </a:r>
          </a:p>
        </p:txBody>
      </p:sp>
      <p:sp>
        <p:nvSpPr>
          <p:cNvPr id="4" name="Title 1"/>
          <p:cNvSpPr txBox="1">
            <a:spLocks/>
          </p:cNvSpPr>
          <p:nvPr/>
        </p:nvSpPr>
        <p:spPr bwMode="auto">
          <a:xfrm>
            <a:off x="457200" y="1066800"/>
            <a:ext cx="7391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n-US" sz="2800" dirty="0"/>
              <a:t>Jens-</a:t>
            </a:r>
            <a:r>
              <a:rPr lang="en-US" sz="2800" dirty="0" err="1"/>
              <a:t>Lottes</a:t>
            </a:r>
            <a:r>
              <a:rPr lang="en-US" sz="2800" dirty="0"/>
              <a:t> correlation </a:t>
            </a:r>
          </a:p>
          <a:p>
            <a:pPr algn="l"/>
            <a:r>
              <a:rPr lang="en-US" sz="2800" dirty="0"/>
              <a:t>(commonly used in LWR calculations)</a:t>
            </a:r>
          </a:p>
        </p:txBody>
      </p:sp>
      <mc:AlternateContent xmlns:mc="http://schemas.openxmlformats.org/markup-compatibility/2006" xmlns:a14="http://schemas.microsoft.com/office/drawing/2010/main">
        <mc:Choice Requires="a14">
          <p:sp>
            <p:nvSpPr>
              <p:cNvPr id="5" name="TextBox 4"/>
              <p:cNvSpPr txBox="1"/>
              <p:nvPr/>
            </p:nvSpPr>
            <p:spPr>
              <a:xfrm>
                <a:off x="1371600" y="2410836"/>
                <a:ext cx="5861861" cy="10181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MY" sz="2800" b="0" i="1" smtClean="0">
                              <a:latin typeface="Cambria Math" panose="02040503050406030204" pitchFamily="18" charset="0"/>
                            </a:rPr>
                          </m:ctrlPr>
                        </m:sSubSupPr>
                        <m:e>
                          <m:r>
                            <a:rPr lang="en-US" sz="2800" b="0" i="1" smtClean="0">
                              <a:latin typeface="Cambria Math" panose="02040503050406030204" pitchFamily="18" charset="0"/>
                            </a:rPr>
                            <m:t>𝑞</m:t>
                          </m:r>
                        </m:e>
                        <m:sub>
                          <m:r>
                            <a:rPr lang="en-MY" sz="2800" b="0" i="1" smtClean="0">
                              <a:latin typeface="Cambria Math" panose="02040503050406030204" pitchFamily="18" charset="0"/>
                            </a:rPr>
                            <m:t>𝑐</m:t>
                          </m:r>
                        </m:sub>
                        <m:sup>
                          <m:r>
                            <a:rPr lang="en-US" sz="2800" b="0" i="1" smtClean="0">
                              <a:latin typeface="Cambria Math" panose="02040503050406030204" pitchFamily="18" charset="0"/>
                            </a:rPr>
                            <m:t>′′</m:t>
                          </m:r>
                        </m:sup>
                      </m:sSubSup>
                      <m:d>
                        <m:dPr>
                          <m:begChr m:val="["/>
                          <m:endChr m:val="]"/>
                          <m:ctrlPr>
                            <a:rPr lang="en-US" sz="2800" i="1" smtClean="0">
                              <a:latin typeface="Cambria Math" panose="02040503050406030204" pitchFamily="18" charset="0"/>
                            </a:rPr>
                          </m:ctrlPr>
                        </m:dPr>
                        <m:e>
                          <m:f>
                            <m:fPr>
                              <m:type m:val="lin"/>
                              <m:ctrlPr>
                                <a:rPr lang="en-US" sz="2800" i="1" smtClean="0">
                                  <a:latin typeface="Cambria Math" panose="02040503050406030204" pitchFamily="18" charset="0"/>
                                </a:rPr>
                              </m:ctrlPr>
                            </m:fPr>
                            <m:num>
                              <m:r>
                                <m:rPr>
                                  <m:nor/>
                                </m:rPr>
                                <a:rPr lang="en-US" sz="2800" b="0" i="0" smtClean="0">
                                  <a:latin typeface="Cambria Math" panose="02040503050406030204" pitchFamily="18" charset="0"/>
                                </a:rPr>
                                <m:t>W</m:t>
                              </m:r>
                            </m:num>
                            <m:den>
                              <m:sSup>
                                <m:sSupPr>
                                  <m:ctrlPr>
                                    <a:rPr lang="en-US" sz="2800" i="1" smtClean="0">
                                      <a:latin typeface="Cambria Math" panose="02040503050406030204" pitchFamily="18" charset="0"/>
                                    </a:rPr>
                                  </m:ctrlPr>
                                </m:sSupPr>
                                <m:e>
                                  <m:r>
                                    <m:rPr>
                                      <m:nor/>
                                    </m:rPr>
                                    <a:rPr lang="en-US" sz="2800" b="0" i="0" smtClean="0">
                                      <a:latin typeface="Cambria Math" panose="02040503050406030204" pitchFamily="18" charset="0"/>
                                    </a:rPr>
                                    <m:t>m</m:t>
                                  </m:r>
                                </m:e>
                                <m:sup>
                                  <m:r>
                                    <m:rPr>
                                      <m:nor/>
                                    </m:rPr>
                                    <a:rPr lang="en-US" sz="2800" b="0" i="0" smtClean="0">
                                      <a:latin typeface="Cambria Math" panose="02040503050406030204" pitchFamily="18" charset="0"/>
                                    </a:rPr>
                                    <m:t>2</m:t>
                                  </m:r>
                                </m:sup>
                              </m:sSup>
                            </m:den>
                          </m:f>
                        </m:e>
                      </m:d>
                      <m:r>
                        <a:rPr lang="en-US" sz="2800" b="0" i="1" smtClean="0">
                          <a:latin typeface="Cambria Math" panose="02040503050406030204" pitchFamily="18" charset="0"/>
                        </a:rPr>
                        <m:t>=</m:t>
                      </m:r>
                      <m:r>
                        <a:rPr lang="en-MY" sz="2800" b="0" i="1" smtClean="0">
                          <a:latin typeface="Cambria Math" panose="02040503050406030204" pitchFamily="18" charset="0"/>
                        </a:rPr>
                        <m:t>𝐶</m:t>
                      </m:r>
                      <m:r>
                        <a:rPr lang="en-MY" sz="2800" b="0" i="1" smtClean="0">
                          <a:latin typeface="Cambria Math" panose="02040503050406030204" pitchFamily="18" charset="0"/>
                          <a:ea typeface="Cambria Math" panose="02040503050406030204" pitchFamily="18" charset="0"/>
                        </a:rPr>
                        <m:t>×</m:t>
                      </m:r>
                      <m:sSup>
                        <m:sSupPr>
                          <m:ctrlPr>
                            <a:rPr lang="en-MY" sz="2800" b="0" i="1" smtClean="0">
                              <a:latin typeface="Cambria Math" panose="02040503050406030204" pitchFamily="18" charset="0"/>
                              <a:ea typeface="Cambria Math" panose="02040503050406030204" pitchFamily="18" charset="0"/>
                            </a:rPr>
                          </m:ctrlPr>
                        </m:sSupPr>
                        <m:e>
                          <m:r>
                            <a:rPr lang="en-MY" sz="2800" b="0" i="1" smtClean="0">
                              <a:latin typeface="Cambria Math" panose="02040503050406030204" pitchFamily="18" charset="0"/>
                              <a:ea typeface="Cambria Math" panose="02040503050406030204" pitchFamily="18" charset="0"/>
                            </a:rPr>
                            <m:t>10</m:t>
                          </m:r>
                        </m:e>
                        <m:sup>
                          <m:r>
                            <a:rPr lang="en-MY" sz="2800" b="0" i="1" smtClean="0">
                              <a:latin typeface="Cambria Math" panose="02040503050406030204" pitchFamily="18" charset="0"/>
                              <a:ea typeface="Cambria Math" panose="02040503050406030204" pitchFamily="18" charset="0"/>
                            </a:rPr>
                            <m:t>6</m:t>
                          </m:r>
                        </m:sup>
                      </m:sSup>
                      <m:sSup>
                        <m:sSupPr>
                          <m:ctrlPr>
                            <a:rPr lang="en-MY" sz="2800" b="0" i="1" smtClean="0">
                              <a:latin typeface="Cambria Math" panose="02040503050406030204" pitchFamily="18" charset="0"/>
                              <a:ea typeface="Cambria Math" panose="02040503050406030204" pitchFamily="18" charset="0"/>
                            </a:rPr>
                          </m:ctrlPr>
                        </m:sSupPr>
                        <m:e>
                          <m:d>
                            <m:dPr>
                              <m:ctrlPr>
                                <a:rPr lang="en-MY" sz="2800" b="0" i="1" smtClean="0">
                                  <a:latin typeface="Cambria Math" panose="02040503050406030204" pitchFamily="18" charset="0"/>
                                  <a:ea typeface="Cambria Math" panose="02040503050406030204" pitchFamily="18" charset="0"/>
                                </a:rPr>
                              </m:ctrlPr>
                            </m:dPr>
                            <m:e>
                              <m:f>
                                <m:fPr>
                                  <m:ctrlPr>
                                    <a:rPr lang="en-MY" sz="2800" b="0" i="1" smtClean="0">
                                      <a:latin typeface="Cambria Math" panose="02040503050406030204" pitchFamily="18" charset="0"/>
                                      <a:ea typeface="Cambria Math" panose="02040503050406030204" pitchFamily="18" charset="0"/>
                                    </a:rPr>
                                  </m:ctrlPr>
                                </m:fPr>
                                <m:num>
                                  <m:r>
                                    <a:rPr lang="en-MY" sz="2800" b="0" i="1" smtClean="0">
                                      <a:latin typeface="Cambria Math" panose="02040503050406030204" pitchFamily="18" charset="0"/>
                                      <a:ea typeface="Cambria Math" panose="02040503050406030204" pitchFamily="18" charset="0"/>
                                    </a:rPr>
                                    <m:t>𝐺</m:t>
                                  </m:r>
                                </m:num>
                                <m:den>
                                  <m:sSup>
                                    <m:sSupPr>
                                      <m:ctrlPr>
                                        <a:rPr lang="en-MY" sz="2800" b="0" i="1" smtClean="0">
                                          <a:latin typeface="Cambria Math" panose="02040503050406030204" pitchFamily="18" charset="0"/>
                                          <a:ea typeface="Cambria Math" panose="02040503050406030204" pitchFamily="18" charset="0"/>
                                        </a:rPr>
                                      </m:ctrlPr>
                                    </m:sSupPr>
                                    <m:e>
                                      <m:r>
                                        <a:rPr lang="en-MY" sz="2800" b="0" i="1" smtClean="0">
                                          <a:latin typeface="Cambria Math" panose="02040503050406030204" pitchFamily="18" charset="0"/>
                                          <a:ea typeface="Cambria Math" panose="02040503050406030204" pitchFamily="18" charset="0"/>
                                        </a:rPr>
                                        <m:t>10</m:t>
                                      </m:r>
                                    </m:e>
                                    <m:sup>
                                      <m:r>
                                        <a:rPr lang="en-MY" sz="2800" b="0" i="1" smtClean="0">
                                          <a:latin typeface="Cambria Math" panose="02040503050406030204" pitchFamily="18" charset="0"/>
                                          <a:ea typeface="Cambria Math" panose="02040503050406030204" pitchFamily="18" charset="0"/>
                                        </a:rPr>
                                        <m:t>6</m:t>
                                      </m:r>
                                    </m:sup>
                                  </m:sSup>
                                </m:den>
                              </m:f>
                            </m:e>
                          </m:d>
                        </m:e>
                        <m:sup>
                          <m:r>
                            <a:rPr lang="en-MY" sz="2800" b="0" i="1" smtClean="0">
                              <a:latin typeface="Cambria Math" panose="02040503050406030204" pitchFamily="18" charset="0"/>
                              <a:ea typeface="Cambria Math" panose="02040503050406030204" pitchFamily="18" charset="0"/>
                            </a:rPr>
                            <m:t>𝑚</m:t>
                          </m:r>
                        </m:sup>
                      </m:sSup>
                      <m:r>
                        <a:rPr lang="en-MY" sz="2800" b="0" i="1" smtClean="0">
                          <a:latin typeface="Cambria Math" panose="02040503050406030204" pitchFamily="18" charset="0"/>
                          <a:ea typeface="Cambria Math" panose="02040503050406030204" pitchFamily="18" charset="0"/>
                        </a:rPr>
                        <m:t>∆</m:t>
                      </m:r>
                      <m:sSubSup>
                        <m:sSubSupPr>
                          <m:ctrlPr>
                            <a:rPr lang="en-MY" sz="2800" b="0" i="1" smtClean="0">
                              <a:latin typeface="Cambria Math" panose="02040503050406030204" pitchFamily="18" charset="0"/>
                              <a:ea typeface="Cambria Math" panose="02040503050406030204" pitchFamily="18" charset="0"/>
                            </a:rPr>
                          </m:ctrlPr>
                        </m:sSubSupPr>
                        <m:e>
                          <m:r>
                            <a:rPr lang="en-MY" sz="2800" b="0" i="1" smtClean="0">
                              <a:latin typeface="Cambria Math" panose="02040503050406030204" pitchFamily="18" charset="0"/>
                              <a:ea typeface="Cambria Math" panose="02040503050406030204" pitchFamily="18" charset="0"/>
                            </a:rPr>
                            <m:t>𝑇</m:t>
                          </m:r>
                        </m:e>
                        <m:sub>
                          <m:r>
                            <a:rPr lang="en-MY" sz="2800" b="0" i="1" smtClean="0">
                              <a:latin typeface="Cambria Math" panose="02040503050406030204" pitchFamily="18" charset="0"/>
                              <a:ea typeface="Cambria Math" panose="02040503050406030204" pitchFamily="18" charset="0"/>
                            </a:rPr>
                            <m:t>𝑠𝑢𝑏</m:t>
                          </m:r>
                        </m:sub>
                        <m:sup>
                          <m:r>
                            <a:rPr lang="en-MY" sz="2800" b="0" i="1" smtClean="0">
                              <a:latin typeface="Cambria Math" panose="02040503050406030204" pitchFamily="18" charset="0"/>
                              <a:ea typeface="Cambria Math" panose="02040503050406030204" pitchFamily="18" charset="0"/>
                            </a:rPr>
                            <m:t>0.22</m:t>
                          </m:r>
                        </m:sup>
                      </m:sSubSup>
                    </m:oMath>
                  </m:oMathPara>
                </a14:m>
                <a:endParaRPr lang="en-US" sz="2800" dirty="0"/>
              </a:p>
            </p:txBody>
          </p:sp>
        </mc:Choice>
        <mc:Fallback xmlns="">
          <p:sp>
            <p:nvSpPr>
              <p:cNvPr id="5" name="TextBox 4"/>
              <p:cNvSpPr txBox="1">
                <a:spLocks noRot="1" noChangeAspect="1" noMove="1" noResize="1" noEditPoints="1" noAdjustHandles="1" noChangeArrowheads="1" noChangeShapeType="1" noTextEdit="1"/>
              </p:cNvSpPr>
              <p:nvPr/>
            </p:nvSpPr>
            <p:spPr>
              <a:xfrm>
                <a:off x="1371600" y="2410836"/>
                <a:ext cx="5861861" cy="1018164"/>
              </a:xfrm>
              <a:prstGeom prst="rect">
                <a:avLst/>
              </a:prstGeom>
              <a:blipFill>
                <a:blip r:embed="rId2"/>
                <a:stretch>
                  <a:fillRect/>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 xmlns:a16="http://schemas.microsoft.com/office/drawing/2014/main" id="{FABA69F4-207E-4CE1-9508-E6D94DBDE465}"/>
                  </a:ext>
                </a:extLst>
              </p:cNvPr>
              <p:cNvSpPr txBox="1"/>
              <p:nvPr/>
            </p:nvSpPr>
            <p:spPr>
              <a:xfrm>
                <a:off x="228600" y="3733836"/>
                <a:ext cx="7086042" cy="923330"/>
              </a:xfrm>
              <a:prstGeom prst="rect">
                <a:avLst/>
              </a:prstGeom>
              <a:noFill/>
            </p:spPr>
            <p:txBody>
              <a:bodyPr wrap="none" rtlCol="0">
                <a:spAutoFit/>
              </a:bodyPr>
              <a:lstStyle/>
              <a:p>
                <a:r>
                  <a:rPr lang="en-MY" dirty="0"/>
                  <a:t>Where </a:t>
                </a:r>
                <a14:m>
                  <m:oMath xmlns:m="http://schemas.openxmlformats.org/officeDocument/2006/math">
                    <m:r>
                      <a:rPr lang="en-MY" sz="1800" b="0" i="1" smtClean="0">
                        <a:latin typeface="Cambria Math" panose="02040503050406030204" pitchFamily="18" charset="0"/>
                      </a:rPr>
                      <m:t>𝐶</m:t>
                    </m:r>
                  </m:oMath>
                </a14:m>
                <a:r>
                  <a:rPr lang="en-MY" dirty="0"/>
                  <a:t> and </a:t>
                </a:r>
                <a14:m>
                  <m:oMath xmlns:m="http://schemas.openxmlformats.org/officeDocument/2006/math">
                    <m:r>
                      <a:rPr lang="en-MY" i="1">
                        <a:latin typeface="Cambria Math" panose="02040503050406030204" pitchFamily="18" charset="0"/>
                        <a:ea typeface="Cambria Math" panose="02040503050406030204" pitchFamily="18" charset="0"/>
                      </a:rPr>
                      <m:t>𝑚</m:t>
                    </m:r>
                  </m:oMath>
                </a14:m>
                <a:r>
                  <a:rPr lang="en-MY" dirty="0"/>
                  <a:t> are pressure dependent parameters given in table below.</a:t>
                </a:r>
              </a:p>
              <a:p>
                <a14:m>
                  <m:oMath xmlns:m="http://schemas.openxmlformats.org/officeDocument/2006/math">
                    <m:r>
                      <a:rPr lang="en-MY" i="1">
                        <a:latin typeface="Cambria Math" panose="02040503050406030204" pitchFamily="18" charset="0"/>
                        <a:ea typeface="Cambria Math" panose="02040503050406030204" pitchFamily="18" charset="0"/>
                      </a:rPr>
                      <m:t>𝐺</m:t>
                    </m:r>
                  </m:oMath>
                </a14:m>
                <a:r>
                  <a:rPr lang="en-MY" dirty="0"/>
                  <a:t>: the coolant mass flux in </a:t>
                </a:r>
                <a14:m>
                  <m:oMath xmlns:m="http://schemas.openxmlformats.org/officeDocument/2006/math">
                    <m:r>
                      <a:rPr lang="en-MY" b="0" i="1" smtClean="0">
                        <a:latin typeface="Cambria Math" panose="02040503050406030204" pitchFamily="18" charset="0"/>
                      </a:rPr>
                      <m:t>𝑙𝑏</m:t>
                    </m:r>
                    <m:r>
                      <a:rPr lang="en-MY" b="0" i="1" smtClean="0">
                        <a:latin typeface="Cambria Math" panose="02040503050406030204" pitchFamily="18" charset="0"/>
                      </a:rPr>
                      <m:t>/</m:t>
                    </m:r>
                    <m:r>
                      <a:rPr lang="en-MY" b="0" i="1" smtClean="0">
                        <a:latin typeface="Cambria Math" panose="02040503050406030204" pitchFamily="18" charset="0"/>
                      </a:rPr>
                      <m:t>h𝑟</m:t>
                    </m:r>
                  </m:oMath>
                </a14:m>
                <a:r>
                  <a:rPr lang="en-MY" dirty="0"/>
                  <a:t>-</a:t>
                </a:r>
                <a14:m>
                  <m:oMath xmlns:m="http://schemas.openxmlformats.org/officeDocument/2006/math">
                    <m:r>
                      <a:rPr lang="en-MY" b="0" i="1" dirty="0" smtClean="0">
                        <a:latin typeface="Cambria Math" panose="02040503050406030204" pitchFamily="18" charset="0"/>
                      </a:rPr>
                      <m:t>𝑓</m:t>
                    </m:r>
                    <m:sSup>
                      <m:sSupPr>
                        <m:ctrlPr>
                          <a:rPr lang="en-MY" b="0" i="1" dirty="0" smtClean="0">
                            <a:latin typeface="Cambria Math" panose="02040503050406030204" pitchFamily="18" charset="0"/>
                          </a:rPr>
                        </m:ctrlPr>
                      </m:sSupPr>
                      <m:e>
                        <m:r>
                          <a:rPr lang="en-MY" b="0" i="1" dirty="0" smtClean="0">
                            <a:latin typeface="Cambria Math" panose="02040503050406030204" pitchFamily="18" charset="0"/>
                          </a:rPr>
                          <m:t>𝑡</m:t>
                        </m:r>
                      </m:e>
                      <m:sup>
                        <m:r>
                          <a:rPr lang="en-MY" b="0" i="1" dirty="0" smtClean="0">
                            <a:latin typeface="Cambria Math" panose="02040503050406030204" pitchFamily="18" charset="0"/>
                          </a:rPr>
                          <m:t>2</m:t>
                        </m:r>
                      </m:sup>
                    </m:sSup>
                  </m:oMath>
                </a14:m>
                <a:endParaRPr lang="en-MY" dirty="0"/>
              </a:p>
              <a:p>
                <a14:m>
                  <m:oMath xmlns:m="http://schemas.openxmlformats.org/officeDocument/2006/math">
                    <m:r>
                      <a:rPr lang="en-MY" i="1" smtClean="0">
                        <a:latin typeface="Cambria Math" panose="02040503050406030204" pitchFamily="18" charset="0"/>
                        <a:ea typeface="Cambria Math" panose="02040503050406030204" pitchFamily="18" charset="0"/>
                      </a:rPr>
                      <m:t>∆</m:t>
                    </m:r>
                    <m:sSub>
                      <m:sSubPr>
                        <m:ctrlPr>
                          <a:rPr lang="en-MY" b="0" i="1" smtClean="0">
                            <a:latin typeface="Cambria Math" panose="02040503050406030204" pitchFamily="18" charset="0"/>
                            <a:ea typeface="Cambria Math" panose="02040503050406030204" pitchFamily="18" charset="0"/>
                          </a:rPr>
                        </m:ctrlPr>
                      </m:sSubPr>
                      <m:e>
                        <m:r>
                          <a:rPr lang="en-MY" b="0" i="1" smtClean="0">
                            <a:latin typeface="Cambria Math" panose="02040503050406030204" pitchFamily="18" charset="0"/>
                            <a:ea typeface="Cambria Math" panose="02040503050406030204" pitchFamily="18" charset="0"/>
                          </a:rPr>
                          <m:t>𝑇</m:t>
                        </m:r>
                      </m:e>
                      <m:sub>
                        <m:r>
                          <a:rPr lang="en-MY" b="0" i="1" smtClean="0">
                            <a:latin typeface="Cambria Math" panose="02040503050406030204" pitchFamily="18" charset="0"/>
                            <a:ea typeface="Cambria Math" panose="02040503050406030204" pitchFamily="18" charset="0"/>
                          </a:rPr>
                          <m:t>𝑠𝑢𝑏</m:t>
                        </m:r>
                      </m:sub>
                    </m:sSub>
                  </m:oMath>
                </a14:m>
                <a:r>
                  <a:rPr lang="en-MY" dirty="0"/>
                  <a:t>: the difference between saturated and local temperatures in </a:t>
                </a:r>
                <a14:m>
                  <m:oMath xmlns:m="http://schemas.openxmlformats.org/officeDocument/2006/math">
                    <m:r>
                      <a:rPr lang="en-MY" i="1" smtClean="0">
                        <a:latin typeface="Cambria Math" panose="02040503050406030204" pitchFamily="18" charset="0"/>
                        <a:ea typeface="Cambria Math" panose="02040503050406030204" pitchFamily="18" charset="0"/>
                      </a:rPr>
                      <m:t>℉</m:t>
                    </m:r>
                  </m:oMath>
                </a14:m>
                <a:endParaRPr lang="en-MY" dirty="0"/>
              </a:p>
            </p:txBody>
          </p:sp>
        </mc:Choice>
        <mc:Fallback xmlns="">
          <p:sp>
            <p:nvSpPr>
              <p:cNvPr id="6" name="TextBox 5">
                <a:extLst>
                  <a:ext uri="{FF2B5EF4-FFF2-40B4-BE49-F238E27FC236}">
                    <a16:creationId xmlns:a16="http://schemas.microsoft.com/office/drawing/2014/main" id="{FABA69F4-207E-4CE1-9508-E6D94DBDE465}"/>
                  </a:ext>
                </a:extLst>
              </p:cNvPr>
              <p:cNvSpPr txBox="1">
                <a:spLocks noRot="1" noChangeAspect="1" noMove="1" noResize="1" noEditPoints="1" noAdjustHandles="1" noChangeArrowheads="1" noChangeShapeType="1" noTextEdit="1"/>
              </p:cNvSpPr>
              <p:nvPr/>
            </p:nvSpPr>
            <p:spPr>
              <a:xfrm>
                <a:off x="228600" y="3733836"/>
                <a:ext cx="7086042" cy="923330"/>
              </a:xfrm>
              <a:prstGeom prst="rect">
                <a:avLst/>
              </a:prstGeom>
              <a:blipFill>
                <a:blip r:embed="rId3"/>
                <a:stretch>
                  <a:fillRect l="-775" t="-3974" b="-9934"/>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graphicFrame>
            <p:nvGraphicFramePr>
              <p:cNvPr id="3" name="Table 6">
                <a:extLst>
                  <a:ext uri="{FF2B5EF4-FFF2-40B4-BE49-F238E27FC236}">
                    <a16:creationId xmlns="" xmlns:a16="http://schemas.microsoft.com/office/drawing/2014/main" id="{64F951EE-C1B4-4221-BD9F-883E03583349}"/>
                  </a:ext>
                </a:extLst>
              </p:cNvPr>
              <p:cNvGraphicFramePr>
                <a:graphicFrameLocks noGrp="1"/>
              </p:cNvGraphicFramePr>
              <p:nvPr/>
            </p:nvGraphicFramePr>
            <p:xfrm>
              <a:off x="381000" y="5003518"/>
              <a:ext cx="6096000" cy="1483360"/>
            </p:xfrm>
            <a:graphic>
              <a:graphicData uri="http://schemas.openxmlformats.org/drawingml/2006/table">
                <a:tbl>
                  <a:tblPr firstRow="1" bandRow="1">
                    <a:tableStyleId>{68D230F3-CF80-4859-8CE7-A43EE81993B5}</a:tableStyleId>
                  </a:tblPr>
                  <a:tblGrid>
                    <a:gridCol w="2032000">
                      <a:extLst>
                        <a:ext uri="{9D8B030D-6E8A-4147-A177-3AD203B41FA5}">
                          <a16:colId xmlns="" xmlns:a16="http://schemas.microsoft.com/office/drawing/2014/main" val="1379856749"/>
                        </a:ext>
                      </a:extLst>
                    </a:gridCol>
                    <a:gridCol w="2032000">
                      <a:extLst>
                        <a:ext uri="{9D8B030D-6E8A-4147-A177-3AD203B41FA5}">
                          <a16:colId xmlns="" xmlns:a16="http://schemas.microsoft.com/office/drawing/2014/main" val="954318070"/>
                        </a:ext>
                      </a:extLst>
                    </a:gridCol>
                    <a:gridCol w="2032000">
                      <a:extLst>
                        <a:ext uri="{9D8B030D-6E8A-4147-A177-3AD203B41FA5}">
                          <a16:colId xmlns="" xmlns:a16="http://schemas.microsoft.com/office/drawing/2014/main" val="1878471726"/>
                        </a:ext>
                      </a:extLst>
                    </a:gridCol>
                  </a:tblGrid>
                  <a:tr h="370840">
                    <a:tc>
                      <a:txBody>
                        <a:bodyPr/>
                        <a:lstStyle/>
                        <a:p>
                          <a:pPr algn="ctr"/>
                          <a14:m>
                            <m:oMath xmlns:m="http://schemas.openxmlformats.org/officeDocument/2006/math">
                              <m:r>
                                <a:rPr lang="en-MY" b="1" i="1" smtClean="0">
                                  <a:latin typeface="Cambria Math" panose="02040503050406030204" pitchFamily="18" charset="0"/>
                                </a:rPr>
                                <m:t>𝑷</m:t>
                              </m:r>
                            </m:oMath>
                          </a14:m>
                          <a:r>
                            <a:rPr lang="en-MY" dirty="0">
                              <a:latin typeface="+mn-lt"/>
                            </a:rPr>
                            <a:t> (psia)</a:t>
                          </a:r>
                        </a:p>
                      </a:txBody>
                      <a:tcPr/>
                    </a:tc>
                    <a:tc>
                      <a:txBody>
                        <a:bodyPr/>
                        <a:lstStyle/>
                        <a:p>
                          <a:pPr algn="ctr"/>
                          <a14:m>
                            <m:oMathPara xmlns:m="http://schemas.openxmlformats.org/officeDocument/2006/math">
                              <m:oMathParaPr>
                                <m:jc m:val="centerGroup"/>
                              </m:oMathParaPr>
                              <m:oMath xmlns:m="http://schemas.openxmlformats.org/officeDocument/2006/math">
                                <m:r>
                                  <a:rPr lang="en-MY" sz="1800" b="0" i="1" smtClean="0">
                                    <a:latin typeface="Cambria Math" panose="02040503050406030204" pitchFamily="18" charset="0"/>
                                  </a:rPr>
                                  <m:t>𝐶</m:t>
                                </m:r>
                              </m:oMath>
                            </m:oMathPara>
                          </a14:m>
                          <a:endParaRPr lang="en-MY" dirty="0">
                            <a:latin typeface="+mn-lt"/>
                          </a:endParaRPr>
                        </a:p>
                      </a:txBody>
                      <a:tcPr/>
                    </a:tc>
                    <a:tc>
                      <a:txBody>
                        <a:bodyPr/>
                        <a:lstStyle/>
                        <a:p>
                          <a:pPr algn="ctr"/>
                          <a14:m>
                            <m:oMathPara xmlns:m="http://schemas.openxmlformats.org/officeDocument/2006/math">
                              <m:oMathParaPr>
                                <m:jc m:val="centerGroup"/>
                              </m:oMathParaPr>
                              <m:oMath xmlns:m="http://schemas.openxmlformats.org/officeDocument/2006/math">
                                <m:r>
                                  <a:rPr lang="en-MY" i="1" smtClean="0">
                                    <a:latin typeface="Cambria Math" panose="02040503050406030204" pitchFamily="18" charset="0"/>
                                    <a:ea typeface="Cambria Math" panose="02040503050406030204" pitchFamily="18" charset="0"/>
                                  </a:rPr>
                                  <m:t>𝑚</m:t>
                                </m:r>
                              </m:oMath>
                            </m:oMathPara>
                          </a14:m>
                          <a:endParaRPr lang="en-MY" dirty="0">
                            <a:latin typeface="+mn-lt"/>
                          </a:endParaRPr>
                        </a:p>
                      </a:txBody>
                      <a:tcPr/>
                    </a:tc>
                    <a:extLst>
                      <a:ext uri="{0D108BD9-81ED-4DB2-BD59-A6C34878D82A}">
                        <a16:rowId xmlns="" xmlns:a16="http://schemas.microsoft.com/office/drawing/2014/main" val="3317778063"/>
                      </a:ext>
                    </a:extLst>
                  </a:tr>
                  <a:tr h="370840">
                    <a:tc>
                      <a:txBody>
                        <a:bodyPr/>
                        <a:lstStyle/>
                        <a:p>
                          <a:pPr algn="ctr"/>
                          <a:r>
                            <a:rPr lang="en-MY" dirty="0">
                              <a:latin typeface="+mn-lt"/>
                            </a:rPr>
                            <a:t>500</a:t>
                          </a:r>
                        </a:p>
                      </a:txBody>
                      <a:tcPr/>
                    </a:tc>
                    <a:tc>
                      <a:txBody>
                        <a:bodyPr/>
                        <a:lstStyle/>
                        <a:p>
                          <a:pPr algn="ctr"/>
                          <a:r>
                            <a:rPr lang="en-MY" dirty="0">
                              <a:latin typeface="+mn-lt"/>
                            </a:rPr>
                            <a:t>0.817</a:t>
                          </a:r>
                        </a:p>
                      </a:txBody>
                      <a:tcPr/>
                    </a:tc>
                    <a:tc>
                      <a:txBody>
                        <a:bodyPr/>
                        <a:lstStyle/>
                        <a:p>
                          <a:pPr algn="ctr"/>
                          <a:r>
                            <a:rPr lang="en-MY" dirty="0">
                              <a:latin typeface="+mn-lt"/>
                            </a:rPr>
                            <a:t>0.160</a:t>
                          </a:r>
                        </a:p>
                      </a:txBody>
                      <a:tcPr/>
                    </a:tc>
                    <a:extLst>
                      <a:ext uri="{0D108BD9-81ED-4DB2-BD59-A6C34878D82A}">
                        <a16:rowId xmlns="" xmlns:a16="http://schemas.microsoft.com/office/drawing/2014/main" val="900319056"/>
                      </a:ext>
                    </a:extLst>
                  </a:tr>
                  <a:tr h="370840">
                    <a:tc>
                      <a:txBody>
                        <a:bodyPr/>
                        <a:lstStyle/>
                        <a:p>
                          <a:pPr algn="ctr"/>
                          <a:r>
                            <a:rPr lang="en-MY" dirty="0">
                              <a:latin typeface="+mn-lt"/>
                            </a:rPr>
                            <a:t>1,000</a:t>
                          </a:r>
                        </a:p>
                      </a:txBody>
                      <a:tcPr/>
                    </a:tc>
                    <a:tc>
                      <a:txBody>
                        <a:bodyPr/>
                        <a:lstStyle/>
                        <a:p>
                          <a:pPr algn="ctr"/>
                          <a:r>
                            <a:rPr lang="en-MY" dirty="0">
                              <a:latin typeface="+mn-lt"/>
                            </a:rPr>
                            <a:t>0.626</a:t>
                          </a:r>
                        </a:p>
                      </a:txBody>
                      <a:tcPr/>
                    </a:tc>
                    <a:tc>
                      <a:txBody>
                        <a:bodyPr/>
                        <a:lstStyle/>
                        <a:p>
                          <a:pPr algn="ctr"/>
                          <a:r>
                            <a:rPr lang="en-MY" dirty="0">
                              <a:latin typeface="+mn-lt"/>
                            </a:rPr>
                            <a:t>0.275</a:t>
                          </a:r>
                        </a:p>
                      </a:txBody>
                      <a:tcPr/>
                    </a:tc>
                    <a:extLst>
                      <a:ext uri="{0D108BD9-81ED-4DB2-BD59-A6C34878D82A}">
                        <a16:rowId xmlns="" xmlns:a16="http://schemas.microsoft.com/office/drawing/2014/main" val="1676413522"/>
                      </a:ext>
                    </a:extLst>
                  </a:tr>
                  <a:tr h="370840">
                    <a:tc>
                      <a:txBody>
                        <a:bodyPr/>
                        <a:lstStyle/>
                        <a:p>
                          <a:pPr algn="ctr"/>
                          <a:r>
                            <a:rPr lang="en-MY" dirty="0">
                              <a:latin typeface="+mn-lt"/>
                            </a:rPr>
                            <a:t>2,000</a:t>
                          </a:r>
                        </a:p>
                      </a:txBody>
                      <a:tcPr/>
                    </a:tc>
                    <a:tc>
                      <a:txBody>
                        <a:bodyPr/>
                        <a:lstStyle/>
                        <a:p>
                          <a:pPr algn="ctr"/>
                          <a:r>
                            <a:rPr lang="en-MY" dirty="0">
                              <a:latin typeface="+mn-lt"/>
                            </a:rPr>
                            <a:t>0.445</a:t>
                          </a:r>
                        </a:p>
                      </a:txBody>
                      <a:tcPr/>
                    </a:tc>
                    <a:tc>
                      <a:txBody>
                        <a:bodyPr/>
                        <a:lstStyle/>
                        <a:p>
                          <a:pPr algn="ctr"/>
                          <a:r>
                            <a:rPr lang="en-MY" dirty="0">
                              <a:latin typeface="+mn-lt"/>
                            </a:rPr>
                            <a:t>0.500</a:t>
                          </a:r>
                        </a:p>
                      </a:txBody>
                      <a:tcPr/>
                    </a:tc>
                    <a:extLst>
                      <a:ext uri="{0D108BD9-81ED-4DB2-BD59-A6C34878D82A}">
                        <a16:rowId xmlns="" xmlns:a16="http://schemas.microsoft.com/office/drawing/2014/main" val="1902640068"/>
                      </a:ext>
                    </a:extLst>
                  </a:tr>
                </a:tbl>
              </a:graphicData>
            </a:graphic>
          </p:graphicFrame>
        </mc:Choice>
        <mc:Fallback xmlns="">
          <p:graphicFrame>
            <p:nvGraphicFramePr>
              <p:cNvPr id="3" name="Table 6">
                <a:extLst>
                  <a:ext uri="{FF2B5EF4-FFF2-40B4-BE49-F238E27FC236}">
                    <a16:creationId xmlns:a16="http://schemas.microsoft.com/office/drawing/2014/main" id="{64F951EE-C1B4-4221-BD9F-883E03583349}"/>
                  </a:ext>
                </a:extLst>
              </p:cNvPr>
              <p:cNvGraphicFramePr>
                <a:graphicFrameLocks noGrp="1"/>
              </p:cNvGraphicFramePr>
              <p:nvPr>
                <p:extLst>
                  <p:ext uri="{D42A27DB-BD31-4B8C-83A1-F6EECF244321}">
                    <p14:modId xmlns:p14="http://schemas.microsoft.com/office/powerpoint/2010/main" val="813610461"/>
                  </p:ext>
                </p:extLst>
              </p:nvPr>
            </p:nvGraphicFramePr>
            <p:xfrm>
              <a:off x="381000" y="5003518"/>
              <a:ext cx="6096000" cy="1483360"/>
            </p:xfrm>
            <a:graphic>
              <a:graphicData uri="http://schemas.openxmlformats.org/drawingml/2006/table">
                <a:tbl>
                  <a:tblPr firstRow="1" bandRow="1">
                    <a:tableStyleId>{68D230F3-CF80-4859-8CE7-A43EE81993B5}</a:tableStyleId>
                  </a:tblPr>
                  <a:tblGrid>
                    <a:gridCol w="2032000">
                      <a:extLst>
                        <a:ext uri="{9D8B030D-6E8A-4147-A177-3AD203B41FA5}">
                          <a16:colId xmlns:a16="http://schemas.microsoft.com/office/drawing/2014/main" val="1379856749"/>
                        </a:ext>
                      </a:extLst>
                    </a:gridCol>
                    <a:gridCol w="2032000">
                      <a:extLst>
                        <a:ext uri="{9D8B030D-6E8A-4147-A177-3AD203B41FA5}">
                          <a16:colId xmlns:a16="http://schemas.microsoft.com/office/drawing/2014/main" val="954318070"/>
                        </a:ext>
                      </a:extLst>
                    </a:gridCol>
                    <a:gridCol w="2032000">
                      <a:extLst>
                        <a:ext uri="{9D8B030D-6E8A-4147-A177-3AD203B41FA5}">
                          <a16:colId xmlns:a16="http://schemas.microsoft.com/office/drawing/2014/main" val="1878471726"/>
                        </a:ext>
                      </a:extLst>
                    </a:gridCol>
                  </a:tblGrid>
                  <a:tr h="370840">
                    <a:tc>
                      <a:txBody>
                        <a:bodyPr/>
                        <a:lstStyle/>
                        <a:p>
                          <a:endParaRPr lang="en-US"/>
                        </a:p>
                      </a:txBody>
                      <a:tcPr>
                        <a:blipFill>
                          <a:blip r:embed="rId4"/>
                          <a:stretch>
                            <a:fillRect t="-8197" r="-200000" b="-324590"/>
                          </a:stretch>
                        </a:blipFill>
                      </a:tcPr>
                    </a:tc>
                    <a:tc>
                      <a:txBody>
                        <a:bodyPr/>
                        <a:lstStyle/>
                        <a:p>
                          <a:endParaRPr lang="en-US"/>
                        </a:p>
                      </a:txBody>
                      <a:tcPr>
                        <a:blipFill>
                          <a:blip r:embed="rId4"/>
                          <a:stretch>
                            <a:fillRect l="-100300" t="-8197" r="-100601" b="-324590"/>
                          </a:stretch>
                        </a:blipFill>
                      </a:tcPr>
                    </a:tc>
                    <a:tc>
                      <a:txBody>
                        <a:bodyPr/>
                        <a:lstStyle/>
                        <a:p>
                          <a:endParaRPr lang="en-US"/>
                        </a:p>
                      </a:txBody>
                      <a:tcPr>
                        <a:blipFill>
                          <a:blip r:embed="rId4"/>
                          <a:stretch>
                            <a:fillRect l="-199701" t="-8197" r="-299" b="-324590"/>
                          </a:stretch>
                        </a:blipFill>
                      </a:tcPr>
                    </a:tc>
                    <a:extLst>
                      <a:ext uri="{0D108BD9-81ED-4DB2-BD59-A6C34878D82A}">
                        <a16:rowId xmlns:a16="http://schemas.microsoft.com/office/drawing/2014/main" val="3317778063"/>
                      </a:ext>
                    </a:extLst>
                  </a:tr>
                  <a:tr h="370840">
                    <a:tc>
                      <a:txBody>
                        <a:bodyPr/>
                        <a:lstStyle/>
                        <a:p>
                          <a:pPr algn="ctr"/>
                          <a:r>
                            <a:rPr lang="en-MY" dirty="0">
                              <a:latin typeface="+mn-lt"/>
                            </a:rPr>
                            <a:t>500</a:t>
                          </a:r>
                        </a:p>
                      </a:txBody>
                      <a:tcPr/>
                    </a:tc>
                    <a:tc>
                      <a:txBody>
                        <a:bodyPr/>
                        <a:lstStyle/>
                        <a:p>
                          <a:pPr algn="ctr"/>
                          <a:r>
                            <a:rPr lang="en-MY" dirty="0">
                              <a:latin typeface="+mn-lt"/>
                            </a:rPr>
                            <a:t>0.817</a:t>
                          </a:r>
                        </a:p>
                      </a:txBody>
                      <a:tcPr/>
                    </a:tc>
                    <a:tc>
                      <a:txBody>
                        <a:bodyPr/>
                        <a:lstStyle/>
                        <a:p>
                          <a:pPr algn="ctr"/>
                          <a:r>
                            <a:rPr lang="en-MY" dirty="0">
                              <a:latin typeface="+mn-lt"/>
                            </a:rPr>
                            <a:t>0.160</a:t>
                          </a:r>
                        </a:p>
                      </a:txBody>
                      <a:tcPr/>
                    </a:tc>
                    <a:extLst>
                      <a:ext uri="{0D108BD9-81ED-4DB2-BD59-A6C34878D82A}">
                        <a16:rowId xmlns:a16="http://schemas.microsoft.com/office/drawing/2014/main" val="900319056"/>
                      </a:ext>
                    </a:extLst>
                  </a:tr>
                  <a:tr h="370840">
                    <a:tc>
                      <a:txBody>
                        <a:bodyPr/>
                        <a:lstStyle/>
                        <a:p>
                          <a:pPr algn="ctr"/>
                          <a:r>
                            <a:rPr lang="en-MY" dirty="0">
                              <a:latin typeface="+mn-lt"/>
                            </a:rPr>
                            <a:t>1,000</a:t>
                          </a:r>
                        </a:p>
                      </a:txBody>
                      <a:tcPr/>
                    </a:tc>
                    <a:tc>
                      <a:txBody>
                        <a:bodyPr/>
                        <a:lstStyle/>
                        <a:p>
                          <a:pPr algn="ctr"/>
                          <a:r>
                            <a:rPr lang="en-MY" dirty="0">
                              <a:latin typeface="+mn-lt"/>
                            </a:rPr>
                            <a:t>0.626</a:t>
                          </a:r>
                        </a:p>
                      </a:txBody>
                      <a:tcPr/>
                    </a:tc>
                    <a:tc>
                      <a:txBody>
                        <a:bodyPr/>
                        <a:lstStyle/>
                        <a:p>
                          <a:pPr algn="ctr"/>
                          <a:r>
                            <a:rPr lang="en-MY" dirty="0">
                              <a:latin typeface="+mn-lt"/>
                            </a:rPr>
                            <a:t>0.275</a:t>
                          </a:r>
                        </a:p>
                      </a:txBody>
                      <a:tcPr/>
                    </a:tc>
                    <a:extLst>
                      <a:ext uri="{0D108BD9-81ED-4DB2-BD59-A6C34878D82A}">
                        <a16:rowId xmlns:a16="http://schemas.microsoft.com/office/drawing/2014/main" val="1676413522"/>
                      </a:ext>
                    </a:extLst>
                  </a:tr>
                  <a:tr h="370840">
                    <a:tc>
                      <a:txBody>
                        <a:bodyPr/>
                        <a:lstStyle/>
                        <a:p>
                          <a:pPr algn="ctr"/>
                          <a:r>
                            <a:rPr lang="en-MY" dirty="0">
                              <a:latin typeface="+mn-lt"/>
                            </a:rPr>
                            <a:t>2,000</a:t>
                          </a:r>
                        </a:p>
                      </a:txBody>
                      <a:tcPr/>
                    </a:tc>
                    <a:tc>
                      <a:txBody>
                        <a:bodyPr/>
                        <a:lstStyle/>
                        <a:p>
                          <a:pPr algn="ctr"/>
                          <a:r>
                            <a:rPr lang="en-MY" dirty="0">
                              <a:latin typeface="+mn-lt"/>
                            </a:rPr>
                            <a:t>0.445</a:t>
                          </a:r>
                        </a:p>
                      </a:txBody>
                      <a:tcPr/>
                    </a:tc>
                    <a:tc>
                      <a:txBody>
                        <a:bodyPr/>
                        <a:lstStyle/>
                        <a:p>
                          <a:pPr algn="ctr"/>
                          <a:r>
                            <a:rPr lang="en-MY" dirty="0">
                              <a:latin typeface="+mn-lt"/>
                            </a:rPr>
                            <a:t>0.500</a:t>
                          </a:r>
                        </a:p>
                      </a:txBody>
                      <a:tcPr/>
                    </a:tc>
                    <a:extLst>
                      <a:ext uri="{0D108BD9-81ED-4DB2-BD59-A6C34878D82A}">
                        <a16:rowId xmlns:a16="http://schemas.microsoft.com/office/drawing/2014/main" val="1902640068"/>
                      </a:ext>
                    </a:extLst>
                  </a:tr>
                </a:tbl>
              </a:graphicData>
            </a:graphic>
          </p:graphicFrame>
        </mc:Fallback>
      </mc:AlternateContent>
      <p:sp>
        <p:nvSpPr>
          <p:cNvPr id="7" name="TextBox 6">
            <a:extLst>
              <a:ext uri="{FF2B5EF4-FFF2-40B4-BE49-F238E27FC236}">
                <a16:creationId xmlns="" xmlns:a16="http://schemas.microsoft.com/office/drawing/2014/main" id="{C571A089-AF44-4853-B1FA-04C9F59FF019}"/>
              </a:ext>
            </a:extLst>
          </p:cNvPr>
          <p:cNvSpPr txBox="1"/>
          <p:nvPr/>
        </p:nvSpPr>
        <p:spPr>
          <a:xfrm>
            <a:off x="6587376" y="5422032"/>
            <a:ext cx="2556624" cy="646331"/>
          </a:xfrm>
          <a:prstGeom prst="rect">
            <a:avLst/>
          </a:prstGeom>
          <a:noFill/>
        </p:spPr>
        <p:txBody>
          <a:bodyPr wrap="square" rtlCol="0">
            <a:spAutoFit/>
          </a:bodyPr>
          <a:lstStyle/>
          <a:p>
            <a:r>
              <a:rPr lang="en-MY" dirty="0"/>
              <a:t>Parameters for Jens-Lottes correlation</a:t>
            </a:r>
          </a:p>
        </p:txBody>
      </p:sp>
    </p:spTree>
    <p:extLst>
      <p:ext uri="{BB962C8B-B14F-4D97-AF65-F5344CB8AC3E}">
        <p14:creationId xmlns:p14="http://schemas.microsoft.com/office/powerpoint/2010/main" val="210576428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B6EFD9C-3574-4822-88BB-F8E58727B592}"/>
              </a:ext>
            </a:extLst>
          </p:cNvPr>
          <p:cNvSpPr>
            <a:spLocks noGrp="1"/>
          </p:cNvSpPr>
          <p:nvPr>
            <p:ph type="title"/>
          </p:nvPr>
        </p:nvSpPr>
        <p:spPr>
          <a:xfrm>
            <a:off x="457200" y="274638"/>
            <a:ext cx="8229600" cy="1143000"/>
          </a:xfrm>
        </p:spPr>
        <p:txBody>
          <a:bodyPr/>
          <a:lstStyle/>
          <a:p>
            <a:r>
              <a:rPr lang="en-US" sz="3600" dirty="0"/>
              <a:t>Nucleate Boiling, High Pressures</a:t>
            </a:r>
          </a:p>
        </p:txBody>
      </p:sp>
      <p:sp>
        <p:nvSpPr>
          <p:cNvPr id="5" name="Title 1">
            <a:extLst>
              <a:ext uri="{FF2B5EF4-FFF2-40B4-BE49-F238E27FC236}">
                <a16:creationId xmlns="" xmlns:a16="http://schemas.microsoft.com/office/drawing/2014/main" id="{6BFB89DB-CBDE-4064-878D-F8C4F344C1FF}"/>
              </a:ext>
            </a:extLst>
          </p:cNvPr>
          <p:cNvSpPr txBox="1">
            <a:spLocks/>
          </p:cNvSpPr>
          <p:nvPr/>
        </p:nvSpPr>
        <p:spPr bwMode="auto">
          <a:xfrm>
            <a:off x="457200" y="1066800"/>
            <a:ext cx="7391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n-US" sz="2800" dirty="0"/>
              <a:t>Bernath correlation correlation </a:t>
            </a:r>
          </a:p>
          <a:p>
            <a:pPr algn="l"/>
            <a:endParaRPr lang="en-US" sz="2800"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 xmlns:a16="http://schemas.microsoft.com/office/drawing/2014/main" id="{1B75BE86-4D20-434C-BF8A-5DA53E362B58}"/>
                  </a:ext>
                </a:extLst>
              </p:cNvPr>
              <p:cNvSpPr txBox="1"/>
              <p:nvPr/>
            </p:nvSpPr>
            <p:spPr>
              <a:xfrm>
                <a:off x="2125226" y="1920010"/>
                <a:ext cx="250613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MY" sz="2400" b="0" i="1" smtClean="0">
                              <a:latin typeface="Cambria Math" panose="02040503050406030204" pitchFamily="18" charset="0"/>
                            </a:rPr>
                          </m:ctrlPr>
                        </m:sSubSupPr>
                        <m:e>
                          <m:r>
                            <a:rPr lang="en-MY" sz="2400" b="0" i="1" smtClean="0">
                              <a:latin typeface="Cambria Math" panose="02040503050406030204" pitchFamily="18" charset="0"/>
                            </a:rPr>
                            <m:t>𝑞</m:t>
                          </m:r>
                        </m:e>
                        <m:sub>
                          <m:r>
                            <a:rPr lang="en-MY" sz="2400" b="0" i="1" smtClean="0">
                              <a:latin typeface="Cambria Math" panose="02040503050406030204" pitchFamily="18" charset="0"/>
                            </a:rPr>
                            <m:t>𝑐</m:t>
                          </m:r>
                        </m:sub>
                        <m:sup>
                          <m:r>
                            <a:rPr lang="en-MY" sz="2400" b="0" i="1" smtClean="0">
                              <a:latin typeface="Cambria Math" panose="02040503050406030204" pitchFamily="18" charset="0"/>
                            </a:rPr>
                            <m:t>′′</m:t>
                          </m:r>
                        </m:sup>
                      </m:sSubSup>
                      <m:r>
                        <a:rPr lang="en-MY" sz="2400" b="0" i="1" smtClean="0">
                          <a:latin typeface="Cambria Math" panose="02040503050406030204" pitchFamily="18" charset="0"/>
                        </a:rPr>
                        <m:t>=</m:t>
                      </m:r>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h</m:t>
                          </m:r>
                        </m:e>
                        <m:sub>
                          <m:r>
                            <a:rPr lang="en-MY" sz="2400" b="0" i="1" smtClean="0">
                              <a:latin typeface="Cambria Math" panose="02040503050406030204" pitchFamily="18" charset="0"/>
                            </a:rPr>
                            <m:t>𝑐</m:t>
                          </m:r>
                        </m:sub>
                      </m:sSub>
                      <m:r>
                        <a:rPr lang="en-MY" sz="2400" b="0" i="1" smtClean="0">
                          <a:latin typeface="Cambria Math" panose="02040503050406030204" pitchFamily="18" charset="0"/>
                        </a:rPr>
                        <m:t>(</m:t>
                      </m:r>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𝑇</m:t>
                          </m:r>
                        </m:e>
                        <m:sub>
                          <m:r>
                            <a:rPr lang="en-MY" sz="2400" b="0" i="1" smtClean="0">
                              <a:latin typeface="Cambria Math" panose="02040503050406030204" pitchFamily="18" charset="0"/>
                            </a:rPr>
                            <m:t>𝑤𝑐</m:t>
                          </m:r>
                        </m:sub>
                      </m:sSub>
                      <m:r>
                        <a:rPr lang="en-MY" sz="2400" b="0" i="1" smtClean="0">
                          <a:latin typeface="Cambria Math" panose="02040503050406030204" pitchFamily="18" charset="0"/>
                        </a:rPr>
                        <m:t>−</m:t>
                      </m:r>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𝑇</m:t>
                          </m:r>
                        </m:e>
                        <m:sub>
                          <m:r>
                            <a:rPr lang="en-MY" sz="2400" b="0" i="1" smtClean="0">
                              <a:latin typeface="Cambria Math" panose="02040503050406030204" pitchFamily="18" charset="0"/>
                            </a:rPr>
                            <m:t>𝑏</m:t>
                          </m:r>
                        </m:sub>
                      </m:sSub>
                      <m:r>
                        <a:rPr lang="en-MY" sz="2400" b="0" i="1" smtClean="0">
                          <a:latin typeface="Cambria Math" panose="02040503050406030204" pitchFamily="18" charset="0"/>
                        </a:rPr>
                        <m:t>)</m:t>
                      </m:r>
                    </m:oMath>
                  </m:oMathPara>
                </a14:m>
                <a:endParaRPr lang="en-MY" sz="2800" dirty="0"/>
              </a:p>
            </p:txBody>
          </p:sp>
        </mc:Choice>
        <mc:Fallback xmlns="">
          <p:sp>
            <p:nvSpPr>
              <p:cNvPr id="6" name="TextBox 5">
                <a:extLst>
                  <a:ext uri="{FF2B5EF4-FFF2-40B4-BE49-F238E27FC236}">
                    <a16:creationId xmlns:a16="http://schemas.microsoft.com/office/drawing/2014/main" id="{1B75BE86-4D20-434C-BF8A-5DA53E362B58}"/>
                  </a:ext>
                </a:extLst>
              </p:cNvPr>
              <p:cNvSpPr txBox="1">
                <a:spLocks noRot="1" noChangeAspect="1" noMove="1" noResize="1" noEditPoints="1" noAdjustHandles="1" noChangeArrowheads="1" noChangeShapeType="1" noTextEdit="1"/>
              </p:cNvSpPr>
              <p:nvPr/>
            </p:nvSpPr>
            <p:spPr>
              <a:xfrm>
                <a:off x="2125226" y="1920010"/>
                <a:ext cx="2506134" cy="369332"/>
              </a:xfrm>
              <a:prstGeom prst="rect">
                <a:avLst/>
              </a:prstGeom>
              <a:blipFill>
                <a:blip r:embed="rId2"/>
                <a:stretch>
                  <a:fillRect l="-2433" r="-3893" b="-32787"/>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 xmlns:a16="http://schemas.microsoft.com/office/drawing/2014/main" id="{7223D221-EE92-4221-A877-89B3B46119EA}"/>
                  </a:ext>
                </a:extLst>
              </p:cNvPr>
              <p:cNvSpPr txBox="1"/>
              <p:nvPr/>
            </p:nvSpPr>
            <p:spPr>
              <a:xfrm>
                <a:off x="762000" y="2590800"/>
                <a:ext cx="5232586" cy="70006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𝑇</m:t>
                          </m:r>
                        </m:e>
                        <m:sub>
                          <m:r>
                            <a:rPr lang="en-MY" sz="2400" b="0" i="1" smtClean="0">
                              <a:latin typeface="Cambria Math" panose="02040503050406030204" pitchFamily="18" charset="0"/>
                            </a:rPr>
                            <m:t>𝑤𝑐</m:t>
                          </m:r>
                        </m:sub>
                      </m:sSub>
                      <m:r>
                        <a:rPr lang="en-MY" sz="2400" b="0" i="1" smtClean="0">
                          <a:latin typeface="Cambria Math" panose="02040503050406030204" pitchFamily="18" charset="0"/>
                        </a:rPr>
                        <m:t>=102.6</m:t>
                      </m:r>
                      <m:r>
                        <a:rPr lang="en-MY" sz="2400" b="0" i="1" smtClean="0">
                          <a:latin typeface="Cambria Math" panose="02040503050406030204" pitchFamily="18" charset="0"/>
                        </a:rPr>
                        <m:t>𝑙𝑛𝑃</m:t>
                      </m:r>
                      <m:r>
                        <a:rPr lang="en-MY" sz="2400" b="0" i="1" smtClean="0">
                          <a:latin typeface="Cambria Math" panose="02040503050406030204" pitchFamily="18" charset="0"/>
                        </a:rPr>
                        <m:t>−</m:t>
                      </m:r>
                      <m:f>
                        <m:fPr>
                          <m:ctrlPr>
                            <a:rPr lang="en-MY" sz="2400" b="0" i="1" smtClean="0">
                              <a:latin typeface="Cambria Math" panose="02040503050406030204" pitchFamily="18" charset="0"/>
                            </a:rPr>
                          </m:ctrlPr>
                        </m:fPr>
                        <m:num>
                          <m:r>
                            <a:rPr lang="en-MY" sz="2400" b="0" i="1" smtClean="0">
                              <a:latin typeface="Cambria Math" panose="02040503050406030204" pitchFamily="18" charset="0"/>
                            </a:rPr>
                            <m:t>97.2</m:t>
                          </m:r>
                          <m:r>
                            <a:rPr lang="en-MY" sz="2400" b="0" i="1" smtClean="0">
                              <a:latin typeface="Cambria Math" panose="02040503050406030204" pitchFamily="18" charset="0"/>
                            </a:rPr>
                            <m:t>𝑃</m:t>
                          </m:r>
                        </m:num>
                        <m:den>
                          <m:r>
                            <a:rPr lang="en-MY" sz="2400" b="0" i="1" smtClean="0">
                              <a:latin typeface="Cambria Math" panose="02040503050406030204" pitchFamily="18" charset="0"/>
                            </a:rPr>
                            <m:t>𝑃</m:t>
                          </m:r>
                          <m:r>
                            <a:rPr lang="en-MY" sz="2400" b="0" i="1" smtClean="0">
                              <a:latin typeface="Cambria Math" panose="02040503050406030204" pitchFamily="18" charset="0"/>
                            </a:rPr>
                            <m:t>+15</m:t>
                          </m:r>
                        </m:den>
                      </m:f>
                      <m:r>
                        <a:rPr lang="en-MY" sz="2400" b="0" i="1" smtClean="0">
                          <a:latin typeface="Cambria Math" panose="02040503050406030204" pitchFamily="18" charset="0"/>
                        </a:rPr>
                        <m:t>−0.45</m:t>
                      </m:r>
                      <m:r>
                        <a:rPr lang="en-MY" sz="2400" b="0" i="1" smtClean="0">
                          <a:latin typeface="Cambria Math" panose="02040503050406030204" pitchFamily="18" charset="0"/>
                        </a:rPr>
                        <m:t>𝑣</m:t>
                      </m:r>
                      <m:r>
                        <a:rPr lang="en-MY" sz="2400" b="0" i="1" smtClean="0">
                          <a:latin typeface="Cambria Math" panose="02040503050406030204" pitchFamily="18" charset="0"/>
                        </a:rPr>
                        <m:t>+32</m:t>
                      </m:r>
                    </m:oMath>
                  </m:oMathPara>
                </a14:m>
                <a:endParaRPr lang="en-MY" sz="2400" dirty="0"/>
              </a:p>
            </p:txBody>
          </p:sp>
        </mc:Choice>
        <mc:Fallback xmlns="">
          <p:sp>
            <p:nvSpPr>
              <p:cNvPr id="7" name="TextBox 6">
                <a:extLst>
                  <a:ext uri="{FF2B5EF4-FFF2-40B4-BE49-F238E27FC236}">
                    <a16:creationId xmlns:a16="http://schemas.microsoft.com/office/drawing/2014/main" id="{7223D221-EE92-4221-A877-89B3B46119EA}"/>
                  </a:ext>
                </a:extLst>
              </p:cNvPr>
              <p:cNvSpPr txBox="1">
                <a:spLocks noRot="1" noChangeAspect="1" noMove="1" noResize="1" noEditPoints="1" noAdjustHandles="1" noChangeArrowheads="1" noChangeShapeType="1" noTextEdit="1"/>
              </p:cNvSpPr>
              <p:nvPr/>
            </p:nvSpPr>
            <p:spPr>
              <a:xfrm>
                <a:off x="762000" y="2590800"/>
                <a:ext cx="5232586" cy="700063"/>
              </a:xfrm>
              <a:prstGeom prst="rect">
                <a:avLst/>
              </a:prstGeom>
              <a:blipFill>
                <a:blip r:embed="rId3"/>
                <a:stretch>
                  <a:fillRect/>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 xmlns:a16="http://schemas.microsoft.com/office/drawing/2014/main" id="{931DF5FF-33C7-4606-BC0C-0C605C306D0B}"/>
                  </a:ext>
                </a:extLst>
              </p:cNvPr>
              <p:cNvSpPr txBox="1"/>
              <p:nvPr/>
            </p:nvSpPr>
            <p:spPr>
              <a:xfrm>
                <a:off x="1380823" y="3568877"/>
                <a:ext cx="3994940" cy="8298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h</m:t>
                          </m:r>
                        </m:e>
                        <m:sub>
                          <m:r>
                            <a:rPr lang="en-MY" sz="2400" b="0" i="1" smtClean="0">
                              <a:latin typeface="Cambria Math" panose="02040503050406030204" pitchFamily="18" charset="0"/>
                            </a:rPr>
                            <m:t>𝑐</m:t>
                          </m:r>
                        </m:sub>
                      </m:sSub>
                      <m:r>
                        <a:rPr lang="en-MY" sz="2400" b="0" i="1" smtClean="0">
                          <a:latin typeface="Cambria Math" panose="02040503050406030204" pitchFamily="18" charset="0"/>
                        </a:rPr>
                        <m:t>=10,890</m:t>
                      </m:r>
                      <m:d>
                        <m:dPr>
                          <m:ctrlPr>
                            <a:rPr lang="en-MY" sz="2400" b="0" i="1" smtClean="0">
                              <a:latin typeface="Cambria Math" panose="02040503050406030204" pitchFamily="18" charset="0"/>
                            </a:rPr>
                          </m:ctrlPr>
                        </m:dPr>
                        <m:e>
                          <m:f>
                            <m:fPr>
                              <m:ctrlPr>
                                <a:rPr lang="en-MY" sz="2400" b="0" i="1" smtClean="0">
                                  <a:latin typeface="Cambria Math" panose="02040503050406030204" pitchFamily="18" charset="0"/>
                                </a:rPr>
                              </m:ctrlPr>
                            </m:fPr>
                            <m:num>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𝐷</m:t>
                                  </m:r>
                                </m:e>
                                <m:sub>
                                  <m:r>
                                    <a:rPr lang="en-MY" sz="2400" b="0" i="1" smtClean="0">
                                      <a:latin typeface="Cambria Math" panose="02040503050406030204" pitchFamily="18" charset="0"/>
                                    </a:rPr>
                                    <m:t>𝑒</m:t>
                                  </m:r>
                                </m:sub>
                              </m:sSub>
                            </m:num>
                            <m:den>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𝐷</m:t>
                                  </m:r>
                                </m:e>
                                <m:sub>
                                  <m:r>
                                    <a:rPr lang="en-MY" sz="2400" b="0" i="1" smtClean="0">
                                      <a:latin typeface="Cambria Math" panose="02040503050406030204" pitchFamily="18" charset="0"/>
                                    </a:rPr>
                                    <m:t>𝑒</m:t>
                                  </m:r>
                                </m:sub>
                              </m:sSub>
                              <m:r>
                                <a:rPr lang="en-MY" sz="2400" b="0" i="1" smtClean="0">
                                  <a:latin typeface="Cambria Math" panose="02040503050406030204" pitchFamily="18" charset="0"/>
                                </a:rPr>
                                <m:t>+</m:t>
                              </m:r>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𝐷</m:t>
                                  </m:r>
                                </m:e>
                                <m:sub>
                                  <m:r>
                                    <a:rPr lang="en-MY" sz="2400" b="0" i="1" smtClean="0">
                                      <a:latin typeface="Cambria Math" panose="02040503050406030204" pitchFamily="18" charset="0"/>
                                    </a:rPr>
                                    <m:t>𝑖</m:t>
                                  </m:r>
                                </m:sub>
                              </m:sSub>
                            </m:den>
                          </m:f>
                        </m:e>
                      </m:d>
                      <m:r>
                        <a:rPr lang="en-MY" sz="2400" b="0" i="1" smtClean="0">
                          <a:latin typeface="Cambria Math" panose="02040503050406030204" pitchFamily="18" charset="0"/>
                        </a:rPr>
                        <m:t>+</m:t>
                      </m:r>
                      <m:f>
                        <m:fPr>
                          <m:ctrlPr>
                            <a:rPr lang="en-MY" sz="2400" b="0" i="1" smtClean="0">
                              <a:latin typeface="Cambria Math" panose="02040503050406030204" pitchFamily="18" charset="0"/>
                            </a:rPr>
                          </m:ctrlPr>
                        </m:fPr>
                        <m:num>
                          <m:r>
                            <a:rPr lang="en-MY" sz="2400" b="0" i="1" smtClean="0">
                              <a:latin typeface="Cambria Math" panose="02040503050406030204" pitchFamily="18" charset="0"/>
                            </a:rPr>
                            <m:t>48</m:t>
                          </m:r>
                          <m:r>
                            <a:rPr lang="en-MY" sz="2400" b="0" i="1" smtClean="0">
                              <a:latin typeface="Cambria Math" panose="02040503050406030204" pitchFamily="18" charset="0"/>
                            </a:rPr>
                            <m:t>𝑣</m:t>
                          </m:r>
                        </m:num>
                        <m:den>
                          <m:sSubSup>
                            <m:sSubSupPr>
                              <m:ctrlPr>
                                <a:rPr lang="en-MY" sz="2400" b="0" i="1" smtClean="0">
                                  <a:latin typeface="Cambria Math" panose="02040503050406030204" pitchFamily="18" charset="0"/>
                                </a:rPr>
                              </m:ctrlPr>
                            </m:sSubSupPr>
                            <m:e>
                              <m:r>
                                <a:rPr lang="en-MY" sz="2400" b="0" i="1" smtClean="0">
                                  <a:latin typeface="Cambria Math" panose="02040503050406030204" pitchFamily="18" charset="0"/>
                                </a:rPr>
                                <m:t>𝐷</m:t>
                              </m:r>
                            </m:e>
                            <m:sub>
                              <m:r>
                                <a:rPr lang="en-MY" sz="2400" b="0" i="1" smtClean="0">
                                  <a:latin typeface="Cambria Math" panose="02040503050406030204" pitchFamily="18" charset="0"/>
                                </a:rPr>
                                <m:t>𝑒</m:t>
                              </m:r>
                            </m:sub>
                            <m:sup>
                              <m:r>
                                <a:rPr lang="en-MY" sz="2400" b="0" i="1" smtClean="0">
                                  <a:latin typeface="Cambria Math" panose="02040503050406030204" pitchFamily="18" charset="0"/>
                                </a:rPr>
                                <m:t>0.6</m:t>
                              </m:r>
                            </m:sup>
                          </m:sSubSup>
                        </m:den>
                      </m:f>
                    </m:oMath>
                  </m:oMathPara>
                </a14:m>
                <a:endParaRPr lang="en-MY" sz="2400" dirty="0"/>
              </a:p>
            </p:txBody>
          </p:sp>
        </mc:Choice>
        <mc:Fallback xmlns="">
          <p:sp>
            <p:nvSpPr>
              <p:cNvPr id="8" name="TextBox 7">
                <a:extLst>
                  <a:ext uri="{FF2B5EF4-FFF2-40B4-BE49-F238E27FC236}">
                    <a16:creationId xmlns:a16="http://schemas.microsoft.com/office/drawing/2014/main" id="{931DF5FF-33C7-4606-BC0C-0C605C306D0B}"/>
                  </a:ext>
                </a:extLst>
              </p:cNvPr>
              <p:cNvSpPr txBox="1">
                <a:spLocks noRot="1" noChangeAspect="1" noMove="1" noResize="1" noEditPoints="1" noAdjustHandles="1" noChangeArrowheads="1" noChangeShapeType="1" noTextEdit="1"/>
              </p:cNvSpPr>
              <p:nvPr/>
            </p:nvSpPr>
            <p:spPr>
              <a:xfrm>
                <a:off x="1380823" y="3568877"/>
                <a:ext cx="3994940" cy="829843"/>
              </a:xfrm>
              <a:prstGeom prst="rect">
                <a:avLst/>
              </a:prstGeom>
              <a:blipFill>
                <a:blip r:embed="rId4"/>
                <a:stretch>
                  <a:fillRect/>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 xmlns:a16="http://schemas.microsoft.com/office/drawing/2014/main" id="{B5CBF3EA-BF35-45D4-89A9-3075FCBC171C}"/>
                  </a:ext>
                </a:extLst>
              </p:cNvPr>
              <p:cNvSpPr txBox="1"/>
              <p:nvPr/>
            </p:nvSpPr>
            <p:spPr>
              <a:xfrm>
                <a:off x="143913" y="4698613"/>
                <a:ext cx="6468759" cy="1754326"/>
              </a:xfrm>
              <a:prstGeom prst="rect">
                <a:avLst/>
              </a:prstGeom>
              <a:noFill/>
            </p:spPr>
            <p:txBody>
              <a:bodyPr wrap="none" rtlCol="0">
                <a:spAutoFit/>
              </a:bodyPr>
              <a:lstStyle/>
              <a:p>
                <a14:m>
                  <m:oMath xmlns:m="http://schemas.openxmlformats.org/officeDocument/2006/math">
                    <m:sSub>
                      <m:sSubPr>
                        <m:ctrlPr>
                          <a:rPr lang="en-MY" sz="1800" b="0" i="1" smtClean="0">
                            <a:latin typeface="Cambria Math" panose="02040503050406030204" pitchFamily="18" charset="0"/>
                          </a:rPr>
                        </m:ctrlPr>
                      </m:sSubPr>
                      <m:e>
                        <m:r>
                          <a:rPr lang="en-MY" sz="1800" b="0" i="1" smtClean="0">
                            <a:latin typeface="Cambria Math" panose="02040503050406030204" pitchFamily="18" charset="0"/>
                          </a:rPr>
                          <m:t>𝑇</m:t>
                        </m:r>
                      </m:e>
                      <m:sub>
                        <m:r>
                          <a:rPr lang="en-MY" sz="1800" b="0" i="1" smtClean="0">
                            <a:latin typeface="Cambria Math" panose="02040503050406030204" pitchFamily="18" charset="0"/>
                          </a:rPr>
                          <m:t>𝑤𝑐</m:t>
                        </m:r>
                      </m:sub>
                    </m:sSub>
                  </m:oMath>
                </a14:m>
                <a:r>
                  <a:rPr lang="en-MY" dirty="0"/>
                  <a:t>: the wall cladding temperature at the onset of the boiling crisis</a:t>
                </a:r>
              </a:p>
              <a:p>
                <a14:m>
                  <m:oMath xmlns:m="http://schemas.openxmlformats.org/officeDocument/2006/math">
                    <m:sSub>
                      <m:sSubPr>
                        <m:ctrlPr>
                          <a:rPr lang="en-MY" sz="1800" b="0" i="1" smtClean="0">
                            <a:latin typeface="Cambria Math" panose="02040503050406030204" pitchFamily="18" charset="0"/>
                          </a:rPr>
                        </m:ctrlPr>
                      </m:sSubPr>
                      <m:e>
                        <m:r>
                          <a:rPr lang="en-MY" sz="1800" b="0" i="1" smtClean="0">
                            <a:latin typeface="Cambria Math" panose="02040503050406030204" pitchFamily="18" charset="0"/>
                          </a:rPr>
                          <m:t>𝑇</m:t>
                        </m:r>
                      </m:e>
                      <m:sub>
                        <m:r>
                          <a:rPr lang="en-MY" sz="1800" b="0" i="1" smtClean="0">
                            <a:latin typeface="Cambria Math" panose="02040503050406030204" pitchFamily="18" charset="0"/>
                          </a:rPr>
                          <m:t>𝑏</m:t>
                        </m:r>
                      </m:sub>
                    </m:sSub>
                  </m:oMath>
                </a14:m>
                <a:r>
                  <a:rPr lang="en-MY" dirty="0"/>
                  <a:t>: the bulk temperature</a:t>
                </a:r>
              </a:p>
              <a:p>
                <a14:m>
                  <m:oMath xmlns:m="http://schemas.openxmlformats.org/officeDocument/2006/math">
                    <m:r>
                      <a:rPr lang="en-MY" sz="1800" b="0" i="1" smtClean="0">
                        <a:latin typeface="Cambria Math" panose="02040503050406030204" pitchFamily="18" charset="0"/>
                      </a:rPr>
                      <m:t>𝑃</m:t>
                    </m:r>
                  </m:oMath>
                </a14:m>
                <a:r>
                  <a:rPr lang="en-MY" dirty="0"/>
                  <a:t>: pressure in psia</a:t>
                </a:r>
              </a:p>
              <a:p>
                <a14:m>
                  <m:oMath xmlns:m="http://schemas.openxmlformats.org/officeDocument/2006/math">
                    <m:r>
                      <a:rPr lang="en-MY" sz="1800" b="0" i="1" smtClean="0">
                        <a:latin typeface="Cambria Math" panose="02040503050406030204" pitchFamily="18" charset="0"/>
                      </a:rPr>
                      <m:t>𝑣</m:t>
                    </m:r>
                  </m:oMath>
                </a14:m>
                <a:r>
                  <a:rPr lang="en-MY" dirty="0"/>
                  <a:t>: the coolant velocity in ft/sec</a:t>
                </a:r>
              </a:p>
              <a:p>
                <a14:m>
                  <m:oMath xmlns:m="http://schemas.openxmlformats.org/officeDocument/2006/math">
                    <m:sSub>
                      <m:sSubPr>
                        <m:ctrlPr>
                          <a:rPr lang="en-MY" sz="1800" b="0" i="1" smtClean="0">
                            <a:latin typeface="Cambria Math" panose="02040503050406030204" pitchFamily="18" charset="0"/>
                          </a:rPr>
                        </m:ctrlPr>
                      </m:sSubPr>
                      <m:e>
                        <m:r>
                          <a:rPr lang="en-MY" sz="1800" b="0" i="1" smtClean="0">
                            <a:latin typeface="Cambria Math" panose="02040503050406030204" pitchFamily="18" charset="0"/>
                          </a:rPr>
                          <m:t>𝐷</m:t>
                        </m:r>
                      </m:e>
                      <m:sub>
                        <m:r>
                          <a:rPr lang="en-MY" sz="1800" b="0" i="1" smtClean="0">
                            <a:latin typeface="Cambria Math" panose="02040503050406030204" pitchFamily="18" charset="0"/>
                          </a:rPr>
                          <m:t>𝑒</m:t>
                        </m:r>
                      </m:sub>
                    </m:sSub>
                  </m:oMath>
                </a14:m>
                <a:r>
                  <a:rPr lang="en-MY" dirty="0"/>
                  <a:t>: equivalent diameter in ft</a:t>
                </a:r>
              </a:p>
              <a:p>
                <a14:m>
                  <m:oMath xmlns:m="http://schemas.openxmlformats.org/officeDocument/2006/math">
                    <m:sSub>
                      <m:sSubPr>
                        <m:ctrlPr>
                          <a:rPr lang="en-MY" sz="1800" b="0" i="1" smtClean="0">
                            <a:latin typeface="Cambria Math" panose="02040503050406030204" pitchFamily="18" charset="0"/>
                          </a:rPr>
                        </m:ctrlPr>
                      </m:sSubPr>
                      <m:e>
                        <m:r>
                          <a:rPr lang="en-MY" sz="1800" b="0" i="1" smtClean="0">
                            <a:latin typeface="Cambria Math" panose="02040503050406030204" pitchFamily="18" charset="0"/>
                          </a:rPr>
                          <m:t>𝐷</m:t>
                        </m:r>
                      </m:e>
                      <m:sub>
                        <m:r>
                          <a:rPr lang="en-MY" sz="1800" b="0" i="1" smtClean="0">
                            <a:latin typeface="Cambria Math" panose="02040503050406030204" pitchFamily="18" charset="0"/>
                          </a:rPr>
                          <m:t>𝑖</m:t>
                        </m:r>
                      </m:sub>
                    </m:sSub>
                  </m:oMath>
                </a14:m>
                <a:r>
                  <a:rPr lang="en-MY" dirty="0"/>
                  <a:t>: heated perimeter of a channel in ft divided by </a:t>
                </a:r>
                <a14:m>
                  <m:oMath xmlns:m="http://schemas.openxmlformats.org/officeDocument/2006/math">
                    <m:r>
                      <a:rPr lang="en-MY" i="1" smtClean="0">
                        <a:latin typeface="Cambria Math" panose="02040503050406030204" pitchFamily="18" charset="0"/>
                        <a:ea typeface="Cambria Math" panose="02040503050406030204" pitchFamily="18" charset="0"/>
                      </a:rPr>
                      <m:t>𝜋</m:t>
                    </m:r>
                  </m:oMath>
                </a14:m>
                <a:endParaRPr lang="en-MY" dirty="0"/>
              </a:p>
            </p:txBody>
          </p:sp>
        </mc:Choice>
        <mc:Fallback xmlns="">
          <p:sp>
            <p:nvSpPr>
              <p:cNvPr id="9" name="TextBox 8">
                <a:extLst>
                  <a:ext uri="{FF2B5EF4-FFF2-40B4-BE49-F238E27FC236}">
                    <a16:creationId xmlns:a16="http://schemas.microsoft.com/office/drawing/2014/main" id="{B5CBF3EA-BF35-45D4-89A9-3075FCBC171C}"/>
                  </a:ext>
                </a:extLst>
              </p:cNvPr>
              <p:cNvSpPr txBox="1">
                <a:spLocks noRot="1" noChangeAspect="1" noMove="1" noResize="1" noEditPoints="1" noAdjustHandles="1" noChangeArrowheads="1" noChangeShapeType="1" noTextEdit="1"/>
              </p:cNvSpPr>
              <p:nvPr/>
            </p:nvSpPr>
            <p:spPr>
              <a:xfrm>
                <a:off x="143913" y="4698613"/>
                <a:ext cx="6468759" cy="1754326"/>
              </a:xfrm>
              <a:prstGeom prst="rect">
                <a:avLst/>
              </a:prstGeom>
              <a:blipFill>
                <a:blip r:embed="rId5"/>
                <a:stretch>
                  <a:fillRect t="-2083" b="-4514"/>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 xmlns:a16="http://schemas.microsoft.com/office/drawing/2014/main" id="{AA01D917-AD0F-469A-BD37-A56668F1D9C0}"/>
                  </a:ext>
                </a:extLst>
              </p:cNvPr>
              <p:cNvSpPr txBox="1"/>
              <p:nvPr/>
            </p:nvSpPr>
            <p:spPr>
              <a:xfrm>
                <a:off x="6433797" y="2254180"/>
                <a:ext cx="2658759" cy="1754326"/>
              </a:xfrm>
              <a:prstGeom prst="rect">
                <a:avLst/>
              </a:prstGeom>
              <a:noFill/>
            </p:spPr>
            <p:txBody>
              <a:bodyPr wrap="square" rtlCol="0">
                <a:spAutoFit/>
              </a:bodyPr>
              <a:lstStyle/>
              <a:p>
                <a:r>
                  <a:rPr lang="en-MY" dirty="0"/>
                  <a:t>The Bernath correlation is valid for </a:t>
                </a:r>
                <a:r>
                  <a:rPr lang="en-MY" b="1" dirty="0">
                    <a:solidFill>
                      <a:srgbClr val="FF0000"/>
                    </a:solidFill>
                  </a:rPr>
                  <a:t>pressures</a:t>
                </a:r>
                <a:r>
                  <a:rPr lang="en-MY" dirty="0"/>
                  <a:t> between </a:t>
                </a:r>
                <a:r>
                  <a:rPr lang="en-MY" b="1" dirty="0">
                    <a:solidFill>
                      <a:srgbClr val="FF0000"/>
                    </a:solidFill>
                  </a:rPr>
                  <a:t>(23-3000 psia)</a:t>
                </a:r>
                <a:r>
                  <a:rPr lang="en-MY" dirty="0"/>
                  <a:t>, </a:t>
                </a:r>
                <a:r>
                  <a:rPr lang="en-MY" b="1" dirty="0">
                    <a:solidFill>
                      <a:schemeClr val="tx2">
                        <a:lumMod val="60000"/>
                        <a:lumOff val="40000"/>
                      </a:schemeClr>
                    </a:solidFill>
                  </a:rPr>
                  <a:t>fluid velocities</a:t>
                </a:r>
                <a:r>
                  <a:rPr lang="en-MY" b="1" dirty="0"/>
                  <a:t> </a:t>
                </a:r>
                <a:r>
                  <a:rPr lang="en-MY" dirty="0"/>
                  <a:t>between </a:t>
                </a:r>
                <a:r>
                  <a:rPr lang="en-MY" b="1" dirty="0">
                    <a:solidFill>
                      <a:schemeClr val="tx2">
                        <a:lumMod val="60000"/>
                        <a:lumOff val="40000"/>
                      </a:schemeClr>
                    </a:solidFill>
                  </a:rPr>
                  <a:t>(4.0-54 ft/sec)</a:t>
                </a:r>
                <a:r>
                  <a:rPr lang="en-MY" dirty="0"/>
                  <a:t> and </a:t>
                </a:r>
                <a14:m>
                  <m:oMath xmlns:m="http://schemas.openxmlformats.org/officeDocument/2006/math">
                    <m:sSub>
                      <m:sSubPr>
                        <m:ctrlPr>
                          <a:rPr lang="en-MY" sz="1800" b="1" i="1" smtClean="0">
                            <a:solidFill>
                              <a:schemeClr val="accent6">
                                <a:lumMod val="75000"/>
                              </a:schemeClr>
                            </a:solidFill>
                            <a:latin typeface="Cambria Math" panose="02040503050406030204" pitchFamily="18" charset="0"/>
                          </a:rPr>
                        </m:ctrlPr>
                      </m:sSubPr>
                      <m:e>
                        <m:r>
                          <a:rPr lang="en-MY" sz="1800" b="1" i="1" smtClean="0">
                            <a:solidFill>
                              <a:schemeClr val="accent6">
                                <a:lumMod val="75000"/>
                              </a:schemeClr>
                            </a:solidFill>
                            <a:latin typeface="Cambria Math" panose="02040503050406030204" pitchFamily="18" charset="0"/>
                          </a:rPr>
                          <m:t>𝑫</m:t>
                        </m:r>
                      </m:e>
                      <m:sub>
                        <m:r>
                          <a:rPr lang="en-MY" sz="1800" b="1" i="1" smtClean="0">
                            <a:solidFill>
                              <a:schemeClr val="accent6">
                                <a:lumMod val="75000"/>
                              </a:schemeClr>
                            </a:solidFill>
                            <a:latin typeface="Cambria Math" panose="02040503050406030204" pitchFamily="18" charset="0"/>
                          </a:rPr>
                          <m:t>𝒆</m:t>
                        </m:r>
                      </m:sub>
                    </m:sSub>
                  </m:oMath>
                </a14:m>
                <a:r>
                  <a:rPr lang="en-MY" b="1" dirty="0">
                    <a:solidFill>
                      <a:schemeClr val="accent6">
                        <a:lumMod val="75000"/>
                      </a:schemeClr>
                    </a:solidFill>
                  </a:rPr>
                  <a:t> </a:t>
                </a:r>
                <a:r>
                  <a:rPr lang="en-MY" dirty="0"/>
                  <a:t>between </a:t>
                </a:r>
                <a:r>
                  <a:rPr lang="en-MY" b="1" dirty="0">
                    <a:solidFill>
                      <a:schemeClr val="accent6">
                        <a:lumMod val="75000"/>
                      </a:schemeClr>
                    </a:solidFill>
                  </a:rPr>
                  <a:t>(0.143-0.66 in)</a:t>
                </a:r>
              </a:p>
            </p:txBody>
          </p:sp>
        </mc:Choice>
        <mc:Fallback xmlns="">
          <p:sp>
            <p:nvSpPr>
              <p:cNvPr id="11" name="TextBox 10">
                <a:extLst>
                  <a:ext uri="{FF2B5EF4-FFF2-40B4-BE49-F238E27FC236}">
                    <a16:creationId xmlns:a16="http://schemas.microsoft.com/office/drawing/2014/main" id="{AA01D917-AD0F-469A-BD37-A56668F1D9C0}"/>
                  </a:ext>
                </a:extLst>
              </p:cNvPr>
              <p:cNvSpPr txBox="1">
                <a:spLocks noRot="1" noChangeAspect="1" noMove="1" noResize="1" noEditPoints="1" noAdjustHandles="1" noChangeArrowheads="1" noChangeShapeType="1" noTextEdit="1"/>
              </p:cNvSpPr>
              <p:nvPr/>
            </p:nvSpPr>
            <p:spPr>
              <a:xfrm>
                <a:off x="6433797" y="2254180"/>
                <a:ext cx="2658759" cy="1754326"/>
              </a:xfrm>
              <a:prstGeom prst="rect">
                <a:avLst/>
              </a:prstGeom>
              <a:blipFill>
                <a:blip r:embed="rId6"/>
                <a:stretch>
                  <a:fillRect l="-1831" t="-2083" r="-1144" b="-4514"/>
                </a:stretch>
              </a:blipFill>
            </p:spPr>
            <p:txBody>
              <a:bodyPr/>
              <a:lstStyle/>
              <a:p>
                <a:r>
                  <a:rPr lang="en-MY">
                    <a:noFill/>
                  </a:rPr>
                  <a:t> </a:t>
                </a:r>
              </a:p>
            </p:txBody>
          </p:sp>
        </mc:Fallback>
      </mc:AlternateContent>
    </p:spTree>
    <p:extLst>
      <p:ext uri="{BB962C8B-B14F-4D97-AF65-F5344CB8AC3E}">
        <p14:creationId xmlns:p14="http://schemas.microsoft.com/office/powerpoint/2010/main" val="326028245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FF8A14D1-B7CE-4F71-852F-18BD445F9F1E}"/>
              </a:ext>
            </a:extLst>
          </p:cNvPr>
          <p:cNvPicPr>
            <a:picLocks noChangeAspect="1"/>
          </p:cNvPicPr>
          <p:nvPr/>
        </p:nvPicPr>
        <p:blipFill>
          <a:blip r:embed="rId2"/>
          <a:stretch>
            <a:fillRect/>
          </a:stretch>
        </p:blipFill>
        <p:spPr>
          <a:xfrm>
            <a:off x="533400" y="762000"/>
            <a:ext cx="3657600" cy="3788384"/>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 xmlns:a16="http://schemas.microsoft.com/office/drawing/2014/main" id="{CA30C786-A36F-478B-9B8D-0A0475C145F6}"/>
                  </a:ext>
                </a:extLst>
              </p:cNvPr>
              <p:cNvSpPr txBox="1"/>
              <p:nvPr/>
            </p:nvSpPr>
            <p:spPr>
              <a:xfrm>
                <a:off x="5486400" y="1295400"/>
                <a:ext cx="2448427" cy="6463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MY" b="0" i="1" smtClean="0">
                              <a:latin typeface="Cambria Math" panose="02040503050406030204" pitchFamily="18" charset="0"/>
                            </a:rPr>
                          </m:ctrlPr>
                        </m:sSubPr>
                        <m:e>
                          <m:r>
                            <a:rPr lang="en-MY" b="0" i="1" smtClean="0">
                              <a:latin typeface="Cambria Math" panose="02040503050406030204" pitchFamily="18" charset="0"/>
                            </a:rPr>
                            <m:t>𝐷</m:t>
                          </m:r>
                        </m:e>
                        <m:sub>
                          <m:r>
                            <a:rPr lang="en-MY" b="0" i="1" smtClean="0">
                              <a:latin typeface="Cambria Math" panose="02040503050406030204" pitchFamily="18" charset="0"/>
                            </a:rPr>
                            <m:t>𝑒</m:t>
                          </m:r>
                        </m:sub>
                      </m:sSub>
                      <m:r>
                        <a:rPr lang="en-MY" b="0" i="1" smtClean="0">
                          <a:latin typeface="Cambria Math" panose="02040503050406030204" pitchFamily="18" charset="0"/>
                        </a:rPr>
                        <m:t>=2</m:t>
                      </m:r>
                      <m:r>
                        <a:rPr lang="en-MY" b="0" i="1" smtClean="0">
                          <a:latin typeface="Cambria Math" panose="02040503050406030204" pitchFamily="18" charset="0"/>
                          <a:ea typeface="Cambria Math" panose="02040503050406030204" pitchFamily="18" charset="0"/>
                        </a:rPr>
                        <m:t>×</m:t>
                      </m:r>
                      <m:f>
                        <m:fPr>
                          <m:ctrlPr>
                            <a:rPr lang="en-MY" b="0" i="1" smtClean="0">
                              <a:latin typeface="Cambria Math" panose="02040503050406030204" pitchFamily="18" charset="0"/>
                              <a:ea typeface="Cambria Math" panose="02040503050406030204" pitchFamily="18" charset="0"/>
                            </a:rPr>
                          </m:ctrlPr>
                        </m:fPr>
                        <m:num>
                          <m:sSup>
                            <m:sSupPr>
                              <m:ctrlPr>
                                <a:rPr lang="en-MY" b="0" i="1" smtClean="0">
                                  <a:latin typeface="Cambria Math" panose="02040503050406030204" pitchFamily="18" charset="0"/>
                                  <a:ea typeface="Cambria Math" panose="02040503050406030204" pitchFamily="18" charset="0"/>
                                </a:rPr>
                              </m:ctrlPr>
                            </m:sSupPr>
                            <m:e>
                              <m:d>
                                <m:dPr>
                                  <m:ctrlPr>
                                    <a:rPr lang="en-MY" b="0" i="1" smtClean="0">
                                      <a:latin typeface="Cambria Math" panose="02040503050406030204" pitchFamily="18" charset="0"/>
                                      <a:ea typeface="Cambria Math" panose="02040503050406030204" pitchFamily="18" charset="0"/>
                                    </a:rPr>
                                  </m:ctrlPr>
                                </m:dPr>
                                <m:e>
                                  <m:r>
                                    <a:rPr lang="en-MY" b="0" i="1" smtClean="0">
                                      <a:latin typeface="Cambria Math" panose="02040503050406030204" pitchFamily="18" charset="0"/>
                                      <a:ea typeface="Cambria Math" panose="02040503050406030204" pitchFamily="18" charset="0"/>
                                    </a:rPr>
                                    <m:t>𝑠</m:t>
                                  </m:r>
                                </m:e>
                              </m:d>
                            </m:e>
                            <m:sup>
                              <m:r>
                                <a:rPr lang="en-MY" b="0" i="1" smtClean="0">
                                  <a:latin typeface="Cambria Math" panose="02040503050406030204" pitchFamily="18" charset="0"/>
                                  <a:ea typeface="Cambria Math" panose="02040503050406030204" pitchFamily="18" charset="0"/>
                                </a:rPr>
                                <m:t>2</m:t>
                              </m:r>
                            </m:sup>
                          </m:sSup>
                          <m:r>
                            <a:rPr lang="en-MY" b="0" i="1" smtClean="0">
                              <a:latin typeface="Cambria Math" panose="02040503050406030204" pitchFamily="18" charset="0"/>
                              <a:ea typeface="Cambria Math" panose="02040503050406030204" pitchFamily="18" charset="0"/>
                            </a:rPr>
                            <m:t>−</m:t>
                          </m:r>
                          <m:r>
                            <a:rPr lang="en-MY" b="0" i="1" smtClean="0">
                              <a:latin typeface="Cambria Math" panose="02040503050406030204" pitchFamily="18" charset="0"/>
                              <a:ea typeface="Cambria Math" panose="02040503050406030204" pitchFamily="18" charset="0"/>
                            </a:rPr>
                            <m:t>𝜋</m:t>
                          </m:r>
                          <m:sSup>
                            <m:sSupPr>
                              <m:ctrlPr>
                                <a:rPr lang="en-MY" b="0" i="1" smtClean="0">
                                  <a:latin typeface="Cambria Math" panose="02040503050406030204" pitchFamily="18" charset="0"/>
                                  <a:ea typeface="Cambria Math" panose="02040503050406030204" pitchFamily="18" charset="0"/>
                                </a:rPr>
                              </m:ctrlPr>
                            </m:sSupPr>
                            <m:e>
                              <m:d>
                                <m:dPr>
                                  <m:ctrlPr>
                                    <a:rPr lang="en-MY" b="0" i="1" smtClean="0">
                                      <a:latin typeface="Cambria Math" panose="02040503050406030204" pitchFamily="18" charset="0"/>
                                      <a:ea typeface="Cambria Math" panose="02040503050406030204" pitchFamily="18" charset="0"/>
                                    </a:rPr>
                                  </m:ctrlPr>
                                </m:dPr>
                                <m:e>
                                  <m:r>
                                    <a:rPr lang="en-MY" b="0" i="1" smtClean="0">
                                      <a:latin typeface="Cambria Math" panose="02040503050406030204" pitchFamily="18" charset="0"/>
                                      <a:ea typeface="Cambria Math" panose="02040503050406030204" pitchFamily="18" charset="0"/>
                                    </a:rPr>
                                    <m:t>𝑎</m:t>
                                  </m:r>
                                </m:e>
                              </m:d>
                            </m:e>
                            <m:sup>
                              <m:r>
                                <a:rPr lang="en-MY" b="0" i="1" smtClean="0">
                                  <a:latin typeface="Cambria Math" panose="02040503050406030204" pitchFamily="18" charset="0"/>
                                  <a:ea typeface="Cambria Math" panose="02040503050406030204" pitchFamily="18" charset="0"/>
                                </a:rPr>
                                <m:t>2</m:t>
                              </m:r>
                            </m:sup>
                          </m:sSup>
                        </m:num>
                        <m:den>
                          <m:r>
                            <a:rPr lang="en-MY" b="0" i="1" smtClean="0">
                              <a:latin typeface="Cambria Math" panose="02040503050406030204" pitchFamily="18" charset="0"/>
                              <a:ea typeface="Cambria Math" panose="02040503050406030204" pitchFamily="18" charset="0"/>
                            </a:rPr>
                            <m:t>𝜋</m:t>
                          </m:r>
                          <m:r>
                            <a:rPr lang="en-MY" b="0" i="1" smtClean="0">
                              <a:latin typeface="Cambria Math" panose="02040503050406030204" pitchFamily="18" charset="0"/>
                              <a:ea typeface="Cambria Math" panose="02040503050406030204" pitchFamily="18" charset="0"/>
                            </a:rPr>
                            <m:t>𝑎</m:t>
                          </m:r>
                        </m:den>
                      </m:f>
                    </m:oMath>
                  </m:oMathPara>
                </a14:m>
                <a:endParaRPr lang="en-MY" dirty="0"/>
              </a:p>
            </p:txBody>
          </p:sp>
        </mc:Choice>
        <mc:Fallback xmlns="">
          <p:sp>
            <p:nvSpPr>
              <p:cNvPr id="6" name="TextBox 5">
                <a:extLst>
                  <a:ext uri="{FF2B5EF4-FFF2-40B4-BE49-F238E27FC236}">
                    <a16:creationId xmlns:a16="http://schemas.microsoft.com/office/drawing/2014/main" id="{CA30C786-A36F-478B-9B8D-0A0475C145F6}"/>
                  </a:ext>
                </a:extLst>
              </p:cNvPr>
              <p:cNvSpPr txBox="1">
                <a:spLocks noRot="1" noChangeAspect="1" noMove="1" noResize="1" noEditPoints="1" noAdjustHandles="1" noChangeArrowheads="1" noChangeShapeType="1" noTextEdit="1"/>
              </p:cNvSpPr>
              <p:nvPr/>
            </p:nvSpPr>
            <p:spPr>
              <a:xfrm>
                <a:off x="5486400" y="1295400"/>
                <a:ext cx="2448427" cy="646331"/>
              </a:xfrm>
              <a:prstGeom prst="rect">
                <a:avLst/>
              </a:prstGeom>
              <a:blipFill>
                <a:blip r:embed="rId3"/>
                <a:stretch>
                  <a:fillRect/>
                </a:stretch>
              </a:blipFill>
            </p:spPr>
            <p:txBody>
              <a:bodyPr/>
              <a:lstStyle/>
              <a:p>
                <a:r>
                  <a:rPr lang="en-MY">
                    <a:noFill/>
                  </a:rPr>
                  <a:t> </a:t>
                </a:r>
              </a:p>
            </p:txBody>
          </p:sp>
        </mc:Fallback>
      </mc:AlternateContent>
      <p:sp>
        <p:nvSpPr>
          <p:cNvPr id="8" name="TextBox 7">
            <a:extLst>
              <a:ext uri="{FF2B5EF4-FFF2-40B4-BE49-F238E27FC236}">
                <a16:creationId xmlns="" xmlns:a16="http://schemas.microsoft.com/office/drawing/2014/main" id="{77254F2F-AE2D-4CF5-94A9-791F90245EBB}"/>
              </a:ext>
            </a:extLst>
          </p:cNvPr>
          <p:cNvSpPr txBox="1"/>
          <p:nvPr/>
        </p:nvSpPr>
        <p:spPr>
          <a:xfrm>
            <a:off x="533400" y="4648200"/>
            <a:ext cx="3505200" cy="646331"/>
          </a:xfrm>
          <a:prstGeom prst="rect">
            <a:avLst/>
          </a:prstGeom>
          <a:noFill/>
        </p:spPr>
        <p:txBody>
          <a:bodyPr wrap="square">
            <a:spAutoFit/>
          </a:bodyPr>
          <a:lstStyle/>
          <a:p>
            <a:pPr algn="l"/>
            <a:r>
              <a:rPr lang="en-MY" sz="1800" b="0" i="0" u="none" strike="noStrike" baseline="0" dirty="0"/>
              <a:t>Equivalent cooling </a:t>
            </a:r>
            <a:r>
              <a:rPr lang="it-IT" sz="1800" b="0" i="0" u="none" strike="noStrike" baseline="0" dirty="0"/>
              <a:t>channels in a square fuel lattice.</a:t>
            </a:r>
            <a:endParaRPr lang="en-MY" dirty="0"/>
          </a:p>
        </p:txBody>
      </p:sp>
      <mc:AlternateContent xmlns:mc="http://schemas.openxmlformats.org/markup-compatibility/2006" xmlns:a14="http://schemas.microsoft.com/office/drawing/2010/main">
        <mc:Choice Requires="a14">
          <p:sp>
            <p:nvSpPr>
              <p:cNvPr id="11" name="TextBox 10">
                <a:extLst>
                  <a:ext uri="{FF2B5EF4-FFF2-40B4-BE49-F238E27FC236}">
                    <a16:creationId xmlns="" xmlns:a16="http://schemas.microsoft.com/office/drawing/2014/main" id="{8125521B-3A28-434A-9725-B78A00A82326}"/>
                  </a:ext>
                </a:extLst>
              </p:cNvPr>
              <p:cNvSpPr txBox="1"/>
              <p:nvPr/>
            </p:nvSpPr>
            <p:spPr>
              <a:xfrm>
                <a:off x="4543481" y="2517692"/>
                <a:ext cx="433426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MY" b="0" i="1" smtClean="0">
                              <a:latin typeface="Cambria Math" panose="02040503050406030204" pitchFamily="18" charset="0"/>
                            </a:rPr>
                          </m:ctrlPr>
                        </m:sSubPr>
                        <m:e>
                          <m:r>
                            <a:rPr lang="en-MY" b="0" i="1" smtClean="0">
                              <a:latin typeface="Cambria Math" panose="02040503050406030204" pitchFamily="18" charset="0"/>
                            </a:rPr>
                            <m:t>𝐷</m:t>
                          </m:r>
                        </m:e>
                        <m:sub>
                          <m:r>
                            <a:rPr lang="en-MY" b="0" i="1" smtClean="0">
                              <a:latin typeface="Cambria Math" panose="02040503050406030204" pitchFamily="18" charset="0"/>
                            </a:rPr>
                            <m:t>𝑖</m:t>
                          </m:r>
                        </m:sub>
                      </m:sSub>
                      <m:r>
                        <a:rPr lang="en-MY" b="0" i="1" smtClean="0">
                          <a:latin typeface="Cambria Math" panose="02040503050406030204" pitchFamily="18" charset="0"/>
                        </a:rPr>
                        <m:t>=</m:t>
                      </m:r>
                      <m:r>
                        <a:rPr lang="en-MY" b="0" i="1" smtClean="0">
                          <a:latin typeface="Cambria Math" panose="02040503050406030204" pitchFamily="18" charset="0"/>
                        </a:rPr>
                        <m:t>𝐻𝑒𝑎𝑡𝑒𝑑</m:t>
                      </m:r>
                      <m:r>
                        <a:rPr lang="en-MY" b="0" i="1" smtClean="0">
                          <a:latin typeface="Cambria Math" panose="02040503050406030204" pitchFamily="18" charset="0"/>
                        </a:rPr>
                        <m:t> </m:t>
                      </m:r>
                      <m:r>
                        <a:rPr lang="en-MY" b="0" i="1" smtClean="0">
                          <a:latin typeface="Cambria Math" panose="02040503050406030204" pitchFamily="18" charset="0"/>
                        </a:rPr>
                        <m:t>𝑝𝑒𝑟𝑖𝑚𝑒𝑡𝑒𝑟</m:t>
                      </m:r>
                      <m:r>
                        <a:rPr lang="en-MY" b="0" i="1" smtClean="0">
                          <a:latin typeface="Cambria Math" panose="02040503050406030204" pitchFamily="18" charset="0"/>
                        </a:rPr>
                        <m:t> </m:t>
                      </m:r>
                      <m:r>
                        <a:rPr lang="en-MY" b="0" i="1" smtClean="0">
                          <a:latin typeface="Cambria Math" panose="02040503050406030204" pitchFamily="18" charset="0"/>
                        </a:rPr>
                        <m:t>𝑜𝑓</m:t>
                      </m:r>
                      <m:r>
                        <a:rPr lang="en-MY" b="0" i="1" smtClean="0">
                          <a:latin typeface="Cambria Math" panose="02040503050406030204" pitchFamily="18" charset="0"/>
                        </a:rPr>
                        <m:t> </m:t>
                      </m:r>
                      <m:r>
                        <a:rPr lang="en-MY" b="0" i="1" smtClean="0">
                          <a:latin typeface="Cambria Math" panose="02040503050406030204" pitchFamily="18" charset="0"/>
                        </a:rPr>
                        <m:t>𝑡h𝑒</m:t>
                      </m:r>
                      <m:r>
                        <a:rPr lang="en-MY" b="0" i="1" smtClean="0">
                          <a:latin typeface="Cambria Math" panose="02040503050406030204" pitchFamily="18" charset="0"/>
                        </a:rPr>
                        <m:t> </m:t>
                      </m:r>
                      <m:r>
                        <a:rPr lang="en-MY" b="0" i="1" smtClean="0">
                          <a:latin typeface="Cambria Math" panose="02040503050406030204" pitchFamily="18" charset="0"/>
                        </a:rPr>
                        <m:t>𝑐h𝑎𝑛𝑛𝑒𝑙</m:t>
                      </m:r>
                      <m:r>
                        <a:rPr lang="en-MY" b="0" i="1" smtClean="0">
                          <a:latin typeface="Cambria Math" panose="02040503050406030204" pitchFamily="18" charset="0"/>
                        </a:rPr>
                        <m:t>/</m:t>
                      </m:r>
                      <m:r>
                        <a:rPr lang="en-MY" b="0" i="1" smtClean="0">
                          <a:latin typeface="Cambria Math" panose="02040503050406030204" pitchFamily="18" charset="0"/>
                          <a:ea typeface="Cambria Math" panose="02040503050406030204" pitchFamily="18" charset="0"/>
                        </a:rPr>
                        <m:t>𝜋</m:t>
                      </m:r>
                      <m:r>
                        <a:rPr lang="en-MY" b="0" i="1" smtClean="0">
                          <a:latin typeface="Cambria Math" panose="02040503050406030204" pitchFamily="18" charset="0"/>
                          <a:ea typeface="Cambria Math" panose="02040503050406030204" pitchFamily="18" charset="0"/>
                        </a:rPr>
                        <m:t> </m:t>
                      </m:r>
                    </m:oMath>
                  </m:oMathPara>
                </a14:m>
                <a:endParaRPr lang="en-MY" dirty="0"/>
              </a:p>
            </p:txBody>
          </p:sp>
        </mc:Choice>
        <mc:Fallback xmlns="">
          <p:sp>
            <p:nvSpPr>
              <p:cNvPr id="11" name="TextBox 10">
                <a:extLst>
                  <a:ext uri="{FF2B5EF4-FFF2-40B4-BE49-F238E27FC236}">
                    <a16:creationId xmlns:a16="http://schemas.microsoft.com/office/drawing/2014/main" id="{8125521B-3A28-434A-9725-B78A00A82326}"/>
                  </a:ext>
                </a:extLst>
              </p:cNvPr>
              <p:cNvSpPr txBox="1">
                <a:spLocks noRot="1" noChangeAspect="1" noMove="1" noResize="1" noEditPoints="1" noAdjustHandles="1" noChangeArrowheads="1" noChangeShapeType="1" noTextEdit="1"/>
              </p:cNvSpPr>
              <p:nvPr/>
            </p:nvSpPr>
            <p:spPr>
              <a:xfrm>
                <a:off x="4543481" y="2517692"/>
                <a:ext cx="4334263" cy="276999"/>
              </a:xfrm>
              <a:prstGeom prst="rect">
                <a:avLst/>
              </a:prstGeom>
              <a:blipFill>
                <a:blip r:embed="rId4"/>
                <a:stretch>
                  <a:fillRect l="-422" t="-2222" b="-35556"/>
                </a:stretch>
              </a:blipFill>
            </p:spPr>
            <p:txBody>
              <a:bodyPr/>
              <a:lstStyle/>
              <a:p>
                <a:r>
                  <a:rPr lang="en-MY">
                    <a:noFill/>
                  </a:rPr>
                  <a:t> </a:t>
                </a:r>
              </a:p>
            </p:txBody>
          </p:sp>
        </mc:Fallback>
      </mc:AlternateContent>
    </p:spTree>
    <p:extLst>
      <p:ext uri="{BB962C8B-B14F-4D97-AF65-F5344CB8AC3E}">
        <p14:creationId xmlns:p14="http://schemas.microsoft.com/office/powerpoint/2010/main" val="71762450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74893A2B-6303-4003-A5F8-6EA3302632AC}"/>
              </a:ext>
            </a:extLst>
          </p:cNvPr>
          <p:cNvSpPr txBox="1"/>
          <p:nvPr/>
        </p:nvSpPr>
        <p:spPr>
          <a:xfrm>
            <a:off x="388068" y="1219200"/>
            <a:ext cx="8320503" cy="2031325"/>
          </a:xfrm>
          <a:prstGeom prst="rect">
            <a:avLst/>
          </a:prstGeom>
          <a:noFill/>
        </p:spPr>
        <p:txBody>
          <a:bodyPr wrap="square" rtlCol="0">
            <a:spAutoFit/>
          </a:bodyPr>
          <a:lstStyle/>
          <a:p>
            <a:pPr algn="l"/>
            <a:r>
              <a:rPr lang="en-US" sz="1800" b="0" i="0" u="none" strike="noStrike" baseline="0" dirty="0">
                <a:latin typeface="Fd1716945-Identity-H"/>
              </a:rPr>
              <a:t>A small PWR plant operates at a power of 485 MWt. The core, which is approximately 75.4 in. in diameter and 91.9in high, consists of a square lattice of 23,142 fuel tubes of 13 ft long, thickness of 0.021 inches and inner diameter of 0.298 inches on a 0.4222 inches pitch. The tubes are filled with 3.40 w/o-enriched U02 . The core is cooled by water, which enters at the bottom at 496°F and passes through the core at a rate of 13.6 ft/sec at 2,015psia. Compute (a) cladding wall temperature (b) heat transfer coefficient; (c) critical heat flux</a:t>
            </a:r>
            <a:endParaRPr lang="en-MY" dirty="0"/>
          </a:p>
        </p:txBody>
      </p:sp>
      <p:sp>
        <p:nvSpPr>
          <p:cNvPr id="5" name="Title 1">
            <a:extLst>
              <a:ext uri="{FF2B5EF4-FFF2-40B4-BE49-F238E27FC236}">
                <a16:creationId xmlns="" xmlns:a16="http://schemas.microsoft.com/office/drawing/2014/main" id="{D5F0CBA0-E38C-429C-838A-98A10A710A11}"/>
              </a:ext>
            </a:extLst>
          </p:cNvPr>
          <p:cNvSpPr>
            <a:spLocks noGrp="1"/>
          </p:cNvSpPr>
          <p:nvPr>
            <p:ph type="title"/>
          </p:nvPr>
        </p:nvSpPr>
        <p:spPr>
          <a:xfrm>
            <a:off x="478971" y="457200"/>
            <a:ext cx="8229600" cy="487362"/>
          </a:xfrm>
        </p:spPr>
        <p:txBody>
          <a:bodyPr/>
          <a:lstStyle/>
          <a:p>
            <a:r>
              <a:rPr lang="en-US" sz="3200" dirty="0"/>
              <a:t>Exercise</a:t>
            </a:r>
          </a:p>
        </p:txBody>
      </p:sp>
      <mc:AlternateContent xmlns:mc="http://schemas.openxmlformats.org/markup-compatibility/2006" xmlns:a14="http://schemas.microsoft.com/office/drawing/2010/main">
        <mc:Choice Requires="a14">
          <p:sp>
            <p:nvSpPr>
              <p:cNvPr id="24" name="TextBox 23">
                <a:extLst>
                  <a:ext uri="{FF2B5EF4-FFF2-40B4-BE49-F238E27FC236}">
                    <a16:creationId xmlns="" xmlns:a16="http://schemas.microsoft.com/office/drawing/2014/main" id="{6981E8AE-8563-4F2B-AA64-3D159527E740}"/>
                  </a:ext>
                </a:extLst>
              </p:cNvPr>
              <p:cNvSpPr txBox="1"/>
              <p:nvPr/>
            </p:nvSpPr>
            <p:spPr>
              <a:xfrm>
                <a:off x="228600" y="4082142"/>
                <a:ext cx="4572000" cy="61734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MY" i="1" smtClean="0">
                              <a:solidFill>
                                <a:srgbClr val="836967"/>
                              </a:solidFill>
                              <a:latin typeface="Cambria Math" panose="02040503050406030204" pitchFamily="18" charset="0"/>
                            </a:rPr>
                          </m:ctrlPr>
                        </m:sSubPr>
                        <m:e>
                          <m:r>
                            <a:rPr lang="en-MY" i="1">
                              <a:latin typeface="Cambria Math" panose="02040503050406030204" pitchFamily="18" charset="0"/>
                            </a:rPr>
                            <m:t>𝑇</m:t>
                          </m:r>
                        </m:e>
                        <m:sub>
                          <m:r>
                            <a:rPr lang="en-MY" i="1">
                              <a:latin typeface="Cambria Math" panose="02040503050406030204" pitchFamily="18" charset="0"/>
                            </a:rPr>
                            <m:t>𝑤𝑐</m:t>
                          </m:r>
                        </m:sub>
                      </m:sSub>
                      <m:r>
                        <a:rPr lang="en-MY" i="0">
                          <a:latin typeface="Cambria Math" panose="02040503050406030204" pitchFamily="18" charset="0"/>
                        </a:rPr>
                        <m:t>=102.6</m:t>
                      </m:r>
                      <m:r>
                        <a:rPr lang="en-MY" b="0" i="1" smtClean="0">
                          <a:latin typeface="Cambria Math" panose="02040503050406030204" pitchFamily="18" charset="0"/>
                        </a:rPr>
                        <m:t> </m:t>
                      </m:r>
                      <m:r>
                        <a:rPr lang="en-MY" i="1">
                          <a:latin typeface="Cambria Math" panose="02040503050406030204" pitchFamily="18" charset="0"/>
                        </a:rPr>
                        <m:t>𝑙𝑛𝑃</m:t>
                      </m:r>
                      <m:r>
                        <a:rPr lang="en-MY" i="0">
                          <a:latin typeface="Cambria Math" panose="02040503050406030204" pitchFamily="18" charset="0"/>
                        </a:rPr>
                        <m:t>−</m:t>
                      </m:r>
                      <m:f>
                        <m:fPr>
                          <m:ctrlPr>
                            <a:rPr lang="en-MY" i="1">
                              <a:solidFill>
                                <a:srgbClr val="836967"/>
                              </a:solidFill>
                              <a:latin typeface="Cambria Math" panose="02040503050406030204" pitchFamily="18" charset="0"/>
                            </a:rPr>
                          </m:ctrlPr>
                        </m:fPr>
                        <m:num>
                          <m:r>
                            <a:rPr lang="en-MY" i="0">
                              <a:latin typeface="Cambria Math" panose="02040503050406030204" pitchFamily="18" charset="0"/>
                            </a:rPr>
                            <m:t>97.2</m:t>
                          </m:r>
                          <m:r>
                            <a:rPr lang="en-MY" i="1">
                              <a:latin typeface="Cambria Math" panose="02040503050406030204" pitchFamily="18" charset="0"/>
                            </a:rPr>
                            <m:t>𝑃</m:t>
                          </m:r>
                        </m:num>
                        <m:den>
                          <m:r>
                            <a:rPr lang="en-MY" i="1">
                              <a:latin typeface="Cambria Math" panose="02040503050406030204" pitchFamily="18" charset="0"/>
                            </a:rPr>
                            <m:t>𝑃</m:t>
                          </m:r>
                          <m:r>
                            <a:rPr lang="en-MY" i="0">
                              <a:latin typeface="Cambria Math" panose="02040503050406030204" pitchFamily="18" charset="0"/>
                            </a:rPr>
                            <m:t>+15</m:t>
                          </m:r>
                        </m:den>
                      </m:f>
                      <m:r>
                        <a:rPr lang="en-MY" i="0">
                          <a:latin typeface="Cambria Math" panose="02040503050406030204" pitchFamily="18" charset="0"/>
                        </a:rPr>
                        <m:t>−0.45</m:t>
                      </m:r>
                      <m:r>
                        <a:rPr lang="en-MY" i="1">
                          <a:latin typeface="Cambria Math" panose="02040503050406030204" pitchFamily="18" charset="0"/>
                        </a:rPr>
                        <m:t>𝑣</m:t>
                      </m:r>
                      <m:r>
                        <a:rPr lang="en-MY" i="0">
                          <a:latin typeface="Cambria Math" panose="02040503050406030204" pitchFamily="18" charset="0"/>
                        </a:rPr>
                        <m:t>+32</m:t>
                      </m:r>
                    </m:oMath>
                  </m:oMathPara>
                </a14:m>
                <a:endParaRPr lang="en-MY" dirty="0"/>
              </a:p>
            </p:txBody>
          </p:sp>
        </mc:Choice>
        <mc:Fallback xmlns="">
          <p:sp>
            <p:nvSpPr>
              <p:cNvPr id="24" name="TextBox 23">
                <a:extLst>
                  <a:ext uri="{FF2B5EF4-FFF2-40B4-BE49-F238E27FC236}">
                    <a16:creationId xmlns:a16="http://schemas.microsoft.com/office/drawing/2014/main" id="{6981E8AE-8563-4F2B-AA64-3D159527E740}"/>
                  </a:ext>
                </a:extLst>
              </p:cNvPr>
              <p:cNvSpPr txBox="1">
                <a:spLocks noRot="1" noChangeAspect="1" noMove="1" noResize="1" noEditPoints="1" noAdjustHandles="1" noChangeArrowheads="1" noChangeShapeType="1" noTextEdit="1"/>
              </p:cNvSpPr>
              <p:nvPr/>
            </p:nvSpPr>
            <p:spPr>
              <a:xfrm>
                <a:off x="228600" y="4082142"/>
                <a:ext cx="4572000" cy="617348"/>
              </a:xfrm>
              <a:prstGeom prst="rect">
                <a:avLst/>
              </a:prstGeom>
              <a:blipFill>
                <a:blip r:embed="rId2"/>
                <a:stretch>
                  <a:fillRect/>
                </a:stretch>
              </a:blipFill>
            </p:spPr>
            <p:txBody>
              <a:bodyPr/>
              <a:lstStyle/>
              <a:p>
                <a:r>
                  <a:rPr lang="en-MY">
                    <a:noFill/>
                  </a:rPr>
                  <a:t> </a:t>
                </a:r>
              </a:p>
            </p:txBody>
          </p:sp>
        </mc:Fallback>
      </mc:AlternateContent>
      <p:sp>
        <p:nvSpPr>
          <p:cNvPr id="25" name="TextBox 24">
            <a:extLst>
              <a:ext uri="{FF2B5EF4-FFF2-40B4-BE49-F238E27FC236}">
                <a16:creationId xmlns="" xmlns:a16="http://schemas.microsoft.com/office/drawing/2014/main" id="{4E882379-A800-4D32-BAD0-774D60271F21}"/>
              </a:ext>
            </a:extLst>
          </p:cNvPr>
          <p:cNvSpPr txBox="1"/>
          <p:nvPr/>
        </p:nvSpPr>
        <p:spPr>
          <a:xfrm>
            <a:off x="355411" y="3497996"/>
            <a:ext cx="2974982" cy="369332"/>
          </a:xfrm>
          <a:prstGeom prst="rect">
            <a:avLst/>
          </a:prstGeom>
          <a:noFill/>
        </p:spPr>
        <p:txBody>
          <a:bodyPr wrap="none" rtlCol="0">
            <a:spAutoFit/>
          </a:bodyPr>
          <a:lstStyle/>
          <a:p>
            <a:r>
              <a:rPr lang="en-MY" dirty="0"/>
              <a:t>(a) Cladding wall temperature</a:t>
            </a:r>
          </a:p>
        </p:txBody>
      </p:sp>
      <mc:AlternateContent xmlns:mc="http://schemas.openxmlformats.org/markup-compatibility/2006" xmlns:a14="http://schemas.microsoft.com/office/drawing/2010/main">
        <mc:Choice Requires="a14">
          <p:sp>
            <p:nvSpPr>
              <p:cNvPr id="26" name="TextBox 25">
                <a:extLst>
                  <a:ext uri="{FF2B5EF4-FFF2-40B4-BE49-F238E27FC236}">
                    <a16:creationId xmlns="" xmlns:a16="http://schemas.microsoft.com/office/drawing/2014/main" id="{28CD5859-8684-4BEB-B614-8420EB3833FF}"/>
                  </a:ext>
                </a:extLst>
              </p:cNvPr>
              <p:cNvSpPr txBox="1"/>
              <p:nvPr/>
            </p:nvSpPr>
            <p:spPr>
              <a:xfrm>
                <a:off x="355411" y="4969706"/>
                <a:ext cx="7010400" cy="66909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MY" i="1" smtClean="0">
                              <a:solidFill>
                                <a:srgbClr val="836967"/>
                              </a:solidFill>
                              <a:latin typeface="Cambria Math" panose="02040503050406030204" pitchFamily="18" charset="0"/>
                            </a:rPr>
                          </m:ctrlPr>
                        </m:sSubPr>
                        <m:e>
                          <m:r>
                            <a:rPr lang="en-MY" i="1">
                              <a:latin typeface="Cambria Math" panose="02040503050406030204" pitchFamily="18" charset="0"/>
                            </a:rPr>
                            <m:t>𝑇</m:t>
                          </m:r>
                        </m:e>
                        <m:sub>
                          <m:r>
                            <a:rPr lang="en-MY" i="1">
                              <a:latin typeface="Cambria Math" panose="02040503050406030204" pitchFamily="18" charset="0"/>
                            </a:rPr>
                            <m:t>𝑤𝑐</m:t>
                          </m:r>
                        </m:sub>
                      </m:sSub>
                      <m:r>
                        <a:rPr lang="en-MY" i="0">
                          <a:latin typeface="Cambria Math" panose="02040503050406030204" pitchFamily="18" charset="0"/>
                        </a:rPr>
                        <m:t>=102.6</m:t>
                      </m:r>
                      <m:func>
                        <m:funcPr>
                          <m:ctrlPr>
                            <a:rPr lang="en-MY" b="0" i="1" smtClean="0">
                              <a:latin typeface="Cambria Math" panose="02040503050406030204" pitchFamily="18" charset="0"/>
                            </a:rPr>
                          </m:ctrlPr>
                        </m:funcPr>
                        <m:fName>
                          <m:r>
                            <m:rPr>
                              <m:sty m:val="p"/>
                            </m:rPr>
                            <a:rPr lang="en-MY" i="0">
                              <a:latin typeface="Cambria Math" panose="02040503050406030204" pitchFamily="18" charset="0"/>
                            </a:rPr>
                            <m:t>ln</m:t>
                          </m:r>
                        </m:fName>
                        <m:e>
                          <m:d>
                            <m:dPr>
                              <m:ctrlPr>
                                <a:rPr lang="en-MY" b="0" i="1" smtClean="0">
                                  <a:latin typeface="Cambria Math" panose="02040503050406030204" pitchFamily="18" charset="0"/>
                                </a:rPr>
                              </m:ctrlPr>
                            </m:dPr>
                            <m:e>
                              <m:r>
                                <a:rPr lang="en-MY" b="0" i="1" smtClean="0">
                                  <a:latin typeface="Cambria Math" panose="02040503050406030204" pitchFamily="18" charset="0"/>
                                </a:rPr>
                                <m:t>2,015</m:t>
                              </m:r>
                            </m:e>
                          </m:d>
                        </m:e>
                      </m:func>
                      <m:r>
                        <a:rPr lang="en-MY" i="0">
                          <a:latin typeface="Cambria Math" panose="02040503050406030204" pitchFamily="18" charset="0"/>
                        </a:rPr>
                        <m:t>−</m:t>
                      </m:r>
                      <m:f>
                        <m:fPr>
                          <m:ctrlPr>
                            <a:rPr lang="en-MY" i="1">
                              <a:solidFill>
                                <a:srgbClr val="836967"/>
                              </a:solidFill>
                              <a:latin typeface="Cambria Math" panose="02040503050406030204" pitchFamily="18" charset="0"/>
                            </a:rPr>
                          </m:ctrlPr>
                        </m:fPr>
                        <m:num>
                          <m:r>
                            <a:rPr lang="en-MY" i="0">
                              <a:latin typeface="Cambria Math" panose="02040503050406030204" pitchFamily="18" charset="0"/>
                            </a:rPr>
                            <m:t>97.2</m:t>
                          </m:r>
                          <m:d>
                            <m:dPr>
                              <m:ctrlPr>
                                <a:rPr lang="en-MY" b="0" i="1" smtClean="0">
                                  <a:latin typeface="Cambria Math" panose="02040503050406030204" pitchFamily="18" charset="0"/>
                                </a:rPr>
                              </m:ctrlPr>
                            </m:dPr>
                            <m:e>
                              <m:r>
                                <a:rPr lang="en-MY" b="0" i="1" smtClean="0">
                                  <a:latin typeface="Cambria Math" panose="02040503050406030204" pitchFamily="18" charset="0"/>
                                </a:rPr>
                                <m:t>2,015</m:t>
                              </m:r>
                            </m:e>
                          </m:d>
                        </m:num>
                        <m:den>
                          <m:d>
                            <m:dPr>
                              <m:ctrlPr>
                                <a:rPr lang="en-MY" b="0" i="1" smtClean="0">
                                  <a:latin typeface="Cambria Math" panose="02040503050406030204" pitchFamily="18" charset="0"/>
                                </a:rPr>
                              </m:ctrlPr>
                            </m:dPr>
                            <m:e>
                              <m:r>
                                <a:rPr lang="en-MY" b="0" i="0" smtClean="0">
                                  <a:latin typeface="Cambria Math" panose="02040503050406030204" pitchFamily="18" charset="0"/>
                                </a:rPr>
                                <m:t>2,015</m:t>
                              </m:r>
                            </m:e>
                          </m:d>
                          <m:r>
                            <a:rPr lang="en-MY" i="0">
                              <a:latin typeface="Cambria Math" panose="02040503050406030204" pitchFamily="18" charset="0"/>
                            </a:rPr>
                            <m:t>+15</m:t>
                          </m:r>
                        </m:den>
                      </m:f>
                      <m:r>
                        <a:rPr lang="en-MY" i="0">
                          <a:latin typeface="Cambria Math" panose="02040503050406030204" pitchFamily="18" charset="0"/>
                        </a:rPr>
                        <m:t>−0.45</m:t>
                      </m:r>
                      <m:d>
                        <m:dPr>
                          <m:ctrlPr>
                            <a:rPr lang="en-MY" b="0" i="1" smtClean="0">
                              <a:latin typeface="Cambria Math" panose="02040503050406030204" pitchFamily="18" charset="0"/>
                            </a:rPr>
                          </m:ctrlPr>
                        </m:dPr>
                        <m:e>
                          <m:r>
                            <a:rPr lang="en-MY" b="0" i="1" smtClean="0">
                              <a:latin typeface="Cambria Math" panose="02040503050406030204" pitchFamily="18" charset="0"/>
                            </a:rPr>
                            <m:t>13.6</m:t>
                          </m:r>
                        </m:e>
                      </m:d>
                      <m:r>
                        <a:rPr lang="en-MY" i="0">
                          <a:latin typeface="Cambria Math" panose="02040503050406030204" pitchFamily="18" charset="0"/>
                        </a:rPr>
                        <m:t>+32</m:t>
                      </m:r>
                      <m:r>
                        <a:rPr lang="en-MY" b="0" i="0" smtClean="0">
                          <a:latin typeface="Cambria Math" panose="02040503050406030204" pitchFamily="18" charset="0"/>
                        </a:rPr>
                        <m:t>=710 </m:t>
                      </m:r>
                      <m:r>
                        <a:rPr lang="en-MY" b="0" i="1" smtClean="0">
                          <a:latin typeface="Cambria Math" panose="02040503050406030204" pitchFamily="18" charset="0"/>
                          <a:ea typeface="Cambria Math" panose="02040503050406030204" pitchFamily="18" charset="0"/>
                        </a:rPr>
                        <m:t>℉</m:t>
                      </m:r>
                    </m:oMath>
                  </m:oMathPara>
                </a14:m>
                <a:endParaRPr lang="en-MY" dirty="0"/>
              </a:p>
            </p:txBody>
          </p:sp>
        </mc:Choice>
        <mc:Fallback xmlns="">
          <p:sp>
            <p:nvSpPr>
              <p:cNvPr id="26" name="TextBox 25">
                <a:extLst>
                  <a:ext uri="{FF2B5EF4-FFF2-40B4-BE49-F238E27FC236}">
                    <a16:creationId xmlns:a16="http://schemas.microsoft.com/office/drawing/2014/main" id="{28CD5859-8684-4BEB-B614-8420EB3833FF}"/>
                  </a:ext>
                </a:extLst>
              </p:cNvPr>
              <p:cNvSpPr txBox="1">
                <a:spLocks noRot="1" noChangeAspect="1" noMove="1" noResize="1" noEditPoints="1" noAdjustHandles="1" noChangeArrowheads="1" noChangeShapeType="1" noTextEdit="1"/>
              </p:cNvSpPr>
              <p:nvPr/>
            </p:nvSpPr>
            <p:spPr>
              <a:xfrm>
                <a:off x="355411" y="4969706"/>
                <a:ext cx="7010400" cy="669094"/>
              </a:xfrm>
              <a:prstGeom prst="rect">
                <a:avLst/>
              </a:prstGeom>
              <a:blipFill>
                <a:blip r:embed="rId3"/>
                <a:stretch>
                  <a:fillRect/>
                </a:stretch>
              </a:blipFill>
            </p:spPr>
            <p:txBody>
              <a:bodyPr/>
              <a:lstStyle/>
              <a:p>
                <a:r>
                  <a:rPr lang="en-MY">
                    <a:noFill/>
                  </a:rPr>
                  <a:t> </a:t>
                </a:r>
              </a:p>
            </p:txBody>
          </p:sp>
        </mc:Fallback>
      </mc:AlternateContent>
    </p:spTree>
    <p:extLst>
      <p:ext uri="{BB962C8B-B14F-4D97-AF65-F5344CB8AC3E}">
        <p14:creationId xmlns:p14="http://schemas.microsoft.com/office/powerpoint/2010/main" val="1880785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D672B5C2-8390-44F4-9650-3CEDA3AEE685}"/>
              </a:ext>
            </a:extLst>
          </p:cNvPr>
          <p:cNvSpPr txBox="1"/>
          <p:nvPr/>
        </p:nvSpPr>
        <p:spPr>
          <a:xfrm>
            <a:off x="381000" y="838200"/>
            <a:ext cx="2736005" cy="369332"/>
          </a:xfrm>
          <a:prstGeom prst="rect">
            <a:avLst/>
          </a:prstGeom>
          <a:noFill/>
        </p:spPr>
        <p:txBody>
          <a:bodyPr wrap="none" rtlCol="0">
            <a:spAutoFit/>
          </a:bodyPr>
          <a:lstStyle/>
          <a:p>
            <a:r>
              <a:rPr lang="en-MY" dirty="0"/>
              <a:t>(b) </a:t>
            </a:r>
            <a:r>
              <a:rPr lang="en-US" sz="1800" b="0" i="0" u="none" strike="noStrike" baseline="0" dirty="0">
                <a:latin typeface="Fd1716945-Identity-H"/>
              </a:rPr>
              <a:t>heat transfer coefficient</a:t>
            </a:r>
            <a:endParaRPr lang="en-MY" dirty="0"/>
          </a:p>
        </p:txBody>
      </p:sp>
      <mc:AlternateContent xmlns:mc="http://schemas.openxmlformats.org/markup-compatibility/2006" xmlns:a14="http://schemas.microsoft.com/office/drawing/2010/main">
        <mc:Choice Requires="a14">
          <p:sp>
            <p:nvSpPr>
              <p:cNvPr id="14" name="TextBox 13">
                <a:extLst>
                  <a:ext uri="{FF2B5EF4-FFF2-40B4-BE49-F238E27FC236}">
                    <a16:creationId xmlns="" xmlns:a16="http://schemas.microsoft.com/office/drawing/2014/main" id="{DE503098-1A5C-4F34-9749-63A110DB0A80}"/>
                  </a:ext>
                </a:extLst>
              </p:cNvPr>
              <p:cNvSpPr txBox="1"/>
              <p:nvPr/>
            </p:nvSpPr>
            <p:spPr>
              <a:xfrm>
                <a:off x="381000" y="1524000"/>
                <a:ext cx="7543800" cy="487954"/>
              </a:xfrm>
              <a:prstGeom prst="rect">
                <a:avLst/>
              </a:prstGeom>
              <a:noFill/>
            </p:spPr>
            <p:txBody>
              <a:bodyPr wrap="square">
                <a:spAutoFit/>
              </a:bodyPr>
              <a:lstStyle/>
              <a:p>
                <a:r>
                  <a:rPr lang="en-MY" sz="1800" dirty="0">
                    <a:effectLst/>
                    <a:latin typeface="Times New Roman" panose="02020603050405020304" pitchFamily="18" charset="0"/>
                    <a:ea typeface="Calibri" panose="020F0502020204030204" pitchFamily="34" charset="0"/>
                  </a:rPr>
                  <a:t>The radius of the fuel rods, </a:t>
                </a:r>
                <a14:m>
                  <m:oMath xmlns:m="http://schemas.openxmlformats.org/officeDocument/2006/math">
                    <m:r>
                      <a:rPr lang="en-MY" sz="1800" i="1">
                        <a:effectLst/>
                        <a:latin typeface="Cambria Math" panose="02040503050406030204" pitchFamily="18" charset="0"/>
                        <a:ea typeface="Calibri" panose="020F0502020204030204" pitchFamily="34" charset="0"/>
                        <a:cs typeface="Times New Roman" panose="02020603050405020304" pitchFamily="18" charset="0"/>
                      </a:rPr>
                      <m:t>𝑎</m:t>
                    </m:r>
                    <m:r>
                      <a:rPr lang="en-MY"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MY" sz="1800" i="1">
                            <a:effectLst/>
                            <a:latin typeface="Cambria Math" panose="02040503050406030204" pitchFamily="18" charset="0"/>
                            <a:cs typeface="Times New Roman" panose="02020603050405020304" pitchFamily="18" charset="0"/>
                          </a:rPr>
                        </m:ctrlPr>
                      </m:fPr>
                      <m:num>
                        <m:r>
                          <a:rPr lang="en-MY" sz="1800" i="1">
                            <a:effectLst/>
                            <a:latin typeface="Cambria Math" panose="02040503050406030204" pitchFamily="18" charset="0"/>
                            <a:ea typeface="Calibri" panose="020F0502020204030204" pitchFamily="34" charset="0"/>
                            <a:cs typeface="Times New Roman" panose="02020603050405020304" pitchFamily="18" charset="0"/>
                          </a:rPr>
                          <m:t>0.</m:t>
                        </m:r>
                        <m:r>
                          <a:rPr lang="en-MY" sz="1800" b="0" i="1" smtClean="0">
                            <a:effectLst/>
                            <a:latin typeface="Cambria Math" panose="02040503050406030204" pitchFamily="18" charset="0"/>
                            <a:ea typeface="Calibri" panose="020F0502020204030204" pitchFamily="34" charset="0"/>
                            <a:cs typeface="Times New Roman" panose="02020603050405020304" pitchFamily="18" charset="0"/>
                          </a:rPr>
                          <m:t>298</m:t>
                        </m:r>
                      </m:num>
                      <m:den>
                        <m:r>
                          <a:rPr lang="en-MY" sz="1800" i="1">
                            <a:effectLst/>
                            <a:latin typeface="Cambria Math" panose="02040503050406030204" pitchFamily="18" charset="0"/>
                            <a:ea typeface="Calibri" panose="020F0502020204030204" pitchFamily="34" charset="0"/>
                            <a:cs typeface="Times New Roman" panose="02020603050405020304" pitchFamily="18" charset="0"/>
                          </a:rPr>
                          <m:t>2</m:t>
                        </m:r>
                      </m:den>
                    </m:f>
                    <m:r>
                      <a:rPr lang="en-MY" sz="1800" i="1">
                        <a:effectLst/>
                        <a:latin typeface="Cambria Math" panose="02040503050406030204" pitchFamily="18" charset="0"/>
                        <a:ea typeface="Calibri" panose="020F0502020204030204" pitchFamily="34" charset="0"/>
                        <a:cs typeface="Times New Roman" panose="02020603050405020304" pitchFamily="18" charset="0"/>
                      </a:rPr>
                      <m:t> </m:t>
                    </m:r>
                    <m:r>
                      <a:rPr lang="en-MY" sz="1800" i="1">
                        <a:effectLst/>
                        <a:latin typeface="Cambria Math" panose="02040503050406030204" pitchFamily="18" charset="0"/>
                        <a:ea typeface="Calibri" panose="020F0502020204030204" pitchFamily="34" charset="0"/>
                        <a:cs typeface="Times New Roman" panose="02020603050405020304" pitchFamily="18" charset="0"/>
                      </a:rPr>
                      <m:t>𝑖𝑛𝑐h𝑒𝑠</m:t>
                    </m:r>
                    <m:r>
                      <a:rPr lang="en-MY" sz="1800" i="1">
                        <a:effectLst/>
                        <a:latin typeface="Cambria Math" panose="02040503050406030204" pitchFamily="18" charset="0"/>
                        <a:ea typeface="Calibri" panose="020F0502020204030204" pitchFamily="34" charset="0"/>
                        <a:cs typeface="Times New Roman" panose="02020603050405020304" pitchFamily="18" charset="0"/>
                      </a:rPr>
                      <m:t>+0.021 </m:t>
                    </m:r>
                    <m:r>
                      <a:rPr lang="en-MY" sz="1800" i="1">
                        <a:effectLst/>
                        <a:latin typeface="Cambria Math" panose="02040503050406030204" pitchFamily="18" charset="0"/>
                        <a:ea typeface="Calibri" panose="020F0502020204030204" pitchFamily="34" charset="0"/>
                        <a:cs typeface="Times New Roman" panose="02020603050405020304" pitchFamily="18" charset="0"/>
                      </a:rPr>
                      <m:t>𝑖𝑛𝑐h𝑒𝑠</m:t>
                    </m:r>
                    <m:r>
                      <a:rPr lang="en-MY" sz="1800" i="1">
                        <a:effectLst/>
                        <a:latin typeface="Cambria Math" panose="02040503050406030204" pitchFamily="18" charset="0"/>
                        <a:ea typeface="Calibri" panose="020F0502020204030204" pitchFamily="34" charset="0"/>
                        <a:cs typeface="Times New Roman" panose="02020603050405020304" pitchFamily="18" charset="0"/>
                      </a:rPr>
                      <m:t>=0.17 </m:t>
                    </m:r>
                    <m:r>
                      <a:rPr lang="en-MY" sz="1800" i="1">
                        <a:effectLst/>
                        <a:latin typeface="Cambria Math" panose="02040503050406030204" pitchFamily="18" charset="0"/>
                        <a:ea typeface="Calibri" panose="020F0502020204030204" pitchFamily="34" charset="0"/>
                        <a:cs typeface="Times New Roman" panose="02020603050405020304" pitchFamily="18" charset="0"/>
                      </a:rPr>
                      <m:t>𝑖𝑛𝑐h𝑒𝑠</m:t>
                    </m:r>
                  </m:oMath>
                </a14:m>
                <a:endParaRPr lang="en-MY" dirty="0"/>
              </a:p>
            </p:txBody>
          </p:sp>
        </mc:Choice>
        <mc:Fallback xmlns="">
          <p:sp>
            <p:nvSpPr>
              <p:cNvPr id="14" name="TextBox 13">
                <a:extLst>
                  <a:ext uri="{FF2B5EF4-FFF2-40B4-BE49-F238E27FC236}">
                    <a16:creationId xmlns:a16="http://schemas.microsoft.com/office/drawing/2014/main" id="{DE503098-1A5C-4F34-9749-63A110DB0A80}"/>
                  </a:ext>
                </a:extLst>
              </p:cNvPr>
              <p:cNvSpPr txBox="1">
                <a:spLocks noRot="1" noChangeAspect="1" noMove="1" noResize="1" noEditPoints="1" noAdjustHandles="1" noChangeArrowheads="1" noChangeShapeType="1" noTextEdit="1"/>
              </p:cNvSpPr>
              <p:nvPr/>
            </p:nvSpPr>
            <p:spPr>
              <a:xfrm>
                <a:off x="381000" y="1524000"/>
                <a:ext cx="7543800" cy="487954"/>
              </a:xfrm>
              <a:prstGeom prst="rect">
                <a:avLst/>
              </a:prstGeom>
              <a:blipFill>
                <a:blip r:embed="rId2"/>
                <a:stretch>
                  <a:fillRect l="-728" b="-6250"/>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 xmlns:a16="http://schemas.microsoft.com/office/drawing/2014/main" id="{B91611F3-7E58-4600-8123-11C8244F9738}"/>
                  </a:ext>
                </a:extLst>
              </p:cNvPr>
              <p:cNvSpPr txBox="1"/>
              <p:nvPr/>
            </p:nvSpPr>
            <p:spPr>
              <a:xfrm>
                <a:off x="1981200" y="2226702"/>
                <a:ext cx="4953000" cy="789703"/>
              </a:xfrm>
              <a:prstGeom prst="rect">
                <a:avLst/>
              </a:prstGeom>
              <a:noFill/>
            </p:spPr>
            <p:txBody>
              <a:bodyPr wrap="square">
                <a:spAutoFit/>
              </a:bodyPr>
              <a:lstStyle/>
              <a:p>
                <a:pPr algn="just">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en-MY" sz="1800" i="1" smtClean="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1800" i="1">
                              <a:effectLst/>
                              <a:latin typeface="Cambria Math" panose="02040503050406030204" pitchFamily="18" charset="0"/>
                              <a:ea typeface="Calibri" panose="020F0502020204030204" pitchFamily="34" charset="0"/>
                              <a:cs typeface="Times New Roman" panose="02020603050405020304" pitchFamily="18" charset="0"/>
                            </a:rPr>
                            <m:t>𝐷</m:t>
                          </m:r>
                        </m:e>
                        <m:sub>
                          <m:r>
                            <a:rPr lang="en-MY" sz="1800" i="1">
                              <a:effectLst/>
                              <a:latin typeface="Cambria Math" panose="02040503050406030204" pitchFamily="18" charset="0"/>
                              <a:ea typeface="Calibri" panose="020F0502020204030204" pitchFamily="34" charset="0"/>
                              <a:cs typeface="Times New Roman" panose="02020603050405020304" pitchFamily="18" charset="0"/>
                            </a:rPr>
                            <m:t>𝑒</m:t>
                          </m:r>
                        </m:sub>
                      </m:sSub>
                      <m:r>
                        <a:rPr lang="en-MY" sz="1800" i="1">
                          <a:effectLst/>
                          <a:latin typeface="Cambria Math" panose="02040503050406030204" pitchFamily="18" charset="0"/>
                          <a:ea typeface="Calibri" panose="020F0502020204030204" pitchFamily="34" charset="0"/>
                          <a:cs typeface="Times New Roman" panose="02020603050405020304" pitchFamily="18" charset="0"/>
                        </a:rPr>
                        <m:t>=2×</m:t>
                      </m:r>
                      <m:f>
                        <m:fPr>
                          <m:ctrlPr>
                            <a:rPr lang="en-MY" sz="18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MY"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MY" sz="1800" i="1">
                                  <a:effectLst/>
                                  <a:latin typeface="Cambria Math" panose="02040503050406030204" pitchFamily="18" charset="0"/>
                                  <a:ea typeface="Calibri" panose="020F0502020204030204" pitchFamily="34" charset="0"/>
                                  <a:cs typeface="Times New Roman" panose="02020603050405020304" pitchFamily="18" charset="0"/>
                                </a:rPr>
                                <m:t>𝑠</m:t>
                              </m:r>
                            </m:e>
                            <m:sup>
                              <m:r>
                                <a:rPr lang="en-MY"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MY" sz="1800" i="1">
                              <a:effectLst/>
                              <a:latin typeface="Cambria Math" panose="02040503050406030204" pitchFamily="18" charset="0"/>
                              <a:ea typeface="Calibri" panose="020F0502020204030204" pitchFamily="34" charset="0"/>
                              <a:cs typeface="Times New Roman" panose="02020603050405020304" pitchFamily="18" charset="0"/>
                            </a:rPr>
                            <m:t>−</m:t>
                          </m:r>
                          <m:r>
                            <a:rPr lang="en-MY" sz="1800" i="1">
                              <a:effectLst/>
                              <a:latin typeface="Cambria Math" panose="02040503050406030204" pitchFamily="18" charset="0"/>
                              <a:ea typeface="Calibri" panose="020F0502020204030204" pitchFamily="34" charset="0"/>
                              <a:cs typeface="Times New Roman" panose="02020603050405020304" pitchFamily="18" charset="0"/>
                            </a:rPr>
                            <m:t>𝜋</m:t>
                          </m:r>
                          <m:sSup>
                            <m:sSupPr>
                              <m:ctrlPr>
                                <a:rPr lang="en-MY"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MY" sz="1800" i="1">
                                  <a:effectLst/>
                                  <a:latin typeface="Cambria Math" panose="02040503050406030204" pitchFamily="18" charset="0"/>
                                  <a:ea typeface="Calibri" panose="020F0502020204030204" pitchFamily="34" charset="0"/>
                                  <a:cs typeface="Times New Roman" panose="02020603050405020304" pitchFamily="18" charset="0"/>
                                </a:rPr>
                                <m:t>𝑎</m:t>
                              </m:r>
                            </m:e>
                            <m:sup>
                              <m:r>
                                <a:rPr lang="en-MY" sz="1800" i="1">
                                  <a:effectLst/>
                                  <a:latin typeface="Cambria Math" panose="02040503050406030204" pitchFamily="18" charset="0"/>
                                  <a:ea typeface="Calibri" panose="020F0502020204030204" pitchFamily="34" charset="0"/>
                                  <a:cs typeface="Times New Roman" panose="02020603050405020304" pitchFamily="18" charset="0"/>
                                </a:rPr>
                                <m:t>2</m:t>
                              </m:r>
                            </m:sup>
                          </m:sSup>
                        </m:num>
                        <m:den>
                          <m:r>
                            <a:rPr lang="en-MY" sz="1800" i="1">
                              <a:effectLst/>
                              <a:latin typeface="Cambria Math" panose="02040503050406030204" pitchFamily="18" charset="0"/>
                              <a:ea typeface="Calibri" panose="020F0502020204030204" pitchFamily="34" charset="0"/>
                              <a:cs typeface="Times New Roman" panose="02020603050405020304" pitchFamily="18" charset="0"/>
                            </a:rPr>
                            <m:t>𝜋</m:t>
                          </m:r>
                          <m:r>
                            <a:rPr lang="en-MY" sz="1800" i="1">
                              <a:effectLst/>
                              <a:latin typeface="Cambria Math" panose="02040503050406030204" pitchFamily="18" charset="0"/>
                              <a:ea typeface="Calibri" panose="020F0502020204030204" pitchFamily="34" charset="0"/>
                              <a:cs typeface="Times New Roman" panose="02020603050405020304" pitchFamily="18" charset="0"/>
                            </a:rPr>
                            <m:t>𝑎</m:t>
                          </m:r>
                        </m:den>
                      </m:f>
                    </m:oMath>
                  </m:oMathPara>
                </a14:m>
                <a:endParaRPr lang="en-MY" sz="16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6" name="TextBox 15">
                <a:extLst>
                  <a:ext uri="{FF2B5EF4-FFF2-40B4-BE49-F238E27FC236}">
                    <a16:creationId xmlns:a16="http://schemas.microsoft.com/office/drawing/2014/main" id="{B91611F3-7E58-4600-8123-11C8244F9738}"/>
                  </a:ext>
                </a:extLst>
              </p:cNvPr>
              <p:cNvSpPr txBox="1">
                <a:spLocks noRot="1" noChangeAspect="1" noMove="1" noResize="1" noEditPoints="1" noAdjustHandles="1" noChangeArrowheads="1" noChangeShapeType="1" noTextEdit="1"/>
              </p:cNvSpPr>
              <p:nvPr/>
            </p:nvSpPr>
            <p:spPr>
              <a:xfrm>
                <a:off x="1981200" y="2226702"/>
                <a:ext cx="4953000" cy="789703"/>
              </a:xfrm>
              <a:prstGeom prst="rect">
                <a:avLst/>
              </a:prstGeom>
              <a:blipFill>
                <a:blip r:embed="rId3"/>
                <a:stretch>
                  <a:fillRect/>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 xmlns:a16="http://schemas.microsoft.com/office/drawing/2014/main" id="{E47F1BC5-C9EC-4C03-9092-A341920A6570}"/>
                  </a:ext>
                </a:extLst>
              </p:cNvPr>
              <p:cNvSpPr txBox="1"/>
              <p:nvPr/>
            </p:nvSpPr>
            <p:spPr>
              <a:xfrm>
                <a:off x="1524000" y="3166060"/>
                <a:ext cx="6629400" cy="69730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MY" i="1" smtClean="0">
                              <a:solidFill>
                                <a:srgbClr val="836967"/>
                              </a:solidFill>
                              <a:latin typeface="Cambria Math" panose="02040503050406030204" pitchFamily="18" charset="0"/>
                            </a:rPr>
                          </m:ctrlPr>
                        </m:sSubPr>
                        <m:e>
                          <m:r>
                            <a:rPr lang="en-MY" i="1">
                              <a:latin typeface="Cambria Math" panose="02040503050406030204" pitchFamily="18" charset="0"/>
                            </a:rPr>
                            <m:t>𝐷</m:t>
                          </m:r>
                        </m:e>
                        <m:sub>
                          <m:r>
                            <a:rPr lang="en-MY" i="1">
                              <a:latin typeface="Cambria Math" panose="02040503050406030204" pitchFamily="18" charset="0"/>
                            </a:rPr>
                            <m:t>𝑒</m:t>
                          </m:r>
                        </m:sub>
                      </m:sSub>
                      <m:r>
                        <a:rPr lang="en-MY" i="0">
                          <a:latin typeface="Cambria Math" panose="02040503050406030204" pitchFamily="18" charset="0"/>
                        </a:rPr>
                        <m:t>=2×</m:t>
                      </m:r>
                      <m:f>
                        <m:fPr>
                          <m:ctrlPr>
                            <a:rPr lang="en-MY" i="1">
                              <a:solidFill>
                                <a:srgbClr val="836967"/>
                              </a:solidFill>
                              <a:latin typeface="Cambria Math" panose="02040503050406030204" pitchFamily="18" charset="0"/>
                            </a:rPr>
                          </m:ctrlPr>
                        </m:fPr>
                        <m:num>
                          <m:sSup>
                            <m:sSupPr>
                              <m:ctrlPr>
                                <a:rPr lang="en-MY" i="1">
                                  <a:solidFill>
                                    <a:srgbClr val="836967"/>
                                  </a:solidFill>
                                  <a:latin typeface="Cambria Math" panose="02040503050406030204" pitchFamily="18" charset="0"/>
                                </a:rPr>
                              </m:ctrlPr>
                            </m:sSupPr>
                            <m:e>
                              <m:d>
                                <m:dPr>
                                  <m:ctrlPr>
                                    <a:rPr lang="en-MY" i="1">
                                      <a:latin typeface="Cambria Math" panose="02040503050406030204" pitchFamily="18" charset="0"/>
                                    </a:rPr>
                                  </m:ctrlPr>
                                </m:dPr>
                                <m:e>
                                  <m:r>
                                    <a:rPr lang="en-MY" i="0">
                                      <a:latin typeface="Cambria Math" panose="02040503050406030204" pitchFamily="18" charset="0"/>
                                    </a:rPr>
                                    <m:t>0.</m:t>
                                  </m:r>
                                  <m:r>
                                    <a:rPr lang="en-MY" b="0" i="1" smtClean="0">
                                      <a:latin typeface="Cambria Math" panose="02040503050406030204" pitchFamily="18" charset="0"/>
                                    </a:rPr>
                                    <m:t>4222</m:t>
                                  </m:r>
                                </m:e>
                              </m:d>
                            </m:e>
                            <m:sup>
                              <m:r>
                                <a:rPr lang="en-MY" i="0">
                                  <a:latin typeface="Cambria Math" panose="02040503050406030204" pitchFamily="18" charset="0"/>
                                </a:rPr>
                                <m:t>2</m:t>
                              </m:r>
                            </m:sup>
                          </m:sSup>
                          <m:r>
                            <a:rPr lang="en-MY" i="0">
                              <a:latin typeface="Cambria Math" panose="02040503050406030204" pitchFamily="18" charset="0"/>
                            </a:rPr>
                            <m:t>−</m:t>
                          </m:r>
                          <m:r>
                            <a:rPr lang="en-MY" i="1">
                              <a:latin typeface="Cambria Math" panose="02040503050406030204" pitchFamily="18" charset="0"/>
                            </a:rPr>
                            <m:t>𝜋</m:t>
                          </m:r>
                          <m:sSup>
                            <m:sSupPr>
                              <m:ctrlPr>
                                <a:rPr lang="en-MY" i="1">
                                  <a:solidFill>
                                    <a:srgbClr val="836967"/>
                                  </a:solidFill>
                                  <a:latin typeface="Cambria Math" panose="02040503050406030204" pitchFamily="18" charset="0"/>
                                </a:rPr>
                              </m:ctrlPr>
                            </m:sSupPr>
                            <m:e>
                              <m:d>
                                <m:dPr>
                                  <m:ctrlPr>
                                    <a:rPr lang="en-MY" i="1">
                                      <a:latin typeface="Cambria Math" panose="02040503050406030204" pitchFamily="18" charset="0"/>
                                    </a:rPr>
                                  </m:ctrlPr>
                                </m:dPr>
                                <m:e>
                                  <m:r>
                                    <a:rPr lang="en-MY" i="0">
                                      <a:latin typeface="Cambria Math" panose="02040503050406030204" pitchFamily="18" charset="0"/>
                                    </a:rPr>
                                    <m:t>0.</m:t>
                                  </m:r>
                                  <m:r>
                                    <a:rPr lang="en-MY" b="0" i="1" smtClean="0">
                                      <a:latin typeface="Cambria Math" panose="02040503050406030204" pitchFamily="18" charset="0"/>
                                    </a:rPr>
                                    <m:t>17</m:t>
                                  </m:r>
                                </m:e>
                              </m:d>
                            </m:e>
                            <m:sup>
                              <m:r>
                                <a:rPr lang="en-MY" i="0">
                                  <a:latin typeface="Cambria Math" panose="02040503050406030204" pitchFamily="18" charset="0"/>
                                </a:rPr>
                                <m:t>2</m:t>
                              </m:r>
                            </m:sup>
                          </m:sSup>
                        </m:num>
                        <m:den>
                          <m:d>
                            <m:dPr>
                              <m:begChr m:val=""/>
                              <m:ctrlPr>
                                <a:rPr lang="en-MY" i="1">
                                  <a:latin typeface="Cambria Math" panose="02040503050406030204" pitchFamily="18" charset="0"/>
                                </a:rPr>
                              </m:ctrlPr>
                            </m:dPr>
                            <m:e>
                              <m:r>
                                <a:rPr lang="en-MY" i="1">
                                  <a:latin typeface="Cambria Math" panose="02040503050406030204" pitchFamily="18" charset="0"/>
                                </a:rPr>
                                <m:t>𝜋</m:t>
                              </m:r>
                              <m:r>
                                <a:rPr lang="en-MY" i="0">
                                  <a:latin typeface="Cambria Math" panose="02040503050406030204" pitchFamily="18" charset="0"/>
                                </a:rPr>
                                <m:t>(0.</m:t>
                              </m:r>
                              <m:r>
                                <a:rPr lang="en-MY" b="0" i="1" smtClean="0">
                                  <a:latin typeface="Cambria Math" panose="02040503050406030204" pitchFamily="18" charset="0"/>
                                </a:rPr>
                                <m:t>17</m:t>
                              </m:r>
                            </m:e>
                          </m:d>
                        </m:den>
                      </m:f>
                      <m:r>
                        <a:rPr lang="en-MY" i="0">
                          <a:latin typeface="Cambria Math" panose="02040503050406030204" pitchFamily="18" charset="0"/>
                        </a:rPr>
                        <m:t>=0</m:t>
                      </m:r>
                      <m:r>
                        <a:rPr lang="en-MY" b="0" i="0" smtClean="0">
                          <a:latin typeface="Cambria Math" panose="02040503050406030204" pitchFamily="18" charset="0"/>
                        </a:rPr>
                        <m:t>.3275</m:t>
                      </m:r>
                      <m:r>
                        <a:rPr lang="en-MY" i="0">
                          <a:latin typeface="Cambria Math" panose="02040503050406030204" pitchFamily="18" charset="0"/>
                        </a:rPr>
                        <m:t> </m:t>
                      </m:r>
                      <m:r>
                        <a:rPr lang="en-MY" i="1">
                          <a:latin typeface="Cambria Math" panose="02040503050406030204" pitchFamily="18" charset="0"/>
                        </a:rPr>
                        <m:t>𝑖𝑛𝑐h𝑒𝑠</m:t>
                      </m:r>
                      <m:r>
                        <a:rPr lang="en-MY" i="0">
                          <a:latin typeface="Cambria Math" panose="02040503050406030204" pitchFamily="18" charset="0"/>
                        </a:rPr>
                        <m:t>=</m:t>
                      </m:r>
                      <m:r>
                        <a:rPr lang="en-MY" b="0" i="0" smtClean="0">
                          <a:latin typeface="Cambria Math" panose="02040503050406030204" pitchFamily="18" charset="0"/>
                        </a:rPr>
                        <m:t>0.0273</m:t>
                      </m:r>
                      <m:r>
                        <a:rPr lang="en-MY" i="0">
                          <a:latin typeface="Cambria Math" panose="02040503050406030204" pitchFamily="18" charset="0"/>
                        </a:rPr>
                        <m:t> </m:t>
                      </m:r>
                      <m:r>
                        <a:rPr lang="en-MY" i="1">
                          <a:latin typeface="Cambria Math" panose="02040503050406030204" pitchFamily="18" charset="0"/>
                        </a:rPr>
                        <m:t>𝑓𝑡</m:t>
                      </m:r>
                    </m:oMath>
                  </m:oMathPara>
                </a14:m>
                <a:endParaRPr lang="en-MY" dirty="0"/>
              </a:p>
            </p:txBody>
          </p:sp>
        </mc:Choice>
        <mc:Fallback xmlns="">
          <p:sp>
            <p:nvSpPr>
              <p:cNvPr id="18" name="TextBox 17">
                <a:extLst>
                  <a:ext uri="{FF2B5EF4-FFF2-40B4-BE49-F238E27FC236}">
                    <a16:creationId xmlns:a16="http://schemas.microsoft.com/office/drawing/2014/main" id="{E47F1BC5-C9EC-4C03-9092-A341920A6570}"/>
                  </a:ext>
                </a:extLst>
              </p:cNvPr>
              <p:cNvSpPr txBox="1">
                <a:spLocks noRot="1" noChangeAspect="1" noMove="1" noResize="1" noEditPoints="1" noAdjustHandles="1" noChangeArrowheads="1" noChangeShapeType="1" noTextEdit="1"/>
              </p:cNvSpPr>
              <p:nvPr/>
            </p:nvSpPr>
            <p:spPr>
              <a:xfrm>
                <a:off x="1524000" y="3166060"/>
                <a:ext cx="6629400" cy="697307"/>
              </a:xfrm>
              <a:prstGeom prst="rect">
                <a:avLst/>
              </a:prstGeom>
              <a:blipFill>
                <a:blip r:embed="rId4"/>
                <a:stretch>
                  <a:fillRect/>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 xmlns:a16="http://schemas.microsoft.com/office/drawing/2014/main" id="{49176F2A-8641-4D43-AF11-7167AACBDAF3}"/>
                  </a:ext>
                </a:extLst>
              </p:cNvPr>
              <p:cNvSpPr txBox="1"/>
              <p:nvPr/>
            </p:nvSpPr>
            <p:spPr>
              <a:xfrm>
                <a:off x="2667000" y="4170511"/>
                <a:ext cx="4572000" cy="369332"/>
              </a:xfrm>
              <a:prstGeom prst="rect">
                <a:avLst/>
              </a:prstGeom>
              <a:noFill/>
            </p:spPr>
            <p:txBody>
              <a:bodyPr wrap="square">
                <a:spAutoFit/>
              </a:bodyPr>
              <a:lstStyle/>
              <a:p>
                <a:r>
                  <a:rPr lang="en-MY" sz="1800" dirty="0">
                    <a:effectLst/>
                    <a:latin typeface="Times New Roman" panose="02020603050405020304" pitchFamily="18" charset="0"/>
                    <a:ea typeface="Calibri" panose="020F0502020204030204" pitchFamily="34" charset="0"/>
                  </a:rPr>
                  <a:t>The heated perimeter of the channel, </a:t>
                </a:r>
                <a14:m>
                  <m:oMath xmlns:m="http://schemas.openxmlformats.org/officeDocument/2006/math">
                    <m:sSub>
                      <m:sSubPr>
                        <m:ctrlPr>
                          <a:rPr lang="en-MY" sz="1800" i="1">
                            <a:effectLst/>
                            <a:latin typeface="Cambria Math" panose="02040503050406030204" pitchFamily="18" charset="0"/>
                            <a:cs typeface="Times New Roman" panose="02020603050405020304" pitchFamily="18" charset="0"/>
                          </a:rPr>
                        </m:ctrlPr>
                      </m:sSubPr>
                      <m:e>
                        <m:r>
                          <a:rPr lang="en-MY" sz="1800" i="1">
                            <a:effectLst/>
                            <a:latin typeface="Cambria Math" panose="02040503050406030204" pitchFamily="18" charset="0"/>
                            <a:ea typeface="Calibri" panose="020F0502020204030204" pitchFamily="34" charset="0"/>
                            <a:cs typeface="Times New Roman" panose="02020603050405020304" pitchFamily="18" charset="0"/>
                          </a:rPr>
                          <m:t>𝐷</m:t>
                        </m:r>
                      </m:e>
                      <m:sub>
                        <m:r>
                          <a:rPr lang="en-MY" sz="1800" i="1">
                            <a:effectLst/>
                            <a:latin typeface="Cambria Math" panose="02040503050406030204" pitchFamily="18" charset="0"/>
                            <a:ea typeface="Calibri" panose="020F0502020204030204" pitchFamily="34" charset="0"/>
                            <a:cs typeface="Times New Roman" panose="02020603050405020304" pitchFamily="18" charset="0"/>
                          </a:rPr>
                          <m:t>𝑖</m:t>
                        </m:r>
                      </m:sub>
                    </m:sSub>
                  </m:oMath>
                </a14:m>
                <a:endParaRPr lang="en-MY" dirty="0"/>
              </a:p>
            </p:txBody>
          </p:sp>
        </mc:Choice>
        <mc:Fallback xmlns="">
          <p:sp>
            <p:nvSpPr>
              <p:cNvPr id="23" name="TextBox 22">
                <a:extLst>
                  <a:ext uri="{FF2B5EF4-FFF2-40B4-BE49-F238E27FC236}">
                    <a16:creationId xmlns:a16="http://schemas.microsoft.com/office/drawing/2014/main" id="{49176F2A-8641-4D43-AF11-7167AACBDAF3}"/>
                  </a:ext>
                </a:extLst>
              </p:cNvPr>
              <p:cNvSpPr txBox="1">
                <a:spLocks noRot="1" noChangeAspect="1" noMove="1" noResize="1" noEditPoints="1" noAdjustHandles="1" noChangeArrowheads="1" noChangeShapeType="1" noTextEdit="1"/>
              </p:cNvSpPr>
              <p:nvPr/>
            </p:nvSpPr>
            <p:spPr>
              <a:xfrm>
                <a:off x="2667000" y="4170511"/>
                <a:ext cx="4572000" cy="369332"/>
              </a:xfrm>
              <a:prstGeom prst="rect">
                <a:avLst/>
              </a:prstGeom>
              <a:blipFill>
                <a:blip r:embed="rId5"/>
                <a:stretch>
                  <a:fillRect l="-1200" t="-9836" b="-22951"/>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 xmlns:a16="http://schemas.microsoft.com/office/drawing/2014/main" id="{4DF7CE95-FABC-4C76-BD0F-3902106B6BD0}"/>
                  </a:ext>
                </a:extLst>
              </p:cNvPr>
              <p:cNvSpPr txBox="1"/>
              <p:nvPr/>
            </p:nvSpPr>
            <p:spPr>
              <a:xfrm>
                <a:off x="1828800" y="4846987"/>
                <a:ext cx="6019800" cy="61279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MY" i="1" smtClean="0">
                              <a:solidFill>
                                <a:srgbClr val="836967"/>
                              </a:solidFill>
                              <a:latin typeface="Cambria Math" panose="02040503050406030204" pitchFamily="18" charset="0"/>
                            </a:rPr>
                          </m:ctrlPr>
                        </m:sSubPr>
                        <m:e>
                          <m:r>
                            <a:rPr lang="en-MY" i="1">
                              <a:latin typeface="Cambria Math" panose="02040503050406030204" pitchFamily="18" charset="0"/>
                            </a:rPr>
                            <m:t>𝐷</m:t>
                          </m:r>
                        </m:e>
                        <m:sub>
                          <m:r>
                            <a:rPr lang="en-MY" i="1">
                              <a:latin typeface="Cambria Math" panose="02040503050406030204" pitchFamily="18" charset="0"/>
                            </a:rPr>
                            <m:t>𝑖</m:t>
                          </m:r>
                        </m:sub>
                      </m:sSub>
                      <m:r>
                        <a:rPr lang="en-MY" i="0">
                          <a:latin typeface="Cambria Math" panose="02040503050406030204" pitchFamily="18" charset="0"/>
                        </a:rPr>
                        <m:t>=</m:t>
                      </m:r>
                      <m:f>
                        <m:fPr>
                          <m:ctrlPr>
                            <a:rPr lang="en-MY" i="1">
                              <a:solidFill>
                                <a:srgbClr val="836967"/>
                              </a:solidFill>
                              <a:latin typeface="Cambria Math" panose="02040503050406030204" pitchFamily="18" charset="0"/>
                            </a:rPr>
                          </m:ctrlPr>
                        </m:fPr>
                        <m:num>
                          <m:r>
                            <a:rPr lang="en-MY" i="0">
                              <a:latin typeface="Cambria Math" panose="02040503050406030204" pitchFamily="18" charset="0"/>
                            </a:rPr>
                            <m:t>2</m:t>
                          </m:r>
                          <m:r>
                            <a:rPr lang="en-MY" i="1">
                              <a:latin typeface="Cambria Math" panose="02040503050406030204" pitchFamily="18" charset="0"/>
                            </a:rPr>
                            <m:t>𝜋</m:t>
                          </m:r>
                          <m:r>
                            <a:rPr lang="en-MY" i="1">
                              <a:latin typeface="Cambria Math" panose="02040503050406030204" pitchFamily="18" charset="0"/>
                            </a:rPr>
                            <m:t>𝑎</m:t>
                          </m:r>
                        </m:num>
                        <m:den>
                          <m:r>
                            <a:rPr lang="en-MY" i="1">
                              <a:latin typeface="Cambria Math" panose="02040503050406030204" pitchFamily="18" charset="0"/>
                            </a:rPr>
                            <m:t>𝜋</m:t>
                          </m:r>
                        </m:den>
                      </m:f>
                      <m:r>
                        <a:rPr lang="en-MY" i="0">
                          <a:latin typeface="Cambria Math" panose="02040503050406030204" pitchFamily="18" charset="0"/>
                        </a:rPr>
                        <m:t>=2</m:t>
                      </m:r>
                      <m:r>
                        <a:rPr lang="en-MY" i="1">
                          <a:latin typeface="Cambria Math" panose="02040503050406030204" pitchFamily="18" charset="0"/>
                        </a:rPr>
                        <m:t>𝑎</m:t>
                      </m:r>
                      <m:r>
                        <a:rPr lang="en-MY" i="0">
                          <a:latin typeface="Cambria Math" panose="02040503050406030204" pitchFamily="18" charset="0"/>
                        </a:rPr>
                        <m:t>=</m:t>
                      </m:r>
                      <m:r>
                        <a:rPr lang="en-MY" b="0" i="0" smtClean="0">
                          <a:latin typeface="Cambria Math" panose="02040503050406030204" pitchFamily="18" charset="0"/>
                        </a:rPr>
                        <m:t>2(0.17)</m:t>
                      </m:r>
                      <m:r>
                        <a:rPr lang="en-MY" i="0">
                          <a:latin typeface="Cambria Math" panose="02040503050406030204" pitchFamily="18" charset="0"/>
                        </a:rPr>
                        <m:t>=0.</m:t>
                      </m:r>
                      <m:r>
                        <a:rPr lang="en-MY" b="0" i="0" smtClean="0">
                          <a:latin typeface="Cambria Math" panose="02040503050406030204" pitchFamily="18" charset="0"/>
                        </a:rPr>
                        <m:t>34</m:t>
                      </m:r>
                      <m:r>
                        <a:rPr lang="en-MY" i="0">
                          <a:latin typeface="Cambria Math" panose="02040503050406030204" pitchFamily="18" charset="0"/>
                        </a:rPr>
                        <m:t> </m:t>
                      </m:r>
                      <m:r>
                        <a:rPr lang="en-MY" i="1">
                          <a:latin typeface="Cambria Math" panose="02040503050406030204" pitchFamily="18" charset="0"/>
                        </a:rPr>
                        <m:t>𝑖𝑛𝑐h𝑒𝑠</m:t>
                      </m:r>
                      <m:r>
                        <a:rPr lang="en-MY" i="0">
                          <a:latin typeface="Cambria Math" panose="02040503050406030204" pitchFamily="18" charset="0"/>
                        </a:rPr>
                        <m:t>=0.</m:t>
                      </m:r>
                      <m:r>
                        <a:rPr lang="en-MY" i="0" smtClean="0">
                          <a:latin typeface="Cambria Math" panose="02040503050406030204" pitchFamily="18" charset="0"/>
                        </a:rPr>
                        <m:t>0</m:t>
                      </m:r>
                      <m:r>
                        <a:rPr lang="en-MY" b="0" i="0" smtClean="0">
                          <a:latin typeface="Cambria Math" panose="02040503050406030204" pitchFamily="18" charset="0"/>
                        </a:rPr>
                        <m:t>283</m:t>
                      </m:r>
                      <m:r>
                        <a:rPr lang="en-MY" i="0">
                          <a:latin typeface="Cambria Math" panose="02040503050406030204" pitchFamily="18" charset="0"/>
                        </a:rPr>
                        <m:t> </m:t>
                      </m:r>
                      <m:r>
                        <a:rPr lang="en-MY" i="1">
                          <a:latin typeface="Cambria Math" panose="02040503050406030204" pitchFamily="18" charset="0"/>
                        </a:rPr>
                        <m:t>𝑓𝑡</m:t>
                      </m:r>
                    </m:oMath>
                  </m:oMathPara>
                </a14:m>
                <a:endParaRPr lang="en-MY" dirty="0"/>
              </a:p>
            </p:txBody>
          </p:sp>
        </mc:Choice>
        <mc:Fallback xmlns="">
          <p:sp>
            <p:nvSpPr>
              <p:cNvPr id="25" name="TextBox 24">
                <a:extLst>
                  <a:ext uri="{FF2B5EF4-FFF2-40B4-BE49-F238E27FC236}">
                    <a16:creationId xmlns:a16="http://schemas.microsoft.com/office/drawing/2014/main" id="{4DF7CE95-FABC-4C76-BD0F-3902106B6BD0}"/>
                  </a:ext>
                </a:extLst>
              </p:cNvPr>
              <p:cNvSpPr txBox="1">
                <a:spLocks noRot="1" noChangeAspect="1" noMove="1" noResize="1" noEditPoints="1" noAdjustHandles="1" noChangeArrowheads="1" noChangeShapeType="1" noTextEdit="1"/>
              </p:cNvSpPr>
              <p:nvPr/>
            </p:nvSpPr>
            <p:spPr>
              <a:xfrm>
                <a:off x="1828800" y="4846987"/>
                <a:ext cx="6019800" cy="612796"/>
              </a:xfrm>
              <a:prstGeom prst="rect">
                <a:avLst/>
              </a:prstGeom>
              <a:blipFill>
                <a:blip r:embed="rId6"/>
                <a:stretch>
                  <a:fillRect/>
                </a:stretch>
              </a:blipFill>
            </p:spPr>
            <p:txBody>
              <a:bodyPr/>
              <a:lstStyle/>
              <a:p>
                <a:r>
                  <a:rPr lang="en-MY">
                    <a:noFill/>
                  </a:rPr>
                  <a:t> </a:t>
                </a:r>
              </a:p>
            </p:txBody>
          </p:sp>
        </mc:Fallback>
      </mc:AlternateContent>
    </p:spTree>
    <p:extLst>
      <p:ext uri="{BB962C8B-B14F-4D97-AF65-F5344CB8AC3E}">
        <p14:creationId xmlns:p14="http://schemas.microsoft.com/office/powerpoint/2010/main" val="1821089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8" grpId="0"/>
      <p:bldP spid="23" grpId="0"/>
      <p:bldP spid="2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92B69961-6B3B-4221-BB6D-0E9663AE4C0D}"/>
              </a:ext>
            </a:extLst>
          </p:cNvPr>
          <p:cNvSpPr txBox="1"/>
          <p:nvPr/>
        </p:nvSpPr>
        <p:spPr>
          <a:xfrm>
            <a:off x="228600" y="685800"/>
            <a:ext cx="4572000" cy="369332"/>
          </a:xfrm>
          <a:prstGeom prst="rect">
            <a:avLst/>
          </a:prstGeom>
          <a:noFill/>
        </p:spPr>
        <p:txBody>
          <a:bodyPr wrap="square">
            <a:spAutoFit/>
          </a:bodyPr>
          <a:lstStyle/>
          <a:p>
            <a:r>
              <a:rPr lang="en-MY" sz="1800" dirty="0">
                <a:effectLst/>
                <a:latin typeface="Times New Roman" panose="02020603050405020304" pitchFamily="18" charset="0"/>
                <a:ea typeface="Times New Roman" panose="02020603050405020304" pitchFamily="18" charset="0"/>
              </a:rPr>
              <a:t>(b) Then the heat transfer coefficient,</a:t>
            </a:r>
            <a:endParaRPr lang="en-MY"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 xmlns:a16="http://schemas.microsoft.com/office/drawing/2014/main" id="{B24921F2-79F4-46FE-BB3F-096313A903C4}"/>
                  </a:ext>
                </a:extLst>
              </p:cNvPr>
              <p:cNvSpPr txBox="1"/>
              <p:nvPr/>
            </p:nvSpPr>
            <p:spPr>
              <a:xfrm>
                <a:off x="2057400" y="1219200"/>
                <a:ext cx="4572000" cy="71468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MY" i="1" smtClean="0">
                              <a:solidFill>
                                <a:srgbClr val="836967"/>
                              </a:solidFill>
                              <a:latin typeface="Cambria Math" panose="02040503050406030204" pitchFamily="18" charset="0"/>
                            </a:rPr>
                          </m:ctrlPr>
                        </m:sSubPr>
                        <m:e>
                          <m:r>
                            <a:rPr lang="en-MY" i="1">
                              <a:latin typeface="Cambria Math" panose="02040503050406030204" pitchFamily="18" charset="0"/>
                            </a:rPr>
                            <m:t>h</m:t>
                          </m:r>
                        </m:e>
                        <m:sub>
                          <m:r>
                            <a:rPr lang="en-MY" i="1">
                              <a:latin typeface="Cambria Math" panose="02040503050406030204" pitchFamily="18" charset="0"/>
                            </a:rPr>
                            <m:t>𝑐</m:t>
                          </m:r>
                        </m:sub>
                      </m:sSub>
                      <m:r>
                        <a:rPr lang="en-MY" i="0">
                          <a:latin typeface="Cambria Math" panose="02040503050406030204" pitchFamily="18" charset="0"/>
                        </a:rPr>
                        <m:t>=10,890</m:t>
                      </m:r>
                      <m:d>
                        <m:dPr>
                          <m:ctrlPr>
                            <a:rPr lang="en-MY" i="1">
                              <a:solidFill>
                                <a:srgbClr val="836967"/>
                              </a:solidFill>
                              <a:latin typeface="Cambria Math" panose="02040503050406030204" pitchFamily="18" charset="0"/>
                            </a:rPr>
                          </m:ctrlPr>
                        </m:dPr>
                        <m:e>
                          <m:f>
                            <m:fPr>
                              <m:ctrlPr>
                                <a:rPr lang="en-MY" i="1">
                                  <a:solidFill>
                                    <a:srgbClr val="836967"/>
                                  </a:solidFill>
                                  <a:latin typeface="Cambria Math" panose="02040503050406030204" pitchFamily="18" charset="0"/>
                                </a:rPr>
                              </m:ctrlPr>
                            </m:fPr>
                            <m:num>
                              <m:sSub>
                                <m:sSubPr>
                                  <m:ctrlPr>
                                    <a:rPr lang="en-MY" i="1">
                                      <a:solidFill>
                                        <a:srgbClr val="836967"/>
                                      </a:solidFill>
                                      <a:latin typeface="Cambria Math" panose="02040503050406030204" pitchFamily="18" charset="0"/>
                                    </a:rPr>
                                  </m:ctrlPr>
                                </m:sSubPr>
                                <m:e>
                                  <m:r>
                                    <a:rPr lang="en-MY" i="1">
                                      <a:latin typeface="Cambria Math" panose="02040503050406030204" pitchFamily="18" charset="0"/>
                                    </a:rPr>
                                    <m:t>𝐷</m:t>
                                  </m:r>
                                </m:e>
                                <m:sub>
                                  <m:r>
                                    <a:rPr lang="en-MY" i="1">
                                      <a:latin typeface="Cambria Math" panose="02040503050406030204" pitchFamily="18" charset="0"/>
                                    </a:rPr>
                                    <m:t>𝑒</m:t>
                                  </m:r>
                                </m:sub>
                              </m:sSub>
                            </m:num>
                            <m:den>
                              <m:sSub>
                                <m:sSubPr>
                                  <m:ctrlPr>
                                    <a:rPr lang="en-MY" i="1">
                                      <a:solidFill>
                                        <a:srgbClr val="836967"/>
                                      </a:solidFill>
                                      <a:latin typeface="Cambria Math" panose="02040503050406030204" pitchFamily="18" charset="0"/>
                                    </a:rPr>
                                  </m:ctrlPr>
                                </m:sSubPr>
                                <m:e>
                                  <m:r>
                                    <a:rPr lang="en-MY" i="1">
                                      <a:latin typeface="Cambria Math" panose="02040503050406030204" pitchFamily="18" charset="0"/>
                                    </a:rPr>
                                    <m:t>𝐷</m:t>
                                  </m:r>
                                </m:e>
                                <m:sub>
                                  <m:r>
                                    <a:rPr lang="en-MY" i="1">
                                      <a:latin typeface="Cambria Math" panose="02040503050406030204" pitchFamily="18" charset="0"/>
                                    </a:rPr>
                                    <m:t>𝑒</m:t>
                                  </m:r>
                                </m:sub>
                              </m:sSub>
                              <m:r>
                                <a:rPr lang="en-MY" i="0">
                                  <a:latin typeface="Cambria Math" panose="02040503050406030204" pitchFamily="18" charset="0"/>
                                </a:rPr>
                                <m:t>+</m:t>
                              </m:r>
                              <m:sSub>
                                <m:sSubPr>
                                  <m:ctrlPr>
                                    <a:rPr lang="en-MY" i="1">
                                      <a:solidFill>
                                        <a:srgbClr val="836967"/>
                                      </a:solidFill>
                                      <a:latin typeface="Cambria Math" panose="02040503050406030204" pitchFamily="18" charset="0"/>
                                    </a:rPr>
                                  </m:ctrlPr>
                                </m:sSubPr>
                                <m:e>
                                  <m:r>
                                    <a:rPr lang="en-MY" i="1">
                                      <a:latin typeface="Cambria Math" panose="02040503050406030204" pitchFamily="18" charset="0"/>
                                    </a:rPr>
                                    <m:t>𝐷</m:t>
                                  </m:r>
                                </m:e>
                                <m:sub>
                                  <m:r>
                                    <a:rPr lang="en-MY" i="1">
                                      <a:latin typeface="Cambria Math" panose="02040503050406030204" pitchFamily="18" charset="0"/>
                                    </a:rPr>
                                    <m:t>𝑖</m:t>
                                  </m:r>
                                </m:sub>
                              </m:sSub>
                            </m:den>
                          </m:f>
                        </m:e>
                      </m:d>
                      <m:r>
                        <a:rPr lang="en-MY" i="0">
                          <a:latin typeface="Cambria Math" panose="02040503050406030204" pitchFamily="18" charset="0"/>
                        </a:rPr>
                        <m:t>+</m:t>
                      </m:r>
                      <m:f>
                        <m:fPr>
                          <m:ctrlPr>
                            <a:rPr lang="en-MY" i="1">
                              <a:solidFill>
                                <a:srgbClr val="836967"/>
                              </a:solidFill>
                              <a:latin typeface="Cambria Math" panose="02040503050406030204" pitchFamily="18" charset="0"/>
                            </a:rPr>
                          </m:ctrlPr>
                        </m:fPr>
                        <m:num>
                          <m:r>
                            <a:rPr lang="en-MY" i="0">
                              <a:latin typeface="Cambria Math" panose="02040503050406030204" pitchFamily="18" charset="0"/>
                            </a:rPr>
                            <m:t>48</m:t>
                          </m:r>
                          <m:r>
                            <a:rPr lang="en-MY" i="1">
                              <a:latin typeface="Cambria Math" panose="02040503050406030204" pitchFamily="18" charset="0"/>
                            </a:rPr>
                            <m:t>𝑣</m:t>
                          </m:r>
                        </m:num>
                        <m:den>
                          <m:sSubSup>
                            <m:sSubSupPr>
                              <m:ctrlPr>
                                <a:rPr lang="en-MY" i="1">
                                  <a:solidFill>
                                    <a:srgbClr val="836967"/>
                                  </a:solidFill>
                                  <a:latin typeface="Cambria Math" panose="02040503050406030204" pitchFamily="18" charset="0"/>
                                </a:rPr>
                              </m:ctrlPr>
                            </m:sSubSupPr>
                            <m:e>
                              <m:r>
                                <a:rPr lang="en-MY" i="1">
                                  <a:latin typeface="Cambria Math" panose="02040503050406030204" pitchFamily="18" charset="0"/>
                                </a:rPr>
                                <m:t>𝐷</m:t>
                              </m:r>
                            </m:e>
                            <m:sub>
                              <m:r>
                                <a:rPr lang="en-MY" i="1">
                                  <a:latin typeface="Cambria Math" panose="02040503050406030204" pitchFamily="18" charset="0"/>
                                </a:rPr>
                                <m:t>𝑒</m:t>
                              </m:r>
                            </m:sub>
                            <m:sup>
                              <m:r>
                                <a:rPr lang="en-MY" i="0">
                                  <a:latin typeface="Cambria Math" panose="02040503050406030204" pitchFamily="18" charset="0"/>
                                </a:rPr>
                                <m:t>0.6</m:t>
                              </m:r>
                            </m:sup>
                          </m:sSubSup>
                        </m:den>
                      </m:f>
                    </m:oMath>
                  </m:oMathPara>
                </a14:m>
                <a:endParaRPr lang="en-MY" dirty="0"/>
              </a:p>
            </p:txBody>
          </p:sp>
        </mc:Choice>
        <mc:Fallback xmlns="">
          <p:sp>
            <p:nvSpPr>
              <p:cNvPr id="7" name="TextBox 6">
                <a:extLst>
                  <a:ext uri="{FF2B5EF4-FFF2-40B4-BE49-F238E27FC236}">
                    <a16:creationId xmlns:a16="http://schemas.microsoft.com/office/drawing/2014/main" id="{B24921F2-79F4-46FE-BB3F-096313A903C4}"/>
                  </a:ext>
                </a:extLst>
              </p:cNvPr>
              <p:cNvSpPr txBox="1">
                <a:spLocks noRot="1" noChangeAspect="1" noMove="1" noResize="1" noEditPoints="1" noAdjustHandles="1" noChangeArrowheads="1" noChangeShapeType="1" noTextEdit="1"/>
              </p:cNvSpPr>
              <p:nvPr/>
            </p:nvSpPr>
            <p:spPr>
              <a:xfrm>
                <a:off x="2057400" y="1219200"/>
                <a:ext cx="4572000" cy="714683"/>
              </a:xfrm>
              <a:prstGeom prst="rect">
                <a:avLst/>
              </a:prstGeom>
              <a:blipFill>
                <a:blip r:embed="rId2"/>
                <a:stretch>
                  <a:fillRect/>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 xmlns:a16="http://schemas.microsoft.com/office/drawing/2014/main" id="{DFE8BB1D-B304-40E1-86EF-C03062FF80AE}"/>
                  </a:ext>
                </a:extLst>
              </p:cNvPr>
              <p:cNvSpPr txBox="1"/>
              <p:nvPr/>
            </p:nvSpPr>
            <p:spPr>
              <a:xfrm>
                <a:off x="43543" y="2286000"/>
                <a:ext cx="9067800" cy="71468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MY" i="1" smtClean="0">
                              <a:solidFill>
                                <a:srgbClr val="836967"/>
                              </a:solidFill>
                              <a:latin typeface="Cambria Math" panose="02040503050406030204" pitchFamily="18" charset="0"/>
                            </a:rPr>
                          </m:ctrlPr>
                        </m:sSubPr>
                        <m:e>
                          <m:r>
                            <a:rPr lang="en-MY" i="1">
                              <a:latin typeface="Cambria Math" panose="02040503050406030204" pitchFamily="18" charset="0"/>
                            </a:rPr>
                            <m:t>h</m:t>
                          </m:r>
                        </m:e>
                        <m:sub>
                          <m:r>
                            <a:rPr lang="en-MY" i="1">
                              <a:latin typeface="Cambria Math" panose="02040503050406030204" pitchFamily="18" charset="0"/>
                            </a:rPr>
                            <m:t>𝑐</m:t>
                          </m:r>
                        </m:sub>
                      </m:sSub>
                      <m:r>
                        <a:rPr lang="en-MY" i="0">
                          <a:latin typeface="Cambria Math" panose="02040503050406030204" pitchFamily="18" charset="0"/>
                        </a:rPr>
                        <m:t>=10,890</m:t>
                      </m:r>
                      <m:d>
                        <m:dPr>
                          <m:ctrlPr>
                            <a:rPr lang="en-MY" i="1">
                              <a:solidFill>
                                <a:srgbClr val="836967"/>
                              </a:solidFill>
                              <a:latin typeface="Cambria Math" panose="02040503050406030204" pitchFamily="18" charset="0"/>
                            </a:rPr>
                          </m:ctrlPr>
                        </m:dPr>
                        <m:e>
                          <m:f>
                            <m:fPr>
                              <m:ctrlPr>
                                <a:rPr lang="en-MY" i="1">
                                  <a:solidFill>
                                    <a:srgbClr val="836967"/>
                                  </a:solidFill>
                                  <a:latin typeface="Cambria Math" panose="02040503050406030204" pitchFamily="18" charset="0"/>
                                </a:rPr>
                              </m:ctrlPr>
                            </m:fPr>
                            <m:num>
                              <m:d>
                                <m:dPr>
                                  <m:ctrlPr>
                                    <a:rPr lang="en-MY" i="1">
                                      <a:latin typeface="Cambria Math" panose="02040503050406030204" pitchFamily="18" charset="0"/>
                                    </a:rPr>
                                  </m:ctrlPr>
                                </m:dPr>
                                <m:e>
                                  <m:r>
                                    <a:rPr lang="en-MY" i="0">
                                      <a:latin typeface="Cambria Math" panose="02040503050406030204" pitchFamily="18" charset="0"/>
                                    </a:rPr>
                                    <m:t>0.0</m:t>
                                  </m:r>
                                  <m:r>
                                    <a:rPr lang="en-MY" b="0" i="1" smtClean="0">
                                      <a:latin typeface="Cambria Math" panose="02040503050406030204" pitchFamily="18" charset="0"/>
                                    </a:rPr>
                                    <m:t>273</m:t>
                                  </m:r>
                                </m:e>
                              </m:d>
                            </m:num>
                            <m:den>
                              <m:d>
                                <m:dPr>
                                  <m:begChr m:val=""/>
                                  <m:ctrlPr>
                                    <a:rPr lang="en-MY" i="1">
                                      <a:latin typeface="Cambria Math" panose="02040503050406030204" pitchFamily="18" charset="0"/>
                                    </a:rPr>
                                  </m:ctrlPr>
                                </m:dPr>
                                <m:e>
                                  <m:d>
                                    <m:dPr>
                                      <m:ctrlPr>
                                        <a:rPr lang="en-MY" i="1">
                                          <a:solidFill>
                                            <a:srgbClr val="836967"/>
                                          </a:solidFill>
                                          <a:latin typeface="Cambria Math" panose="02040503050406030204" pitchFamily="18" charset="0"/>
                                        </a:rPr>
                                      </m:ctrlPr>
                                    </m:dPr>
                                    <m:e>
                                      <m:r>
                                        <a:rPr lang="en-MY" i="0">
                                          <a:latin typeface="Cambria Math" panose="02040503050406030204" pitchFamily="18" charset="0"/>
                                        </a:rPr>
                                        <m:t>0.0</m:t>
                                      </m:r>
                                      <m:r>
                                        <a:rPr lang="en-MY" b="0" i="1" smtClean="0">
                                          <a:latin typeface="Cambria Math" panose="02040503050406030204" pitchFamily="18" charset="0"/>
                                        </a:rPr>
                                        <m:t>273</m:t>
                                      </m:r>
                                    </m:e>
                                  </m:d>
                                  <m:r>
                                    <a:rPr lang="en-MY" i="0">
                                      <a:latin typeface="Cambria Math" panose="02040503050406030204" pitchFamily="18" charset="0"/>
                                    </a:rPr>
                                    <m:t>+(</m:t>
                                  </m:r>
                                  <m:r>
                                    <a:rPr lang="en-MY">
                                      <a:latin typeface="Cambria Math" panose="02040503050406030204" pitchFamily="18" charset="0"/>
                                    </a:rPr>
                                    <m:t>0.0283</m:t>
                                  </m:r>
                                </m:e>
                              </m:d>
                            </m:den>
                          </m:f>
                        </m:e>
                      </m:d>
                      <m:r>
                        <a:rPr lang="en-MY" i="0">
                          <a:latin typeface="Cambria Math" panose="02040503050406030204" pitchFamily="18" charset="0"/>
                        </a:rPr>
                        <m:t>+</m:t>
                      </m:r>
                      <m:f>
                        <m:fPr>
                          <m:ctrlPr>
                            <a:rPr lang="en-MY" i="1">
                              <a:solidFill>
                                <a:srgbClr val="836967"/>
                              </a:solidFill>
                              <a:latin typeface="Cambria Math" panose="02040503050406030204" pitchFamily="18" charset="0"/>
                            </a:rPr>
                          </m:ctrlPr>
                        </m:fPr>
                        <m:num>
                          <m:d>
                            <m:dPr>
                              <m:begChr m:val=""/>
                              <m:ctrlPr>
                                <a:rPr lang="en-MY" i="1">
                                  <a:latin typeface="Cambria Math" panose="02040503050406030204" pitchFamily="18" charset="0"/>
                                </a:rPr>
                              </m:ctrlPr>
                            </m:dPr>
                            <m:e>
                              <m:r>
                                <a:rPr lang="en-MY" i="0">
                                  <a:latin typeface="Cambria Math" panose="02040503050406030204" pitchFamily="18" charset="0"/>
                                </a:rPr>
                                <m:t>48×(</m:t>
                              </m:r>
                              <m:r>
                                <a:rPr lang="en-MY" b="0" i="1" smtClean="0">
                                  <a:latin typeface="Cambria Math" panose="02040503050406030204" pitchFamily="18" charset="0"/>
                                </a:rPr>
                                <m:t>13.6</m:t>
                              </m:r>
                            </m:e>
                          </m:d>
                        </m:num>
                        <m:den>
                          <m:d>
                            <m:dPr>
                              <m:ctrlPr>
                                <a:rPr lang="en-MY" i="1">
                                  <a:latin typeface="Cambria Math" panose="02040503050406030204" pitchFamily="18" charset="0"/>
                                </a:rPr>
                              </m:ctrlPr>
                            </m:dPr>
                            <m:e>
                              <m:sSup>
                                <m:sSupPr>
                                  <m:ctrlPr>
                                    <a:rPr lang="en-MY" i="1">
                                      <a:solidFill>
                                        <a:srgbClr val="836967"/>
                                      </a:solidFill>
                                      <a:latin typeface="Cambria Math" panose="02040503050406030204" pitchFamily="18" charset="0"/>
                                    </a:rPr>
                                  </m:ctrlPr>
                                </m:sSupPr>
                                <m:e>
                                  <m:r>
                                    <a:rPr lang="en-MY" i="0">
                                      <a:latin typeface="Cambria Math" panose="02040503050406030204" pitchFamily="18" charset="0"/>
                                    </a:rPr>
                                    <m:t>0</m:t>
                                  </m:r>
                                  <m:r>
                                    <a:rPr lang="en-MY" b="0" i="1" smtClean="0">
                                      <a:latin typeface="Cambria Math" panose="02040503050406030204" pitchFamily="18" charset="0"/>
                                    </a:rPr>
                                    <m:t>.0383</m:t>
                                  </m:r>
                                </m:e>
                                <m:sup>
                                  <m:r>
                                    <a:rPr lang="en-MY" i="0">
                                      <a:latin typeface="Cambria Math" panose="02040503050406030204" pitchFamily="18" charset="0"/>
                                    </a:rPr>
                                    <m:t>0.6</m:t>
                                  </m:r>
                                </m:sup>
                              </m:sSup>
                            </m:e>
                          </m:d>
                        </m:den>
                      </m:f>
                      <m:r>
                        <a:rPr lang="en-MY" i="0">
                          <a:latin typeface="Cambria Math" panose="02040503050406030204" pitchFamily="18" charset="0"/>
                        </a:rPr>
                        <m:t>=</m:t>
                      </m:r>
                      <m:r>
                        <a:rPr lang="en-MY" b="0" i="1" smtClean="0">
                          <a:latin typeface="Cambria Math" panose="02040503050406030204" pitchFamily="18" charset="0"/>
                        </a:rPr>
                        <m:t>9,970 </m:t>
                      </m:r>
                      <m:r>
                        <a:rPr lang="en-MY" i="1">
                          <a:latin typeface="Cambria Math" panose="02040503050406030204" pitchFamily="18" charset="0"/>
                        </a:rPr>
                        <m:t>𝐵𝑡</m:t>
                      </m:r>
                      <m:f>
                        <m:fPr>
                          <m:type m:val="lin"/>
                          <m:ctrlPr>
                            <a:rPr lang="en-MY" i="1">
                              <a:latin typeface="Cambria Math" panose="02040503050406030204" pitchFamily="18" charset="0"/>
                            </a:rPr>
                          </m:ctrlPr>
                        </m:fPr>
                        <m:num>
                          <m:r>
                            <a:rPr lang="en-MY" i="1">
                              <a:latin typeface="Cambria Math" panose="02040503050406030204" pitchFamily="18" charset="0"/>
                            </a:rPr>
                            <m:t>𝑢</m:t>
                          </m:r>
                        </m:num>
                        <m:den>
                          <m:r>
                            <a:rPr lang="en-MY" i="1">
                              <a:latin typeface="Cambria Math" panose="02040503050406030204" pitchFamily="18" charset="0"/>
                            </a:rPr>
                            <m:t>h</m:t>
                          </m:r>
                        </m:den>
                      </m:f>
                      <m:r>
                        <a:rPr lang="en-MY" i="1">
                          <a:latin typeface="Cambria Math" panose="02040503050406030204" pitchFamily="18" charset="0"/>
                        </a:rPr>
                        <m:t>𝑟</m:t>
                      </m:r>
                      <m:r>
                        <a:rPr lang="en-MY" i="0">
                          <a:latin typeface="Cambria Math" panose="02040503050406030204" pitchFamily="18" charset="0"/>
                        </a:rPr>
                        <m:t>−</m:t>
                      </m:r>
                      <m:r>
                        <a:rPr lang="en-MY" i="1">
                          <a:latin typeface="Cambria Math" panose="02040503050406030204" pitchFamily="18" charset="0"/>
                        </a:rPr>
                        <m:t>𝑓</m:t>
                      </m:r>
                      <m:sSup>
                        <m:sSupPr>
                          <m:ctrlPr>
                            <a:rPr lang="en-MY" i="1">
                              <a:solidFill>
                                <a:srgbClr val="836967"/>
                              </a:solidFill>
                              <a:latin typeface="Cambria Math" panose="02040503050406030204" pitchFamily="18" charset="0"/>
                            </a:rPr>
                          </m:ctrlPr>
                        </m:sSupPr>
                        <m:e>
                          <m:r>
                            <a:rPr lang="en-MY" i="1">
                              <a:latin typeface="Cambria Math" panose="02040503050406030204" pitchFamily="18" charset="0"/>
                            </a:rPr>
                            <m:t>𝑡</m:t>
                          </m:r>
                        </m:e>
                        <m:sup>
                          <m:r>
                            <a:rPr lang="en-MY" i="0">
                              <a:latin typeface="Cambria Math" panose="02040503050406030204" pitchFamily="18" charset="0"/>
                            </a:rPr>
                            <m:t>2</m:t>
                          </m:r>
                        </m:sup>
                      </m:sSup>
                      <m:r>
                        <a:rPr lang="en-MY" i="0">
                          <a:latin typeface="Cambria Math" panose="02040503050406030204" pitchFamily="18" charset="0"/>
                        </a:rPr>
                        <m:t>−℉</m:t>
                      </m:r>
                    </m:oMath>
                  </m:oMathPara>
                </a14:m>
                <a:endParaRPr lang="en-MY" dirty="0"/>
              </a:p>
            </p:txBody>
          </p:sp>
        </mc:Choice>
        <mc:Fallback xmlns="">
          <p:sp>
            <p:nvSpPr>
              <p:cNvPr id="9" name="TextBox 8">
                <a:extLst>
                  <a:ext uri="{FF2B5EF4-FFF2-40B4-BE49-F238E27FC236}">
                    <a16:creationId xmlns:a16="http://schemas.microsoft.com/office/drawing/2014/main" id="{DFE8BB1D-B304-40E1-86EF-C03062FF80AE}"/>
                  </a:ext>
                </a:extLst>
              </p:cNvPr>
              <p:cNvSpPr txBox="1">
                <a:spLocks noRot="1" noChangeAspect="1" noMove="1" noResize="1" noEditPoints="1" noAdjustHandles="1" noChangeArrowheads="1" noChangeShapeType="1" noTextEdit="1"/>
              </p:cNvSpPr>
              <p:nvPr/>
            </p:nvSpPr>
            <p:spPr>
              <a:xfrm>
                <a:off x="43543" y="2286000"/>
                <a:ext cx="9067800" cy="714683"/>
              </a:xfrm>
              <a:prstGeom prst="rect">
                <a:avLst/>
              </a:prstGeom>
              <a:blipFill>
                <a:blip r:embed="rId3"/>
                <a:stretch>
                  <a:fillRect/>
                </a:stretch>
              </a:blipFill>
            </p:spPr>
            <p:txBody>
              <a:bodyPr/>
              <a:lstStyle/>
              <a:p>
                <a:r>
                  <a:rPr lang="en-MY">
                    <a:noFill/>
                  </a:rPr>
                  <a:t> </a:t>
                </a:r>
              </a:p>
            </p:txBody>
          </p:sp>
        </mc:Fallback>
      </mc:AlternateContent>
      <p:sp>
        <p:nvSpPr>
          <p:cNvPr id="10" name="TextBox 9">
            <a:extLst>
              <a:ext uri="{FF2B5EF4-FFF2-40B4-BE49-F238E27FC236}">
                <a16:creationId xmlns="" xmlns:a16="http://schemas.microsoft.com/office/drawing/2014/main" id="{A8CA0EDF-F761-489F-8B0C-8F634D5F3DDE}"/>
              </a:ext>
            </a:extLst>
          </p:cNvPr>
          <p:cNvSpPr txBox="1"/>
          <p:nvPr/>
        </p:nvSpPr>
        <p:spPr>
          <a:xfrm>
            <a:off x="228600" y="3672652"/>
            <a:ext cx="4572000" cy="369332"/>
          </a:xfrm>
          <a:prstGeom prst="rect">
            <a:avLst/>
          </a:prstGeom>
          <a:noFill/>
        </p:spPr>
        <p:txBody>
          <a:bodyPr wrap="square">
            <a:spAutoFit/>
          </a:bodyPr>
          <a:lstStyle/>
          <a:p>
            <a:r>
              <a:rPr lang="en-MY" sz="1800" dirty="0">
                <a:effectLst/>
                <a:latin typeface="Times New Roman" panose="02020603050405020304" pitchFamily="18" charset="0"/>
                <a:ea typeface="Times New Roman" panose="02020603050405020304" pitchFamily="18" charset="0"/>
              </a:rPr>
              <a:t>(c) Critical heat </a:t>
            </a:r>
            <a:r>
              <a:rPr lang="en-MY" sz="1800" dirty="0" err="1">
                <a:effectLst/>
                <a:latin typeface="Times New Roman" panose="02020603050405020304" pitchFamily="18" charset="0"/>
                <a:ea typeface="Times New Roman" panose="02020603050405020304" pitchFamily="18" charset="0"/>
              </a:rPr>
              <a:t>fliux</a:t>
            </a:r>
            <a:r>
              <a:rPr lang="en-MY" sz="1800" dirty="0">
                <a:effectLst/>
                <a:latin typeface="Times New Roman" panose="02020603050405020304" pitchFamily="18" charset="0"/>
                <a:ea typeface="Times New Roman" panose="02020603050405020304" pitchFamily="18" charset="0"/>
              </a:rPr>
              <a:t>,</a:t>
            </a:r>
            <a:endParaRPr lang="en-MY" dirty="0"/>
          </a:p>
        </p:txBody>
      </p:sp>
      <mc:AlternateContent xmlns:mc="http://schemas.openxmlformats.org/markup-compatibility/2006" xmlns:a14="http://schemas.microsoft.com/office/drawing/2010/main">
        <mc:Choice Requires="a14">
          <p:sp>
            <p:nvSpPr>
              <p:cNvPr id="12" name="TextBox 11">
                <a:extLst>
                  <a:ext uri="{FF2B5EF4-FFF2-40B4-BE49-F238E27FC236}">
                    <a16:creationId xmlns="" xmlns:a16="http://schemas.microsoft.com/office/drawing/2014/main" id="{E6BE6CDB-279F-43F4-905E-8065A5A7D81F}"/>
                  </a:ext>
                </a:extLst>
              </p:cNvPr>
              <p:cNvSpPr txBox="1"/>
              <p:nvPr/>
            </p:nvSpPr>
            <p:spPr>
              <a:xfrm>
                <a:off x="2286000" y="4366392"/>
                <a:ext cx="457200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MY" i="1" smtClean="0">
                              <a:solidFill>
                                <a:srgbClr val="836967"/>
                              </a:solidFill>
                              <a:latin typeface="Cambria Math" panose="02040503050406030204" pitchFamily="18" charset="0"/>
                            </a:rPr>
                          </m:ctrlPr>
                        </m:sSubSupPr>
                        <m:e>
                          <m:r>
                            <a:rPr lang="en-MY" i="1">
                              <a:latin typeface="Cambria Math" panose="02040503050406030204" pitchFamily="18" charset="0"/>
                            </a:rPr>
                            <m:t>𝑞</m:t>
                          </m:r>
                        </m:e>
                        <m:sub>
                          <m:r>
                            <a:rPr lang="en-MY" i="1">
                              <a:latin typeface="Cambria Math" panose="02040503050406030204" pitchFamily="18" charset="0"/>
                            </a:rPr>
                            <m:t>𝑐</m:t>
                          </m:r>
                        </m:sub>
                        <m:sup>
                          <m:r>
                            <a:rPr lang="en-MY" i="0">
                              <a:latin typeface="Cambria Math" panose="02040503050406030204" pitchFamily="18" charset="0"/>
                            </a:rPr>
                            <m:t>′′</m:t>
                          </m:r>
                        </m:sup>
                      </m:sSubSup>
                      <m:r>
                        <a:rPr lang="en-MY" i="0">
                          <a:latin typeface="Cambria Math" panose="02040503050406030204" pitchFamily="18" charset="0"/>
                        </a:rPr>
                        <m:t>=</m:t>
                      </m:r>
                      <m:sSub>
                        <m:sSubPr>
                          <m:ctrlPr>
                            <a:rPr lang="en-MY" i="1">
                              <a:solidFill>
                                <a:srgbClr val="836967"/>
                              </a:solidFill>
                              <a:latin typeface="Cambria Math" panose="02040503050406030204" pitchFamily="18" charset="0"/>
                            </a:rPr>
                          </m:ctrlPr>
                        </m:sSubPr>
                        <m:e>
                          <m:r>
                            <a:rPr lang="en-MY" i="1">
                              <a:latin typeface="Cambria Math" panose="02040503050406030204" pitchFamily="18" charset="0"/>
                            </a:rPr>
                            <m:t>h</m:t>
                          </m:r>
                        </m:e>
                        <m:sub>
                          <m:r>
                            <a:rPr lang="en-MY" i="1">
                              <a:latin typeface="Cambria Math" panose="02040503050406030204" pitchFamily="18" charset="0"/>
                            </a:rPr>
                            <m:t>𝑐</m:t>
                          </m:r>
                        </m:sub>
                      </m:sSub>
                      <m:d>
                        <m:dPr>
                          <m:ctrlPr>
                            <a:rPr lang="en-MY" i="1">
                              <a:solidFill>
                                <a:srgbClr val="836967"/>
                              </a:solidFill>
                              <a:latin typeface="Cambria Math" panose="02040503050406030204" pitchFamily="18" charset="0"/>
                            </a:rPr>
                          </m:ctrlPr>
                        </m:dPr>
                        <m:e>
                          <m:sSub>
                            <m:sSubPr>
                              <m:ctrlPr>
                                <a:rPr lang="en-MY" i="1">
                                  <a:solidFill>
                                    <a:srgbClr val="836967"/>
                                  </a:solidFill>
                                  <a:latin typeface="Cambria Math" panose="02040503050406030204" pitchFamily="18" charset="0"/>
                                </a:rPr>
                              </m:ctrlPr>
                            </m:sSubPr>
                            <m:e>
                              <m:r>
                                <a:rPr lang="en-MY" i="1">
                                  <a:latin typeface="Cambria Math" panose="02040503050406030204" pitchFamily="18" charset="0"/>
                                </a:rPr>
                                <m:t>𝑇</m:t>
                              </m:r>
                            </m:e>
                            <m:sub>
                              <m:r>
                                <a:rPr lang="en-MY" i="1">
                                  <a:latin typeface="Cambria Math" panose="02040503050406030204" pitchFamily="18" charset="0"/>
                                </a:rPr>
                                <m:t>𝑤𝑐</m:t>
                              </m:r>
                            </m:sub>
                          </m:sSub>
                          <m:r>
                            <a:rPr lang="en-MY" i="0">
                              <a:latin typeface="Cambria Math" panose="02040503050406030204" pitchFamily="18" charset="0"/>
                            </a:rPr>
                            <m:t>−</m:t>
                          </m:r>
                          <m:sSub>
                            <m:sSubPr>
                              <m:ctrlPr>
                                <a:rPr lang="en-MY" i="1">
                                  <a:solidFill>
                                    <a:srgbClr val="836967"/>
                                  </a:solidFill>
                                  <a:latin typeface="Cambria Math" panose="02040503050406030204" pitchFamily="18" charset="0"/>
                                </a:rPr>
                              </m:ctrlPr>
                            </m:sSubPr>
                            <m:e>
                              <m:r>
                                <a:rPr lang="en-MY" i="1">
                                  <a:latin typeface="Cambria Math" panose="02040503050406030204" pitchFamily="18" charset="0"/>
                                </a:rPr>
                                <m:t>𝑇</m:t>
                              </m:r>
                            </m:e>
                            <m:sub>
                              <m:r>
                                <a:rPr lang="en-MY" i="1">
                                  <a:latin typeface="Cambria Math" panose="02040503050406030204" pitchFamily="18" charset="0"/>
                                </a:rPr>
                                <m:t>𝑏</m:t>
                              </m:r>
                            </m:sub>
                          </m:sSub>
                        </m:e>
                      </m:d>
                    </m:oMath>
                  </m:oMathPara>
                </a14:m>
                <a:endParaRPr lang="en-MY" dirty="0"/>
              </a:p>
            </p:txBody>
          </p:sp>
        </mc:Choice>
        <mc:Fallback xmlns="">
          <p:sp>
            <p:nvSpPr>
              <p:cNvPr id="12" name="TextBox 11">
                <a:extLst>
                  <a:ext uri="{FF2B5EF4-FFF2-40B4-BE49-F238E27FC236}">
                    <a16:creationId xmlns:a16="http://schemas.microsoft.com/office/drawing/2014/main" id="{E6BE6CDB-279F-43F4-905E-8065A5A7D81F}"/>
                  </a:ext>
                </a:extLst>
              </p:cNvPr>
              <p:cNvSpPr txBox="1">
                <a:spLocks noRot="1" noChangeAspect="1" noMove="1" noResize="1" noEditPoints="1" noAdjustHandles="1" noChangeArrowheads="1" noChangeShapeType="1" noTextEdit="1"/>
              </p:cNvSpPr>
              <p:nvPr/>
            </p:nvSpPr>
            <p:spPr>
              <a:xfrm>
                <a:off x="2286000" y="4366392"/>
                <a:ext cx="4572000" cy="369332"/>
              </a:xfrm>
              <a:prstGeom prst="rect">
                <a:avLst/>
              </a:prstGeom>
              <a:blipFill>
                <a:blip r:embed="rId4"/>
                <a:stretch>
                  <a:fillRect b="-6557"/>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 xmlns:a16="http://schemas.microsoft.com/office/drawing/2014/main" id="{E15C95D4-16DE-4183-A6DE-2835F7DE15AB}"/>
                  </a:ext>
                </a:extLst>
              </p:cNvPr>
              <p:cNvSpPr txBox="1"/>
              <p:nvPr/>
            </p:nvSpPr>
            <p:spPr>
              <a:xfrm>
                <a:off x="1181100" y="5035283"/>
                <a:ext cx="7239000" cy="3724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MY" i="1" smtClean="0">
                              <a:solidFill>
                                <a:srgbClr val="836967"/>
                              </a:solidFill>
                              <a:latin typeface="Cambria Math" panose="02040503050406030204" pitchFamily="18" charset="0"/>
                            </a:rPr>
                          </m:ctrlPr>
                        </m:sSubSupPr>
                        <m:e>
                          <m:r>
                            <a:rPr lang="en-MY" i="1">
                              <a:latin typeface="Cambria Math" panose="02040503050406030204" pitchFamily="18" charset="0"/>
                            </a:rPr>
                            <m:t>𝑞</m:t>
                          </m:r>
                        </m:e>
                        <m:sub>
                          <m:r>
                            <a:rPr lang="en-MY" i="1">
                              <a:latin typeface="Cambria Math" panose="02040503050406030204" pitchFamily="18" charset="0"/>
                            </a:rPr>
                            <m:t>𝑐</m:t>
                          </m:r>
                        </m:sub>
                        <m:sup>
                          <m:r>
                            <a:rPr lang="en-MY" i="0">
                              <a:latin typeface="Cambria Math" panose="02040503050406030204" pitchFamily="18" charset="0"/>
                            </a:rPr>
                            <m:t>′′</m:t>
                          </m:r>
                        </m:sup>
                      </m:sSubSup>
                      <m:r>
                        <a:rPr lang="en-MY" i="0">
                          <a:latin typeface="Cambria Math" panose="02040503050406030204" pitchFamily="18" charset="0"/>
                        </a:rPr>
                        <m:t>=</m:t>
                      </m:r>
                      <m:r>
                        <a:rPr lang="en-MY" b="0" i="0" smtClean="0">
                          <a:latin typeface="Cambria Math" panose="02040503050406030204" pitchFamily="18" charset="0"/>
                        </a:rPr>
                        <m:t>9,970</m:t>
                      </m:r>
                      <m:r>
                        <a:rPr lang="en-MY" i="0">
                          <a:latin typeface="Cambria Math" panose="02040503050406030204" pitchFamily="18" charset="0"/>
                        </a:rPr>
                        <m:t>×</m:t>
                      </m:r>
                      <m:d>
                        <m:dPr>
                          <m:ctrlPr>
                            <a:rPr lang="en-MY" i="1">
                              <a:solidFill>
                                <a:srgbClr val="836967"/>
                              </a:solidFill>
                              <a:latin typeface="Cambria Math" panose="02040503050406030204" pitchFamily="18" charset="0"/>
                            </a:rPr>
                          </m:ctrlPr>
                        </m:dPr>
                        <m:e>
                          <m:r>
                            <a:rPr lang="en-MY" i="0">
                              <a:latin typeface="Cambria Math" panose="02040503050406030204" pitchFamily="18" charset="0"/>
                            </a:rPr>
                            <m:t>7</m:t>
                          </m:r>
                          <m:r>
                            <a:rPr lang="en-MY" b="0" i="0" smtClean="0">
                              <a:latin typeface="Cambria Math" panose="02040503050406030204" pitchFamily="18" charset="0"/>
                            </a:rPr>
                            <m:t>10</m:t>
                          </m:r>
                          <m:r>
                            <a:rPr lang="en-MY" i="0">
                              <a:latin typeface="Cambria Math" panose="02040503050406030204" pitchFamily="18" charset="0"/>
                            </a:rPr>
                            <m:t>−700</m:t>
                          </m:r>
                        </m:e>
                      </m:d>
                      <m:r>
                        <a:rPr lang="en-MY" i="0">
                          <a:latin typeface="Cambria Math" panose="02040503050406030204" pitchFamily="18" charset="0"/>
                        </a:rPr>
                        <m:t>=</m:t>
                      </m:r>
                      <m:r>
                        <a:rPr lang="en-MY" b="0" i="0" smtClean="0">
                          <a:latin typeface="Cambria Math" panose="02040503050406030204" pitchFamily="18" charset="0"/>
                        </a:rPr>
                        <m:t>9.97</m:t>
                      </m:r>
                      <m:r>
                        <a:rPr lang="en-MY" i="0">
                          <a:latin typeface="Cambria Math" panose="02040503050406030204" pitchFamily="18" charset="0"/>
                        </a:rPr>
                        <m:t>×</m:t>
                      </m:r>
                      <m:sSup>
                        <m:sSupPr>
                          <m:ctrlPr>
                            <a:rPr lang="en-MY" i="1">
                              <a:solidFill>
                                <a:srgbClr val="836967"/>
                              </a:solidFill>
                              <a:latin typeface="Cambria Math" panose="02040503050406030204" pitchFamily="18" charset="0"/>
                            </a:rPr>
                          </m:ctrlPr>
                        </m:sSupPr>
                        <m:e>
                          <m:r>
                            <a:rPr lang="en-MY" i="0">
                              <a:latin typeface="Cambria Math" panose="02040503050406030204" pitchFamily="18" charset="0"/>
                            </a:rPr>
                            <m:t>10</m:t>
                          </m:r>
                        </m:e>
                        <m:sup>
                          <m:r>
                            <a:rPr lang="en-MY" b="0" i="0" smtClean="0">
                              <a:latin typeface="Cambria Math" panose="02040503050406030204" pitchFamily="18" charset="0"/>
                            </a:rPr>
                            <m:t>4</m:t>
                          </m:r>
                        </m:sup>
                      </m:sSup>
                      <m:r>
                        <a:rPr lang="en-MY" i="0">
                          <a:latin typeface="Cambria Math" panose="02040503050406030204" pitchFamily="18" charset="0"/>
                        </a:rPr>
                        <m:t> </m:t>
                      </m:r>
                      <m:r>
                        <a:rPr lang="en-MY" i="1">
                          <a:latin typeface="Cambria Math" panose="02040503050406030204" pitchFamily="18" charset="0"/>
                        </a:rPr>
                        <m:t>𝐵𝑡</m:t>
                      </m:r>
                      <m:f>
                        <m:fPr>
                          <m:type m:val="lin"/>
                          <m:ctrlPr>
                            <a:rPr lang="en-MY" i="1">
                              <a:latin typeface="Cambria Math" panose="02040503050406030204" pitchFamily="18" charset="0"/>
                            </a:rPr>
                          </m:ctrlPr>
                        </m:fPr>
                        <m:num>
                          <m:r>
                            <a:rPr lang="en-MY" i="1">
                              <a:latin typeface="Cambria Math" panose="02040503050406030204" pitchFamily="18" charset="0"/>
                            </a:rPr>
                            <m:t>𝑢</m:t>
                          </m:r>
                        </m:num>
                        <m:den>
                          <m:r>
                            <a:rPr lang="en-MY" i="1">
                              <a:latin typeface="Cambria Math" panose="02040503050406030204" pitchFamily="18" charset="0"/>
                            </a:rPr>
                            <m:t>h</m:t>
                          </m:r>
                        </m:den>
                      </m:f>
                      <m:r>
                        <a:rPr lang="en-MY" i="1">
                          <a:latin typeface="Cambria Math" panose="02040503050406030204" pitchFamily="18" charset="0"/>
                        </a:rPr>
                        <m:t>𝑟</m:t>
                      </m:r>
                      <m:r>
                        <a:rPr lang="en-MY" i="0">
                          <a:latin typeface="Cambria Math" panose="02040503050406030204" pitchFamily="18" charset="0"/>
                        </a:rPr>
                        <m:t>−</m:t>
                      </m:r>
                      <m:r>
                        <a:rPr lang="en-MY" i="1">
                          <a:latin typeface="Cambria Math" panose="02040503050406030204" pitchFamily="18" charset="0"/>
                        </a:rPr>
                        <m:t>𝑓</m:t>
                      </m:r>
                      <m:sSup>
                        <m:sSupPr>
                          <m:ctrlPr>
                            <a:rPr lang="en-MY" i="1">
                              <a:solidFill>
                                <a:srgbClr val="836967"/>
                              </a:solidFill>
                              <a:latin typeface="Cambria Math" panose="02040503050406030204" pitchFamily="18" charset="0"/>
                            </a:rPr>
                          </m:ctrlPr>
                        </m:sSupPr>
                        <m:e>
                          <m:r>
                            <a:rPr lang="en-MY" i="1">
                              <a:latin typeface="Cambria Math" panose="02040503050406030204" pitchFamily="18" charset="0"/>
                            </a:rPr>
                            <m:t>𝑡</m:t>
                          </m:r>
                        </m:e>
                        <m:sup>
                          <m:r>
                            <a:rPr lang="en-MY" i="0">
                              <a:latin typeface="Cambria Math" panose="02040503050406030204" pitchFamily="18" charset="0"/>
                            </a:rPr>
                            <m:t>2</m:t>
                          </m:r>
                        </m:sup>
                      </m:sSup>
                      <m:r>
                        <a:rPr lang="en-MY" i="0">
                          <a:latin typeface="Cambria Math" panose="02040503050406030204" pitchFamily="18" charset="0"/>
                        </a:rPr>
                        <m:t>− ℉</m:t>
                      </m:r>
                    </m:oMath>
                  </m:oMathPara>
                </a14:m>
                <a:endParaRPr lang="en-MY" dirty="0"/>
              </a:p>
            </p:txBody>
          </p:sp>
        </mc:Choice>
        <mc:Fallback xmlns="">
          <p:sp>
            <p:nvSpPr>
              <p:cNvPr id="14" name="TextBox 13">
                <a:extLst>
                  <a:ext uri="{FF2B5EF4-FFF2-40B4-BE49-F238E27FC236}">
                    <a16:creationId xmlns:a16="http://schemas.microsoft.com/office/drawing/2014/main" id="{E15C95D4-16DE-4183-A6DE-2835F7DE15AB}"/>
                  </a:ext>
                </a:extLst>
              </p:cNvPr>
              <p:cNvSpPr txBox="1">
                <a:spLocks noRot="1" noChangeAspect="1" noMove="1" noResize="1" noEditPoints="1" noAdjustHandles="1" noChangeArrowheads="1" noChangeShapeType="1" noTextEdit="1"/>
              </p:cNvSpPr>
              <p:nvPr/>
            </p:nvSpPr>
            <p:spPr>
              <a:xfrm>
                <a:off x="1181100" y="5035283"/>
                <a:ext cx="7239000" cy="372410"/>
              </a:xfrm>
              <a:prstGeom prst="rect">
                <a:avLst/>
              </a:prstGeom>
              <a:blipFill>
                <a:blip r:embed="rId5"/>
                <a:stretch>
                  <a:fillRect t="-116393" b="-175410"/>
                </a:stretch>
              </a:blipFill>
            </p:spPr>
            <p:txBody>
              <a:bodyPr/>
              <a:lstStyle/>
              <a:p>
                <a:r>
                  <a:rPr lang="en-MY">
                    <a:noFill/>
                  </a:rPr>
                  <a:t> </a:t>
                </a:r>
              </a:p>
            </p:txBody>
          </p:sp>
        </mc:Fallback>
      </mc:AlternateContent>
    </p:spTree>
    <p:extLst>
      <p:ext uri="{BB962C8B-B14F-4D97-AF65-F5344CB8AC3E}">
        <p14:creationId xmlns:p14="http://schemas.microsoft.com/office/powerpoint/2010/main" val="3765781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0" grpId="0"/>
      <p:bldP spid="12" grpId="0"/>
      <p:bldP spid="1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u="sng" dirty="0" smtClean="0"/>
              <a:t>Correlations for the Critical Condition (Flow)</a:t>
            </a:r>
            <a:endParaRPr lang="en-US" sz="3200" u="sng" dirty="0"/>
          </a:p>
        </p:txBody>
      </p:sp>
      <p:sp>
        <p:nvSpPr>
          <p:cNvPr id="3" name="Content Placeholder 2"/>
          <p:cNvSpPr>
            <a:spLocks noGrp="1"/>
          </p:cNvSpPr>
          <p:nvPr>
            <p:ph idx="1"/>
          </p:nvPr>
        </p:nvSpPr>
        <p:spPr>
          <a:xfrm>
            <a:off x="457200" y="1393754"/>
            <a:ext cx="8229600" cy="4525963"/>
          </a:xfrm>
        </p:spPr>
        <p:txBody>
          <a:bodyPr/>
          <a:lstStyle/>
          <a:p>
            <a:r>
              <a:rPr lang="en-MY" sz="2400" dirty="0" smtClean="0"/>
              <a:t>Refer to </a:t>
            </a:r>
            <a:r>
              <a:rPr lang="en-MY" sz="2400" dirty="0" err="1" smtClean="0"/>
              <a:t>Kazimi</a:t>
            </a:r>
            <a:r>
              <a:rPr lang="en-MY" sz="2400" dirty="0" smtClean="0"/>
              <a:t>, </a:t>
            </a:r>
            <a:r>
              <a:rPr lang="en-MY" sz="2400" dirty="0" err="1" smtClean="0"/>
              <a:t>Todreas</a:t>
            </a:r>
            <a:r>
              <a:rPr lang="en-MY" sz="2400" dirty="0" smtClean="0"/>
              <a:t>, Nuclear Systems Volume I (page 699)</a:t>
            </a:r>
          </a:p>
          <a:p>
            <a:r>
              <a:rPr lang="en-MY" dirty="0" smtClean="0"/>
              <a:t>Correlations for Tube Geometry</a:t>
            </a:r>
          </a:p>
          <a:p>
            <a:pPr lvl="1"/>
            <a:r>
              <a:rPr lang="en-MY" dirty="0" smtClean="0"/>
              <a:t>DNB only</a:t>
            </a:r>
          </a:p>
          <a:p>
            <a:pPr lvl="2"/>
            <a:r>
              <a:rPr lang="en-MY" dirty="0" smtClean="0"/>
              <a:t>Tong-68</a:t>
            </a:r>
          </a:p>
          <a:p>
            <a:pPr lvl="1"/>
            <a:r>
              <a:rPr lang="en-MY" dirty="0" err="1" smtClean="0"/>
              <a:t>Dryout</a:t>
            </a:r>
            <a:r>
              <a:rPr lang="en-MY" dirty="0" smtClean="0"/>
              <a:t> </a:t>
            </a:r>
          </a:p>
          <a:p>
            <a:pPr lvl="2"/>
            <a:r>
              <a:rPr lang="en-MY" dirty="0" smtClean="0"/>
              <a:t>CISE-4 </a:t>
            </a:r>
          </a:p>
          <a:p>
            <a:pPr lvl="1"/>
            <a:r>
              <a:rPr lang="en-MY" dirty="0"/>
              <a:t>For DNB and </a:t>
            </a:r>
            <a:r>
              <a:rPr lang="en-MY" dirty="0" err="1"/>
              <a:t>Dryout</a:t>
            </a:r>
            <a:endParaRPr lang="en-MY" dirty="0"/>
          </a:p>
          <a:p>
            <a:pPr lvl="2"/>
            <a:r>
              <a:rPr lang="en-MY" dirty="0" err="1" smtClean="0"/>
              <a:t>Biasi</a:t>
            </a:r>
            <a:endParaRPr lang="en-MY" dirty="0" smtClean="0"/>
          </a:p>
          <a:p>
            <a:pPr lvl="2"/>
            <a:r>
              <a:rPr lang="en-MY" dirty="0" smtClean="0"/>
              <a:t>Bowring</a:t>
            </a:r>
          </a:p>
          <a:p>
            <a:pPr lvl="2"/>
            <a:r>
              <a:rPr lang="en-MY" dirty="0" err="1" smtClean="0"/>
              <a:t>Groeneveld</a:t>
            </a:r>
            <a:r>
              <a:rPr lang="en-MY" dirty="0" smtClean="0"/>
              <a:t> look-up table</a:t>
            </a:r>
          </a:p>
          <a:p>
            <a:endParaRPr lang="en-MY" dirty="0"/>
          </a:p>
        </p:txBody>
      </p:sp>
    </p:spTree>
    <p:extLst>
      <p:ext uri="{BB962C8B-B14F-4D97-AF65-F5344CB8AC3E}">
        <p14:creationId xmlns:p14="http://schemas.microsoft.com/office/powerpoint/2010/main" val="73478679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u="sng" dirty="0" smtClean="0"/>
              <a:t>Correlations for the Critical Condition (Flow)</a:t>
            </a:r>
            <a:endParaRPr lang="en-US" sz="3200" u="sng" dirty="0"/>
          </a:p>
        </p:txBody>
      </p:sp>
      <p:sp>
        <p:nvSpPr>
          <p:cNvPr id="3" name="Content Placeholder 2"/>
          <p:cNvSpPr>
            <a:spLocks noGrp="1"/>
          </p:cNvSpPr>
          <p:nvPr>
            <p:ph idx="1"/>
          </p:nvPr>
        </p:nvSpPr>
        <p:spPr>
          <a:xfrm>
            <a:off x="457200" y="1393754"/>
            <a:ext cx="8229600" cy="4525963"/>
          </a:xfrm>
        </p:spPr>
        <p:txBody>
          <a:bodyPr/>
          <a:lstStyle/>
          <a:p>
            <a:r>
              <a:rPr lang="en-MY" dirty="0" smtClean="0"/>
              <a:t>Correlations for Rod Bundle Geometry</a:t>
            </a:r>
          </a:p>
          <a:p>
            <a:pPr lvl="1"/>
            <a:r>
              <a:rPr lang="en-MY" dirty="0" smtClean="0"/>
              <a:t>DNB – The W3 Correlation (Tong)</a:t>
            </a:r>
          </a:p>
          <a:p>
            <a:pPr lvl="1"/>
            <a:r>
              <a:rPr lang="en-MY" dirty="0" err="1" smtClean="0"/>
              <a:t>Dryout</a:t>
            </a:r>
            <a:r>
              <a:rPr lang="en-MY" dirty="0"/>
              <a:t> </a:t>
            </a:r>
            <a:r>
              <a:rPr lang="en-MY" dirty="0" smtClean="0"/>
              <a:t>– The GEXL Correlation (proprietary)</a:t>
            </a:r>
          </a:p>
          <a:p>
            <a:endParaRPr lang="en-MY" dirty="0"/>
          </a:p>
        </p:txBody>
      </p:sp>
      <p:pic>
        <p:nvPicPr>
          <p:cNvPr id="4" name="Picture 3">
            <a:extLst>
              <a:ext uri="{FF2B5EF4-FFF2-40B4-BE49-F238E27FC236}">
                <a16:creationId xmlns="" xmlns:a16="http://schemas.microsoft.com/office/drawing/2014/main" id="{FF8A14D1-B7CE-4F71-852F-18BD445F9F1E}"/>
              </a:ext>
            </a:extLst>
          </p:cNvPr>
          <p:cNvPicPr>
            <a:picLocks noChangeAspect="1"/>
          </p:cNvPicPr>
          <p:nvPr/>
        </p:nvPicPr>
        <p:blipFill>
          <a:blip r:embed="rId2"/>
          <a:stretch>
            <a:fillRect/>
          </a:stretch>
        </p:blipFill>
        <p:spPr>
          <a:xfrm>
            <a:off x="2895600" y="3429000"/>
            <a:ext cx="2819400" cy="2920213"/>
          </a:xfrm>
          <a:prstGeom prst="rect">
            <a:avLst/>
          </a:prstGeom>
        </p:spPr>
      </p:pic>
    </p:spTree>
    <p:extLst>
      <p:ext uri="{BB962C8B-B14F-4D97-AF65-F5344CB8AC3E}">
        <p14:creationId xmlns:p14="http://schemas.microsoft.com/office/powerpoint/2010/main" val="162971210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sz="3200" u="sng" dirty="0"/>
              <a:t>The W3 Correlation (Tong)</a:t>
            </a:r>
            <a:endParaRPr lang="en-US" sz="3200" u="sng" dirty="0"/>
          </a:p>
        </p:txBody>
      </p:sp>
      <p:sp>
        <p:nvSpPr>
          <p:cNvPr id="3" name="Content Placeholder 2"/>
          <p:cNvSpPr>
            <a:spLocks noGrp="1"/>
          </p:cNvSpPr>
          <p:nvPr>
            <p:ph idx="1"/>
          </p:nvPr>
        </p:nvSpPr>
        <p:spPr>
          <a:xfrm>
            <a:off x="457200" y="1393754"/>
            <a:ext cx="8229600" cy="4525963"/>
          </a:xfrm>
        </p:spPr>
        <p:txBody>
          <a:bodyPr/>
          <a:lstStyle/>
          <a:p>
            <a:r>
              <a:rPr lang="en-MY" dirty="0" smtClean="0"/>
              <a:t>Most widely used for PWR</a:t>
            </a:r>
          </a:p>
          <a:p>
            <a:r>
              <a:rPr lang="en-MY" dirty="0" smtClean="0"/>
              <a:t>For SI unit, Uniform Heat Flux</a:t>
            </a:r>
          </a:p>
          <a:p>
            <a:endParaRPr lang="en-MY" dirty="0" smtClean="0"/>
          </a:p>
        </p:txBody>
      </p:sp>
      <p:pic>
        <p:nvPicPr>
          <p:cNvPr id="5" name="Picture 4"/>
          <p:cNvPicPr>
            <a:picLocks noChangeAspect="1"/>
          </p:cNvPicPr>
          <p:nvPr/>
        </p:nvPicPr>
        <p:blipFill>
          <a:blip r:embed="rId2"/>
          <a:stretch>
            <a:fillRect/>
          </a:stretch>
        </p:blipFill>
        <p:spPr>
          <a:xfrm>
            <a:off x="718183" y="2819400"/>
            <a:ext cx="7707633" cy="2721046"/>
          </a:xfrm>
          <a:prstGeom prst="rect">
            <a:avLst/>
          </a:prstGeom>
        </p:spPr>
      </p:pic>
    </p:spTree>
    <p:extLst>
      <p:ext uri="{BB962C8B-B14F-4D97-AF65-F5344CB8AC3E}">
        <p14:creationId xmlns:p14="http://schemas.microsoft.com/office/powerpoint/2010/main" val="25913432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Pool Boiling </a:t>
            </a:r>
            <a:endParaRPr lang="en-US" b="1" dirty="0"/>
          </a:p>
        </p:txBody>
      </p:sp>
      <p:sp>
        <p:nvSpPr>
          <p:cNvPr id="3" name="Subtitle 2"/>
          <p:cNvSpPr>
            <a:spLocks noGrp="1"/>
          </p:cNvSpPr>
          <p:nvPr>
            <p:ph idx="1"/>
          </p:nvPr>
        </p:nvSpPr>
        <p:spPr/>
        <p:txBody>
          <a:bodyPr>
            <a:normAutofit/>
          </a:bodyPr>
          <a:lstStyle/>
          <a:p>
            <a:r>
              <a:rPr lang="en-US" dirty="0"/>
              <a:t>Boiling in absence of bulk fluid flow</a:t>
            </a:r>
          </a:p>
          <a:p>
            <a:r>
              <a:rPr lang="en-US" dirty="0"/>
              <a:t>Fluid body is stationary</a:t>
            </a:r>
          </a:p>
          <a:p>
            <a:r>
              <a:rPr lang="en-US" dirty="0"/>
              <a:t>Any possible fluid motion will be due to natural convection currents</a:t>
            </a:r>
          </a:p>
          <a:p>
            <a:r>
              <a:rPr lang="en-US" dirty="0"/>
              <a:t>E.g. boiling of water in a pan on stove</a:t>
            </a:r>
          </a:p>
          <a:p>
            <a:endParaRPr lang="en-US" dirty="0"/>
          </a:p>
          <a:p>
            <a:pPr algn="just"/>
            <a:endParaRPr lang="en-US" dirty="0">
              <a:solidFill>
                <a:schemeClr val="tx1"/>
              </a:solidFill>
            </a:endParaRPr>
          </a:p>
        </p:txBody>
      </p:sp>
      <p:pic>
        <p:nvPicPr>
          <p:cNvPr id="4" name="Picture 2"/>
          <p:cNvPicPr>
            <a:picLocks noChangeAspect="1" noChangeArrowheads="1"/>
          </p:cNvPicPr>
          <p:nvPr/>
        </p:nvPicPr>
        <p:blipFill>
          <a:blip r:embed="rId2" cstate="print"/>
          <a:srcRect b="15625"/>
          <a:stretch>
            <a:fillRect/>
          </a:stretch>
        </p:blipFill>
        <p:spPr bwMode="auto">
          <a:xfrm>
            <a:off x="2743200" y="4419600"/>
            <a:ext cx="3505200" cy="2057400"/>
          </a:xfrm>
          <a:prstGeom prst="rect">
            <a:avLst/>
          </a:prstGeom>
          <a:noFill/>
          <a:ln w="9525">
            <a:noFill/>
            <a:miter lim="800000"/>
            <a:headEnd/>
            <a:tailEnd/>
          </a:ln>
          <a:effectLst/>
        </p:spPr>
      </p:pic>
      <p:sp>
        <p:nvSpPr>
          <p:cNvPr id="5" name="Date Placeholder 4"/>
          <p:cNvSpPr>
            <a:spLocks noGrp="1"/>
          </p:cNvSpPr>
          <p:nvPr>
            <p:ph type="dt" sz="half" idx="10"/>
          </p:nvPr>
        </p:nvSpPr>
        <p:spPr/>
        <p:txBody>
          <a:bodyPr/>
          <a:lstStyle/>
          <a:p>
            <a:r>
              <a:rPr lang="en-US"/>
              <a:t>4/22/2013</a:t>
            </a:r>
          </a:p>
        </p:txBody>
      </p:sp>
      <p:sp>
        <p:nvSpPr>
          <p:cNvPr id="6" name="Slide Number Placeholder 5"/>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378467801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sz="3200" u="sng" dirty="0"/>
              <a:t>The W3 Correlation (Tong)</a:t>
            </a:r>
            <a:endParaRPr lang="en-US" sz="3200" u="sng" dirty="0"/>
          </a:p>
        </p:txBody>
      </p:sp>
      <p:sp>
        <p:nvSpPr>
          <p:cNvPr id="3" name="Content Placeholder 2"/>
          <p:cNvSpPr>
            <a:spLocks noGrp="1"/>
          </p:cNvSpPr>
          <p:nvPr>
            <p:ph idx="1"/>
          </p:nvPr>
        </p:nvSpPr>
        <p:spPr>
          <a:xfrm>
            <a:off x="457200" y="1393754"/>
            <a:ext cx="8229600" cy="4525963"/>
          </a:xfrm>
        </p:spPr>
        <p:txBody>
          <a:bodyPr/>
          <a:lstStyle/>
          <a:p>
            <a:r>
              <a:rPr lang="en-MY" dirty="0" smtClean="0"/>
              <a:t>Valid for</a:t>
            </a:r>
          </a:p>
          <a:p>
            <a:endParaRPr lang="en-MY" dirty="0" smtClean="0"/>
          </a:p>
        </p:txBody>
      </p:sp>
      <p:pic>
        <p:nvPicPr>
          <p:cNvPr id="4" name="Picture 3"/>
          <p:cNvPicPr>
            <a:picLocks noChangeAspect="1"/>
          </p:cNvPicPr>
          <p:nvPr/>
        </p:nvPicPr>
        <p:blipFill>
          <a:blip r:embed="rId2"/>
          <a:stretch>
            <a:fillRect/>
          </a:stretch>
        </p:blipFill>
        <p:spPr>
          <a:xfrm>
            <a:off x="655302" y="2413758"/>
            <a:ext cx="7833396" cy="2509838"/>
          </a:xfrm>
          <a:prstGeom prst="rect">
            <a:avLst/>
          </a:prstGeom>
        </p:spPr>
      </p:pic>
    </p:spTree>
    <p:extLst>
      <p:ext uri="{BB962C8B-B14F-4D97-AF65-F5344CB8AC3E}">
        <p14:creationId xmlns:p14="http://schemas.microsoft.com/office/powerpoint/2010/main" val="45155184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sz="3200" u="sng" dirty="0"/>
              <a:t>The W3 Correlation (Tong)</a:t>
            </a:r>
            <a:endParaRPr lang="en-US" sz="3200" u="sng" dirty="0"/>
          </a:p>
        </p:txBody>
      </p:sp>
      <p:sp>
        <p:nvSpPr>
          <p:cNvPr id="3" name="Content Placeholder 2"/>
          <p:cNvSpPr>
            <a:spLocks noGrp="1"/>
          </p:cNvSpPr>
          <p:nvPr>
            <p:ph idx="1"/>
          </p:nvPr>
        </p:nvSpPr>
        <p:spPr>
          <a:xfrm>
            <a:off x="457200" y="1393754"/>
            <a:ext cx="8229600" cy="4525963"/>
          </a:xfrm>
        </p:spPr>
        <p:txBody>
          <a:bodyPr/>
          <a:lstStyle/>
          <a:p>
            <a:r>
              <a:rPr lang="en-MY" dirty="0" smtClean="0"/>
              <a:t>For Non-Uniform Heat Flux:</a:t>
            </a:r>
          </a:p>
          <a:p>
            <a:pPr lvl="1"/>
            <a:r>
              <a:rPr lang="en-MY" dirty="0" smtClean="0"/>
              <a:t>Correction Factors:</a:t>
            </a:r>
          </a:p>
          <a:p>
            <a:pPr lvl="1"/>
            <a:r>
              <a:rPr lang="en-US" dirty="0" err="1"/>
              <a:t>Nonuniform</a:t>
            </a:r>
            <a:r>
              <a:rPr lang="en-US" dirty="0"/>
              <a:t> Axial Heat Flux Factor, </a:t>
            </a:r>
            <a:r>
              <a:rPr lang="en-US" dirty="0" smtClean="0"/>
              <a:t>F</a:t>
            </a:r>
          </a:p>
          <a:p>
            <a:pPr lvl="1"/>
            <a:r>
              <a:rPr lang="en-US" dirty="0"/>
              <a:t>Cold Wall Factor, </a:t>
            </a:r>
            <a:r>
              <a:rPr lang="en-US" dirty="0" err="1"/>
              <a:t>F</a:t>
            </a:r>
            <a:r>
              <a:rPr lang="en-US" baseline="-25000" dirty="0" err="1"/>
              <a:t>cold</a:t>
            </a:r>
            <a:r>
              <a:rPr lang="en-US" baseline="-25000" dirty="0"/>
              <a:t> </a:t>
            </a:r>
            <a:r>
              <a:rPr lang="en-US" baseline="-25000" dirty="0" smtClean="0"/>
              <a:t>wall</a:t>
            </a:r>
            <a:r>
              <a:rPr lang="en-US" dirty="0" smtClean="0"/>
              <a:t> </a:t>
            </a:r>
            <a:endParaRPr lang="en-MY" dirty="0" smtClean="0"/>
          </a:p>
          <a:p>
            <a:pPr lvl="1"/>
            <a:r>
              <a:rPr lang="en-US" dirty="0"/>
              <a:t>Grid Spacer Factors, </a:t>
            </a:r>
            <a:r>
              <a:rPr lang="en-US" dirty="0" err="1" smtClean="0"/>
              <a:t>F</a:t>
            </a:r>
            <a:r>
              <a:rPr lang="en-US" baseline="-25000" dirty="0" err="1" smtClean="0"/>
              <a:t>grid</a:t>
            </a:r>
            <a:r>
              <a:rPr lang="en-US" dirty="0" smtClean="0"/>
              <a:t> Ig</a:t>
            </a:r>
          </a:p>
          <a:p>
            <a:pPr lvl="1"/>
            <a:endParaRPr lang="en-US" dirty="0" smtClean="0"/>
          </a:p>
          <a:p>
            <a:pPr marL="457200" lvl="1" indent="0">
              <a:buNone/>
            </a:pPr>
            <a:endParaRPr lang="en-US" baseline="-25000" dirty="0"/>
          </a:p>
        </p:txBody>
      </p:sp>
    </p:spTree>
    <p:extLst>
      <p:ext uri="{BB962C8B-B14F-4D97-AF65-F5344CB8AC3E}">
        <p14:creationId xmlns:p14="http://schemas.microsoft.com/office/powerpoint/2010/main" val="415549331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87573"/>
            <a:ext cx="8229600" cy="487362"/>
          </a:xfrm>
        </p:spPr>
        <p:txBody>
          <a:bodyPr/>
          <a:lstStyle/>
          <a:p>
            <a:pPr algn="l"/>
            <a:r>
              <a:rPr lang="en-US" sz="3200" dirty="0"/>
              <a:t>Two Phase Flow</a:t>
            </a:r>
          </a:p>
        </p:txBody>
      </p:sp>
      <p:sp>
        <p:nvSpPr>
          <p:cNvPr id="5" name="Rectangle 4"/>
          <p:cNvSpPr/>
          <p:nvPr/>
        </p:nvSpPr>
        <p:spPr>
          <a:xfrm>
            <a:off x="7162800" y="838200"/>
            <a:ext cx="1322652"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865806" y="46630"/>
            <a:ext cx="3860800" cy="584775"/>
          </a:xfrm>
          <a:prstGeom prst="rect">
            <a:avLst/>
          </a:prstGeom>
          <a:solidFill>
            <a:schemeClr val="bg1"/>
          </a:solidFill>
        </p:spPr>
        <p:txBody>
          <a:bodyPr wrap="none" rtlCol="0">
            <a:spAutoFit/>
          </a:bodyPr>
          <a:lstStyle/>
          <a:p>
            <a:r>
              <a:rPr lang="en-US" sz="3200" dirty="0"/>
              <a:t>Important Parameters</a:t>
            </a:r>
          </a:p>
        </p:txBody>
      </p:sp>
      <p:sp>
        <p:nvSpPr>
          <p:cNvPr id="8" name="Rectangle 7"/>
          <p:cNvSpPr/>
          <p:nvPr/>
        </p:nvSpPr>
        <p:spPr>
          <a:xfrm>
            <a:off x="7010400" y="574935"/>
            <a:ext cx="1828800" cy="339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866797" y="6172200"/>
            <a:ext cx="618655"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05159" y="574935"/>
            <a:ext cx="8686082" cy="5912631"/>
          </a:xfrm>
          <a:prstGeom prst="rect">
            <a:avLst/>
          </a:prstGeom>
        </p:spPr>
      </p:pic>
      <p:sp>
        <p:nvSpPr>
          <p:cNvPr id="12" name="Rectangle 11"/>
          <p:cNvSpPr/>
          <p:nvPr/>
        </p:nvSpPr>
        <p:spPr>
          <a:xfrm>
            <a:off x="305159" y="574935"/>
            <a:ext cx="2971441" cy="263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1008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63563"/>
          </a:xfrm>
        </p:spPr>
        <p:txBody>
          <a:bodyPr/>
          <a:lstStyle/>
          <a:p>
            <a:pPr algn="l"/>
            <a:r>
              <a:rPr lang="en-US" sz="3200" dirty="0"/>
              <a:t>Continued</a:t>
            </a:r>
          </a:p>
        </p:txBody>
      </p:sp>
      <p:pic>
        <p:nvPicPr>
          <p:cNvPr id="6" name="Picture 5"/>
          <p:cNvPicPr>
            <a:picLocks noChangeAspect="1"/>
          </p:cNvPicPr>
          <p:nvPr/>
        </p:nvPicPr>
        <p:blipFill>
          <a:blip r:embed="rId2"/>
          <a:stretch>
            <a:fillRect/>
          </a:stretch>
        </p:blipFill>
        <p:spPr>
          <a:xfrm>
            <a:off x="457200" y="545829"/>
            <a:ext cx="8239507" cy="5936461"/>
          </a:xfrm>
          <a:prstGeom prst="rect">
            <a:avLst/>
          </a:prstGeom>
        </p:spPr>
      </p:pic>
    </p:spTree>
    <p:extLst>
      <p:ext uri="{BB962C8B-B14F-4D97-AF65-F5344CB8AC3E}">
        <p14:creationId xmlns:p14="http://schemas.microsoft.com/office/powerpoint/2010/main" val="9725675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152400" y="381000"/>
            <a:ext cx="8762588" cy="6019800"/>
          </a:xfrm>
          <a:prstGeom prst="rect">
            <a:avLst/>
          </a:prstGeom>
        </p:spPr>
      </p:pic>
    </p:spTree>
    <p:extLst>
      <p:ext uri="{BB962C8B-B14F-4D97-AF65-F5344CB8AC3E}">
        <p14:creationId xmlns:p14="http://schemas.microsoft.com/office/powerpoint/2010/main" val="118522212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Two Phase Pressure Drop Correlations</a:t>
            </a:r>
          </a:p>
        </p:txBody>
      </p:sp>
      <p:sp>
        <p:nvSpPr>
          <p:cNvPr id="3" name="Content Placeholder 2"/>
          <p:cNvSpPr>
            <a:spLocks noGrp="1"/>
          </p:cNvSpPr>
          <p:nvPr>
            <p:ph idx="1"/>
          </p:nvPr>
        </p:nvSpPr>
        <p:spPr/>
        <p:txBody>
          <a:bodyPr/>
          <a:lstStyle/>
          <a:p>
            <a:r>
              <a:rPr lang="en-US" dirty="0" err="1"/>
              <a:t>Martinelli</a:t>
            </a:r>
            <a:r>
              <a:rPr lang="en-US" dirty="0"/>
              <a:t> – Lockhart</a:t>
            </a:r>
          </a:p>
          <a:p>
            <a:r>
              <a:rPr lang="en-US" dirty="0"/>
              <a:t>Nelson – </a:t>
            </a:r>
            <a:r>
              <a:rPr lang="en-US" dirty="0" err="1"/>
              <a:t>Martinelli</a:t>
            </a:r>
            <a:endParaRPr lang="en-US" dirty="0"/>
          </a:p>
          <a:p>
            <a:r>
              <a:rPr lang="en-US" dirty="0"/>
              <a:t>Chisholm – Laird</a:t>
            </a:r>
          </a:p>
          <a:p>
            <a:r>
              <a:rPr lang="en-US" dirty="0"/>
              <a:t>Ueda</a:t>
            </a:r>
          </a:p>
          <a:p>
            <a:pPr marL="0" indent="0">
              <a:buNone/>
            </a:pPr>
            <a:endParaRPr lang="en-US" dirty="0"/>
          </a:p>
        </p:txBody>
      </p:sp>
    </p:spTree>
    <p:extLst>
      <p:ext uri="{BB962C8B-B14F-4D97-AF65-F5344CB8AC3E}">
        <p14:creationId xmlns:p14="http://schemas.microsoft.com/office/powerpoint/2010/main" val="158331102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8600" y="272955"/>
            <a:ext cx="8737600" cy="6553200"/>
          </a:xfrm>
          <a:prstGeom prst="rect">
            <a:avLst/>
          </a:prstGeom>
        </p:spPr>
      </p:pic>
      <p:sp>
        <p:nvSpPr>
          <p:cNvPr id="5" name="Rectangle 4"/>
          <p:cNvSpPr/>
          <p:nvPr/>
        </p:nvSpPr>
        <p:spPr>
          <a:xfrm>
            <a:off x="5943600" y="293427"/>
            <a:ext cx="3022600" cy="3366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62000" y="6477000"/>
            <a:ext cx="4267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01053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z="3200" dirty="0"/>
              <a:t>Lockhart-</a:t>
            </a:r>
            <a:r>
              <a:rPr lang="en-US" sz="3200" dirty="0" err="1"/>
              <a:t>Martinelli</a:t>
            </a:r>
            <a:r>
              <a:rPr lang="en-US" sz="3200" dirty="0"/>
              <a:t> Variation Curve</a:t>
            </a:r>
          </a:p>
        </p:txBody>
      </p:sp>
      <p:pic>
        <p:nvPicPr>
          <p:cNvPr id="6" name="Picture 5"/>
          <p:cNvPicPr>
            <a:picLocks noChangeAspect="1"/>
          </p:cNvPicPr>
          <p:nvPr/>
        </p:nvPicPr>
        <p:blipFill>
          <a:blip r:embed="rId2"/>
          <a:stretch>
            <a:fillRect/>
          </a:stretch>
        </p:blipFill>
        <p:spPr>
          <a:xfrm>
            <a:off x="1905000" y="990600"/>
            <a:ext cx="5334000" cy="5334000"/>
          </a:xfrm>
          <a:prstGeom prst="rect">
            <a:avLst/>
          </a:prstGeom>
        </p:spPr>
      </p:pic>
    </p:spTree>
    <p:extLst>
      <p:ext uri="{BB962C8B-B14F-4D97-AF65-F5344CB8AC3E}">
        <p14:creationId xmlns:p14="http://schemas.microsoft.com/office/powerpoint/2010/main" val="264711796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8600" y="1219200"/>
            <a:ext cx="8526899" cy="4809554"/>
          </a:xfrm>
          <a:prstGeom prst="rect">
            <a:avLst/>
          </a:prstGeom>
        </p:spPr>
      </p:pic>
      <p:sp>
        <p:nvSpPr>
          <p:cNvPr id="5" name="TextBox 4"/>
          <p:cNvSpPr txBox="1"/>
          <p:nvPr/>
        </p:nvSpPr>
        <p:spPr>
          <a:xfrm>
            <a:off x="304800" y="381000"/>
            <a:ext cx="4550989" cy="707886"/>
          </a:xfrm>
          <a:prstGeom prst="rect">
            <a:avLst/>
          </a:prstGeom>
          <a:noFill/>
        </p:spPr>
        <p:txBody>
          <a:bodyPr wrap="none" rtlCol="0">
            <a:spAutoFit/>
          </a:bodyPr>
          <a:lstStyle/>
          <a:p>
            <a:r>
              <a:rPr lang="en-US" sz="4000" dirty="0"/>
              <a:t>Boiling Crisis for LWR</a:t>
            </a:r>
          </a:p>
        </p:txBody>
      </p:sp>
    </p:spTree>
    <p:extLst>
      <p:ext uri="{BB962C8B-B14F-4D97-AF65-F5344CB8AC3E}">
        <p14:creationId xmlns:p14="http://schemas.microsoft.com/office/powerpoint/2010/main" val="409000570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381000"/>
            <a:ext cx="7628499" cy="707886"/>
          </a:xfrm>
          <a:prstGeom prst="rect">
            <a:avLst/>
          </a:prstGeom>
          <a:noFill/>
        </p:spPr>
        <p:txBody>
          <a:bodyPr wrap="none" rtlCol="0">
            <a:spAutoFit/>
          </a:bodyPr>
          <a:lstStyle/>
          <a:p>
            <a:r>
              <a:rPr lang="en-US" sz="4000" dirty="0"/>
              <a:t>Evaluation by Local Heat Flux (PWR)</a:t>
            </a:r>
          </a:p>
        </p:txBody>
      </p:sp>
      <p:pic>
        <p:nvPicPr>
          <p:cNvPr id="2" name="Picture 1"/>
          <p:cNvPicPr>
            <a:picLocks noChangeAspect="1"/>
          </p:cNvPicPr>
          <p:nvPr/>
        </p:nvPicPr>
        <p:blipFill>
          <a:blip r:embed="rId2"/>
          <a:stretch>
            <a:fillRect/>
          </a:stretch>
        </p:blipFill>
        <p:spPr>
          <a:xfrm>
            <a:off x="92611" y="1115759"/>
            <a:ext cx="8746590" cy="4980241"/>
          </a:xfrm>
          <a:prstGeom prst="rect">
            <a:avLst/>
          </a:prstGeom>
        </p:spPr>
      </p:pic>
    </p:spTree>
    <p:extLst>
      <p:ext uri="{BB962C8B-B14F-4D97-AF65-F5344CB8AC3E}">
        <p14:creationId xmlns:p14="http://schemas.microsoft.com/office/powerpoint/2010/main" val="21414460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Flow Boiling/Forced Convection Boiling </a:t>
            </a:r>
            <a:endParaRPr lang="en-US" b="1" dirty="0"/>
          </a:p>
        </p:txBody>
      </p:sp>
      <p:sp>
        <p:nvSpPr>
          <p:cNvPr id="3" name="Subtitle 2"/>
          <p:cNvSpPr>
            <a:spLocks noGrp="1"/>
          </p:cNvSpPr>
          <p:nvPr>
            <p:ph idx="1"/>
          </p:nvPr>
        </p:nvSpPr>
        <p:spPr/>
        <p:txBody>
          <a:bodyPr>
            <a:normAutofit/>
          </a:bodyPr>
          <a:lstStyle/>
          <a:p>
            <a:r>
              <a:rPr lang="en-US" dirty="0"/>
              <a:t>Boiling in presence of bulk fluid flow</a:t>
            </a:r>
          </a:p>
          <a:p>
            <a:r>
              <a:rPr lang="en-US" dirty="0"/>
              <a:t>Fluid is forced to flow in a heated pipe or over a surface by pump etc</a:t>
            </a:r>
          </a:p>
          <a:p>
            <a:r>
              <a:rPr lang="en-US" dirty="0"/>
              <a:t>Convection effects will be present </a:t>
            </a:r>
          </a:p>
          <a:p>
            <a:pPr algn="just"/>
            <a:endParaRPr lang="en-US" dirty="0">
              <a:solidFill>
                <a:schemeClr val="tx1"/>
              </a:solidFill>
            </a:endParaRPr>
          </a:p>
        </p:txBody>
      </p:sp>
      <p:pic>
        <p:nvPicPr>
          <p:cNvPr id="7" name="Picture 6"/>
          <p:cNvPicPr>
            <a:picLocks noChangeAspect="1" noChangeArrowheads="1"/>
          </p:cNvPicPr>
          <p:nvPr/>
        </p:nvPicPr>
        <p:blipFill>
          <a:blip r:embed="rId2" cstate="print"/>
          <a:srcRect b="10811"/>
          <a:stretch>
            <a:fillRect/>
          </a:stretch>
        </p:blipFill>
        <p:spPr bwMode="auto">
          <a:xfrm>
            <a:off x="2819400" y="4038600"/>
            <a:ext cx="3581400" cy="2514600"/>
          </a:xfrm>
          <a:prstGeom prst="rect">
            <a:avLst/>
          </a:prstGeom>
          <a:noFill/>
          <a:ln w="9525">
            <a:noFill/>
            <a:miter lim="800000"/>
            <a:headEnd/>
            <a:tailEnd/>
          </a:ln>
          <a:effectLst/>
        </p:spPr>
      </p:pic>
      <p:sp>
        <p:nvSpPr>
          <p:cNvPr id="5" name="Date Placeholder 4"/>
          <p:cNvSpPr>
            <a:spLocks noGrp="1"/>
          </p:cNvSpPr>
          <p:nvPr>
            <p:ph type="dt" sz="half" idx="10"/>
          </p:nvPr>
        </p:nvSpPr>
        <p:spPr/>
        <p:txBody>
          <a:bodyPr/>
          <a:lstStyle/>
          <a:p>
            <a:r>
              <a:rPr lang="en-US"/>
              <a:t>4/22/2013</a:t>
            </a:r>
          </a:p>
        </p:txBody>
      </p:sp>
      <p:sp>
        <p:nvSpPr>
          <p:cNvPr id="6" name="Slide Number Placeholder 5"/>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266355873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358131" y="345941"/>
            <a:ext cx="8427737" cy="6166117"/>
          </a:xfrm>
          <a:prstGeom prst="rect">
            <a:avLst/>
          </a:prstGeom>
        </p:spPr>
      </p:pic>
    </p:spTree>
    <p:extLst>
      <p:ext uri="{BB962C8B-B14F-4D97-AF65-F5344CB8AC3E}">
        <p14:creationId xmlns:p14="http://schemas.microsoft.com/office/powerpoint/2010/main" val="282708369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408423" y="536442"/>
            <a:ext cx="8327153" cy="5785116"/>
          </a:xfrm>
          <a:prstGeom prst="rect">
            <a:avLst/>
          </a:prstGeom>
        </p:spPr>
      </p:pic>
    </p:spTree>
    <p:extLst>
      <p:ext uri="{BB962C8B-B14F-4D97-AF65-F5344CB8AC3E}">
        <p14:creationId xmlns:p14="http://schemas.microsoft.com/office/powerpoint/2010/main" val="79044067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18152" y="321557"/>
            <a:ext cx="8107696" cy="6214885"/>
          </a:xfrm>
          <a:prstGeom prst="rect">
            <a:avLst/>
          </a:prstGeom>
        </p:spPr>
      </p:pic>
    </p:spTree>
    <p:extLst>
      <p:ext uri="{BB962C8B-B14F-4D97-AF65-F5344CB8AC3E}">
        <p14:creationId xmlns:p14="http://schemas.microsoft.com/office/powerpoint/2010/main" val="286303773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9343" y="460242"/>
            <a:ext cx="8845314" cy="5937516"/>
          </a:xfrm>
          <a:prstGeom prst="rect">
            <a:avLst/>
          </a:prstGeom>
        </p:spPr>
      </p:pic>
    </p:spTree>
    <p:extLst>
      <p:ext uri="{BB962C8B-B14F-4D97-AF65-F5344CB8AC3E}">
        <p14:creationId xmlns:p14="http://schemas.microsoft.com/office/powerpoint/2010/main" val="4324122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8820" y="365754"/>
            <a:ext cx="8086360" cy="6126492"/>
          </a:xfrm>
          <a:prstGeom prst="rect">
            <a:avLst/>
          </a:prstGeom>
        </p:spPr>
      </p:pic>
    </p:spTree>
    <p:extLst>
      <p:ext uri="{BB962C8B-B14F-4D97-AF65-F5344CB8AC3E}">
        <p14:creationId xmlns:p14="http://schemas.microsoft.com/office/powerpoint/2010/main" val="379222124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3747" y="536442"/>
            <a:ext cx="8476505" cy="5785116"/>
          </a:xfrm>
          <a:prstGeom prst="rect">
            <a:avLst/>
          </a:prstGeom>
        </p:spPr>
      </p:pic>
    </p:spTree>
    <p:extLst>
      <p:ext uri="{BB962C8B-B14F-4D97-AF65-F5344CB8AC3E}">
        <p14:creationId xmlns:p14="http://schemas.microsoft.com/office/powerpoint/2010/main" val="264239068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12411" y="370326"/>
            <a:ext cx="8519177" cy="6117348"/>
          </a:xfrm>
          <a:prstGeom prst="rect">
            <a:avLst/>
          </a:prstGeom>
        </p:spPr>
      </p:pic>
    </p:spTree>
    <p:extLst>
      <p:ext uri="{BB962C8B-B14F-4D97-AF65-F5344CB8AC3E}">
        <p14:creationId xmlns:p14="http://schemas.microsoft.com/office/powerpoint/2010/main" val="366394957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a:t>Thermal Crisis Summary</a:t>
            </a:r>
          </a:p>
        </p:txBody>
      </p:sp>
      <p:sp>
        <p:nvSpPr>
          <p:cNvPr id="5" name="TextBox 4"/>
          <p:cNvSpPr txBox="1"/>
          <p:nvPr/>
        </p:nvSpPr>
        <p:spPr>
          <a:xfrm>
            <a:off x="3200400" y="6176952"/>
            <a:ext cx="2975495" cy="461665"/>
          </a:xfrm>
          <a:prstGeom prst="rect">
            <a:avLst/>
          </a:prstGeom>
          <a:noFill/>
        </p:spPr>
        <p:txBody>
          <a:bodyPr wrap="none" rtlCol="0">
            <a:spAutoFit/>
          </a:bodyPr>
          <a:lstStyle/>
          <a:p>
            <a:r>
              <a:rPr lang="en-US" sz="2400" dirty="0"/>
              <a:t>MDNBR &gt; 1.17 (Japan)</a:t>
            </a:r>
          </a:p>
        </p:txBody>
      </p:sp>
      <p:pic>
        <p:nvPicPr>
          <p:cNvPr id="3" name="Picture 2"/>
          <p:cNvPicPr>
            <a:picLocks noChangeAspect="1"/>
          </p:cNvPicPr>
          <p:nvPr/>
        </p:nvPicPr>
        <p:blipFill>
          <a:blip r:embed="rId2"/>
          <a:stretch>
            <a:fillRect/>
          </a:stretch>
        </p:blipFill>
        <p:spPr>
          <a:xfrm>
            <a:off x="580636" y="990600"/>
            <a:ext cx="7982728" cy="5160269"/>
          </a:xfrm>
          <a:prstGeom prst="rect">
            <a:avLst/>
          </a:prstGeom>
        </p:spPr>
      </p:pic>
    </p:spTree>
    <p:extLst>
      <p:ext uri="{BB962C8B-B14F-4D97-AF65-F5344CB8AC3E}">
        <p14:creationId xmlns:p14="http://schemas.microsoft.com/office/powerpoint/2010/main" val="202243201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r>
              <a:rPr lang="en-US"/>
              <a:t>Summary</a:t>
            </a:r>
          </a:p>
        </p:txBody>
      </p:sp>
      <p:sp>
        <p:nvSpPr>
          <p:cNvPr id="4" name="Slide Number Placeholder 5"/>
          <p:cNvSpPr>
            <a:spLocks noGrp="1"/>
          </p:cNvSpPr>
          <p:nvPr>
            <p:ph type="sldNum" sz="quarter" idx="12"/>
          </p:nvPr>
        </p:nvSpPr>
        <p:spPr/>
        <p:txBody>
          <a:bodyPr/>
          <a:lstStyle/>
          <a:p>
            <a:fld id="{1FA87144-F79A-4128-BAE1-D2B207EC44A9}" type="slidenum">
              <a:rPr lang="en-US"/>
              <a:pPr/>
              <a:t>88</a:t>
            </a:fld>
            <a:endParaRPr lang="en-US"/>
          </a:p>
        </p:txBody>
      </p:sp>
      <p:pic>
        <p:nvPicPr>
          <p:cNvPr id="2" name="Picture 1"/>
          <p:cNvPicPr>
            <a:picLocks noChangeAspect="1"/>
          </p:cNvPicPr>
          <p:nvPr/>
        </p:nvPicPr>
        <p:blipFill>
          <a:blip r:embed="rId2"/>
          <a:stretch>
            <a:fillRect/>
          </a:stretch>
        </p:blipFill>
        <p:spPr>
          <a:xfrm>
            <a:off x="3733800" y="1430148"/>
            <a:ext cx="4382465" cy="4311453"/>
          </a:xfrm>
          <a:prstGeom prst="rect">
            <a:avLst/>
          </a:prstGeom>
        </p:spPr>
      </p:pic>
      <p:sp>
        <p:nvSpPr>
          <p:cNvPr id="3" name="TextBox 2"/>
          <p:cNvSpPr txBox="1"/>
          <p:nvPr/>
        </p:nvSpPr>
        <p:spPr>
          <a:xfrm flipH="1">
            <a:off x="304800" y="1554481"/>
            <a:ext cx="3124200" cy="3139321"/>
          </a:xfrm>
          <a:prstGeom prst="rect">
            <a:avLst/>
          </a:prstGeom>
          <a:noFill/>
        </p:spPr>
        <p:txBody>
          <a:bodyPr wrap="square" rtlCol="0">
            <a:spAutoFit/>
          </a:bodyPr>
          <a:lstStyle/>
          <a:p>
            <a:pPr marL="285750" indent="-285750">
              <a:buFont typeface="Arial" panose="020B0604020202020204" pitchFamily="34" charset="0"/>
              <a:buChar char="•"/>
            </a:pPr>
            <a:r>
              <a:rPr lang="en-US" dirty="0"/>
              <a:t>Nucleation Sites</a:t>
            </a:r>
          </a:p>
          <a:p>
            <a:pPr marL="285750" indent="-285750">
              <a:buFont typeface="Arial" panose="020B0604020202020204" pitchFamily="34" charset="0"/>
              <a:buChar char="•"/>
            </a:pPr>
            <a:r>
              <a:rPr lang="en-US" dirty="0"/>
              <a:t>Pool, Flow Boiling</a:t>
            </a:r>
          </a:p>
          <a:p>
            <a:pPr marL="285750" indent="-285750">
              <a:buFont typeface="Arial" panose="020B0604020202020204" pitchFamily="34" charset="0"/>
              <a:buChar char="•"/>
            </a:pPr>
            <a:r>
              <a:rPr lang="en-US" dirty="0"/>
              <a:t>Excess Temperature</a:t>
            </a:r>
          </a:p>
          <a:p>
            <a:pPr marL="285750" indent="-285750">
              <a:buFont typeface="Arial" panose="020B0604020202020204" pitchFamily="34" charset="0"/>
              <a:buChar char="•"/>
            </a:pPr>
            <a:r>
              <a:rPr lang="en-US" dirty="0"/>
              <a:t>Boiling Curve</a:t>
            </a:r>
          </a:p>
          <a:p>
            <a:pPr marL="285750" indent="-285750">
              <a:buFont typeface="Arial" panose="020B0604020202020204" pitchFamily="34" charset="0"/>
              <a:buChar char="•"/>
            </a:pPr>
            <a:r>
              <a:rPr lang="en-US" dirty="0"/>
              <a:t>Boiling Crisis (CHF)</a:t>
            </a:r>
          </a:p>
          <a:p>
            <a:pPr marL="285750" indent="-285750">
              <a:buFont typeface="Arial" panose="020B0604020202020204" pitchFamily="34" charset="0"/>
              <a:buChar char="•"/>
            </a:pPr>
            <a:r>
              <a:rPr lang="en-US" dirty="0"/>
              <a:t>DNB</a:t>
            </a:r>
          </a:p>
          <a:p>
            <a:pPr marL="285750" indent="-285750">
              <a:buFont typeface="Arial" panose="020B0604020202020204" pitchFamily="34" charset="0"/>
              <a:buChar char="•"/>
            </a:pPr>
            <a:r>
              <a:rPr lang="en-US" dirty="0"/>
              <a:t>DNBR, CPR</a:t>
            </a:r>
          </a:p>
          <a:p>
            <a:pPr marL="285750" indent="-285750">
              <a:buFont typeface="Arial" panose="020B0604020202020204" pitchFamily="34" charset="0"/>
              <a:buChar char="•"/>
            </a:pPr>
            <a:r>
              <a:rPr lang="en-US" dirty="0"/>
              <a:t>Two-phase flow</a:t>
            </a:r>
          </a:p>
          <a:p>
            <a:pPr marL="285750" indent="-285750">
              <a:buFont typeface="Arial" panose="020B0604020202020204" pitchFamily="34" charset="0"/>
              <a:buChar char="•"/>
            </a:pPr>
            <a:r>
              <a:rPr lang="en-US" dirty="0"/>
              <a:t>Flow Regime</a:t>
            </a:r>
          </a:p>
          <a:p>
            <a:pPr marL="285750" indent="-285750">
              <a:buFont typeface="Arial" panose="020B0604020202020204" pitchFamily="34" charset="0"/>
              <a:buChar char="•"/>
            </a:pPr>
            <a:r>
              <a:rPr lang="en-US" dirty="0"/>
              <a:t>Heat Flux, Pressure Drop</a:t>
            </a:r>
          </a:p>
          <a:p>
            <a:pPr marL="285750" indent="-285750">
              <a:buFont typeface="Arial" panose="020B0604020202020204" pitchFamily="34" charset="0"/>
              <a:buChar char="•"/>
            </a:pPr>
            <a:r>
              <a:rPr lang="en-US" dirty="0"/>
              <a:t>Correlations</a:t>
            </a:r>
          </a:p>
        </p:txBody>
      </p:sp>
    </p:spTree>
    <p:extLst>
      <p:ext uri="{BB962C8B-B14F-4D97-AF65-F5344CB8AC3E}">
        <p14:creationId xmlns:p14="http://schemas.microsoft.com/office/powerpoint/2010/main" val="230292581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p:txBody>
          <a:bodyPr/>
          <a:lstStyle/>
          <a:p>
            <a:r>
              <a:rPr lang="en-US" sz="2000" dirty="0" err="1"/>
              <a:t>Cengel</a:t>
            </a:r>
            <a:r>
              <a:rPr lang="en-US" sz="2000" dirty="0"/>
              <a:t>, Heat Transfer, A Practical Approach, McGraw Hill</a:t>
            </a:r>
          </a:p>
          <a:p>
            <a:r>
              <a:rPr lang="en-US" sz="2000" dirty="0" err="1"/>
              <a:t>Incropera</a:t>
            </a:r>
            <a:r>
              <a:rPr lang="en-US" sz="2000" dirty="0"/>
              <a:t>, DeWitt, Foundations of Heat Transfer, Wiley</a:t>
            </a:r>
          </a:p>
          <a:p>
            <a:r>
              <a:rPr lang="en-US" sz="2000" dirty="0" err="1"/>
              <a:t>Buongiorno</a:t>
            </a:r>
            <a:r>
              <a:rPr lang="en-US" sz="2000" dirty="0"/>
              <a:t>, Notes on Two Phase Flow, Boiling Heat Transfer, and Boiling Crises in PWRs and BWRs, MIT</a:t>
            </a:r>
          </a:p>
          <a:p>
            <a:r>
              <a:rPr lang="en-US" sz="2000" dirty="0" err="1"/>
              <a:t>Buongiorno</a:t>
            </a:r>
            <a:r>
              <a:rPr lang="en-US" sz="2000" dirty="0"/>
              <a:t>, Boiling Crisis in LWRs, MIT</a:t>
            </a:r>
          </a:p>
          <a:p>
            <a:r>
              <a:rPr lang="en-US" sz="2000" dirty="0"/>
              <a:t>Reactor Thermal Engineering </a:t>
            </a:r>
            <a:r>
              <a:rPr lang="en-US" sz="2000" dirty="0" err="1"/>
              <a:t>IIb</a:t>
            </a:r>
            <a:r>
              <a:rPr lang="en-US" sz="2000" dirty="0"/>
              <a:t>, ITP @ JAEA, August 2010 </a:t>
            </a:r>
          </a:p>
          <a:p>
            <a:endParaRPr lang="en-US" sz="2000" dirty="0"/>
          </a:p>
        </p:txBody>
      </p:sp>
    </p:spTree>
    <p:extLst>
      <p:ext uri="{BB962C8B-B14F-4D97-AF65-F5344CB8AC3E}">
        <p14:creationId xmlns:p14="http://schemas.microsoft.com/office/powerpoint/2010/main" val="646793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Sub-cooled Boiling</a:t>
            </a:r>
          </a:p>
        </p:txBody>
      </p:sp>
      <p:sp>
        <p:nvSpPr>
          <p:cNvPr id="3" name="Subtitle 2"/>
          <p:cNvSpPr>
            <a:spLocks noGrp="1"/>
          </p:cNvSpPr>
          <p:nvPr>
            <p:ph idx="1"/>
          </p:nvPr>
        </p:nvSpPr>
        <p:spPr/>
        <p:txBody>
          <a:bodyPr>
            <a:normAutofit fontScale="92500" lnSpcReduction="10000"/>
          </a:bodyPr>
          <a:lstStyle/>
          <a:p>
            <a:r>
              <a:rPr lang="en-US" dirty="0"/>
              <a:t>Boiling is sub-cooled if temperature of main body of fluid is below the saturation temp </a:t>
            </a:r>
            <a:r>
              <a:rPr lang="en-US" dirty="0" err="1"/>
              <a:t>T</a:t>
            </a:r>
            <a:r>
              <a:rPr lang="en-US" sz="1800" dirty="0" err="1"/>
              <a:t>sat</a:t>
            </a:r>
            <a:r>
              <a:rPr lang="en-US" sz="1800" dirty="0"/>
              <a:t>  </a:t>
            </a:r>
            <a:r>
              <a:rPr lang="en-US" sz="2800" dirty="0"/>
              <a:t>(i.e. bulk of liquid is sub-cooled)</a:t>
            </a:r>
          </a:p>
          <a:p>
            <a:r>
              <a:rPr lang="en-US" dirty="0"/>
              <a:t>It occurs at early stages of boiling</a:t>
            </a:r>
          </a:p>
          <a:p>
            <a:r>
              <a:rPr lang="en-US" dirty="0"/>
              <a:t>Bubbles formation and disappearance near hot surface </a:t>
            </a:r>
          </a:p>
          <a:p>
            <a:r>
              <a:rPr lang="en-US" dirty="0"/>
              <a:t>Bubbles disappear as they transfer heat to surrounding sub-cooled liquid </a:t>
            </a:r>
          </a:p>
          <a:p>
            <a:r>
              <a:rPr lang="en-US" dirty="0"/>
              <a:t>Boiling is confined to locality of hot surface so also called local boiling </a:t>
            </a:r>
          </a:p>
          <a:p>
            <a:pPr algn="just"/>
            <a:endParaRPr lang="en-US" dirty="0">
              <a:solidFill>
                <a:schemeClr val="tx1"/>
              </a:solidFill>
            </a:endParaRPr>
          </a:p>
        </p:txBody>
      </p:sp>
      <p:sp>
        <p:nvSpPr>
          <p:cNvPr id="4" name="Date Placeholder 3"/>
          <p:cNvSpPr>
            <a:spLocks noGrp="1"/>
          </p:cNvSpPr>
          <p:nvPr>
            <p:ph type="dt" sz="half" idx="10"/>
          </p:nvPr>
        </p:nvSpPr>
        <p:spPr/>
        <p:txBody>
          <a:bodyPr/>
          <a:lstStyle/>
          <a:p>
            <a:r>
              <a:rPr lang="en-US"/>
              <a:t>4/22/2013</a:t>
            </a:r>
          </a:p>
        </p:txBody>
      </p:sp>
      <p:sp>
        <p:nvSpPr>
          <p:cNvPr id="5" name="Slide Number Placeholder 4"/>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249556224"/>
      </p:ext>
    </p:extLst>
  </p:cSld>
  <p:clrMapOvr>
    <a:masterClrMapping/>
  </p:clrMapOvr>
  <p:timing>
    <p:tnLst>
      <p:par>
        <p:cTn id="1" dur="indefinite" restart="never" nodeType="tmRoot"/>
      </p:par>
    </p:tnLst>
  </p:timing>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utmocw4</Template>
  <TotalTime>331</TotalTime>
  <Words>2553</Words>
  <Application>Microsoft Office PowerPoint</Application>
  <PresentationFormat>On-screen Show (4:3)</PresentationFormat>
  <Paragraphs>351</Paragraphs>
  <Slides>89</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89</vt:i4>
      </vt:variant>
    </vt:vector>
  </HeadingPairs>
  <TitlesOfParts>
    <vt:vector size="101" baseType="lpstr">
      <vt:lpstr>Arial</vt:lpstr>
      <vt:lpstr>Calibri</vt:lpstr>
      <vt:lpstr>Cambria Math</vt:lpstr>
      <vt:lpstr>Fd1716945-Identity-H</vt:lpstr>
      <vt:lpstr>MathematicalPi-One</vt:lpstr>
      <vt:lpstr>Symbol</vt:lpstr>
      <vt:lpstr>SymbolMT</vt:lpstr>
      <vt:lpstr>Times New Roman</vt:lpstr>
      <vt:lpstr>TradeGothic</vt:lpstr>
      <vt:lpstr>TradeGothic-Oblique</vt:lpstr>
      <vt:lpstr>Wingdings</vt:lpstr>
      <vt:lpstr>UTMocw template</vt:lpstr>
      <vt:lpstr>Boiling Heat Transfer</vt:lpstr>
      <vt:lpstr>Introduction</vt:lpstr>
      <vt:lpstr>Objectives</vt:lpstr>
      <vt:lpstr>Boiling</vt:lpstr>
      <vt:lpstr>Newton's Law of Cooling</vt:lpstr>
      <vt:lpstr>Classification of Boiling</vt:lpstr>
      <vt:lpstr>Pool Boiling </vt:lpstr>
      <vt:lpstr>Flow Boiling/Forced Convection Boiling </vt:lpstr>
      <vt:lpstr>Sub-cooled Boiling</vt:lpstr>
      <vt:lpstr>Contd…</vt:lpstr>
      <vt:lpstr>Inception of Boiling</vt:lpstr>
      <vt:lpstr>Nucleation Sites</vt:lpstr>
      <vt:lpstr>Saturated/Bulk Boiling </vt:lpstr>
      <vt:lpstr>Boiling Curve for Pool Boiling </vt:lpstr>
      <vt:lpstr>Boiling Curve</vt:lpstr>
      <vt:lpstr>PowerPoint Presentation</vt:lpstr>
      <vt:lpstr>Boiling Curve</vt:lpstr>
      <vt:lpstr>Boiling Curve</vt:lpstr>
      <vt:lpstr>Boiling Curve</vt:lpstr>
      <vt:lpstr>Natural Convection Boiling  (to Point A on the Boiling Curve)</vt:lpstr>
      <vt:lpstr>PowerPoint Presentation</vt:lpstr>
      <vt:lpstr>PowerPoint Presentation</vt:lpstr>
      <vt:lpstr>Boiling Crisis</vt:lpstr>
      <vt:lpstr>Burnout Phenomenon</vt:lpstr>
      <vt:lpstr>Transition Boiling (between Points C and D)</vt:lpstr>
      <vt:lpstr>Film Boiling (beyond Point D)</vt:lpstr>
      <vt:lpstr>Leidenfrost Effect</vt:lpstr>
      <vt:lpstr>Boiling Curve Hysteresis</vt:lpstr>
      <vt:lpstr>Burnout Phenomenon</vt:lpstr>
      <vt:lpstr>PowerPoint Presentation</vt:lpstr>
      <vt:lpstr>Heat Transfer Correlations in Pool Boiling</vt:lpstr>
      <vt:lpstr>Rohsenow Correlation for Nucleate Boiling</vt:lpstr>
      <vt:lpstr>Constants for Rohsenow</vt:lpstr>
      <vt:lpstr>Rohsenow Correlation Example</vt:lpstr>
      <vt:lpstr>PowerPoint Presentation</vt:lpstr>
      <vt:lpstr>PowerPoint Presentation</vt:lpstr>
      <vt:lpstr>Critical Heat Flux for Nucleate Boiling</vt:lpstr>
      <vt:lpstr>PowerPoint Presentation</vt:lpstr>
      <vt:lpstr>PowerPoint Presentation</vt:lpstr>
      <vt:lpstr>PowerPoint Presentation</vt:lpstr>
      <vt:lpstr>PowerPoint Presentation</vt:lpstr>
      <vt:lpstr>Minimum Heat Flux</vt:lpstr>
      <vt:lpstr>Film Boiling</vt:lpstr>
      <vt:lpstr>Film Boiling (Radiation Heat Transfer)</vt:lpstr>
      <vt:lpstr>PowerPoint Presentation</vt:lpstr>
      <vt:lpstr>PowerPoint Presentation</vt:lpstr>
      <vt:lpstr>PowerPoint Presentation</vt:lpstr>
      <vt:lpstr>PowerPoint Presentation</vt:lpstr>
      <vt:lpstr>PowerPoint Presentation</vt:lpstr>
      <vt:lpstr>Flow Boiling – of Interest in Nuclear Reactors</vt:lpstr>
      <vt:lpstr>PowerPoint Presentation</vt:lpstr>
      <vt:lpstr>PowerPoint Presentation</vt:lpstr>
      <vt:lpstr>Flow Regime</vt:lpstr>
      <vt:lpstr>Flow Regime</vt:lpstr>
      <vt:lpstr>PowerPoint Presentation</vt:lpstr>
      <vt:lpstr>Flow Map</vt:lpstr>
      <vt:lpstr>Two Phase Flow Heat Transfer</vt:lpstr>
      <vt:lpstr>Heat Transfer Correlation</vt:lpstr>
      <vt:lpstr>Klimenko Correlation</vt:lpstr>
      <vt:lpstr>Klimenko Correlation</vt:lpstr>
      <vt:lpstr>Nucleate Boiling, High Pressures</vt:lpstr>
      <vt:lpstr>Nucleate Boiling, High Pressures</vt:lpstr>
      <vt:lpstr>PowerPoint Presentation</vt:lpstr>
      <vt:lpstr>Exercise</vt:lpstr>
      <vt:lpstr>PowerPoint Presentation</vt:lpstr>
      <vt:lpstr>PowerPoint Presentation</vt:lpstr>
      <vt:lpstr>Correlations for the Critical Condition (Flow)</vt:lpstr>
      <vt:lpstr>Correlations for the Critical Condition (Flow)</vt:lpstr>
      <vt:lpstr>The W3 Correlation (Tong)</vt:lpstr>
      <vt:lpstr>The W3 Correlation (Tong)</vt:lpstr>
      <vt:lpstr>The W3 Correlation (Tong)</vt:lpstr>
      <vt:lpstr>Two Phase Flow</vt:lpstr>
      <vt:lpstr>Continued</vt:lpstr>
      <vt:lpstr>PowerPoint Presentation</vt:lpstr>
      <vt:lpstr>Two Phase Pressure Drop Correlations</vt:lpstr>
      <vt:lpstr>PowerPoint Presentation</vt:lpstr>
      <vt:lpstr>Lockhart-Martinelli Variation Curve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Thermal Crisis Summary</vt:lpstr>
      <vt:lpstr>Summary</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Mohsin</cp:lastModifiedBy>
  <cp:revision>182</cp:revision>
  <cp:lastPrinted>2013-12-01T00:43:36Z</cp:lastPrinted>
  <dcterms:created xsi:type="dcterms:W3CDTF">2013-08-28T02:41:09Z</dcterms:created>
  <dcterms:modified xsi:type="dcterms:W3CDTF">2022-06-11T04:33:26Z</dcterms:modified>
</cp:coreProperties>
</file>