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2"/>
  </p:notesMasterIdLst>
  <p:sldIdLst>
    <p:sldId id="256" r:id="rId2"/>
    <p:sldId id="257" r:id="rId3"/>
    <p:sldId id="275" r:id="rId4"/>
    <p:sldId id="258" r:id="rId5"/>
    <p:sldId id="272" r:id="rId6"/>
    <p:sldId id="273" r:id="rId7"/>
    <p:sldId id="279" r:id="rId8"/>
    <p:sldId id="278" r:id="rId9"/>
    <p:sldId id="276" r:id="rId10"/>
    <p:sldId id="277" r:id="rId11"/>
    <p:sldId id="274" r:id="rId12"/>
    <p:sldId id="260" r:id="rId13"/>
    <p:sldId id="261" r:id="rId14"/>
    <p:sldId id="280" r:id="rId15"/>
    <p:sldId id="262" r:id="rId16"/>
    <p:sldId id="283" r:id="rId17"/>
    <p:sldId id="281" r:id="rId18"/>
    <p:sldId id="263" r:id="rId19"/>
    <p:sldId id="282" r:id="rId20"/>
    <p:sldId id="264" r:id="rId21"/>
    <p:sldId id="265" r:id="rId22"/>
    <p:sldId id="266" r:id="rId23"/>
    <p:sldId id="297" r:id="rId24"/>
    <p:sldId id="298" r:id="rId25"/>
    <p:sldId id="267" r:id="rId26"/>
    <p:sldId id="313" r:id="rId27"/>
    <p:sldId id="312" r:id="rId28"/>
    <p:sldId id="309" r:id="rId29"/>
    <p:sldId id="310" r:id="rId30"/>
    <p:sldId id="314" r:id="rId31"/>
    <p:sldId id="269" r:id="rId32"/>
    <p:sldId id="299" r:id="rId33"/>
    <p:sldId id="302" r:id="rId34"/>
    <p:sldId id="301" r:id="rId35"/>
    <p:sldId id="303" r:id="rId36"/>
    <p:sldId id="304" r:id="rId37"/>
    <p:sldId id="305" r:id="rId38"/>
    <p:sldId id="307" r:id="rId39"/>
    <p:sldId id="306" r:id="rId40"/>
    <p:sldId id="300" r:id="rId41"/>
    <p:sldId id="308" r:id="rId42"/>
    <p:sldId id="319" r:id="rId43"/>
    <p:sldId id="315" r:id="rId44"/>
    <p:sldId id="316" r:id="rId45"/>
    <p:sldId id="317" r:id="rId46"/>
    <p:sldId id="318" r:id="rId47"/>
    <p:sldId id="286" r:id="rId48"/>
    <p:sldId id="287" r:id="rId49"/>
    <p:sldId id="288" r:id="rId50"/>
    <p:sldId id="289" r:id="rId51"/>
    <p:sldId id="290" r:id="rId52"/>
    <p:sldId id="321" r:id="rId53"/>
    <p:sldId id="284" r:id="rId54"/>
    <p:sldId id="320" r:id="rId55"/>
    <p:sldId id="322" r:id="rId56"/>
    <p:sldId id="323" r:id="rId57"/>
    <p:sldId id="324" r:id="rId58"/>
    <p:sldId id="296" r:id="rId59"/>
    <p:sldId id="325" r:id="rId60"/>
    <p:sldId id="326" r:id="rId61"/>
    <p:sldId id="327" r:id="rId62"/>
    <p:sldId id="285" r:id="rId63"/>
    <p:sldId id="291" r:id="rId64"/>
    <p:sldId id="292" r:id="rId65"/>
    <p:sldId id="293" r:id="rId66"/>
    <p:sldId id="294" r:id="rId67"/>
    <p:sldId id="295" r:id="rId68"/>
    <p:sldId id="270" r:id="rId69"/>
    <p:sldId id="271" r:id="rId70"/>
    <p:sldId id="259" r:id="rId71"/>
  </p:sldIdLst>
  <p:sldSz cx="9144000" cy="6858000" type="screen4x3"/>
  <p:notesSz cx="10234613" cy="7099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76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5475" cy="3556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797550" y="0"/>
            <a:ext cx="4435475" cy="355600"/>
          </a:xfrm>
          <a:prstGeom prst="rect">
            <a:avLst/>
          </a:prstGeom>
        </p:spPr>
        <p:txBody>
          <a:bodyPr vert="horz" lIns="91440" tIns="45720" rIns="91440" bIns="45720" rtlCol="0"/>
          <a:lstStyle>
            <a:lvl1pPr algn="r">
              <a:defRPr sz="1200"/>
            </a:lvl1pPr>
          </a:lstStyle>
          <a:p>
            <a:fld id="{13680770-ADFC-4260-9C93-2757B136DEE9}" type="datetimeFigureOut">
              <a:rPr lang="en-US" smtClean="0"/>
              <a:t>11/14/2025</a:t>
            </a:fld>
            <a:endParaRPr lang="en-US"/>
          </a:p>
        </p:txBody>
      </p:sp>
      <p:sp>
        <p:nvSpPr>
          <p:cNvPr id="4" name="Slide Image Placeholder 3"/>
          <p:cNvSpPr>
            <a:spLocks noGrp="1" noRot="1" noChangeAspect="1"/>
          </p:cNvSpPr>
          <p:nvPr>
            <p:ph type="sldImg" idx="2"/>
          </p:nvPr>
        </p:nvSpPr>
        <p:spPr>
          <a:xfrm>
            <a:off x="3343275" y="531813"/>
            <a:ext cx="3549650" cy="26622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23938" y="3371850"/>
            <a:ext cx="8186737" cy="31956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43700"/>
            <a:ext cx="4435475" cy="3540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797550" y="6743700"/>
            <a:ext cx="4435475" cy="354013"/>
          </a:xfrm>
          <a:prstGeom prst="rect">
            <a:avLst/>
          </a:prstGeom>
        </p:spPr>
        <p:txBody>
          <a:bodyPr vert="horz" lIns="91440" tIns="45720" rIns="91440" bIns="45720" rtlCol="0" anchor="b"/>
          <a:lstStyle>
            <a:lvl1pPr algn="r">
              <a:defRPr sz="1200"/>
            </a:lvl1pPr>
          </a:lstStyle>
          <a:p>
            <a:fld id="{69411209-CCD6-4F2B-84F6-9B49A5E780DE}" type="slidenum">
              <a:rPr lang="en-US" smtClean="0"/>
              <a:t>‹#›</a:t>
            </a:fld>
            <a:endParaRPr lang="en-US"/>
          </a:p>
        </p:txBody>
      </p:sp>
    </p:spTree>
    <p:extLst>
      <p:ext uri="{BB962C8B-B14F-4D97-AF65-F5344CB8AC3E}">
        <p14:creationId xmlns:p14="http://schemas.microsoft.com/office/powerpoint/2010/main" val="221918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11/14/2025</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11/14/2025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11/14/2025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03C2F1-4303-46FD-BD96-DFF132C2F07E}"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11/14/2025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11/14/2025</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11/14/2025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11/14/2025</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11/14/2025</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11/14/2025</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11/14/2025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11/14/2025</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MY"/>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11/14/2025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youtube.com/watch?v=9lowHks4su8"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SKTN 3224</a:t>
            </a:r>
            <a:br>
              <a:rPr lang="en-US" dirty="0"/>
            </a:br>
            <a:r>
              <a:rPr lang="en-US" dirty="0"/>
              <a:t>Thermal Hydraulics &amp; Lab</a:t>
            </a:r>
          </a:p>
        </p:txBody>
      </p:sp>
      <p:sp>
        <p:nvSpPr>
          <p:cNvPr id="3" name="Subtitle 2"/>
          <p:cNvSpPr>
            <a:spLocks noGrp="1"/>
          </p:cNvSpPr>
          <p:nvPr>
            <p:ph type="subTitle" idx="1"/>
          </p:nvPr>
        </p:nvSpPr>
        <p:spPr>
          <a:xfrm>
            <a:off x="1371600" y="4724400"/>
            <a:ext cx="6934200" cy="914400"/>
          </a:xfrm>
        </p:spPr>
        <p:txBody>
          <a:bodyPr/>
          <a:lstStyle/>
          <a:p>
            <a:r>
              <a:rPr lang="en-US" dirty="0" err="1"/>
              <a:t>Mohsin</a:t>
            </a:r>
            <a:r>
              <a:rPr lang="en-US" dirty="0"/>
              <a:t> </a:t>
            </a:r>
            <a:r>
              <a:rPr lang="en-US" dirty="0" err="1"/>
              <a:t>Mohd</a:t>
            </a:r>
            <a:r>
              <a:rPr lang="en-US" dirty="0"/>
              <a:t> </a:t>
            </a:r>
            <a:r>
              <a:rPr lang="en-US" dirty="0" err="1"/>
              <a:t>Sies</a:t>
            </a:r>
            <a:endParaRPr lang="en-US" dirty="0"/>
          </a:p>
          <a:p>
            <a:r>
              <a:rPr lang="en-US" sz="2000" dirty="0"/>
              <a:t>Nuclear Engineering,</a:t>
            </a:r>
          </a:p>
          <a:p>
            <a:r>
              <a:rPr lang="en-US" sz="2000" dirty="0"/>
              <a:t>School of Chemical and Energy Engineering,</a:t>
            </a:r>
          </a:p>
          <a:p>
            <a:r>
              <a:rPr lang="en-US" sz="2000" dirty="0"/>
              <a:t> </a:t>
            </a:r>
            <a:r>
              <a:rPr lang="en-US" sz="2000" dirty="0" err="1"/>
              <a:t>Universiti</a:t>
            </a:r>
            <a:r>
              <a:rPr lang="en-US" sz="2000" dirty="0"/>
              <a:t> </a:t>
            </a:r>
            <a:r>
              <a:rPr lang="en-US" sz="2000" dirty="0" err="1"/>
              <a:t>Teknologi</a:t>
            </a:r>
            <a:r>
              <a:rPr lang="en-US" sz="2000" dirty="0"/>
              <a:t> Malaysia</a:t>
            </a:r>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Relationship between </a:t>
            </a:r>
            <a:r>
              <a:rPr lang="en-US" i="1" dirty="0"/>
              <a:t>x</a:t>
            </a:r>
            <a:r>
              <a:rPr lang="en-US" dirty="0"/>
              <a:t> and </a:t>
            </a:r>
            <a:r>
              <a:rPr lang="el-GR" i="1" dirty="0"/>
              <a:t>α</a:t>
            </a:r>
            <a:endParaRPr lang="en-US" i="1" dirty="0"/>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lstStyle/>
              <a:p>
                <a:r>
                  <a:rPr lang="en-US" dirty="0"/>
                  <a:t>For constant </a:t>
                </a:r>
                <a:r>
                  <a:rPr lang="en-US" i="1" dirty="0"/>
                  <a:t>x</a:t>
                </a:r>
                <a:r>
                  <a:rPr lang="en-US" dirty="0"/>
                  <a:t>, </a:t>
                </a:r>
                <a:r>
                  <a:rPr lang="el-GR" i="1" dirty="0"/>
                  <a:t>α</a:t>
                </a:r>
                <a:r>
                  <a:rPr lang="en-US" i="1" dirty="0"/>
                  <a:t> </a:t>
                </a:r>
                <a:r>
                  <a:rPr lang="en-US" dirty="0"/>
                  <a:t>decreases with increasing pressure. At the critical pressure, the two phases are indistinguishable and </a:t>
                </a:r>
                <a:r>
                  <a:rPr lang="el-GR" i="1" dirty="0"/>
                  <a:t>α</a:t>
                </a:r>
                <a:r>
                  <a:rPr lang="en-US" i="1" dirty="0"/>
                  <a:t> = x.</a:t>
                </a:r>
              </a:p>
              <a:p>
                <a:r>
                  <a:rPr lang="en-US" dirty="0"/>
                  <a:t>For any pressure</a:t>
                </a:r>
                <a:r>
                  <a:rPr lang="en-US" i="1" dirty="0"/>
                  <a:t>,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𝑑</m:t>
                        </m:r>
                        <m:r>
                          <a:rPr lang="en-US" b="0" i="1" smtClean="0">
                            <a:latin typeface="Cambria Math" panose="02040503050406030204" pitchFamily="18" charset="0"/>
                            <a:ea typeface="Cambria Math" panose="02040503050406030204" pitchFamily="18" charset="0"/>
                          </a:rPr>
                          <m:t>𝛼</m:t>
                        </m:r>
                      </m:num>
                      <m:den>
                        <m:r>
                          <a:rPr lang="en-US" b="0" i="1" smtClean="0">
                            <a:latin typeface="Cambria Math" panose="02040503050406030204" pitchFamily="18" charset="0"/>
                          </a:rPr>
                          <m:t>𝑑𝑥</m:t>
                        </m:r>
                      </m:den>
                    </m:f>
                  </m:oMath>
                </a14:m>
                <a:r>
                  <a:rPr lang="en-US" dirty="0"/>
                  <a:t> decreases with x.</a:t>
                </a:r>
              </a:p>
              <a:p>
                <a:r>
                  <a:rPr lang="en-US" dirty="0"/>
                  <a:t>At low values of x (such as in BWR),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𝑑</m:t>
                        </m:r>
                        <m:r>
                          <a:rPr lang="en-US" i="1">
                            <a:latin typeface="Cambria Math" panose="02040503050406030204" pitchFamily="18" charset="0"/>
                            <a:ea typeface="Cambria Math" panose="02040503050406030204" pitchFamily="18" charset="0"/>
                          </a:rPr>
                          <m:t>𝛼</m:t>
                        </m:r>
                      </m:num>
                      <m:den>
                        <m:r>
                          <a:rPr lang="en-US" i="1">
                            <a:latin typeface="Cambria Math" panose="02040503050406030204" pitchFamily="18" charset="0"/>
                          </a:rPr>
                          <m:t>𝑑𝑥</m:t>
                        </m:r>
                      </m:den>
                    </m:f>
                  </m:oMath>
                </a14:m>
                <a:r>
                  <a:rPr lang="en-US" dirty="0"/>
                  <a:t> increases as pressure decreases and becomes very severely large at low pressure. This affects reactor stability.</a:t>
                </a: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0">
                <a:blip r:embed="rId2"/>
                <a:stretch>
                  <a:fillRect l="-1704" t="-1752" r="-667" b="-8356"/>
                </a:stretch>
              </a:blipFill>
            </p:spPr>
            <p:txBody>
              <a:bodyPr/>
              <a:lstStyle/>
              <a:p>
                <a:r>
                  <a:rPr lang="en-US">
                    <a:noFill/>
                  </a:rPr>
                  <a:t> </a:t>
                </a:r>
              </a:p>
            </p:txBody>
          </p:sp>
        </mc:Fallback>
      </mc:AlternateContent>
    </p:spTree>
    <p:extLst>
      <p:ext uri="{BB962C8B-B14F-4D97-AF65-F5344CB8AC3E}">
        <p14:creationId xmlns:p14="http://schemas.microsoft.com/office/powerpoint/2010/main" val="2367280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Void Fraction for Flow Systems</a:t>
            </a:r>
          </a:p>
        </p:txBody>
      </p:sp>
      <p:sp>
        <p:nvSpPr>
          <p:cNvPr id="6" name="Content Placeholder 5"/>
          <p:cNvSpPr>
            <a:spLocks noGrp="1"/>
          </p:cNvSpPr>
          <p:nvPr>
            <p:ph idx="1"/>
          </p:nvPr>
        </p:nvSpPr>
        <p:spPr/>
        <p:txBody>
          <a:bodyPr/>
          <a:lstStyle/>
          <a:p>
            <a:r>
              <a:rPr lang="en-US" dirty="0"/>
              <a:t>Ratio of Vapor flow area to total flow area</a:t>
            </a:r>
          </a:p>
          <a:p>
            <a:r>
              <a:rPr lang="en-US" dirty="0"/>
              <a:t>Depends strongly on pressure, mass flux, and quality</a:t>
            </a:r>
          </a:p>
          <a:p>
            <a:r>
              <a:rPr lang="en-US" dirty="0"/>
              <a:t>Applied to calculate the acceleration pressure drop in steady-state homogeneous code</a:t>
            </a:r>
          </a:p>
          <a:p>
            <a:r>
              <a:rPr lang="en-US" dirty="0"/>
              <a:t>Large number of correlations proposed</a:t>
            </a:r>
          </a:p>
          <a:p>
            <a:r>
              <a:rPr lang="en-US" dirty="0"/>
              <a:t>Solved from conservation equations in two-fluid reactor safety codes </a:t>
            </a:r>
          </a:p>
          <a:p>
            <a:endParaRPr lang="en-US" dirty="0"/>
          </a:p>
        </p:txBody>
      </p:sp>
    </p:spTree>
    <p:extLst>
      <p:ext uri="{BB962C8B-B14F-4D97-AF65-F5344CB8AC3E}">
        <p14:creationId xmlns:p14="http://schemas.microsoft.com/office/powerpoint/2010/main" val="1885810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sz="3600" i="1" dirty="0"/>
              <a:t>Steam Rises Faster in Channel Than Liquid</a:t>
            </a:r>
            <a:endParaRPr lang="en-US" sz="36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19200"/>
                <a:ext cx="8229600" cy="4525963"/>
              </a:xfrm>
            </p:spPr>
            <p:txBody>
              <a:bodyPr/>
              <a:lstStyle/>
              <a:p>
                <a:r>
                  <a:rPr lang="en-US" sz="2800" dirty="0"/>
                  <a:t>Because of lower density (buoyancy) steam will rise up vertical channel faster than surrounding liquid</a:t>
                </a:r>
              </a:p>
              <a:p>
                <a:r>
                  <a:rPr lang="en-US" sz="2800" u="sng" dirty="0"/>
                  <a:t>Slip ratio</a:t>
                </a:r>
                <a:r>
                  <a:rPr lang="en-US" sz="2800" dirty="0"/>
                  <a:t>: </a:t>
                </a:r>
                <a:r>
                  <a:rPr lang="en-US" sz="2800" i="1" dirty="0"/>
                  <a:t>S, </a:t>
                </a:r>
                <a:r>
                  <a:rPr lang="en-US" sz="2800" dirty="0"/>
                  <a:t>is the ratio of steam velocity to liquid velocity</a:t>
                </a:r>
              </a:p>
              <a:p>
                <a:pPr marL="0"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𝑆</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𝑉</m:t>
                              </m:r>
                            </m:e>
                            <m:sub>
                              <m:r>
                                <a:rPr lang="en-US" sz="2800" b="0" i="1" smtClean="0">
                                  <a:latin typeface="Cambria Math" panose="02040503050406030204" pitchFamily="18" charset="0"/>
                                </a:rPr>
                                <m:t>𝑔</m:t>
                              </m:r>
                            </m:sub>
                          </m:sSub>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𝑉</m:t>
                              </m:r>
                            </m:e>
                            <m:sub>
                              <m:r>
                                <a:rPr lang="en-US" sz="2800" b="0" i="1" smtClean="0">
                                  <a:latin typeface="Cambria Math" panose="02040503050406030204" pitchFamily="18" charset="0"/>
                                </a:rPr>
                                <m:t>𝑓</m:t>
                              </m:r>
                            </m:sub>
                          </m:sSub>
                        </m:den>
                      </m:f>
                    </m:oMath>
                  </m:oMathPara>
                </a14:m>
                <a:endParaRPr lang="en-US" sz="2800" dirty="0"/>
              </a:p>
              <a:p>
                <a:pPr marL="0" indent="0">
                  <a:buNone/>
                </a:pPr>
                <a:r>
                  <a:rPr lang="en-US" sz="2800" dirty="0"/>
                  <a:t>where: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𝑉</m:t>
                        </m:r>
                      </m:e>
                      <m:sub>
                        <m:r>
                          <a:rPr lang="en-US" sz="2800" i="1">
                            <a:latin typeface="Cambria Math" panose="02040503050406030204" pitchFamily="18" charset="0"/>
                          </a:rPr>
                          <m:t>𝑔</m:t>
                        </m:r>
                      </m:sub>
                    </m:sSub>
                  </m:oMath>
                </a14:m>
                <a:r>
                  <a:rPr lang="en-US" sz="2800" dirty="0"/>
                  <a:t> is steam velocity,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𝑉</m:t>
                        </m:r>
                      </m:e>
                      <m:sub>
                        <m:r>
                          <a:rPr lang="en-US" sz="2800" b="0" i="1" smtClean="0">
                            <a:latin typeface="Cambria Math" panose="02040503050406030204" pitchFamily="18" charset="0"/>
                          </a:rPr>
                          <m:t>𝑓</m:t>
                        </m:r>
                      </m:sub>
                    </m:sSub>
                  </m:oMath>
                </a14:m>
                <a:r>
                  <a:rPr lang="en-US" sz="2800" dirty="0"/>
                  <a:t> is liquid velocity</a:t>
                </a:r>
              </a:p>
              <a:p>
                <a:r>
                  <a:rPr lang="en-US" sz="2800" dirty="0"/>
                  <a:t>Slip ratio modifies static definitions of </a:t>
                </a:r>
                <a:r>
                  <a:rPr lang="en-US" sz="2800" i="1" dirty="0"/>
                  <a:t>α</a:t>
                </a:r>
                <a:r>
                  <a:rPr lang="en-US" sz="2800" dirty="0"/>
                  <a:t>(void fraction) and </a:t>
                </a:r>
                <a:r>
                  <a:rPr lang="en-US" sz="2800" i="1" dirty="0"/>
                  <a:t>x </a:t>
                </a:r>
                <a:r>
                  <a:rPr lang="en-US" sz="2800" dirty="0"/>
                  <a:t>(steam quality) in flowing two phase system</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19200"/>
                <a:ext cx="8229600" cy="4525963"/>
              </a:xfrm>
              <a:blipFill rotWithShape="0">
                <a:blip r:embed="rId2"/>
                <a:stretch>
                  <a:fillRect l="-1481" t="-1213" b="-8491"/>
                </a:stretch>
              </a:blipFill>
            </p:spPr>
            <p:txBody>
              <a:bodyPr/>
              <a:lstStyle/>
              <a:p>
                <a:r>
                  <a:rPr lang="en-US">
                    <a:noFill/>
                  </a:rPr>
                  <a:t> </a:t>
                </a:r>
              </a:p>
            </p:txBody>
          </p:sp>
        </mc:Fallback>
      </mc:AlternateContent>
    </p:spTree>
    <p:extLst>
      <p:ext uri="{BB962C8B-B14F-4D97-AF65-F5344CB8AC3E}">
        <p14:creationId xmlns:p14="http://schemas.microsoft.com/office/powerpoint/2010/main" val="4233843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Relative Velocities Are Different</a:t>
            </a:r>
            <a:endParaRPr lang="en-US" dirty="0"/>
          </a:p>
        </p:txBody>
      </p:sp>
      <p:pic>
        <p:nvPicPr>
          <p:cNvPr id="6" name="Picture 5"/>
          <p:cNvPicPr>
            <a:picLocks noChangeAspect="1"/>
          </p:cNvPicPr>
          <p:nvPr/>
        </p:nvPicPr>
        <p:blipFill>
          <a:blip r:embed="rId2"/>
          <a:stretch>
            <a:fillRect/>
          </a:stretch>
        </p:blipFill>
        <p:spPr>
          <a:xfrm>
            <a:off x="967946" y="1905000"/>
            <a:ext cx="7208107" cy="4267200"/>
          </a:xfrm>
          <a:prstGeom prst="rect">
            <a:avLst/>
          </a:prstGeom>
        </p:spPr>
      </p:pic>
    </p:spTree>
    <p:extLst>
      <p:ext uri="{BB962C8B-B14F-4D97-AF65-F5344CB8AC3E}">
        <p14:creationId xmlns:p14="http://schemas.microsoft.com/office/powerpoint/2010/main" val="526996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Relative Velocities Are Different</a:t>
            </a:r>
            <a:endParaRPr lang="en-US" dirty="0"/>
          </a:p>
        </p:txBody>
      </p:sp>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459475" y="1219200"/>
                <a:ext cx="8229600" cy="4525963"/>
              </a:xfrm>
            </p:spPr>
            <p:txBody>
              <a:bodyPr/>
              <a:lstStyle/>
              <a:p>
                <a:pPr marL="0" indent="0">
                  <a:buNone/>
                </a:pPr>
                <a:r>
                  <a:rPr lang="en-US" sz="2800" dirty="0"/>
                  <a:t>If total mass flow rate is: </a:t>
                </a:r>
                <a14:m>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panose="02040503050406030204" pitchFamily="18" charset="0"/>
                          </a:rPr>
                          <m:t>𝑚</m:t>
                        </m:r>
                      </m:e>
                    </m:acc>
                  </m:oMath>
                </a14:m>
                <a:r>
                  <a:rPr lang="en-US" sz="2800" dirty="0"/>
                  <a:t> </a:t>
                </a:r>
              </a:p>
              <a:p>
                <a:r>
                  <a:rPr lang="en-US" sz="2800" dirty="0"/>
                  <a:t>Steam flow rate is:</a:t>
                </a:r>
                <a14:m>
                  <m:oMath xmlns:m="http://schemas.openxmlformats.org/officeDocument/2006/math">
                    <m:r>
                      <a:rPr lang="en-US" sz="2800" b="0" i="0" smtClean="0">
                        <a:latin typeface="Cambria Math" panose="02040503050406030204" pitchFamily="18" charset="0"/>
                      </a:rPr>
                      <m:t> </m:t>
                    </m:r>
                    <m:r>
                      <a:rPr lang="en-US" sz="2800" b="0" i="1" smtClean="0">
                        <a:latin typeface="Cambria Math" panose="02040503050406030204" pitchFamily="18" charset="0"/>
                      </a:rPr>
                      <m:t>𝑥</m:t>
                    </m:r>
                    <m:acc>
                      <m:accPr>
                        <m:chr m:val="̇"/>
                        <m:ctrlPr>
                          <a:rPr lang="en-US" sz="2800" i="1">
                            <a:latin typeface="Cambria Math" panose="02040503050406030204" pitchFamily="18" charset="0"/>
                          </a:rPr>
                        </m:ctrlPr>
                      </m:accPr>
                      <m:e>
                        <m:r>
                          <a:rPr lang="en-US" sz="2800" b="0" i="1" smtClean="0">
                            <a:latin typeface="Cambria Math" panose="02040503050406030204" pitchFamily="18" charset="0"/>
                          </a:rPr>
                          <m:t>𝑚</m:t>
                        </m:r>
                      </m:e>
                    </m:acc>
                  </m:oMath>
                </a14:m>
                <a:endParaRPr lang="en-US" sz="2800" dirty="0"/>
              </a:p>
              <a:p>
                <a:r>
                  <a:rPr lang="en-US" sz="2800" dirty="0"/>
                  <a:t>Liquid flow rate is: </a:t>
                </a:r>
                <a14:m>
                  <m:oMath xmlns:m="http://schemas.openxmlformats.org/officeDocument/2006/math">
                    <m:r>
                      <a:rPr lang="en-US" sz="2800" b="0" i="0" smtClean="0">
                        <a:latin typeface="Cambria Math" panose="02040503050406030204" pitchFamily="18" charset="0"/>
                      </a:rPr>
                      <m:t>(1−</m:t>
                    </m:r>
                    <m:r>
                      <a:rPr lang="en-US" sz="2800" i="1">
                        <a:latin typeface="Cambria Math" panose="02040503050406030204" pitchFamily="18" charset="0"/>
                      </a:rPr>
                      <m:t>𝑥</m:t>
                    </m:r>
                    <m:r>
                      <a:rPr lang="en-US" sz="2800" b="0" i="1" smtClean="0">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𝑚</m:t>
                        </m:r>
                      </m:e>
                    </m:acc>
                  </m:oMath>
                </a14:m>
                <a:endParaRPr lang="en-US" sz="2800" dirty="0"/>
              </a:p>
              <a:p>
                <a:pPr marL="0" indent="0">
                  <a:buNone/>
                </a:pPr>
                <a:r>
                  <a:rPr lang="en-US" sz="2800" dirty="0"/>
                  <a:t>Phase volumetric velocity of steam is:</a:t>
                </a:r>
              </a:p>
              <a:p>
                <a:pPr marL="0" indent="0">
                  <a:buNone/>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𝑉</m:t>
                          </m:r>
                        </m:e>
                        <m:sub>
                          <m:r>
                            <a:rPr lang="en-US" sz="2800" b="0" i="1" smtClean="0">
                              <a:latin typeface="Cambria Math" panose="02040503050406030204" pitchFamily="18" charset="0"/>
                            </a:rPr>
                            <m:t>𝑔</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acc>
                            <m:accPr>
                              <m:chr m:val="̇"/>
                              <m:ctrlPr>
                                <a:rPr lang="en-US" sz="2800" i="1">
                                  <a:latin typeface="Cambria Math" panose="02040503050406030204" pitchFamily="18" charset="0"/>
                                </a:rPr>
                              </m:ctrlPr>
                            </m:accPr>
                            <m:e>
                              <m:r>
                                <a:rPr lang="en-US" sz="2800" i="1">
                                  <a:latin typeface="Cambria Math" panose="02040503050406030204" pitchFamily="18" charset="0"/>
                                </a:rPr>
                                <m:t>𝑚</m:t>
                              </m:r>
                            </m:e>
                          </m:acc>
                          <m:r>
                            <a:rPr lang="en-US" sz="2800" b="0" i="1" smtClean="0">
                              <a:latin typeface="Cambria Math" panose="02040503050406030204" pitchFamily="18" charset="0"/>
                            </a:rPr>
                            <m:t>𝑥</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𝑣</m:t>
                              </m:r>
                            </m:e>
                            <m:sub>
                              <m:r>
                                <a:rPr lang="en-US" sz="2800" b="0" i="1" smtClean="0">
                                  <a:latin typeface="Cambria Math" panose="02040503050406030204" pitchFamily="18" charset="0"/>
                                </a:rPr>
                                <m:t>𝑔</m:t>
                              </m:r>
                            </m:sub>
                          </m:sSub>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𝐴</m:t>
                              </m:r>
                            </m:e>
                            <m:sub>
                              <m:r>
                                <a:rPr lang="en-US" sz="2800" b="0" i="1" smtClean="0">
                                  <a:latin typeface="Cambria Math" panose="02040503050406030204" pitchFamily="18" charset="0"/>
                                </a:rPr>
                                <m:t>𝑔</m:t>
                              </m:r>
                            </m:sub>
                          </m:sSub>
                        </m:den>
                      </m:f>
                    </m:oMath>
                  </m:oMathPara>
                </a14:m>
                <a:endParaRPr lang="en-US" sz="2800" dirty="0"/>
              </a:p>
              <a:p>
                <a:pPr marL="0" indent="0">
                  <a:buNone/>
                </a:pPr>
                <a:r>
                  <a:rPr lang="en-US" sz="2800" dirty="0"/>
                  <a:t>where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i="1">
                            <a:latin typeface="Cambria Math" panose="02040503050406030204" pitchFamily="18" charset="0"/>
                          </a:rPr>
                          <m:t>𝑔</m:t>
                        </m:r>
                      </m:sub>
                    </m:sSub>
                  </m:oMath>
                </a14:m>
                <a:r>
                  <a:rPr lang="en-US" sz="2800" dirty="0"/>
                  <a:t> is relative cross sectional area of steam in two phase column</a:t>
                </a:r>
              </a:p>
              <a:p>
                <a:pPr marL="0" indent="0">
                  <a:buNone/>
                </a:pPr>
                <a:r>
                  <a:rPr lang="en-US" sz="2800" dirty="0"/>
                  <a:t>Phase volumetric velocity of liquid is:</a:t>
                </a:r>
              </a:p>
              <a:p>
                <a:pPr marL="0" indent="0">
                  <a:buNone/>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𝑉</m:t>
                          </m:r>
                        </m:e>
                        <m:sub>
                          <m:r>
                            <a:rPr lang="en-US" sz="2800" b="0" i="1" smtClean="0">
                              <a:latin typeface="Cambria Math" panose="02040503050406030204" pitchFamily="18" charset="0"/>
                            </a:rPr>
                            <m:t>𝑓</m:t>
                          </m:r>
                        </m:sub>
                      </m:sSub>
                      <m:r>
                        <a:rPr lang="en-US" sz="2800" i="1">
                          <a:latin typeface="Cambria Math" panose="02040503050406030204" pitchFamily="18" charset="0"/>
                        </a:rPr>
                        <m:t>=</m:t>
                      </m:r>
                      <m:f>
                        <m:fPr>
                          <m:ctrlPr>
                            <a:rPr lang="en-US" sz="2800" i="1">
                              <a:latin typeface="Cambria Math" panose="02040503050406030204" pitchFamily="18" charset="0"/>
                            </a:rPr>
                          </m:ctrlPr>
                        </m:fPr>
                        <m:num>
                          <m:acc>
                            <m:accPr>
                              <m:chr m:val="̇"/>
                              <m:ctrlPr>
                                <a:rPr lang="en-US" sz="2800" i="1">
                                  <a:latin typeface="Cambria Math" panose="02040503050406030204" pitchFamily="18" charset="0"/>
                                </a:rPr>
                              </m:ctrlPr>
                            </m:accPr>
                            <m:e>
                              <m:r>
                                <a:rPr lang="en-US" sz="2800" i="1">
                                  <a:latin typeface="Cambria Math" panose="02040503050406030204" pitchFamily="18" charset="0"/>
                                </a:rPr>
                                <m:t>𝑚</m:t>
                              </m:r>
                            </m:e>
                          </m:acc>
                          <m:r>
                            <a:rPr lang="en-US" sz="2800" b="0" i="1" smtClean="0">
                              <a:latin typeface="Cambria Math" panose="02040503050406030204" pitchFamily="18" charset="0"/>
                            </a:rPr>
                            <m:t>(1−</m:t>
                          </m:r>
                          <m:r>
                            <a:rPr lang="en-US" sz="2800" i="1">
                              <a:latin typeface="Cambria Math" panose="02040503050406030204" pitchFamily="18" charset="0"/>
                            </a:rPr>
                            <m:t>𝑥</m:t>
                          </m:r>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𝑣</m:t>
                              </m:r>
                            </m:e>
                            <m:sub>
                              <m:r>
                                <a:rPr lang="en-US" sz="2800" b="0" i="1" smtClean="0">
                                  <a:latin typeface="Cambria Math" panose="02040503050406030204" pitchFamily="18" charset="0"/>
                                </a:rPr>
                                <m:t>𝑓</m:t>
                              </m:r>
                            </m:sub>
                          </m:sSub>
                        </m:num>
                        <m:den>
                          <m:sSub>
                            <m:sSubPr>
                              <m:ctrlPr>
                                <a:rPr lang="en-US" sz="2800" i="1">
                                  <a:latin typeface="Cambria Math" panose="02040503050406030204" pitchFamily="18" charset="0"/>
                                </a:rPr>
                              </m:ctrlPr>
                            </m:sSubPr>
                            <m:e>
                              <m:r>
                                <a:rPr lang="en-US" sz="2800" i="1">
                                  <a:latin typeface="Cambria Math" panose="02040503050406030204" pitchFamily="18" charset="0"/>
                                </a:rPr>
                                <m:t>𝐴</m:t>
                              </m:r>
                            </m:e>
                            <m:sub>
                              <m:r>
                                <a:rPr lang="en-US" sz="2800" b="0" i="1" smtClean="0">
                                  <a:latin typeface="Cambria Math" panose="02040503050406030204" pitchFamily="18" charset="0"/>
                                </a:rPr>
                                <m:t>𝑓</m:t>
                              </m:r>
                            </m:sub>
                          </m:sSub>
                        </m:den>
                      </m:f>
                    </m:oMath>
                  </m:oMathPara>
                </a14:m>
                <a:endParaRPr lang="en-US" sz="2800" dirty="0"/>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459475" y="1219200"/>
                <a:ext cx="8229600" cy="4525963"/>
              </a:xfrm>
              <a:blipFill rotWithShape="0">
                <a:blip r:embed="rId2"/>
                <a:stretch>
                  <a:fillRect l="-1481" t="-1213" b="-19003"/>
                </a:stretch>
              </a:blipFill>
            </p:spPr>
            <p:txBody>
              <a:bodyPr/>
              <a:lstStyle/>
              <a:p>
                <a:r>
                  <a:rPr lang="en-US">
                    <a:noFill/>
                  </a:rPr>
                  <a:t> </a:t>
                </a:r>
              </a:p>
            </p:txBody>
          </p:sp>
        </mc:Fallback>
      </mc:AlternateContent>
    </p:spTree>
    <p:extLst>
      <p:ext uri="{BB962C8B-B14F-4D97-AF65-F5344CB8AC3E}">
        <p14:creationId xmlns:p14="http://schemas.microsoft.com/office/powerpoint/2010/main" val="3006532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i="1" dirty="0"/>
              <a:t>Definition of Slip in Terms of Steam Quality and Void Fraction</a:t>
            </a:r>
            <a:endParaRPr lang="en-US" sz="32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Slip: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𝑔</m:t>
                            </m:r>
                          </m:sub>
                        </m:sSub>
                      </m:num>
                      <m:den>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𝑓</m:t>
                            </m:r>
                          </m:sub>
                        </m:sSub>
                      </m:den>
                    </m:f>
                  </m:oMath>
                </a14:m>
                <a:endParaRPr lang="en-US" dirty="0"/>
              </a:p>
              <a:p>
                <a:r>
                  <a:rPr lang="en-US" dirty="0"/>
                  <a:t>Slip defined in terms of steam quality by combining:</a:t>
                </a:r>
              </a:p>
              <a:p>
                <a:pPr marL="0" indent="0">
                  <a:buNone/>
                </a:pPr>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𝑔</m:t>
                        </m:r>
                      </m:sub>
                    </m:sSub>
                    <m:r>
                      <a:rPr lang="en-US" i="1">
                        <a:latin typeface="Cambria Math" panose="02040503050406030204" pitchFamily="18" charset="0"/>
                      </a:rPr>
                      <m:t>=</m:t>
                    </m:r>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𝑚</m:t>
                            </m:r>
                          </m:e>
                        </m:acc>
                        <m:r>
                          <a:rPr lang="en-US" i="1">
                            <a:latin typeface="Cambria Math" panose="02040503050406030204" pitchFamily="18" charset="0"/>
                          </a:rPr>
                          <m:t>𝑥</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𝑔</m:t>
                            </m:r>
                          </m:sub>
                        </m:sSub>
                      </m:num>
                      <m:den>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𝑔</m:t>
                            </m:r>
                          </m:sub>
                        </m:sSub>
                      </m:den>
                    </m:f>
                  </m:oMath>
                </a14:m>
                <a:r>
                  <a:rPr lang="en-US" i="1" dirty="0"/>
                  <a:t>   </a:t>
                </a:r>
                <a:r>
                  <a:rPr lang="en-US" dirty="0"/>
                  <a:t>and</a:t>
                </a:r>
                <a:r>
                  <a:rPr lang="en-US" i="1"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𝑓</m:t>
                        </m:r>
                      </m:sub>
                    </m:sSub>
                    <m:r>
                      <a:rPr lang="en-US" i="1">
                        <a:latin typeface="Cambria Math" panose="02040503050406030204" pitchFamily="18" charset="0"/>
                      </a:rPr>
                      <m:t>=</m:t>
                    </m:r>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𝑚</m:t>
                            </m:r>
                          </m:e>
                        </m:acc>
                        <m:r>
                          <a:rPr lang="en-US" i="1">
                            <a:latin typeface="Cambria Math" panose="02040503050406030204" pitchFamily="18" charset="0"/>
                          </a:rPr>
                          <m:t>(1−</m:t>
                        </m:r>
                        <m:r>
                          <a:rPr lang="en-US" i="1">
                            <a:latin typeface="Cambria Math" panose="02040503050406030204" pitchFamily="18" charset="0"/>
                          </a:rPr>
                          <m:t>𝑥</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num>
                      <m:den>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𝑓</m:t>
                            </m:r>
                          </m:sub>
                        </m:sSub>
                      </m:den>
                    </m:f>
                  </m:oMath>
                </a14:m>
                <a:r>
                  <a:rPr lang="en-US" i="1" dirty="0"/>
                  <a:t>  </a:t>
                </a:r>
                <a:r>
                  <a:rPr lang="en-US" dirty="0"/>
                  <a:t> yields:</a:t>
                </a:r>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𝑆</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𝑥</m:t>
                          </m:r>
                        </m:num>
                        <m:den>
                          <m:r>
                            <a:rPr lang="en-US" b="0" i="1" smtClean="0">
                              <a:latin typeface="Cambria Math" panose="02040503050406030204" pitchFamily="18" charset="0"/>
                            </a:rPr>
                            <m:t>1−</m:t>
                          </m:r>
                          <m:r>
                            <a:rPr lang="en-US" b="0" i="1" smtClean="0">
                              <a:latin typeface="Cambria Math" panose="02040503050406030204" pitchFamily="18" charset="0"/>
                            </a:rPr>
                            <m:t>𝑥</m:t>
                          </m:r>
                        </m:den>
                      </m:f>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𝑓</m:t>
                                  </m:r>
                                </m:sub>
                              </m:sSub>
                            </m:num>
                            <m:den>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𝑔</m:t>
                                  </m:r>
                                </m:sub>
                              </m:sSub>
                            </m:den>
                          </m:f>
                        </m:e>
                      </m:d>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𝑔</m:t>
                                  </m:r>
                                </m:sub>
                              </m:sSub>
                            </m:num>
                            <m:den>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den>
                          </m:f>
                        </m:e>
                      </m:d>
                    </m:oMath>
                  </m:oMathPara>
                </a14:m>
                <a:endParaRPr lang="da-DK"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704" b="-3504"/>
                </a:stretch>
              </a:blipFill>
            </p:spPr>
            <p:txBody>
              <a:bodyPr/>
              <a:lstStyle/>
              <a:p>
                <a:r>
                  <a:rPr lang="en-US">
                    <a:noFill/>
                  </a:rPr>
                  <a:t> </a:t>
                </a:r>
              </a:p>
            </p:txBody>
          </p:sp>
        </mc:Fallback>
      </mc:AlternateContent>
    </p:spTree>
    <p:extLst>
      <p:ext uri="{BB962C8B-B14F-4D97-AF65-F5344CB8AC3E}">
        <p14:creationId xmlns:p14="http://schemas.microsoft.com/office/powerpoint/2010/main" val="3500321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i="1" dirty="0"/>
              <a:t>Definition of Slip in Terms of Steam Quality and Void Fraction</a:t>
            </a:r>
            <a:endParaRPr lang="en-US" sz="32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33400" y="1407402"/>
                <a:ext cx="8229600" cy="4525963"/>
              </a:xfrm>
            </p:spPr>
            <p:txBody>
              <a:bodyPr/>
              <a:lstStyle/>
              <a:p>
                <a:pPr marL="0" indent="0">
                  <a:buNone/>
                </a:pPr>
                <a:endParaRPr lang="en-US" sz="2400" dirty="0"/>
              </a:p>
              <a:p>
                <a:r>
                  <a:rPr lang="en-US" dirty="0"/>
                  <a:t>Noting that in small slice of column, ratio of steam to total mixture is: </a:t>
                </a:r>
                <a14:m>
                  <m:oMath xmlns:m="http://schemas.openxmlformats.org/officeDocument/2006/math">
                    <m:r>
                      <m:rPr>
                        <m:sty m:val="p"/>
                      </m:rPr>
                      <a:rPr lang="el-GR" i="1" smtClean="0">
                        <a:latin typeface="Cambria Math" panose="02040503050406030204" pitchFamily="18" charset="0"/>
                        <a:ea typeface="Cambria Math" panose="02040503050406030204" pitchFamily="18" charset="0"/>
                      </a:rPr>
                      <m:t>α</m:t>
                    </m:r>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𝑔</m:t>
                            </m:r>
                          </m:sub>
                        </m:sSub>
                      </m:num>
                      <m:den>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𝑔</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𝑓</m:t>
                            </m:r>
                          </m:sub>
                        </m:sSub>
                      </m:den>
                    </m:f>
                  </m:oMath>
                </a14:m>
                <a:r>
                  <a:rPr lang="en-US" dirty="0"/>
                  <a:t> , rearranging this:</a:t>
                </a:r>
              </a:p>
              <a:p>
                <a:pPr marL="0" indent="0">
                  <a:buNone/>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b="0" i="1" smtClean="0">
                                  <a:latin typeface="Cambria Math" panose="02040503050406030204" pitchFamily="18" charset="0"/>
                                </a:rPr>
                                <m:t>𝑓</m:t>
                              </m:r>
                            </m:sub>
                          </m:sSub>
                        </m:num>
                        <m:den>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𝑔</m:t>
                              </m:r>
                            </m:sub>
                          </m:sSub>
                        </m:den>
                      </m:f>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1−</m:t>
                          </m:r>
                          <m:r>
                            <m:rPr>
                              <m:sty m:val="p"/>
                            </m:rPr>
                            <a:rPr lang="el-GR" i="1">
                              <a:latin typeface="Cambria Math" panose="02040503050406030204" pitchFamily="18" charset="0"/>
                              <a:ea typeface="Cambria Math" panose="02040503050406030204" pitchFamily="18" charset="0"/>
                            </a:rPr>
                            <m:t>α</m:t>
                          </m:r>
                        </m:num>
                        <m:den>
                          <m:r>
                            <m:rPr>
                              <m:sty m:val="p"/>
                            </m:rPr>
                            <a:rPr lang="el-GR" i="1">
                              <a:latin typeface="Cambria Math" panose="02040503050406030204" pitchFamily="18" charset="0"/>
                              <a:ea typeface="Cambria Math" panose="02040503050406030204" pitchFamily="18" charset="0"/>
                            </a:rPr>
                            <m:t>α</m:t>
                          </m:r>
                        </m:den>
                      </m:f>
                    </m:oMath>
                  </m:oMathPara>
                </a14:m>
                <a:endParaRPr lang="da-DK" dirty="0"/>
              </a:p>
              <a:p>
                <a:r>
                  <a:rPr lang="en-US" dirty="0"/>
                  <a:t>Slip can then be expressed: </a:t>
                </a: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𝑥</m:t>
                          </m:r>
                        </m:num>
                        <m:den>
                          <m:r>
                            <a:rPr lang="en-US" i="1">
                              <a:latin typeface="Cambria Math" panose="02040503050406030204" pitchFamily="18" charset="0"/>
                            </a:rPr>
                            <m:t>1−</m:t>
                          </m:r>
                          <m:r>
                            <a:rPr lang="en-US" i="1">
                              <a:latin typeface="Cambria Math" panose="02040503050406030204" pitchFamily="18" charset="0"/>
                            </a:rPr>
                            <m:t>𝑥</m:t>
                          </m:r>
                        </m:den>
                      </m:f>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r>
                                <m:rPr>
                                  <m:sty m:val="p"/>
                                </m:rPr>
                                <a:rPr lang="el-GR" i="1">
                                  <a:latin typeface="Cambria Math" panose="02040503050406030204" pitchFamily="18" charset="0"/>
                                  <a:ea typeface="Cambria Math" panose="02040503050406030204" pitchFamily="18" charset="0"/>
                                </a:rPr>
                                <m:t>α</m:t>
                              </m:r>
                            </m:num>
                            <m:den>
                              <m:r>
                                <m:rPr>
                                  <m:sty m:val="p"/>
                                </m:rPr>
                                <a:rPr lang="el-GR" i="1">
                                  <a:latin typeface="Cambria Math" panose="02040503050406030204" pitchFamily="18" charset="0"/>
                                  <a:ea typeface="Cambria Math" panose="02040503050406030204" pitchFamily="18" charset="0"/>
                                </a:rPr>
                                <m:t>α</m:t>
                              </m:r>
                            </m:den>
                          </m:f>
                        </m:e>
                      </m:d>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𝑔</m:t>
                                  </m:r>
                                </m:sub>
                              </m:sSub>
                            </m:num>
                            <m:den>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den>
                          </m:f>
                        </m:e>
                      </m:d>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33400" y="1407402"/>
                <a:ext cx="8229600" cy="4525963"/>
              </a:xfrm>
              <a:blipFill rotWithShape="0">
                <a:blip r:embed="rId2"/>
                <a:stretch>
                  <a:fillRect l="-1704" b="-12399"/>
                </a:stretch>
              </a:blipFill>
            </p:spPr>
            <p:txBody>
              <a:bodyPr/>
              <a:lstStyle/>
              <a:p>
                <a:r>
                  <a:rPr lang="en-US">
                    <a:noFill/>
                  </a:rPr>
                  <a:t> </a:t>
                </a:r>
              </a:p>
            </p:txBody>
          </p:sp>
        </mc:Fallback>
      </mc:AlternateContent>
    </p:spTree>
    <p:extLst>
      <p:ext uri="{BB962C8B-B14F-4D97-AF65-F5344CB8AC3E}">
        <p14:creationId xmlns:p14="http://schemas.microsoft.com/office/powerpoint/2010/main" val="3591938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i="1" dirty="0"/>
              <a:t>Definition of Slip in Terms of Steam Quality and Void Fraction</a:t>
            </a:r>
            <a:endParaRPr lang="en-US" sz="32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sz="2800" dirty="0"/>
                  <a:t>Slip equation can be rearranged to define void fraction </a:t>
                </a:r>
                <a:r>
                  <a:rPr lang="en-US" sz="2800" i="1" dirty="0"/>
                  <a:t>α </a:t>
                </a:r>
                <a:r>
                  <a:rPr lang="en-US" sz="2800" dirty="0"/>
                  <a:t>in terms of steam quality and Slip:</a:t>
                </a:r>
              </a:p>
              <a:p>
                <a:pPr marL="0" indent="0">
                  <a:buNone/>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ea typeface="Cambria Math" panose="02040503050406030204" pitchFamily="18" charset="0"/>
                        </a:rPr>
                        <m:t>𝛼</m:t>
                      </m:r>
                      <m:r>
                        <a:rPr lang="en-US" sz="2800" i="1">
                          <a:latin typeface="Cambria Math" panose="02040503050406030204" pitchFamily="18" charset="0"/>
                          <a:ea typeface="Cambria Math" panose="02040503050406030204" pitchFamily="18" charset="0"/>
                        </a:rPr>
                        <m:t>=</m:t>
                      </m:r>
                      <m:f>
                        <m:fPr>
                          <m:ctrlPr>
                            <a:rPr lang="en-US" sz="2800" i="1">
                              <a:latin typeface="Cambria Math" panose="02040503050406030204" pitchFamily="18" charset="0"/>
                              <a:ea typeface="Cambria Math" panose="02040503050406030204" pitchFamily="18" charset="0"/>
                            </a:rPr>
                          </m:ctrlPr>
                        </m:fPr>
                        <m:num>
                          <m:r>
                            <a:rPr lang="en-US" sz="2800" i="1">
                              <a:latin typeface="Cambria Math" panose="02040503050406030204" pitchFamily="18" charset="0"/>
                              <a:ea typeface="Cambria Math" panose="02040503050406030204" pitchFamily="18" charset="0"/>
                            </a:rPr>
                            <m:t>1</m:t>
                          </m:r>
                        </m:num>
                        <m:den>
                          <m:r>
                            <a:rPr lang="en-US" sz="2800" i="1">
                              <a:latin typeface="Cambria Math" panose="02040503050406030204" pitchFamily="18" charset="0"/>
                              <a:ea typeface="Cambria Math" panose="02040503050406030204" pitchFamily="18" charset="0"/>
                            </a:rPr>
                            <m:t>1+</m:t>
                          </m:r>
                          <m:d>
                            <m:dPr>
                              <m:ctrlPr>
                                <a:rPr lang="en-US" sz="2800" i="1">
                                  <a:latin typeface="Cambria Math" panose="02040503050406030204" pitchFamily="18" charset="0"/>
                                  <a:ea typeface="Cambria Math" panose="02040503050406030204" pitchFamily="18" charset="0"/>
                                </a:rPr>
                              </m:ctrlPr>
                            </m:dPr>
                            <m:e>
                              <m:f>
                                <m:fPr>
                                  <m:ctrlPr>
                                    <a:rPr lang="en-US" sz="2800" i="1">
                                      <a:latin typeface="Cambria Math" panose="02040503050406030204" pitchFamily="18" charset="0"/>
                                      <a:ea typeface="Cambria Math" panose="02040503050406030204" pitchFamily="18" charset="0"/>
                                    </a:rPr>
                                  </m:ctrlPr>
                                </m:fPr>
                                <m:num>
                                  <m:r>
                                    <a:rPr lang="en-US" sz="2800" i="1">
                                      <a:latin typeface="Cambria Math" panose="02040503050406030204" pitchFamily="18" charset="0"/>
                                      <a:ea typeface="Cambria Math" panose="02040503050406030204" pitchFamily="18" charset="0"/>
                                    </a:rPr>
                                    <m:t>1−</m:t>
                                  </m:r>
                                  <m:r>
                                    <a:rPr lang="en-US" sz="2800" i="1">
                                      <a:latin typeface="Cambria Math" panose="02040503050406030204" pitchFamily="18" charset="0"/>
                                      <a:ea typeface="Cambria Math" panose="02040503050406030204" pitchFamily="18" charset="0"/>
                                    </a:rPr>
                                    <m:t>𝑥</m:t>
                                  </m:r>
                                </m:num>
                                <m:den>
                                  <m:r>
                                    <a:rPr lang="en-US" sz="2800" i="1">
                                      <a:latin typeface="Cambria Math" panose="02040503050406030204" pitchFamily="18" charset="0"/>
                                      <a:ea typeface="Cambria Math" panose="02040503050406030204" pitchFamily="18" charset="0"/>
                                    </a:rPr>
                                    <m:t>𝑥</m:t>
                                  </m:r>
                                </m:den>
                              </m:f>
                            </m:e>
                          </m:d>
                          <m:d>
                            <m:dPr>
                              <m:ctrlPr>
                                <a:rPr lang="en-US" sz="2800" i="1">
                                  <a:latin typeface="Cambria Math" panose="02040503050406030204" pitchFamily="18" charset="0"/>
                                  <a:ea typeface="Cambria Math" panose="02040503050406030204" pitchFamily="18" charset="0"/>
                                </a:rPr>
                              </m:ctrlPr>
                            </m:dPr>
                            <m:e>
                              <m:f>
                                <m:fPr>
                                  <m:ctrlPr>
                                    <a:rPr lang="en-US" sz="2800" i="1">
                                      <a:latin typeface="Cambria Math" panose="02040503050406030204" pitchFamily="18" charset="0"/>
                                      <a:ea typeface="Cambria Math" panose="02040503050406030204" pitchFamily="18" charset="0"/>
                                    </a:rPr>
                                  </m:ctrlPr>
                                </m:fPr>
                                <m:num>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𝑣</m:t>
                                      </m:r>
                                    </m:e>
                                    <m:sub>
                                      <m:r>
                                        <a:rPr lang="en-US" sz="2800" i="1">
                                          <a:latin typeface="Cambria Math" panose="02040503050406030204" pitchFamily="18" charset="0"/>
                                          <a:ea typeface="Cambria Math" panose="02040503050406030204" pitchFamily="18" charset="0"/>
                                        </a:rPr>
                                        <m:t>𝑓</m:t>
                                      </m:r>
                                    </m:sub>
                                  </m:sSub>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𝑣</m:t>
                                      </m:r>
                                    </m:e>
                                    <m:sub>
                                      <m:r>
                                        <a:rPr lang="en-US" sz="2800" i="1">
                                          <a:latin typeface="Cambria Math" panose="02040503050406030204" pitchFamily="18" charset="0"/>
                                          <a:ea typeface="Cambria Math" panose="02040503050406030204" pitchFamily="18" charset="0"/>
                                        </a:rPr>
                                        <m:t>𝑔</m:t>
                                      </m:r>
                                    </m:sub>
                                  </m:sSub>
                                </m:den>
                              </m:f>
                            </m:e>
                          </m:d>
                          <m:r>
                            <a:rPr lang="en-US" sz="2800" b="0" i="1" smtClean="0">
                              <a:latin typeface="Cambria Math" panose="02040503050406030204" pitchFamily="18" charset="0"/>
                              <a:ea typeface="Cambria Math" panose="02040503050406030204" pitchFamily="18" charset="0"/>
                            </a:rPr>
                            <m:t>𝑆</m:t>
                          </m:r>
                        </m:den>
                      </m:f>
                    </m:oMath>
                  </m:oMathPara>
                </a14:m>
                <a:endParaRPr lang="en-US" sz="2800" dirty="0"/>
              </a:p>
              <a:p>
                <a:r>
                  <a:rPr lang="en-US" sz="2800" dirty="0"/>
                  <a:t>When </a:t>
                </a:r>
                <a:r>
                  <a:rPr lang="en-US" sz="2800" i="1" dirty="0"/>
                  <a:t>S = 1</a:t>
                </a:r>
                <a:r>
                  <a:rPr lang="en-US" sz="2800" dirty="0"/>
                  <a:t>: steam and liquid move at exact same speed</a:t>
                </a:r>
              </a:p>
              <a:p>
                <a:pPr marL="0" indent="0">
                  <a:buNone/>
                </a:pPr>
                <a:r>
                  <a:rPr lang="en-US" sz="2800" i="1" dirty="0"/>
                  <a:t>Effect of slip:</a:t>
                </a:r>
                <a:endParaRPr lang="en-US" sz="2800" dirty="0"/>
              </a:p>
              <a:p>
                <a:r>
                  <a:rPr lang="en-US" sz="2800" i="1" dirty="0"/>
                  <a:t>Slip decreases void fraction α(x) </a:t>
                </a:r>
                <a:r>
                  <a:rPr lang="en-US" sz="2800" dirty="0"/>
                  <a:t>below that which exists in situation of no slip between steam and liquid</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481" t="-1348" b="-14960"/>
                </a:stretch>
              </a:blipFill>
            </p:spPr>
            <p:txBody>
              <a:bodyPr/>
              <a:lstStyle/>
              <a:p>
                <a:r>
                  <a:rPr lang="en-US">
                    <a:noFill/>
                  </a:rPr>
                  <a:t> </a:t>
                </a:r>
              </a:p>
            </p:txBody>
          </p:sp>
        </mc:Fallback>
      </mc:AlternateContent>
    </p:spTree>
    <p:extLst>
      <p:ext uri="{BB962C8B-B14F-4D97-AF65-F5344CB8AC3E}">
        <p14:creationId xmlns:p14="http://schemas.microsoft.com/office/powerpoint/2010/main" val="233843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Void Fraction Sensitivities</a:t>
            </a:r>
            <a:r>
              <a:rPr lang="en-US" dirty="0"/>
              <a:t>:</a:t>
            </a:r>
          </a:p>
        </p:txBody>
      </p:sp>
      <p:sp>
        <p:nvSpPr>
          <p:cNvPr id="3" name="Content Placeholder 2"/>
          <p:cNvSpPr>
            <a:spLocks noGrp="1"/>
          </p:cNvSpPr>
          <p:nvPr>
            <p:ph idx="1"/>
          </p:nvPr>
        </p:nvSpPr>
        <p:spPr/>
        <p:txBody>
          <a:bodyPr/>
          <a:lstStyle/>
          <a:p>
            <a:endParaRPr lang="en-US" dirty="0"/>
          </a:p>
          <a:p>
            <a:r>
              <a:rPr lang="en-US" dirty="0"/>
              <a:t>Sensitivity of Void fraction </a:t>
            </a:r>
            <a:r>
              <a:rPr lang="en-US" i="1" dirty="0"/>
              <a:t>α </a:t>
            </a:r>
            <a:r>
              <a:rPr lang="en-US" dirty="0"/>
              <a:t>to Mixture Quality and Slip can be seen by computing </a:t>
            </a:r>
            <a:r>
              <a:rPr lang="en-US" i="1" dirty="0"/>
              <a:t>α(χ) </a:t>
            </a:r>
            <a:r>
              <a:rPr lang="en-US" dirty="0"/>
              <a:t>for a spectrum of pressure and assumed Slip values</a:t>
            </a:r>
          </a:p>
          <a:p>
            <a:r>
              <a:rPr lang="en-US" i="1" dirty="0"/>
              <a:t>S = 1 </a:t>
            </a:r>
            <a:r>
              <a:rPr lang="en-US" dirty="0"/>
              <a:t>implies homogeneous steam/water flow (moving together)</a:t>
            </a:r>
          </a:p>
          <a:p>
            <a:endParaRPr lang="en-US" dirty="0"/>
          </a:p>
        </p:txBody>
      </p:sp>
    </p:spTree>
    <p:extLst>
      <p:ext uri="{BB962C8B-B14F-4D97-AF65-F5344CB8AC3E}">
        <p14:creationId xmlns:p14="http://schemas.microsoft.com/office/powerpoint/2010/main" val="405768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i="1" dirty="0"/>
              <a:t>Void Fraction Sensitivities</a:t>
            </a:r>
            <a:r>
              <a:rPr lang="en-US" dirty="0"/>
              <a:t>:</a:t>
            </a:r>
          </a:p>
        </p:txBody>
      </p:sp>
      <p:pic>
        <p:nvPicPr>
          <p:cNvPr id="5" name="Picture 4"/>
          <p:cNvPicPr>
            <a:picLocks noChangeAspect="1"/>
          </p:cNvPicPr>
          <p:nvPr/>
        </p:nvPicPr>
        <p:blipFill>
          <a:blip r:embed="rId2"/>
          <a:stretch>
            <a:fillRect/>
          </a:stretch>
        </p:blipFill>
        <p:spPr>
          <a:xfrm>
            <a:off x="761999" y="990600"/>
            <a:ext cx="3333971" cy="2973180"/>
          </a:xfrm>
          <a:prstGeom prst="rect">
            <a:avLst/>
          </a:prstGeom>
        </p:spPr>
      </p:pic>
      <p:pic>
        <p:nvPicPr>
          <p:cNvPr id="6" name="Picture 5"/>
          <p:cNvPicPr>
            <a:picLocks noChangeAspect="1"/>
          </p:cNvPicPr>
          <p:nvPr/>
        </p:nvPicPr>
        <p:blipFill>
          <a:blip r:embed="rId3"/>
          <a:stretch>
            <a:fillRect/>
          </a:stretch>
        </p:blipFill>
        <p:spPr>
          <a:xfrm>
            <a:off x="5181600" y="990600"/>
            <a:ext cx="3354014" cy="2973180"/>
          </a:xfrm>
          <a:prstGeom prst="rect">
            <a:avLst/>
          </a:prstGeom>
        </p:spPr>
      </p:pic>
      <p:pic>
        <p:nvPicPr>
          <p:cNvPr id="7" name="Picture 6"/>
          <p:cNvPicPr>
            <a:picLocks noChangeAspect="1"/>
          </p:cNvPicPr>
          <p:nvPr/>
        </p:nvPicPr>
        <p:blipFill>
          <a:blip r:embed="rId4"/>
          <a:stretch>
            <a:fillRect/>
          </a:stretch>
        </p:blipFill>
        <p:spPr>
          <a:xfrm>
            <a:off x="3124200" y="3810000"/>
            <a:ext cx="3161248" cy="2812114"/>
          </a:xfrm>
          <a:prstGeom prst="rect">
            <a:avLst/>
          </a:prstGeom>
        </p:spPr>
      </p:pic>
    </p:spTree>
    <p:extLst>
      <p:ext uri="{BB962C8B-B14F-4D97-AF65-F5344CB8AC3E}">
        <p14:creationId xmlns:p14="http://schemas.microsoft.com/office/powerpoint/2010/main" val="4014029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15962"/>
          </a:xfrm>
        </p:spPr>
        <p:txBody>
          <a:bodyPr/>
          <a:lstStyle/>
          <a:p>
            <a:r>
              <a:rPr lang="en-US" sz="4000" dirty="0"/>
              <a:t>Two Phase Flow</a:t>
            </a:r>
          </a:p>
        </p:txBody>
      </p:sp>
      <p:sp>
        <p:nvSpPr>
          <p:cNvPr id="5" name="Content Placeholder 4"/>
          <p:cNvSpPr>
            <a:spLocks noGrp="1"/>
          </p:cNvSpPr>
          <p:nvPr>
            <p:ph idx="1"/>
          </p:nvPr>
        </p:nvSpPr>
        <p:spPr>
          <a:xfrm>
            <a:off x="457200" y="1143000"/>
            <a:ext cx="8229600" cy="4525963"/>
          </a:xfrm>
        </p:spPr>
        <p:txBody>
          <a:bodyPr/>
          <a:lstStyle/>
          <a:p>
            <a:r>
              <a:rPr lang="en-US" sz="2400" dirty="0"/>
              <a:t>Two-phase flow</a:t>
            </a:r>
          </a:p>
          <a:p>
            <a:pPr lvl="1"/>
            <a:r>
              <a:rPr lang="en-US" sz="2400" dirty="0"/>
              <a:t>Simultaneous flow of any two phases (liquid-gas/vapor, solid-gas, liquid-solid) of a single substance</a:t>
            </a:r>
          </a:p>
          <a:p>
            <a:pPr lvl="1"/>
            <a:r>
              <a:rPr lang="en-US" sz="2400" dirty="0"/>
              <a:t>Examples: reactor fuel channels, steam generators, kettle on a hot stove</a:t>
            </a:r>
          </a:p>
          <a:p>
            <a:pPr lvl="1"/>
            <a:r>
              <a:rPr lang="en-US" sz="2400" dirty="0"/>
              <a:t>Also referred to as “Single-component two-phase flow”</a:t>
            </a:r>
          </a:p>
          <a:p>
            <a:endParaRPr lang="en-US" sz="2400" dirty="0"/>
          </a:p>
          <a:p>
            <a:r>
              <a:rPr lang="en-US" sz="2400" dirty="0"/>
              <a:t>Two-component flow</a:t>
            </a:r>
          </a:p>
          <a:p>
            <a:pPr lvl="1"/>
            <a:r>
              <a:rPr lang="en-US" sz="2400" dirty="0"/>
              <a:t>Simultaneous flow of liquid and gas of two substances</a:t>
            </a:r>
          </a:p>
          <a:p>
            <a:pPr lvl="1"/>
            <a:r>
              <a:rPr lang="en-US" sz="2400" dirty="0"/>
              <a:t>Examples: oil-gas pipelines, soft drink, steam-water-air flow at discharge of safety valve.</a:t>
            </a:r>
          </a:p>
          <a:p>
            <a:pPr lvl="1"/>
            <a:r>
              <a:rPr lang="en-US" sz="2400" dirty="0"/>
              <a:t>Also referred to as “Two-component, two-phase flow” </a:t>
            </a:r>
          </a:p>
          <a:p>
            <a:endParaRPr lang="en-US" sz="2400" dirty="0"/>
          </a:p>
          <a:p>
            <a:endParaRPr lang="en-US" sz="2400" dirty="0"/>
          </a:p>
        </p:txBody>
      </p:sp>
    </p:spTree>
    <p:extLst>
      <p:ext uri="{BB962C8B-B14F-4D97-AF65-F5344CB8AC3E}">
        <p14:creationId xmlns:p14="http://schemas.microsoft.com/office/powerpoint/2010/main" val="3544316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3600" i="1" dirty="0"/>
              <a:t>Example Slip Ratio for BWR Fuel Channel</a:t>
            </a:r>
            <a:endParaRPr lang="en-US" sz="3600" dirty="0"/>
          </a:p>
        </p:txBody>
      </p:sp>
      <p:pic>
        <p:nvPicPr>
          <p:cNvPr id="4" name="Picture 3"/>
          <p:cNvPicPr>
            <a:picLocks noChangeAspect="1"/>
          </p:cNvPicPr>
          <p:nvPr/>
        </p:nvPicPr>
        <p:blipFill>
          <a:blip r:embed="rId2"/>
          <a:stretch>
            <a:fillRect/>
          </a:stretch>
        </p:blipFill>
        <p:spPr>
          <a:xfrm>
            <a:off x="1219200" y="909637"/>
            <a:ext cx="6981879" cy="5717359"/>
          </a:xfrm>
          <a:prstGeom prst="rect">
            <a:avLst/>
          </a:prstGeom>
        </p:spPr>
      </p:pic>
    </p:spTree>
    <p:extLst>
      <p:ext uri="{BB962C8B-B14F-4D97-AF65-F5344CB8AC3E}">
        <p14:creationId xmlns:p14="http://schemas.microsoft.com/office/powerpoint/2010/main" val="460354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sz="3200" i="1" dirty="0"/>
              <a:t>What Does Slip Mean to the Core Fluid Flow?</a:t>
            </a:r>
            <a:endParaRPr lang="en-US" sz="3200" dirty="0"/>
          </a:p>
        </p:txBody>
      </p:sp>
      <p:sp>
        <p:nvSpPr>
          <p:cNvPr id="3" name="Content Placeholder 2"/>
          <p:cNvSpPr>
            <a:spLocks noGrp="1"/>
          </p:cNvSpPr>
          <p:nvPr>
            <p:ph idx="1"/>
          </p:nvPr>
        </p:nvSpPr>
        <p:spPr>
          <a:xfrm>
            <a:off x="457200" y="990600"/>
            <a:ext cx="8229600" cy="4525963"/>
          </a:xfrm>
        </p:spPr>
        <p:txBody>
          <a:bodyPr/>
          <a:lstStyle/>
          <a:p>
            <a:pPr marL="0" indent="0">
              <a:buNone/>
            </a:pPr>
            <a:r>
              <a:rPr lang="en-US" sz="2800" i="1" dirty="0"/>
              <a:t>Low S value (S = 1) implies:</a:t>
            </a:r>
            <a:endParaRPr lang="en-US" sz="2800" dirty="0"/>
          </a:p>
          <a:p>
            <a:r>
              <a:rPr lang="en-US" sz="2800" dirty="0"/>
              <a:t>Voids and water travel about same speed</a:t>
            </a:r>
          </a:p>
          <a:p>
            <a:endParaRPr lang="en-US" sz="2800" dirty="0"/>
          </a:p>
          <a:p>
            <a:pPr marL="0" indent="0">
              <a:buNone/>
            </a:pPr>
            <a:r>
              <a:rPr lang="en-US" sz="2800" i="1" dirty="0"/>
              <a:t>Higher S value (S = 2,3) implies:</a:t>
            </a:r>
            <a:endParaRPr lang="en-US" sz="2800" dirty="0"/>
          </a:p>
          <a:p>
            <a:r>
              <a:rPr lang="en-US" sz="2800" dirty="0"/>
              <a:t>Steam carries out higher enthalpy thus heat is removed faster</a:t>
            </a:r>
          </a:p>
          <a:p>
            <a:r>
              <a:rPr lang="en-US" sz="2800" dirty="0"/>
              <a:t>Voids swept out of channel faster which is benefit for neutron economy</a:t>
            </a:r>
          </a:p>
          <a:p>
            <a:r>
              <a:rPr lang="en-US" sz="2800" dirty="0"/>
              <a:t>Predicting Slip from first principles is not easy</a:t>
            </a:r>
          </a:p>
          <a:p>
            <a:r>
              <a:rPr lang="en-US" sz="2800" dirty="0"/>
              <a:t>Designers rely upon tests and scaling-up from previous</a:t>
            </a:r>
          </a:p>
          <a:p>
            <a:endParaRPr lang="en-US" sz="2800" dirty="0"/>
          </a:p>
        </p:txBody>
      </p:sp>
    </p:spTree>
    <p:extLst>
      <p:ext uri="{BB962C8B-B14F-4D97-AF65-F5344CB8AC3E}">
        <p14:creationId xmlns:p14="http://schemas.microsoft.com/office/powerpoint/2010/main" val="108361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Empirical correlation for void fraction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Von </a:t>
                </a:r>
                <a:r>
                  <a:rPr lang="en-US" dirty="0" err="1"/>
                  <a:t>Glahn</a:t>
                </a:r>
                <a:endParaRPr lang="en-US" dirty="0"/>
              </a:p>
              <a:p>
                <a:pPr marL="0" indent="0">
                  <a:buNone/>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𝑥</m:t>
                          </m:r>
                        </m:den>
                      </m:f>
                      <m:r>
                        <a:rPr lang="en-US" b="0" i="1" smtClean="0">
                          <a:latin typeface="Cambria Math" panose="02040503050406030204" pitchFamily="18" charset="0"/>
                        </a:rPr>
                        <m:t>=1−</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𝑔</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𝑓</m:t>
                                      </m:r>
                                    </m:sub>
                                  </m:sSub>
                                </m:den>
                              </m:f>
                            </m:e>
                          </m:d>
                        </m:e>
                        <m:sup>
                          <m:r>
                            <a:rPr lang="en-US" b="0" i="1" smtClean="0">
                              <a:latin typeface="Cambria Math" panose="02040503050406030204" pitchFamily="18" charset="0"/>
                            </a:rPr>
                            <m:t>0.67</m:t>
                          </m:r>
                        </m:sup>
                      </m:sSup>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1−</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ea typeface="Cambria Math" panose="02040503050406030204" pitchFamily="18" charset="0"/>
                                        </a:rPr>
                                        <m:t>𝛼</m:t>
                                      </m:r>
                                    </m:den>
                                  </m:f>
                                </m:e>
                              </m:d>
                            </m:e>
                            <m:sup>
                              <m:d>
                                <m:dPr>
                                  <m:ctrlPr>
                                    <a:rPr lang="en-US" b="0" i="1" smtClean="0">
                                      <a:latin typeface="Cambria Math" panose="02040503050406030204" pitchFamily="18" charset="0"/>
                                    </a:rPr>
                                  </m:ctrlPr>
                                </m:dPr>
                                <m:e>
                                  <m:f>
                                    <m:fPr>
                                      <m:type m:val="skw"/>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𝑔</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𝑓</m:t>
                                          </m:r>
                                        </m:sub>
                                      </m:sSub>
                                    </m:den>
                                  </m:f>
                                </m:e>
                              </m:d>
                              <m:r>
                                <a:rPr lang="en-US" b="0" i="1" smtClean="0">
                                  <a:latin typeface="Cambria Math" panose="02040503050406030204" pitchFamily="18" charset="0"/>
                                </a:rPr>
                                <m:t>0.1</m:t>
                              </m:r>
                            </m:sup>
                          </m:sSup>
                        </m:e>
                      </m:d>
                    </m:oMath>
                  </m:oMathPara>
                </a14:m>
                <a:endParaRPr lang="en-US" dirty="0"/>
              </a:p>
              <a:p>
                <a:r>
                  <a:rPr lang="en-US" dirty="0"/>
                  <a:t>Covers a wide range of operating conditions and channel geometries</a:t>
                </a:r>
              </a:p>
              <a:p>
                <a:r>
                  <a:rPr lang="en-US" dirty="0"/>
                  <a:t>Ex. Void fraction for x=0.02 for 100 </a:t>
                </a:r>
                <a:r>
                  <a:rPr lang="en-US" dirty="0" err="1"/>
                  <a:t>kPa</a:t>
                </a:r>
                <a:endParaRPr lang="en-US" dirty="0"/>
              </a:p>
              <a:p>
                <a:pPr marL="0" indent="0">
                  <a:buNone/>
                </a:pPr>
                <a:r>
                  <a:rPr lang="en-US" dirty="0"/>
                  <a:t>	</a:t>
                </a:r>
                <a:r>
                  <a:rPr lang="en-US" dirty="0" err="1"/>
                  <a:t>vf</a:t>
                </a:r>
                <a:r>
                  <a:rPr lang="en-US" dirty="0"/>
                  <a:t> = 0.001043, vg = 1.6941</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704" t="-1752"/>
                </a:stretch>
              </a:blipFill>
            </p:spPr>
            <p:txBody>
              <a:bodyPr/>
              <a:lstStyle/>
              <a:p>
                <a:r>
                  <a:rPr lang="en-US">
                    <a:noFill/>
                  </a:rPr>
                  <a:t> </a:t>
                </a:r>
              </a:p>
            </p:txBody>
          </p:sp>
        </mc:Fallback>
      </mc:AlternateContent>
    </p:spTree>
    <p:extLst>
      <p:ext uri="{BB962C8B-B14F-4D97-AF65-F5344CB8AC3E}">
        <p14:creationId xmlns:p14="http://schemas.microsoft.com/office/powerpoint/2010/main" val="2422126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β </a:t>
            </a:r>
            <a:r>
              <a:rPr lang="en-US" dirty="0"/>
              <a:t>, Volumetric Flow Ratio</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Volumetric flow ratio is defined as</a:t>
                </a:r>
              </a:p>
              <a:p>
                <a:pPr marL="0" indent="0">
                  <a:buNone/>
                </a:pPr>
                <a14:m>
                  <m:oMathPara xmlns:m="http://schemas.openxmlformats.org/officeDocument/2006/math">
                    <m:oMathParaPr>
                      <m:jc m:val="centerGroup"/>
                    </m:oMathParaPr>
                    <m:oMath xmlns:m="http://schemas.openxmlformats.org/officeDocument/2006/math">
                      <m:r>
                        <m:rPr>
                          <m:sty m:val="p"/>
                        </m:rPr>
                        <a:rPr lang="el-GR" i="1" dirty="0">
                          <a:latin typeface="Cambria Math" panose="02040503050406030204" pitchFamily="18" charset="0"/>
                          <a:ea typeface="Cambria Math" panose="02040503050406030204" pitchFamily="18" charset="0"/>
                        </a:rPr>
                        <m:t>β</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sSub>
                            <m:sSubPr>
                              <m:ctrlPr>
                                <a:rPr lang="en-US" i="1" smtClean="0">
                                  <a:latin typeface="Cambria Math" panose="02040503050406030204" pitchFamily="18" charset="0"/>
                                  <a:ea typeface="Cambria Math" panose="02040503050406030204" pitchFamily="18" charset="0"/>
                                </a:rPr>
                              </m:ctrlPr>
                            </m:sSubPr>
                            <m:e>
                              <m:acc>
                                <m:accPr>
                                  <m:chr m:val="̇"/>
                                  <m:ctrlPr>
                                    <a:rPr lang="en-US" i="1" smtClean="0">
                                      <a:latin typeface="Cambria Math" panose="02040503050406030204" pitchFamily="18" charset="0"/>
                                      <a:ea typeface="Cambria Math" panose="02040503050406030204" pitchFamily="18" charset="0"/>
                                    </a:rPr>
                                  </m:ctrlPr>
                                </m:accPr>
                                <m:e>
                                  <m:r>
                                    <a:rPr lang="en-US" b="0" i="1" smtClean="0">
                                      <a:latin typeface="Cambria Math" panose="02040503050406030204" pitchFamily="18" charset="0"/>
                                      <a:ea typeface="Cambria Math" panose="02040503050406030204" pitchFamily="18" charset="0"/>
                                    </a:rPr>
                                    <m:t>𝑉</m:t>
                                  </m:r>
                                </m:e>
                              </m:acc>
                            </m:e>
                            <m:sub>
                              <m:r>
                                <a:rPr lang="en-US" b="0" i="1" smtClean="0">
                                  <a:latin typeface="Cambria Math" panose="02040503050406030204" pitchFamily="18" charset="0"/>
                                  <a:ea typeface="Cambria Math" panose="02040503050406030204" pitchFamily="18" charset="0"/>
                                </a:rPr>
                                <m:t>𝑔</m:t>
                              </m:r>
                            </m:sub>
                          </m:sSub>
                        </m:num>
                        <m:den>
                          <m:sSub>
                            <m:sSubPr>
                              <m:ctrlPr>
                                <a:rPr lang="en-US" i="1">
                                  <a:latin typeface="Cambria Math" panose="02040503050406030204" pitchFamily="18" charset="0"/>
                                  <a:ea typeface="Cambria Math" panose="02040503050406030204" pitchFamily="18" charset="0"/>
                                </a:rPr>
                              </m:ctrlPr>
                            </m:sSubPr>
                            <m:e>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𝑉</m:t>
                                  </m:r>
                                </m:e>
                              </m:acc>
                            </m:e>
                            <m:sub>
                              <m:r>
                                <a:rPr lang="en-US" i="1">
                                  <a:latin typeface="Cambria Math" panose="02040503050406030204" pitchFamily="18" charset="0"/>
                                  <a:ea typeface="Cambria Math" panose="02040503050406030204" pitchFamily="18" charset="0"/>
                                </a:rPr>
                                <m:t>𝑔</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𝑉</m:t>
                                  </m:r>
                                </m:e>
                              </m:acc>
                            </m:e>
                            <m:sub>
                              <m:r>
                                <a:rPr lang="en-US" b="0" i="1" smtClean="0">
                                  <a:latin typeface="Cambria Math" panose="02040503050406030204" pitchFamily="18" charset="0"/>
                                  <a:ea typeface="Cambria Math" panose="02040503050406030204" pitchFamily="18" charset="0"/>
                                </a:rPr>
                                <m:t>𝑓</m:t>
                              </m:r>
                            </m:sub>
                          </m:sSub>
                        </m:den>
                      </m:f>
                    </m:oMath>
                  </m:oMathPara>
                </a14:m>
                <a:endParaRPr lang="en-US" dirty="0"/>
              </a:p>
              <a:p>
                <a:pPr marL="0" indent="0">
                  <a:buNone/>
                </a:pPr>
                <a:r>
                  <a:rPr lang="en-US" dirty="0"/>
                  <a:t>	and can be simplified as</a:t>
                </a:r>
              </a:p>
              <a:p>
                <a:pPr marL="0" indent="0">
                  <a:buNone/>
                </a:pPr>
                <a14:m>
                  <m:oMathPara xmlns:m="http://schemas.openxmlformats.org/officeDocument/2006/math">
                    <m:oMathParaPr>
                      <m:jc m:val="centerGroup"/>
                    </m:oMathParaPr>
                    <m:oMath xmlns:m="http://schemas.openxmlformats.org/officeDocument/2006/math">
                      <m:r>
                        <m:rPr>
                          <m:sty m:val="p"/>
                        </m:rPr>
                        <a:rPr lang="el-GR" i="1" dirty="0">
                          <a:latin typeface="Cambria Math" panose="02040503050406030204" pitchFamily="18" charset="0"/>
                          <a:ea typeface="Cambria Math" panose="02040503050406030204" pitchFamily="18" charset="0"/>
                        </a:rPr>
                        <m:t>β</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1</m:t>
                          </m:r>
                        </m:num>
                        <m:den>
                          <m:r>
                            <a:rPr lang="en-US" i="1">
                              <a:latin typeface="Cambria Math" panose="02040503050406030204" pitchFamily="18" charset="0"/>
                              <a:ea typeface="Cambria Math" panose="02040503050406030204" pitchFamily="18" charset="0"/>
                            </a:rPr>
                            <m:t>1+</m:t>
                          </m:r>
                          <m:d>
                            <m:dPr>
                              <m:ctrlPr>
                                <a:rPr lang="en-US" i="1">
                                  <a:latin typeface="Cambria Math" panose="02040503050406030204" pitchFamily="18" charset="0"/>
                                  <a:ea typeface="Cambria Math" panose="02040503050406030204" pitchFamily="18" charset="0"/>
                                </a:rPr>
                              </m:ctrlPr>
                            </m:dPr>
                            <m:e>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𝑥</m:t>
                                  </m:r>
                                </m:num>
                                <m:den>
                                  <m:r>
                                    <a:rPr lang="en-US" i="1">
                                      <a:latin typeface="Cambria Math" panose="02040503050406030204" pitchFamily="18" charset="0"/>
                                      <a:ea typeface="Cambria Math" panose="02040503050406030204" pitchFamily="18" charset="0"/>
                                    </a:rPr>
                                    <m:t>𝑥</m:t>
                                  </m:r>
                                </m:den>
                              </m:f>
                            </m:e>
                          </m:d>
                          <m:d>
                            <m:dPr>
                              <m:ctrlPr>
                                <a:rPr lang="en-US" i="1">
                                  <a:latin typeface="Cambria Math" panose="02040503050406030204" pitchFamily="18" charset="0"/>
                                  <a:ea typeface="Cambria Math" panose="02040503050406030204" pitchFamily="18" charset="0"/>
                                </a:rPr>
                              </m:ctrlPr>
                            </m:dPr>
                            <m:e>
                              <m:f>
                                <m:fPr>
                                  <m:ctrlPr>
                                    <a:rPr lang="en-US" i="1">
                                      <a:latin typeface="Cambria Math" panose="02040503050406030204" pitchFamily="18" charset="0"/>
                                      <a:ea typeface="Cambria Math" panose="02040503050406030204" pitchFamily="18" charset="0"/>
                                    </a:rPr>
                                  </m:ctrlPr>
                                </m:fPr>
                                <m:num>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𝑣</m:t>
                                      </m:r>
                                    </m:e>
                                    <m:sub>
                                      <m:r>
                                        <a:rPr lang="en-US" i="1">
                                          <a:latin typeface="Cambria Math" panose="02040503050406030204" pitchFamily="18" charset="0"/>
                                          <a:ea typeface="Cambria Math" panose="02040503050406030204" pitchFamily="18" charset="0"/>
                                        </a:rPr>
                                        <m:t>𝑓</m:t>
                                      </m:r>
                                    </m:sub>
                                  </m:sSub>
                                </m:num>
                                <m:den>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𝑣</m:t>
                                      </m:r>
                                    </m:e>
                                    <m:sub>
                                      <m:r>
                                        <a:rPr lang="en-US" i="1">
                                          <a:latin typeface="Cambria Math" panose="02040503050406030204" pitchFamily="18" charset="0"/>
                                          <a:ea typeface="Cambria Math" panose="02040503050406030204" pitchFamily="18" charset="0"/>
                                        </a:rPr>
                                        <m:t>𝑔</m:t>
                                      </m:r>
                                    </m:sub>
                                  </m:sSub>
                                </m:den>
                              </m:f>
                            </m:e>
                          </m:d>
                        </m:den>
                      </m:f>
                    </m:oMath>
                  </m:oMathPara>
                </a14:m>
                <a:endParaRPr lang="en-US" dirty="0"/>
              </a:p>
              <a:p>
                <a:r>
                  <a:rPr lang="en-US" dirty="0"/>
                  <a:t>If slip ratio is unity, then </a:t>
                </a:r>
                <a14:m>
                  <m:oMath xmlns:m="http://schemas.openxmlformats.org/officeDocument/2006/math">
                    <m:r>
                      <m:rPr>
                        <m:sty m:val="p"/>
                      </m:rPr>
                      <a:rPr lang="el-GR" i="1" dirty="0">
                        <a:latin typeface="Cambria Math" panose="02040503050406030204" pitchFamily="18" charset="0"/>
                        <a:ea typeface="Cambria Math" panose="02040503050406030204" pitchFamily="18" charset="0"/>
                      </a:rPr>
                      <m:t>β</m:t>
                    </m:r>
                    <m:r>
                      <a:rPr lang="en-US" b="0" i="1" dirty="0" smtClean="0">
                        <a:latin typeface="Cambria Math" panose="02040503050406030204" pitchFamily="18" charset="0"/>
                        <a:ea typeface="Cambria Math" panose="02040503050406030204" pitchFamily="18" charset="0"/>
                      </a:rPr>
                      <m:t>=</m:t>
                    </m:r>
                    <m:r>
                      <m:rPr>
                        <m:nor/>
                      </m:rPr>
                      <a:rPr lang="en-US" dirty="0"/>
                      <m:t>α</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704" t="-1752" b="-1213"/>
                </a:stretch>
              </a:blipFill>
            </p:spPr>
            <p:txBody>
              <a:bodyPr/>
              <a:lstStyle/>
              <a:p>
                <a:r>
                  <a:rPr lang="en-US">
                    <a:noFill/>
                  </a:rPr>
                  <a:t> </a:t>
                </a:r>
              </a:p>
            </p:txBody>
          </p:sp>
        </mc:Fallback>
      </mc:AlternateContent>
    </p:spTree>
    <p:extLst>
      <p:ext uri="{BB962C8B-B14F-4D97-AF65-F5344CB8AC3E}">
        <p14:creationId xmlns:p14="http://schemas.microsoft.com/office/powerpoint/2010/main" val="3317537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14:m>
                  <m:oMath xmlns:m="http://schemas.openxmlformats.org/officeDocument/2006/math">
                    <m:sSub>
                      <m:sSubPr>
                        <m:ctrlPr>
                          <a:rPr lang="el-GR" sz="3600" i="1" smtClean="0">
                            <a:latin typeface="Cambria Math" panose="02040503050406030204" pitchFamily="18" charset="0"/>
                          </a:rPr>
                        </m:ctrlPr>
                      </m:sSubPr>
                      <m:e>
                        <m:r>
                          <a:rPr lang="el-GR" sz="3600" i="1" smtClean="0">
                            <a:latin typeface="Cambria Math" panose="02040503050406030204" pitchFamily="18" charset="0"/>
                            <a:ea typeface="Cambria Math" panose="02040503050406030204" pitchFamily="18" charset="0"/>
                          </a:rPr>
                          <m:t>𝜌</m:t>
                        </m:r>
                      </m:e>
                      <m:sub>
                        <m:r>
                          <a:rPr lang="en-US" sz="3600" b="0" i="1" smtClean="0">
                            <a:latin typeface="Cambria Math" panose="02040503050406030204" pitchFamily="18" charset="0"/>
                          </a:rPr>
                          <m:t>𝑚</m:t>
                        </m:r>
                      </m:sub>
                    </m:sSub>
                  </m:oMath>
                </a14:m>
                <a:r>
                  <a:rPr lang="el-GR" sz="3600" dirty="0"/>
                  <a:t> </a:t>
                </a:r>
                <a:r>
                  <a:rPr lang="en-US" sz="3600" dirty="0"/>
                  <a:t>, Mixture Average Density of an Area</a:t>
                </a: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Useful in calculating pressure drop, the mixture average density of an area, or also called the average density is defined as</a:t>
                </a:r>
              </a:p>
              <a:p>
                <a:pPr marL="0" indent="0">
                  <a:buNone/>
                </a:pPr>
                <a14:m>
                  <m:oMathPara xmlns:m="http://schemas.openxmlformats.org/officeDocument/2006/math">
                    <m:oMathParaPr>
                      <m:jc m:val="centerGroup"/>
                    </m:oMathParaPr>
                    <m:oMath xmlns:m="http://schemas.openxmlformats.org/officeDocument/2006/math">
                      <m:sSub>
                        <m:sSubPr>
                          <m:ctrlPr>
                            <a:rPr lang="el-GR" i="1">
                              <a:latin typeface="Cambria Math" panose="02040503050406030204" pitchFamily="18" charset="0"/>
                            </a:rPr>
                          </m:ctrlPr>
                        </m:sSubPr>
                        <m:e>
                          <m:r>
                            <a:rPr lang="el-GR" i="1">
                              <a:latin typeface="Cambria Math" panose="02040503050406030204" pitchFamily="18" charset="0"/>
                              <a:ea typeface="Cambria Math" panose="02040503050406030204" pitchFamily="18" charset="0"/>
                            </a:rPr>
                            <m:t>𝜌</m:t>
                          </m:r>
                        </m:e>
                        <m:sub>
                          <m:r>
                            <a:rPr lang="en-US" i="1">
                              <a:latin typeface="Cambria Math" panose="02040503050406030204" pitchFamily="18" charset="0"/>
                            </a:rPr>
                            <m:t>𝑚</m:t>
                          </m:r>
                        </m:sub>
                      </m:sSub>
                      <m:r>
                        <a:rPr lang="en-US" i="1">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𝛼</m:t>
                      </m:r>
                      <m:sSub>
                        <m:sSubPr>
                          <m:ctrlPr>
                            <a:rPr lang="el-GR" i="1">
                              <a:latin typeface="Cambria Math" panose="02040503050406030204" pitchFamily="18" charset="0"/>
                            </a:rPr>
                          </m:ctrlPr>
                        </m:sSubPr>
                        <m:e>
                          <m:r>
                            <a:rPr lang="el-GR" i="1">
                              <a:latin typeface="Cambria Math" panose="02040503050406030204" pitchFamily="18" charset="0"/>
                              <a:ea typeface="Cambria Math" panose="02040503050406030204" pitchFamily="18" charset="0"/>
                            </a:rPr>
                            <m:t>𝜌</m:t>
                          </m:r>
                        </m:e>
                        <m:sub>
                          <m:r>
                            <a:rPr lang="en-US" b="0" i="1" smtClean="0">
                              <a:latin typeface="Cambria Math" panose="02040503050406030204" pitchFamily="18" charset="0"/>
                              <a:ea typeface="Cambria Math" panose="02040503050406030204" pitchFamily="18" charset="0"/>
                            </a:rPr>
                            <m:t>𝑔</m:t>
                          </m:r>
                        </m:sub>
                      </m:sSub>
                      <m:r>
                        <a:rPr lang="en-US" b="0" i="1" smtClean="0">
                          <a:latin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sSub>
                        <m:sSubPr>
                          <m:ctrlPr>
                            <a:rPr lang="el-GR" i="1">
                              <a:latin typeface="Cambria Math" panose="02040503050406030204" pitchFamily="18" charset="0"/>
                            </a:rPr>
                          </m:ctrlPr>
                        </m:sSubPr>
                        <m:e>
                          <m:r>
                            <a:rPr lang="el-GR" i="1">
                              <a:latin typeface="Cambria Math" panose="02040503050406030204" pitchFamily="18" charset="0"/>
                              <a:ea typeface="Cambria Math" panose="02040503050406030204" pitchFamily="18" charset="0"/>
                            </a:rPr>
                            <m:t>𝜌</m:t>
                          </m:r>
                        </m:e>
                        <m:sub>
                          <m:r>
                            <a:rPr lang="en-US" b="0" i="1" smtClean="0">
                              <a:latin typeface="Cambria Math" panose="02040503050406030204" pitchFamily="18" charset="0"/>
                              <a:ea typeface="Cambria Math" panose="02040503050406030204" pitchFamily="18" charset="0"/>
                            </a:rPr>
                            <m:t>𝑓</m:t>
                          </m:r>
                        </m:sub>
                      </m:sSub>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3"/>
                <a:stretch>
                  <a:fillRect l="-1704" t="-1752"/>
                </a:stretch>
              </a:blipFill>
            </p:spPr>
            <p:txBody>
              <a:bodyPr/>
              <a:lstStyle/>
              <a:p>
                <a:r>
                  <a:rPr lang="en-US">
                    <a:noFill/>
                  </a:rPr>
                  <a:t> </a:t>
                </a:r>
              </a:p>
            </p:txBody>
          </p:sp>
        </mc:Fallback>
      </mc:AlternateContent>
    </p:spTree>
    <p:extLst>
      <p:ext uri="{BB962C8B-B14F-4D97-AF65-F5344CB8AC3E}">
        <p14:creationId xmlns:p14="http://schemas.microsoft.com/office/powerpoint/2010/main" val="4227122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Flow Regimes</a:t>
            </a:r>
          </a:p>
        </p:txBody>
      </p:sp>
      <p:sp>
        <p:nvSpPr>
          <p:cNvPr id="3" name="Content Placeholder 2"/>
          <p:cNvSpPr>
            <a:spLocks noGrp="1"/>
          </p:cNvSpPr>
          <p:nvPr>
            <p:ph idx="1"/>
          </p:nvPr>
        </p:nvSpPr>
        <p:spPr/>
        <p:txBody>
          <a:bodyPr/>
          <a:lstStyle/>
          <a:p>
            <a:r>
              <a:rPr lang="en-US" dirty="0"/>
              <a:t>The two-phase flow in a heated tube exhibits different flow boiling regimes, depending on the relative amounts of the liquid and the vapor phases.</a:t>
            </a:r>
            <a:endParaRPr lang="tr-TR" dirty="0"/>
          </a:p>
          <a:p>
            <a:endParaRPr lang="en-US" dirty="0"/>
          </a:p>
        </p:txBody>
      </p:sp>
    </p:spTree>
    <p:extLst>
      <p:ext uri="{BB962C8B-B14F-4D97-AF65-F5344CB8AC3E}">
        <p14:creationId xmlns:p14="http://schemas.microsoft.com/office/powerpoint/2010/main" val="2734820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228600"/>
            <a:ext cx="8686801" cy="6515101"/>
          </a:xfrm>
          <a:prstGeom prst="rect">
            <a:avLst/>
          </a:prstGeom>
        </p:spPr>
      </p:pic>
      <p:sp>
        <p:nvSpPr>
          <p:cNvPr id="5" name="Rectangle 4"/>
          <p:cNvSpPr/>
          <p:nvPr/>
        </p:nvSpPr>
        <p:spPr>
          <a:xfrm>
            <a:off x="5867400" y="228600"/>
            <a:ext cx="3048001"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62000" y="6400800"/>
            <a:ext cx="4267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3954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4874" y="1447800"/>
            <a:ext cx="2362200" cy="792162"/>
          </a:xfrm>
        </p:spPr>
        <p:txBody>
          <a:bodyPr/>
          <a:lstStyle/>
          <a:p>
            <a:r>
              <a:rPr lang="en-US" dirty="0"/>
              <a:t>Flow Regime</a:t>
            </a:r>
          </a:p>
        </p:txBody>
      </p:sp>
      <p:pic>
        <p:nvPicPr>
          <p:cNvPr id="3" name="Picture 2"/>
          <p:cNvPicPr>
            <a:picLocks noChangeAspect="1"/>
          </p:cNvPicPr>
          <p:nvPr/>
        </p:nvPicPr>
        <p:blipFill>
          <a:blip r:embed="rId2"/>
          <a:stretch>
            <a:fillRect/>
          </a:stretch>
        </p:blipFill>
        <p:spPr>
          <a:xfrm>
            <a:off x="655094" y="152399"/>
            <a:ext cx="5789780" cy="6460175"/>
          </a:xfrm>
          <a:prstGeom prst="rect">
            <a:avLst/>
          </a:prstGeom>
        </p:spPr>
      </p:pic>
    </p:spTree>
    <p:extLst>
      <p:ext uri="{BB962C8B-B14F-4D97-AF65-F5344CB8AC3E}">
        <p14:creationId xmlns:p14="http://schemas.microsoft.com/office/powerpoint/2010/main" val="860222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p:cNvPicPr>
            <a:picLocks noChangeAspect="1" noChangeArrowheads="1"/>
          </p:cNvPicPr>
          <p:nvPr/>
        </p:nvPicPr>
        <p:blipFill>
          <a:blip r:embed="rId2" cstate="print"/>
          <a:srcRect/>
          <a:stretch>
            <a:fillRect/>
          </a:stretch>
        </p:blipFill>
        <p:spPr bwMode="auto">
          <a:xfrm>
            <a:off x="1905000" y="609600"/>
            <a:ext cx="4791075" cy="5410200"/>
          </a:xfrm>
          <a:prstGeom prst="rect">
            <a:avLst/>
          </a:prstGeom>
          <a:noFill/>
          <a:ln w="9525">
            <a:noFill/>
            <a:miter lim="800000"/>
            <a:headEnd/>
            <a:tailEnd/>
          </a:ln>
        </p:spPr>
      </p:pic>
    </p:spTree>
    <p:extLst>
      <p:ext uri="{BB962C8B-B14F-4D97-AF65-F5344CB8AC3E}">
        <p14:creationId xmlns:p14="http://schemas.microsoft.com/office/powerpoint/2010/main" val="1884274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228600" y="2209800"/>
            <a:ext cx="4724400" cy="43434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Slug flow</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Bubbles coalesce into slugs of vapor.</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Moderate mass qualities</a:t>
            </a:r>
          </a:p>
          <a:p>
            <a:pPr marL="342900" marR="0" lvl="0" indent="-34290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Annular flow</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Core of the flow consists of vapor only, and liquid adjacent to the walls. </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Very high heat transfer coefficients</a:t>
            </a:r>
            <a:endParaRPr kumimoji="0" lang="en-US" sz="1800" b="0" i="1"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Mist flow</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tr-TR" sz="1800" b="0" i="0" u="none" strike="noStrike" kern="1200" cap="none" spc="0" normalizeH="0" baseline="0" noProof="0" dirty="0">
                <a:ln>
                  <a:noFill/>
                </a:ln>
                <a:effectLst/>
                <a:uLnTx/>
                <a:uFillTx/>
                <a:latin typeface="+mn-lt"/>
                <a:ea typeface="+mn-ea"/>
                <a:cs typeface="+mn-cs"/>
              </a:rPr>
              <a:t>A</a:t>
            </a:r>
            <a:r>
              <a:rPr kumimoji="0" lang="en-US" sz="1800" b="0" i="0" u="none" strike="noStrike" kern="1200" cap="none" spc="0" normalizeH="0" baseline="0" noProof="0" dirty="0">
                <a:ln>
                  <a:noFill/>
                </a:ln>
                <a:effectLst/>
                <a:uLnTx/>
                <a:uFillTx/>
                <a:latin typeface="+mn-lt"/>
                <a:ea typeface="+mn-ea"/>
                <a:cs typeface="+mn-cs"/>
              </a:rPr>
              <a:t> sharp decrease in the heat transfer coefficient</a:t>
            </a:r>
            <a:endParaRPr kumimoji="0" lang="en-US" sz="1800" b="0" i="1" u="none" strike="noStrike" kern="1200" cap="none" spc="0" normalizeH="0" baseline="0" noProof="0" dirty="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Vapor single-phase flow</a:t>
            </a:r>
          </a:p>
          <a:p>
            <a:pPr marL="742950" marR="0" lvl="1" indent="-285750" algn="l" defTabSz="914400" rtl="0" eaLnBrk="1" fontAlgn="auto" latinLnBrk="0" hangingPunct="1">
              <a:lnSpc>
                <a:spcPct val="100000"/>
              </a:lnSpc>
              <a:spcBef>
                <a:spcPct val="10000"/>
              </a:spcBef>
              <a:spcAft>
                <a:spcPct val="10000"/>
              </a:spcAft>
              <a:buClrTx/>
              <a:buSzTx/>
              <a:buFont typeface="Arial" pitchFamily="34" charset="0"/>
              <a:buChar char="–"/>
              <a:tabLst/>
              <a:defRPr/>
            </a:pPr>
            <a:r>
              <a:rPr kumimoji="0" lang="en-US" sz="1800" b="0" i="0" u="none" strike="noStrike" kern="1200" cap="none" spc="0" normalizeH="0" baseline="0" noProof="0" dirty="0">
                <a:ln>
                  <a:noFill/>
                </a:ln>
                <a:effectLst/>
                <a:uLnTx/>
                <a:uFillTx/>
                <a:latin typeface="+mn-lt"/>
                <a:ea typeface="+mn-ea"/>
                <a:cs typeface="+mn-cs"/>
              </a:rPr>
              <a:t>The liquid phase is completely evaporated and vapor is superheated. </a:t>
            </a:r>
          </a:p>
        </p:txBody>
      </p:sp>
      <p:sp>
        <p:nvSpPr>
          <p:cNvPr id="7" name="Rectangle 6"/>
          <p:cNvSpPr>
            <a:spLocks noChangeArrowheads="1"/>
          </p:cNvSpPr>
          <p:nvPr/>
        </p:nvSpPr>
        <p:spPr bwMode="auto">
          <a:xfrm>
            <a:off x="228600" y="152400"/>
            <a:ext cx="8458200" cy="2057400"/>
          </a:xfrm>
          <a:prstGeom prst="rect">
            <a:avLst/>
          </a:prstGeom>
          <a:noFill/>
          <a:ln w="9525">
            <a:noFill/>
            <a:miter lim="800000"/>
            <a:headEnd/>
            <a:tailEnd/>
          </a:ln>
        </p:spPr>
        <p:txBody>
          <a:bodyPr/>
          <a:lstStyle/>
          <a:p>
            <a:pPr marL="342900" indent="-342900">
              <a:spcBef>
                <a:spcPct val="10000"/>
              </a:spcBef>
              <a:spcAft>
                <a:spcPct val="10000"/>
              </a:spcAft>
              <a:buClr>
                <a:schemeClr val="tx1"/>
              </a:buClr>
              <a:buFontTx/>
              <a:buChar char="•"/>
            </a:pPr>
            <a:r>
              <a:rPr lang="en-US" b="0" dirty="0"/>
              <a:t>Liquid single-phase flow </a:t>
            </a:r>
          </a:p>
          <a:p>
            <a:pPr marL="742950" lvl="1" indent="-285750">
              <a:spcBef>
                <a:spcPct val="10000"/>
              </a:spcBef>
              <a:spcAft>
                <a:spcPct val="10000"/>
              </a:spcAft>
              <a:buClr>
                <a:schemeClr val="tx1"/>
              </a:buClr>
              <a:buFont typeface="Wingdings" pitchFamily="2" charset="2"/>
              <a:buChar char="ü"/>
            </a:pPr>
            <a:r>
              <a:rPr lang="en-US" b="0" dirty="0"/>
              <a:t>In the inlet region the liquid is </a:t>
            </a:r>
            <a:r>
              <a:rPr lang="en-US" b="0" dirty="0" err="1"/>
              <a:t>subcooled</a:t>
            </a:r>
            <a:r>
              <a:rPr lang="en-US" b="0" dirty="0"/>
              <a:t> and heat transfer to the liquid is by </a:t>
            </a:r>
            <a:r>
              <a:rPr lang="en-US" b="0" i="1" dirty="0"/>
              <a:t>forced convection </a:t>
            </a:r>
            <a:r>
              <a:rPr lang="en-US" b="0" dirty="0"/>
              <a:t>(assuming no </a:t>
            </a:r>
            <a:r>
              <a:rPr lang="en-US" b="0" dirty="0" err="1"/>
              <a:t>subcooled</a:t>
            </a:r>
            <a:r>
              <a:rPr lang="en-US" b="0" dirty="0"/>
              <a:t> boiling).</a:t>
            </a:r>
          </a:p>
          <a:p>
            <a:pPr marL="342900" indent="-342900">
              <a:spcBef>
                <a:spcPct val="10000"/>
              </a:spcBef>
              <a:spcAft>
                <a:spcPct val="10000"/>
              </a:spcAft>
              <a:buClr>
                <a:schemeClr val="tx1"/>
              </a:buClr>
              <a:buFontTx/>
              <a:buChar char="•"/>
            </a:pPr>
            <a:r>
              <a:rPr lang="en-US" b="0" dirty="0"/>
              <a:t>Bubbly flow</a:t>
            </a:r>
          </a:p>
          <a:p>
            <a:pPr marL="742950" lvl="1" indent="-285750">
              <a:spcBef>
                <a:spcPct val="10000"/>
              </a:spcBef>
              <a:spcAft>
                <a:spcPct val="10000"/>
              </a:spcAft>
              <a:buClr>
                <a:schemeClr val="tx1"/>
              </a:buClr>
              <a:buFont typeface="Wingdings" pitchFamily="2" charset="2"/>
              <a:buChar char="ü"/>
            </a:pPr>
            <a:r>
              <a:rPr lang="en-US" b="0" dirty="0"/>
              <a:t>Individual bubbles</a:t>
            </a:r>
          </a:p>
          <a:p>
            <a:pPr marL="742950" lvl="1" indent="-285750">
              <a:spcBef>
                <a:spcPct val="10000"/>
              </a:spcBef>
              <a:spcAft>
                <a:spcPct val="10000"/>
              </a:spcAft>
              <a:buClr>
                <a:schemeClr val="tx1"/>
              </a:buClr>
              <a:buFont typeface="Wingdings" pitchFamily="2" charset="2"/>
              <a:buChar char="ü"/>
            </a:pPr>
            <a:r>
              <a:rPr lang="en-US" b="0" dirty="0"/>
              <a:t>Low mass qualities</a:t>
            </a:r>
          </a:p>
        </p:txBody>
      </p:sp>
      <p:pic>
        <p:nvPicPr>
          <p:cNvPr id="2" name="Picture 1"/>
          <p:cNvPicPr>
            <a:picLocks noChangeAspect="1"/>
          </p:cNvPicPr>
          <p:nvPr/>
        </p:nvPicPr>
        <p:blipFill>
          <a:blip r:embed="rId2"/>
          <a:stretch>
            <a:fillRect/>
          </a:stretch>
        </p:blipFill>
        <p:spPr>
          <a:xfrm>
            <a:off x="5943600" y="838200"/>
            <a:ext cx="2743200" cy="5728138"/>
          </a:xfrm>
          <a:prstGeom prst="rect">
            <a:avLst/>
          </a:prstGeom>
        </p:spPr>
      </p:pic>
    </p:spTree>
    <p:extLst>
      <p:ext uri="{BB962C8B-B14F-4D97-AF65-F5344CB8AC3E}">
        <p14:creationId xmlns:p14="http://schemas.microsoft.com/office/powerpoint/2010/main" val="1747141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t>Two Phase Flow</a:t>
            </a:r>
          </a:p>
        </p:txBody>
      </p:sp>
      <p:pic>
        <p:nvPicPr>
          <p:cNvPr id="2" name="Picture 1"/>
          <p:cNvPicPr>
            <a:picLocks noChangeAspect="1"/>
          </p:cNvPicPr>
          <p:nvPr/>
        </p:nvPicPr>
        <p:blipFill>
          <a:blip r:embed="rId2"/>
          <a:stretch>
            <a:fillRect/>
          </a:stretch>
        </p:blipFill>
        <p:spPr>
          <a:xfrm>
            <a:off x="482221" y="1417638"/>
            <a:ext cx="7791450" cy="4667250"/>
          </a:xfrm>
          <a:prstGeom prst="rect">
            <a:avLst/>
          </a:prstGeom>
        </p:spPr>
      </p:pic>
    </p:spTree>
    <p:extLst>
      <p:ext uri="{BB962C8B-B14F-4D97-AF65-F5344CB8AC3E}">
        <p14:creationId xmlns:p14="http://schemas.microsoft.com/office/powerpoint/2010/main" val="959123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a:t>Flow Map</a:t>
            </a:r>
          </a:p>
        </p:txBody>
      </p:sp>
      <p:pic>
        <p:nvPicPr>
          <p:cNvPr id="4" name="Picture 3"/>
          <p:cNvPicPr>
            <a:picLocks noChangeAspect="1"/>
          </p:cNvPicPr>
          <p:nvPr/>
        </p:nvPicPr>
        <p:blipFill>
          <a:blip r:embed="rId2"/>
          <a:stretch>
            <a:fillRect/>
          </a:stretch>
        </p:blipFill>
        <p:spPr>
          <a:xfrm>
            <a:off x="1066800" y="1143000"/>
            <a:ext cx="5622831" cy="5107129"/>
          </a:xfrm>
          <a:prstGeom prst="rect">
            <a:avLst/>
          </a:prstGeom>
        </p:spPr>
      </p:pic>
      <p:sp>
        <p:nvSpPr>
          <p:cNvPr id="5" name="TextBox 4"/>
          <p:cNvSpPr txBox="1"/>
          <p:nvPr/>
        </p:nvSpPr>
        <p:spPr>
          <a:xfrm>
            <a:off x="6689631" y="5867400"/>
            <a:ext cx="1998111" cy="646331"/>
          </a:xfrm>
          <a:prstGeom prst="rect">
            <a:avLst/>
          </a:prstGeom>
          <a:noFill/>
        </p:spPr>
        <p:txBody>
          <a:bodyPr wrap="none" rtlCol="0">
            <a:spAutoFit/>
          </a:bodyPr>
          <a:lstStyle/>
          <a:p>
            <a:r>
              <a:rPr lang="en-US" dirty="0"/>
              <a:t>Hewitt and Roberts</a:t>
            </a:r>
          </a:p>
          <a:p>
            <a:r>
              <a:rPr lang="en-US" dirty="0"/>
              <a:t>1969</a:t>
            </a:r>
          </a:p>
        </p:txBody>
      </p:sp>
    </p:spTree>
    <p:extLst>
      <p:ext uri="{BB962C8B-B14F-4D97-AF65-F5344CB8AC3E}">
        <p14:creationId xmlns:p14="http://schemas.microsoft.com/office/powerpoint/2010/main" val="1486606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Flow Instabilities</a:t>
            </a:r>
          </a:p>
        </p:txBody>
      </p:sp>
      <p:sp>
        <p:nvSpPr>
          <p:cNvPr id="3" name="Content Placeholder 2"/>
          <p:cNvSpPr>
            <a:spLocks noGrp="1"/>
          </p:cNvSpPr>
          <p:nvPr>
            <p:ph idx="1"/>
          </p:nvPr>
        </p:nvSpPr>
        <p:spPr/>
        <p:txBody>
          <a:bodyPr/>
          <a:lstStyle/>
          <a:p>
            <a:pPr marL="0" indent="0">
              <a:buNone/>
            </a:pPr>
            <a:r>
              <a:rPr lang="en-US" sz="2800" dirty="0"/>
              <a:t>Kelvin-Helmholtz instability</a:t>
            </a:r>
          </a:p>
          <a:p>
            <a:pPr marL="0" indent="0">
              <a:buNone/>
            </a:pPr>
            <a:r>
              <a:rPr lang="en-US" sz="2800" dirty="0">
                <a:hlinkClick r:id="rId2"/>
              </a:rPr>
              <a:t>https://www.youtube.com/watch?v=9lowHks4su8</a:t>
            </a:r>
            <a:endParaRPr lang="en-US" sz="2800" dirty="0"/>
          </a:p>
          <a:p>
            <a:pPr marL="0" indent="0">
              <a:buNone/>
            </a:pPr>
            <a:endParaRPr lang="en-US" sz="2800" dirty="0"/>
          </a:p>
          <a:p>
            <a:pPr marL="0" indent="0">
              <a:buNone/>
            </a:pPr>
            <a:r>
              <a:rPr lang="en-US" sz="2800" dirty="0"/>
              <a:t>Rayleigh-Taylor Instability</a:t>
            </a:r>
          </a:p>
          <a:p>
            <a:pPr marL="0" indent="0">
              <a:buNone/>
            </a:pPr>
            <a:endParaRPr lang="en-US" sz="2800" dirty="0"/>
          </a:p>
          <a:p>
            <a:pPr marL="0" indent="0">
              <a:buNone/>
            </a:pPr>
            <a:r>
              <a:rPr lang="en-US" sz="2800" dirty="0" err="1"/>
              <a:t>Ledinegg</a:t>
            </a:r>
            <a:r>
              <a:rPr lang="en-US" sz="2800" dirty="0"/>
              <a:t> Instability</a:t>
            </a:r>
          </a:p>
        </p:txBody>
      </p:sp>
    </p:spTree>
    <p:extLst>
      <p:ext uri="{BB962C8B-B14F-4D97-AF65-F5344CB8AC3E}">
        <p14:creationId xmlns:p14="http://schemas.microsoft.com/office/powerpoint/2010/main" val="41866834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Flow Instabilities</a:t>
            </a:r>
          </a:p>
        </p:txBody>
      </p:sp>
      <p:sp>
        <p:nvSpPr>
          <p:cNvPr id="3" name="Content Placeholder 2"/>
          <p:cNvSpPr>
            <a:spLocks noGrp="1"/>
          </p:cNvSpPr>
          <p:nvPr>
            <p:ph idx="1"/>
          </p:nvPr>
        </p:nvSpPr>
        <p:spPr>
          <a:xfrm>
            <a:off x="466531" y="1417638"/>
            <a:ext cx="8229600" cy="4525963"/>
          </a:xfrm>
        </p:spPr>
        <p:txBody>
          <a:bodyPr/>
          <a:lstStyle/>
          <a:p>
            <a:pPr marL="0" indent="0">
              <a:buNone/>
            </a:pPr>
            <a:r>
              <a:rPr lang="en-US" sz="2800" dirty="0"/>
              <a:t>Types of flow instabilities</a:t>
            </a:r>
          </a:p>
          <a:p>
            <a:r>
              <a:rPr lang="en-US" sz="2800" dirty="0"/>
              <a:t>Static instability</a:t>
            </a:r>
          </a:p>
          <a:p>
            <a:pPr lvl="1"/>
            <a:r>
              <a:rPr lang="en-US" sz="2400" dirty="0" err="1"/>
              <a:t>Ledinegg</a:t>
            </a:r>
            <a:r>
              <a:rPr lang="en-US" sz="2400" dirty="0"/>
              <a:t> instability (flow excursion)</a:t>
            </a:r>
          </a:p>
          <a:p>
            <a:pPr lvl="1"/>
            <a:r>
              <a:rPr lang="en-US" sz="2400" dirty="0" err="1"/>
              <a:t>Geysering</a:t>
            </a:r>
            <a:endParaRPr lang="en-US" sz="2400" dirty="0"/>
          </a:p>
          <a:p>
            <a:pPr lvl="1"/>
            <a:r>
              <a:rPr lang="en-US" sz="2400" dirty="0"/>
              <a:t>Terrain-induced instability (offshore oil well lines)</a:t>
            </a:r>
          </a:p>
          <a:p>
            <a:pPr lvl="1"/>
            <a:r>
              <a:rPr lang="en-US" sz="2400" dirty="0"/>
              <a:t>Relaxation instability (Flow regime transition)</a:t>
            </a:r>
          </a:p>
          <a:p>
            <a:r>
              <a:rPr lang="en-US" sz="2800" dirty="0"/>
              <a:t>Dynamic instability</a:t>
            </a:r>
          </a:p>
          <a:p>
            <a:pPr lvl="1"/>
            <a:r>
              <a:rPr lang="en-US" sz="2400" dirty="0"/>
              <a:t>Density-wave oscillations</a:t>
            </a:r>
          </a:p>
          <a:p>
            <a:pPr lvl="1"/>
            <a:r>
              <a:rPr lang="en-US" sz="2400" dirty="0"/>
              <a:t>Pressure drop oscillations</a:t>
            </a:r>
          </a:p>
          <a:p>
            <a:pPr lvl="1"/>
            <a:r>
              <a:rPr lang="en-US" sz="2400" dirty="0"/>
              <a:t>Flow regime-induced instabilities</a:t>
            </a:r>
          </a:p>
          <a:p>
            <a:pPr lvl="1"/>
            <a:r>
              <a:rPr lang="en-US" sz="2400" dirty="0"/>
              <a:t>Acoustic instabilities</a:t>
            </a:r>
          </a:p>
          <a:p>
            <a:endParaRPr lang="en-US" sz="2800" dirty="0"/>
          </a:p>
        </p:txBody>
      </p:sp>
    </p:spTree>
    <p:extLst>
      <p:ext uri="{BB962C8B-B14F-4D97-AF65-F5344CB8AC3E}">
        <p14:creationId xmlns:p14="http://schemas.microsoft.com/office/powerpoint/2010/main" val="22604214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Ledinegg</a:t>
            </a:r>
            <a:r>
              <a:rPr lang="en-US" dirty="0"/>
              <a:t> Instability</a:t>
            </a:r>
          </a:p>
        </p:txBody>
      </p:sp>
      <p:sp>
        <p:nvSpPr>
          <p:cNvPr id="3" name="Content Placeholder 2"/>
          <p:cNvSpPr>
            <a:spLocks noGrp="1"/>
          </p:cNvSpPr>
          <p:nvPr>
            <p:ph idx="1"/>
          </p:nvPr>
        </p:nvSpPr>
        <p:spPr/>
        <p:txBody>
          <a:bodyPr/>
          <a:lstStyle/>
          <a:p>
            <a:r>
              <a:rPr lang="en-US" dirty="0"/>
              <a:t>In heated channels (e.g. coffee percolator), when the slope of the demand pressure drop–mass flux curve becomes algebraically smaller than the loop supply pressure drop–mass flux curve:</a:t>
            </a:r>
          </a:p>
        </p:txBody>
      </p:sp>
      <p:pic>
        <p:nvPicPr>
          <p:cNvPr id="5" name="Picture 4"/>
          <p:cNvPicPr>
            <a:picLocks noChangeAspect="1"/>
          </p:cNvPicPr>
          <p:nvPr/>
        </p:nvPicPr>
        <p:blipFill>
          <a:blip r:embed="rId2"/>
          <a:stretch>
            <a:fillRect/>
          </a:stretch>
        </p:blipFill>
        <p:spPr>
          <a:xfrm>
            <a:off x="1600200" y="4419600"/>
            <a:ext cx="6096000" cy="1571625"/>
          </a:xfrm>
          <a:prstGeom prst="rect">
            <a:avLst/>
          </a:prstGeom>
        </p:spPr>
      </p:pic>
    </p:spTree>
    <p:extLst>
      <p:ext uri="{BB962C8B-B14F-4D97-AF65-F5344CB8AC3E}">
        <p14:creationId xmlns:p14="http://schemas.microsoft.com/office/powerpoint/2010/main" val="3804725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Ledinegg</a:t>
            </a:r>
            <a:r>
              <a:rPr lang="en-US" dirty="0"/>
              <a:t> Instability</a:t>
            </a:r>
          </a:p>
        </p:txBody>
      </p:sp>
      <p:pic>
        <p:nvPicPr>
          <p:cNvPr id="4" name="Content Placeholder 3"/>
          <p:cNvPicPr>
            <a:picLocks noGrp="1" noChangeAspect="1"/>
          </p:cNvPicPr>
          <p:nvPr>
            <p:ph idx="1"/>
          </p:nvPr>
        </p:nvPicPr>
        <p:blipFill>
          <a:blip r:embed="rId2"/>
          <a:stretch>
            <a:fillRect/>
          </a:stretch>
        </p:blipFill>
        <p:spPr>
          <a:xfrm>
            <a:off x="2198090" y="1417638"/>
            <a:ext cx="5117110" cy="5135562"/>
          </a:xfrm>
          <a:prstGeom prst="rect">
            <a:avLst/>
          </a:prstGeom>
        </p:spPr>
      </p:pic>
    </p:spTree>
    <p:extLst>
      <p:ext uri="{BB962C8B-B14F-4D97-AF65-F5344CB8AC3E}">
        <p14:creationId xmlns:p14="http://schemas.microsoft.com/office/powerpoint/2010/main" val="32244200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Ledinegg</a:t>
            </a:r>
            <a:r>
              <a:rPr lang="en-US" dirty="0"/>
              <a:t> Instability</a:t>
            </a:r>
          </a:p>
        </p:txBody>
      </p:sp>
      <p:sp>
        <p:nvSpPr>
          <p:cNvPr id="3" name="Content Placeholder 2"/>
          <p:cNvSpPr>
            <a:spLocks noGrp="1"/>
          </p:cNvSpPr>
          <p:nvPr>
            <p:ph idx="1"/>
          </p:nvPr>
        </p:nvSpPr>
        <p:spPr>
          <a:xfrm>
            <a:off x="457200" y="1219200"/>
            <a:ext cx="8229600" cy="5181600"/>
          </a:xfrm>
        </p:spPr>
        <p:txBody>
          <a:bodyPr/>
          <a:lstStyle/>
          <a:p>
            <a:r>
              <a:rPr lang="en-US" dirty="0"/>
              <a:t>When the flow rate is large, the flow is liquid single-phase (the right region of the curve). </a:t>
            </a:r>
          </a:p>
          <a:p>
            <a:r>
              <a:rPr lang="en-US" dirty="0"/>
              <a:t>As the mass flux is continuously reduced while other conditions are unchanged, boiling will commence at some pressure drop (designated as onset of nucleate boiling (ONB) on the curve). </a:t>
            </a:r>
          </a:p>
          <a:p>
            <a:r>
              <a:rPr lang="en-US" dirty="0"/>
              <a:t>Further reduction in the mass flux will gradually cause vigorous boiling. </a:t>
            </a:r>
          </a:p>
        </p:txBody>
      </p:sp>
    </p:spTree>
    <p:extLst>
      <p:ext uri="{BB962C8B-B14F-4D97-AF65-F5344CB8AC3E}">
        <p14:creationId xmlns:p14="http://schemas.microsoft.com/office/powerpoint/2010/main" val="32499580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Ledinegg</a:t>
            </a:r>
            <a:r>
              <a:rPr lang="en-US" dirty="0"/>
              <a:t> Instability</a:t>
            </a:r>
          </a:p>
        </p:txBody>
      </p:sp>
      <p:sp>
        <p:nvSpPr>
          <p:cNvPr id="3" name="Content Placeholder 2"/>
          <p:cNvSpPr>
            <a:spLocks noGrp="1"/>
          </p:cNvSpPr>
          <p:nvPr>
            <p:ph idx="1"/>
          </p:nvPr>
        </p:nvSpPr>
        <p:spPr>
          <a:xfrm>
            <a:off x="457200" y="1219200"/>
            <a:ext cx="8229600" cy="5181600"/>
          </a:xfrm>
        </p:spPr>
        <p:txBody>
          <a:bodyPr/>
          <a:lstStyle/>
          <a:p>
            <a:r>
              <a:rPr lang="en-US" dirty="0"/>
              <a:t>Since frictional and </a:t>
            </a:r>
            <a:r>
              <a:rPr lang="en-US" dirty="0" err="1"/>
              <a:t>accelerational</a:t>
            </a:r>
            <a:r>
              <a:rPr lang="en-US" dirty="0"/>
              <a:t> pressure drops tend to increase as the void fraction (and mass quality) increases, a point can be reached in which the DP - G slope reaches a minimum.</a:t>
            </a:r>
          </a:p>
          <a:p>
            <a:r>
              <a:rPr lang="en-US" dirty="0"/>
              <a:t>This point is frequently termed the onset of flow instability (OFI)</a:t>
            </a:r>
          </a:p>
          <a:p>
            <a:r>
              <a:rPr lang="en-US" dirty="0"/>
              <a:t>To maintain system stability, the pump supply curve needs to be considered. </a:t>
            </a:r>
          </a:p>
        </p:txBody>
      </p:sp>
    </p:spTree>
    <p:extLst>
      <p:ext uri="{BB962C8B-B14F-4D97-AF65-F5344CB8AC3E}">
        <p14:creationId xmlns:p14="http://schemas.microsoft.com/office/powerpoint/2010/main" val="4260776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Ledinegg</a:t>
            </a:r>
            <a:r>
              <a:rPr lang="en-US" dirty="0"/>
              <a:t> Instability</a:t>
            </a:r>
          </a:p>
        </p:txBody>
      </p:sp>
      <p:sp>
        <p:nvSpPr>
          <p:cNvPr id="3" name="Content Placeholder 2"/>
          <p:cNvSpPr>
            <a:spLocks noGrp="1"/>
          </p:cNvSpPr>
          <p:nvPr>
            <p:ph idx="1"/>
          </p:nvPr>
        </p:nvSpPr>
        <p:spPr>
          <a:xfrm>
            <a:off x="457200" y="1219200"/>
            <a:ext cx="8229600" cy="5181600"/>
          </a:xfrm>
        </p:spPr>
        <p:txBody>
          <a:bodyPr/>
          <a:lstStyle/>
          <a:p>
            <a:r>
              <a:rPr lang="en-US" dirty="0"/>
              <a:t>If the slope of the pump supply curve (Curve A) has a smaller negative value compared to that of the demand curve, the system is unstable. </a:t>
            </a:r>
          </a:p>
          <a:p>
            <a:r>
              <a:rPr lang="en-US" dirty="0"/>
              <a:t>This situation occurs because the pump cannot counteract even a small perturbation in mass flux from the equilibrium condition (Point a), and a spontaneous shift to a more stable flow condition will occur (e.g., from Point a to Point b or Point c in Fig. 1). </a:t>
            </a:r>
          </a:p>
        </p:txBody>
      </p:sp>
    </p:spTree>
    <p:extLst>
      <p:ext uri="{BB962C8B-B14F-4D97-AF65-F5344CB8AC3E}">
        <p14:creationId xmlns:p14="http://schemas.microsoft.com/office/powerpoint/2010/main" val="24689993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Ledinegg</a:t>
            </a:r>
            <a:r>
              <a:rPr lang="en-US" dirty="0"/>
              <a:t> Instability</a:t>
            </a:r>
          </a:p>
        </p:txBody>
      </p:sp>
      <p:sp>
        <p:nvSpPr>
          <p:cNvPr id="3" name="Content Placeholder 2"/>
          <p:cNvSpPr>
            <a:spLocks noGrp="1"/>
          </p:cNvSpPr>
          <p:nvPr>
            <p:ph idx="1"/>
          </p:nvPr>
        </p:nvSpPr>
        <p:spPr>
          <a:xfrm>
            <a:off x="457200" y="1219200"/>
            <a:ext cx="8229600" cy="5181600"/>
          </a:xfrm>
        </p:spPr>
        <p:txBody>
          <a:bodyPr/>
          <a:lstStyle/>
          <a:p>
            <a:r>
              <a:rPr lang="en-US" dirty="0"/>
              <a:t>On the other hand, if the pump supply curve (Curve B) has a greater negative slope than that of the demand curve, the system is stable. </a:t>
            </a:r>
          </a:p>
          <a:p>
            <a:r>
              <a:rPr lang="en-US" dirty="0"/>
              <a:t>This can be achieved, for instance, by installing a constant displacement pump, which has an almost infinite slope (i.e., G is fixed regardless of the pressure drop).</a:t>
            </a:r>
          </a:p>
        </p:txBody>
      </p:sp>
    </p:spTree>
    <p:extLst>
      <p:ext uri="{BB962C8B-B14F-4D97-AF65-F5344CB8AC3E}">
        <p14:creationId xmlns:p14="http://schemas.microsoft.com/office/powerpoint/2010/main" val="39269391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Ledinegg</a:t>
            </a:r>
            <a:r>
              <a:rPr lang="en-US" dirty="0"/>
              <a:t> Instability</a:t>
            </a:r>
          </a:p>
        </p:txBody>
      </p:sp>
      <p:sp>
        <p:nvSpPr>
          <p:cNvPr id="3" name="Content Placeholder 2"/>
          <p:cNvSpPr>
            <a:spLocks noGrp="1"/>
          </p:cNvSpPr>
          <p:nvPr>
            <p:ph idx="1"/>
          </p:nvPr>
        </p:nvSpPr>
        <p:spPr>
          <a:xfrm>
            <a:off x="457200" y="1219200"/>
            <a:ext cx="8229600" cy="5181600"/>
          </a:xfrm>
        </p:spPr>
        <p:txBody>
          <a:bodyPr/>
          <a:lstStyle/>
          <a:p>
            <a:r>
              <a:rPr lang="en-US" dirty="0"/>
              <a:t>Maintaining the stability of the flow can also be achieved by installing a throttling valve at the inlet of the channel, which can moderate the negative slope of the demand curve if the added pressure drop across the inlet restrictor is high enough</a:t>
            </a:r>
          </a:p>
          <a:p>
            <a:r>
              <a:rPr lang="en-US" dirty="0"/>
              <a:t>One obvious consequence of utilizing a throttling valve is the increased pressure drop required to deliver the flow through the system.</a:t>
            </a:r>
          </a:p>
        </p:txBody>
      </p:sp>
    </p:spTree>
    <p:extLst>
      <p:ext uri="{BB962C8B-B14F-4D97-AF65-F5344CB8AC3E}">
        <p14:creationId xmlns:p14="http://schemas.microsoft.com/office/powerpoint/2010/main" val="3763275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Parameters</a:t>
            </a:r>
          </a:p>
        </p:txBody>
      </p:sp>
      <p:sp>
        <p:nvSpPr>
          <p:cNvPr id="6" name="Content Placeholder 5"/>
          <p:cNvSpPr>
            <a:spLocks noGrp="1"/>
          </p:cNvSpPr>
          <p:nvPr>
            <p:ph idx="1"/>
          </p:nvPr>
        </p:nvSpPr>
        <p:spPr/>
        <p:txBody>
          <a:bodyPr/>
          <a:lstStyle/>
          <a:p>
            <a:r>
              <a:rPr lang="en-US" dirty="0"/>
              <a:t>G, Mass flux</a:t>
            </a:r>
          </a:p>
          <a:p>
            <a:r>
              <a:rPr lang="en-US" dirty="0"/>
              <a:t>x, quality</a:t>
            </a:r>
          </a:p>
          <a:p>
            <a:r>
              <a:rPr lang="en-US" dirty="0"/>
              <a:t>α, Void fraction</a:t>
            </a:r>
          </a:p>
          <a:p>
            <a:r>
              <a:rPr lang="en-US" dirty="0"/>
              <a:t>S, slip ratio</a:t>
            </a:r>
          </a:p>
          <a:p>
            <a:r>
              <a:rPr lang="en-US" dirty="0"/>
              <a:t>Q, volumetric flux</a:t>
            </a:r>
          </a:p>
          <a:p>
            <a:r>
              <a:rPr lang="el-GR" dirty="0"/>
              <a:t>β</a:t>
            </a:r>
            <a:r>
              <a:rPr lang="en-US" dirty="0"/>
              <a:t>, volumetric flow ratio</a:t>
            </a:r>
          </a:p>
        </p:txBody>
      </p:sp>
    </p:spTree>
    <p:extLst>
      <p:ext uri="{BB962C8B-B14F-4D97-AF65-F5344CB8AC3E}">
        <p14:creationId xmlns:p14="http://schemas.microsoft.com/office/powerpoint/2010/main" val="31934761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BWR Flow Instabilities</a:t>
            </a:r>
          </a:p>
        </p:txBody>
      </p:sp>
      <p:pic>
        <p:nvPicPr>
          <p:cNvPr id="1026" name="Picture 2" descr="See the source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0" y="1387777"/>
            <a:ext cx="6747366" cy="4936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3539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Phase Flow Models</a:t>
            </a:r>
          </a:p>
        </p:txBody>
      </p:sp>
      <p:sp>
        <p:nvSpPr>
          <p:cNvPr id="3" name="Content Placeholder 2"/>
          <p:cNvSpPr>
            <a:spLocks noGrp="1"/>
          </p:cNvSpPr>
          <p:nvPr>
            <p:ph idx="1"/>
          </p:nvPr>
        </p:nvSpPr>
        <p:spPr/>
        <p:txBody>
          <a:bodyPr/>
          <a:lstStyle/>
          <a:p>
            <a:pPr marL="0" indent="0">
              <a:buNone/>
            </a:pPr>
            <a:r>
              <a:rPr lang="en-US" dirty="0"/>
              <a:t>Main models</a:t>
            </a:r>
          </a:p>
          <a:p>
            <a:r>
              <a:rPr lang="en-US" dirty="0"/>
              <a:t>Homogeneous equilibrium mixture model (HEM)</a:t>
            </a:r>
          </a:p>
          <a:p>
            <a:r>
              <a:rPr lang="en-US" dirty="0"/>
              <a:t>Thermal equilibrium mixture model</a:t>
            </a:r>
          </a:p>
          <a:p>
            <a:pPr lvl="1"/>
            <a:r>
              <a:rPr lang="en-US" dirty="0"/>
              <a:t>Drift Flux Model</a:t>
            </a:r>
          </a:p>
          <a:p>
            <a:r>
              <a:rPr lang="en-US" dirty="0"/>
              <a:t>Two-fluid (separate flow) model</a:t>
            </a:r>
          </a:p>
        </p:txBody>
      </p:sp>
    </p:spTree>
    <p:extLst>
      <p:ext uri="{BB962C8B-B14F-4D97-AF65-F5344CB8AC3E}">
        <p14:creationId xmlns:p14="http://schemas.microsoft.com/office/powerpoint/2010/main" val="40983019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Phase Flow Models</a:t>
            </a:r>
          </a:p>
        </p:txBody>
      </p:sp>
      <p:pic>
        <p:nvPicPr>
          <p:cNvPr id="5" name="Picture 4"/>
          <p:cNvPicPr>
            <a:picLocks noChangeAspect="1"/>
          </p:cNvPicPr>
          <p:nvPr/>
        </p:nvPicPr>
        <p:blipFill>
          <a:blip r:embed="rId2"/>
          <a:stretch>
            <a:fillRect/>
          </a:stretch>
        </p:blipFill>
        <p:spPr>
          <a:xfrm>
            <a:off x="1221727" y="1252835"/>
            <a:ext cx="6700546" cy="3429000"/>
          </a:xfrm>
          <a:prstGeom prst="rect">
            <a:avLst/>
          </a:prstGeom>
        </p:spPr>
      </p:pic>
      <p:sp>
        <p:nvSpPr>
          <p:cNvPr id="6" name="TextBox 5"/>
          <p:cNvSpPr txBox="1"/>
          <p:nvPr/>
        </p:nvSpPr>
        <p:spPr>
          <a:xfrm>
            <a:off x="1193295" y="4846638"/>
            <a:ext cx="3759706" cy="1815882"/>
          </a:xfrm>
          <a:prstGeom prst="rect">
            <a:avLst/>
          </a:prstGeom>
          <a:noFill/>
        </p:spPr>
        <p:txBody>
          <a:bodyPr wrap="square" rtlCol="0">
            <a:spAutoFit/>
          </a:bodyPr>
          <a:lstStyle/>
          <a:p>
            <a:r>
              <a:rPr lang="en-MY" sz="2800" dirty="0" err="1"/>
              <a:t>Vapor</a:t>
            </a:r>
            <a:r>
              <a:rPr lang="en-MY" sz="2800" dirty="0"/>
              <a:t>-liquid interactions </a:t>
            </a:r>
          </a:p>
          <a:p>
            <a:pPr marL="285750" indent="-285750">
              <a:buFont typeface="Arial" panose="020B0604020202020204" pitchFamily="34" charset="0"/>
              <a:buChar char="•"/>
            </a:pPr>
            <a:r>
              <a:rPr lang="en-MY" sz="2800" dirty="0"/>
              <a:t>Mass exchange</a:t>
            </a:r>
          </a:p>
          <a:p>
            <a:pPr marL="285750" indent="-285750">
              <a:buFont typeface="Arial" panose="020B0604020202020204" pitchFamily="34" charset="0"/>
              <a:buChar char="•"/>
            </a:pPr>
            <a:r>
              <a:rPr lang="en-MY" sz="2800" dirty="0"/>
              <a:t>Surface tension</a:t>
            </a:r>
          </a:p>
          <a:p>
            <a:pPr marL="285750" indent="-285750">
              <a:buFont typeface="Arial" panose="020B0604020202020204" pitchFamily="34" charset="0"/>
              <a:buChar char="•"/>
            </a:pPr>
            <a:r>
              <a:rPr lang="en-MY" sz="2800" dirty="0"/>
              <a:t>Momentum</a:t>
            </a:r>
          </a:p>
        </p:txBody>
      </p:sp>
      <p:sp>
        <p:nvSpPr>
          <p:cNvPr id="7" name="Rectangle 6"/>
          <p:cNvSpPr/>
          <p:nvPr/>
        </p:nvSpPr>
        <p:spPr>
          <a:xfrm>
            <a:off x="3886200" y="5292914"/>
            <a:ext cx="4572000" cy="1384995"/>
          </a:xfrm>
          <a:prstGeom prst="rect">
            <a:avLst/>
          </a:prstGeom>
        </p:spPr>
        <p:txBody>
          <a:bodyPr>
            <a:spAutoFit/>
          </a:bodyPr>
          <a:lstStyle/>
          <a:p>
            <a:pPr marL="285750" indent="-285750">
              <a:buFont typeface="Arial" panose="020B0604020202020204" pitchFamily="34" charset="0"/>
              <a:buChar char="•"/>
            </a:pPr>
            <a:r>
              <a:rPr lang="en-MY" sz="2800" dirty="0"/>
              <a:t>Energy exchange</a:t>
            </a:r>
          </a:p>
          <a:p>
            <a:pPr marL="285750" indent="-285750">
              <a:buFont typeface="Arial" panose="020B0604020202020204" pitchFamily="34" charset="0"/>
              <a:buChar char="•"/>
            </a:pPr>
            <a:r>
              <a:rPr lang="en-MY" sz="2800" dirty="0"/>
              <a:t>Volume/density interactions</a:t>
            </a:r>
          </a:p>
          <a:p>
            <a:pPr marL="285750" indent="-285750">
              <a:buFont typeface="Arial" panose="020B0604020202020204" pitchFamily="34" charset="0"/>
              <a:buChar char="•"/>
            </a:pPr>
            <a:r>
              <a:rPr lang="en-MY" sz="2800" dirty="0"/>
              <a:t>Etc.</a:t>
            </a:r>
          </a:p>
        </p:txBody>
      </p:sp>
    </p:spTree>
    <p:extLst>
      <p:ext uri="{BB962C8B-B14F-4D97-AF65-F5344CB8AC3E}">
        <p14:creationId xmlns:p14="http://schemas.microsoft.com/office/powerpoint/2010/main" val="42308124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22" y="685800"/>
            <a:ext cx="8986606" cy="5410200"/>
          </a:xfrm>
          <a:prstGeom prst="rect">
            <a:avLst/>
          </a:prstGeom>
        </p:spPr>
      </p:pic>
    </p:spTree>
    <p:extLst>
      <p:ext uri="{BB962C8B-B14F-4D97-AF65-F5344CB8AC3E}">
        <p14:creationId xmlns:p14="http://schemas.microsoft.com/office/powerpoint/2010/main" val="24591139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685800"/>
            <a:ext cx="7924800" cy="5262979"/>
          </a:xfrm>
          <a:prstGeom prst="rect">
            <a:avLst/>
          </a:prstGeom>
        </p:spPr>
        <p:txBody>
          <a:bodyPr wrap="square">
            <a:spAutoFit/>
          </a:bodyPr>
          <a:lstStyle/>
          <a:p>
            <a:r>
              <a:rPr lang="en-MY" sz="2800" dirty="0"/>
              <a:t>Table 5.1 summarizes the possible models and the implied need for additional constitutive relations for each case. The main models can be summarized as follows:</a:t>
            </a:r>
          </a:p>
          <a:p>
            <a:endParaRPr lang="en-MY" sz="2800" dirty="0"/>
          </a:p>
          <a:p>
            <a:r>
              <a:rPr lang="en-MY" sz="2800" dirty="0"/>
              <a:t>1. The homogeneous equilibrium mixture model (HEM). Here, the two phases move with the same velocity and also exist at the same temperature (i.e., they are at the saturation temperature for the prevailing pressure). The mixture can then be treated as a single fluid. This model is particularly useful for high pressure and high-flow-rate conditions.</a:t>
            </a:r>
          </a:p>
        </p:txBody>
      </p:sp>
    </p:spTree>
    <p:extLst>
      <p:ext uri="{BB962C8B-B14F-4D97-AF65-F5344CB8AC3E}">
        <p14:creationId xmlns:p14="http://schemas.microsoft.com/office/powerpoint/2010/main" val="41316724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295400"/>
            <a:ext cx="8305800" cy="3539430"/>
          </a:xfrm>
          <a:prstGeom prst="rect">
            <a:avLst/>
          </a:prstGeom>
        </p:spPr>
        <p:txBody>
          <a:bodyPr wrap="square">
            <a:spAutoFit/>
          </a:bodyPr>
          <a:lstStyle/>
          <a:p>
            <a:r>
              <a:rPr lang="en-MY" sz="2800" dirty="0"/>
              <a:t>2. A thermal equilibrium mixture model with an algebraic relation between the velocities (or a slip ratio) of the two phases. A widely used such model is the drift flux model. This model is different from the HEM only in allowing the two phases to have different velocities that are related via a predetermined relation. This model is useful for low pressure and/or low-flow rate flows under steady-state or near-steady-state conditions.</a:t>
            </a:r>
          </a:p>
        </p:txBody>
      </p:sp>
    </p:spTree>
    <p:extLst>
      <p:ext uri="{BB962C8B-B14F-4D97-AF65-F5344CB8AC3E}">
        <p14:creationId xmlns:p14="http://schemas.microsoft.com/office/powerpoint/2010/main" val="28117564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685800"/>
            <a:ext cx="8763000" cy="5262979"/>
          </a:xfrm>
          <a:prstGeom prst="rect">
            <a:avLst/>
          </a:prstGeom>
        </p:spPr>
        <p:txBody>
          <a:bodyPr wrap="square">
            <a:spAutoFit/>
          </a:bodyPr>
          <a:lstStyle/>
          <a:p>
            <a:r>
              <a:rPr lang="en-MY" sz="2800" dirty="0"/>
              <a:t>3. The two-fluid (separate flow) model allows the phases to be in thermal </a:t>
            </a:r>
            <a:r>
              <a:rPr lang="en-MY" sz="2800" dirty="0" err="1"/>
              <a:t>nonequilibrium</a:t>
            </a:r>
            <a:r>
              <a:rPr lang="en-MY" sz="2800" dirty="0"/>
              <a:t> as well as to have unequal velocities. In this case, each phase has three independent conservation equations. The two-fluid model is needed for fast transients when </a:t>
            </a:r>
            <a:r>
              <a:rPr lang="en-MY" sz="2800" dirty="0" err="1"/>
              <a:t>nonequilibrium</a:t>
            </a:r>
            <a:r>
              <a:rPr lang="en-MY" sz="2800" dirty="0"/>
              <a:t> conditions can be expected to be significant. Examples of such situations are steam bubble collapse, opening of a pressurizer relief valve with a water slug in the trap downstream of the valve and dissolved gas coming out of solution and then causing cavitation in a pump, or filling of a container that generates a pressure surge at the time when the last void collapses (only the build up to the surge is 2 phase).</a:t>
            </a:r>
          </a:p>
        </p:txBody>
      </p:sp>
    </p:spTree>
    <p:extLst>
      <p:ext uri="{BB962C8B-B14F-4D97-AF65-F5344CB8AC3E}">
        <p14:creationId xmlns:p14="http://schemas.microsoft.com/office/powerpoint/2010/main" val="26172544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Pressure Drop in Two Phase Flow</a:t>
            </a:r>
          </a:p>
        </p:txBody>
      </p:sp>
      <p:sp>
        <p:nvSpPr>
          <p:cNvPr id="3" name="Content Placeholder 2"/>
          <p:cNvSpPr>
            <a:spLocks noGrp="1"/>
          </p:cNvSpPr>
          <p:nvPr>
            <p:ph idx="1"/>
          </p:nvPr>
        </p:nvSpPr>
        <p:spPr/>
        <p:txBody>
          <a:bodyPr/>
          <a:lstStyle/>
          <a:p>
            <a:pPr marL="0" indent="0">
              <a:buNone/>
            </a:pPr>
            <a:r>
              <a:rPr lang="en-US" sz="2800" dirty="0"/>
              <a:t>Types of pressure drop:</a:t>
            </a:r>
          </a:p>
          <a:p>
            <a:r>
              <a:rPr lang="en-US" sz="2800" dirty="0"/>
              <a:t>Friction pressure drop</a:t>
            </a:r>
          </a:p>
          <a:p>
            <a:r>
              <a:rPr lang="en-US" sz="2800" dirty="0"/>
              <a:t>Acceleration pressure drop</a:t>
            </a:r>
          </a:p>
          <a:p>
            <a:r>
              <a:rPr lang="en-US" sz="2800" dirty="0"/>
              <a:t>Pressure drop at restrictions:</a:t>
            </a:r>
          </a:p>
          <a:p>
            <a:pPr lvl="1"/>
            <a:r>
              <a:rPr lang="en-US" sz="2400" dirty="0"/>
              <a:t>Sudden expansion (pressure rise)</a:t>
            </a:r>
          </a:p>
          <a:p>
            <a:pPr lvl="1"/>
            <a:r>
              <a:rPr lang="en-US" sz="2400" dirty="0"/>
              <a:t>Sudden contraction (pressure drop)</a:t>
            </a:r>
          </a:p>
          <a:p>
            <a:pPr lvl="1"/>
            <a:r>
              <a:rPr lang="en-US" sz="2400" dirty="0"/>
              <a:t>Orifices</a:t>
            </a:r>
          </a:p>
          <a:p>
            <a:endParaRPr lang="en-US" sz="2800" dirty="0"/>
          </a:p>
        </p:txBody>
      </p:sp>
    </p:spTree>
    <p:extLst>
      <p:ext uri="{BB962C8B-B14F-4D97-AF65-F5344CB8AC3E}">
        <p14:creationId xmlns:p14="http://schemas.microsoft.com/office/powerpoint/2010/main" val="2219619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Friction Pressure Drop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sz="2800" dirty="0"/>
                  <a:t>In a boiling channel, pressure drop consists of</a:t>
                </a:r>
              </a:p>
              <a:p>
                <a:r>
                  <a:rPr lang="en-US" sz="2800" dirty="0"/>
                  <a:t>Single phase pressure drop (non boiling height)</a:t>
                </a:r>
              </a:p>
              <a:p>
                <a:r>
                  <a:rPr lang="en-US" sz="2800" dirty="0"/>
                  <a:t>Two phase pressure drop (boiling height)</a:t>
                </a:r>
              </a:p>
              <a:p>
                <a:pPr marL="0" indent="0">
                  <a:buNone/>
                </a:pPr>
                <a:endParaRPr lang="en-US" sz="28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d>
                            <m:dPr>
                              <m:ctrlPr>
                                <a:rPr lang="en-US" sz="2800" i="1" smtClean="0">
                                  <a:latin typeface="Cambria Math" panose="02040503050406030204" pitchFamily="18" charset="0"/>
                                </a:rPr>
                              </m:ctrlPr>
                            </m:dPr>
                            <m:e>
                              <m:r>
                                <a:rPr lang="en-US" sz="2800" i="1" smtClean="0">
                                  <a:latin typeface="Cambria Math" panose="02040503050406030204" pitchFamily="18" charset="0"/>
                                  <a:ea typeface="Cambria Math" panose="02040503050406030204" pitchFamily="18" charset="0"/>
                                </a:rPr>
                                <m:t>∆</m:t>
                              </m:r>
                              <m:sSub>
                                <m:sSubPr>
                                  <m:ctrlPr>
                                    <a:rPr lang="en-US" sz="280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𝑝</m:t>
                                  </m:r>
                                </m:e>
                                <m:sub>
                                  <m:r>
                                    <a:rPr lang="en-US" sz="2800" b="0" i="1" smtClean="0">
                                      <a:latin typeface="Cambria Math" panose="02040503050406030204" pitchFamily="18" charset="0"/>
                                      <a:ea typeface="Cambria Math" panose="02040503050406030204" pitchFamily="18" charset="0"/>
                                    </a:rPr>
                                    <m:t>𝑓</m:t>
                                  </m:r>
                                </m:sub>
                              </m:sSub>
                            </m:e>
                          </m:d>
                        </m:e>
                        <m:sub>
                          <m:r>
                            <a:rPr lang="en-US" sz="2800" b="0" i="1" smtClean="0">
                              <a:latin typeface="Cambria Math" panose="02040503050406030204" pitchFamily="18" charset="0"/>
                            </a:rPr>
                            <m:t>𝐻</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d>
                            <m:dPr>
                              <m:ctrlPr>
                                <a:rPr lang="en-US" sz="2800" i="1">
                                  <a:latin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b="0" i="1" smtClean="0">
                                      <a:latin typeface="Cambria Math" panose="02040503050406030204" pitchFamily="18" charset="0"/>
                                      <a:ea typeface="Cambria Math" panose="02040503050406030204" pitchFamily="18" charset="0"/>
                                    </a:rPr>
                                    <m:t>𝑆𝑃</m:t>
                                  </m:r>
                                </m:sub>
                              </m:sSub>
                            </m:e>
                          </m:d>
                        </m:e>
                        <m: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0</m:t>
                              </m:r>
                            </m:sub>
                          </m:sSub>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d>
                            <m:dPr>
                              <m:ctrlPr>
                                <a:rPr lang="en-US" sz="2800" i="1">
                                  <a:latin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b="0" i="1" smtClean="0">
                                      <a:latin typeface="Cambria Math" panose="02040503050406030204" pitchFamily="18" charset="0"/>
                                      <a:ea typeface="Cambria Math" panose="02040503050406030204" pitchFamily="18" charset="0"/>
                                    </a:rPr>
                                    <m:t>𝑇𝑃</m:t>
                                  </m:r>
                                </m:sub>
                              </m:sSub>
                            </m:e>
                          </m:d>
                        </m:e>
                        <m:sub>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𝐵</m:t>
                              </m:r>
                            </m:sub>
                          </m:sSub>
                        </m:sub>
                      </m:sSub>
                    </m:oMath>
                  </m:oMathPara>
                </a14:m>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481" t="-1348"/>
                </a:stretch>
              </a:blipFill>
            </p:spPr>
            <p:txBody>
              <a:bodyPr/>
              <a:lstStyle/>
              <a:p>
                <a:r>
                  <a:rPr lang="en-US">
                    <a:noFill/>
                  </a:rPr>
                  <a:t> </a:t>
                </a:r>
              </a:p>
            </p:txBody>
          </p:sp>
        </mc:Fallback>
      </mc:AlternateContent>
    </p:spTree>
    <p:extLst>
      <p:ext uri="{BB962C8B-B14F-4D97-AF65-F5344CB8AC3E}">
        <p14:creationId xmlns:p14="http://schemas.microsoft.com/office/powerpoint/2010/main" val="25539463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Single Phase Friction Pressure Drop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sz="2800" dirty="0"/>
                  <a:t>Can use standard methods, e.g. Darcy formula</a:t>
                </a:r>
              </a:p>
              <a:p>
                <a:pPr marL="0" indent="0">
                  <a:buNone/>
                </a:pPr>
                <a:endParaRPr lang="en-US" sz="28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d>
                            <m:dPr>
                              <m:ctrlPr>
                                <a:rPr lang="en-US" sz="2800" i="1">
                                  <a:latin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𝑆𝑃</m:t>
                                  </m:r>
                                </m:sub>
                              </m:sSub>
                            </m:e>
                          </m:d>
                        </m:e>
                        <m:sub>
                          <m:sSub>
                            <m:sSubPr>
                              <m:ctrlPr>
                                <a:rPr lang="en-US" sz="2800" i="1">
                                  <a:latin typeface="Cambria Math" panose="02040503050406030204" pitchFamily="18" charset="0"/>
                                </a:rPr>
                              </m:ctrlPr>
                            </m:sSubPr>
                            <m:e>
                              <m:r>
                                <a:rPr lang="en-US" sz="2800" i="1">
                                  <a:latin typeface="Cambria Math" panose="02040503050406030204" pitchFamily="18" charset="0"/>
                                </a:rPr>
                                <m:t>𝐻</m:t>
                              </m:r>
                            </m:e>
                            <m:sub>
                              <m:r>
                                <a:rPr lang="en-US" sz="2800" i="1">
                                  <a:latin typeface="Cambria Math" panose="02040503050406030204" pitchFamily="18" charset="0"/>
                                </a:rPr>
                                <m:t>0</m:t>
                              </m:r>
                            </m:sub>
                          </m:sSub>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𝑓</m:t>
                          </m:r>
                        </m:e>
                        <m:sub>
                          <m:r>
                            <a:rPr lang="en-US" sz="2800" b="0" i="1" smtClean="0">
                              <a:latin typeface="Cambria Math" panose="02040503050406030204" pitchFamily="18" charset="0"/>
                            </a:rPr>
                            <m:t>0</m:t>
                          </m:r>
                        </m:sub>
                      </m:sSub>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0</m:t>
                              </m:r>
                            </m:sub>
                          </m:sSub>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𝐷</m:t>
                              </m:r>
                            </m:e>
                            <m:sub>
                              <m:r>
                                <a:rPr lang="en-US" sz="2800" b="0" i="1" smtClean="0">
                                  <a:latin typeface="Cambria Math" panose="02040503050406030204" pitchFamily="18" charset="0"/>
                                </a:rPr>
                                <m:t>𝑒</m:t>
                              </m:r>
                            </m:sub>
                          </m:sSub>
                        </m:den>
                      </m:f>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ea typeface="Cambria Math" panose="02040503050406030204" pitchFamily="18" charset="0"/>
                                    </a:rPr>
                                    <m:t>𝜌</m:t>
                                  </m:r>
                                </m:e>
                              </m:acc>
                            </m:e>
                            <m:sub>
                              <m:r>
                                <a:rPr lang="en-US" sz="2800" b="0" i="1" smtClean="0">
                                  <a:latin typeface="Cambria Math" panose="02040503050406030204" pitchFamily="18" charset="0"/>
                                </a:rPr>
                                <m:t>0</m:t>
                              </m:r>
                            </m:sub>
                          </m:sSub>
                          <m:sSubSup>
                            <m:sSubSupPr>
                              <m:ctrlPr>
                                <a:rPr lang="en-US" sz="2800" b="0" i="1" smtClean="0">
                                  <a:latin typeface="Cambria Math" panose="02040503050406030204" pitchFamily="18" charset="0"/>
                                </a:rPr>
                              </m:ctrlPr>
                            </m:sSubSupPr>
                            <m:e>
                              <m:acc>
                                <m:accPr>
                                  <m:chr m:val="̅"/>
                                  <m:ctrlPr>
                                    <a:rPr lang="en-US" sz="2800" i="1">
                                      <a:latin typeface="Cambria Math" panose="02040503050406030204" pitchFamily="18" charset="0"/>
                                    </a:rPr>
                                  </m:ctrlPr>
                                </m:accPr>
                                <m:e>
                                  <m:r>
                                    <a:rPr lang="en-US" sz="2800" i="1">
                                      <a:latin typeface="Cambria Math" panose="02040503050406030204" pitchFamily="18" charset="0"/>
                                    </a:rPr>
                                    <m:t>𝑉</m:t>
                                  </m:r>
                                </m:e>
                              </m:acc>
                            </m:e>
                            <m:sub>
                              <m:r>
                                <a:rPr lang="en-US" sz="2800" b="0" i="1" smtClean="0">
                                  <a:latin typeface="Cambria Math" panose="02040503050406030204" pitchFamily="18" charset="0"/>
                                </a:rPr>
                                <m:t>0</m:t>
                              </m:r>
                            </m:sub>
                            <m:sup>
                              <m:r>
                                <a:rPr lang="en-US" sz="2800" b="0" i="1" smtClean="0">
                                  <a:latin typeface="Cambria Math" panose="02040503050406030204" pitchFamily="18" charset="0"/>
                                </a:rPr>
                                <m:t>2</m:t>
                              </m:r>
                            </m:sup>
                          </m:sSubSup>
                        </m:num>
                        <m:den>
                          <m:r>
                            <a:rPr lang="en-US" sz="2800" b="0" i="1" smtClean="0">
                              <a:latin typeface="Cambria Math" panose="02040503050406030204" pitchFamily="18" charset="0"/>
                            </a:rPr>
                            <m:t>2</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𝑔</m:t>
                              </m:r>
                            </m:e>
                            <m:sub>
                              <m:r>
                                <a:rPr lang="en-US" sz="2800" b="0" i="1" smtClean="0">
                                  <a:latin typeface="Cambria Math" panose="02040503050406030204" pitchFamily="18" charset="0"/>
                                </a:rPr>
                                <m:t>𝑐</m:t>
                              </m:r>
                            </m:sub>
                          </m:sSub>
                        </m:den>
                      </m:f>
                    </m:oMath>
                  </m:oMathPara>
                </a14:m>
                <a:endParaRPr lang="en-US" sz="2800" dirty="0"/>
              </a:p>
              <a:p>
                <a:pPr marL="0" indent="0">
                  <a:buNone/>
                </a:pPr>
                <a:r>
                  <a:rPr lang="en-US" sz="2800" dirty="0"/>
                  <a:t>Where average properties can be approximated by the average between inlet and exit properties.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481" t="-1348" r="-296"/>
                </a:stretch>
              </a:blipFill>
            </p:spPr>
            <p:txBody>
              <a:bodyPr/>
              <a:lstStyle/>
              <a:p>
                <a:r>
                  <a:rPr lang="en-US">
                    <a:noFill/>
                  </a:rPr>
                  <a:t> </a:t>
                </a:r>
              </a:p>
            </p:txBody>
          </p:sp>
        </mc:Fallback>
      </mc:AlternateContent>
    </p:spTree>
    <p:extLst>
      <p:ext uri="{BB962C8B-B14F-4D97-AF65-F5344CB8AC3E}">
        <p14:creationId xmlns:p14="http://schemas.microsoft.com/office/powerpoint/2010/main" val="4175203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and Void Fraction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Quality</a:t>
                </a:r>
              </a:p>
              <a:p>
                <a:pPr marL="0" indent="0">
                  <a:buNone/>
                </a:pPr>
                <a14:m>
                  <m:oMathPara xmlns:m="http://schemas.openxmlformats.org/officeDocument/2006/math">
                    <m:oMathParaPr>
                      <m:jc m:val="centerGroup"/>
                    </m:oMathParaPr>
                    <m:oMath xmlns:m="http://schemas.openxmlformats.org/officeDocument/2006/math">
                      <m:r>
                        <m:rPr>
                          <m:nor/>
                        </m:rPr>
                        <a:rPr lang="en-US" b="0" i="0" smtClean="0">
                          <a:latin typeface="Cambria Math" panose="02040503050406030204" pitchFamily="18" charset="0"/>
                        </a:rPr>
                        <m:t>x</m:t>
                      </m:r>
                      <m:r>
                        <m:rPr>
                          <m:nor/>
                        </m:rPr>
                        <a:rPr lang="en-US" b="0" i="0" smtClean="0">
                          <a:latin typeface="Cambria Math" panose="02040503050406030204" pitchFamily="18" charset="0"/>
                        </a:rPr>
                        <m:t> =</m:t>
                      </m:r>
                      <m:f>
                        <m:fPr>
                          <m:ctrlPr>
                            <a:rPr lang="en-US" i="1">
                              <a:latin typeface="Cambria Math" panose="02040503050406030204" pitchFamily="18" charset="0"/>
                            </a:rPr>
                          </m:ctrlPr>
                        </m:fPr>
                        <m:num>
                          <m:r>
                            <m:rPr>
                              <m:nor/>
                            </m:rPr>
                            <a:rPr lang="en-US" b="0" i="0" smtClean="0">
                              <a:latin typeface="Cambria Math" panose="02040503050406030204" pitchFamily="18" charset="0"/>
                            </a:rPr>
                            <m:t>Mass</m:t>
                          </m:r>
                          <m:r>
                            <m:rPr>
                              <m:nor/>
                            </m:rPr>
                            <a:rPr lang="en-US">
                              <a:latin typeface="Cambria Math" panose="02040503050406030204" pitchFamily="18" charset="0"/>
                            </a:rPr>
                            <m:t> </m:t>
                          </m:r>
                          <m:r>
                            <m:rPr>
                              <m:nor/>
                            </m:rPr>
                            <a:rPr lang="en-US">
                              <a:latin typeface="Cambria Math" panose="02040503050406030204" pitchFamily="18" charset="0"/>
                            </a:rPr>
                            <m:t>of</m:t>
                          </m:r>
                          <m:r>
                            <m:rPr>
                              <m:nor/>
                            </m:rPr>
                            <a:rPr lang="en-US">
                              <a:latin typeface="Cambria Math" panose="02040503050406030204" pitchFamily="18" charset="0"/>
                            </a:rPr>
                            <m:t> </m:t>
                          </m:r>
                          <m:r>
                            <m:rPr>
                              <m:nor/>
                            </m:rPr>
                            <a:rPr lang="en-US">
                              <a:latin typeface="Cambria Math" panose="02040503050406030204" pitchFamily="18" charset="0"/>
                            </a:rPr>
                            <m:t>vapor</m:t>
                          </m:r>
                          <m:r>
                            <m:rPr>
                              <m:nor/>
                            </m:rPr>
                            <a:rPr lang="en-US">
                              <a:latin typeface="Cambria Math" panose="02040503050406030204" pitchFamily="18" charset="0"/>
                            </a:rPr>
                            <m:t> </m:t>
                          </m:r>
                          <m:r>
                            <m:rPr>
                              <m:nor/>
                            </m:rPr>
                            <a:rPr lang="en-US">
                              <a:latin typeface="Cambria Math" panose="02040503050406030204" pitchFamily="18" charset="0"/>
                            </a:rPr>
                            <m:t>in</m:t>
                          </m:r>
                          <m:r>
                            <m:rPr>
                              <m:nor/>
                            </m:rPr>
                            <a:rPr lang="en-US">
                              <a:latin typeface="Cambria Math" panose="02040503050406030204" pitchFamily="18" charset="0"/>
                            </a:rPr>
                            <m:t> </m:t>
                          </m:r>
                          <m:r>
                            <m:rPr>
                              <m:nor/>
                            </m:rPr>
                            <a:rPr lang="en-US">
                              <a:latin typeface="Cambria Math" panose="02040503050406030204" pitchFamily="18" charset="0"/>
                            </a:rPr>
                            <m:t>mixture</m:t>
                          </m:r>
                        </m:num>
                        <m:den>
                          <m:r>
                            <m:rPr>
                              <m:nor/>
                            </m:rPr>
                            <a:rPr lang="en-US">
                              <a:latin typeface="Cambria Math" panose="02040503050406030204" pitchFamily="18" charset="0"/>
                            </a:rPr>
                            <m:t>total</m:t>
                          </m:r>
                          <m:r>
                            <m:rPr>
                              <m:nor/>
                            </m:rPr>
                            <a:rPr lang="en-US">
                              <a:latin typeface="Cambria Math" panose="02040503050406030204" pitchFamily="18" charset="0"/>
                            </a:rPr>
                            <m:t> </m:t>
                          </m:r>
                          <m:r>
                            <m:rPr>
                              <m:nor/>
                            </m:rPr>
                            <a:rPr lang="en-US" b="0" i="0" smtClean="0">
                              <a:latin typeface="Cambria Math" panose="02040503050406030204" pitchFamily="18" charset="0"/>
                            </a:rPr>
                            <m:t>mass</m:t>
                          </m:r>
                          <m:r>
                            <m:rPr>
                              <m:nor/>
                            </m:rPr>
                            <a:rPr lang="en-US">
                              <a:latin typeface="Cambria Math" panose="02040503050406030204" pitchFamily="18" charset="0"/>
                            </a:rPr>
                            <m:t> </m:t>
                          </m:r>
                          <m:r>
                            <m:rPr>
                              <m:nor/>
                            </m:rPr>
                            <a:rPr lang="en-US">
                              <a:latin typeface="Cambria Math" panose="02040503050406030204" pitchFamily="18" charset="0"/>
                            </a:rPr>
                            <m:t>of</m:t>
                          </m:r>
                          <m:r>
                            <m:rPr>
                              <m:nor/>
                            </m:rPr>
                            <a:rPr lang="en-US">
                              <a:latin typeface="Cambria Math" panose="02040503050406030204" pitchFamily="18" charset="0"/>
                            </a:rPr>
                            <m:t> </m:t>
                          </m:r>
                          <m:r>
                            <m:rPr>
                              <m:nor/>
                            </m:rPr>
                            <a:rPr lang="en-US">
                              <a:latin typeface="Cambria Math" panose="02040503050406030204" pitchFamily="18" charset="0"/>
                            </a:rPr>
                            <m:t>mixture</m:t>
                          </m:r>
                        </m:den>
                      </m:f>
                    </m:oMath>
                  </m:oMathPara>
                </a14:m>
                <a:endParaRPr lang="en-US" dirty="0"/>
              </a:p>
              <a:p>
                <a:pPr marL="0" indent="0">
                  <a:buNone/>
                </a:pPr>
                <a:endParaRPr lang="en-US" dirty="0"/>
              </a:p>
              <a:p>
                <a:r>
                  <a:rPr lang="en-US" dirty="0"/>
                  <a:t>Void fraction</a:t>
                </a:r>
              </a:p>
              <a:p>
                <a:pPr marL="0" indent="0">
                  <a:buNone/>
                </a:pPr>
                <a14:m>
                  <m:oMathPara xmlns:m="http://schemas.openxmlformats.org/officeDocument/2006/math">
                    <m:oMathParaPr>
                      <m:jc m:val="centerGroup"/>
                    </m:oMathParaPr>
                    <m:oMath xmlns:m="http://schemas.openxmlformats.org/officeDocument/2006/math">
                      <m:r>
                        <m:rPr>
                          <m:sty m:val="p"/>
                        </m:rPr>
                        <a:rPr lang="el-GR" i="1" smtClean="0">
                          <a:latin typeface="Cambria Math" panose="02040503050406030204" pitchFamily="18" charset="0"/>
                          <a:ea typeface="Cambria Math" panose="02040503050406030204" pitchFamily="18" charset="0"/>
                        </a:rPr>
                        <m:t>α</m:t>
                      </m:r>
                      <m:r>
                        <m:rPr>
                          <m:nor/>
                        </m:rPr>
                        <a:rPr lang="en-US" b="0" i="0" smtClean="0">
                          <a:latin typeface="Cambria Math" panose="02040503050406030204" pitchFamily="18" charset="0"/>
                          <a:ea typeface="Cambria Math" panose="02040503050406030204" pitchFamily="18" charset="0"/>
                        </a:rPr>
                        <m:t> </m:t>
                      </m:r>
                      <m:r>
                        <m:rPr>
                          <m:nor/>
                        </m:rPr>
                        <a:rPr lang="en-US">
                          <a:latin typeface="Cambria Math" panose="02040503050406030204" pitchFamily="18" charset="0"/>
                        </a:rPr>
                        <m:t>=</m:t>
                      </m:r>
                      <m:r>
                        <a:rPr lang="en-US" b="0" i="1" smtClean="0">
                          <a:latin typeface="Cambria Math" panose="02040503050406030204" pitchFamily="18" charset="0"/>
                        </a:rPr>
                        <m:t> </m:t>
                      </m:r>
                      <m:f>
                        <m:fPr>
                          <m:ctrlPr>
                            <a:rPr lang="en-US" i="1">
                              <a:latin typeface="Cambria Math" panose="02040503050406030204" pitchFamily="18" charset="0"/>
                            </a:rPr>
                          </m:ctrlPr>
                        </m:fPr>
                        <m:num>
                          <m:r>
                            <m:rPr>
                              <m:nor/>
                            </m:rPr>
                            <a:rPr lang="en-US" b="0" i="0" smtClean="0">
                              <a:latin typeface="Cambria Math" panose="02040503050406030204" pitchFamily="18" charset="0"/>
                            </a:rPr>
                            <m:t>Volume</m:t>
                          </m:r>
                          <m:r>
                            <m:rPr>
                              <m:nor/>
                            </m:rPr>
                            <a:rPr lang="en-US">
                              <a:latin typeface="Cambria Math" panose="02040503050406030204" pitchFamily="18" charset="0"/>
                            </a:rPr>
                            <m:t> </m:t>
                          </m:r>
                          <m:r>
                            <m:rPr>
                              <m:nor/>
                            </m:rPr>
                            <a:rPr lang="en-US">
                              <a:latin typeface="Cambria Math" panose="02040503050406030204" pitchFamily="18" charset="0"/>
                            </a:rPr>
                            <m:t>of</m:t>
                          </m:r>
                          <m:r>
                            <m:rPr>
                              <m:nor/>
                            </m:rPr>
                            <a:rPr lang="en-US">
                              <a:latin typeface="Cambria Math" panose="02040503050406030204" pitchFamily="18" charset="0"/>
                            </a:rPr>
                            <m:t> </m:t>
                          </m:r>
                          <m:r>
                            <m:rPr>
                              <m:nor/>
                            </m:rPr>
                            <a:rPr lang="en-US">
                              <a:latin typeface="Cambria Math" panose="02040503050406030204" pitchFamily="18" charset="0"/>
                            </a:rPr>
                            <m:t>vapor</m:t>
                          </m:r>
                          <m:r>
                            <m:rPr>
                              <m:nor/>
                            </m:rPr>
                            <a:rPr lang="en-US">
                              <a:latin typeface="Cambria Math" panose="02040503050406030204" pitchFamily="18" charset="0"/>
                            </a:rPr>
                            <m:t> </m:t>
                          </m:r>
                          <m:r>
                            <m:rPr>
                              <m:nor/>
                            </m:rPr>
                            <a:rPr lang="en-US">
                              <a:latin typeface="Cambria Math" panose="02040503050406030204" pitchFamily="18" charset="0"/>
                            </a:rPr>
                            <m:t>in</m:t>
                          </m:r>
                          <m:r>
                            <m:rPr>
                              <m:nor/>
                            </m:rPr>
                            <a:rPr lang="en-US">
                              <a:latin typeface="Cambria Math" panose="02040503050406030204" pitchFamily="18" charset="0"/>
                            </a:rPr>
                            <m:t> </m:t>
                          </m:r>
                          <m:r>
                            <m:rPr>
                              <m:nor/>
                            </m:rPr>
                            <a:rPr lang="en-US">
                              <a:latin typeface="Cambria Math" panose="02040503050406030204" pitchFamily="18" charset="0"/>
                            </a:rPr>
                            <m:t>mixture</m:t>
                          </m:r>
                        </m:num>
                        <m:den>
                          <m:r>
                            <m:rPr>
                              <m:nor/>
                            </m:rPr>
                            <a:rPr lang="en-US">
                              <a:latin typeface="Cambria Math" panose="02040503050406030204" pitchFamily="18" charset="0"/>
                            </a:rPr>
                            <m:t>total</m:t>
                          </m:r>
                          <m:r>
                            <m:rPr>
                              <m:nor/>
                            </m:rPr>
                            <a:rPr lang="en-US">
                              <a:latin typeface="Cambria Math" panose="02040503050406030204" pitchFamily="18" charset="0"/>
                            </a:rPr>
                            <m:t> </m:t>
                          </m:r>
                          <m:r>
                            <m:rPr>
                              <m:nor/>
                            </m:rPr>
                            <a:rPr lang="en-US" b="0" i="0" smtClean="0">
                              <a:latin typeface="Cambria Math" panose="02040503050406030204" pitchFamily="18" charset="0"/>
                            </a:rPr>
                            <m:t>volume</m:t>
                          </m:r>
                          <m:r>
                            <m:rPr>
                              <m:nor/>
                            </m:rPr>
                            <a:rPr lang="en-US" b="0" i="0" smtClean="0">
                              <a:latin typeface="Cambria Math" panose="02040503050406030204" pitchFamily="18" charset="0"/>
                            </a:rPr>
                            <m:t> </m:t>
                          </m:r>
                          <m:r>
                            <m:rPr>
                              <m:nor/>
                            </m:rPr>
                            <a:rPr lang="en-US" b="0" i="0" smtClean="0">
                              <a:latin typeface="Cambria Math" panose="02040503050406030204" pitchFamily="18" charset="0"/>
                            </a:rPr>
                            <m:t>of</m:t>
                          </m:r>
                          <m:r>
                            <m:rPr>
                              <m:nor/>
                            </m:rPr>
                            <a:rPr lang="en-US" b="0" i="0" smtClean="0">
                              <a:latin typeface="Cambria Math" panose="02040503050406030204" pitchFamily="18" charset="0"/>
                            </a:rPr>
                            <m:t> </m:t>
                          </m:r>
                          <m:r>
                            <m:rPr>
                              <m:nor/>
                            </m:rPr>
                            <a:rPr lang="en-US" b="0" i="0" smtClean="0">
                              <a:latin typeface="Cambria Math" panose="02040503050406030204" pitchFamily="18" charset="0"/>
                            </a:rPr>
                            <m:t>liquid</m:t>
                          </m:r>
                          <m:r>
                            <m:rPr>
                              <m:nor/>
                            </m:rPr>
                            <a:rPr lang="en-US" b="0" i="0" smtClean="0">
                              <a:latin typeface="Cambria Math" panose="02040503050406030204" pitchFamily="18" charset="0"/>
                            </a:rPr>
                            <m:t>−</m:t>
                          </m:r>
                          <m:r>
                            <m:rPr>
                              <m:nor/>
                            </m:rPr>
                            <a:rPr lang="en-US" b="0" i="0" smtClean="0">
                              <a:latin typeface="Cambria Math" panose="02040503050406030204" pitchFamily="18" charset="0"/>
                            </a:rPr>
                            <m:t>vapor</m:t>
                          </m:r>
                          <m:r>
                            <m:rPr>
                              <m:nor/>
                            </m:rPr>
                            <a:rPr lang="en-US">
                              <a:latin typeface="Cambria Math" panose="02040503050406030204" pitchFamily="18" charset="0"/>
                            </a:rPr>
                            <m:t> </m:t>
                          </m:r>
                          <m:r>
                            <m:rPr>
                              <m:nor/>
                            </m:rPr>
                            <a:rPr lang="en-US">
                              <a:latin typeface="Cambria Math" panose="02040503050406030204" pitchFamily="18" charset="0"/>
                            </a:rPr>
                            <m:t>mixture</m:t>
                          </m:r>
                        </m:den>
                      </m:f>
                    </m:oMath>
                  </m:oMathPara>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704" t="-1752"/>
                </a:stretch>
              </a:blipFill>
            </p:spPr>
            <p:txBody>
              <a:bodyPr/>
              <a:lstStyle/>
              <a:p>
                <a:r>
                  <a:rPr lang="en-US">
                    <a:noFill/>
                  </a:rPr>
                  <a:t> </a:t>
                </a:r>
              </a:p>
            </p:txBody>
          </p:sp>
        </mc:Fallback>
      </mc:AlternateContent>
    </p:spTree>
    <p:extLst>
      <p:ext uri="{BB962C8B-B14F-4D97-AF65-F5344CB8AC3E}">
        <p14:creationId xmlns:p14="http://schemas.microsoft.com/office/powerpoint/2010/main" val="17979949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Phase Friction Pressure Drop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sz="2800" dirty="0"/>
                  <a:t>Two phase flow friction is greater than single phase friction for the same height and mass flow rate. First, we base it on the single phase pressure drop</a:t>
                </a:r>
                <a:endParaRPr lang="en-US" sz="28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d>
                            <m:dPr>
                              <m:ctrlPr>
                                <a:rPr lang="en-US" sz="2800" i="1">
                                  <a:latin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𝑆𝑃</m:t>
                                  </m:r>
                                </m:sub>
                              </m:sSub>
                            </m:e>
                          </m:d>
                        </m:e>
                        <m:sub>
                          <m:sSub>
                            <m:sSubPr>
                              <m:ctrlPr>
                                <a:rPr lang="en-US" sz="2800" i="1">
                                  <a:latin typeface="Cambria Math" panose="02040503050406030204" pitchFamily="18" charset="0"/>
                                </a:rPr>
                              </m:ctrlPr>
                            </m:sSubPr>
                            <m:e>
                              <m:r>
                                <a:rPr lang="en-US" sz="2800" i="1">
                                  <a:latin typeface="Cambria Math" panose="02040503050406030204" pitchFamily="18" charset="0"/>
                                </a:rPr>
                                <m:t>𝐻</m:t>
                              </m:r>
                            </m:e>
                            <m:sub>
                              <m:r>
                                <a:rPr lang="en-US" sz="2800" b="0" i="1" smtClean="0">
                                  <a:latin typeface="Cambria Math" panose="02040503050406030204" pitchFamily="18" charset="0"/>
                                </a:rPr>
                                <m:t>𝐵</m:t>
                              </m:r>
                            </m:sub>
                          </m:sSub>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𝑓</m:t>
                          </m:r>
                        </m:e>
                        <m:sub>
                          <m:r>
                            <a:rPr lang="en-US" sz="2800" b="0" i="1" smtClean="0">
                              <a:latin typeface="Cambria Math" panose="02040503050406030204" pitchFamily="18" charset="0"/>
                            </a:rPr>
                            <m:t>𝐵</m:t>
                          </m:r>
                        </m:sub>
                      </m:sSub>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𝐵</m:t>
                              </m:r>
                            </m:sub>
                          </m:sSub>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𝐷</m:t>
                              </m:r>
                            </m:e>
                            <m:sub>
                              <m:r>
                                <a:rPr lang="en-US" sz="2800" b="0" i="1" smtClean="0">
                                  <a:latin typeface="Cambria Math" panose="02040503050406030204" pitchFamily="18" charset="0"/>
                                </a:rPr>
                                <m:t>𝑒</m:t>
                              </m:r>
                            </m:sub>
                          </m:sSub>
                        </m:den>
                      </m:f>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𝜌</m:t>
                              </m:r>
                            </m:e>
                            <m:sub>
                              <m:r>
                                <a:rPr lang="en-US" sz="2800" b="0" i="1" smtClean="0">
                                  <a:latin typeface="Cambria Math" panose="02040503050406030204" pitchFamily="18" charset="0"/>
                                </a:rPr>
                                <m:t>𝑓</m:t>
                              </m:r>
                            </m:sub>
                          </m:sSub>
                          <m:sSubSup>
                            <m:sSubSupPr>
                              <m:ctrlPr>
                                <a:rPr lang="en-US" sz="2800" b="0" i="1" smtClean="0">
                                  <a:latin typeface="Cambria Math" panose="02040503050406030204" pitchFamily="18" charset="0"/>
                                </a:rPr>
                              </m:ctrlPr>
                            </m:sSubSupPr>
                            <m:e>
                              <m:r>
                                <a:rPr lang="en-US" sz="2800" i="1">
                                  <a:latin typeface="Cambria Math" panose="02040503050406030204" pitchFamily="18" charset="0"/>
                                </a:rPr>
                                <m:t>𝑉</m:t>
                              </m:r>
                            </m:e>
                            <m:sub>
                              <m:r>
                                <a:rPr lang="en-US" sz="2800" b="0" i="1" smtClean="0">
                                  <a:latin typeface="Cambria Math" panose="02040503050406030204" pitchFamily="18" charset="0"/>
                                </a:rPr>
                                <m:t>𝑓</m:t>
                              </m:r>
                            </m:sub>
                            <m:sup>
                              <m:r>
                                <a:rPr lang="en-US" sz="2800" b="0" i="1" smtClean="0">
                                  <a:latin typeface="Cambria Math" panose="02040503050406030204" pitchFamily="18" charset="0"/>
                                </a:rPr>
                                <m:t>2</m:t>
                              </m:r>
                            </m:sup>
                          </m:sSubSup>
                        </m:num>
                        <m:den>
                          <m:r>
                            <a:rPr lang="en-US" sz="2800" b="0" i="1" smtClean="0">
                              <a:latin typeface="Cambria Math" panose="02040503050406030204" pitchFamily="18" charset="0"/>
                            </a:rPr>
                            <m:t>2</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𝑔</m:t>
                              </m:r>
                            </m:e>
                            <m:sub>
                              <m:r>
                                <a:rPr lang="en-US" sz="2800" b="0" i="1" smtClean="0">
                                  <a:latin typeface="Cambria Math" panose="02040503050406030204" pitchFamily="18" charset="0"/>
                                </a:rPr>
                                <m:t>𝑐</m:t>
                              </m:r>
                            </m:sub>
                          </m:sSub>
                        </m:den>
                      </m:f>
                    </m:oMath>
                  </m:oMathPara>
                </a14:m>
                <a:endParaRPr lang="en-US" sz="2800" dirty="0"/>
              </a:p>
              <a:p>
                <a:pPr marL="0" indent="0">
                  <a:buNone/>
                </a:pPr>
                <a:endParaRPr lang="en-US" sz="2800" dirty="0"/>
              </a:p>
              <a:p>
                <a:pPr marL="0" indent="0">
                  <a:buNone/>
                </a:pPr>
                <a:r>
                  <a:rPr lang="en-US" sz="2800" dirty="0"/>
                  <a:t>A two phase friction multiplier, R (greater than 1) is then applied to give </a:t>
                </a:r>
                <a14:m>
                  <m:oMath xmlns:m="http://schemas.openxmlformats.org/officeDocument/2006/math">
                    <m:sSub>
                      <m:sSubPr>
                        <m:ctrlPr>
                          <a:rPr lang="en-US" sz="2800" i="1">
                            <a:latin typeface="Cambria Math" panose="02040503050406030204" pitchFamily="18" charset="0"/>
                          </a:rPr>
                        </m:ctrlPr>
                      </m:sSubPr>
                      <m:e>
                        <m:d>
                          <m:dPr>
                            <m:ctrlPr>
                              <a:rPr lang="en-US" sz="2800" i="1">
                                <a:latin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𝑇𝑃</m:t>
                                </m:r>
                              </m:sub>
                            </m:sSub>
                          </m:e>
                        </m:d>
                      </m:e>
                      <m:sub>
                        <m:sSub>
                          <m:sSubPr>
                            <m:ctrlPr>
                              <a:rPr lang="en-US" sz="2800" i="1">
                                <a:latin typeface="Cambria Math" panose="02040503050406030204" pitchFamily="18" charset="0"/>
                              </a:rPr>
                            </m:ctrlPr>
                          </m:sSubPr>
                          <m:e>
                            <m:r>
                              <a:rPr lang="en-US" sz="2800" i="1">
                                <a:latin typeface="Cambria Math" panose="02040503050406030204" pitchFamily="18" charset="0"/>
                              </a:rPr>
                              <m:t>𝐻</m:t>
                            </m:r>
                          </m:e>
                          <m:sub>
                            <m:r>
                              <a:rPr lang="en-US" sz="2800" i="1">
                                <a:latin typeface="Cambria Math" panose="02040503050406030204" pitchFamily="18" charset="0"/>
                              </a:rPr>
                              <m:t>𝐵</m:t>
                            </m:r>
                          </m:sub>
                        </m:sSub>
                      </m:sub>
                    </m:sSub>
                  </m:oMath>
                </a14:m>
                <a:endParaRPr lang="en-US" sz="2800" dirty="0"/>
              </a:p>
              <a:p>
                <a:pPr marL="0" indent="0">
                  <a:buNone/>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panose="02040503050406030204" pitchFamily="18" charset="0"/>
                            </a:rPr>
                            <m:t>𝑅</m:t>
                          </m:r>
                        </m:e>
                      </m:acc>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sSub>
                            <m:sSubPr>
                              <m:ctrlPr>
                                <a:rPr lang="en-US" sz="2800" i="1">
                                  <a:latin typeface="Cambria Math" panose="02040503050406030204" pitchFamily="18" charset="0"/>
                                </a:rPr>
                              </m:ctrlPr>
                            </m:sSubPr>
                            <m:e>
                              <m:d>
                                <m:dPr>
                                  <m:ctrlPr>
                                    <a:rPr lang="en-US" sz="2800" i="1">
                                      <a:latin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𝑇𝑃</m:t>
                                      </m:r>
                                    </m:sub>
                                  </m:sSub>
                                </m:e>
                              </m:d>
                            </m:e>
                            <m:sub>
                              <m:sSub>
                                <m:sSubPr>
                                  <m:ctrlPr>
                                    <a:rPr lang="en-US" sz="2800" i="1">
                                      <a:latin typeface="Cambria Math" panose="02040503050406030204" pitchFamily="18" charset="0"/>
                                    </a:rPr>
                                  </m:ctrlPr>
                                </m:sSubPr>
                                <m:e>
                                  <m:r>
                                    <a:rPr lang="en-US" sz="2800" i="1">
                                      <a:latin typeface="Cambria Math" panose="02040503050406030204" pitchFamily="18" charset="0"/>
                                    </a:rPr>
                                    <m:t>𝐻</m:t>
                                  </m:r>
                                </m:e>
                                <m:sub>
                                  <m:r>
                                    <a:rPr lang="en-US" sz="2800" i="1">
                                      <a:latin typeface="Cambria Math" panose="02040503050406030204" pitchFamily="18" charset="0"/>
                                    </a:rPr>
                                    <m:t>𝐵</m:t>
                                  </m:r>
                                </m:sub>
                              </m:sSub>
                            </m:sub>
                          </m:sSub>
                        </m:num>
                        <m:den>
                          <m:sSub>
                            <m:sSubPr>
                              <m:ctrlPr>
                                <a:rPr lang="en-US" sz="2800" i="1">
                                  <a:latin typeface="Cambria Math" panose="02040503050406030204" pitchFamily="18" charset="0"/>
                                </a:rPr>
                              </m:ctrlPr>
                            </m:sSubPr>
                            <m:e>
                              <m:d>
                                <m:dPr>
                                  <m:ctrlPr>
                                    <a:rPr lang="en-US" sz="2800" i="1">
                                      <a:latin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𝑆𝑃</m:t>
                                      </m:r>
                                    </m:sub>
                                  </m:sSub>
                                </m:e>
                              </m:d>
                            </m:e>
                            <m:sub>
                              <m:sSub>
                                <m:sSubPr>
                                  <m:ctrlPr>
                                    <a:rPr lang="en-US" sz="2800" i="1">
                                      <a:latin typeface="Cambria Math" panose="02040503050406030204" pitchFamily="18" charset="0"/>
                                    </a:rPr>
                                  </m:ctrlPr>
                                </m:sSubPr>
                                <m:e>
                                  <m:r>
                                    <a:rPr lang="en-US" sz="2800" i="1">
                                      <a:latin typeface="Cambria Math" panose="02040503050406030204" pitchFamily="18" charset="0"/>
                                    </a:rPr>
                                    <m:t>𝐻</m:t>
                                  </m:r>
                                </m:e>
                                <m:sub>
                                  <m:r>
                                    <a:rPr lang="en-US" sz="2800" i="1">
                                      <a:latin typeface="Cambria Math" panose="02040503050406030204" pitchFamily="18" charset="0"/>
                                    </a:rPr>
                                    <m:t>𝐵</m:t>
                                  </m:r>
                                </m:sub>
                              </m:sSub>
                            </m:sub>
                          </m:sSub>
                        </m:den>
                      </m:f>
                    </m:oMath>
                  </m:oMathPara>
                </a14:m>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481" t="-1348" b="-4987"/>
                </a:stretch>
              </a:blipFill>
            </p:spPr>
            <p:txBody>
              <a:bodyPr/>
              <a:lstStyle/>
              <a:p>
                <a:r>
                  <a:rPr lang="en-US">
                    <a:noFill/>
                  </a:rPr>
                  <a:t> </a:t>
                </a:r>
              </a:p>
            </p:txBody>
          </p:sp>
        </mc:Fallback>
      </mc:AlternateContent>
    </p:spTree>
    <p:extLst>
      <p:ext uri="{BB962C8B-B14F-4D97-AF65-F5344CB8AC3E}">
        <p14:creationId xmlns:p14="http://schemas.microsoft.com/office/powerpoint/2010/main" val="34361526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Friction Pressure Drop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d>
                            <m:dPr>
                              <m:ctrlPr>
                                <a:rPr lang="en-US" sz="2800" i="1">
                                  <a:latin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𝑓</m:t>
                                  </m:r>
                                </m:sub>
                              </m:sSub>
                            </m:e>
                          </m:d>
                        </m:e>
                        <m:sub>
                          <m:r>
                            <a:rPr lang="en-US" sz="2800" i="1">
                              <a:latin typeface="Cambria Math" panose="02040503050406030204" pitchFamily="18" charset="0"/>
                            </a:rPr>
                            <m:t>𝐻</m:t>
                          </m:r>
                        </m:sub>
                      </m:sSub>
                      <m:r>
                        <a:rPr lang="en-US" sz="2800" i="1">
                          <a:latin typeface="Cambria Math" panose="02040503050406030204" pitchFamily="18" charset="0"/>
                        </a:rPr>
                        <m:t>=</m:t>
                      </m:r>
                      <m:d>
                        <m:dPr>
                          <m:ctrlPr>
                            <a:rPr lang="en-US" sz="2800" i="1" smtClean="0">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𝑓</m:t>
                              </m:r>
                            </m:e>
                            <m:sub>
                              <m:r>
                                <a:rPr lang="en-US" sz="2800" i="1">
                                  <a:latin typeface="Cambria Math" panose="02040503050406030204" pitchFamily="18" charset="0"/>
                                </a:rPr>
                                <m:t>0</m:t>
                              </m:r>
                            </m:sub>
                          </m:sSub>
                          <m:f>
                            <m:fPr>
                              <m:ctrlPr>
                                <a:rPr lang="en-US" sz="2800" i="1">
                                  <a:latin typeface="Cambria Math" panose="02040503050406030204" pitchFamily="18" charset="0"/>
                                </a:rPr>
                              </m:ctrlPr>
                            </m:fPr>
                            <m:num>
                              <m:sSub>
                                <m:sSubPr>
                                  <m:ctrlPr>
                                    <a:rPr lang="en-US" sz="2800" i="1">
                                      <a:latin typeface="Cambria Math" panose="02040503050406030204" pitchFamily="18" charset="0"/>
                                    </a:rPr>
                                  </m:ctrlPr>
                                </m:sSubPr>
                                <m:e>
                                  <m:r>
                                    <a:rPr lang="en-US" sz="2800" i="1">
                                      <a:latin typeface="Cambria Math" panose="02040503050406030204" pitchFamily="18" charset="0"/>
                                    </a:rPr>
                                    <m:t>𝐻</m:t>
                                  </m:r>
                                </m:e>
                                <m:sub>
                                  <m:r>
                                    <a:rPr lang="en-US" sz="2800" i="1">
                                      <a:latin typeface="Cambria Math" panose="02040503050406030204" pitchFamily="18" charset="0"/>
                                    </a:rPr>
                                    <m:t>0</m:t>
                                  </m:r>
                                </m:sub>
                              </m:sSub>
                            </m:num>
                            <m:den>
                              <m:sSub>
                                <m:sSubPr>
                                  <m:ctrlPr>
                                    <a:rPr lang="en-US" sz="2800" i="1">
                                      <a:latin typeface="Cambria Math" panose="02040503050406030204" pitchFamily="18" charset="0"/>
                                    </a:rPr>
                                  </m:ctrlPr>
                                </m:sSubPr>
                                <m:e>
                                  <m:r>
                                    <a:rPr lang="en-US" sz="2800" i="1">
                                      <a:latin typeface="Cambria Math" panose="02040503050406030204" pitchFamily="18" charset="0"/>
                                    </a:rPr>
                                    <m:t>𝐷</m:t>
                                  </m:r>
                                </m:e>
                                <m:sub>
                                  <m:r>
                                    <a:rPr lang="en-US" sz="2800" i="1">
                                      <a:latin typeface="Cambria Math" panose="02040503050406030204" pitchFamily="18" charset="0"/>
                                    </a:rPr>
                                    <m:t>𝑒</m:t>
                                  </m:r>
                                </m:sub>
                              </m:sSub>
                            </m:den>
                          </m:f>
                          <m:f>
                            <m:fPr>
                              <m:ctrlPr>
                                <a:rPr lang="en-US" sz="2800" i="1">
                                  <a:latin typeface="Cambria Math" panose="02040503050406030204" pitchFamily="18" charset="0"/>
                                </a:rPr>
                              </m:ctrlPr>
                            </m:fPr>
                            <m:num>
                              <m:sSub>
                                <m:sSubPr>
                                  <m:ctrlPr>
                                    <a:rPr lang="en-US" sz="2800" i="1">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i="1">
                                          <a:latin typeface="Cambria Math" panose="02040503050406030204" pitchFamily="18" charset="0"/>
                                          <a:ea typeface="Cambria Math" panose="02040503050406030204" pitchFamily="18" charset="0"/>
                                        </a:rPr>
                                        <m:t>𝜌</m:t>
                                      </m:r>
                                    </m:e>
                                  </m:acc>
                                </m:e>
                                <m:sub>
                                  <m:r>
                                    <a:rPr lang="en-US" sz="2800" i="1">
                                      <a:latin typeface="Cambria Math" panose="02040503050406030204" pitchFamily="18" charset="0"/>
                                    </a:rPr>
                                    <m:t>0</m:t>
                                  </m:r>
                                </m:sub>
                              </m:sSub>
                              <m:sSubSup>
                                <m:sSubSupPr>
                                  <m:ctrlPr>
                                    <a:rPr lang="en-US" sz="2800" i="1">
                                      <a:latin typeface="Cambria Math" panose="02040503050406030204" pitchFamily="18" charset="0"/>
                                    </a:rPr>
                                  </m:ctrlPr>
                                </m:sSubSupPr>
                                <m:e>
                                  <m:acc>
                                    <m:accPr>
                                      <m:chr m:val="̅"/>
                                      <m:ctrlPr>
                                        <a:rPr lang="en-US" sz="2800" i="1">
                                          <a:latin typeface="Cambria Math" panose="02040503050406030204" pitchFamily="18" charset="0"/>
                                        </a:rPr>
                                      </m:ctrlPr>
                                    </m:accPr>
                                    <m:e>
                                      <m:r>
                                        <a:rPr lang="en-US" sz="2800" i="1">
                                          <a:latin typeface="Cambria Math" panose="02040503050406030204" pitchFamily="18" charset="0"/>
                                        </a:rPr>
                                        <m:t>𝑉</m:t>
                                      </m:r>
                                    </m:e>
                                  </m:acc>
                                </m:e>
                                <m:sub>
                                  <m:r>
                                    <a:rPr lang="en-US" sz="2800" i="1">
                                      <a:latin typeface="Cambria Math" panose="02040503050406030204" pitchFamily="18" charset="0"/>
                                    </a:rPr>
                                    <m:t>0</m:t>
                                  </m:r>
                                </m:sub>
                                <m:sup>
                                  <m:r>
                                    <a:rPr lang="en-US" sz="2800" i="1">
                                      <a:latin typeface="Cambria Math" panose="02040503050406030204" pitchFamily="18" charset="0"/>
                                    </a:rPr>
                                    <m:t>2</m:t>
                                  </m:r>
                                </m:sup>
                              </m:sSubSup>
                            </m:num>
                            <m:den>
                              <m:r>
                                <a:rPr lang="en-US" sz="2800" i="1">
                                  <a:latin typeface="Cambria Math" panose="02040503050406030204" pitchFamily="18" charset="0"/>
                                </a:rPr>
                                <m:t>2</m:t>
                              </m:r>
                              <m:sSub>
                                <m:sSubPr>
                                  <m:ctrlPr>
                                    <a:rPr lang="en-US" sz="2800" i="1">
                                      <a:latin typeface="Cambria Math" panose="02040503050406030204" pitchFamily="18" charset="0"/>
                                    </a:rPr>
                                  </m:ctrlPr>
                                </m:sSubPr>
                                <m:e>
                                  <m:r>
                                    <a:rPr lang="en-US" sz="2800" i="1">
                                      <a:latin typeface="Cambria Math" panose="02040503050406030204" pitchFamily="18" charset="0"/>
                                    </a:rPr>
                                    <m:t>𝑔</m:t>
                                  </m:r>
                                </m:e>
                                <m:sub>
                                  <m:r>
                                    <a:rPr lang="en-US" sz="2800" i="1">
                                      <a:latin typeface="Cambria Math" panose="02040503050406030204" pitchFamily="18" charset="0"/>
                                    </a:rPr>
                                    <m:t>𝑐</m:t>
                                  </m:r>
                                </m:sub>
                              </m:sSub>
                            </m:den>
                          </m:f>
                        </m:e>
                      </m:d>
                      <m:r>
                        <a:rPr lang="en-US" sz="2800" b="0" i="1" smtClean="0">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𝑅</m:t>
                          </m:r>
                        </m:e>
                      </m:acc>
                      <m:d>
                        <m:dPr>
                          <m:ctrlPr>
                            <a:rPr lang="en-US" sz="2800"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𝑓</m:t>
                              </m:r>
                            </m:e>
                            <m:sub>
                              <m:r>
                                <a:rPr lang="en-US" sz="2800" i="1">
                                  <a:latin typeface="Cambria Math" panose="02040503050406030204" pitchFamily="18" charset="0"/>
                                </a:rPr>
                                <m:t>𝐵</m:t>
                              </m:r>
                            </m:sub>
                          </m:sSub>
                          <m:f>
                            <m:fPr>
                              <m:ctrlPr>
                                <a:rPr lang="en-US" sz="2800" i="1">
                                  <a:latin typeface="Cambria Math" panose="02040503050406030204" pitchFamily="18" charset="0"/>
                                </a:rPr>
                              </m:ctrlPr>
                            </m:fPr>
                            <m:num>
                              <m:sSub>
                                <m:sSubPr>
                                  <m:ctrlPr>
                                    <a:rPr lang="en-US" sz="2800" i="1">
                                      <a:latin typeface="Cambria Math" panose="02040503050406030204" pitchFamily="18" charset="0"/>
                                    </a:rPr>
                                  </m:ctrlPr>
                                </m:sSubPr>
                                <m:e>
                                  <m:r>
                                    <a:rPr lang="en-US" sz="2800" i="1">
                                      <a:latin typeface="Cambria Math" panose="02040503050406030204" pitchFamily="18" charset="0"/>
                                    </a:rPr>
                                    <m:t>𝐻</m:t>
                                  </m:r>
                                </m:e>
                                <m:sub>
                                  <m:r>
                                    <a:rPr lang="en-US" sz="2800" i="1">
                                      <a:latin typeface="Cambria Math" panose="02040503050406030204" pitchFamily="18" charset="0"/>
                                    </a:rPr>
                                    <m:t>𝐵</m:t>
                                  </m:r>
                                </m:sub>
                              </m:sSub>
                            </m:num>
                            <m:den>
                              <m:sSub>
                                <m:sSubPr>
                                  <m:ctrlPr>
                                    <a:rPr lang="en-US" sz="2800" i="1">
                                      <a:latin typeface="Cambria Math" panose="02040503050406030204" pitchFamily="18" charset="0"/>
                                    </a:rPr>
                                  </m:ctrlPr>
                                </m:sSubPr>
                                <m:e>
                                  <m:r>
                                    <a:rPr lang="en-US" sz="2800" i="1">
                                      <a:latin typeface="Cambria Math" panose="02040503050406030204" pitchFamily="18" charset="0"/>
                                    </a:rPr>
                                    <m:t>𝐷</m:t>
                                  </m:r>
                                </m:e>
                                <m:sub>
                                  <m:r>
                                    <a:rPr lang="en-US" sz="2800" i="1">
                                      <a:latin typeface="Cambria Math" panose="02040503050406030204" pitchFamily="18" charset="0"/>
                                    </a:rPr>
                                    <m:t>𝑒</m:t>
                                  </m:r>
                                </m:sub>
                              </m:sSub>
                            </m:den>
                          </m:f>
                          <m:f>
                            <m:fPr>
                              <m:ctrlPr>
                                <a:rPr lang="en-US" sz="2800" i="1">
                                  <a:latin typeface="Cambria Math" panose="02040503050406030204" pitchFamily="18" charset="0"/>
                                </a:rPr>
                              </m:ctrlPr>
                            </m:fPr>
                            <m:num>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𝜌</m:t>
                                  </m:r>
                                </m:e>
                                <m:sub>
                                  <m:r>
                                    <a:rPr lang="en-US" sz="2800" i="1">
                                      <a:latin typeface="Cambria Math" panose="02040503050406030204" pitchFamily="18" charset="0"/>
                                    </a:rPr>
                                    <m:t>𝑓</m:t>
                                  </m:r>
                                </m:sub>
                              </m:sSub>
                              <m:sSubSup>
                                <m:sSubSupPr>
                                  <m:ctrlPr>
                                    <a:rPr lang="en-US" sz="2800" i="1">
                                      <a:latin typeface="Cambria Math" panose="02040503050406030204" pitchFamily="18" charset="0"/>
                                    </a:rPr>
                                  </m:ctrlPr>
                                </m:sSubSupPr>
                                <m:e>
                                  <m:r>
                                    <a:rPr lang="en-US" sz="2800" i="1">
                                      <a:latin typeface="Cambria Math" panose="02040503050406030204" pitchFamily="18" charset="0"/>
                                    </a:rPr>
                                    <m:t>𝑉</m:t>
                                  </m:r>
                                </m:e>
                                <m:sub>
                                  <m:r>
                                    <a:rPr lang="en-US" sz="2800" i="1">
                                      <a:latin typeface="Cambria Math" panose="02040503050406030204" pitchFamily="18" charset="0"/>
                                    </a:rPr>
                                    <m:t>𝑓</m:t>
                                  </m:r>
                                </m:sub>
                                <m:sup>
                                  <m:r>
                                    <a:rPr lang="en-US" sz="2800" i="1">
                                      <a:latin typeface="Cambria Math" panose="02040503050406030204" pitchFamily="18" charset="0"/>
                                    </a:rPr>
                                    <m:t>2</m:t>
                                  </m:r>
                                </m:sup>
                              </m:sSubSup>
                            </m:num>
                            <m:den>
                              <m:r>
                                <a:rPr lang="en-US" sz="2800" i="1">
                                  <a:latin typeface="Cambria Math" panose="02040503050406030204" pitchFamily="18" charset="0"/>
                                </a:rPr>
                                <m:t>2</m:t>
                              </m:r>
                              <m:sSub>
                                <m:sSubPr>
                                  <m:ctrlPr>
                                    <a:rPr lang="en-US" sz="2800" i="1">
                                      <a:latin typeface="Cambria Math" panose="02040503050406030204" pitchFamily="18" charset="0"/>
                                    </a:rPr>
                                  </m:ctrlPr>
                                </m:sSubPr>
                                <m:e>
                                  <m:r>
                                    <a:rPr lang="en-US" sz="2800" i="1">
                                      <a:latin typeface="Cambria Math" panose="02040503050406030204" pitchFamily="18" charset="0"/>
                                    </a:rPr>
                                    <m:t>𝑔</m:t>
                                  </m:r>
                                </m:e>
                                <m:sub>
                                  <m:r>
                                    <a:rPr lang="en-US" sz="2800" i="1">
                                      <a:latin typeface="Cambria Math" panose="02040503050406030204" pitchFamily="18" charset="0"/>
                                    </a:rPr>
                                    <m:t>𝑐</m:t>
                                  </m:r>
                                </m:sub>
                              </m:sSub>
                            </m:den>
                          </m:f>
                        </m:e>
                      </m:d>
                    </m:oMath>
                  </m:oMathPara>
                </a14:m>
                <a:endParaRPr lang="en-US" sz="28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rPr>
                          </m:ctrlPr>
                        </m:sSubPr>
                        <m:e>
                          <m:d>
                            <m:dPr>
                              <m:ctrlPr>
                                <a:rPr lang="en-US" sz="2800" i="1">
                                  <a:latin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𝑓</m:t>
                                  </m:r>
                                </m:sub>
                              </m:sSub>
                            </m:e>
                          </m:d>
                        </m:e>
                        <m:sub>
                          <m:r>
                            <a:rPr lang="en-US" sz="2800" i="1">
                              <a:latin typeface="Cambria Math" panose="02040503050406030204" pitchFamily="18" charset="0"/>
                            </a:rPr>
                            <m:t>𝐻</m:t>
                          </m:r>
                        </m:sub>
                      </m:sSub>
                      <m:r>
                        <a:rPr lang="en-US" sz="2800" i="1">
                          <a:latin typeface="Cambria Math" panose="02040503050406030204" pitchFamily="18" charset="0"/>
                        </a:rPr>
                        <m:t>=</m:t>
                      </m:r>
                      <m:d>
                        <m:dPr>
                          <m:ctrlPr>
                            <a:rPr lang="en-US" sz="2800"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𝑓</m:t>
                              </m:r>
                            </m:e>
                            <m:sub>
                              <m:r>
                                <a:rPr lang="en-US" sz="2800" i="1">
                                  <a:latin typeface="Cambria Math" panose="02040503050406030204" pitchFamily="18" charset="0"/>
                                </a:rPr>
                                <m:t>𝐵</m:t>
                              </m:r>
                            </m:sub>
                          </m:sSub>
                          <m:f>
                            <m:fPr>
                              <m:ctrlPr>
                                <a:rPr lang="en-US" sz="2800" i="1">
                                  <a:latin typeface="Cambria Math" panose="02040503050406030204" pitchFamily="18" charset="0"/>
                                </a:rPr>
                              </m:ctrlPr>
                            </m:fPr>
                            <m:num>
                              <m:sSub>
                                <m:sSubPr>
                                  <m:ctrlPr>
                                    <a:rPr lang="en-US" sz="2800" i="1">
                                      <a:latin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𝜌</m:t>
                                  </m:r>
                                </m:e>
                                <m:sub>
                                  <m:r>
                                    <a:rPr lang="en-US" sz="2800" i="1">
                                      <a:latin typeface="Cambria Math" panose="02040503050406030204" pitchFamily="18" charset="0"/>
                                    </a:rPr>
                                    <m:t>𝑓</m:t>
                                  </m:r>
                                </m:sub>
                              </m:sSub>
                              <m:sSubSup>
                                <m:sSubSupPr>
                                  <m:ctrlPr>
                                    <a:rPr lang="en-US" sz="2800" i="1">
                                      <a:latin typeface="Cambria Math" panose="02040503050406030204" pitchFamily="18" charset="0"/>
                                    </a:rPr>
                                  </m:ctrlPr>
                                </m:sSubSupPr>
                                <m:e>
                                  <m:r>
                                    <a:rPr lang="en-US" sz="2800" i="1">
                                      <a:latin typeface="Cambria Math" panose="02040503050406030204" pitchFamily="18" charset="0"/>
                                    </a:rPr>
                                    <m:t>𝑉</m:t>
                                  </m:r>
                                </m:e>
                                <m:sub>
                                  <m:r>
                                    <a:rPr lang="en-US" sz="2800" i="1">
                                      <a:latin typeface="Cambria Math" panose="02040503050406030204" pitchFamily="18" charset="0"/>
                                    </a:rPr>
                                    <m:t>𝑓</m:t>
                                  </m:r>
                                </m:sub>
                                <m:sup>
                                  <m:r>
                                    <a:rPr lang="en-US" sz="2800" i="1">
                                      <a:latin typeface="Cambria Math" panose="02040503050406030204" pitchFamily="18" charset="0"/>
                                    </a:rPr>
                                    <m:t>2</m:t>
                                  </m:r>
                                </m:sup>
                              </m:sSubSup>
                            </m:num>
                            <m:den>
                              <m:r>
                                <a:rPr lang="en-US" sz="2800" i="1">
                                  <a:latin typeface="Cambria Math" panose="02040503050406030204" pitchFamily="18" charset="0"/>
                                </a:rPr>
                                <m:t>2</m:t>
                              </m:r>
                              <m:sSub>
                                <m:sSubPr>
                                  <m:ctrlPr>
                                    <a:rPr lang="en-US" sz="2800" i="1">
                                      <a:latin typeface="Cambria Math" panose="02040503050406030204" pitchFamily="18" charset="0"/>
                                    </a:rPr>
                                  </m:ctrlPr>
                                </m:sSubPr>
                                <m:e>
                                  <m:r>
                                    <a:rPr lang="en-US" sz="2800" i="1">
                                      <a:latin typeface="Cambria Math" panose="02040503050406030204" pitchFamily="18" charset="0"/>
                                    </a:rPr>
                                    <m:t>𝑔</m:t>
                                  </m:r>
                                </m:e>
                                <m:sub>
                                  <m:r>
                                    <a:rPr lang="en-US" sz="2800" i="1">
                                      <a:latin typeface="Cambria Math" panose="02040503050406030204" pitchFamily="18" charset="0"/>
                                    </a:rPr>
                                    <m:t>𝑐</m:t>
                                  </m:r>
                                </m:sub>
                              </m:sSub>
                              <m:sSub>
                                <m:sSubPr>
                                  <m:ctrlPr>
                                    <a:rPr lang="en-US" sz="2800" i="1">
                                      <a:latin typeface="Cambria Math" panose="02040503050406030204" pitchFamily="18" charset="0"/>
                                    </a:rPr>
                                  </m:ctrlPr>
                                </m:sSubPr>
                                <m:e>
                                  <m:r>
                                    <a:rPr lang="en-US" sz="2800" i="1">
                                      <a:latin typeface="Cambria Math" panose="02040503050406030204" pitchFamily="18" charset="0"/>
                                    </a:rPr>
                                    <m:t>𝐷</m:t>
                                  </m:r>
                                </m:e>
                                <m:sub>
                                  <m:r>
                                    <a:rPr lang="en-US" sz="2800" i="1">
                                      <a:latin typeface="Cambria Math" panose="02040503050406030204" pitchFamily="18" charset="0"/>
                                    </a:rPr>
                                    <m:t>𝑒</m:t>
                                  </m:r>
                                </m:sub>
                              </m:sSub>
                            </m:den>
                          </m:f>
                        </m:e>
                      </m:d>
                      <m:d>
                        <m:dPr>
                          <m:ctrlPr>
                            <a:rPr lang="en-US" sz="2800" i="1">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𝐻</m:t>
                              </m:r>
                            </m:e>
                            <m:sub>
                              <m:r>
                                <a:rPr lang="en-US" sz="2800" i="1">
                                  <a:latin typeface="Cambria Math" panose="02040503050406030204" pitchFamily="18" charset="0"/>
                                </a:rPr>
                                <m:t>0</m:t>
                              </m:r>
                            </m:sub>
                          </m:sSub>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𝑅</m:t>
                              </m:r>
                            </m:e>
                          </m:acc>
                          <m:sSub>
                            <m:sSubPr>
                              <m:ctrlPr>
                                <a:rPr lang="en-US" sz="2800" i="1">
                                  <a:latin typeface="Cambria Math" panose="02040503050406030204" pitchFamily="18" charset="0"/>
                                </a:rPr>
                              </m:ctrlPr>
                            </m:sSubPr>
                            <m:e>
                              <m:r>
                                <a:rPr lang="en-US" sz="2800" i="1">
                                  <a:latin typeface="Cambria Math" panose="02040503050406030204" pitchFamily="18" charset="0"/>
                                </a:rPr>
                                <m:t>𝐻</m:t>
                              </m:r>
                            </m:e>
                            <m:sub>
                              <m:r>
                                <a:rPr lang="en-US" sz="2800" b="0" i="1" smtClean="0">
                                  <a:latin typeface="Cambria Math" panose="02040503050406030204" pitchFamily="18" charset="0"/>
                                </a:rPr>
                                <m:t>𝐵</m:t>
                              </m:r>
                            </m:sub>
                          </m:sSub>
                        </m:e>
                      </m:d>
                    </m:oMath>
                  </m:oMathPara>
                </a14:m>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873866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253B6-3251-1BC9-170C-4355434B82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821521-D1DB-1292-9F3A-8B7FBBC600F4}"/>
              </a:ext>
            </a:extLst>
          </p:cNvPr>
          <p:cNvSpPr>
            <a:spLocks noGrp="1"/>
          </p:cNvSpPr>
          <p:nvPr>
            <p:ph type="title"/>
          </p:nvPr>
        </p:nvSpPr>
        <p:spPr/>
        <p:txBody>
          <a:bodyPr/>
          <a:lstStyle/>
          <a:p>
            <a:r>
              <a:rPr lang="en-US" sz="3600" dirty="0"/>
              <a:t>Martinelli-Nelson Friction Multiplier</a:t>
            </a:r>
          </a:p>
        </p:txBody>
      </p:sp>
      <p:pic>
        <p:nvPicPr>
          <p:cNvPr id="7" name="Picture 6">
            <a:extLst>
              <a:ext uri="{FF2B5EF4-FFF2-40B4-BE49-F238E27FC236}">
                <a16:creationId xmlns:a16="http://schemas.microsoft.com/office/drawing/2014/main" id="{D03F8402-43D5-C3B8-442C-DA053EA6BECC}"/>
              </a:ext>
            </a:extLst>
          </p:cNvPr>
          <p:cNvPicPr>
            <a:picLocks noChangeAspect="1"/>
          </p:cNvPicPr>
          <p:nvPr/>
        </p:nvPicPr>
        <p:blipFill>
          <a:blip r:embed="rId2"/>
          <a:stretch>
            <a:fillRect/>
          </a:stretch>
        </p:blipFill>
        <p:spPr>
          <a:xfrm>
            <a:off x="838200" y="1243343"/>
            <a:ext cx="7119938" cy="5328702"/>
          </a:xfrm>
          <a:prstGeom prst="rect">
            <a:avLst/>
          </a:prstGeom>
        </p:spPr>
      </p:pic>
    </p:spTree>
    <p:extLst>
      <p:ext uri="{BB962C8B-B14F-4D97-AF65-F5344CB8AC3E}">
        <p14:creationId xmlns:p14="http://schemas.microsoft.com/office/powerpoint/2010/main" val="24511291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272955"/>
            <a:ext cx="8737600" cy="6553200"/>
          </a:xfrm>
          <a:prstGeom prst="rect">
            <a:avLst/>
          </a:prstGeom>
        </p:spPr>
      </p:pic>
      <p:sp>
        <p:nvSpPr>
          <p:cNvPr id="5" name="Rectangle 4"/>
          <p:cNvSpPr/>
          <p:nvPr/>
        </p:nvSpPr>
        <p:spPr>
          <a:xfrm>
            <a:off x="5943600" y="293427"/>
            <a:ext cx="3022600" cy="336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62000" y="6477000"/>
            <a:ext cx="4267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18194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2A9F6-F0AD-6225-A564-A40D115A2D10}"/>
              </a:ext>
            </a:extLst>
          </p:cNvPr>
          <p:cNvSpPr>
            <a:spLocks noGrp="1"/>
          </p:cNvSpPr>
          <p:nvPr>
            <p:ph type="title"/>
          </p:nvPr>
        </p:nvSpPr>
        <p:spPr/>
        <p:txBody>
          <a:bodyPr/>
          <a:lstStyle/>
          <a:p>
            <a:r>
              <a:rPr lang="en-US" dirty="0"/>
              <a:t>Boiling &amp; Non-boiling Heights</a:t>
            </a:r>
            <a:endParaRPr lang="en-MY" dirty="0"/>
          </a:p>
        </p:txBody>
      </p:sp>
      <p:pic>
        <p:nvPicPr>
          <p:cNvPr id="5" name="Picture 4">
            <a:extLst>
              <a:ext uri="{FF2B5EF4-FFF2-40B4-BE49-F238E27FC236}">
                <a16:creationId xmlns:a16="http://schemas.microsoft.com/office/drawing/2014/main" id="{E5C42E45-FA5B-CC63-7F2D-563E3B29EFAE}"/>
              </a:ext>
            </a:extLst>
          </p:cNvPr>
          <p:cNvPicPr>
            <a:picLocks noChangeAspect="1"/>
          </p:cNvPicPr>
          <p:nvPr/>
        </p:nvPicPr>
        <p:blipFill>
          <a:blip r:embed="rId2"/>
          <a:stretch>
            <a:fillRect/>
          </a:stretch>
        </p:blipFill>
        <p:spPr>
          <a:xfrm>
            <a:off x="685800" y="1388969"/>
            <a:ext cx="4510087" cy="4883014"/>
          </a:xfrm>
          <a:prstGeom prst="rect">
            <a:avLst/>
          </a:prstGeom>
        </p:spPr>
      </p:pic>
      <p:sp>
        <p:nvSpPr>
          <p:cNvPr id="6" name="TextBox 5">
            <a:extLst>
              <a:ext uri="{FF2B5EF4-FFF2-40B4-BE49-F238E27FC236}">
                <a16:creationId xmlns:a16="http://schemas.microsoft.com/office/drawing/2014/main" id="{15E627A1-233F-8349-979A-06A1DECB4D3B}"/>
              </a:ext>
            </a:extLst>
          </p:cNvPr>
          <p:cNvSpPr txBox="1"/>
          <p:nvPr/>
        </p:nvSpPr>
        <p:spPr>
          <a:xfrm>
            <a:off x="5257800" y="2362200"/>
            <a:ext cx="3124894" cy="461665"/>
          </a:xfrm>
          <a:prstGeom prst="rect">
            <a:avLst/>
          </a:prstGeom>
          <a:noFill/>
        </p:spPr>
        <p:txBody>
          <a:bodyPr wrap="none" rtlCol="0">
            <a:spAutoFit/>
          </a:bodyPr>
          <a:lstStyle/>
          <a:p>
            <a:r>
              <a:rPr lang="en-US" sz="2400" dirty="0"/>
              <a:t>H</a:t>
            </a:r>
            <a:r>
              <a:rPr lang="en-US" sz="2400" baseline="-25000" dirty="0"/>
              <a:t>O</a:t>
            </a:r>
            <a:r>
              <a:rPr lang="en-US" sz="2400" dirty="0"/>
              <a:t> = Non-boiling height</a:t>
            </a:r>
            <a:endParaRPr lang="en-MY" sz="2400" dirty="0"/>
          </a:p>
        </p:txBody>
      </p:sp>
      <p:sp>
        <p:nvSpPr>
          <p:cNvPr id="7" name="TextBox 6">
            <a:extLst>
              <a:ext uri="{FF2B5EF4-FFF2-40B4-BE49-F238E27FC236}">
                <a16:creationId xmlns:a16="http://schemas.microsoft.com/office/drawing/2014/main" id="{9F1A998D-C77F-E6FA-40B9-1B135F803AB2}"/>
              </a:ext>
            </a:extLst>
          </p:cNvPr>
          <p:cNvSpPr txBox="1"/>
          <p:nvPr/>
        </p:nvSpPr>
        <p:spPr>
          <a:xfrm>
            <a:off x="5257800" y="2971800"/>
            <a:ext cx="2488502" cy="461665"/>
          </a:xfrm>
          <a:prstGeom prst="rect">
            <a:avLst/>
          </a:prstGeom>
          <a:noFill/>
        </p:spPr>
        <p:txBody>
          <a:bodyPr wrap="none" rtlCol="0">
            <a:spAutoFit/>
          </a:bodyPr>
          <a:lstStyle/>
          <a:p>
            <a:r>
              <a:rPr lang="en-US" sz="2400" dirty="0"/>
              <a:t>H</a:t>
            </a:r>
            <a:r>
              <a:rPr lang="en-US" sz="2400" baseline="-25000" dirty="0"/>
              <a:t>B</a:t>
            </a:r>
            <a:r>
              <a:rPr lang="en-US" sz="2400" dirty="0"/>
              <a:t> = Boiling height</a:t>
            </a:r>
            <a:endParaRPr lang="en-MY" sz="2400" dirty="0"/>
          </a:p>
        </p:txBody>
      </p:sp>
      <p:sp>
        <p:nvSpPr>
          <p:cNvPr id="8" name="TextBox 7">
            <a:extLst>
              <a:ext uri="{FF2B5EF4-FFF2-40B4-BE49-F238E27FC236}">
                <a16:creationId xmlns:a16="http://schemas.microsoft.com/office/drawing/2014/main" id="{EDD12D83-8FDF-8C5D-EF48-43E5F4D3666F}"/>
              </a:ext>
            </a:extLst>
          </p:cNvPr>
          <p:cNvSpPr txBox="1"/>
          <p:nvPr/>
        </p:nvSpPr>
        <p:spPr>
          <a:xfrm>
            <a:off x="5257800" y="3516869"/>
            <a:ext cx="2082621" cy="461665"/>
          </a:xfrm>
          <a:prstGeom prst="rect">
            <a:avLst/>
          </a:prstGeom>
          <a:noFill/>
        </p:spPr>
        <p:txBody>
          <a:bodyPr wrap="none" rtlCol="0">
            <a:spAutoFit/>
          </a:bodyPr>
          <a:lstStyle/>
          <a:p>
            <a:r>
              <a:rPr lang="en-US" sz="2400" dirty="0" err="1"/>
              <a:t>x</a:t>
            </a:r>
            <a:r>
              <a:rPr lang="en-US" sz="2400" baseline="-25000" dirty="0" err="1"/>
              <a:t>e</a:t>
            </a:r>
            <a:r>
              <a:rPr lang="en-US" sz="2400" dirty="0"/>
              <a:t> = exit quality</a:t>
            </a:r>
            <a:endParaRPr lang="en-MY" sz="2400" dirty="0"/>
          </a:p>
        </p:txBody>
      </p:sp>
    </p:spTree>
    <p:extLst>
      <p:ext uri="{BB962C8B-B14F-4D97-AF65-F5344CB8AC3E}">
        <p14:creationId xmlns:p14="http://schemas.microsoft.com/office/powerpoint/2010/main" val="16530979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6FDCF-D3CD-230C-8D6E-9C42CC0B791D}"/>
              </a:ext>
            </a:extLst>
          </p:cNvPr>
          <p:cNvSpPr>
            <a:spLocks noGrp="1"/>
          </p:cNvSpPr>
          <p:nvPr>
            <p:ph type="title"/>
          </p:nvPr>
        </p:nvSpPr>
        <p:spPr>
          <a:xfrm>
            <a:off x="457200" y="274638"/>
            <a:ext cx="8229600" cy="704616"/>
          </a:xfrm>
        </p:spPr>
        <p:txBody>
          <a:bodyPr/>
          <a:lstStyle/>
          <a:p>
            <a:r>
              <a:rPr lang="en-MY" sz="3600" kern="100" dirty="0">
                <a:latin typeface="Calibri" panose="020F0502020204030204" pitchFamily="34" charset="0"/>
                <a:ea typeface="Calibri" panose="020F0502020204030204" pitchFamily="34" charset="0"/>
                <a:cs typeface="Times New Roman" panose="02020603050405020304" pitchFamily="18" charset="0"/>
              </a:rPr>
              <a:t>Non Boiling-to-Total Heat Ratio </a:t>
            </a:r>
            <a:endParaRPr lang="en-MY" sz="3600" dirty="0"/>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F1D4901D-A148-09B1-5BFD-E11799860394}"/>
                  </a:ext>
                </a:extLst>
              </p:cNvPr>
              <p:cNvSpPr txBox="1"/>
              <p:nvPr/>
            </p:nvSpPr>
            <p:spPr>
              <a:xfrm>
                <a:off x="990600" y="1066800"/>
                <a:ext cx="4572000" cy="908710"/>
              </a:xfrm>
              <a:prstGeom prst="rect">
                <a:avLst/>
              </a:prstGeom>
              <a:noFill/>
            </p:spPr>
            <p:txBody>
              <a:bodyPr wrap="square">
                <a:spAutoFit/>
              </a:bodyPr>
              <a:lstStyle/>
              <a:p>
                <a:pPr>
                  <a:buNone/>
                </a:pPr>
                <a14:m>
                  <m:oMathPara xmlns:m="http://schemas.openxmlformats.org/officeDocument/2006/math">
                    <m:oMathParaPr>
                      <m:jc m:val="centerGroup"/>
                    </m:oMathParaPr>
                    <m:oMath xmlns:m="http://schemas.openxmlformats.org/officeDocument/2006/math">
                      <m:f>
                        <m:fPr>
                          <m:ctrlPr>
                            <a:rPr lang="en-MY" sz="2400" i="1">
                              <a:effectLst/>
                              <a:latin typeface="Cambria Math" panose="02040503050406030204" pitchFamily="18" charset="0"/>
                            </a:rPr>
                          </m:ctrlPr>
                        </m:fPr>
                        <m:num>
                          <m:sSub>
                            <m:sSubPr>
                              <m:ctrlPr>
                                <a:rPr lang="en-MY" sz="2400" i="1">
                                  <a:effectLst/>
                                  <a:latin typeface="Cambria Math" panose="02040503050406030204" pitchFamily="18" charset="0"/>
                                </a:rPr>
                              </m:ctrlPr>
                            </m:sSubPr>
                            <m:e>
                              <m:r>
                                <a:rPr lang="en-MY" sz="2400" i="1">
                                  <a:effectLst/>
                                  <a:latin typeface="Cambria Math" panose="02040503050406030204" pitchFamily="18" charset="0"/>
                                  <a:ea typeface="Calibri" panose="020F0502020204030204" pitchFamily="34" charset="0"/>
                                  <a:cs typeface="Times New Roman" panose="02020603050405020304" pitchFamily="18" charset="0"/>
                                </a:rPr>
                                <m:t>𝑞</m:t>
                              </m:r>
                            </m:e>
                            <m:sub>
                              <m:r>
                                <a:rPr lang="en-MY" sz="2400" i="1">
                                  <a:effectLst/>
                                  <a:latin typeface="Cambria Math" panose="02040503050406030204" pitchFamily="18" charset="0"/>
                                  <a:ea typeface="Calibri" panose="020F0502020204030204" pitchFamily="34" charset="0"/>
                                  <a:cs typeface="Times New Roman" panose="02020603050405020304" pitchFamily="18" charset="0"/>
                                </a:rPr>
                                <m:t>𝑠</m:t>
                              </m:r>
                            </m:sub>
                          </m:sSub>
                        </m:num>
                        <m:den>
                          <m:sSub>
                            <m:sSubPr>
                              <m:ctrlPr>
                                <a:rPr lang="en-MY" sz="2400" i="1">
                                  <a:effectLst/>
                                  <a:latin typeface="Cambria Math" panose="02040503050406030204" pitchFamily="18" charset="0"/>
                                </a:rPr>
                              </m:ctrlPr>
                            </m:sSubPr>
                            <m:e>
                              <m:r>
                                <a:rPr lang="en-MY" sz="2400" i="1">
                                  <a:effectLst/>
                                  <a:latin typeface="Cambria Math" panose="02040503050406030204" pitchFamily="18" charset="0"/>
                                  <a:ea typeface="Calibri" panose="020F0502020204030204" pitchFamily="34" charset="0"/>
                                  <a:cs typeface="Times New Roman" panose="02020603050405020304" pitchFamily="18" charset="0"/>
                                </a:rPr>
                                <m:t>𝑞</m:t>
                              </m:r>
                            </m:e>
                            <m:sub>
                              <m:r>
                                <a:rPr lang="en-MY" sz="2400" i="1">
                                  <a:effectLst/>
                                  <a:latin typeface="Cambria Math" panose="02040503050406030204" pitchFamily="18" charset="0"/>
                                  <a:ea typeface="Calibri" panose="020F0502020204030204" pitchFamily="34" charset="0"/>
                                  <a:cs typeface="Times New Roman" panose="02020603050405020304" pitchFamily="18" charset="0"/>
                                </a:rPr>
                                <m:t>𝑡</m:t>
                              </m:r>
                            </m:sub>
                          </m:sSub>
                        </m:den>
                      </m:f>
                      <m:r>
                        <a:rPr lang="en-MY" sz="24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MY" sz="2400" i="1">
                              <a:effectLst/>
                              <a:latin typeface="Cambria Math" panose="02040503050406030204" pitchFamily="18" charset="0"/>
                            </a:rPr>
                          </m:ctrlPr>
                        </m:fPr>
                        <m:num>
                          <m:sSub>
                            <m:sSubPr>
                              <m:ctrlPr>
                                <a:rPr lang="en-MY" sz="2400" i="1">
                                  <a:effectLst/>
                                  <a:latin typeface="Cambria Math" panose="02040503050406030204" pitchFamily="18" charset="0"/>
                                </a:rPr>
                              </m:ctrlPr>
                            </m:sSubPr>
                            <m:e>
                              <m:r>
                                <a:rPr lang="en-MY" sz="2400" i="1">
                                  <a:effectLst/>
                                  <a:latin typeface="Cambria Math" panose="02040503050406030204" pitchFamily="18" charset="0"/>
                                  <a:ea typeface="Calibri" panose="020F0502020204030204" pitchFamily="34" charset="0"/>
                                  <a:cs typeface="Times New Roman" panose="02020603050405020304" pitchFamily="18" charset="0"/>
                                </a:rPr>
                                <m:t>h</m:t>
                              </m:r>
                            </m:e>
                            <m:sub>
                              <m:r>
                                <a:rPr lang="en-MY" sz="2400" i="1">
                                  <a:effectLst/>
                                  <a:latin typeface="Cambria Math" panose="02040503050406030204" pitchFamily="18" charset="0"/>
                                  <a:ea typeface="Calibri" panose="020F0502020204030204" pitchFamily="34" charset="0"/>
                                  <a:cs typeface="Times New Roman" panose="02020603050405020304" pitchFamily="18" charset="0"/>
                                </a:rPr>
                                <m:t>𝑓</m:t>
                              </m:r>
                            </m:sub>
                          </m:sSub>
                          <m:r>
                            <a:rPr lang="en-MY" sz="24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MY" sz="2400" i="1">
                                  <a:effectLst/>
                                  <a:latin typeface="Cambria Math" panose="02040503050406030204" pitchFamily="18" charset="0"/>
                                </a:rPr>
                              </m:ctrlPr>
                            </m:sSubPr>
                            <m:e>
                              <m:r>
                                <a:rPr lang="en-MY" sz="2400" i="1">
                                  <a:effectLst/>
                                  <a:latin typeface="Cambria Math" panose="02040503050406030204" pitchFamily="18" charset="0"/>
                                  <a:ea typeface="Calibri" panose="020F0502020204030204" pitchFamily="34" charset="0"/>
                                  <a:cs typeface="Times New Roman" panose="02020603050405020304" pitchFamily="18" charset="0"/>
                                </a:rPr>
                                <m:t>h</m:t>
                              </m:r>
                            </m:e>
                            <m:sub>
                              <m:r>
                                <a:rPr lang="en-MY" sz="2400" i="1">
                                  <a:effectLst/>
                                  <a:latin typeface="Cambria Math" panose="02040503050406030204" pitchFamily="18" charset="0"/>
                                  <a:ea typeface="Calibri" panose="020F0502020204030204" pitchFamily="34" charset="0"/>
                                  <a:cs typeface="Times New Roman" panose="02020603050405020304" pitchFamily="18" charset="0"/>
                                </a:rPr>
                                <m:t>𝑖</m:t>
                              </m:r>
                            </m:sub>
                          </m:sSub>
                        </m:num>
                        <m:den>
                          <m:r>
                            <a:rPr lang="en-MY" sz="24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MY" sz="2400" i="1">
                                  <a:effectLst/>
                                  <a:latin typeface="Cambria Math" panose="02040503050406030204" pitchFamily="18" charset="0"/>
                                </a:rPr>
                              </m:ctrlPr>
                            </m:sSubPr>
                            <m:e>
                              <m:r>
                                <a:rPr lang="en-MY" sz="2400" i="1">
                                  <a:effectLst/>
                                  <a:latin typeface="Cambria Math" panose="02040503050406030204" pitchFamily="18" charset="0"/>
                                  <a:ea typeface="Calibri" panose="020F0502020204030204" pitchFamily="34" charset="0"/>
                                  <a:cs typeface="Times New Roman" panose="02020603050405020304" pitchFamily="18" charset="0"/>
                                </a:rPr>
                                <m:t>h</m:t>
                              </m:r>
                            </m:e>
                            <m:sub>
                              <m:r>
                                <a:rPr lang="en-MY" sz="2400" i="1">
                                  <a:effectLst/>
                                  <a:latin typeface="Cambria Math" panose="02040503050406030204" pitchFamily="18" charset="0"/>
                                  <a:ea typeface="Calibri" panose="020F0502020204030204" pitchFamily="34" charset="0"/>
                                  <a:cs typeface="Times New Roman" panose="02020603050405020304" pitchFamily="18" charset="0"/>
                                </a:rPr>
                                <m:t>𝑓</m:t>
                              </m:r>
                            </m:sub>
                          </m:sSub>
                          <m:r>
                            <a:rPr lang="en-MY" sz="24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MY" sz="2400" i="1">
                                  <a:effectLst/>
                                  <a:latin typeface="Cambria Math" panose="02040503050406030204" pitchFamily="18" charset="0"/>
                                </a:rPr>
                              </m:ctrlPr>
                            </m:sSubPr>
                            <m:e>
                              <m:r>
                                <a:rPr lang="en-MY" sz="2400" i="1">
                                  <a:effectLst/>
                                  <a:latin typeface="Cambria Math" panose="02040503050406030204" pitchFamily="18" charset="0"/>
                                  <a:ea typeface="Calibri" panose="020F0502020204030204" pitchFamily="34" charset="0"/>
                                  <a:cs typeface="Times New Roman" panose="02020603050405020304" pitchFamily="18" charset="0"/>
                                </a:rPr>
                                <m:t>𝑥</m:t>
                              </m:r>
                            </m:e>
                            <m:sub>
                              <m:r>
                                <a:rPr lang="en-MY" sz="2400" i="1">
                                  <a:effectLst/>
                                  <a:latin typeface="Cambria Math" panose="02040503050406030204" pitchFamily="18" charset="0"/>
                                  <a:ea typeface="Calibri" panose="020F0502020204030204" pitchFamily="34" charset="0"/>
                                  <a:cs typeface="Times New Roman" panose="02020603050405020304" pitchFamily="18" charset="0"/>
                                </a:rPr>
                                <m:t>𝑒</m:t>
                              </m:r>
                            </m:sub>
                          </m:sSub>
                          <m:sSub>
                            <m:sSubPr>
                              <m:ctrlPr>
                                <a:rPr lang="en-MY" sz="2400" i="1">
                                  <a:effectLst/>
                                  <a:latin typeface="Cambria Math" panose="02040503050406030204" pitchFamily="18" charset="0"/>
                                </a:rPr>
                              </m:ctrlPr>
                            </m:sSubPr>
                            <m:e>
                              <m:r>
                                <a:rPr lang="en-MY" sz="2400" i="1">
                                  <a:effectLst/>
                                  <a:latin typeface="Cambria Math" panose="02040503050406030204" pitchFamily="18" charset="0"/>
                                  <a:ea typeface="Calibri" panose="020F0502020204030204" pitchFamily="34" charset="0"/>
                                  <a:cs typeface="Times New Roman" panose="02020603050405020304" pitchFamily="18" charset="0"/>
                                </a:rPr>
                                <m:t>h</m:t>
                              </m:r>
                            </m:e>
                            <m:sub>
                              <m:r>
                                <a:rPr lang="en-MY" sz="2400" i="1">
                                  <a:effectLst/>
                                  <a:latin typeface="Cambria Math" panose="02040503050406030204" pitchFamily="18" charset="0"/>
                                  <a:ea typeface="Calibri" panose="020F0502020204030204" pitchFamily="34" charset="0"/>
                                  <a:cs typeface="Times New Roman" panose="02020603050405020304" pitchFamily="18" charset="0"/>
                                </a:rPr>
                                <m:t>𝑓𝑔</m:t>
                              </m:r>
                            </m:sub>
                          </m:sSub>
                          <m:r>
                            <a:rPr lang="en-MY" sz="24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MY" sz="2400" i="1">
                                  <a:effectLst/>
                                  <a:latin typeface="Cambria Math" panose="02040503050406030204" pitchFamily="18" charset="0"/>
                                </a:rPr>
                              </m:ctrlPr>
                            </m:sSubPr>
                            <m:e>
                              <m:r>
                                <a:rPr lang="en-MY" sz="2400" i="1">
                                  <a:effectLst/>
                                  <a:latin typeface="Cambria Math" panose="02040503050406030204" pitchFamily="18" charset="0"/>
                                  <a:ea typeface="Calibri" panose="020F0502020204030204" pitchFamily="34" charset="0"/>
                                  <a:cs typeface="Times New Roman" panose="02020603050405020304" pitchFamily="18" charset="0"/>
                                </a:rPr>
                                <m:t>h</m:t>
                              </m:r>
                            </m:e>
                            <m:sub>
                              <m:r>
                                <a:rPr lang="en-MY" sz="2400" i="1">
                                  <a:effectLst/>
                                  <a:latin typeface="Cambria Math" panose="02040503050406030204" pitchFamily="18" charset="0"/>
                                  <a:ea typeface="Calibri" panose="020F0502020204030204" pitchFamily="34" charset="0"/>
                                  <a:cs typeface="Times New Roman" panose="02020603050405020304" pitchFamily="18" charset="0"/>
                                </a:rPr>
                                <m:t>𝑖</m:t>
                              </m:r>
                            </m:sub>
                          </m:sSub>
                        </m:den>
                      </m:f>
                    </m:oMath>
                  </m:oMathPara>
                </a14:m>
                <a:br>
                  <a:rPr lang="en-MY" sz="2400" dirty="0">
                    <a:effectLst/>
                    <a:latin typeface="Calibri" panose="020F0502020204030204" pitchFamily="34" charset="0"/>
                    <a:ea typeface="Calibri" panose="020F0502020204030204" pitchFamily="34" charset="0"/>
                    <a:cs typeface="Times New Roman" panose="02020603050405020304" pitchFamily="18" charset="0"/>
                  </a:rPr>
                </a:br>
                <a:endParaRPr lang="en-MY" sz="2400" dirty="0"/>
              </a:p>
            </p:txBody>
          </p:sp>
        </mc:Choice>
        <mc:Fallback>
          <p:sp>
            <p:nvSpPr>
              <p:cNvPr id="8" name="TextBox 7">
                <a:extLst>
                  <a:ext uri="{FF2B5EF4-FFF2-40B4-BE49-F238E27FC236}">
                    <a16:creationId xmlns:a16="http://schemas.microsoft.com/office/drawing/2014/main" id="{F1D4901D-A148-09B1-5BFD-E11799860394}"/>
                  </a:ext>
                </a:extLst>
              </p:cNvPr>
              <p:cNvSpPr txBox="1">
                <a:spLocks noRot="1" noChangeAspect="1" noMove="1" noResize="1" noEditPoints="1" noAdjustHandles="1" noChangeArrowheads="1" noChangeShapeType="1" noTextEdit="1"/>
              </p:cNvSpPr>
              <p:nvPr/>
            </p:nvSpPr>
            <p:spPr>
              <a:xfrm>
                <a:off x="990600" y="1066800"/>
                <a:ext cx="4572000" cy="908710"/>
              </a:xfrm>
              <a:prstGeom prst="rect">
                <a:avLst/>
              </a:prstGeom>
              <a:blipFill>
                <a:blip r:embed="rId2"/>
                <a:stretch>
                  <a:fillRect/>
                </a:stretch>
              </a:blipFill>
            </p:spPr>
            <p:txBody>
              <a:bodyPr/>
              <a:lstStyle/>
              <a:p>
                <a:r>
                  <a:rPr lang="en-MY">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C286ABC2-B081-C347-B368-2BE9F74072A9}"/>
                  </a:ext>
                </a:extLst>
              </p:cNvPr>
              <p:cNvSpPr txBox="1"/>
              <p:nvPr/>
            </p:nvSpPr>
            <p:spPr>
              <a:xfrm>
                <a:off x="457200" y="2094743"/>
                <a:ext cx="8229600" cy="4603440"/>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14:m>
                  <m:oMath xmlns:m="http://schemas.openxmlformats.org/officeDocument/2006/math">
                    <m:sSub>
                      <m:sSubPr>
                        <m:ctrlPr>
                          <a:rPr lang="en-MY" sz="2400" i="1" kern="100" smtClean="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𝑞</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𝑠</m:t>
                        </m:r>
                      </m:sub>
                    </m:sSub>
                  </m:oMath>
                </a14:m>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sensible heat added (non boiling section), Btu/</a:t>
                </a:r>
                <a:r>
                  <a:rPr lang="en-MY" sz="2400" kern="100" dirty="0" err="1">
                    <a:effectLst/>
                    <a:latin typeface="Calibri" panose="020F0502020204030204" pitchFamily="34" charset="0"/>
                    <a:ea typeface="Calibri" panose="020F0502020204030204" pitchFamily="34" charset="0"/>
                    <a:cs typeface="Times New Roman" panose="02020603050405020304" pitchFamily="18" charset="0"/>
                  </a:rPr>
                  <a:t>lbm</a:t>
                </a: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(or J/kg in SI)</a:t>
                </a:r>
              </a:p>
              <a:p>
                <a:pPr marL="342900" lvl="0" indent="-342900">
                  <a:lnSpc>
                    <a:spcPct val="107000"/>
                  </a:lnSpc>
                  <a:spcAft>
                    <a:spcPts val="800"/>
                  </a:spcAft>
                  <a:buSzPts val="1000"/>
                  <a:buFont typeface="Symbol" panose="05050102010706020507" pitchFamily="18" charset="2"/>
                  <a:buChar char=""/>
                  <a:tabLst>
                    <a:tab pos="457200" algn="l"/>
                  </a:tabLst>
                </a:pPr>
                <a14:m>
                  <m:oMath xmlns:m="http://schemas.openxmlformats.org/officeDocument/2006/math">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𝑞</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total heat added to channel per unit mass of incoming coolant, Btu/</a:t>
                </a:r>
                <a:r>
                  <a:rPr lang="en-MY" sz="2400" kern="100" dirty="0" err="1">
                    <a:effectLst/>
                    <a:latin typeface="Calibri" panose="020F0502020204030204" pitchFamily="34" charset="0"/>
                    <a:ea typeface="Calibri" panose="020F0502020204030204" pitchFamily="34" charset="0"/>
                    <a:cs typeface="Times New Roman" panose="02020603050405020304" pitchFamily="18" charset="0"/>
                  </a:rPr>
                  <a:t>lbm</a:t>
                </a: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(or J/kg in SI)</a:t>
                </a:r>
              </a:p>
              <a:p>
                <a:pPr marL="342900" lvl="0" indent="-342900">
                  <a:lnSpc>
                    <a:spcPct val="107000"/>
                  </a:lnSpc>
                  <a:spcAft>
                    <a:spcPts val="800"/>
                  </a:spcAft>
                  <a:buSzPts val="1000"/>
                  <a:buFont typeface="Symbol" panose="05050102010706020507" pitchFamily="18" charset="2"/>
                  <a:buChar char=""/>
                  <a:tabLst>
                    <a:tab pos="457200" algn="l"/>
                  </a:tabLst>
                </a:pPr>
                <a14:m>
                  <m:oMath xmlns:m="http://schemas.openxmlformats.org/officeDocument/2006/math">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h</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enthalpy at inlet of channel, Btu/</a:t>
                </a:r>
                <a:r>
                  <a:rPr lang="en-MY" sz="2400" kern="100" dirty="0" err="1">
                    <a:effectLst/>
                    <a:latin typeface="Calibri" panose="020F0502020204030204" pitchFamily="34" charset="0"/>
                    <a:ea typeface="Calibri" panose="020F0502020204030204" pitchFamily="34" charset="0"/>
                    <a:cs typeface="Times New Roman" panose="02020603050405020304" pitchFamily="18" charset="0"/>
                  </a:rPr>
                  <a:t>lbm</a:t>
                </a: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(or J/kg in SI)</a:t>
                </a:r>
              </a:p>
              <a:p>
                <a:pPr marL="342900" lvl="0" indent="-342900">
                  <a:lnSpc>
                    <a:spcPct val="107000"/>
                  </a:lnSpc>
                  <a:spcAft>
                    <a:spcPts val="800"/>
                  </a:spcAft>
                  <a:buSzPts val="1000"/>
                  <a:buFont typeface="Symbol" panose="05050102010706020507" pitchFamily="18" charset="2"/>
                  <a:buChar char=""/>
                  <a:tabLst>
                    <a:tab pos="457200" algn="l"/>
                  </a:tabLst>
                </a:pPr>
                <a14:m>
                  <m:oMath xmlns:m="http://schemas.openxmlformats.org/officeDocument/2006/math">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h</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𝑓</m:t>
                        </m:r>
                      </m:sub>
                    </m:sSub>
                  </m:oMath>
                </a14:m>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enthalpy of saturated liquid at system pressure, Btu/</a:t>
                </a:r>
                <a:r>
                  <a:rPr lang="en-MY" sz="2400" kern="100" dirty="0" err="1">
                    <a:effectLst/>
                    <a:latin typeface="Calibri" panose="020F0502020204030204" pitchFamily="34" charset="0"/>
                    <a:ea typeface="Calibri" panose="020F0502020204030204" pitchFamily="34" charset="0"/>
                    <a:cs typeface="Times New Roman" panose="02020603050405020304" pitchFamily="18" charset="0"/>
                  </a:rPr>
                  <a:t>lbm</a:t>
                </a: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(or J/kg in SI)</a:t>
                </a:r>
              </a:p>
              <a:p>
                <a:pPr marL="342900" lvl="0" indent="-342900">
                  <a:lnSpc>
                    <a:spcPct val="107000"/>
                  </a:lnSpc>
                  <a:spcAft>
                    <a:spcPts val="800"/>
                  </a:spcAft>
                  <a:buSzPts val="1000"/>
                  <a:buFont typeface="Symbol" panose="05050102010706020507" pitchFamily="18" charset="2"/>
                  <a:buChar char=""/>
                  <a:tabLst>
                    <a:tab pos="457200" algn="l"/>
                  </a:tabLst>
                </a:pPr>
                <a14:m>
                  <m:oMath xmlns:m="http://schemas.openxmlformats.org/officeDocument/2006/math">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𝑥</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𝑒</m:t>
                        </m:r>
                      </m:sub>
                    </m:sSub>
                  </m:oMath>
                </a14:m>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exit quality (mass fraction vapor, dimensionless)</a:t>
                </a:r>
              </a:p>
              <a:p>
                <a:pPr marL="342900" lvl="0" indent="-342900">
                  <a:lnSpc>
                    <a:spcPct val="107000"/>
                  </a:lnSpc>
                  <a:spcAft>
                    <a:spcPts val="800"/>
                  </a:spcAft>
                  <a:buSzPts val="1000"/>
                  <a:buFont typeface="Symbol" panose="05050102010706020507" pitchFamily="18" charset="2"/>
                  <a:buChar char=""/>
                  <a:tabLst>
                    <a:tab pos="457200" algn="l"/>
                  </a:tabLst>
                </a:pPr>
                <a14:m>
                  <m:oMath xmlns:m="http://schemas.openxmlformats.org/officeDocument/2006/math">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h</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𝑓𝑔</m:t>
                        </m:r>
                      </m:sub>
                    </m:sSub>
                  </m:oMath>
                </a14:m>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latent heat of vaporization at system pressure, Btu/</a:t>
                </a:r>
                <a:r>
                  <a:rPr lang="en-MY" sz="2400" kern="100" dirty="0" err="1">
                    <a:effectLst/>
                    <a:latin typeface="Calibri" panose="020F0502020204030204" pitchFamily="34" charset="0"/>
                    <a:ea typeface="Calibri" panose="020F0502020204030204" pitchFamily="34" charset="0"/>
                    <a:cs typeface="Times New Roman" panose="02020603050405020304" pitchFamily="18" charset="0"/>
                  </a:rPr>
                  <a:t>lbm</a:t>
                </a: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(or J/kg in SI)</a:t>
                </a:r>
              </a:p>
            </p:txBody>
          </p:sp>
        </mc:Choice>
        <mc:Fallback>
          <p:sp>
            <p:nvSpPr>
              <p:cNvPr id="10" name="TextBox 9">
                <a:extLst>
                  <a:ext uri="{FF2B5EF4-FFF2-40B4-BE49-F238E27FC236}">
                    <a16:creationId xmlns:a16="http://schemas.microsoft.com/office/drawing/2014/main" id="{C286ABC2-B081-C347-B368-2BE9F74072A9}"/>
                  </a:ext>
                </a:extLst>
              </p:cNvPr>
              <p:cNvSpPr txBox="1">
                <a:spLocks noRot="1" noChangeAspect="1" noMove="1" noResize="1" noEditPoints="1" noAdjustHandles="1" noChangeArrowheads="1" noChangeShapeType="1" noTextEdit="1"/>
              </p:cNvSpPr>
              <p:nvPr/>
            </p:nvSpPr>
            <p:spPr>
              <a:xfrm>
                <a:off x="457200" y="2094743"/>
                <a:ext cx="8229600" cy="4603440"/>
              </a:xfrm>
              <a:prstGeom prst="rect">
                <a:avLst/>
              </a:prstGeom>
              <a:blipFill>
                <a:blip r:embed="rId3"/>
                <a:stretch>
                  <a:fillRect t="-927" b="-2119"/>
                </a:stretch>
              </a:blipFill>
            </p:spPr>
            <p:txBody>
              <a:bodyPr/>
              <a:lstStyle/>
              <a:p>
                <a:r>
                  <a:rPr lang="en-MY">
                    <a:noFill/>
                  </a:rPr>
                  <a:t> </a:t>
                </a:r>
              </a:p>
            </p:txBody>
          </p:sp>
        </mc:Fallback>
      </mc:AlternateContent>
    </p:spTree>
    <p:extLst>
      <p:ext uri="{BB962C8B-B14F-4D97-AF65-F5344CB8AC3E}">
        <p14:creationId xmlns:p14="http://schemas.microsoft.com/office/powerpoint/2010/main" val="23633336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DD95E-3838-1072-2094-6CBE61B7E2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D4F5F-E643-86AA-B181-4999B674CFBF}"/>
              </a:ext>
            </a:extLst>
          </p:cNvPr>
          <p:cNvSpPr>
            <a:spLocks noGrp="1"/>
          </p:cNvSpPr>
          <p:nvPr>
            <p:ph type="title"/>
          </p:nvPr>
        </p:nvSpPr>
        <p:spPr>
          <a:xfrm>
            <a:off x="457200" y="274638"/>
            <a:ext cx="8229600" cy="704616"/>
          </a:xfrm>
        </p:spPr>
        <p:txBody>
          <a:bodyPr/>
          <a:lstStyle/>
          <a:p>
            <a:r>
              <a:rPr lang="en-MY" sz="3600" kern="100" dirty="0">
                <a:latin typeface="Calibri" panose="020F0502020204030204" pitchFamily="34" charset="0"/>
                <a:ea typeface="Calibri" panose="020F0502020204030204" pitchFamily="34" charset="0"/>
                <a:cs typeface="Times New Roman" panose="02020603050405020304" pitchFamily="18" charset="0"/>
              </a:rPr>
              <a:t>Uniform Heat Addition</a:t>
            </a:r>
            <a:endParaRPr lang="en-MY" sz="3600" dirty="0"/>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534EBE6F-69D8-4F7E-23AF-D962174FE54B}"/>
                  </a:ext>
                </a:extLst>
              </p:cNvPr>
              <p:cNvSpPr txBox="1"/>
              <p:nvPr/>
            </p:nvSpPr>
            <p:spPr>
              <a:xfrm>
                <a:off x="609600" y="1676400"/>
                <a:ext cx="7467600" cy="2768900"/>
              </a:xfrm>
              <a:prstGeom prst="rect">
                <a:avLst/>
              </a:prstGeom>
              <a:noFill/>
            </p:spPr>
            <p:txBody>
              <a:bodyPr wrap="square">
                <a:spAutoFit/>
              </a:bodyPr>
              <a:lstStyle/>
              <a:p>
                <a:pPr>
                  <a:lnSpc>
                    <a:spcPct val="107000"/>
                  </a:lnSpc>
                  <a:spcAft>
                    <a:spcPts val="800"/>
                  </a:spcAft>
                  <a:buNone/>
                </a:pPr>
                <a:r>
                  <a:rPr lang="en-MY" sz="2400" b="1" kern="100" dirty="0">
                    <a:effectLst/>
                    <a:latin typeface="Calibri" panose="020F0502020204030204" pitchFamily="34" charset="0"/>
                    <a:ea typeface="Calibri" panose="020F0502020204030204" pitchFamily="34" charset="0"/>
                    <a:cs typeface="Times New Roman" panose="02020603050405020304" pitchFamily="18" charset="0"/>
                  </a:rPr>
                  <a:t>Relation to Channel Height Ratio (Uniform Heat Addition)</a:t>
                </a:r>
                <a:endParaRPr lang="en-MY"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14:m>
                  <m:oMathPara xmlns:m="http://schemas.openxmlformats.org/officeDocument/2006/math">
                    <m:oMathParaPr>
                      <m:jc m:val="centerGroup"/>
                    </m:oMathParaPr>
                    <m:oMath xmlns:m="http://schemas.openxmlformats.org/officeDocument/2006/math">
                      <m:f>
                        <m:f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𝑞</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𝑠</m:t>
                              </m:r>
                            </m:sub>
                          </m:sSub>
                        </m:num>
                        <m:den>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𝑞</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den>
                      </m:f>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0</m:t>
                              </m:r>
                            </m:sub>
                          </m:sSub>
                        </m:num>
                        <m:den>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den>
                      </m:f>
                    </m:oMath>
                  </m:oMathPara>
                </a14:m>
                <a:br>
                  <a:rPr lang="en-MY"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en-MY"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where</a:t>
                </a:r>
              </a:p>
              <a:p>
                <a:pPr marL="342900" lvl="0" indent="-342900">
                  <a:lnSpc>
                    <a:spcPct val="107000"/>
                  </a:lnSpc>
                  <a:spcAft>
                    <a:spcPts val="800"/>
                  </a:spcAft>
                  <a:buSzPts val="1000"/>
                  <a:buFont typeface="Symbol" panose="05050102010706020507" pitchFamily="18" charset="2"/>
                  <a:buChar char=""/>
                  <a:tabLst>
                    <a:tab pos="457200" algn="l"/>
                  </a:tabLst>
                </a:pPr>
                <a14:m>
                  <m:oMath xmlns:m="http://schemas.openxmlformats.org/officeDocument/2006/math">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0</m:t>
                        </m:r>
                      </m:sub>
                    </m:sSub>
                  </m:oMath>
                </a14:m>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Non-boiling height</a:t>
                </a:r>
              </a:p>
              <a:p>
                <a:pPr marL="342900" lvl="0" indent="-342900">
                  <a:lnSpc>
                    <a:spcPct val="107000"/>
                  </a:lnSpc>
                  <a:spcAft>
                    <a:spcPts val="800"/>
                  </a:spcAft>
                  <a:buSzPts val="1000"/>
                  <a:buFont typeface="Symbol" panose="05050102010706020507" pitchFamily="18" charset="2"/>
                  <a:buChar char=""/>
                  <a:tabLst>
                    <a:tab pos="457200" algn="l"/>
                  </a:tabLst>
                </a:pPr>
                <a14:m>
                  <m:oMath xmlns:m="http://schemas.openxmlformats.org/officeDocument/2006/math">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oMath>
                </a14:m>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total heated channel height</a:t>
                </a:r>
              </a:p>
            </p:txBody>
          </p:sp>
        </mc:Choice>
        <mc:Fallback>
          <p:sp>
            <p:nvSpPr>
              <p:cNvPr id="4" name="TextBox 3">
                <a:extLst>
                  <a:ext uri="{FF2B5EF4-FFF2-40B4-BE49-F238E27FC236}">
                    <a16:creationId xmlns:a16="http://schemas.microsoft.com/office/drawing/2014/main" id="{534EBE6F-69D8-4F7E-23AF-D962174FE54B}"/>
                  </a:ext>
                </a:extLst>
              </p:cNvPr>
              <p:cNvSpPr txBox="1">
                <a:spLocks noRot="1" noChangeAspect="1" noMove="1" noResize="1" noEditPoints="1" noAdjustHandles="1" noChangeArrowheads="1" noChangeShapeType="1" noTextEdit="1"/>
              </p:cNvSpPr>
              <p:nvPr/>
            </p:nvSpPr>
            <p:spPr>
              <a:xfrm>
                <a:off x="609600" y="1676400"/>
                <a:ext cx="7467600" cy="2768900"/>
              </a:xfrm>
              <a:prstGeom prst="rect">
                <a:avLst/>
              </a:prstGeom>
              <a:blipFill>
                <a:blip r:embed="rId2"/>
                <a:stretch>
                  <a:fillRect l="-1224" t="-1542" r="-816" b="-4185"/>
                </a:stretch>
              </a:blipFill>
            </p:spPr>
            <p:txBody>
              <a:bodyPr/>
              <a:lstStyle/>
              <a:p>
                <a:r>
                  <a:rPr lang="en-MY">
                    <a:noFill/>
                  </a:rPr>
                  <a:t> </a:t>
                </a:r>
              </a:p>
            </p:txBody>
          </p:sp>
        </mc:Fallback>
      </mc:AlternateContent>
    </p:spTree>
    <p:extLst>
      <p:ext uri="{BB962C8B-B14F-4D97-AF65-F5344CB8AC3E}">
        <p14:creationId xmlns:p14="http://schemas.microsoft.com/office/powerpoint/2010/main" val="5405403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CAEF2-BD3A-0A31-5058-2DF1D64862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31AC45-244C-5ECA-06BA-E6DD0B0FD15F}"/>
              </a:ext>
            </a:extLst>
          </p:cNvPr>
          <p:cNvSpPr>
            <a:spLocks noGrp="1"/>
          </p:cNvSpPr>
          <p:nvPr>
            <p:ph type="title"/>
          </p:nvPr>
        </p:nvSpPr>
        <p:spPr>
          <a:xfrm>
            <a:off x="457200" y="274638"/>
            <a:ext cx="8229600" cy="704616"/>
          </a:xfrm>
        </p:spPr>
        <p:txBody>
          <a:bodyPr/>
          <a:lstStyle/>
          <a:p>
            <a:r>
              <a:rPr lang="en-MY" sz="3600" kern="100" dirty="0">
                <a:latin typeface="Calibri" panose="020F0502020204030204" pitchFamily="34" charset="0"/>
                <a:ea typeface="Calibri" panose="020F0502020204030204" pitchFamily="34" charset="0"/>
                <a:cs typeface="Times New Roman" panose="02020603050405020304" pitchFamily="18" charset="0"/>
              </a:rPr>
              <a:t>Sinusoidal Heat Addition</a:t>
            </a:r>
            <a:endParaRPr lang="en-MY" sz="3600" dirty="0"/>
          </a:p>
        </p:txBody>
      </p:sp>
      <p:sp>
        <p:nvSpPr>
          <p:cNvPr id="7" name="TextBox 6">
            <a:extLst>
              <a:ext uri="{FF2B5EF4-FFF2-40B4-BE49-F238E27FC236}">
                <a16:creationId xmlns:a16="http://schemas.microsoft.com/office/drawing/2014/main" id="{10497F89-E8F3-0971-7E8E-D754D646D0F6}"/>
              </a:ext>
            </a:extLst>
          </p:cNvPr>
          <p:cNvSpPr txBox="1"/>
          <p:nvPr/>
        </p:nvSpPr>
        <p:spPr>
          <a:xfrm>
            <a:off x="2286000" y="3246597"/>
            <a:ext cx="4572000" cy="369332"/>
          </a:xfrm>
          <a:prstGeom prst="rect">
            <a:avLst/>
          </a:prstGeom>
          <a:noFill/>
        </p:spPr>
        <p:txBody>
          <a:bodyPr wrap="square">
            <a:spAutoFit/>
          </a:bodyPr>
          <a:lstStyle/>
          <a:p>
            <a:endParaRPr lang="en-MY" dirty="0"/>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03355585-AC36-1929-3004-E49417924657}"/>
                  </a:ext>
                </a:extLst>
              </p:cNvPr>
              <p:cNvSpPr txBox="1"/>
              <p:nvPr/>
            </p:nvSpPr>
            <p:spPr>
              <a:xfrm>
                <a:off x="4114800" y="1378910"/>
                <a:ext cx="4572000" cy="1468031"/>
              </a:xfrm>
              <a:prstGeom prst="rect">
                <a:avLst/>
              </a:prstGeom>
              <a:noFill/>
            </p:spPr>
            <p:txBody>
              <a:bodyPr wrap="square">
                <a:spAutoFit/>
              </a:bodyPr>
              <a:lstStyle/>
              <a:p>
                <a:pPr>
                  <a:lnSpc>
                    <a:spcPct val="107000"/>
                  </a:lnSpc>
                  <a:spcAft>
                    <a:spcPts val="800"/>
                  </a:spcAft>
                  <a:buNone/>
                </a:pPr>
                <a14:m>
                  <m:oMathPara xmlns:m="http://schemas.openxmlformats.org/officeDocument/2006/math">
                    <m:oMathParaPr>
                      <m:jc m:val="centerGroup"/>
                    </m:oMathParaPr>
                    <m:oMath xmlns:m="http://schemas.openxmlformats.org/officeDocument/2006/math">
                      <m:f>
                        <m:fPr>
                          <m:ctrlPr>
                            <a:rPr lang="en-MY" sz="1800" i="1" kern="100">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MY"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𝑞</m:t>
                              </m:r>
                            </m:e>
                            <m:sub>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𝑠</m:t>
                              </m:r>
                            </m:sub>
                          </m:sSub>
                        </m:num>
                        <m:den>
                          <m:sSub>
                            <m:sSubPr>
                              <m:ctrlPr>
                                <a:rPr lang="en-MY"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𝑞</m:t>
                              </m:r>
                            </m:e>
                            <m:sub>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den>
                      </m:f>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MY" sz="1800" i="1" kern="100">
                              <a:effectLst/>
                              <a:latin typeface="Cambria Math" panose="02040503050406030204" pitchFamily="18" charset="0"/>
                              <a:ea typeface="Calibri" panose="020F0502020204030204" pitchFamily="34" charset="0"/>
                              <a:cs typeface="Times New Roman" panose="02020603050405020304" pitchFamily="18" charset="0"/>
                            </a:rPr>
                          </m:ctrlPr>
                        </m:fPr>
                        <m:num>
                          <m:nary>
                            <m:naryPr>
                              <m:limLoc m:val="subSup"/>
                              <m:grow m:val="on"/>
                              <m:ctrlPr>
                                <a:rPr lang="en-MY" sz="1800" i="1" kern="100">
                                  <a:effectLst/>
                                  <a:latin typeface="Cambria Math" panose="02040503050406030204" pitchFamily="18" charset="0"/>
                                  <a:ea typeface="Calibri" panose="020F0502020204030204" pitchFamily="34" charset="0"/>
                                  <a:cs typeface="Times New Roman" panose="02020603050405020304" pitchFamily="18" charset="0"/>
                                </a:rPr>
                              </m:ctrlPr>
                            </m:naryPr>
                            <m:sub>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0</m:t>
                              </m:r>
                            </m:sub>
                            <m:sup>
                              <m:sSub>
                                <m:sSubPr>
                                  <m:ctrlPr>
                                    <a:rPr lang="en-MY"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𝐻</m:t>
                                  </m:r>
                                </m:e>
                                <m:sub>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0</m:t>
                                  </m:r>
                                </m:sub>
                              </m:sSub>
                            </m:sup>
                            <m:e>
                              <m:sSubSup>
                                <m:sSubSupPr>
                                  <m:ctrlPr>
                                    <a:rPr lang="en-MY" i="1" kern="100">
                                      <a:latin typeface="Cambria Math" panose="02040503050406030204" pitchFamily="18" charset="0"/>
                                      <a:ea typeface="Calibri" panose="020F0502020204030204" pitchFamily="34" charset="0"/>
                                      <a:cs typeface="Times New Roman" panose="02020603050405020304" pitchFamily="18" charset="0"/>
                                    </a:rPr>
                                  </m:ctrlPr>
                                </m:sSubSupPr>
                                <m:e>
                                  <m:r>
                                    <a:rPr lang="en-MY" i="1" kern="100">
                                      <a:latin typeface="Cambria Math" panose="02040503050406030204" pitchFamily="18" charset="0"/>
                                      <a:ea typeface="Calibri" panose="020F0502020204030204" pitchFamily="34" charset="0"/>
                                      <a:cs typeface="Times New Roman" panose="02020603050405020304" pitchFamily="18" charset="0"/>
                                    </a:rPr>
                                    <m:t>𝑞</m:t>
                                  </m:r>
                                </m:e>
                                <m:sub>
                                  <m:r>
                                    <m:rPr>
                                      <m:sty m:val="p"/>
                                    </m:rPr>
                                    <a:rPr lang="en-US" b="0" i="1" kern="100" smtClean="0">
                                      <a:latin typeface="Cambria Math" panose="02040503050406030204" pitchFamily="18" charset="0"/>
                                      <a:ea typeface="Calibri" panose="020F0502020204030204" pitchFamily="34" charset="0"/>
                                      <a:cs typeface="Times New Roman" panose="02020603050405020304" pitchFamily="18" charset="0"/>
                                    </a:rPr>
                                    <m:t>c</m:t>
                                  </m:r>
                                </m:sub>
                                <m:sup>
                                  <m:r>
                                    <a:rPr lang="en-MY" i="1" kern="100">
                                      <a:latin typeface="Cambria Math" panose="02040503050406030204" pitchFamily="18" charset="0"/>
                                      <a:ea typeface="Calibri" panose="020F0502020204030204" pitchFamily="34" charset="0"/>
                                      <a:cs typeface="Times New Roman" panose="02020603050405020304" pitchFamily="18" charset="0"/>
                                    </a:rPr>
                                    <m:t>′</m:t>
                                  </m:r>
                                </m:sup>
                              </m:sSubSup>
                              <m:r>
                                <m:rPr>
                                  <m:sty m:val="p"/>
                                </m:rPr>
                                <a:rPr lang="en-MY" kern="100">
                                  <a:latin typeface="Cambria Math" panose="02040503050406030204" pitchFamily="18" charset="0"/>
                                  <a:ea typeface="Calibri" panose="020F0502020204030204" pitchFamily="34" charset="0"/>
                                  <a:cs typeface="Times New Roman" panose="02020603050405020304" pitchFamily="18" charset="0"/>
                                </a:rPr>
                                <m:t>sin</m:t>
                              </m:r>
                              <m:r>
                                <a:rPr lang="en-MY" i="1" kern="100">
                                  <a:latin typeface="Cambria Math" panose="02040503050406030204" pitchFamily="18" charset="0"/>
                                  <a:ea typeface="Calibri" panose="020F0502020204030204" pitchFamily="34" charset="0"/>
                                  <a:cs typeface="Times New Roman" panose="02020603050405020304" pitchFamily="18" charset="0"/>
                                </a:rPr>
                                <m:t>⁡(</m:t>
                              </m:r>
                              <m:f>
                                <m:fPr>
                                  <m:ctrlPr>
                                    <a:rPr lang="en-MY" i="1" kern="100">
                                      <a:latin typeface="Cambria Math" panose="02040503050406030204" pitchFamily="18" charset="0"/>
                                      <a:ea typeface="Calibri" panose="020F0502020204030204" pitchFamily="34" charset="0"/>
                                      <a:cs typeface="Times New Roman" panose="02020603050405020304" pitchFamily="18" charset="0"/>
                                    </a:rPr>
                                  </m:ctrlPr>
                                </m:fPr>
                                <m:num>
                                  <m:r>
                                    <a:rPr lang="en-MY" i="1" kern="100">
                                      <a:latin typeface="Cambria Math" panose="02040503050406030204" pitchFamily="18" charset="0"/>
                                      <a:ea typeface="Calibri" panose="020F0502020204030204" pitchFamily="34" charset="0"/>
                                      <a:cs typeface="Times New Roman" panose="02020603050405020304" pitchFamily="18" charset="0"/>
                                    </a:rPr>
                                    <m:t>𝜋</m:t>
                                  </m:r>
                                  <m:r>
                                    <a:rPr lang="en-MY" i="1" kern="100">
                                      <a:latin typeface="Cambria Math" panose="02040503050406030204" pitchFamily="18" charset="0"/>
                                      <a:ea typeface="Calibri" panose="020F0502020204030204" pitchFamily="34" charset="0"/>
                                      <a:cs typeface="Times New Roman" panose="02020603050405020304" pitchFamily="18" charset="0"/>
                                    </a:rPr>
                                    <m:t>𝑧</m:t>
                                  </m:r>
                                </m:num>
                                <m:den>
                                  <m:r>
                                    <a:rPr lang="en-MY" i="1" kern="100">
                                      <a:latin typeface="Cambria Math" panose="02040503050406030204" pitchFamily="18" charset="0"/>
                                      <a:ea typeface="Calibri" panose="020F0502020204030204" pitchFamily="34" charset="0"/>
                                      <a:cs typeface="Times New Roman" panose="02020603050405020304" pitchFamily="18" charset="0"/>
                                    </a:rPr>
                                    <m:t>𝐻</m:t>
                                  </m:r>
                                </m:den>
                              </m:f>
                              <m:r>
                                <a:rPr lang="en-MY" i="1" kern="100">
                                  <a:latin typeface="Cambria Math" panose="02040503050406030204" pitchFamily="18" charset="0"/>
                                  <a:ea typeface="Calibri" panose="020F0502020204030204" pitchFamily="34" charset="0"/>
                                  <a:cs typeface="Times New Roman" panose="02020603050405020304" pitchFamily="18" charset="0"/>
                                </a:rPr>
                                <m:t>)</m:t>
                              </m:r>
                              <m:r>
                                <a:rPr lang="en-MY" i="1" kern="100">
                                  <a:latin typeface="Cambria Math" panose="02040503050406030204" pitchFamily="18" charset="0"/>
                                  <a:ea typeface="Calibri" panose="020F0502020204030204" pitchFamily="34" charset="0"/>
                                  <a:cs typeface="Times New Roman" panose="02020603050405020304" pitchFamily="18" charset="0"/>
                                </a:rPr>
                                <m:t>𝑑𝑧</m:t>
                              </m:r>
                            </m:e>
                          </m:nary>
                        </m:num>
                        <m:den>
                          <m:nary>
                            <m:naryPr>
                              <m:limLoc m:val="subSup"/>
                              <m:grow m:val="on"/>
                              <m:ctrlPr>
                                <a:rPr lang="en-MY" sz="1800" i="1" kern="100">
                                  <a:effectLst/>
                                  <a:latin typeface="Cambria Math" panose="02040503050406030204" pitchFamily="18" charset="0"/>
                                  <a:ea typeface="Calibri" panose="020F0502020204030204" pitchFamily="34" charset="0"/>
                                  <a:cs typeface="Times New Roman" panose="02020603050405020304" pitchFamily="18" charset="0"/>
                                </a:rPr>
                              </m:ctrlPr>
                            </m:naryPr>
                            <m:sub>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0</m:t>
                              </m:r>
                            </m:sub>
                            <m:sup>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𝐻</m:t>
                              </m:r>
                            </m:sup>
                            <m:e>
                              <m:sSubSup>
                                <m:sSubSupPr>
                                  <m:ctrlPr>
                                    <a:rPr lang="en-MY" i="1" kern="100">
                                      <a:latin typeface="Cambria Math" panose="02040503050406030204" pitchFamily="18" charset="0"/>
                                      <a:ea typeface="Calibri" panose="020F0502020204030204" pitchFamily="34" charset="0"/>
                                      <a:cs typeface="Times New Roman" panose="02020603050405020304" pitchFamily="18" charset="0"/>
                                    </a:rPr>
                                  </m:ctrlPr>
                                </m:sSubSupPr>
                                <m:e>
                                  <m:r>
                                    <a:rPr lang="en-MY" i="1" kern="100">
                                      <a:latin typeface="Cambria Math" panose="02040503050406030204" pitchFamily="18" charset="0"/>
                                      <a:ea typeface="Calibri" panose="020F0502020204030204" pitchFamily="34" charset="0"/>
                                      <a:cs typeface="Times New Roman" panose="02020603050405020304" pitchFamily="18" charset="0"/>
                                    </a:rPr>
                                    <m:t>𝑞</m:t>
                                  </m:r>
                                </m:e>
                                <m:sub>
                                  <m:r>
                                    <m:rPr>
                                      <m:sty m:val="p"/>
                                    </m:rPr>
                                    <a:rPr lang="en-US" b="0" i="1" kern="100" smtClean="0">
                                      <a:latin typeface="Cambria Math" panose="02040503050406030204" pitchFamily="18" charset="0"/>
                                      <a:ea typeface="Calibri" panose="020F0502020204030204" pitchFamily="34" charset="0"/>
                                      <a:cs typeface="Times New Roman" panose="02020603050405020304" pitchFamily="18" charset="0"/>
                                    </a:rPr>
                                    <m:t>c</m:t>
                                  </m:r>
                                </m:sub>
                                <m:sup>
                                  <m:r>
                                    <a:rPr lang="en-MY" i="1" kern="100">
                                      <a:latin typeface="Cambria Math" panose="02040503050406030204" pitchFamily="18" charset="0"/>
                                      <a:ea typeface="Calibri" panose="020F0502020204030204" pitchFamily="34" charset="0"/>
                                      <a:cs typeface="Times New Roman" panose="02020603050405020304" pitchFamily="18" charset="0"/>
                                    </a:rPr>
                                    <m:t>′</m:t>
                                  </m:r>
                                </m:sup>
                              </m:sSubSup>
                              <m:r>
                                <m:rPr>
                                  <m:sty m:val="p"/>
                                </m:rPr>
                                <a:rPr lang="en-MY" kern="100">
                                  <a:latin typeface="Cambria Math" panose="02040503050406030204" pitchFamily="18" charset="0"/>
                                  <a:ea typeface="Calibri" panose="020F0502020204030204" pitchFamily="34" charset="0"/>
                                  <a:cs typeface="Times New Roman" panose="02020603050405020304" pitchFamily="18" charset="0"/>
                                </a:rPr>
                                <m:t>sin</m:t>
                              </m:r>
                              <m:r>
                                <a:rPr lang="en-MY" i="1" kern="100">
                                  <a:latin typeface="Cambria Math" panose="02040503050406030204" pitchFamily="18" charset="0"/>
                                  <a:ea typeface="Calibri" panose="020F0502020204030204" pitchFamily="34" charset="0"/>
                                  <a:cs typeface="Times New Roman" panose="02020603050405020304" pitchFamily="18" charset="0"/>
                                </a:rPr>
                                <m:t>⁡(</m:t>
                              </m:r>
                              <m:f>
                                <m:fPr>
                                  <m:ctrlPr>
                                    <a:rPr lang="en-MY" i="1" kern="100">
                                      <a:latin typeface="Cambria Math" panose="02040503050406030204" pitchFamily="18" charset="0"/>
                                      <a:ea typeface="Calibri" panose="020F0502020204030204" pitchFamily="34" charset="0"/>
                                      <a:cs typeface="Times New Roman" panose="02020603050405020304" pitchFamily="18" charset="0"/>
                                    </a:rPr>
                                  </m:ctrlPr>
                                </m:fPr>
                                <m:num>
                                  <m:r>
                                    <a:rPr lang="en-MY" i="1" kern="100">
                                      <a:latin typeface="Cambria Math" panose="02040503050406030204" pitchFamily="18" charset="0"/>
                                      <a:ea typeface="Calibri" panose="020F0502020204030204" pitchFamily="34" charset="0"/>
                                      <a:cs typeface="Times New Roman" panose="02020603050405020304" pitchFamily="18" charset="0"/>
                                    </a:rPr>
                                    <m:t>𝜋</m:t>
                                  </m:r>
                                  <m:r>
                                    <a:rPr lang="en-MY" i="1" kern="100">
                                      <a:latin typeface="Cambria Math" panose="02040503050406030204" pitchFamily="18" charset="0"/>
                                      <a:ea typeface="Calibri" panose="020F0502020204030204" pitchFamily="34" charset="0"/>
                                      <a:cs typeface="Times New Roman" panose="02020603050405020304" pitchFamily="18" charset="0"/>
                                    </a:rPr>
                                    <m:t>𝑧</m:t>
                                  </m:r>
                                </m:num>
                                <m:den>
                                  <m:r>
                                    <a:rPr lang="en-MY" i="1" kern="100">
                                      <a:latin typeface="Cambria Math" panose="02040503050406030204" pitchFamily="18" charset="0"/>
                                      <a:ea typeface="Calibri" panose="020F0502020204030204" pitchFamily="34" charset="0"/>
                                      <a:cs typeface="Times New Roman" panose="02020603050405020304" pitchFamily="18" charset="0"/>
                                    </a:rPr>
                                    <m:t>𝐻</m:t>
                                  </m:r>
                                </m:den>
                              </m:f>
                              <m:r>
                                <a:rPr lang="en-MY" i="1" kern="100">
                                  <a:latin typeface="Cambria Math" panose="02040503050406030204" pitchFamily="18" charset="0"/>
                                  <a:ea typeface="Calibri" panose="020F0502020204030204" pitchFamily="34" charset="0"/>
                                  <a:cs typeface="Times New Roman" panose="02020603050405020304" pitchFamily="18" charset="0"/>
                                </a:rPr>
                                <m:t>)</m:t>
                              </m:r>
                              <m:r>
                                <a:rPr lang="en-MY" i="1" kern="100">
                                  <a:latin typeface="Cambria Math" panose="02040503050406030204" pitchFamily="18" charset="0"/>
                                  <a:ea typeface="Calibri" panose="020F0502020204030204" pitchFamily="34" charset="0"/>
                                  <a:cs typeface="Times New Roman" panose="02020603050405020304" pitchFamily="18" charset="0"/>
                                </a:rPr>
                                <m:t>𝑑𝑧</m:t>
                              </m:r>
                            </m:e>
                          </m:nary>
                        </m:den>
                      </m:f>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MY" sz="1800"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1</m:t>
                          </m:r>
                        </m:num>
                        <m:den>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2</m:t>
                          </m:r>
                        </m:den>
                      </m:f>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(1−</m:t>
                      </m:r>
                      <m:r>
                        <m:rPr>
                          <m:sty m:val="p"/>
                        </m:rPr>
                        <a:rPr lang="en-MY" sz="1800" kern="100">
                          <a:effectLst/>
                          <a:latin typeface="Cambria Math" panose="02040503050406030204" pitchFamily="18" charset="0"/>
                          <a:ea typeface="Calibri" panose="020F0502020204030204" pitchFamily="34" charset="0"/>
                          <a:cs typeface="Times New Roman" panose="02020603050405020304" pitchFamily="18" charset="0"/>
                        </a:rPr>
                        <m:t>cos</m:t>
                      </m:r>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MY" sz="1800"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𝜋</m:t>
                          </m:r>
                          <m:sSub>
                            <m:sSubPr>
                              <m:ctrlPr>
                                <a:rPr lang="en-MY"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𝐻</m:t>
                              </m:r>
                            </m:e>
                            <m:sub>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0</m:t>
                              </m:r>
                            </m:sub>
                          </m:sSub>
                        </m:num>
                        <m:den>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𝐻</m:t>
                          </m:r>
                        </m:den>
                      </m:f>
                      <m:r>
                        <a:rPr lang="en-MY" sz="1800" i="1" kern="100">
                          <a:effectLst/>
                          <a:latin typeface="Cambria Math" panose="02040503050406030204" pitchFamily="18" charset="0"/>
                          <a:ea typeface="Calibri" panose="020F0502020204030204" pitchFamily="34" charset="0"/>
                          <a:cs typeface="Times New Roman" panose="02020603050405020304" pitchFamily="18" charset="0"/>
                        </a:rPr>
                        <m:t>))</m:t>
                      </m:r>
                    </m:oMath>
                  </m:oMathPara>
                </a14:m>
                <a:br>
                  <a:rPr lang="en-MY"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MY"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9" name="TextBox 8">
                <a:extLst>
                  <a:ext uri="{FF2B5EF4-FFF2-40B4-BE49-F238E27FC236}">
                    <a16:creationId xmlns:a16="http://schemas.microsoft.com/office/drawing/2014/main" id="{03355585-AC36-1929-3004-E49417924657}"/>
                  </a:ext>
                </a:extLst>
              </p:cNvPr>
              <p:cNvSpPr txBox="1">
                <a:spLocks noRot="1" noChangeAspect="1" noMove="1" noResize="1" noEditPoints="1" noAdjustHandles="1" noChangeArrowheads="1" noChangeShapeType="1" noTextEdit="1"/>
              </p:cNvSpPr>
              <p:nvPr/>
            </p:nvSpPr>
            <p:spPr>
              <a:xfrm>
                <a:off x="4114800" y="1378910"/>
                <a:ext cx="4572000" cy="1468031"/>
              </a:xfrm>
              <a:prstGeom prst="rect">
                <a:avLst/>
              </a:prstGeom>
              <a:blipFill>
                <a:blip r:embed="rId2"/>
                <a:stretch>
                  <a:fillRect/>
                </a:stretch>
              </a:blipFill>
            </p:spPr>
            <p:txBody>
              <a:bodyPr/>
              <a:lstStyle/>
              <a:p>
                <a:r>
                  <a:rPr lang="en-MY">
                    <a:noFill/>
                  </a:rPr>
                  <a:t> </a:t>
                </a:r>
              </a:p>
            </p:txBody>
          </p:sp>
        </mc:Fallback>
      </mc:AlternateContent>
      <p:pic>
        <p:nvPicPr>
          <p:cNvPr id="11" name="Picture 10">
            <a:extLst>
              <a:ext uri="{FF2B5EF4-FFF2-40B4-BE49-F238E27FC236}">
                <a16:creationId xmlns:a16="http://schemas.microsoft.com/office/drawing/2014/main" id="{4B79E934-9BBD-1550-B6DE-BEBB6FEFE81E}"/>
              </a:ext>
            </a:extLst>
          </p:cNvPr>
          <p:cNvPicPr>
            <a:picLocks noChangeAspect="1"/>
          </p:cNvPicPr>
          <p:nvPr/>
        </p:nvPicPr>
        <p:blipFill>
          <a:blip r:embed="rId3"/>
          <a:stretch>
            <a:fillRect/>
          </a:stretch>
        </p:blipFill>
        <p:spPr>
          <a:xfrm>
            <a:off x="228600" y="1143000"/>
            <a:ext cx="3886200" cy="4880882"/>
          </a:xfrm>
          <a:prstGeom prst="rect">
            <a:avLst/>
          </a:prstGeom>
        </p:spPr>
      </p:pic>
    </p:spTree>
    <p:extLst>
      <p:ext uri="{BB962C8B-B14F-4D97-AF65-F5344CB8AC3E}">
        <p14:creationId xmlns:p14="http://schemas.microsoft.com/office/powerpoint/2010/main" val="31524212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pPr algn="l"/>
            <a:r>
              <a:rPr lang="en-US" sz="3200" dirty="0"/>
              <a:t>Example 12.2</a:t>
            </a:r>
          </a:p>
        </p:txBody>
      </p:sp>
      <p:sp>
        <p:nvSpPr>
          <p:cNvPr id="3" name="Content Placeholder 2"/>
          <p:cNvSpPr>
            <a:spLocks noGrp="1"/>
          </p:cNvSpPr>
          <p:nvPr>
            <p:ph idx="1"/>
          </p:nvPr>
        </p:nvSpPr>
        <p:spPr>
          <a:xfrm>
            <a:off x="457200" y="1143000"/>
            <a:ext cx="8229600" cy="4983163"/>
          </a:xfrm>
        </p:spPr>
        <p:txBody>
          <a:bodyPr/>
          <a:lstStyle/>
          <a:p>
            <a:pPr marL="0" indent="0">
              <a:buNone/>
            </a:pPr>
            <a:r>
              <a:rPr lang="en-US" sz="2400" dirty="0"/>
              <a:t>A 6 </a:t>
            </a:r>
            <a:r>
              <a:rPr lang="en-US" sz="2400" dirty="0" err="1"/>
              <a:t>ft</a:t>
            </a:r>
            <a:r>
              <a:rPr lang="en-US" sz="2400" dirty="0"/>
              <a:t> high BWR channel has an equivalent diameter of 0.145 </a:t>
            </a:r>
            <a:r>
              <a:rPr lang="en-US" sz="2400" dirty="0" err="1"/>
              <a:t>ft</a:t>
            </a:r>
            <a:r>
              <a:rPr lang="en-US" sz="2400" dirty="0"/>
              <a:t>, and fuel cladding corresponding to smooth-drawn tubing. It receives heat </a:t>
            </a:r>
            <a:r>
              <a:rPr lang="en-US" sz="2400" dirty="0" err="1"/>
              <a:t>sinusoidally</a:t>
            </a:r>
            <a:r>
              <a:rPr lang="en-US" sz="2400" dirty="0"/>
              <a:t> and operates at a pressure of 1000 </a:t>
            </a:r>
            <a:r>
              <a:rPr lang="en-US" sz="2400" dirty="0" err="1"/>
              <a:t>psia</a:t>
            </a:r>
            <a:r>
              <a:rPr lang="en-US" sz="2400" dirty="0"/>
              <a:t>, an exit quality of 8 percent, an inlet velocity of 3 fps, and inlet water temperature of 522 F. Compute the friction drop in the channel. Assume that the friction multipliers apply to sinusoidal heating.</a:t>
            </a:r>
          </a:p>
        </p:txBody>
      </p:sp>
    </p:spTree>
    <p:extLst>
      <p:ext uri="{BB962C8B-B14F-4D97-AF65-F5344CB8AC3E}">
        <p14:creationId xmlns:p14="http://schemas.microsoft.com/office/powerpoint/2010/main" val="40755509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5BA6D-51F4-0A00-481E-2EAF18FE48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2A0E1-8E30-C51D-83E0-6684AB1F2A2D}"/>
              </a:ext>
            </a:extLst>
          </p:cNvPr>
          <p:cNvSpPr>
            <a:spLocks noGrp="1"/>
          </p:cNvSpPr>
          <p:nvPr>
            <p:ph type="title"/>
          </p:nvPr>
        </p:nvSpPr>
        <p:spPr>
          <a:xfrm>
            <a:off x="457200" y="274638"/>
            <a:ext cx="8229600" cy="715962"/>
          </a:xfrm>
        </p:spPr>
        <p:txBody>
          <a:bodyPr/>
          <a:lstStyle/>
          <a:p>
            <a:pPr algn="l"/>
            <a:r>
              <a:rPr lang="en-US" sz="3200" dirty="0"/>
              <a:t>Example 12.2</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4512D738-74BC-77B7-70EB-3A52D8344350}"/>
                  </a:ext>
                </a:extLst>
              </p:cNvPr>
              <p:cNvSpPr txBox="1"/>
              <p:nvPr/>
            </p:nvSpPr>
            <p:spPr>
              <a:xfrm>
                <a:off x="609600" y="1538373"/>
                <a:ext cx="7620000" cy="4158382"/>
              </a:xfrm>
              <a:prstGeom prst="rect">
                <a:avLst/>
              </a:prstGeom>
              <a:noFill/>
            </p:spPr>
            <p:txBody>
              <a:bodyPr wrap="square">
                <a:spAutoFit/>
              </a:bodyPr>
              <a:lstStyle/>
              <a:p>
                <a:pPr>
                  <a:lnSpc>
                    <a:spcPct val="107000"/>
                  </a:lnSpc>
                  <a:spcAft>
                    <a:spcPts val="800"/>
                  </a:spcAft>
                  <a:buNone/>
                </a:pPr>
                <a:r>
                  <a:rPr lang="en-MY" sz="2400" b="1" kern="100" dirty="0">
                    <a:effectLst/>
                    <a:latin typeface="Calibri" panose="020F0502020204030204" pitchFamily="34" charset="0"/>
                    <a:ea typeface="Calibri" panose="020F0502020204030204" pitchFamily="34" charset="0"/>
                    <a:cs typeface="Times New Roman" panose="02020603050405020304" pitchFamily="18" charset="0"/>
                  </a:rPr>
                  <a:t>1. Compute Sensible-to-Total Heat Ratio</a:t>
                </a:r>
                <a:endParaRPr lang="en-MY"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14:m>
                  <m:oMathPara xmlns:m="http://schemas.openxmlformats.org/officeDocument/2006/math">
                    <m:oMathParaPr>
                      <m:jc m:val="centerGroup"/>
                    </m:oMathParaPr>
                    <m:oMath xmlns:m="http://schemas.openxmlformats.org/officeDocument/2006/math">
                      <m:f>
                        <m:f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𝑞</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𝑠</m:t>
                              </m:r>
                            </m:sub>
                          </m:sSub>
                        </m:num>
                        <m:den>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𝑞</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den>
                      </m:f>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542.4−514.3</m:t>
                          </m:r>
                        </m:num>
                        <m:den>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(542.4+0.08×649.4)−514.3</m:t>
                          </m:r>
                        </m:den>
                      </m:f>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=0.351</m:t>
                      </m:r>
                    </m:oMath>
                  </m:oMathPara>
                </a14:m>
                <a:br>
                  <a:rPr lang="en-MY"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en-MY"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MY" sz="2400" b="1" kern="100" dirty="0">
                    <a:effectLst/>
                    <a:latin typeface="Calibri" panose="020F0502020204030204" pitchFamily="34" charset="0"/>
                    <a:ea typeface="Calibri" panose="020F0502020204030204" pitchFamily="34" charset="0"/>
                    <a:cs typeface="Times New Roman" panose="02020603050405020304" pitchFamily="18" charset="0"/>
                  </a:rPr>
                  <a:t>2. Relate to Heating Height via Sinusoidal Profile</a:t>
                </a:r>
                <a:endParaRPr lang="en-MY"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14:m>
                  <m:oMathPara xmlns:m="http://schemas.openxmlformats.org/officeDocument/2006/math">
                    <m:oMathParaPr>
                      <m:jc m:val="centerGroup"/>
                    </m:oMathParaPr>
                    <m:oMath xmlns:m="http://schemas.openxmlformats.org/officeDocument/2006/math">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0.351=</m:t>
                      </m:r>
                      <m:f>
                        <m:f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1</m:t>
                          </m:r>
                        </m:num>
                        <m:den>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2</m:t>
                          </m:r>
                        </m:den>
                      </m:f>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[1−</m:t>
                      </m:r>
                      <m:r>
                        <m:rPr>
                          <m:sty m:val="p"/>
                        </m:rPr>
                        <a:rPr lang="en-MY" sz="2400" kern="100">
                          <a:effectLst/>
                          <a:latin typeface="Cambria Math" panose="02040503050406030204" pitchFamily="18" charset="0"/>
                          <a:ea typeface="Calibri" panose="020F0502020204030204" pitchFamily="34" charset="0"/>
                          <a:cs typeface="Times New Roman" panose="02020603050405020304" pitchFamily="18" charset="0"/>
                        </a:rPr>
                        <m:t>cos</m:t>
                      </m:r>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𝜋</m:t>
                          </m:r>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0</m:t>
                              </m:r>
                            </m:sub>
                          </m:sSub>
                        </m:num>
                        <m:den>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den>
                      </m:f>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m:t>
                      </m:r>
                    </m:oMath>
                    <m:oMath xmlns:m="http://schemas.openxmlformats.org/officeDocument/2006/math">
                      <m:r>
                        <m:rPr>
                          <m:sty m:val="p"/>
                        </m:rPr>
                        <a:rPr lang="en-MY" sz="2400" kern="100">
                          <a:effectLst/>
                          <a:latin typeface="Cambria Math" panose="02040503050406030204" pitchFamily="18" charset="0"/>
                          <a:ea typeface="Calibri" panose="020F0502020204030204" pitchFamily="34" charset="0"/>
                          <a:cs typeface="Times New Roman" panose="02020603050405020304" pitchFamily="18" charset="0"/>
                        </a:rPr>
                        <m:t>cos</m:t>
                      </m:r>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𝜋</m:t>
                          </m:r>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0</m:t>
                              </m:r>
                            </m:sub>
                          </m:sSub>
                        </m:num>
                        <m:den>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den>
                      </m:f>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)=0.298</m:t>
                      </m:r>
                    </m:oMath>
                  </m:oMathPara>
                </a14:m>
                <a:br>
                  <a:rPr lang="en-MY" sz="2400" kern="100" dirty="0">
                    <a:effectLst/>
                    <a:latin typeface="Cambria Math" panose="02040503050406030204" pitchFamily="18" charset="0"/>
                    <a:ea typeface="Calibri" panose="020F0502020204030204" pitchFamily="34" charset="0"/>
                    <a:cs typeface="Times New Roman" panose="02020603050405020304" pitchFamily="18" charset="0"/>
                  </a:rPr>
                </a:br>
                <a14:m>
                  <m:oMath xmlns:m="http://schemas.openxmlformats.org/officeDocument/2006/math">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0</m:t>
                        </m:r>
                      </m:sub>
                    </m:s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=0.404</m:t>
                    </m:r>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0</m:t>
                        </m:r>
                      </m:sub>
                    </m:s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=2.424</m:t>
                    </m:r>
                    <m:r>
                      <a:rPr lang="en-MY" sz="2400" kern="100">
                        <a:effectLst/>
                        <a:latin typeface="Cambria Math" panose="02040503050406030204" pitchFamily="18" charset="0"/>
                        <a:ea typeface="Calibri" panose="020F0502020204030204" pitchFamily="34" charset="0"/>
                        <a:cs typeface="Times New Roman" panose="02020603050405020304" pitchFamily="18" charset="0"/>
                      </a:rPr>
                      <m:t> </m:t>
                    </m:r>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𝑓𝑡</m:t>
                    </m:r>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MY"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𝐻</m:t>
                        </m:r>
                      </m:e>
                      <m: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𝐵</m:t>
                        </m:r>
                      </m:sub>
                    </m:sSub>
                    <m:r>
                      <a:rPr lang="en-MY" sz="2400" i="1" kern="100">
                        <a:effectLst/>
                        <a:latin typeface="Cambria Math" panose="02040503050406030204" pitchFamily="18" charset="0"/>
                        <a:ea typeface="Calibri" panose="020F0502020204030204" pitchFamily="34" charset="0"/>
                        <a:cs typeface="Times New Roman" panose="02020603050405020304" pitchFamily="18" charset="0"/>
                      </a:rPr>
                      <m:t>=3.576</m:t>
                    </m:r>
                  </m:oMath>
                </a14:m>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ft</a:t>
                </a:r>
                <a:br>
                  <a:rPr lang="en-MY"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en-MY"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7" name="TextBox 6">
                <a:extLst>
                  <a:ext uri="{FF2B5EF4-FFF2-40B4-BE49-F238E27FC236}">
                    <a16:creationId xmlns:a16="http://schemas.microsoft.com/office/drawing/2014/main" id="{4512D738-74BC-77B7-70EB-3A52D8344350}"/>
                  </a:ext>
                </a:extLst>
              </p:cNvPr>
              <p:cNvSpPr txBox="1">
                <a:spLocks noRot="1" noChangeAspect="1" noMove="1" noResize="1" noEditPoints="1" noAdjustHandles="1" noChangeArrowheads="1" noChangeShapeType="1" noTextEdit="1"/>
              </p:cNvSpPr>
              <p:nvPr/>
            </p:nvSpPr>
            <p:spPr>
              <a:xfrm>
                <a:off x="609600" y="1538373"/>
                <a:ext cx="7620000" cy="4158382"/>
              </a:xfrm>
              <a:prstGeom prst="rect">
                <a:avLst/>
              </a:prstGeom>
              <a:blipFill>
                <a:blip r:embed="rId2"/>
                <a:stretch>
                  <a:fillRect l="-1200" t="-1025"/>
                </a:stretch>
              </a:blipFill>
            </p:spPr>
            <p:txBody>
              <a:bodyPr/>
              <a:lstStyle/>
              <a:p>
                <a:r>
                  <a:rPr lang="en-MY">
                    <a:noFill/>
                  </a:rPr>
                  <a:t> </a:t>
                </a:r>
              </a:p>
            </p:txBody>
          </p:sp>
        </mc:Fallback>
      </mc:AlternateContent>
    </p:spTree>
    <p:extLst>
      <p:ext uri="{BB962C8B-B14F-4D97-AF65-F5344CB8AC3E}">
        <p14:creationId xmlns:p14="http://schemas.microsoft.com/office/powerpoint/2010/main" val="4123413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Relationship between </a:t>
            </a:r>
            <a:r>
              <a:rPr lang="en-US" i="1" dirty="0"/>
              <a:t>x</a:t>
            </a:r>
            <a:r>
              <a:rPr lang="en-US" dirty="0"/>
              <a:t> and </a:t>
            </a:r>
            <a:r>
              <a:rPr lang="el-GR" i="1" dirty="0"/>
              <a:t>α</a:t>
            </a:r>
            <a:endParaRPr lang="en-US" i="1" dirty="0"/>
          </a:p>
        </p:txBody>
      </p:sp>
      <mc:AlternateContent xmlns:mc="http://schemas.openxmlformats.org/markup-compatibility/2006" xmlns:a14="http://schemas.microsoft.com/office/drawing/2010/main">
        <mc:Choice Requires="a14">
          <p:sp>
            <p:nvSpPr>
              <p:cNvPr id="6" name="Content Placeholder 5"/>
              <p:cNvSpPr>
                <a:spLocks noGrp="1"/>
              </p:cNvSpPr>
              <p:nvPr>
                <p:ph idx="1"/>
              </p:nvPr>
            </p:nvSpPr>
            <p:spPr/>
            <p:txBody>
              <a:bodyPr/>
              <a:lstStyle/>
              <a:p>
                <a:r>
                  <a:rPr lang="en-US" dirty="0"/>
                  <a:t>For non flow system</a:t>
                </a:r>
              </a:p>
              <a:p>
                <a:pPr marL="0" indent="0">
                  <a:buNone/>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𝑥</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𝑣</m:t>
                              </m:r>
                            </m:e>
                            <m:sub>
                              <m:r>
                                <a:rPr lang="en-US" b="0" i="1" smtClean="0">
                                  <a:latin typeface="Cambria Math" panose="02040503050406030204" pitchFamily="18" charset="0"/>
                                  <a:ea typeface="Cambria Math" panose="02040503050406030204" pitchFamily="18" charset="0"/>
                                </a:rPr>
                                <m:t>𝑔</m:t>
                              </m:r>
                            </m:sub>
                          </m:sSub>
                        </m:num>
                        <m:den>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𝑣</m:t>
                              </m:r>
                            </m:e>
                            <m:sub>
                              <m:r>
                                <a:rPr lang="en-US" b="0" i="1" smtClean="0">
                                  <a:latin typeface="Cambria Math" panose="02040503050406030204" pitchFamily="18" charset="0"/>
                                  <a:ea typeface="Cambria Math" panose="02040503050406030204" pitchFamily="18" charset="0"/>
                                </a:rPr>
                                <m:t>𝑓</m:t>
                              </m:r>
                            </m:sub>
                          </m:sSub>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𝑣</m:t>
                              </m:r>
                            </m:e>
                            <m:sub>
                              <m:r>
                                <a:rPr lang="en-US" b="0" i="1" smtClean="0">
                                  <a:latin typeface="Cambria Math" panose="02040503050406030204" pitchFamily="18" charset="0"/>
                                  <a:ea typeface="Cambria Math" panose="02040503050406030204" pitchFamily="18" charset="0"/>
                                </a:rPr>
                                <m:t>𝑓𝑔</m:t>
                              </m:r>
                            </m:sub>
                          </m:sSub>
                        </m:den>
                      </m:f>
                    </m:oMath>
                  </m:oMathPara>
                </a14:m>
                <a:endParaRPr lang="en-US" dirty="0"/>
              </a:p>
              <a:p>
                <a:pPr marL="0" indent="0">
                  <a:buNone/>
                </a:pPr>
                <a:r>
                  <a:rPr lang="en-US" dirty="0"/>
                  <a:t>or</a:t>
                </a: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1+</m:t>
                          </m:r>
                          <m:d>
                            <m:dPr>
                              <m:ctrlPr>
                                <a:rPr lang="en-US" b="0" i="1" smtClean="0">
                                  <a:latin typeface="Cambria Math" panose="02040503050406030204" pitchFamily="18" charset="0"/>
                                  <a:ea typeface="Cambria Math" panose="02040503050406030204" pitchFamily="18" charset="0"/>
                                </a:rPr>
                              </m:ctrlPr>
                            </m:dPr>
                            <m:e>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𝑥</m:t>
                                  </m:r>
                                </m:num>
                                <m:den>
                                  <m:r>
                                    <a:rPr lang="en-US" b="0" i="1" smtClean="0">
                                      <a:latin typeface="Cambria Math" panose="02040503050406030204" pitchFamily="18" charset="0"/>
                                      <a:ea typeface="Cambria Math" panose="02040503050406030204" pitchFamily="18" charset="0"/>
                                    </a:rPr>
                                    <m:t>𝑥</m:t>
                                  </m:r>
                                </m:den>
                              </m:f>
                            </m:e>
                          </m:d>
                          <m:d>
                            <m:dPr>
                              <m:ctrlPr>
                                <a:rPr lang="en-US" b="0" i="1" smtClean="0">
                                  <a:latin typeface="Cambria Math" panose="02040503050406030204" pitchFamily="18" charset="0"/>
                                  <a:ea typeface="Cambria Math" panose="02040503050406030204" pitchFamily="18" charset="0"/>
                                </a:rPr>
                              </m:ctrlPr>
                            </m:dPr>
                            <m:e>
                              <m:f>
                                <m:fPr>
                                  <m:ctrlPr>
                                    <a:rPr lang="en-US" i="1">
                                      <a:latin typeface="Cambria Math" panose="02040503050406030204" pitchFamily="18" charset="0"/>
                                      <a:ea typeface="Cambria Math" panose="02040503050406030204" pitchFamily="18" charset="0"/>
                                    </a:rPr>
                                  </m:ctrlPr>
                                </m:fPr>
                                <m:num>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𝑣</m:t>
                                      </m:r>
                                    </m:e>
                                    <m:sub>
                                      <m:r>
                                        <a:rPr lang="en-US" i="1">
                                          <a:latin typeface="Cambria Math" panose="02040503050406030204" pitchFamily="18" charset="0"/>
                                          <a:ea typeface="Cambria Math" panose="02040503050406030204" pitchFamily="18" charset="0"/>
                                        </a:rPr>
                                        <m:t>𝑓</m:t>
                                      </m:r>
                                    </m:sub>
                                  </m:sSub>
                                </m:num>
                                <m:den>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𝑣</m:t>
                                      </m:r>
                                    </m:e>
                                    <m:sub>
                                      <m:r>
                                        <a:rPr lang="en-US" i="1">
                                          <a:latin typeface="Cambria Math" panose="02040503050406030204" pitchFamily="18" charset="0"/>
                                          <a:ea typeface="Cambria Math" panose="02040503050406030204" pitchFamily="18" charset="0"/>
                                        </a:rPr>
                                        <m:t>𝑔</m:t>
                                      </m:r>
                                    </m:sub>
                                  </m:sSub>
                                </m:den>
                              </m:f>
                            </m:e>
                          </m:d>
                        </m:den>
                      </m:f>
                    </m:oMath>
                  </m:oMathPara>
                </a14:m>
                <a:endParaRPr lang="en-US" dirty="0"/>
              </a:p>
            </p:txBody>
          </p:sp>
        </mc:Choice>
        <mc:Fallback xmlns="">
          <p:sp>
            <p:nvSpPr>
              <p:cNvPr id="6" name="Content Placeholder 5"/>
              <p:cNvSpPr>
                <a:spLocks noGrp="1" noRot="1" noChangeAspect="1" noMove="1" noResize="1" noEditPoints="1" noAdjustHandles="1" noChangeArrowheads="1" noChangeShapeType="1" noTextEdit="1"/>
              </p:cNvSpPr>
              <p:nvPr>
                <p:ph idx="1"/>
              </p:nvPr>
            </p:nvSpPr>
            <p:spPr>
              <a:blipFill rotWithShape="0">
                <a:blip r:embed="rId2"/>
                <a:stretch>
                  <a:fillRect l="-1852" t="-1752"/>
                </a:stretch>
              </a:blipFill>
            </p:spPr>
            <p:txBody>
              <a:bodyPr/>
              <a:lstStyle/>
              <a:p>
                <a:r>
                  <a:rPr lang="en-MY">
                    <a:noFill/>
                  </a:rPr>
                  <a:t> </a:t>
                </a:r>
              </a:p>
            </p:txBody>
          </p:sp>
        </mc:Fallback>
      </mc:AlternateContent>
    </p:spTree>
    <p:extLst>
      <p:ext uri="{BB962C8B-B14F-4D97-AF65-F5344CB8AC3E}">
        <p14:creationId xmlns:p14="http://schemas.microsoft.com/office/powerpoint/2010/main" val="30065296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82938-B483-BDB0-BB7E-BBA0888156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CC4271-90B8-8CC4-C22E-92EF4C8D64FD}"/>
              </a:ext>
            </a:extLst>
          </p:cNvPr>
          <p:cNvSpPr>
            <a:spLocks noGrp="1"/>
          </p:cNvSpPr>
          <p:nvPr>
            <p:ph type="title"/>
          </p:nvPr>
        </p:nvSpPr>
        <p:spPr>
          <a:xfrm>
            <a:off x="457200" y="274638"/>
            <a:ext cx="8229600" cy="715962"/>
          </a:xfrm>
        </p:spPr>
        <p:txBody>
          <a:bodyPr/>
          <a:lstStyle/>
          <a:p>
            <a:pPr algn="l"/>
            <a:r>
              <a:rPr lang="en-US" sz="3200" dirty="0"/>
              <a:t>Example 12.2</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F7DA0774-0EAC-F57E-793C-C153D107A783}"/>
                  </a:ext>
                </a:extLst>
              </p:cNvPr>
              <p:cNvSpPr txBox="1"/>
              <p:nvPr/>
            </p:nvSpPr>
            <p:spPr>
              <a:xfrm>
                <a:off x="609600" y="1538373"/>
                <a:ext cx="7620000" cy="4308680"/>
              </a:xfrm>
              <a:prstGeom prst="rect">
                <a:avLst/>
              </a:prstGeom>
              <a:noFill/>
            </p:spPr>
            <p:txBody>
              <a:bodyPr wrap="square">
                <a:spAutoFit/>
              </a:bodyPr>
              <a:lstStyle/>
              <a:p>
                <a:r>
                  <a:rPr lang="en-MY" sz="2400" b="1" dirty="0"/>
                  <a:t>3. Calculate Reynolds Number for Subcooled Section</a:t>
                </a:r>
                <a:endParaRPr lang="en-MY" sz="2400" dirty="0"/>
              </a:p>
              <a:p>
                <a14:m>
                  <m:oMathPara xmlns:m="http://schemas.openxmlformats.org/officeDocument/2006/math">
                    <m:oMathParaPr>
                      <m:jc m:val="centerGroup"/>
                    </m:oMathParaPr>
                    <m:oMath xmlns:m="http://schemas.openxmlformats.org/officeDocument/2006/math">
                      <m:r>
                        <a:rPr lang="en-MY" sz="2400" i="1"/>
                        <m:t>𝑅</m:t>
                      </m:r>
                      <m:sSub>
                        <m:sSubPr>
                          <m:ctrlPr>
                            <a:rPr lang="en-MY" sz="2400" i="1"/>
                          </m:ctrlPr>
                        </m:sSubPr>
                        <m:e>
                          <m:r>
                            <a:rPr lang="en-MY" sz="2400" i="1"/>
                            <m:t>𝑒</m:t>
                          </m:r>
                        </m:e>
                        <m:sub>
                          <m:r>
                            <a:rPr lang="en-MY" sz="2400" i="1"/>
                            <m:t>𝑜</m:t>
                          </m:r>
                        </m:sub>
                      </m:sSub>
                      <m:r>
                        <a:rPr lang="en-MY" sz="2400" i="1"/>
                        <m:t>=</m:t>
                      </m:r>
                      <m:f>
                        <m:fPr>
                          <m:ctrlPr>
                            <a:rPr lang="en-MY" sz="2400" i="1"/>
                          </m:ctrlPr>
                        </m:fPr>
                        <m:num>
                          <m:sSub>
                            <m:sSubPr>
                              <m:ctrlPr>
                                <a:rPr lang="en-MY" sz="2400" i="1"/>
                              </m:ctrlPr>
                            </m:sSubPr>
                            <m:e>
                              <m:r>
                                <a:rPr lang="en-MY" sz="2400" i="1"/>
                                <m:t>𝐷</m:t>
                              </m:r>
                            </m:e>
                            <m:sub>
                              <m:r>
                                <a:rPr lang="en-MY" sz="2400" i="1"/>
                                <m:t>𝑒</m:t>
                              </m:r>
                            </m:sub>
                          </m:sSub>
                          <m:sSub>
                            <m:sSubPr>
                              <m:ctrlPr>
                                <a:rPr lang="en-MY" sz="2400" i="1"/>
                              </m:ctrlPr>
                            </m:sSubPr>
                            <m:e>
                              <m:r>
                                <a:rPr lang="en-MY" sz="2400" i="1"/>
                                <m:t>𝜌</m:t>
                              </m:r>
                            </m:e>
                            <m:sub>
                              <m:r>
                                <a:rPr lang="en-MY" sz="2400" i="1"/>
                                <m:t>𝑓</m:t>
                              </m:r>
                            </m:sub>
                          </m:sSub>
                          <m:sSub>
                            <m:sSubPr>
                              <m:ctrlPr>
                                <a:rPr lang="en-MY" sz="2400" i="1"/>
                              </m:ctrlPr>
                            </m:sSubPr>
                            <m:e>
                              <m:r>
                                <a:rPr lang="en-MY" sz="2400" i="1"/>
                                <m:t>𝑉</m:t>
                              </m:r>
                            </m:e>
                            <m:sub>
                              <m:r>
                                <a:rPr lang="en-MY" sz="2400" i="1"/>
                                <m:t>𝑜</m:t>
                              </m:r>
                            </m:sub>
                          </m:sSub>
                        </m:num>
                        <m:den>
                          <m:sSub>
                            <m:sSubPr>
                              <m:ctrlPr>
                                <a:rPr lang="en-MY" sz="2400" i="1"/>
                              </m:ctrlPr>
                            </m:sSubPr>
                            <m:e>
                              <m:r>
                                <a:rPr lang="en-MY" sz="2400" i="1"/>
                                <m:t>𝜇</m:t>
                              </m:r>
                            </m:e>
                            <m:sub>
                              <m:r>
                                <a:rPr lang="en-MY" sz="2400" i="1"/>
                                <m:t>𝑓</m:t>
                              </m:r>
                            </m:sub>
                          </m:sSub>
                        </m:den>
                      </m:f>
                      <m:r>
                        <a:rPr lang="en-MY" sz="2400" i="1"/>
                        <m:t>,</m:t>
                      </m:r>
                      <m:sSub>
                        <m:sSubPr>
                          <m:ctrlPr>
                            <a:rPr lang="en-MY" sz="2400" i="1"/>
                          </m:ctrlPr>
                        </m:sSubPr>
                        <m:e>
                          <m:r>
                            <a:rPr lang="en-MY" sz="2400" i="1"/>
                            <m:t>𝐷</m:t>
                          </m:r>
                        </m:e>
                        <m:sub>
                          <m:r>
                            <a:rPr lang="en-MY" sz="2400" i="1"/>
                            <m:t>𝑒</m:t>
                          </m:r>
                        </m:sub>
                      </m:sSub>
                      <m:r>
                        <a:rPr lang="en-MY" sz="2400" i="1"/>
                        <m:t>=0.145</m:t>
                      </m:r>
                      <m:r>
                        <a:rPr lang="en-MY" sz="2400"/>
                        <m:t> </m:t>
                      </m:r>
                      <m:r>
                        <a:rPr lang="en-MY" sz="2400" i="1"/>
                        <m:t>𝑓𝑡</m:t>
                      </m:r>
                      <m:r>
                        <a:rPr lang="en-MY" sz="2400" i="1"/>
                        <m:t>,</m:t>
                      </m:r>
                      <m:sSub>
                        <m:sSubPr>
                          <m:ctrlPr>
                            <a:rPr lang="en-MY" sz="2400" i="1"/>
                          </m:ctrlPr>
                        </m:sSubPr>
                        <m:e>
                          <m:r>
                            <a:rPr lang="en-MY" sz="2400" i="1"/>
                            <m:t>𝑉</m:t>
                          </m:r>
                        </m:e>
                        <m:sub>
                          <m:r>
                            <a:rPr lang="en-MY" sz="2400" i="1"/>
                            <m:t>𝑜</m:t>
                          </m:r>
                        </m:sub>
                      </m:sSub>
                      <m:r>
                        <a:rPr lang="en-MY" sz="2400" i="1"/>
                        <m:t>=3.047</m:t>
                      </m:r>
                      <m:r>
                        <a:rPr lang="en-MY" sz="2400"/>
                        <m:t> </m:t>
                      </m:r>
                      <m:r>
                        <a:rPr lang="en-MY" sz="2400" i="1"/>
                        <m:t>𝑓𝑝𝑠</m:t>
                      </m:r>
                      <m:r>
                        <a:rPr lang="en-MY" sz="2400" i="1"/>
                        <m:t>,</m:t>
                      </m:r>
                      <m:sSub>
                        <m:sSubPr>
                          <m:ctrlPr>
                            <a:rPr lang="en-MY" sz="2400" i="1"/>
                          </m:ctrlPr>
                        </m:sSubPr>
                        <m:e>
                          <m:r>
                            <a:rPr lang="en-MY" sz="2400" i="1"/>
                            <m:t>𝜌</m:t>
                          </m:r>
                        </m:e>
                        <m:sub>
                          <m:r>
                            <a:rPr lang="en-MY" sz="2400" i="1"/>
                            <m:t>𝑓</m:t>
                          </m:r>
                        </m:sub>
                      </m:sSub>
                      <m:r>
                        <a:rPr lang="en-MY" sz="2400" i="1"/>
                        <m:t>=47.847</m:t>
                      </m:r>
                      <m:sSub>
                        <m:sSubPr>
                          <m:ctrlPr>
                            <a:rPr lang="en-MY" sz="2400" i="1"/>
                          </m:ctrlPr>
                        </m:sSubPr>
                        <m:e>
                          <m:r>
                            <m:rPr>
                              <m:sty m:val="p"/>
                            </m:rPr>
                            <a:rPr lang="en-MY" sz="2400"/>
                            <m:t>lb</m:t>
                          </m:r>
                        </m:e>
                        <m:sub>
                          <m:r>
                            <a:rPr lang="en-MY" sz="2400" i="1"/>
                            <m:t>𝑚</m:t>
                          </m:r>
                        </m:sub>
                      </m:sSub>
                      <m:r>
                        <a:rPr lang="en-MY" sz="2400"/>
                        <m:t>/</m:t>
                      </m:r>
                      <m:sSup>
                        <m:sSupPr>
                          <m:ctrlPr>
                            <a:rPr lang="en-MY" sz="2400" i="1"/>
                          </m:ctrlPr>
                        </m:sSupPr>
                        <m:e>
                          <m:r>
                            <m:rPr>
                              <m:sty m:val="p"/>
                            </m:rPr>
                            <a:rPr lang="en-MY" sz="2400"/>
                            <m:t>ft</m:t>
                          </m:r>
                        </m:e>
                        <m:sup>
                          <m:r>
                            <a:rPr lang="en-MY" sz="2400" i="1"/>
                            <m:t>3</m:t>
                          </m:r>
                        </m:sup>
                      </m:sSup>
                    </m:oMath>
                    <m:oMath xmlns:m="http://schemas.openxmlformats.org/officeDocument/2006/math">
                      <m:r>
                        <a:rPr lang="en-MY" sz="2400" i="1"/>
                        <m:t>𝑅</m:t>
                      </m:r>
                      <m:sSub>
                        <m:sSubPr>
                          <m:ctrlPr>
                            <a:rPr lang="en-MY" sz="2400" i="1"/>
                          </m:ctrlPr>
                        </m:sSubPr>
                        <m:e>
                          <m:r>
                            <a:rPr lang="en-MY" sz="2400" i="1"/>
                            <m:t>𝑒</m:t>
                          </m:r>
                        </m:e>
                        <m:sub>
                          <m:r>
                            <a:rPr lang="en-MY" sz="2400" i="1"/>
                            <m:t>𝑜</m:t>
                          </m:r>
                        </m:sub>
                      </m:sSub>
                      <m:r>
                        <a:rPr lang="en-MY" sz="2400" i="1"/>
                        <m:t>=</m:t>
                      </m:r>
                      <m:f>
                        <m:fPr>
                          <m:ctrlPr>
                            <a:rPr lang="en-MY" sz="2400" i="1"/>
                          </m:ctrlPr>
                        </m:fPr>
                        <m:num>
                          <m:r>
                            <a:rPr lang="en-MY" sz="2400" i="1"/>
                            <m:t>0.145×47.847×3.047</m:t>
                          </m:r>
                        </m:num>
                        <m:den>
                          <m:r>
                            <a:rPr lang="en-MY" sz="2400" i="1"/>
                            <m:t>0.233</m:t>
                          </m:r>
                        </m:den>
                      </m:f>
                      <m:r>
                        <a:rPr lang="en-MY" sz="2400" i="1"/>
                        <m:t>=</m:t>
                      </m:r>
                      <m:r>
                        <a:rPr lang="en-MY" sz="2400"/>
                        <m:t>314,165</m:t>
                      </m:r>
                    </m:oMath>
                  </m:oMathPara>
                </a14:m>
                <a:br>
                  <a:rPr lang="en-MY" sz="2400" dirty="0"/>
                </a:br>
                <a:endParaRPr lang="en-MY" sz="2400" dirty="0"/>
              </a:p>
              <a:p>
                <a:r>
                  <a:rPr lang="en-MY" sz="2400" b="1" dirty="0"/>
                  <a:t>4. Compute Single-Phase Friction Drop</a:t>
                </a:r>
                <a:endParaRPr lang="en-MY" sz="2400" dirty="0"/>
              </a:p>
              <a:p>
                <a14:m>
                  <m:oMathPara xmlns:m="http://schemas.openxmlformats.org/officeDocument/2006/math">
                    <m:oMathParaPr>
                      <m:jc m:val="centerGroup"/>
                    </m:oMathParaPr>
                    <m:oMath xmlns:m="http://schemas.openxmlformats.org/officeDocument/2006/math">
                      <m:r>
                        <a:rPr lang="en-MY" sz="2400" i="1"/>
                        <m:t>(</m:t>
                      </m:r>
                      <m:r>
                        <m:rPr>
                          <m:sty m:val="p"/>
                        </m:rPr>
                        <a:rPr lang="en-MY" sz="2400"/>
                        <m:t>Δ</m:t>
                      </m:r>
                      <m:sSub>
                        <m:sSubPr>
                          <m:ctrlPr>
                            <a:rPr lang="en-MY" sz="2400" i="1"/>
                          </m:ctrlPr>
                        </m:sSubPr>
                        <m:e>
                          <m:r>
                            <a:rPr lang="en-MY" sz="2400" i="1"/>
                            <m:t>𝑝</m:t>
                          </m:r>
                        </m:e>
                        <m:sub>
                          <m:r>
                            <a:rPr lang="en-MY" sz="2400" i="1"/>
                            <m:t>𝑆𝑃</m:t>
                          </m:r>
                        </m:sub>
                      </m:sSub>
                      <m:sSub>
                        <m:sSubPr>
                          <m:ctrlPr>
                            <a:rPr lang="en-MY" sz="2400" i="1"/>
                          </m:ctrlPr>
                        </m:sSubPr>
                        <m:e>
                          <m:r>
                            <a:rPr lang="en-MY" sz="2400" i="1"/>
                            <m:t>)</m:t>
                          </m:r>
                        </m:e>
                        <m:sub>
                          <m:sSub>
                            <m:sSubPr>
                              <m:ctrlPr>
                                <a:rPr lang="en-MY" sz="2400" i="1"/>
                              </m:ctrlPr>
                            </m:sSubPr>
                            <m:e>
                              <m:r>
                                <a:rPr lang="en-MY" sz="2400" i="1"/>
                                <m:t>𝐻</m:t>
                              </m:r>
                            </m:e>
                            <m:sub>
                              <m:r>
                                <a:rPr lang="en-MY" sz="2400" i="1"/>
                                <m:t>0</m:t>
                              </m:r>
                            </m:sub>
                          </m:sSub>
                        </m:sub>
                      </m:sSub>
                      <m:r>
                        <a:rPr lang="en-MY" sz="2400" i="1"/>
                        <m:t>=</m:t>
                      </m:r>
                      <m:sSub>
                        <m:sSubPr>
                          <m:ctrlPr>
                            <a:rPr lang="en-MY" sz="2400" i="1"/>
                          </m:ctrlPr>
                        </m:sSubPr>
                        <m:e>
                          <m:r>
                            <a:rPr lang="en-MY" sz="2400" i="1"/>
                            <m:t>𝑓</m:t>
                          </m:r>
                        </m:e>
                        <m:sub>
                          <m:r>
                            <a:rPr lang="en-MY" sz="2400" i="1"/>
                            <m:t>0</m:t>
                          </m:r>
                        </m:sub>
                      </m:sSub>
                      <m:f>
                        <m:fPr>
                          <m:ctrlPr>
                            <a:rPr lang="en-MY" sz="2400" i="1"/>
                          </m:ctrlPr>
                        </m:fPr>
                        <m:num>
                          <m:sSub>
                            <m:sSubPr>
                              <m:ctrlPr>
                                <a:rPr lang="en-MY" sz="2400" i="1"/>
                              </m:ctrlPr>
                            </m:sSubPr>
                            <m:e>
                              <m:r>
                                <a:rPr lang="en-MY" sz="2400" i="1"/>
                                <m:t>𝐿</m:t>
                              </m:r>
                            </m:e>
                            <m:sub>
                              <m:r>
                                <a:rPr lang="en-MY" sz="2400" i="1"/>
                                <m:t>0</m:t>
                              </m:r>
                            </m:sub>
                          </m:sSub>
                        </m:num>
                        <m:den>
                          <m:sSub>
                            <m:sSubPr>
                              <m:ctrlPr>
                                <a:rPr lang="en-MY" sz="2400" i="1"/>
                              </m:ctrlPr>
                            </m:sSubPr>
                            <m:e>
                              <m:r>
                                <a:rPr lang="en-MY" sz="2400" i="1"/>
                                <m:t>𝐷</m:t>
                              </m:r>
                            </m:e>
                            <m:sub>
                              <m:r>
                                <a:rPr lang="en-MY" sz="2400" i="1"/>
                                <m:t>𝑒</m:t>
                              </m:r>
                            </m:sub>
                          </m:sSub>
                        </m:den>
                      </m:f>
                      <m:f>
                        <m:fPr>
                          <m:ctrlPr>
                            <a:rPr lang="en-MY" sz="2400" i="1"/>
                          </m:ctrlPr>
                        </m:fPr>
                        <m:num>
                          <m:sSub>
                            <m:sSubPr>
                              <m:ctrlPr>
                                <a:rPr lang="en-MY" sz="2400" i="1"/>
                              </m:ctrlPr>
                            </m:sSubPr>
                            <m:e>
                              <m:r>
                                <a:rPr lang="en-MY" sz="2400" i="1"/>
                                <m:t>𝜌</m:t>
                              </m:r>
                            </m:e>
                            <m:sub>
                              <m:r>
                                <a:rPr lang="en-MY" sz="2400" i="1"/>
                                <m:t>𝑓</m:t>
                              </m:r>
                            </m:sub>
                          </m:sSub>
                          <m:sSubSup>
                            <m:sSubSupPr>
                              <m:ctrlPr>
                                <a:rPr lang="en-MY" sz="2400" i="1"/>
                              </m:ctrlPr>
                            </m:sSubSupPr>
                            <m:e>
                              <m:r>
                                <a:rPr lang="en-MY" sz="2400" i="1"/>
                                <m:t>𝑉</m:t>
                              </m:r>
                            </m:e>
                            <m:sub>
                              <m:r>
                                <a:rPr lang="en-MY" sz="2400" i="1"/>
                                <m:t>𝑜</m:t>
                              </m:r>
                            </m:sub>
                            <m:sup>
                              <m:r>
                                <a:rPr lang="en-MY" sz="2400" i="1"/>
                                <m:t>2</m:t>
                              </m:r>
                            </m:sup>
                          </m:sSubSup>
                        </m:num>
                        <m:den>
                          <m:r>
                            <a:rPr lang="en-MY" sz="2400" i="1"/>
                            <m:t>2</m:t>
                          </m:r>
                          <m:sSub>
                            <m:sSubPr>
                              <m:ctrlPr>
                                <a:rPr lang="en-MY" sz="2400" i="1"/>
                              </m:ctrlPr>
                            </m:sSubPr>
                            <m:e>
                              <m:r>
                                <a:rPr lang="en-MY" sz="2400" i="1"/>
                                <m:t>𝑔</m:t>
                              </m:r>
                            </m:e>
                            <m:sub>
                              <m:r>
                                <a:rPr lang="en-MY" sz="2400" i="1"/>
                                <m:t>𝑐</m:t>
                              </m:r>
                            </m:sub>
                          </m:sSub>
                        </m:den>
                      </m:f>
                    </m:oMath>
                    <m:oMath xmlns:m="http://schemas.openxmlformats.org/officeDocument/2006/math">
                      <m:r>
                        <a:rPr lang="en-MY" sz="2400" i="1"/>
                        <m:t>=0.0143×</m:t>
                      </m:r>
                      <m:f>
                        <m:fPr>
                          <m:ctrlPr>
                            <a:rPr lang="en-MY" sz="2400" i="1"/>
                          </m:ctrlPr>
                        </m:fPr>
                        <m:num>
                          <m:r>
                            <a:rPr lang="en-MY" sz="2400" i="1"/>
                            <m:t>2.424</m:t>
                          </m:r>
                        </m:num>
                        <m:den>
                          <m:r>
                            <a:rPr lang="en-MY" sz="2400" i="1"/>
                            <m:t>0.145</m:t>
                          </m:r>
                        </m:den>
                      </m:f>
                      <m:r>
                        <a:rPr lang="en-MY" sz="2400" i="1"/>
                        <m:t>×</m:t>
                      </m:r>
                      <m:f>
                        <m:fPr>
                          <m:ctrlPr>
                            <a:rPr lang="en-MY" sz="2400" i="1"/>
                          </m:ctrlPr>
                        </m:fPr>
                        <m:num>
                          <m:r>
                            <a:rPr lang="en-MY" sz="2400" i="1"/>
                            <m:t>47.072×(3.047</m:t>
                          </m:r>
                          <m:sSup>
                            <m:sSupPr>
                              <m:ctrlPr>
                                <a:rPr lang="en-MY" sz="2400" i="1"/>
                              </m:ctrlPr>
                            </m:sSupPr>
                            <m:e>
                              <m:r>
                                <a:rPr lang="en-MY" sz="2400" i="1"/>
                                <m:t>)</m:t>
                              </m:r>
                            </m:e>
                            <m:sup>
                              <m:r>
                                <a:rPr lang="en-MY" sz="2400" i="1"/>
                                <m:t>2</m:t>
                              </m:r>
                            </m:sup>
                          </m:sSup>
                        </m:num>
                        <m:den>
                          <m:r>
                            <a:rPr lang="en-MY" sz="2400" i="1"/>
                            <m:t>2×32.174</m:t>
                          </m:r>
                        </m:den>
                      </m:f>
                      <m:r>
                        <a:rPr lang="en-MY" sz="2400" i="1"/>
                        <m:t>=0.0113</m:t>
                      </m:r>
                      <m:sSup>
                        <m:sSupPr>
                          <m:ctrlPr>
                            <a:rPr lang="en-MY" sz="2400" i="1"/>
                          </m:ctrlPr>
                        </m:sSupPr>
                        <m:e>
                          <m:r>
                            <m:rPr>
                              <m:sty m:val="p"/>
                            </m:rPr>
                            <a:rPr lang="en-MY" sz="2400"/>
                            <m:t>lbf</m:t>
                          </m:r>
                          <m:r>
                            <a:rPr lang="en-MY" sz="2400"/>
                            <m:t>/</m:t>
                          </m:r>
                          <m:r>
                            <m:rPr>
                              <m:sty m:val="p"/>
                            </m:rPr>
                            <a:rPr lang="en-MY" sz="2400"/>
                            <m:t>in</m:t>
                          </m:r>
                        </m:e>
                        <m:sup>
                          <m:r>
                            <a:rPr lang="en-MY" sz="2400" i="1"/>
                            <m:t>2</m:t>
                          </m:r>
                        </m:sup>
                      </m:sSup>
                    </m:oMath>
                  </m:oMathPara>
                </a14:m>
                <a:br>
                  <a:rPr lang="en-MY" sz="2400" dirty="0"/>
                </a:br>
                <a:endParaRPr lang="en-MY" sz="2400" dirty="0"/>
              </a:p>
            </p:txBody>
          </p:sp>
        </mc:Choice>
        <mc:Fallback>
          <p:sp>
            <p:nvSpPr>
              <p:cNvPr id="7" name="TextBox 6">
                <a:extLst>
                  <a:ext uri="{FF2B5EF4-FFF2-40B4-BE49-F238E27FC236}">
                    <a16:creationId xmlns:a16="http://schemas.microsoft.com/office/drawing/2014/main" id="{F7DA0774-0EAC-F57E-793C-C153D107A783}"/>
                  </a:ext>
                </a:extLst>
              </p:cNvPr>
              <p:cNvSpPr txBox="1">
                <a:spLocks noRot="1" noChangeAspect="1" noMove="1" noResize="1" noEditPoints="1" noAdjustHandles="1" noChangeArrowheads="1" noChangeShapeType="1" noTextEdit="1"/>
              </p:cNvSpPr>
              <p:nvPr/>
            </p:nvSpPr>
            <p:spPr>
              <a:xfrm>
                <a:off x="609600" y="1538373"/>
                <a:ext cx="7620000" cy="4308680"/>
              </a:xfrm>
              <a:prstGeom prst="rect">
                <a:avLst/>
              </a:prstGeom>
              <a:blipFill>
                <a:blip r:embed="rId2"/>
                <a:stretch>
                  <a:fillRect l="-1200" t="-1132"/>
                </a:stretch>
              </a:blipFill>
            </p:spPr>
            <p:txBody>
              <a:bodyPr/>
              <a:lstStyle/>
              <a:p>
                <a:r>
                  <a:rPr lang="en-MY">
                    <a:noFill/>
                  </a:rPr>
                  <a:t> </a:t>
                </a:r>
              </a:p>
            </p:txBody>
          </p:sp>
        </mc:Fallback>
      </mc:AlternateContent>
    </p:spTree>
    <p:extLst>
      <p:ext uri="{BB962C8B-B14F-4D97-AF65-F5344CB8AC3E}">
        <p14:creationId xmlns:p14="http://schemas.microsoft.com/office/powerpoint/2010/main" val="29788991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73AC5-8E1D-96B8-ABAD-36576E0C97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52689-7CDE-9980-3BC3-A10ED939BE72}"/>
              </a:ext>
            </a:extLst>
          </p:cNvPr>
          <p:cNvSpPr>
            <a:spLocks noGrp="1"/>
          </p:cNvSpPr>
          <p:nvPr>
            <p:ph type="title"/>
          </p:nvPr>
        </p:nvSpPr>
        <p:spPr>
          <a:xfrm>
            <a:off x="457200" y="274638"/>
            <a:ext cx="8229600" cy="715962"/>
          </a:xfrm>
        </p:spPr>
        <p:txBody>
          <a:bodyPr/>
          <a:lstStyle/>
          <a:p>
            <a:pPr algn="l"/>
            <a:r>
              <a:rPr lang="en-US" sz="3200" dirty="0"/>
              <a:t>Example 12.2</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D8334F09-A142-87C1-1DEA-B7FA2EF4283F}"/>
                  </a:ext>
                </a:extLst>
              </p:cNvPr>
              <p:cNvSpPr txBox="1"/>
              <p:nvPr/>
            </p:nvSpPr>
            <p:spPr>
              <a:xfrm>
                <a:off x="609600" y="1538373"/>
                <a:ext cx="7620000" cy="4289059"/>
              </a:xfrm>
              <a:prstGeom prst="rect">
                <a:avLst/>
              </a:prstGeom>
              <a:noFill/>
            </p:spPr>
            <p:txBody>
              <a:bodyPr wrap="square">
                <a:spAutoFit/>
              </a:bodyPr>
              <a:lstStyle/>
              <a:p>
                <a:r>
                  <a:rPr lang="en-MY" sz="2000" b="1" dirty="0"/>
                  <a:t>5. Two-Phase Calculations for Boiling Section</a:t>
                </a:r>
                <a:endParaRPr lang="en-MY" sz="2000" dirty="0"/>
              </a:p>
              <a:p>
                <a14:m>
                  <m:oMathPara xmlns:m="http://schemas.openxmlformats.org/officeDocument/2006/math">
                    <m:oMathParaPr>
                      <m:jc m:val="centerGroup"/>
                    </m:oMathParaPr>
                    <m:oMath xmlns:m="http://schemas.openxmlformats.org/officeDocument/2006/math">
                      <m:r>
                        <a:rPr lang="en-MY" sz="2000" i="1"/>
                        <m:t>𝑅</m:t>
                      </m:r>
                      <m:sSub>
                        <m:sSubPr>
                          <m:ctrlPr>
                            <a:rPr lang="en-MY" sz="2000" i="1"/>
                          </m:ctrlPr>
                        </m:sSubPr>
                        <m:e>
                          <m:r>
                            <a:rPr lang="en-MY" sz="2000" i="1"/>
                            <m:t>𝑒</m:t>
                          </m:r>
                        </m:e>
                        <m:sub>
                          <m:r>
                            <a:rPr lang="en-MY" sz="2000" i="1"/>
                            <m:t>𝐺𝐵</m:t>
                          </m:r>
                        </m:sub>
                      </m:sSub>
                      <m:r>
                        <a:rPr lang="en-MY" sz="2000" i="1"/>
                        <m:t>=</m:t>
                      </m:r>
                      <m:f>
                        <m:fPr>
                          <m:ctrlPr>
                            <a:rPr lang="en-MY" sz="2000" i="1"/>
                          </m:ctrlPr>
                        </m:fPr>
                        <m:num>
                          <m:sSub>
                            <m:sSubPr>
                              <m:ctrlPr>
                                <a:rPr lang="en-MY" sz="2000" i="1"/>
                              </m:ctrlPr>
                            </m:sSubPr>
                            <m:e>
                              <m:r>
                                <a:rPr lang="en-MY" sz="2000" i="1"/>
                                <m:t>𝐷</m:t>
                              </m:r>
                            </m:e>
                            <m:sub>
                              <m:r>
                                <a:rPr lang="en-MY" sz="2000" i="1"/>
                                <m:t>𝑒</m:t>
                              </m:r>
                            </m:sub>
                          </m:sSub>
                          <m:sSub>
                            <m:sSubPr>
                              <m:ctrlPr>
                                <a:rPr lang="en-MY" sz="2000" i="1"/>
                              </m:ctrlPr>
                            </m:sSubPr>
                            <m:e>
                              <m:r>
                                <a:rPr lang="en-MY" sz="2000" i="1"/>
                                <m:t>𝜌</m:t>
                              </m:r>
                            </m:e>
                            <m:sub>
                              <m:r>
                                <a:rPr lang="en-MY" sz="2000" i="1"/>
                                <m:t>𝑓</m:t>
                              </m:r>
                            </m:sub>
                          </m:sSub>
                          <m:sSub>
                            <m:sSubPr>
                              <m:ctrlPr>
                                <a:rPr lang="en-MY" sz="2000" i="1"/>
                              </m:ctrlPr>
                            </m:sSubPr>
                            <m:e>
                              <m:r>
                                <a:rPr lang="en-MY" sz="2000" i="1"/>
                                <m:t>𝑉</m:t>
                              </m:r>
                            </m:e>
                            <m:sub>
                              <m:r>
                                <a:rPr lang="en-MY" sz="2000" i="1"/>
                                <m:t>𝑜</m:t>
                              </m:r>
                            </m:sub>
                          </m:sSub>
                        </m:num>
                        <m:den>
                          <m:sSub>
                            <m:sSubPr>
                              <m:ctrlPr>
                                <a:rPr lang="en-MY" sz="2000" i="1"/>
                              </m:ctrlPr>
                            </m:sSubPr>
                            <m:e>
                              <m:r>
                                <a:rPr lang="en-MY" sz="2000" i="1"/>
                                <m:t>𝜇</m:t>
                              </m:r>
                            </m:e>
                            <m:sub>
                              <m:r>
                                <a:rPr lang="en-MY" sz="2000" i="1"/>
                                <m:t>𝑓</m:t>
                              </m:r>
                            </m:sub>
                          </m:sSub>
                        </m:den>
                      </m:f>
                      <m:r>
                        <a:rPr lang="en-MY" sz="2000" i="1"/>
                        <m:t>=</m:t>
                      </m:r>
                      <m:r>
                        <a:rPr lang="en-MY" sz="2000"/>
                        <m:t>321,580</m:t>
                      </m:r>
                    </m:oMath>
                    <m:oMath xmlns:m="http://schemas.openxmlformats.org/officeDocument/2006/math">
                      <m:sSub>
                        <m:sSubPr>
                          <m:ctrlPr>
                            <a:rPr lang="en-MY" sz="2000" i="1"/>
                          </m:ctrlPr>
                        </m:sSubPr>
                        <m:e>
                          <m:r>
                            <a:rPr lang="en-MY" sz="2000" i="1"/>
                            <m:t>𝑓</m:t>
                          </m:r>
                        </m:e>
                        <m:sub>
                          <m:r>
                            <a:rPr lang="en-MY" sz="2000" i="1"/>
                            <m:t>𝐵</m:t>
                          </m:r>
                        </m:sub>
                      </m:sSub>
                      <m:r>
                        <a:rPr lang="en-MY" sz="2000" i="1"/>
                        <m:t>=0.0142</m:t>
                      </m:r>
                    </m:oMath>
                  </m:oMathPara>
                </a14:m>
                <a:br>
                  <a:rPr lang="en-MY" sz="2000" dirty="0"/>
                </a:br>
                <a14:m>
                  <m:oMath xmlns:m="http://schemas.openxmlformats.org/officeDocument/2006/math">
                    <m:r>
                      <a:rPr lang="en-MY" sz="2000" i="1"/>
                      <m:t>𝑏𝑎𝑟𝑅</m:t>
                    </m:r>
                    <m:r>
                      <a:rPr lang="en-MY" sz="2000" i="1"/>
                      <m:t>=2.8</m:t>
                    </m:r>
                  </m:oMath>
                </a14:m>
                <a:r>
                  <a:rPr lang="en-MY" sz="2000" dirty="0"/>
                  <a:t>  (from chart)</a:t>
                </a:r>
                <a:br>
                  <a:rPr lang="en-MY" sz="2000" dirty="0"/>
                </a:br>
                <a:endParaRPr lang="en-MY" sz="2000" dirty="0"/>
              </a:p>
              <a:p>
                <a:r>
                  <a:rPr lang="en-MY" sz="2000" b="1" dirty="0"/>
                  <a:t>6. Two-Phase Friction Drop in Boiling Section</a:t>
                </a:r>
                <a:endParaRPr lang="en-MY" sz="2000" dirty="0"/>
              </a:p>
              <a:p>
                <a14:m>
                  <m:oMathPara xmlns:m="http://schemas.openxmlformats.org/officeDocument/2006/math">
                    <m:oMathParaPr>
                      <m:jc m:val="centerGroup"/>
                    </m:oMathParaPr>
                    <m:oMath xmlns:m="http://schemas.openxmlformats.org/officeDocument/2006/math">
                      <m:r>
                        <a:rPr lang="en-MY" sz="2000" i="1"/>
                        <m:t>(</m:t>
                      </m:r>
                      <m:r>
                        <m:rPr>
                          <m:sty m:val="p"/>
                        </m:rPr>
                        <a:rPr lang="en-MY" sz="2000"/>
                        <m:t>Δ</m:t>
                      </m:r>
                      <m:sSub>
                        <m:sSubPr>
                          <m:ctrlPr>
                            <a:rPr lang="en-MY" sz="2000" i="1"/>
                          </m:ctrlPr>
                        </m:sSubPr>
                        <m:e>
                          <m:r>
                            <a:rPr lang="en-MY" sz="2000" i="1"/>
                            <m:t>𝑝</m:t>
                          </m:r>
                        </m:e>
                        <m:sub>
                          <m:r>
                            <a:rPr lang="en-MY" sz="2000" i="1"/>
                            <m:t>𝑇𝐵</m:t>
                          </m:r>
                        </m:sub>
                      </m:sSub>
                      <m:sSub>
                        <m:sSubPr>
                          <m:ctrlPr>
                            <a:rPr lang="en-MY" sz="2000" i="1"/>
                          </m:ctrlPr>
                        </m:sSubPr>
                        <m:e>
                          <m:r>
                            <a:rPr lang="en-MY" sz="2000" i="1"/>
                            <m:t>)</m:t>
                          </m:r>
                        </m:e>
                        <m:sub>
                          <m:sSub>
                            <m:sSubPr>
                              <m:ctrlPr>
                                <a:rPr lang="en-MY" sz="2000" i="1"/>
                              </m:ctrlPr>
                            </m:sSubPr>
                            <m:e>
                              <m:r>
                                <a:rPr lang="en-MY" sz="2000" i="1"/>
                                <m:t>𝐻</m:t>
                              </m:r>
                            </m:e>
                            <m:sub>
                              <m:r>
                                <a:rPr lang="en-MY" sz="2000" i="1"/>
                                <m:t>𝐵</m:t>
                              </m:r>
                            </m:sub>
                          </m:sSub>
                        </m:sub>
                      </m:sSub>
                      <m:r>
                        <a:rPr lang="en-MY" sz="2000" i="1"/>
                        <m:t>=</m:t>
                      </m:r>
                      <m:r>
                        <a:rPr lang="en-MY" sz="2000" i="1"/>
                        <m:t>𝑏𝑎𝑟𝑅</m:t>
                      </m:r>
                      <m:sSub>
                        <m:sSubPr>
                          <m:ctrlPr>
                            <a:rPr lang="en-MY" sz="2000" i="1"/>
                          </m:ctrlPr>
                        </m:sSubPr>
                        <m:e>
                          <m:r>
                            <a:rPr lang="en-MY" sz="2000" i="1"/>
                            <m:t>𝑓</m:t>
                          </m:r>
                        </m:e>
                        <m:sub>
                          <m:r>
                            <a:rPr lang="en-MY" sz="2000" i="1"/>
                            <m:t>𝐵</m:t>
                          </m:r>
                        </m:sub>
                      </m:sSub>
                      <m:f>
                        <m:fPr>
                          <m:ctrlPr>
                            <a:rPr lang="en-MY" sz="2000" i="1"/>
                          </m:ctrlPr>
                        </m:fPr>
                        <m:num>
                          <m:sSub>
                            <m:sSubPr>
                              <m:ctrlPr>
                                <a:rPr lang="en-MY" sz="2000" i="1"/>
                              </m:ctrlPr>
                            </m:sSubPr>
                            <m:e>
                              <m:r>
                                <a:rPr lang="en-MY" sz="2000" i="1"/>
                                <m:t>𝐻</m:t>
                              </m:r>
                            </m:e>
                            <m:sub>
                              <m:r>
                                <a:rPr lang="en-MY" sz="2000" i="1"/>
                                <m:t>𝐵</m:t>
                              </m:r>
                            </m:sub>
                          </m:sSub>
                        </m:num>
                        <m:den>
                          <m:sSub>
                            <m:sSubPr>
                              <m:ctrlPr>
                                <a:rPr lang="en-MY" sz="2000" i="1"/>
                              </m:ctrlPr>
                            </m:sSubPr>
                            <m:e>
                              <m:r>
                                <a:rPr lang="en-MY" sz="2000" i="1"/>
                                <m:t>𝐷</m:t>
                              </m:r>
                            </m:e>
                            <m:sub>
                              <m:r>
                                <a:rPr lang="en-MY" sz="2000" i="1"/>
                                <m:t>𝑒</m:t>
                              </m:r>
                            </m:sub>
                          </m:sSub>
                        </m:den>
                      </m:f>
                      <m:f>
                        <m:fPr>
                          <m:ctrlPr>
                            <a:rPr lang="en-MY" sz="2000" i="1"/>
                          </m:ctrlPr>
                        </m:fPr>
                        <m:num>
                          <m:sSub>
                            <m:sSubPr>
                              <m:ctrlPr>
                                <a:rPr lang="en-MY" sz="2000" i="1"/>
                              </m:ctrlPr>
                            </m:sSubPr>
                            <m:e>
                              <m:r>
                                <a:rPr lang="en-MY" sz="2000" i="1"/>
                                <m:t>𝜌</m:t>
                              </m:r>
                            </m:e>
                            <m:sub>
                              <m:r>
                                <a:rPr lang="en-MY" sz="2000" i="1"/>
                                <m:t>𝑓</m:t>
                              </m:r>
                            </m:sub>
                          </m:sSub>
                          <m:sSubSup>
                            <m:sSubSupPr>
                              <m:ctrlPr>
                                <a:rPr lang="en-MY" sz="2000" i="1"/>
                              </m:ctrlPr>
                            </m:sSubSupPr>
                            <m:e>
                              <m:r>
                                <a:rPr lang="en-MY" sz="2000" i="1"/>
                                <m:t>𝑉</m:t>
                              </m:r>
                            </m:e>
                            <m:sub>
                              <m:r>
                                <a:rPr lang="en-MY" sz="2000" i="1"/>
                                <m:t>𝑜</m:t>
                              </m:r>
                            </m:sub>
                            <m:sup>
                              <m:r>
                                <a:rPr lang="en-MY" sz="2000" i="1"/>
                                <m:t>2</m:t>
                              </m:r>
                            </m:sup>
                          </m:sSubSup>
                        </m:num>
                        <m:den>
                          <m:r>
                            <a:rPr lang="en-MY" sz="2000" i="1"/>
                            <m:t>2</m:t>
                          </m:r>
                          <m:sSub>
                            <m:sSubPr>
                              <m:ctrlPr>
                                <a:rPr lang="en-MY" sz="2000" i="1"/>
                              </m:ctrlPr>
                            </m:sSubPr>
                            <m:e>
                              <m:r>
                                <a:rPr lang="en-MY" sz="2000" i="1"/>
                                <m:t>𝑔</m:t>
                              </m:r>
                            </m:e>
                            <m:sub>
                              <m:r>
                                <a:rPr lang="en-MY" sz="2000" i="1"/>
                                <m:t>𝑐</m:t>
                              </m:r>
                            </m:sub>
                          </m:sSub>
                        </m:den>
                      </m:f>
                    </m:oMath>
                    <m:oMath xmlns:m="http://schemas.openxmlformats.org/officeDocument/2006/math">
                      <m:r>
                        <a:rPr lang="en-MY" sz="2000" i="1"/>
                        <m:t>=2.8×0.0142×</m:t>
                      </m:r>
                      <m:f>
                        <m:fPr>
                          <m:ctrlPr>
                            <a:rPr lang="en-MY" sz="2000" i="1"/>
                          </m:ctrlPr>
                        </m:fPr>
                        <m:num>
                          <m:r>
                            <a:rPr lang="en-MY" sz="2000" i="1"/>
                            <m:t>3.576</m:t>
                          </m:r>
                        </m:num>
                        <m:den>
                          <m:r>
                            <a:rPr lang="en-MY" sz="2000" i="1"/>
                            <m:t>0.145</m:t>
                          </m:r>
                        </m:den>
                      </m:f>
                      <m:r>
                        <a:rPr lang="en-MY" sz="2000" i="1"/>
                        <m:t>×</m:t>
                      </m:r>
                      <m:f>
                        <m:fPr>
                          <m:ctrlPr>
                            <a:rPr lang="en-MY" sz="2000" i="1"/>
                          </m:ctrlPr>
                        </m:fPr>
                        <m:num>
                          <m:r>
                            <a:rPr lang="en-MY" sz="2000" i="1"/>
                            <m:t>46.296×(3.095</m:t>
                          </m:r>
                          <m:sSup>
                            <m:sSupPr>
                              <m:ctrlPr>
                                <a:rPr lang="en-MY" sz="2000" i="1"/>
                              </m:ctrlPr>
                            </m:sSupPr>
                            <m:e>
                              <m:r>
                                <a:rPr lang="en-MY" sz="2000" i="1"/>
                                <m:t>)</m:t>
                              </m:r>
                            </m:e>
                            <m:sup>
                              <m:r>
                                <a:rPr lang="en-MY" sz="2000" i="1"/>
                                <m:t>2</m:t>
                              </m:r>
                            </m:sup>
                          </m:sSup>
                        </m:num>
                        <m:den>
                          <m:r>
                            <a:rPr lang="en-MY" sz="2000" i="1"/>
                            <m:t>2×32.174</m:t>
                          </m:r>
                        </m:den>
                      </m:f>
                      <m:r>
                        <a:rPr lang="en-MY" sz="2000" i="1"/>
                        <m:t>=0.0469</m:t>
                      </m:r>
                      <m:sSup>
                        <m:sSupPr>
                          <m:ctrlPr>
                            <a:rPr lang="en-MY" sz="2000" i="1"/>
                          </m:ctrlPr>
                        </m:sSupPr>
                        <m:e>
                          <m:r>
                            <m:rPr>
                              <m:sty m:val="p"/>
                            </m:rPr>
                            <a:rPr lang="en-MY" sz="2000"/>
                            <m:t>lbf</m:t>
                          </m:r>
                          <m:r>
                            <a:rPr lang="en-MY" sz="2000"/>
                            <m:t>/</m:t>
                          </m:r>
                          <m:r>
                            <m:rPr>
                              <m:sty m:val="p"/>
                            </m:rPr>
                            <a:rPr lang="en-MY" sz="2000"/>
                            <m:t>in</m:t>
                          </m:r>
                        </m:e>
                        <m:sup>
                          <m:r>
                            <a:rPr lang="en-MY" sz="2000" i="1"/>
                            <m:t>2</m:t>
                          </m:r>
                        </m:sup>
                      </m:sSup>
                    </m:oMath>
                  </m:oMathPara>
                </a14:m>
                <a:br>
                  <a:rPr lang="en-MY" sz="2000" dirty="0"/>
                </a:br>
                <a:endParaRPr lang="en-MY" sz="2000" dirty="0"/>
              </a:p>
              <a:p>
                <a:r>
                  <a:rPr lang="en-MY" sz="2000" b="1" dirty="0"/>
                  <a:t>7. Total Channel Friction Drop</a:t>
                </a:r>
                <a:endParaRPr lang="en-MY" sz="2000" dirty="0"/>
              </a:p>
              <a:p>
                <a14:m>
                  <m:oMathPara xmlns:m="http://schemas.openxmlformats.org/officeDocument/2006/math">
                    <m:oMathParaPr>
                      <m:jc m:val="centerGroup"/>
                    </m:oMathParaPr>
                    <m:oMath xmlns:m="http://schemas.openxmlformats.org/officeDocument/2006/math">
                      <m:r>
                        <a:rPr lang="en-MY" sz="2000" i="1"/>
                        <m:t>(</m:t>
                      </m:r>
                      <m:r>
                        <m:rPr>
                          <m:sty m:val="p"/>
                        </m:rPr>
                        <a:rPr lang="en-MY" sz="2000"/>
                        <m:t>Δ</m:t>
                      </m:r>
                      <m:r>
                        <a:rPr lang="en-MY" sz="2000" i="1"/>
                        <m:t>𝑝</m:t>
                      </m:r>
                      <m:sSub>
                        <m:sSubPr>
                          <m:ctrlPr>
                            <a:rPr lang="en-MY" sz="2000" i="1"/>
                          </m:ctrlPr>
                        </m:sSubPr>
                        <m:e>
                          <m:r>
                            <a:rPr lang="en-MY" sz="2000" i="1"/>
                            <m:t>)</m:t>
                          </m:r>
                        </m:e>
                        <m:sub>
                          <m:r>
                            <a:rPr lang="en-MY" sz="2000" i="1"/>
                            <m:t>𝑓𝐻</m:t>
                          </m:r>
                        </m:sub>
                      </m:sSub>
                      <m:r>
                        <a:rPr lang="en-MY" sz="2000" i="1"/>
                        <m:t>=0.0113+0.0469=0.0582</m:t>
                      </m:r>
                      <m:sSup>
                        <m:sSupPr>
                          <m:ctrlPr>
                            <a:rPr lang="en-MY" sz="2000" i="1"/>
                          </m:ctrlPr>
                        </m:sSupPr>
                        <m:e>
                          <m:r>
                            <m:rPr>
                              <m:sty m:val="p"/>
                            </m:rPr>
                            <a:rPr lang="en-MY" sz="2000"/>
                            <m:t>lbf</m:t>
                          </m:r>
                          <m:r>
                            <a:rPr lang="en-MY" sz="2000"/>
                            <m:t>/</m:t>
                          </m:r>
                          <m:r>
                            <m:rPr>
                              <m:sty m:val="p"/>
                            </m:rPr>
                            <a:rPr lang="en-MY" sz="2000"/>
                            <m:t>in</m:t>
                          </m:r>
                        </m:e>
                        <m:sup>
                          <m:r>
                            <a:rPr lang="en-MY" sz="2000" i="1"/>
                            <m:t>2</m:t>
                          </m:r>
                        </m:sup>
                      </m:sSup>
                    </m:oMath>
                  </m:oMathPara>
                </a14:m>
                <a:br>
                  <a:rPr lang="en-MY" sz="2000" dirty="0"/>
                </a:br>
                <a:endParaRPr lang="en-MY" sz="2000" dirty="0"/>
              </a:p>
            </p:txBody>
          </p:sp>
        </mc:Choice>
        <mc:Fallback>
          <p:sp>
            <p:nvSpPr>
              <p:cNvPr id="7" name="TextBox 6">
                <a:extLst>
                  <a:ext uri="{FF2B5EF4-FFF2-40B4-BE49-F238E27FC236}">
                    <a16:creationId xmlns:a16="http://schemas.microsoft.com/office/drawing/2014/main" id="{D8334F09-A142-87C1-1DEA-B7FA2EF4283F}"/>
                  </a:ext>
                </a:extLst>
              </p:cNvPr>
              <p:cNvSpPr txBox="1">
                <a:spLocks noRot="1" noChangeAspect="1" noMove="1" noResize="1" noEditPoints="1" noAdjustHandles="1" noChangeArrowheads="1" noChangeShapeType="1" noTextEdit="1"/>
              </p:cNvSpPr>
              <p:nvPr/>
            </p:nvSpPr>
            <p:spPr>
              <a:xfrm>
                <a:off x="609600" y="1538373"/>
                <a:ext cx="7620000" cy="4289059"/>
              </a:xfrm>
              <a:prstGeom prst="rect">
                <a:avLst/>
              </a:prstGeom>
              <a:blipFill>
                <a:blip r:embed="rId2"/>
                <a:stretch>
                  <a:fillRect l="-800" t="-710"/>
                </a:stretch>
              </a:blipFill>
            </p:spPr>
            <p:txBody>
              <a:bodyPr/>
              <a:lstStyle/>
              <a:p>
                <a:r>
                  <a:rPr lang="en-MY">
                    <a:noFill/>
                  </a:rPr>
                  <a:t> </a:t>
                </a:r>
              </a:p>
            </p:txBody>
          </p:sp>
        </mc:Fallback>
      </mc:AlternateContent>
    </p:spTree>
    <p:extLst>
      <p:ext uri="{BB962C8B-B14F-4D97-AF65-F5344CB8AC3E}">
        <p14:creationId xmlns:p14="http://schemas.microsoft.com/office/powerpoint/2010/main" val="16273099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3200" dirty="0"/>
              <a:t>Lockhart-</a:t>
            </a:r>
            <a:r>
              <a:rPr lang="en-US" sz="3200" dirty="0" err="1"/>
              <a:t>Martinelli</a:t>
            </a:r>
            <a:r>
              <a:rPr lang="en-US" sz="3200" dirty="0"/>
              <a:t> Variation Curve</a:t>
            </a:r>
          </a:p>
        </p:txBody>
      </p:sp>
      <p:pic>
        <p:nvPicPr>
          <p:cNvPr id="6" name="Picture 5"/>
          <p:cNvPicPr>
            <a:picLocks noChangeAspect="1"/>
          </p:cNvPicPr>
          <p:nvPr/>
        </p:nvPicPr>
        <p:blipFill>
          <a:blip r:embed="rId2"/>
          <a:stretch>
            <a:fillRect/>
          </a:stretch>
        </p:blipFill>
        <p:spPr>
          <a:xfrm>
            <a:off x="1905000" y="990600"/>
            <a:ext cx="5334000" cy="5334000"/>
          </a:xfrm>
          <a:prstGeom prst="rect">
            <a:avLst/>
          </a:prstGeom>
        </p:spPr>
      </p:pic>
    </p:spTree>
    <p:extLst>
      <p:ext uri="{BB962C8B-B14F-4D97-AF65-F5344CB8AC3E}">
        <p14:creationId xmlns:p14="http://schemas.microsoft.com/office/powerpoint/2010/main" val="950566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Acceleration Pressure Drop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sz="2800" dirty="0"/>
                  <a:t>In a heated channel, the heating expands the coolant resulting in an acceleration. </a:t>
                </a:r>
              </a:p>
              <a:p>
                <a:r>
                  <a:rPr lang="en-US" sz="2800" dirty="0"/>
                  <a:t>Thus a force will be involved as in</a:t>
                </a:r>
              </a:p>
              <a:p>
                <a:pPr marL="0"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ea typeface="Cambria Math" panose="02040503050406030204" pitchFamily="18" charset="0"/>
                        </a:rPr>
                        <m:t>𝐹</m:t>
                      </m:r>
                      <m:r>
                        <a:rPr lang="en-US" sz="2800" b="0" i="1" smtClean="0">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b="0" i="1" smtClean="0">
                              <a:latin typeface="Cambria Math" panose="02040503050406030204" pitchFamily="18" charset="0"/>
                              <a:ea typeface="Cambria Math" panose="02040503050406030204" pitchFamily="18" charset="0"/>
                            </a:rPr>
                            <m:t>𝑎</m:t>
                          </m:r>
                        </m:sub>
                      </m:sSub>
                      <m:sSub>
                        <m:sSubPr>
                          <m:ctrlPr>
                            <a:rPr lang="en-US" sz="2800" i="1">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𝐴</m:t>
                          </m:r>
                        </m:e>
                        <m:sub>
                          <m:r>
                            <a:rPr lang="en-US" sz="2800" b="0" i="1" smtClean="0">
                              <a:latin typeface="Cambria Math" panose="02040503050406030204" pitchFamily="18" charset="0"/>
                              <a:ea typeface="Cambria Math" panose="02040503050406030204" pitchFamily="18" charset="0"/>
                            </a:rPr>
                            <m:t>𝑐</m:t>
                          </m:r>
                        </m:sub>
                      </m:sSub>
                    </m:oMath>
                  </m:oMathPara>
                </a14:m>
                <a:endParaRPr lang="en-US" sz="2800" dirty="0"/>
              </a:p>
              <a:p>
                <a:pPr marL="400050" lvl="1" indent="0">
                  <a:buNone/>
                </a:pPr>
                <a14:m>
                  <m:oMath xmlns:m="http://schemas.openxmlformats.org/officeDocument/2006/math">
                    <m:r>
                      <a:rPr lang="en-US" sz="2400" i="1">
                        <a:latin typeface="Cambria Math" panose="02040503050406030204" pitchFamily="18" charset="0"/>
                        <a:ea typeface="Cambria Math" panose="02040503050406030204" pitchFamily="18" charset="0"/>
                      </a:rPr>
                      <m:t>∆</m:t>
                    </m:r>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𝑝</m:t>
                        </m:r>
                      </m:e>
                      <m:sub>
                        <m:r>
                          <a:rPr lang="en-US" sz="2400" i="1">
                            <a:latin typeface="Cambria Math" panose="02040503050406030204" pitchFamily="18" charset="0"/>
                            <a:ea typeface="Cambria Math" panose="02040503050406030204" pitchFamily="18" charset="0"/>
                          </a:rPr>
                          <m:t>𝑎</m:t>
                        </m:r>
                      </m:sub>
                    </m:sSub>
                  </m:oMath>
                </a14:m>
                <a:r>
                  <a:rPr lang="en-US" sz="2400" dirty="0"/>
                  <a:t> = acceleration pressure drop</a:t>
                </a:r>
              </a:p>
              <a:p>
                <a:pPr marL="400050" lvl="1" indent="0">
                  <a:buNone/>
                </a:pPr>
                <a14:m>
                  <m:oMath xmlns:m="http://schemas.openxmlformats.org/officeDocument/2006/math">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𝐴</m:t>
                        </m:r>
                      </m:e>
                      <m:sub>
                        <m:r>
                          <a:rPr lang="en-US" sz="2400" i="1">
                            <a:latin typeface="Cambria Math" panose="02040503050406030204" pitchFamily="18" charset="0"/>
                            <a:ea typeface="Cambria Math" panose="02040503050406030204" pitchFamily="18" charset="0"/>
                          </a:rPr>
                          <m:t>𝑐</m:t>
                        </m:r>
                      </m:sub>
                    </m:sSub>
                  </m:oMath>
                </a14:m>
                <a:r>
                  <a:rPr lang="en-US" sz="2400" dirty="0"/>
                  <a:t> = cross sectional area of channel</a:t>
                </a:r>
              </a:p>
              <a:p>
                <a:r>
                  <a:rPr lang="en-US" sz="2800" dirty="0"/>
                  <a:t>The pressure drop is usually small in single phase flow, but significant in two phase flow.</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33" t="-1348" r="-1852"/>
                </a:stretch>
              </a:blipFill>
            </p:spPr>
            <p:txBody>
              <a:bodyPr/>
              <a:lstStyle/>
              <a:p>
                <a:r>
                  <a:rPr lang="en-MY">
                    <a:noFill/>
                  </a:rPr>
                  <a:t> </a:t>
                </a:r>
              </a:p>
            </p:txBody>
          </p:sp>
        </mc:Fallback>
      </mc:AlternateContent>
    </p:spTree>
    <p:extLst>
      <p:ext uri="{BB962C8B-B14F-4D97-AF65-F5344CB8AC3E}">
        <p14:creationId xmlns:p14="http://schemas.microsoft.com/office/powerpoint/2010/main" val="35948154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Acceleration Pressure Drop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sz="2800" dirty="0"/>
                  <a:t>The pressure drop is usually small in single phase flow, but significant in two phase flow.</a:t>
                </a:r>
              </a:p>
              <a:p>
                <a:pPr marL="0" indent="0">
                  <a:buNone/>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ea typeface="Cambria Math" panose="02040503050406030204" pitchFamily="18" charset="0"/>
                        </a:rPr>
                        <m:t>𝐹</m:t>
                      </m:r>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𝑎</m:t>
                          </m:r>
                        </m:sub>
                      </m:sSub>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𝐴</m:t>
                          </m:r>
                        </m:e>
                        <m:sub>
                          <m:r>
                            <a:rPr lang="en-US" sz="2800" i="1">
                              <a:latin typeface="Cambria Math" panose="02040503050406030204" pitchFamily="18" charset="0"/>
                              <a:ea typeface="Cambria Math" panose="02040503050406030204" pitchFamily="18" charset="0"/>
                            </a:rPr>
                            <m:t>𝑐</m:t>
                          </m:r>
                        </m:sub>
                      </m:sSub>
                      <m:r>
                        <a:rPr lang="en-US" sz="2800" b="0" i="1" smtClean="0">
                          <a:latin typeface="Cambria Math" panose="02040503050406030204" pitchFamily="18" charset="0"/>
                          <a:ea typeface="Cambria Math" panose="02040503050406030204" pitchFamily="18" charset="0"/>
                        </a:rPr>
                        <m:t>=</m:t>
                      </m:r>
                      <m:f>
                        <m:fPr>
                          <m:ctrlPr>
                            <a:rPr lang="en-US" sz="2800" b="0" i="1" smtClean="0">
                              <a:latin typeface="Cambria Math" panose="02040503050406030204" pitchFamily="18" charset="0"/>
                              <a:ea typeface="Cambria Math" panose="02040503050406030204" pitchFamily="18" charset="0"/>
                            </a:rPr>
                          </m:ctrlPr>
                        </m:fPr>
                        <m:num>
                          <m:sSub>
                            <m:sSubPr>
                              <m:ctrlPr>
                                <a:rPr lang="en-US" sz="2800" b="0" i="1" smtClean="0">
                                  <a:latin typeface="Cambria Math" panose="02040503050406030204" pitchFamily="18" charset="0"/>
                                  <a:ea typeface="Cambria Math" panose="02040503050406030204" pitchFamily="18" charset="0"/>
                                </a:rPr>
                              </m:ctrlPr>
                            </m:sSubPr>
                            <m:e>
                              <m:acc>
                                <m:accPr>
                                  <m:chr m:val="̇"/>
                                  <m:ctrlPr>
                                    <a:rPr lang="en-US" sz="2800" b="0" i="1" smtClean="0">
                                      <a:latin typeface="Cambria Math" panose="02040503050406030204" pitchFamily="18" charset="0"/>
                                      <a:ea typeface="Cambria Math" panose="02040503050406030204" pitchFamily="18" charset="0"/>
                                    </a:rPr>
                                  </m:ctrlPr>
                                </m:accPr>
                                <m:e>
                                  <m:r>
                                    <a:rPr lang="en-US" sz="2800" b="0" i="1" smtClean="0">
                                      <a:latin typeface="Cambria Math" panose="02040503050406030204" pitchFamily="18" charset="0"/>
                                      <a:ea typeface="Cambria Math" panose="02040503050406030204" pitchFamily="18" charset="0"/>
                                    </a:rPr>
                                    <m:t>𝑚</m:t>
                                  </m:r>
                                </m:e>
                              </m:acc>
                            </m:e>
                            <m:sub>
                              <m:r>
                                <a:rPr lang="en-US" sz="2800" b="0" i="1" smtClean="0">
                                  <a:latin typeface="Cambria Math" panose="02040503050406030204" pitchFamily="18" charset="0"/>
                                  <a:ea typeface="Cambria Math" panose="02040503050406030204" pitchFamily="18" charset="0"/>
                                </a:rPr>
                                <m:t>𝑓</m:t>
                              </m:r>
                            </m:sub>
                          </m:sSub>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𝑉</m:t>
                              </m:r>
                            </m:e>
                            <m:sub>
                              <m:r>
                                <a:rPr lang="en-US" sz="2800" b="0" i="1" smtClean="0">
                                  <a:latin typeface="Cambria Math" panose="02040503050406030204" pitchFamily="18" charset="0"/>
                                  <a:ea typeface="Cambria Math" panose="02040503050406030204" pitchFamily="18" charset="0"/>
                                </a:rPr>
                                <m:t>𝑓𝑒</m:t>
                              </m:r>
                            </m:sub>
                          </m:sSub>
                        </m:num>
                        <m:den>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𝑔</m:t>
                              </m:r>
                            </m:e>
                            <m:sub>
                              <m:r>
                                <a:rPr lang="en-US" sz="2800" b="0" i="1" smtClean="0">
                                  <a:latin typeface="Cambria Math" panose="02040503050406030204" pitchFamily="18" charset="0"/>
                                  <a:ea typeface="Cambria Math" panose="02040503050406030204" pitchFamily="18" charset="0"/>
                                </a:rPr>
                                <m:t>𝑐</m:t>
                              </m:r>
                            </m:sub>
                          </m:sSub>
                        </m:den>
                      </m:f>
                      <m:r>
                        <a:rPr lang="en-US" sz="2800" b="0" i="1" smtClean="0">
                          <a:latin typeface="Cambria Math" panose="02040503050406030204" pitchFamily="18" charset="0"/>
                          <a:ea typeface="Cambria Math" panose="02040503050406030204" pitchFamily="18" charset="0"/>
                        </a:rPr>
                        <m:t>+</m:t>
                      </m:r>
                      <m:f>
                        <m:fPr>
                          <m:ctrlPr>
                            <a:rPr lang="en-US" sz="2800" i="1">
                              <a:latin typeface="Cambria Math" panose="02040503050406030204" pitchFamily="18" charset="0"/>
                              <a:ea typeface="Cambria Math" panose="02040503050406030204" pitchFamily="18" charset="0"/>
                            </a:rPr>
                          </m:ctrlPr>
                        </m:fPr>
                        <m:num>
                          <m:sSub>
                            <m:sSubPr>
                              <m:ctrlPr>
                                <a:rPr lang="en-US" sz="2800" i="1">
                                  <a:latin typeface="Cambria Math" panose="02040503050406030204" pitchFamily="18" charset="0"/>
                                  <a:ea typeface="Cambria Math" panose="02040503050406030204" pitchFamily="18" charset="0"/>
                                </a:rPr>
                              </m:ctrlPr>
                            </m:sSubPr>
                            <m:e>
                              <m:acc>
                                <m:accPr>
                                  <m:chr m:val="̇"/>
                                  <m:ctrlPr>
                                    <a:rPr lang="en-US" sz="2800" i="1">
                                      <a:latin typeface="Cambria Math" panose="02040503050406030204" pitchFamily="18" charset="0"/>
                                      <a:ea typeface="Cambria Math" panose="02040503050406030204" pitchFamily="18" charset="0"/>
                                    </a:rPr>
                                  </m:ctrlPr>
                                </m:accPr>
                                <m:e>
                                  <m:r>
                                    <a:rPr lang="en-US" sz="2800" i="1">
                                      <a:latin typeface="Cambria Math" panose="02040503050406030204" pitchFamily="18" charset="0"/>
                                      <a:ea typeface="Cambria Math" panose="02040503050406030204" pitchFamily="18" charset="0"/>
                                    </a:rPr>
                                    <m:t>𝑚</m:t>
                                  </m:r>
                                </m:e>
                              </m:acc>
                            </m:e>
                            <m:sub>
                              <m:r>
                                <a:rPr lang="en-US" sz="2800" b="0" i="1" smtClean="0">
                                  <a:latin typeface="Cambria Math" panose="02040503050406030204" pitchFamily="18" charset="0"/>
                                  <a:ea typeface="Cambria Math" panose="02040503050406030204" pitchFamily="18" charset="0"/>
                                </a:rPr>
                                <m:t>𝑔</m:t>
                              </m:r>
                            </m:sub>
                          </m:sSub>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𝑉</m:t>
                              </m:r>
                            </m:e>
                            <m:sub>
                              <m:r>
                                <a:rPr lang="en-US" sz="2800" b="0" i="1" smtClean="0">
                                  <a:latin typeface="Cambria Math" panose="02040503050406030204" pitchFamily="18" charset="0"/>
                                  <a:ea typeface="Cambria Math" panose="02040503050406030204" pitchFamily="18" charset="0"/>
                                </a:rPr>
                                <m:t>𝑔</m:t>
                              </m:r>
                              <m:r>
                                <a:rPr lang="en-US" sz="2800" i="1">
                                  <a:latin typeface="Cambria Math" panose="02040503050406030204" pitchFamily="18" charset="0"/>
                                  <a:ea typeface="Cambria Math" panose="02040503050406030204" pitchFamily="18" charset="0"/>
                                </a:rPr>
                                <m:t>𝑒</m:t>
                              </m:r>
                            </m:sub>
                          </m:sSub>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𝑔</m:t>
                              </m:r>
                            </m:e>
                            <m:sub>
                              <m:r>
                                <a:rPr lang="en-US" sz="2800" i="1">
                                  <a:latin typeface="Cambria Math" panose="02040503050406030204" pitchFamily="18" charset="0"/>
                                  <a:ea typeface="Cambria Math" panose="02040503050406030204" pitchFamily="18" charset="0"/>
                                </a:rPr>
                                <m:t>𝑐</m:t>
                              </m:r>
                            </m:sub>
                          </m:sSub>
                        </m:den>
                      </m:f>
                      <m:r>
                        <a:rPr lang="en-US" sz="2800" b="0" i="1" smtClean="0">
                          <a:latin typeface="Cambria Math" panose="02040503050406030204" pitchFamily="18" charset="0"/>
                          <a:ea typeface="Cambria Math" panose="02040503050406030204" pitchFamily="18" charset="0"/>
                        </a:rPr>
                        <m:t>−</m:t>
                      </m:r>
                      <m:f>
                        <m:fPr>
                          <m:ctrlPr>
                            <a:rPr lang="en-US" sz="2800" i="1">
                              <a:latin typeface="Cambria Math" panose="02040503050406030204" pitchFamily="18" charset="0"/>
                              <a:ea typeface="Cambria Math" panose="02040503050406030204" pitchFamily="18" charset="0"/>
                            </a:rPr>
                          </m:ctrlPr>
                        </m:fPr>
                        <m:num>
                          <m:sSub>
                            <m:sSubPr>
                              <m:ctrlPr>
                                <a:rPr lang="en-US" sz="2800" i="1">
                                  <a:latin typeface="Cambria Math" panose="02040503050406030204" pitchFamily="18" charset="0"/>
                                  <a:ea typeface="Cambria Math" panose="02040503050406030204" pitchFamily="18" charset="0"/>
                                </a:rPr>
                              </m:ctrlPr>
                            </m:sSubPr>
                            <m:e>
                              <m:acc>
                                <m:accPr>
                                  <m:chr m:val="̇"/>
                                  <m:ctrlPr>
                                    <a:rPr lang="en-US" sz="2800" i="1">
                                      <a:latin typeface="Cambria Math" panose="02040503050406030204" pitchFamily="18" charset="0"/>
                                      <a:ea typeface="Cambria Math" panose="02040503050406030204" pitchFamily="18" charset="0"/>
                                    </a:rPr>
                                  </m:ctrlPr>
                                </m:accPr>
                                <m:e>
                                  <m:r>
                                    <a:rPr lang="en-US" sz="2800" i="1">
                                      <a:latin typeface="Cambria Math" panose="02040503050406030204" pitchFamily="18" charset="0"/>
                                      <a:ea typeface="Cambria Math" panose="02040503050406030204" pitchFamily="18" charset="0"/>
                                    </a:rPr>
                                    <m:t>𝑚</m:t>
                                  </m:r>
                                </m:e>
                              </m:acc>
                            </m:e>
                            <m:sub>
                              <m:r>
                                <a:rPr lang="en-US" sz="2800" b="0" i="1" smtClean="0">
                                  <a:latin typeface="Cambria Math" panose="02040503050406030204" pitchFamily="18" charset="0"/>
                                  <a:ea typeface="Cambria Math" panose="02040503050406030204" pitchFamily="18" charset="0"/>
                                </a:rPr>
                                <m:t>𝑡</m:t>
                              </m:r>
                            </m:sub>
                          </m:sSub>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𝑉</m:t>
                              </m:r>
                            </m:e>
                            <m:sub>
                              <m:r>
                                <a:rPr lang="en-US" sz="2800" b="0" i="1" smtClean="0">
                                  <a:latin typeface="Cambria Math" panose="02040503050406030204" pitchFamily="18" charset="0"/>
                                  <a:ea typeface="Cambria Math" panose="02040503050406030204" pitchFamily="18" charset="0"/>
                                </a:rPr>
                                <m:t>𝑖</m:t>
                              </m:r>
                            </m:sub>
                          </m:sSub>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𝑔</m:t>
                              </m:r>
                            </m:e>
                            <m:sub>
                              <m:r>
                                <a:rPr lang="en-US" sz="2800" i="1">
                                  <a:latin typeface="Cambria Math" panose="02040503050406030204" pitchFamily="18" charset="0"/>
                                  <a:ea typeface="Cambria Math" panose="02040503050406030204" pitchFamily="18" charset="0"/>
                                </a:rPr>
                                <m:t>𝑐</m:t>
                              </m:r>
                            </m:sub>
                          </m:sSub>
                        </m:den>
                      </m:f>
                    </m:oMath>
                  </m:oMathPara>
                </a14:m>
                <a:endParaRPr lang="en-US" sz="2800" dirty="0"/>
              </a:p>
              <a:p>
                <a:pPr marL="400050" lvl="1" indent="0">
                  <a:buNone/>
                </a:pPr>
                <a14:m>
                  <m:oMath xmlns:m="http://schemas.openxmlformats.org/officeDocument/2006/math">
                    <m:r>
                      <a:rPr lang="en-US" sz="2400" i="1">
                        <a:latin typeface="Cambria Math" panose="02040503050406030204" pitchFamily="18" charset="0"/>
                        <a:ea typeface="Cambria Math" panose="02040503050406030204" pitchFamily="18" charset="0"/>
                      </a:rPr>
                      <m:t>∆</m:t>
                    </m:r>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𝑝</m:t>
                        </m:r>
                      </m:e>
                      <m:sub>
                        <m:r>
                          <a:rPr lang="en-US" sz="2400" i="1">
                            <a:latin typeface="Cambria Math" panose="02040503050406030204" pitchFamily="18" charset="0"/>
                            <a:ea typeface="Cambria Math" panose="02040503050406030204" pitchFamily="18" charset="0"/>
                          </a:rPr>
                          <m:t>𝑎</m:t>
                        </m:r>
                      </m:sub>
                    </m:sSub>
                  </m:oMath>
                </a14:m>
                <a:r>
                  <a:rPr lang="en-US" sz="2400" dirty="0"/>
                  <a:t> = acceleration pressure drop</a:t>
                </a:r>
              </a:p>
              <a:p>
                <a:pPr marL="400050" lvl="1" indent="0">
                  <a:buNone/>
                </a:pPr>
                <a14:m>
                  <m:oMath xmlns:m="http://schemas.openxmlformats.org/officeDocument/2006/math">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𝐴</m:t>
                        </m:r>
                      </m:e>
                      <m:sub>
                        <m:r>
                          <a:rPr lang="en-US" sz="2400" i="1">
                            <a:latin typeface="Cambria Math" panose="02040503050406030204" pitchFamily="18" charset="0"/>
                            <a:ea typeface="Cambria Math" panose="02040503050406030204" pitchFamily="18" charset="0"/>
                          </a:rPr>
                          <m:t>𝑐</m:t>
                        </m:r>
                      </m:sub>
                    </m:sSub>
                  </m:oMath>
                </a14:m>
                <a:r>
                  <a:rPr lang="en-US" sz="2400" dirty="0"/>
                  <a:t> = cross sectional area of channel </a:t>
                </a:r>
              </a:p>
              <a:p>
                <a:pPr marL="400050" lvl="1" indent="0">
                  <a:buNone/>
                </a:pPr>
                <a14:m>
                  <m:oMath xmlns:m="http://schemas.openxmlformats.org/officeDocument/2006/math">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𝑔</m:t>
                        </m:r>
                      </m:e>
                      <m:sub>
                        <m:r>
                          <a:rPr lang="en-US" sz="2400" i="1">
                            <a:latin typeface="Cambria Math" panose="02040503050406030204" pitchFamily="18" charset="0"/>
                            <a:ea typeface="Cambria Math" panose="02040503050406030204" pitchFamily="18" charset="0"/>
                          </a:rPr>
                          <m:t>𝑐</m:t>
                        </m:r>
                      </m:sub>
                    </m:sSub>
                  </m:oMath>
                </a14:m>
                <a:r>
                  <a:rPr lang="en-US" sz="2400" dirty="0"/>
                  <a:t> = conversion factor, </a:t>
                </a:r>
                <a14:m>
                  <m:oMath xmlns:m="http://schemas.openxmlformats.org/officeDocument/2006/math">
                    <m:r>
                      <a:rPr lang="en-US" sz="2400" b="0" i="1" smtClean="0">
                        <a:latin typeface="Cambria Math" panose="02040503050406030204" pitchFamily="18" charset="0"/>
                      </a:rPr>
                      <m:t>4.17</m:t>
                    </m:r>
                    <m:r>
                      <a:rPr lang="en-US" sz="2400" b="0" i="1" smtClean="0">
                        <a:latin typeface="Cambria Math" panose="02040503050406030204" pitchFamily="18" charset="0"/>
                        <a:ea typeface="Cambria Math" panose="02040503050406030204" pitchFamily="18" charset="0"/>
                      </a:rPr>
                      <m:t>×</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10</m:t>
                        </m:r>
                      </m:e>
                      <m:sup>
                        <m:r>
                          <a:rPr lang="en-US" sz="2400" b="0" i="1" smtClean="0">
                            <a:latin typeface="Cambria Math" panose="02040503050406030204" pitchFamily="18" charset="0"/>
                            <a:ea typeface="Cambria Math" panose="02040503050406030204" pitchFamily="18" charset="0"/>
                          </a:rPr>
                          <m:t>8</m:t>
                        </m:r>
                      </m:sup>
                    </m:sSup>
                    <m:f>
                      <m:fPr>
                        <m:ctrlPr>
                          <a:rPr lang="en-US" sz="2400" b="0" i="1" smtClean="0">
                            <a:latin typeface="Cambria Math" panose="02040503050406030204" pitchFamily="18" charset="0"/>
                            <a:ea typeface="Cambria Math" panose="02040503050406030204" pitchFamily="18" charset="0"/>
                          </a:rPr>
                        </m:ctrlPr>
                      </m:fPr>
                      <m:num>
                        <m:sSub>
                          <m:sSubPr>
                            <m:ctrlPr>
                              <a:rPr lang="en-US" sz="2400" b="0" i="1" smtClean="0">
                                <a:latin typeface="Cambria Math" panose="02040503050406030204" pitchFamily="18" charset="0"/>
                                <a:ea typeface="Cambria Math" panose="02040503050406030204" pitchFamily="18" charset="0"/>
                              </a:rPr>
                            </m:ctrlPr>
                          </m:sSubPr>
                          <m:e>
                            <m:r>
                              <m:rPr>
                                <m:nor/>
                              </m:rPr>
                              <a:rPr lang="en-US" sz="2400" b="0" i="0" smtClean="0">
                                <a:latin typeface="Cambria Math" panose="02040503050406030204" pitchFamily="18" charset="0"/>
                                <a:ea typeface="Cambria Math" panose="02040503050406030204" pitchFamily="18" charset="0"/>
                              </a:rPr>
                              <m:t>lb</m:t>
                            </m:r>
                          </m:e>
                          <m:sub>
                            <m:r>
                              <m:rPr>
                                <m:nor/>
                              </m:rPr>
                              <a:rPr lang="en-US" sz="2400" b="0" i="0" smtClean="0">
                                <a:latin typeface="Cambria Math" panose="02040503050406030204" pitchFamily="18" charset="0"/>
                                <a:ea typeface="Cambria Math" panose="02040503050406030204" pitchFamily="18" charset="0"/>
                              </a:rPr>
                              <m:t>m</m:t>
                            </m:r>
                          </m:sub>
                        </m:sSub>
                        <m:r>
                          <m:rPr>
                            <m:nor/>
                          </m:rPr>
                          <a:rPr lang="en-US" sz="2400" b="0" i="0" smtClean="0">
                            <a:latin typeface="Cambria Math" panose="02040503050406030204" pitchFamily="18" charset="0"/>
                            <a:ea typeface="Cambria Math" panose="02040503050406030204" pitchFamily="18" charset="0"/>
                          </a:rPr>
                          <m:t>∙</m:t>
                        </m:r>
                        <m:r>
                          <m:rPr>
                            <m:nor/>
                          </m:rPr>
                          <a:rPr lang="en-US" sz="2400" b="0" i="0" smtClean="0">
                            <a:latin typeface="Cambria Math" panose="02040503050406030204" pitchFamily="18" charset="0"/>
                            <a:ea typeface="Cambria Math" panose="02040503050406030204" pitchFamily="18" charset="0"/>
                          </a:rPr>
                          <m:t>ft</m:t>
                        </m:r>
                      </m:num>
                      <m:den>
                        <m:sSub>
                          <m:sSubPr>
                            <m:ctrlPr>
                              <a:rPr lang="en-US" sz="2400" b="0" i="1" smtClean="0">
                                <a:latin typeface="Cambria Math" panose="02040503050406030204" pitchFamily="18" charset="0"/>
                                <a:ea typeface="Cambria Math" panose="02040503050406030204" pitchFamily="18" charset="0"/>
                              </a:rPr>
                            </m:ctrlPr>
                          </m:sSubPr>
                          <m:e>
                            <m:r>
                              <m:rPr>
                                <m:nor/>
                              </m:rPr>
                              <a:rPr lang="en-US" sz="2400" b="0" i="0" smtClean="0">
                                <a:latin typeface="Cambria Math" panose="02040503050406030204" pitchFamily="18" charset="0"/>
                                <a:ea typeface="Cambria Math" panose="02040503050406030204" pitchFamily="18" charset="0"/>
                              </a:rPr>
                              <m:t>lb</m:t>
                            </m:r>
                          </m:e>
                          <m:sub>
                            <m:r>
                              <m:rPr>
                                <m:nor/>
                              </m:rPr>
                              <a:rPr lang="en-US" sz="2400" b="0" i="0" smtClean="0">
                                <a:latin typeface="Cambria Math" panose="02040503050406030204" pitchFamily="18" charset="0"/>
                                <a:ea typeface="Cambria Math" panose="02040503050406030204" pitchFamily="18" charset="0"/>
                              </a:rPr>
                              <m:t>f</m:t>
                            </m:r>
                          </m:sub>
                        </m:sSub>
                        <m:r>
                          <m:rPr>
                            <m:nor/>
                          </m:rPr>
                          <a:rPr lang="en-US" sz="2400" b="0" i="0" smtClean="0">
                            <a:latin typeface="Cambria Math" panose="02040503050406030204" pitchFamily="18" charset="0"/>
                            <a:ea typeface="Cambria Math" panose="02040503050406030204" pitchFamily="18" charset="0"/>
                          </a:rPr>
                          <m:t>∙</m:t>
                        </m:r>
                        <m:sSup>
                          <m:sSupPr>
                            <m:ctrlPr>
                              <a:rPr lang="en-US" sz="2400" b="0" i="1" smtClean="0">
                                <a:latin typeface="Cambria Math" panose="02040503050406030204" pitchFamily="18" charset="0"/>
                                <a:ea typeface="Cambria Math" panose="02040503050406030204" pitchFamily="18" charset="0"/>
                              </a:rPr>
                            </m:ctrlPr>
                          </m:sSupPr>
                          <m:e>
                            <m:r>
                              <m:rPr>
                                <m:nor/>
                              </m:rPr>
                              <a:rPr lang="en-US" sz="2400" b="0" i="0" smtClean="0">
                                <a:latin typeface="Cambria Math" panose="02040503050406030204" pitchFamily="18" charset="0"/>
                                <a:ea typeface="Cambria Math" panose="02040503050406030204" pitchFamily="18" charset="0"/>
                              </a:rPr>
                              <m:t>hr</m:t>
                            </m:r>
                          </m:e>
                          <m:sup>
                            <m:r>
                              <m:rPr>
                                <m:nor/>
                              </m:rPr>
                              <a:rPr lang="en-US" sz="2400" b="0" i="0" smtClean="0">
                                <a:latin typeface="Cambria Math" panose="02040503050406030204" pitchFamily="18" charset="0"/>
                                <a:ea typeface="Cambria Math" panose="02040503050406030204" pitchFamily="18" charset="0"/>
                              </a:rPr>
                              <m:t>2</m:t>
                            </m:r>
                          </m:sup>
                        </m:sSup>
                      </m:den>
                    </m:f>
                  </m:oMath>
                </a14:m>
                <a:endParaRPr lang="en-US" sz="2400" dirty="0"/>
              </a:p>
              <a:p>
                <a:pPr marL="400050" lvl="1" indent="0">
                  <a:buNone/>
                </a:pPr>
                <a:endParaRPr lang="en-US" sz="2400" dirty="0"/>
              </a:p>
              <a:p>
                <a:pPr marL="0" indent="0">
                  <a:buNone/>
                </a:pP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33" t="-1348"/>
                </a:stretch>
              </a:blipFill>
            </p:spPr>
            <p:txBody>
              <a:bodyPr/>
              <a:lstStyle/>
              <a:p>
                <a:r>
                  <a:rPr lang="en-MY">
                    <a:noFill/>
                  </a:rPr>
                  <a:t> </a:t>
                </a:r>
              </a:p>
            </p:txBody>
          </p:sp>
        </mc:Fallback>
      </mc:AlternateContent>
    </p:spTree>
    <p:extLst>
      <p:ext uri="{BB962C8B-B14F-4D97-AF65-F5344CB8AC3E}">
        <p14:creationId xmlns:p14="http://schemas.microsoft.com/office/powerpoint/2010/main" val="12758004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Acceleration Pressure Drop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sz="2800" dirty="0"/>
                  <a:t>In terms of exit quality, it can be written as</a:t>
                </a:r>
              </a:p>
              <a:p>
                <a:pPr marL="0" indent="0">
                  <a:buNone/>
                </a:pPr>
                <a:endParaRPr lang="en-US" sz="2800" dirty="0"/>
              </a:p>
              <a:p>
                <a:pPr marL="0" indent="0">
                  <a:buNone/>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𝑎</m:t>
                          </m:r>
                        </m:sub>
                      </m:sSub>
                      <m:r>
                        <a:rPr lang="en-US" sz="2800" b="0" i="1" smtClean="0">
                          <a:latin typeface="Cambria Math" panose="02040503050406030204" pitchFamily="18" charset="0"/>
                          <a:ea typeface="Cambria Math" panose="02040503050406030204" pitchFamily="18" charset="0"/>
                        </a:rPr>
                        <m:t>=</m:t>
                      </m:r>
                      <m:f>
                        <m:fPr>
                          <m:ctrlPr>
                            <a:rPr lang="en-US" sz="2800" b="0" i="1" smtClean="0">
                              <a:latin typeface="Cambria Math" panose="02040503050406030204" pitchFamily="18" charset="0"/>
                              <a:ea typeface="Cambria Math" panose="02040503050406030204" pitchFamily="18" charset="0"/>
                            </a:rPr>
                          </m:ctrlPr>
                        </m:fPr>
                        <m:num>
                          <m:d>
                            <m:dPr>
                              <m:ctrlPr>
                                <a:rPr lang="en-US" sz="2800" b="0" i="1" smtClean="0">
                                  <a:latin typeface="Cambria Math" panose="02040503050406030204" pitchFamily="18" charset="0"/>
                                  <a:ea typeface="Cambria Math" panose="02040503050406030204" pitchFamily="18" charset="0"/>
                                </a:rPr>
                              </m:ctrlPr>
                            </m:dPr>
                            <m:e>
                              <m:r>
                                <a:rPr lang="en-US" sz="2800" b="0" i="1" smtClean="0">
                                  <a:latin typeface="Cambria Math" panose="02040503050406030204" pitchFamily="18" charset="0"/>
                                  <a:ea typeface="Cambria Math" panose="02040503050406030204" pitchFamily="18" charset="0"/>
                                </a:rPr>
                                <m:t>1−</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𝑥</m:t>
                                  </m:r>
                                </m:e>
                                <m:sub>
                                  <m:r>
                                    <a:rPr lang="en-US" sz="2800" b="0" i="1" smtClean="0">
                                      <a:latin typeface="Cambria Math" panose="02040503050406030204" pitchFamily="18" charset="0"/>
                                      <a:ea typeface="Cambria Math" panose="02040503050406030204" pitchFamily="18" charset="0"/>
                                    </a:rPr>
                                    <m:t>𝑒</m:t>
                                  </m:r>
                                </m:sub>
                              </m:sSub>
                            </m:e>
                          </m:d>
                          <m:sSub>
                            <m:sSubPr>
                              <m:ctrlPr>
                                <a:rPr lang="en-US" sz="2800" b="0" i="1" smtClean="0">
                                  <a:latin typeface="Cambria Math" panose="02040503050406030204" pitchFamily="18" charset="0"/>
                                  <a:ea typeface="Cambria Math" panose="02040503050406030204" pitchFamily="18" charset="0"/>
                                </a:rPr>
                              </m:ctrlPr>
                            </m:sSubPr>
                            <m:e>
                              <m:acc>
                                <m:accPr>
                                  <m:chr m:val="̇"/>
                                  <m:ctrlPr>
                                    <a:rPr lang="en-US" sz="2800" b="0" i="1" smtClean="0">
                                      <a:latin typeface="Cambria Math" panose="02040503050406030204" pitchFamily="18" charset="0"/>
                                      <a:ea typeface="Cambria Math" panose="02040503050406030204" pitchFamily="18" charset="0"/>
                                    </a:rPr>
                                  </m:ctrlPr>
                                </m:accPr>
                                <m:e>
                                  <m:r>
                                    <a:rPr lang="en-US" sz="2800" b="0" i="1" smtClean="0">
                                      <a:latin typeface="Cambria Math" panose="02040503050406030204" pitchFamily="18" charset="0"/>
                                      <a:ea typeface="Cambria Math" panose="02040503050406030204" pitchFamily="18" charset="0"/>
                                    </a:rPr>
                                    <m:t>𝑚</m:t>
                                  </m:r>
                                </m:e>
                              </m:acc>
                            </m:e>
                            <m:sub>
                              <m:r>
                                <a:rPr lang="en-US" sz="2800" b="0" i="1" smtClean="0">
                                  <a:latin typeface="Cambria Math" panose="02040503050406030204" pitchFamily="18" charset="0"/>
                                  <a:ea typeface="Cambria Math" panose="02040503050406030204" pitchFamily="18" charset="0"/>
                                </a:rPr>
                                <m:t>𝑡</m:t>
                              </m:r>
                            </m:sub>
                          </m:sSub>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𝑉</m:t>
                              </m:r>
                            </m:e>
                            <m:sub>
                              <m:r>
                                <a:rPr lang="en-US" sz="2800" b="0" i="1" smtClean="0">
                                  <a:latin typeface="Cambria Math" panose="02040503050406030204" pitchFamily="18" charset="0"/>
                                  <a:ea typeface="Cambria Math" panose="02040503050406030204" pitchFamily="18" charset="0"/>
                                </a:rPr>
                                <m:t>𝑓𝑒</m:t>
                              </m:r>
                            </m:sub>
                          </m:sSub>
                        </m:num>
                        <m:den>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𝑔</m:t>
                              </m:r>
                            </m:e>
                            <m:sub>
                              <m:r>
                                <a:rPr lang="en-US" sz="2800" b="0" i="1" smtClean="0">
                                  <a:latin typeface="Cambria Math" panose="02040503050406030204" pitchFamily="18" charset="0"/>
                                  <a:ea typeface="Cambria Math" panose="02040503050406030204" pitchFamily="18" charset="0"/>
                                </a:rPr>
                                <m:t>𝑐</m:t>
                              </m:r>
                            </m:sub>
                          </m:sSub>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𝐴</m:t>
                              </m:r>
                            </m:e>
                            <m:sub>
                              <m:r>
                                <a:rPr lang="en-US" sz="2800" i="1">
                                  <a:latin typeface="Cambria Math" panose="02040503050406030204" pitchFamily="18" charset="0"/>
                                  <a:ea typeface="Cambria Math" panose="02040503050406030204" pitchFamily="18" charset="0"/>
                                </a:rPr>
                                <m:t>𝑐</m:t>
                              </m:r>
                            </m:sub>
                          </m:sSub>
                        </m:den>
                      </m:f>
                      <m:r>
                        <a:rPr lang="en-US" sz="2800" b="0" i="1" smtClean="0">
                          <a:latin typeface="Cambria Math" panose="02040503050406030204" pitchFamily="18" charset="0"/>
                          <a:ea typeface="Cambria Math" panose="02040503050406030204" pitchFamily="18" charset="0"/>
                        </a:rPr>
                        <m:t>+</m:t>
                      </m:r>
                      <m:f>
                        <m:fPr>
                          <m:ctrlPr>
                            <a:rPr lang="en-US" sz="2800" i="1">
                              <a:latin typeface="Cambria Math" panose="02040503050406030204" pitchFamily="18" charset="0"/>
                              <a:ea typeface="Cambria Math" panose="02040503050406030204" pitchFamily="18" charset="0"/>
                            </a:rPr>
                          </m:ctrlPr>
                        </m:fPr>
                        <m:num>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𝑥</m:t>
                              </m:r>
                            </m:e>
                            <m:sub>
                              <m:r>
                                <a:rPr lang="en-US" sz="2800" i="1">
                                  <a:latin typeface="Cambria Math" panose="02040503050406030204" pitchFamily="18" charset="0"/>
                                  <a:ea typeface="Cambria Math" panose="02040503050406030204" pitchFamily="18" charset="0"/>
                                </a:rPr>
                                <m:t>𝑒</m:t>
                              </m:r>
                            </m:sub>
                          </m:sSub>
                          <m:sSub>
                            <m:sSubPr>
                              <m:ctrlPr>
                                <a:rPr lang="en-US" sz="2800" i="1">
                                  <a:latin typeface="Cambria Math" panose="02040503050406030204" pitchFamily="18" charset="0"/>
                                  <a:ea typeface="Cambria Math" panose="02040503050406030204" pitchFamily="18" charset="0"/>
                                </a:rPr>
                              </m:ctrlPr>
                            </m:sSubPr>
                            <m:e>
                              <m:acc>
                                <m:accPr>
                                  <m:chr m:val="̇"/>
                                  <m:ctrlPr>
                                    <a:rPr lang="en-US" sz="2800" i="1">
                                      <a:latin typeface="Cambria Math" panose="02040503050406030204" pitchFamily="18" charset="0"/>
                                      <a:ea typeface="Cambria Math" panose="02040503050406030204" pitchFamily="18" charset="0"/>
                                    </a:rPr>
                                  </m:ctrlPr>
                                </m:accPr>
                                <m:e>
                                  <m:r>
                                    <a:rPr lang="en-US" sz="2800" i="1">
                                      <a:latin typeface="Cambria Math" panose="02040503050406030204" pitchFamily="18" charset="0"/>
                                      <a:ea typeface="Cambria Math" panose="02040503050406030204" pitchFamily="18" charset="0"/>
                                    </a:rPr>
                                    <m:t>𝑚</m:t>
                                  </m:r>
                                </m:e>
                              </m:acc>
                            </m:e>
                            <m:sub>
                              <m:r>
                                <a:rPr lang="en-US" sz="2800" b="0" i="1" smtClean="0">
                                  <a:latin typeface="Cambria Math" panose="02040503050406030204" pitchFamily="18" charset="0"/>
                                  <a:ea typeface="Cambria Math" panose="02040503050406030204" pitchFamily="18" charset="0"/>
                                </a:rPr>
                                <m:t>𝑡</m:t>
                              </m:r>
                            </m:sub>
                          </m:sSub>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𝑉</m:t>
                              </m:r>
                            </m:e>
                            <m:sub>
                              <m:r>
                                <a:rPr lang="en-US" sz="2800" b="0" i="1" smtClean="0">
                                  <a:latin typeface="Cambria Math" panose="02040503050406030204" pitchFamily="18" charset="0"/>
                                  <a:ea typeface="Cambria Math" panose="02040503050406030204" pitchFamily="18" charset="0"/>
                                </a:rPr>
                                <m:t>𝑔</m:t>
                              </m:r>
                              <m:r>
                                <a:rPr lang="en-US" sz="2800" i="1">
                                  <a:latin typeface="Cambria Math" panose="02040503050406030204" pitchFamily="18" charset="0"/>
                                  <a:ea typeface="Cambria Math" panose="02040503050406030204" pitchFamily="18" charset="0"/>
                                </a:rPr>
                                <m:t>𝑒</m:t>
                              </m:r>
                            </m:sub>
                          </m:sSub>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𝑔</m:t>
                              </m:r>
                            </m:e>
                            <m:sub>
                              <m:r>
                                <a:rPr lang="en-US" sz="2800" i="1">
                                  <a:latin typeface="Cambria Math" panose="02040503050406030204" pitchFamily="18" charset="0"/>
                                  <a:ea typeface="Cambria Math" panose="02040503050406030204" pitchFamily="18" charset="0"/>
                                </a:rPr>
                                <m:t>𝑐</m:t>
                              </m:r>
                            </m:sub>
                          </m:sSub>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𝐴</m:t>
                              </m:r>
                            </m:e>
                            <m:sub>
                              <m:r>
                                <a:rPr lang="en-US" sz="2800" i="1">
                                  <a:latin typeface="Cambria Math" panose="02040503050406030204" pitchFamily="18" charset="0"/>
                                  <a:ea typeface="Cambria Math" panose="02040503050406030204" pitchFamily="18" charset="0"/>
                                </a:rPr>
                                <m:t>𝑐</m:t>
                              </m:r>
                            </m:sub>
                          </m:sSub>
                        </m:den>
                      </m:f>
                      <m:r>
                        <a:rPr lang="en-US" sz="2800" b="0" i="1" smtClean="0">
                          <a:latin typeface="Cambria Math" panose="02040503050406030204" pitchFamily="18" charset="0"/>
                          <a:ea typeface="Cambria Math" panose="02040503050406030204" pitchFamily="18" charset="0"/>
                        </a:rPr>
                        <m:t>−</m:t>
                      </m:r>
                      <m:f>
                        <m:fPr>
                          <m:ctrlPr>
                            <a:rPr lang="en-US" sz="2800" i="1">
                              <a:latin typeface="Cambria Math" panose="02040503050406030204" pitchFamily="18" charset="0"/>
                              <a:ea typeface="Cambria Math" panose="02040503050406030204" pitchFamily="18" charset="0"/>
                            </a:rPr>
                          </m:ctrlPr>
                        </m:fPr>
                        <m:num>
                          <m:sSub>
                            <m:sSubPr>
                              <m:ctrlPr>
                                <a:rPr lang="en-US" sz="2800" i="1">
                                  <a:latin typeface="Cambria Math" panose="02040503050406030204" pitchFamily="18" charset="0"/>
                                  <a:ea typeface="Cambria Math" panose="02040503050406030204" pitchFamily="18" charset="0"/>
                                </a:rPr>
                              </m:ctrlPr>
                            </m:sSubPr>
                            <m:e>
                              <m:acc>
                                <m:accPr>
                                  <m:chr m:val="̇"/>
                                  <m:ctrlPr>
                                    <a:rPr lang="en-US" sz="2800" i="1">
                                      <a:latin typeface="Cambria Math" panose="02040503050406030204" pitchFamily="18" charset="0"/>
                                      <a:ea typeface="Cambria Math" panose="02040503050406030204" pitchFamily="18" charset="0"/>
                                    </a:rPr>
                                  </m:ctrlPr>
                                </m:accPr>
                                <m:e>
                                  <m:r>
                                    <a:rPr lang="en-US" sz="2800" i="1">
                                      <a:latin typeface="Cambria Math" panose="02040503050406030204" pitchFamily="18" charset="0"/>
                                      <a:ea typeface="Cambria Math" panose="02040503050406030204" pitchFamily="18" charset="0"/>
                                    </a:rPr>
                                    <m:t>𝑚</m:t>
                                  </m:r>
                                </m:e>
                              </m:acc>
                            </m:e>
                            <m:sub>
                              <m:r>
                                <a:rPr lang="en-US" sz="2800" b="0" i="1" smtClean="0">
                                  <a:latin typeface="Cambria Math" panose="02040503050406030204" pitchFamily="18" charset="0"/>
                                  <a:ea typeface="Cambria Math" panose="02040503050406030204" pitchFamily="18" charset="0"/>
                                </a:rPr>
                                <m:t>𝑡</m:t>
                              </m:r>
                            </m:sub>
                          </m:sSub>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𝑉</m:t>
                              </m:r>
                            </m:e>
                            <m:sub>
                              <m:r>
                                <a:rPr lang="en-US" sz="2800" b="0" i="1" smtClean="0">
                                  <a:latin typeface="Cambria Math" panose="02040503050406030204" pitchFamily="18" charset="0"/>
                                  <a:ea typeface="Cambria Math" panose="02040503050406030204" pitchFamily="18" charset="0"/>
                                </a:rPr>
                                <m:t>𝑖</m:t>
                              </m:r>
                            </m:sub>
                          </m:sSub>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𝑔</m:t>
                              </m:r>
                            </m:e>
                            <m:sub>
                              <m:r>
                                <a:rPr lang="en-US" sz="2800" i="1">
                                  <a:latin typeface="Cambria Math" panose="02040503050406030204" pitchFamily="18" charset="0"/>
                                  <a:ea typeface="Cambria Math" panose="02040503050406030204" pitchFamily="18" charset="0"/>
                                </a:rPr>
                                <m:t>𝑐</m:t>
                              </m:r>
                            </m:sub>
                          </m:sSub>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𝐴</m:t>
                              </m:r>
                            </m:e>
                            <m:sub>
                              <m:r>
                                <a:rPr lang="en-US" sz="2800" i="1">
                                  <a:latin typeface="Cambria Math" panose="02040503050406030204" pitchFamily="18" charset="0"/>
                                  <a:ea typeface="Cambria Math" panose="02040503050406030204" pitchFamily="18" charset="0"/>
                                </a:rPr>
                                <m:t>𝑐</m:t>
                              </m:r>
                            </m:sub>
                          </m:sSub>
                        </m:den>
                      </m:f>
                    </m:oMath>
                  </m:oMathPara>
                </a14:m>
                <a:endParaRPr lang="en-US" sz="2800" dirty="0"/>
              </a:p>
              <a:p>
                <a:pPr marL="0" indent="0">
                  <a:buNone/>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𝑎</m:t>
                          </m:r>
                        </m:sub>
                      </m:sSub>
                      <m:r>
                        <a:rPr lang="en-US" sz="2800" i="1">
                          <a:latin typeface="Cambria Math" panose="02040503050406030204" pitchFamily="18" charset="0"/>
                          <a:ea typeface="Cambria Math" panose="02040503050406030204" pitchFamily="18" charset="0"/>
                        </a:rPr>
                        <m:t>=</m:t>
                      </m:r>
                      <m:f>
                        <m:fPr>
                          <m:ctrlPr>
                            <a:rPr lang="en-US" sz="2800" i="1" smtClean="0">
                              <a:latin typeface="Cambria Math" panose="02040503050406030204" pitchFamily="18" charset="0"/>
                              <a:ea typeface="Cambria Math" panose="02040503050406030204" pitchFamily="18" charset="0"/>
                            </a:rPr>
                          </m:ctrlPr>
                        </m:fPr>
                        <m:num>
                          <m:r>
                            <a:rPr lang="en-US" sz="2800" b="0" i="1" smtClean="0">
                              <a:latin typeface="Cambria Math" panose="02040503050406030204" pitchFamily="18" charset="0"/>
                              <a:ea typeface="Cambria Math" panose="02040503050406030204" pitchFamily="18" charset="0"/>
                            </a:rPr>
                            <m:t>𝐺</m:t>
                          </m:r>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𝑔</m:t>
                              </m:r>
                            </m:e>
                            <m:sub>
                              <m:r>
                                <a:rPr lang="en-US" sz="2800" i="1">
                                  <a:latin typeface="Cambria Math" panose="02040503050406030204" pitchFamily="18" charset="0"/>
                                  <a:ea typeface="Cambria Math" panose="02040503050406030204" pitchFamily="18" charset="0"/>
                                </a:rPr>
                                <m:t>𝑐</m:t>
                              </m:r>
                            </m:sub>
                          </m:sSub>
                        </m:den>
                      </m:f>
                      <m:d>
                        <m:dPr>
                          <m:begChr m:val="["/>
                          <m:endChr m:val="]"/>
                          <m:ctrlPr>
                            <a:rPr lang="en-US" sz="2800" i="1" smtClean="0">
                              <a:latin typeface="Cambria Math" panose="02040503050406030204" pitchFamily="18" charset="0"/>
                              <a:ea typeface="Cambria Math" panose="02040503050406030204" pitchFamily="18" charset="0"/>
                            </a:rPr>
                          </m:ctrlPr>
                        </m:dPr>
                        <m:e>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1−</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𝑥</m:t>
                                  </m:r>
                                </m:e>
                                <m:sub>
                                  <m:r>
                                    <a:rPr lang="en-US" sz="2800" i="1">
                                      <a:latin typeface="Cambria Math" panose="02040503050406030204" pitchFamily="18" charset="0"/>
                                      <a:ea typeface="Cambria Math" panose="02040503050406030204" pitchFamily="18" charset="0"/>
                                    </a:rPr>
                                    <m:t>𝑒</m:t>
                                  </m:r>
                                </m:sub>
                              </m:sSub>
                            </m:e>
                          </m:d>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𝑉</m:t>
                              </m:r>
                            </m:e>
                            <m:sub>
                              <m:r>
                                <a:rPr lang="en-US" sz="2800" i="1">
                                  <a:latin typeface="Cambria Math" panose="02040503050406030204" pitchFamily="18" charset="0"/>
                                  <a:ea typeface="Cambria Math" panose="02040503050406030204" pitchFamily="18" charset="0"/>
                                </a:rPr>
                                <m:t>𝑓𝑒</m:t>
                              </m:r>
                            </m:sub>
                          </m:sSub>
                          <m:r>
                            <a:rPr lang="en-US" sz="2800" b="0" i="1" smtClean="0">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𝑥</m:t>
                              </m:r>
                            </m:e>
                            <m:sub>
                              <m:r>
                                <a:rPr lang="en-US" sz="2800" i="1">
                                  <a:latin typeface="Cambria Math" panose="02040503050406030204" pitchFamily="18" charset="0"/>
                                  <a:ea typeface="Cambria Math" panose="02040503050406030204" pitchFamily="18" charset="0"/>
                                </a:rPr>
                                <m:t>𝑒</m:t>
                              </m:r>
                            </m:sub>
                          </m:sSub>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𝑉</m:t>
                              </m:r>
                            </m:e>
                            <m:sub>
                              <m:r>
                                <a:rPr lang="en-US" sz="2800" i="1">
                                  <a:latin typeface="Cambria Math" panose="02040503050406030204" pitchFamily="18" charset="0"/>
                                  <a:ea typeface="Cambria Math" panose="02040503050406030204" pitchFamily="18" charset="0"/>
                                </a:rPr>
                                <m:t>𝑔𝑒</m:t>
                              </m:r>
                            </m:sub>
                          </m:sSub>
                          <m:r>
                            <a:rPr lang="en-US" sz="2800" b="0" i="1" smtClean="0">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𝑉</m:t>
                              </m:r>
                            </m:e>
                            <m:sub>
                              <m:r>
                                <a:rPr lang="en-US" sz="2800" i="1">
                                  <a:latin typeface="Cambria Math" panose="02040503050406030204" pitchFamily="18" charset="0"/>
                                  <a:ea typeface="Cambria Math" panose="02040503050406030204" pitchFamily="18" charset="0"/>
                                </a:rPr>
                                <m:t>𝑖</m:t>
                              </m:r>
                            </m:sub>
                          </m:sSub>
                        </m:e>
                      </m:d>
                    </m:oMath>
                  </m:oMathPara>
                </a14:m>
                <a:endParaRPr lang="en-US" sz="2800" dirty="0"/>
              </a:p>
              <a:p>
                <a:pPr marL="0" indent="0">
                  <a:buNone/>
                </a:pPr>
                <a:endParaRPr lang="en-US" sz="2800" dirty="0"/>
              </a:p>
              <a:p>
                <a:pPr marL="400050" lvl="1" indent="0">
                  <a:buNone/>
                </a:pPr>
                <a14:m>
                  <m:oMath xmlns:m="http://schemas.openxmlformats.org/officeDocument/2006/math">
                    <m:r>
                      <a:rPr lang="en-US" sz="2400" b="0" i="1" smtClean="0">
                        <a:latin typeface="Cambria Math" panose="02040503050406030204" pitchFamily="18" charset="0"/>
                        <a:ea typeface="Cambria Math" panose="02040503050406030204" pitchFamily="18" charset="0"/>
                      </a:rPr>
                      <m:t>𝐺</m:t>
                    </m:r>
                  </m:oMath>
                </a14:m>
                <a:r>
                  <a:rPr lang="en-US" sz="2400" dirty="0"/>
                  <a:t> = mass flux = mass velocity = </a:t>
                </a:r>
                <a14:m>
                  <m:oMath xmlns:m="http://schemas.openxmlformats.org/officeDocument/2006/math">
                    <m:f>
                      <m:fPr>
                        <m:ctrlPr>
                          <a:rPr lang="en-US" sz="2000" i="1">
                            <a:latin typeface="Cambria Math" panose="02040503050406030204" pitchFamily="18" charset="0"/>
                            <a:ea typeface="Cambria Math" panose="02040503050406030204" pitchFamily="18" charset="0"/>
                          </a:rPr>
                        </m:ctrlPr>
                      </m:fPr>
                      <m:num>
                        <m:sSub>
                          <m:sSubPr>
                            <m:ctrlPr>
                              <a:rPr lang="en-US" sz="2400" i="1">
                                <a:latin typeface="Cambria Math" panose="02040503050406030204" pitchFamily="18" charset="0"/>
                                <a:ea typeface="Cambria Math" panose="02040503050406030204" pitchFamily="18" charset="0"/>
                              </a:rPr>
                            </m:ctrlPr>
                          </m:sSubPr>
                          <m:e>
                            <m:acc>
                              <m:accPr>
                                <m:chr m:val="̇"/>
                                <m:ctrlPr>
                                  <a:rPr lang="en-US" sz="2400" i="1">
                                    <a:latin typeface="Cambria Math" panose="02040503050406030204" pitchFamily="18" charset="0"/>
                                    <a:ea typeface="Cambria Math" panose="02040503050406030204" pitchFamily="18" charset="0"/>
                                  </a:rPr>
                                </m:ctrlPr>
                              </m:accPr>
                              <m:e>
                                <m:r>
                                  <a:rPr lang="en-US" sz="2400" i="1">
                                    <a:latin typeface="Cambria Math" panose="02040503050406030204" pitchFamily="18" charset="0"/>
                                    <a:ea typeface="Cambria Math" panose="02040503050406030204" pitchFamily="18" charset="0"/>
                                  </a:rPr>
                                  <m:t>𝑚</m:t>
                                </m:r>
                              </m:e>
                            </m:acc>
                          </m:e>
                          <m:sub>
                            <m:r>
                              <a:rPr lang="en-US" sz="2400" i="1">
                                <a:latin typeface="Cambria Math" panose="02040503050406030204" pitchFamily="18" charset="0"/>
                                <a:ea typeface="Cambria Math" panose="02040503050406030204" pitchFamily="18" charset="0"/>
                              </a:rPr>
                              <m:t>𝑡</m:t>
                            </m:r>
                          </m:sub>
                        </m:sSub>
                      </m:num>
                      <m:den>
                        <m:sSub>
                          <m:sSubPr>
                            <m:ctrlPr>
                              <a:rPr lang="en-US" sz="2000" i="1">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𝐴</m:t>
                            </m:r>
                          </m:e>
                          <m:sub>
                            <m:r>
                              <a:rPr lang="en-US" sz="2000" i="1">
                                <a:latin typeface="Cambria Math" panose="02040503050406030204" pitchFamily="18" charset="0"/>
                                <a:ea typeface="Cambria Math" panose="02040503050406030204" pitchFamily="18" charset="0"/>
                              </a:rPr>
                              <m:t>𝑐</m:t>
                            </m:r>
                          </m:sub>
                        </m:sSub>
                      </m:den>
                    </m:f>
                  </m:oMath>
                </a14:m>
                <a:endParaRPr lang="en-US" sz="2400" dirty="0"/>
              </a:p>
              <a:p>
                <a:pPr marL="400050" lvl="1" indent="0">
                  <a:buNone/>
                </a:pPr>
                <a:endParaRPr lang="en-US" sz="2400" dirty="0"/>
              </a:p>
              <a:p>
                <a:pPr marL="0" indent="0">
                  <a:buNone/>
                </a:pP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33" t="-1348"/>
                </a:stretch>
              </a:blipFill>
            </p:spPr>
            <p:txBody>
              <a:bodyPr/>
              <a:lstStyle/>
              <a:p>
                <a:r>
                  <a:rPr lang="en-US">
                    <a:noFill/>
                  </a:rPr>
                  <a:t> </a:t>
                </a:r>
              </a:p>
            </p:txBody>
          </p:sp>
        </mc:Fallback>
      </mc:AlternateContent>
    </p:spTree>
    <p:extLst>
      <p:ext uri="{BB962C8B-B14F-4D97-AF65-F5344CB8AC3E}">
        <p14:creationId xmlns:p14="http://schemas.microsoft.com/office/powerpoint/2010/main" val="13501690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Acceleration Pressure Drop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sz="2800" dirty="0"/>
                  <a:t>From the continuity equation, we can also involve the exit void fraction, </a:t>
                </a:r>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𝛼</m:t>
                        </m:r>
                      </m:e>
                      <m:sub>
                        <m:r>
                          <a:rPr lang="en-US" sz="2800" i="1">
                            <a:latin typeface="Cambria Math" panose="02040503050406030204" pitchFamily="18" charset="0"/>
                            <a:ea typeface="Cambria Math" panose="02040503050406030204" pitchFamily="18" charset="0"/>
                          </a:rPr>
                          <m:t>𝑒</m:t>
                        </m:r>
                      </m:sub>
                    </m:sSub>
                  </m:oMath>
                </a14:m>
                <a:r>
                  <a:rPr lang="en-US" sz="2800" dirty="0"/>
                  <a:t>, in the velocity terms</a:t>
                </a:r>
              </a:p>
              <a:p>
                <a:pPr marL="0" indent="0">
                  <a:buNone/>
                </a:pPr>
                <a:endParaRPr lang="en-US" sz="2800" dirty="0"/>
              </a:p>
              <a:p>
                <a:pPr marL="0" indent="0">
                  <a:buNone/>
                </a:pPr>
                <a:r>
                  <a:rPr lang="en-US" sz="2800" dirty="0">
                    <a:ea typeface="Cambria Math" panose="02040503050406030204" pitchFamily="18" charset="0"/>
                  </a:rPr>
                  <a:t>		</a:t>
                </a:r>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𝑉</m:t>
                        </m:r>
                      </m:e>
                      <m:sub>
                        <m:r>
                          <a:rPr lang="en-US" sz="2800" i="1">
                            <a:latin typeface="Cambria Math" panose="02040503050406030204" pitchFamily="18" charset="0"/>
                            <a:ea typeface="Cambria Math" panose="02040503050406030204" pitchFamily="18" charset="0"/>
                          </a:rPr>
                          <m:t>𝑓𝑒</m:t>
                        </m:r>
                      </m:sub>
                    </m:sSub>
                    <m:r>
                      <a:rPr lang="en-US" sz="2800" b="0" i="1" smtClean="0">
                        <a:latin typeface="Cambria Math" panose="02040503050406030204" pitchFamily="18" charset="0"/>
                        <a:ea typeface="Cambria Math" panose="02040503050406030204" pitchFamily="18" charset="0"/>
                      </a:rPr>
                      <m:t>=</m:t>
                    </m:r>
                    <m:f>
                      <m:fPr>
                        <m:ctrlPr>
                          <a:rPr lang="en-US" sz="2800" b="0" i="1" smtClean="0">
                            <a:latin typeface="Cambria Math" panose="02040503050406030204" pitchFamily="18" charset="0"/>
                            <a:ea typeface="Cambria Math" panose="02040503050406030204" pitchFamily="18" charset="0"/>
                          </a:rPr>
                        </m:ctrlPr>
                      </m:fPr>
                      <m:num>
                        <m:d>
                          <m:dPr>
                            <m:ctrlPr>
                              <a:rPr lang="en-US" sz="2800" b="0" i="1" smtClean="0">
                                <a:latin typeface="Cambria Math" panose="02040503050406030204" pitchFamily="18" charset="0"/>
                                <a:ea typeface="Cambria Math" panose="02040503050406030204" pitchFamily="18" charset="0"/>
                              </a:rPr>
                            </m:ctrlPr>
                          </m:dPr>
                          <m:e>
                            <m:r>
                              <a:rPr lang="en-US" sz="2800" b="0" i="1" smtClean="0">
                                <a:latin typeface="Cambria Math" panose="02040503050406030204" pitchFamily="18" charset="0"/>
                                <a:ea typeface="Cambria Math" panose="02040503050406030204" pitchFamily="18" charset="0"/>
                              </a:rPr>
                              <m:t>1−</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𝑥</m:t>
                                </m:r>
                              </m:e>
                              <m:sub>
                                <m:r>
                                  <a:rPr lang="en-US" sz="2800" b="0" i="1" smtClean="0">
                                    <a:latin typeface="Cambria Math" panose="02040503050406030204" pitchFamily="18" charset="0"/>
                                    <a:ea typeface="Cambria Math" panose="02040503050406030204" pitchFamily="18" charset="0"/>
                                  </a:rPr>
                                  <m:t>𝑒</m:t>
                                </m:r>
                              </m:sub>
                            </m:sSub>
                          </m:e>
                        </m:d>
                        <m:r>
                          <a:rPr lang="en-US" sz="2800" b="0" i="1" smtClean="0">
                            <a:latin typeface="Cambria Math" panose="02040503050406030204" pitchFamily="18" charset="0"/>
                            <a:ea typeface="Cambria Math" panose="02040503050406030204" pitchFamily="18" charset="0"/>
                          </a:rPr>
                          <m:t>𝐺</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𝑣</m:t>
                            </m:r>
                          </m:e>
                          <m:sub>
                            <m:r>
                              <a:rPr lang="en-US" sz="2800" b="0" i="1" smtClean="0">
                                <a:latin typeface="Cambria Math" panose="02040503050406030204" pitchFamily="18" charset="0"/>
                                <a:ea typeface="Cambria Math" panose="02040503050406030204" pitchFamily="18" charset="0"/>
                              </a:rPr>
                              <m:t>𝑓</m:t>
                            </m:r>
                          </m:sub>
                        </m:sSub>
                      </m:num>
                      <m:den>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1−</m:t>
                            </m:r>
                            <m:sSub>
                              <m:sSubPr>
                                <m:ctrlPr>
                                  <a:rPr lang="en-US" sz="2800" i="1">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𝛼</m:t>
                                </m:r>
                              </m:e>
                              <m:sub>
                                <m:r>
                                  <a:rPr lang="en-US" sz="2800" i="1">
                                    <a:latin typeface="Cambria Math" panose="02040503050406030204" pitchFamily="18" charset="0"/>
                                    <a:ea typeface="Cambria Math" panose="02040503050406030204" pitchFamily="18" charset="0"/>
                                  </a:rPr>
                                  <m:t>𝑒</m:t>
                                </m:r>
                              </m:sub>
                            </m:sSub>
                          </m:e>
                        </m:d>
                      </m:den>
                    </m:f>
                  </m:oMath>
                </a14:m>
                <a:endParaRPr lang="en-US" sz="2800" b="0" dirty="0">
                  <a:ea typeface="Cambria Math" panose="02040503050406030204" pitchFamily="18" charset="0"/>
                </a:endParaRPr>
              </a:p>
              <a:p>
                <a:pPr marL="0" indent="0">
                  <a:buNone/>
                </a:pPr>
                <a:r>
                  <a:rPr lang="en-US" sz="2800" dirty="0">
                    <a:ea typeface="Cambria Math" panose="02040503050406030204" pitchFamily="18" charset="0"/>
                  </a:rPr>
                  <a:t>		</a:t>
                </a:r>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𝑉</m:t>
                        </m:r>
                      </m:e>
                      <m:sub>
                        <m:r>
                          <a:rPr lang="en-US" sz="2800" b="0" i="1" smtClean="0">
                            <a:latin typeface="Cambria Math" panose="02040503050406030204" pitchFamily="18" charset="0"/>
                            <a:ea typeface="Cambria Math" panose="02040503050406030204" pitchFamily="18" charset="0"/>
                          </a:rPr>
                          <m:t>𝑔</m:t>
                        </m:r>
                        <m:r>
                          <a:rPr lang="en-US" sz="2800" i="1">
                            <a:latin typeface="Cambria Math" panose="02040503050406030204" pitchFamily="18" charset="0"/>
                            <a:ea typeface="Cambria Math" panose="02040503050406030204" pitchFamily="18" charset="0"/>
                          </a:rPr>
                          <m:t>𝑒</m:t>
                        </m:r>
                      </m:sub>
                    </m:sSub>
                    <m:r>
                      <a:rPr lang="en-US" sz="2800" i="1">
                        <a:latin typeface="Cambria Math" panose="02040503050406030204" pitchFamily="18" charset="0"/>
                        <a:ea typeface="Cambria Math" panose="02040503050406030204" pitchFamily="18" charset="0"/>
                      </a:rPr>
                      <m:t>=</m:t>
                    </m:r>
                    <m:f>
                      <m:fPr>
                        <m:ctrlPr>
                          <a:rPr lang="en-US" sz="2800" i="1">
                            <a:latin typeface="Cambria Math" panose="02040503050406030204" pitchFamily="18" charset="0"/>
                            <a:ea typeface="Cambria Math" panose="02040503050406030204" pitchFamily="18" charset="0"/>
                          </a:rPr>
                        </m:ctrlPr>
                      </m:fPr>
                      <m:num>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𝑥</m:t>
                            </m:r>
                          </m:e>
                          <m:sub>
                            <m:r>
                              <a:rPr lang="en-US" sz="2800" i="1">
                                <a:latin typeface="Cambria Math" panose="02040503050406030204" pitchFamily="18" charset="0"/>
                                <a:ea typeface="Cambria Math" panose="02040503050406030204" pitchFamily="18" charset="0"/>
                              </a:rPr>
                              <m:t>𝑒</m:t>
                            </m:r>
                          </m:sub>
                        </m:sSub>
                        <m:r>
                          <a:rPr lang="en-US" sz="2800" i="1">
                            <a:latin typeface="Cambria Math" panose="02040503050406030204" pitchFamily="18" charset="0"/>
                            <a:ea typeface="Cambria Math" panose="02040503050406030204" pitchFamily="18" charset="0"/>
                          </a:rPr>
                          <m:t>𝐺</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𝑣</m:t>
                            </m:r>
                          </m:e>
                          <m:sub>
                            <m:r>
                              <a:rPr lang="en-US" sz="2800" b="0" i="1" smtClean="0">
                                <a:latin typeface="Cambria Math" panose="02040503050406030204" pitchFamily="18" charset="0"/>
                                <a:ea typeface="Cambria Math" panose="02040503050406030204" pitchFamily="18" charset="0"/>
                              </a:rPr>
                              <m:t>𝑔</m:t>
                            </m:r>
                          </m:sub>
                        </m:sSub>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𝛼</m:t>
                            </m:r>
                          </m:e>
                          <m:sub>
                            <m:r>
                              <a:rPr lang="en-US" sz="2800" i="1">
                                <a:latin typeface="Cambria Math" panose="02040503050406030204" pitchFamily="18" charset="0"/>
                                <a:ea typeface="Cambria Math" panose="02040503050406030204" pitchFamily="18" charset="0"/>
                              </a:rPr>
                              <m:t>𝑒</m:t>
                            </m:r>
                          </m:sub>
                        </m:sSub>
                      </m:den>
                    </m:f>
                  </m:oMath>
                </a14:m>
                <a:endParaRPr lang="en-US" sz="2800" dirty="0"/>
              </a:p>
              <a:p>
                <a:pPr marL="0" indent="0">
                  <a:buNone/>
                </a:pPr>
                <a:r>
                  <a:rPr lang="en-US" sz="2800" dirty="0">
                    <a:ea typeface="Cambria Math" panose="02040503050406030204" pitchFamily="18" charset="0"/>
                  </a:rPr>
                  <a:t>		</a:t>
                </a:r>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𝑉</m:t>
                        </m:r>
                      </m:e>
                      <m:sub>
                        <m:r>
                          <a:rPr lang="en-US" sz="2800" b="0" i="1" smtClean="0">
                            <a:latin typeface="Cambria Math" panose="02040503050406030204" pitchFamily="18" charset="0"/>
                            <a:ea typeface="Cambria Math" panose="02040503050406030204" pitchFamily="18" charset="0"/>
                          </a:rPr>
                          <m:t>𝑖</m:t>
                        </m:r>
                      </m:sub>
                    </m:sSub>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𝐺</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𝑣</m:t>
                        </m:r>
                      </m:e>
                      <m:sub>
                        <m:r>
                          <a:rPr lang="en-US" sz="2800" i="1">
                            <a:latin typeface="Cambria Math" panose="02040503050406030204" pitchFamily="18" charset="0"/>
                            <a:ea typeface="Cambria Math" panose="02040503050406030204" pitchFamily="18" charset="0"/>
                          </a:rPr>
                          <m:t>𝑖</m:t>
                        </m:r>
                      </m:sub>
                    </m:sSub>
                  </m:oMath>
                </a14:m>
                <a:endParaRPr lang="en-US" sz="2800" dirty="0"/>
              </a:p>
              <a:p>
                <a:pPr marL="0" indent="0">
                  <a:buNone/>
                </a:pP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33" t="-1348"/>
                </a:stretch>
              </a:blipFill>
            </p:spPr>
            <p:txBody>
              <a:bodyPr/>
              <a:lstStyle/>
              <a:p>
                <a:r>
                  <a:rPr lang="en-MY">
                    <a:noFill/>
                  </a:rPr>
                  <a:t> </a:t>
                </a:r>
              </a:p>
            </p:txBody>
          </p:sp>
        </mc:Fallback>
      </mc:AlternateContent>
    </p:spTree>
    <p:extLst>
      <p:ext uri="{BB962C8B-B14F-4D97-AF65-F5344CB8AC3E}">
        <p14:creationId xmlns:p14="http://schemas.microsoft.com/office/powerpoint/2010/main" val="12246394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Acceleration Pressure Drop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2887" y="1295400"/>
                <a:ext cx="8229600" cy="4525963"/>
              </a:xfrm>
            </p:spPr>
            <p:txBody>
              <a:bodyPr/>
              <a:lstStyle/>
              <a:p>
                <a:r>
                  <a:rPr lang="en-US" sz="2800" dirty="0"/>
                  <a:t>Thus, acceleration pressure drop can be written as</a:t>
                </a:r>
              </a:p>
              <a:p>
                <a:pPr marL="0" indent="0">
                  <a:buNone/>
                </a:pPr>
                <a:endParaRPr lang="en-US" sz="2800" dirty="0"/>
              </a:p>
              <a:p>
                <a:pPr marL="0" indent="0">
                  <a:buNone/>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𝑎</m:t>
                          </m:r>
                        </m:sub>
                      </m:sSub>
                      <m:r>
                        <a:rPr lang="en-US" sz="2800" i="1">
                          <a:latin typeface="Cambria Math" panose="02040503050406030204" pitchFamily="18" charset="0"/>
                          <a:ea typeface="Cambria Math" panose="02040503050406030204" pitchFamily="18" charset="0"/>
                        </a:rPr>
                        <m:t>=</m:t>
                      </m:r>
                      <m:f>
                        <m:fPr>
                          <m:ctrlPr>
                            <a:rPr lang="en-US" sz="2800" i="1" smtClean="0">
                              <a:latin typeface="Cambria Math" panose="02040503050406030204" pitchFamily="18" charset="0"/>
                              <a:ea typeface="Cambria Math" panose="02040503050406030204" pitchFamily="18" charset="0"/>
                            </a:rPr>
                          </m:ctrlPr>
                        </m:fPr>
                        <m:num>
                          <m:sSup>
                            <m:sSupPr>
                              <m:ctrlPr>
                                <a:rPr lang="en-US" sz="280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𝐺</m:t>
                              </m:r>
                            </m:e>
                            <m:sup>
                              <m:r>
                                <a:rPr lang="en-US" sz="2800" b="0" i="1" smtClean="0">
                                  <a:latin typeface="Cambria Math" panose="02040503050406030204" pitchFamily="18" charset="0"/>
                                  <a:ea typeface="Cambria Math" panose="02040503050406030204" pitchFamily="18" charset="0"/>
                                </a:rPr>
                                <m:t>2</m:t>
                              </m:r>
                            </m:sup>
                          </m:sSup>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𝑔</m:t>
                              </m:r>
                            </m:e>
                            <m:sub>
                              <m:r>
                                <a:rPr lang="en-US" sz="2800" i="1">
                                  <a:latin typeface="Cambria Math" panose="02040503050406030204" pitchFamily="18" charset="0"/>
                                  <a:ea typeface="Cambria Math" panose="02040503050406030204" pitchFamily="18" charset="0"/>
                                </a:rPr>
                                <m:t>𝑐</m:t>
                              </m:r>
                            </m:sub>
                          </m:sSub>
                        </m:den>
                      </m:f>
                      <m:d>
                        <m:dPr>
                          <m:begChr m:val="["/>
                          <m:endChr m:val="]"/>
                          <m:ctrlPr>
                            <a:rPr lang="en-US" sz="2800" i="1" smtClean="0">
                              <a:latin typeface="Cambria Math" panose="02040503050406030204" pitchFamily="18" charset="0"/>
                              <a:ea typeface="Cambria Math" panose="02040503050406030204" pitchFamily="18" charset="0"/>
                            </a:rPr>
                          </m:ctrlPr>
                        </m:dPr>
                        <m:e>
                          <m:f>
                            <m:fPr>
                              <m:ctrlPr>
                                <a:rPr lang="en-US" sz="2800" i="1" smtClean="0">
                                  <a:latin typeface="Cambria Math" panose="02040503050406030204" pitchFamily="18" charset="0"/>
                                  <a:ea typeface="Cambria Math" panose="02040503050406030204" pitchFamily="18" charset="0"/>
                                </a:rPr>
                              </m:ctrlPr>
                            </m:fPr>
                            <m:num>
                              <m:sSup>
                                <m:sSupPr>
                                  <m:ctrlPr>
                                    <a:rPr lang="en-US" sz="2800" i="1" smtClean="0">
                                      <a:latin typeface="Cambria Math" panose="02040503050406030204" pitchFamily="18" charset="0"/>
                                      <a:ea typeface="Cambria Math" panose="02040503050406030204" pitchFamily="18" charset="0"/>
                                    </a:rPr>
                                  </m:ctrlPr>
                                </m:sSupPr>
                                <m:e>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1−</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𝑥</m:t>
                                          </m:r>
                                        </m:e>
                                        <m:sub>
                                          <m:r>
                                            <a:rPr lang="en-US" sz="2800" i="1">
                                              <a:latin typeface="Cambria Math" panose="02040503050406030204" pitchFamily="18" charset="0"/>
                                              <a:ea typeface="Cambria Math" panose="02040503050406030204" pitchFamily="18" charset="0"/>
                                            </a:rPr>
                                            <m:t>𝑒</m:t>
                                          </m:r>
                                        </m:sub>
                                      </m:sSub>
                                    </m:e>
                                  </m:d>
                                </m:e>
                                <m:sup>
                                  <m:r>
                                    <a:rPr lang="en-US" sz="2800" b="0" i="1" smtClean="0">
                                      <a:latin typeface="Cambria Math" panose="02040503050406030204" pitchFamily="18" charset="0"/>
                                      <a:ea typeface="Cambria Math" panose="02040503050406030204" pitchFamily="18" charset="0"/>
                                    </a:rPr>
                                    <m:t>2</m:t>
                                  </m:r>
                                </m:sup>
                              </m:sSup>
                            </m:num>
                            <m:den>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1−</m:t>
                                  </m:r>
                                  <m:sSub>
                                    <m:sSubPr>
                                      <m:ctrlPr>
                                        <a:rPr lang="en-US" sz="2800" i="1">
                                          <a:latin typeface="Cambria Math" panose="02040503050406030204" pitchFamily="18" charset="0"/>
                                          <a:ea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𝛼</m:t>
                                      </m:r>
                                    </m:e>
                                    <m:sub>
                                      <m:r>
                                        <a:rPr lang="en-US" sz="2800" i="1">
                                          <a:latin typeface="Cambria Math" panose="02040503050406030204" pitchFamily="18" charset="0"/>
                                          <a:ea typeface="Cambria Math" panose="02040503050406030204" pitchFamily="18" charset="0"/>
                                        </a:rPr>
                                        <m:t>𝑒</m:t>
                                      </m:r>
                                    </m:sub>
                                  </m:sSub>
                                </m:e>
                              </m:d>
                            </m:den>
                          </m:f>
                          <m:sSub>
                            <m:sSubPr>
                              <m:ctrlPr>
                                <a:rPr lang="en-US" sz="2800" i="1">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𝑣</m:t>
                              </m:r>
                            </m:e>
                            <m:sub>
                              <m:r>
                                <a:rPr lang="en-US" sz="2800" i="1">
                                  <a:latin typeface="Cambria Math" panose="02040503050406030204" pitchFamily="18" charset="0"/>
                                  <a:ea typeface="Cambria Math" panose="02040503050406030204" pitchFamily="18" charset="0"/>
                                </a:rPr>
                                <m:t>𝑓</m:t>
                              </m:r>
                            </m:sub>
                          </m:sSub>
                          <m:r>
                            <a:rPr lang="en-US" sz="2800" b="0" i="1" smtClean="0">
                              <a:latin typeface="Cambria Math" panose="02040503050406030204" pitchFamily="18" charset="0"/>
                              <a:ea typeface="Cambria Math" panose="02040503050406030204" pitchFamily="18" charset="0"/>
                            </a:rPr>
                            <m:t>+</m:t>
                          </m:r>
                          <m:f>
                            <m:fPr>
                              <m:ctrlPr>
                                <a:rPr lang="en-US" sz="2800" i="1">
                                  <a:latin typeface="Cambria Math" panose="02040503050406030204" pitchFamily="18" charset="0"/>
                                  <a:ea typeface="Cambria Math" panose="02040503050406030204" pitchFamily="18" charset="0"/>
                                </a:rPr>
                              </m:ctrlPr>
                            </m:fPr>
                            <m:num>
                              <m:sSup>
                                <m:sSupPr>
                                  <m:ctrlPr>
                                    <a:rPr lang="en-US" sz="2800" i="1">
                                      <a:latin typeface="Cambria Math" panose="02040503050406030204" pitchFamily="18" charset="0"/>
                                      <a:ea typeface="Cambria Math" panose="02040503050406030204" pitchFamily="18" charset="0"/>
                                    </a:rPr>
                                  </m:ctrlPr>
                                </m:sSupPr>
                                <m:e>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𝑥</m:t>
                                      </m:r>
                                    </m:e>
                                    <m:sub>
                                      <m:r>
                                        <a:rPr lang="en-US" sz="2800" i="1">
                                          <a:latin typeface="Cambria Math" panose="02040503050406030204" pitchFamily="18" charset="0"/>
                                          <a:ea typeface="Cambria Math" panose="02040503050406030204" pitchFamily="18" charset="0"/>
                                        </a:rPr>
                                        <m:t>𝑒</m:t>
                                      </m:r>
                                    </m:sub>
                                  </m:sSub>
                                </m:e>
                                <m:sup>
                                  <m:r>
                                    <a:rPr lang="en-US" sz="2800" i="1">
                                      <a:latin typeface="Cambria Math" panose="02040503050406030204" pitchFamily="18" charset="0"/>
                                      <a:ea typeface="Cambria Math" panose="02040503050406030204" pitchFamily="18" charset="0"/>
                                    </a:rPr>
                                    <m:t>2</m:t>
                                  </m:r>
                                </m:sup>
                              </m:sSup>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𝛼</m:t>
                                  </m:r>
                                </m:e>
                                <m:sub>
                                  <m:r>
                                    <a:rPr lang="en-US" sz="2800" i="1">
                                      <a:latin typeface="Cambria Math" panose="02040503050406030204" pitchFamily="18" charset="0"/>
                                      <a:ea typeface="Cambria Math" panose="02040503050406030204" pitchFamily="18" charset="0"/>
                                    </a:rPr>
                                    <m:t>𝑒</m:t>
                                  </m:r>
                                </m:sub>
                              </m:sSub>
                            </m:den>
                          </m:f>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𝑣</m:t>
                              </m:r>
                            </m:e>
                            <m:sub>
                              <m:r>
                                <a:rPr lang="en-US" sz="2800" b="0" i="1" smtClean="0">
                                  <a:latin typeface="Cambria Math" panose="02040503050406030204" pitchFamily="18" charset="0"/>
                                  <a:ea typeface="Cambria Math" panose="02040503050406030204" pitchFamily="18" charset="0"/>
                                </a:rPr>
                                <m:t>𝑔</m:t>
                              </m:r>
                            </m:sub>
                          </m:sSub>
                          <m:r>
                            <a:rPr lang="en-US" sz="2800" b="0" i="1" smtClean="0">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𝑣</m:t>
                              </m:r>
                            </m:e>
                            <m:sub>
                              <m:r>
                                <a:rPr lang="en-US" sz="2800" i="1">
                                  <a:latin typeface="Cambria Math" panose="02040503050406030204" pitchFamily="18" charset="0"/>
                                  <a:ea typeface="Cambria Math" panose="02040503050406030204" pitchFamily="18" charset="0"/>
                                </a:rPr>
                                <m:t>𝑖</m:t>
                              </m:r>
                            </m:sub>
                          </m:sSub>
                        </m:e>
                      </m:d>
                    </m:oMath>
                  </m:oMathPara>
                </a14:m>
                <a:endParaRPr lang="en-US" sz="2800" dirty="0"/>
              </a:p>
              <a:p>
                <a:pPr marL="0" indent="0">
                  <a:buNone/>
                </a:pPr>
                <a:r>
                  <a:rPr lang="en-US" sz="2800" dirty="0"/>
                  <a:t>The terms in the square bracket is called the </a:t>
                </a:r>
                <a:r>
                  <a:rPr lang="en-US" sz="2800" i="1" dirty="0"/>
                  <a:t>acceleration multiplier , r, </a:t>
                </a:r>
                <a:r>
                  <a:rPr lang="en-US" sz="2800" dirty="0"/>
                  <a:t>with units of </a:t>
                </a:r>
                <a14:m>
                  <m:oMath xmlns:m="http://schemas.openxmlformats.org/officeDocument/2006/math">
                    <m:f>
                      <m:fPr>
                        <m:type m:val="lin"/>
                        <m:ctrlPr>
                          <a:rPr lang="en-US" sz="2800" i="1" smtClean="0">
                            <a:latin typeface="Cambria Math" panose="02040503050406030204" pitchFamily="18" charset="0"/>
                          </a:rPr>
                        </m:ctrlPr>
                      </m:fPr>
                      <m:num>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𝑓𝑡</m:t>
                            </m:r>
                          </m:e>
                          <m:sup>
                            <m:r>
                              <a:rPr lang="en-US" sz="2800" b="0" i="1" smtClean="0">
                                <a:latin typeface="Cambria Math" panose="02040503050406030204" pitchFamily="18" charset="0"/>
                              </a:rPr>
                              <m:t>3</m:t>
                            </m:r>
                          </m:sup>
                        </m:sSup>
                      </m:num>
                      <m:den>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𝑙𝑏</m:t>
                            </m:r>
                          </m:e>
                          <m:sub>
                            <m:r>
                              <a:rPr lang="en-US" sz="2800" b="0" i="1" smtClean="0">
                                <a:latin typeface="Cambria Math" panose="02040503050406030204" pitchFamily="18" charset="0"/>
                              </a:rPr>
                              <m:t>𝑚</m:t>
                            </m:r>
                          </m:sub>
                        </m:sSub>
                      </m:den>
                    </m:f>
                  </m:oMath>
                </a14:m>
                <a:endParaRPr lang="en-US" sz="2800" i="1" dirty="0"/>
              </a:p>
              <a:p>
                <a:pPr marL="0"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ea typeface="Cambria Math" panose="02040503050406030204" pitchFamily="18" charset="0"/>
                        </a:rPr>
                        <m:t>𝑟</m:t>
                      </m:r>
                      <m:r>
                        <a:rPr lang="en-US" sz="2800" b="0" i="1" smtClean="0">
                          <a:latin typeface="Cambria Math" panose="02040503050406030204" pitchFamily="18" charset="0"/>
                          <a:ea typeface="Cambria Math" panose="02040503050406030204" pitchFamily="18" charset="0"/>
                        </a:rPr>
                        <m:t>=</m:t>
                      </m:r>
                      <m:d>
                        <m:dPr>
                          <m:begChr m:val="["/>
                          <m:endChr m:val="]"/>
                          <m:ctrlPr>
                            <a:rPr lang="en-US" sz="2800" i="1">
                              <a:latin typeface="Cambria Math" panose="02040503050406030204" pitchFamily="18" charset="0"/>
                              <a:ea typeface="Cambria Math" panose="02040503050406030204" pitchFamily="18" charset="0"/>
                            </a:rPr>
                          </m:ctrlPr>
                        </m:dPr>
                        <m:e>
                          <m:f>
                            <m:fPr>
                              <m:ctrlPr>
                                <a:rPr lang="en-US" sz="2800" i="1">
                                  <a:latin typeface="Cambria Math" panose="02040503050406030204" pitchFamily="18" charset="0"/>
                                  <a:ea typeface="Cambria Math" panose="02040503050406030204" pitchFamily="18" charset="0"/>
                                </a:rPr>
                              </m:ctrlPr>
                            </m:fPr>
                            <m:num>
                              <m:sSup>
                                <m:sSupPr>
                                  <m:ctrlPr>
                                    <a:rPr lang="en-US" sz="2800" i="1">
                                      <a:latin typeface="Cambria Math" panose="02040503050406030204" pitchFamily="18" charset="0"/>
                                      <a:ea typeface="Cambria Math" panose="02040503050406030204" pitchFamily="18" charset="0"/>
                                    </a:rPr>
                                  </m:ctrlPr>
                                </m:sSupPr>
                                <m:e>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1−</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𝑥</m:t>
                                          </m:r>
                                        </m:e>
                                        <m:sub>
                                          <m:r>
                                            <a:rPr lang="en-US" sz="2800" i="1">
                                              <a:latin typeface="Cambria Math" panose="02040503050406030204" pitchFamily="18" charset="0"/>
                                              <a:ea typeface="Cambria Math" panose="02040503050406030204" pitchFamily="18" charset="0"/>
                                            </a:rPr>
                                            <m:t>𝑒</m:t>
                                          </m:r>
                                        </m:sub>
                                      </m:sSub>
                                    </m:e>
                                  </m:d>
                                </m:e>
                                <m:sup>
                                  <m:r>
                                    <a:rPr lang="en-US" sz="2800" i="1">
                                      <a:latin typeface="Cambria Math" panose="02040503050406030204" pitchFamily="18" charset="0"/>
                                      <a:ea typeface="Cambria Math" panose="02040503050406030204" pitchFamily="18" charset="0"/>
                                    </a:rPr>
                                    <m:t>2</m:t>
                                  </m:r>
                                </m:sup>
                              </m:sSup>
                            </m:num>
                            <m:den>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1−</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𝛼</m:t>
                                      </m:r>
                                    </m:e>
                                    <m:sub>
                                      <m:r>
                                        <a:rPr lang="en-US" sz="2800" i="1">
                                          <a:latin typeface="Cambria Math" panose="02040503050406030204" pitchFamily="18" charset="0"/>
                                          <a:ea typeface="Cambria Math" panose="02040503050406030204" pitchFamily="18" charset="0"/>
                                        </a:rPr>
                                        <m:t>𝑒</m:t>
                                      </m:r>
                                    </m:sub>
                                  </m:sSub>
                                </m:e>
                              </m:d>
                            </m:den>
                          </m:f>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𝑣</m:t>
                              </m:r>
                            </m:e>
                            <m:sub>
                              <m:r>
                                <a:rPr lang="en-US" sz="2800" i="1">
                                  <a:latin typeface="Cambria Math" panose="02040503050406030204" pitchFamily="18" charset="0"/>
                                  <a:ea typeface="Cambria Math" panose="02040503050406030204" pitchFamily="18" charset="0"/>
                                </a:rPr>
                                <m:t>𝑓</m:t>
                              </m:r>
                            </m:sub>
                          </m:sSub>
                          <m:r>
                            <a:rPr lang="en-US" sz="2800" i="1">
                              <a:latin typeface="Cambria Math" panose="02040503050406030204" pitchFamily="18" charset="0"/>
                              <a:ea typeface="Cambria Math" panose="02040503050406030204" pitchFamily="18" charset="0"/>
                            </a:rPr>
                            <m:t>+</m:t>
                          </m:r>
                          <m:f>
                            <m:fPr>
                              <m:ctrlPr>
                                <a:rPr lang="en-US" sz="2800" i="1">
                                  <a:latin typeface="Cambria Math" panose="02040503050406030204" pitchFamily="18" charset="0"/>
                                  <a:ea typeface="Cambria Math" panose="02040503050406030204" pitchFamily="18" charset="0"/>
                                </a:rPr>
                              </m:ctrlPr>
                            </m:fPr>
                            <m:num>
                              <m:sSup>
                                <m:sSupPr>
                                  <m:ctrlPr>
                                    <a:rPr lang="en-US" sz="2800" i="1">
                                      <a:latin typeface="Cambria Math" panose="02040503050406030204" pitchFamily="18" charset="0"/>
                                      <a:ea typeface="Cambria Math" panose="02040503050406030204" pitchFamily="18" charset="0"/>
                                    </a:rPr>
                                  </m:ctrlPr>
                                </m:sSupPr>
                                <m:e>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𝑥</m:t>
                                      </m:r>
                                    </m:e>
                                    <m:sub>
                                      <m:r>
                                        <a:rPr lang="en-US" sz="2800" i="1">
                                          <a:latin typeface="Cambria Math" panose="02040503050406030204" pitchFamily="18" charset="0"/>
                                          <a:ea typeface="Cambria Math" panose="02040503050406030204" pitchFamily="18" charset="0"/>
                                        </a:rPr>
                                        <m:t>𝑒</m:t>
                                      </m:r>
                                    </m:sub>
                                  </m:sSub>
                                </m:e>
                                <m:sup>
                                  <m:r>
                                    <a:rPr lang="en-US" sz="2800" i="1">
                                      <a:latin typeface="Cambria Math" panose="02040503050406030204" pitchFamily="18" charset="0"/>
                                      <a:ea typeface="Cambria Math" panose="02040503050406030204" pitchFamily="18" charset="0"/>
                                    </a:rPr>
                                    <m:t>2</m:t>
                                  </m:r>
                                </m:sup>
                              </m:sSup>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𝛼</m:t>
                                  </m:r>
                                </m:e>
                                <m:sub>
                                  <m:r>
                                    <a:rPr lang="en-US" sz="2800" i="1">
                                      <a:latin typeface="Cambria Math" panose="02040503050406030204" pitchFamily="18" charset="0"/>
                                      <a:ea typeface="Cambria Math" panose="02040503050406030204" pitchFamily="18" charset="0"/>
                                    </a:rPr>
                                    <m:t>𝑒</m:t>
                                  </m:r>
                                </m:sub>
                              </m:sSub>
                            </m:den>
                          </m:f>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𝑣</m:t>
                              </m:r>
                            </m:e>
                            <m:sub>
                              <m:r>
                                <a:rPr lang="en-US" sz="2800" i="1">
                                  <a:latin typeface="Cambria Math" panose="02040503050406030204" pitchFamily="18" charset="0"/>
                                  <a:ea typeface="Cambria Math" panose="02040503050406030204" pitchFamily="18" charset="0"/>
                                </a:rPr>
                                <m:t>𝑔</m:t>
                              </m:r>
                            </m:sub>
                          </m:sSub>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𝑣</m:t>
                              </m:r>
                            </m:e>
                            <m:sub>
                              <m:r>
                                <a:rPr lang="en-US" sz="2800" i="1">
                                  <a:latin typeface="Cambria Math" panose="02040503050406030204" pitchFamily="18" charset="0"/>
                                  <a:ea typeface="Cambria Math" panose="02040503050406030204" pitchFamily="18" charset="0"/>
                                </a:rPr>
                                <m:t>𝑖</m:t>
                              </m:r>
                            </m:sub>
                          </m:sSub>
                        </m:e>
                      </m:d>
                    </m:oMath>
                  </m:oMathPara>
                </a14:m>
                <a:endParaRPr lang="en-US" sz="2800" i="1" dirty="0"/>
              </a:p>
              <a:p>
                <a:pPr marL="0" indent="0">
                  <a:buNone/>
                </a:pPr>
                <a:r>
                  <a:rPr lang="en-US" sz="2800" dirty="0"/>
                  <a:t>Thus, acceleration pressure drop is also written as</a:t>
                </a:r>
              </a:p>
              <a:p>
                <a:pPr marL="0" indent="0">
                  <a:buNone/>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ea typeface="Cambria Math" panose="02040503050406030204" pitchFamily="18" charset="0"/>
                        </a:rPr>
                        <m:t>∆</m:t>
                      </m:r>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𝑝</m:t>
                          </m:r>
                        </m:e>
                        <m:sub>
                          <m:r>
                            <a:rPr lang="en-US" sz="2800" i="1">
                              <a:latin typeface="Cambria Math" panose="02040503050406030204" pitchFamily="18" charset="0"/>
                              <a:ea typeface="Cambria Math" panose="02040503050406030204" pitchFamily="18" charset="0"/>
                            </a:rPr>
                            <m:t>𝑎</m:t>
                          </m:r>
                        </m:sub>
                      </m:sSub>
                      <m:r>
                        <a:rPr lang="en-US" sz="2800" i="1">
                          <a:latin typeface="Cambria Math" panose="02040503050406030204" pitchFamily="18" charset="0"/>
                          <a:ea typeface="Cambria Math" panose="02040503050406030204" pitchFamily="18" charset="0"/>
                        </a:rPr>
                        <m:t>=</m:t>
                      </m:r>
                      <m:f>
                        <m:fPr>
                          <m:ctrlPr>
                            <a:rPr lang="en-US" sz="2800" i="1">
                              <a:latin typeface="Cambria Math" panose="02040503050406030204" pitchFamily="18" charset="0"/>
                              <a:ea typeface="Cambria Math" panose="02040503050406030204" pitchFamily="18" charset="0"/>
                            </a:rPr>
                          </m:ctrlPr>
                        </m:fPr>
                        <m:num>
                          <m:sSup>
                            <m:sSupPr>
                              <m:ctrlPr>
                                <a:rPr lang="en-US" sz="2800" i="1">
                                  <a:latin typeface="Cambria Math" panose="02040503050406030204" pitchFamily="18" charset="0"/>
                                  <a:ea typeface="Cambria Math" panose="02040503050406030204" pitchFamily="18" charset="0"/>
                                </a:rPr>
                              </m:ctrlPr>
                            </m:sSupPr>
                            <m:e>
                              <m:r>
                                <a:rPr lang="en-US" sz="2800" i="1">
                                  <a:latin typeface="Cambria Math" panose="02040503050406030204" pitchFamily="18" charset="0"/>
                                  <a:ea typeface="Cambria Math" panose="02040503050406030204" pitchFamily="18" charset="0"/>
                                </a:rPr>
                                <m:t>𝐺</m:t>
                              </m:r>
                            </m:e>
                            <m:sup>
                              <m:r>
                                <a:rPr lang="en-US" sz="2800" i="1">
                                  <a:latin typeface="Cambria Math" panose="02040503050406030204" pitchFamily="18" charset="0"/>
                                  <a:ea typeface="Cambria Math" panose="02040503050406030204" pitchFamily="18" charset="0"/>
                                </a:rPr>
                                <m:t>2</m:t>
                              </m:r>
                            </m:sup>
                          </m:sSup>
                        </m:num>
                        <m:den>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𝑔</m:t>
                              </m:r>
                            </m:e>
                            <m:sub>
                              <m:r>
                                <a:rPr lang="en-US" sz="2800" i="1">
                                  <a:latin typeface="Cambria Math" panose="02040503050406030204" pitchFamily="18" charset="0"/>
                                  <a:ea typeface="Cambria Math" panose="02040503050406030204" pitchFamily="18" charset="0"/>
                                </a:rPr>
                                <m:t>𝑐</m:t>
                              </m:r>
                            </m:sub>
                          </m:sSub>
                        </m:den>
                      </m:f>
                      <m:r>
                        <a:rPr lang="en-US" sz="2800" b="0" i="1" smtClean="0">
                          <a:latin typeface="Cambria Math" panose="02040503050406030204" pitchFamily="18" charset="0"/>
                          <a:ea typeface="Cambria Math" panose="02040503050406030204" pitchFamily="18" charset="0"/>
                        </a:rPr>
                        <m:t>𝑟</m:t>
                      </m:r>
                    </m:oMath>
                  </m:oMathPara>
                </a14:m>
                <a:endParaRPr lang="en-US" sz="2800" dirty="0"/>
              </a:p>
              <a:p>
                <a:pPr marL="400050" lvl="1" indent="0">
                  <a:buNone/>
                </a:pPr>
                <a:endParaRPr lang="en-US" sz="2400" i="1" dirty="0">
                  <a:latin typeface="Cambria Math" panose="02040503050406030204" pitchFamily="18" charset="0"/>
                  <a:ea typeface="Cambria Math" panose="02040503050406030204" pitchFamily="18" charset="0"/>
                </a:endParaRPr>
              </a:p>
              <a:p>
                <a:pPr marL="400050" lvl="1" indent="0">
                  <a:buNone/>
                </a:pPr>
                <a:endParaRPr lang="en-US" sz="2400" dirty="0"/>
              </a:p>
              <a:p>
                <a:pPr marL="0" indent="0">
                  <a:buNone/>
                </a:pPr>
                <a:endParaRPr lang="en-US"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2887" y="1295400"/>
                <a:ext cx="8229600" cy="4525963"/>
              </a:xfrm>
              <a:blipFill rotWithShape="0">
                <a:blip r:embed="rId2"/>
                <a:stretch>
                  <a:fillRect l="-1481" t="-1348" b="-16981"/>
                </a:stretch>
              </a:blipFill>
            </p:spPr>
            <p:txBody>
              <a:bodyPr/>
              <a:lstStyle/>
              <a:p>
                <a:r>
                  <a:rPr lang="en-MY">
                    <a:noFill/>
                  </a:rPr>
                  <a:t> </a:t>
                </a:r>
              </a:p>
            </p:txBody>
          </p:sp>
        </mc:Fallback>
      </mc:AlternateContent>
    </p:spTree>
    <p:extLst>
      <p:ext uri="{BB962C8B-B14F-4D97-AF65-F5344CB8AC3E}">
        <p14:creationId xmlns:p14="http://schemas.microsoft.com/office/powerpoint/2010/main" val="9011723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pPr algn="l"/>
            <a:r>
              <a:rPr lang="en-US" sz="3200" dirty="0"/>
              <a:t>Example 12.3</a:t>
            </a:r>
          </a:p>
        </p:txBody>
      </p:sp>
      <p:sp>
        <p:nvSpPr>
          <p:cNvPr id="3" name="Content Placeholder 2"/>
          <p:cNvSpPr>
            <a:spLocks noGrp="1"/>
          </p:cNvSpPr>
          <p:nvPr>
            <p:ph idx="1"/>
          </p:nvPr>
        </p:nvSpPr>
        <p:spPr>
          <a:xfrm>
            <a:off x="457200" y="1143000"/>
            <a:ext cx="8229600" cy="4983163"/>
          </a:xfrm>
        </p:spPr>
        <p:txBody>
          <a:bodyPr/>
          <a:lstStyle/>
          <a:p>
            <a:pPr marL="0" indent="0">
              <a:buNone/>
            </a:pPr>
            <a:r>
              <a:rPr lang="en-US" dirty="0"/>
              <a:t>Compute the acceleration pressure drop for the conditions of Ex 12.2. Assume a sensible value of S.</a:t>
            </a:r>
          </a:p>
        </p:txBody>
      </p:sp>
    </p:spTree>
    <p:extLst>
      <p:ext uri="{BB962C8B-B14F-4D97-AF65-F5344CB8AC3E}">
        <p14:creationId xmlns:p14="http://schemas.microsoft.com/office/powerpoint/2010/main" val="20225989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297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Relationship between </a:t>
            </a:r>
            <a:r>
              <a:rPr lang="en-US" i="1" dirty="0"/>
              <a:t>x</a:t>
            </a:r>
            <a:r>
              <a:rPr lang="en-US" dirty="0"/>
              <a:t> and </a:t>
            </a:r>
            <a:r>
              <a:rPr lang="el-GR" i="1" dirty="0"/>
              <a:t>α</a:t>
            </a:r>
            <a:endParaRPr lang="en-US" i="1" dirty="0"/>
          </a:p>
        </p:txBody>
      </p:sp>
      <p:sp>
        <p:nvSpPr>
          <p:cNvPr id="6" name="Content Placeholder 5"/>
          <p:cNvSpPr>
            <a:spLocks noGrp="1"/>
          </p:cNvSpPr>
          <p:nvPr>
            <p:ph idx="1"/>
          </p:nvPr>
        </p:nvSpPr>
        <p:spPr/>
        <p:txBody>
          <a:bodyPr/>
          <a:lstStyle/>
          <a:p>
            <a:r>
              <a:rPr lang="en-US" dirty="0"/>
              <a:t>For non flow system</a:t>
            </a:r>
          </a:p>
          <a:p>
            <a:pPr marL="0" indent="0">
              <a:buNone/>
            </a:pPr>
            <a:endParaRPr lang="en-US" dirty="0"/>
          </a:p>
        </p:txBody>
      </p:sp>
      <p:pic>
        <p:nvPicPr>
          <p:cNvPr id="4" name="Picture 3">
            <a:extLst>
              <a:ext uri="{FF2B5EF4-FFF2-40B4-BE49-F238E27FC236}">
                <a16:creationId xmlns:a16="http://schemas.microsoft.com/office/drawing/2014/main" id="{2A7E1962-E9D9-4872-950E-31AE344E7483}"/>
              </a:ext>
            </a:extLst>
          </p:cNvPr>
          <p:cNvPicPr>
            <a:picLocks noChangeAspect="1"/>
          </p:cNvPicPr>
          <p:nvPr/>
        </p:nvPicPr>
        <p:blipFill>
          <a:blip r:embed="rId2"/>
          <a:stretch>
            <a:fillRect/>
          </a:stretch>
        </p:blipFill>
        <p:spPr>
          <a:xfrm>
            <a:off x="2895600" y="2128569"/>
            <a:ext cx="3352800" cy="4171950"/>
          </a:xfrm>
          <a:prstGeom prst="rect">
            <a:avLst/>
          </a:prstGeom>
        </p:spPr>
      </p:pic>
    </p:spTree>
    <p:extLst>
      <p:ext uri="{BB962C8B-B14F-4D97-AF65-F5344CB8AC3E}">
        <p14:creationId xmlns:p14="http://schemas.microsoft.com/office/powerpoint/2010/main" val="30648266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229600" cy="1143000"/>
          </a:xfrm>
        </p:spPr>
        <p:txBody>
          <a:bodyPr/>
          <a:lstStyle/>
          <a:p>
            <a:endParaRPr lang="en-US" dirty="0"/>
          </a:p>
        </p:txBody>
      </p:sp>
      <p:sp>
        <p:nvSpPr>
          <p:cNvPr id="3" name="Content Placeholder 2"/>
          <p:cNvSpPr>
            <a:spLocks noGrp="1"/>
          </p:cNvSpPr>
          <p:nvPr>
            <p:ph idx="1"/>
          </p:nvPr>
        </p:nvSpPr>
        <p:spPr>
          <a:xfrm>
            <a:off x="457200" y="1570037"/>
            <a:ext cx="8229600" cy="4525963"/>
          </a:xfrm>
        </p:spPr>
        <p:txBody>
          <a:bodyPr/>
          <a:lstStyle/>
          <a:p>
            <a:endParaRPr lang="en-US" dirty="0"/>
          </a:p>
        </p:txBody>
      </p:sp>
    </p:spTree>
    <p:extLst>
      <p:ext uri="{BB962C8B-B14F-4D97-AF65-F5344CB8AC3E}">
        <p14:creationId xmlns:p14="http://schemas.microsoft.com/office/powerpoint/2010/main" val="1349719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Content Placeholder 5"/>
              <p:cNvSpPr>
                <a:spLocks noGrp="1"/>
              </p:cNvSpPr>
              <p:nvPr>
                <p:ph idx="1"/>
              </p:nvPr>
            </p:nvSpPr>
            <p:spPr>
              <a:xfrm>
                <a:off x="457200" y="838200"/>
                <a:ext cx="8229600" cy="5287963"/>
              </a:xfrm>
            </p:spPr>
            <p:txBody>
              <a:bodyPr/>
              <a:lstStyle/>
              <a:p>
                <a:pPr marL="0" indent="0">
                  <a:buNone/>
                </a:pPr>
                <a:r>
                  <a:rPr lang="en-US" dirty="0"/>
                  <a:t>Exercise:</a:t>
                </a:r>
              </a:p>
              <a:p>
                <a:pPr marL="0" indent="0">
                  <a:buNone/>
                </a:pPr>
                <a:r>
                  <a:rPr lang="en-US" dirty="0"/>
                  <a:t>Calculate </a:t>
                </a:r>
                <a14:m>
                  <m:oMath xmlns:m="http://schemas.openxmlformats.org/officeDocument/2006/math">
                    <m:r>
                      <a:rPr lang="en-US" i="1">
                        <a:latin typeface="Cambria Math" panose="02040503050406030204" pitchFamily="18" charset="0"/>
                        <a:ea typeface="Cambria Math" panose="02040503050406030204" pitchFamily="18" charset="0"/>
                      </a:rPr>
                      <m:t>𝛼</m:t>
                    </m:r>
                  </m:oMath>
                </a14:m>
                <a:r>
                  <a:rPr lang="en-US" dirty="0"/>
                  <a:t> corresponding to x = 0.02 for water at P = 100 </a:t>
                </a:r>
                <a:r>
                  <a:rPr lang="en-US" dirty="0" err="1"/>
                  <a:t>kPa</a:t>
                </a:r>
                <a:r>
                  <a:rPr lang="en-US" dirty="0"/>
                  <a:t>. Compare and comment.</a:t>
                </a:r>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𝑥</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𝑣</m:t>
                              </m:r>
                            </m:e>
                            <m:sub>
                              <m:r>
                                <a:rPr lang="en-US" i="1">
                                  <a:latin typeface="Cambria Math" panose="02040503050406030204" pitchFamily="18" charset="0"/>
                                  <a:ea typeface="Cambria Math" panose="02040503050406030204" pitchFamily="18" charset="0"/>
                                </a:rPr>
                                <m:t>𝑔</m:t>
                              </m:r>
                            </m:sub>
                          </m:sSub>
                        </m:num>
                        <m:den>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𝑣</m:t>
                              </m:r>
                            </m:e>
                            <m:sub>
                              <m:r>
                                <a:rPr lang="en-US" i="1">
                                  <a:latin typeface="Cambria Math" panose="02040503050406030204" pitchFamily="18" charset="0"/>
                                  <a:ea typeface="Cambria Math" panose="02040503050406030204" pitchFamily="18" charset="0"/>
                                </a:rPr>
                                <m:t>𝑓</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𝑥</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𝑣</m:t>
                              </m:r>
                            </m:e>
                            <m:sub>
                              <m:r>
                                <a:rPr lang="en-US" i="1">
                                  <a:latin typeface="Cambria Math" panose="02040503050406030204" pitchFamily="18" charset="0"/>
                                  <a:ea typeface="Cambria Math" panose="02040503050406030204" pitchFamily="18" charset="0"/>
                                </a:rPr>
                                <m:t>𝑔</m:t>
                              </m:r>
                            </m:sub>
                          </m:sSub>
                        </m:den>
                      </m:f>
                    </m:oMath>
                  </m:oMathPara>
                </a14:m>
                <a:endParaRPr lang="en-US" dirty="0"/>
              </a:p>
            </p:txBody>
          </p:sp>
        </mc:Choice>
        <mc:Fallback xmlns="">
          <p:sp>
            <p:nvSpPr>
              <p:cNvPr id="6" name="Content Placeholder 5"/>
              <p:cNvSpPr>
                <a:spLocks noGrp="1" noRot="1" noChangeAspect="1" noMove="1" noResize="1" noEditPoints="1" noAdjustHandles="1" noChangeArrowheads="1" noChangeShapeType="1" noTextEdit="1"/>
              </p:cNvSpPr>
              <p:nvPr>
                <p:ph idx="1"/>
              </p:nvPr>
            </p:nvSpPr>
            <p:spPr>
              <a:xfrm>
                <a:off x="457200" y="838200"/>
                <a:ext cx="8229600" cy="5287963"/>
              </a:xfrm>
              <a:blipFill rotWithShape="0">
                <a:blip r:embed="rId2"/>
                <a:stretch>
                  <a:fillRect l="-1852" t="-1499"/>
                </a:stretch>
              </a:blipFill>
            </p:spPr>
            <p:txBody>
              <a:bodyPr/>
              <a:lstStyle/>
              <a:p>
                <a:r>
                  <a:rPr lang="en-US">
                    <a:noFill/>
                  </a:rPr>
                  <a:t> </a:t>
                </a:r>
              </a:p>
            </p:txBody>
          </p:sp>
        </mc:Fallback>
      </mc:AlternateContent>
    </p:spTree>
    <p:extLst>
      <p:ext uri="{BB962C8B-B14F-4D97-AF65-F5344CB8AC3E}">
        <p14:creationId xmlns:p14="http://schemas.microsoft.com/office/powerpoint/2010/main" val="24086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Relationship between </a:t>
            </a:r>
            <a:r>
              <a:rPr lang="en-US" i="1" dirty="0"/>
              <a:t>x</a:t>
            </a:r>
            <a:r>
              <a:rPr lang="en-US" dirty="0"/>
              <a:t> and </a:t>
            </a:r>
            <a:r>
              <a:rPr lang="el-GR" i="1" dirty="0"/>
              <a:t>α</a:t>
            </a:r>
            <a:endParaRPr lang="en-US" i="1" dirty="0"/>
          </a:p>
        </p:txBody>
      </p:sp>
      <p:pic>
        <p:nvPicPr>
          <p:cNvPr id="3" name="Picture 2"/>
          <p:cNvPicPr>
            <a:picLocks noChangeAspect="1"/>
          </p:cNvPicPr>
          <p:nvPr/>
        </p:nvPicPr>
        <p:blipFill>
          <a:blip r:embed="rId2"/>
          <a:stretch>
            <a:fillRect/>
          </a:stretch>
        </p:blipFill>
        <p:spPr>
          <a:xfrm>
            <a:off x="1143000" y="1417638"/>
            <a:ext cx="6404981" cy="4943139"/>
          </a:xfrm>
          <a:prstGeom prst="rect">
            <a:avLst/>
          </a:prstGeom>
        </p:spPr>
      </p:pic>
    </p:spTree>
    <p:extLst>
      <p:ext uri="{BB962C8B-B14F-4D97-AF65-F5344CB8AC3E}">
        <p14:creationId xmlns:p14="http://schemas.microsoft.com/office/powerpoint/2010/main" val="1749360539"/>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4209</TotalTime>
  <Words>2708</Words>
  <Application>Microsoft Office PowerPoint</Application>
  <PresentationFormat>On-screen Show (4:3)</PresentationFormat>
  <Paragraphs>301</Paragraphs>
  <Slides>70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70</vt:i4>
      </vt:variant>
    </vt:vector>
  </HeadingPairs>
  <TitlesOfParts>
    <vt:vector size="76" baseType="lpstr">
      <vt:lpstr>Arial</vt:lpstr>
      <vt:lpstr>Calibri</vt:lpstr>
      <vt:lpstr>Cambria Math</vt:lpstr>
      <vt:lpstr>Symbol</vt:lpstr>
      <vt:lpstr>Wingdings</vt:lpstr>
      <vt:lpstr>UTMocw template</vt:lpstr>
      <vt:lpstr>SKTN 3224 Thermal Hydraulics &amp; Lab</vt:lpstr>
      <vt:lpstr>Two Phase Flow</vt:lpstr>
      <vt:lpstr>Two Phase Flow</vt:lpstr>
      <vt:lpstr>Parameters</vt:lpstr>
      <vt:lpstr>Quality and Void Fraction</vt:lpstr>
      <vt:lpstr>Relationship between x and α</vt:lpstr>
      <vt:lpstr>Relationship between x and α</vt:lpstr>
      <vt:lpstr>PowerPoint Presentation</vt:lpstr>
      <vt:lpstr>Relationship between x and α</vt:lpstr>
      <vt:lpstr>Relationship between x and α</vt:lpstr>
      <vt:lpstr>Void Fraction for Flow Systems</vt:lpstr>
      <vt:lpstr>Steam Rises Faster in Channel Than Liquid</vt:lpstr>
      <vt:lpstr>Relative Velocities Are Different</vt:lpstr>
      <vt:lpstr>Relative Velocities Are Different</vt:lpstr>
      <vt:lpstr>Definition of Slip in Terms of Steam Quality and Void Fraction</vt:lpstr>
      <vt:lpstr>Definition of Slip in Terms of Steam Quality and Void Fraction</vt:lpstr>
      <vt:lpstr>Definition of Slip in Terms of Steam Quality and Void Fraction</vt:lpstr>
      <vt:lpstr>Void Fraction Sensitivities:</vt:lpstr>
      <vt:lpstr>Void Fraction Sensitivities:</vt:lpstr>
      <vt:lpstr>Example Slip Ratio for BWR Fuel Channel</vt:lpstr>
      <vt:lpstr>What Does Slip Mean to the Core Fluid Flow?</vt:lpstr>
      <vt:lpstr>Empirical correlation for void fraction</vt:lpstr>
      <vt:lpstr>β , Volumetric Flow Ratio</vt:lpstr>
      <vt:lpstr>ρ_m , Mixture Average Density of an Area</vt:lpstr>
      <vt:lpstr>Flow Regimes</vt:lpstr>
      <vt:lpstr>PowerPoint Presentation</vt:lpstr>
      <vt:lpstr>Flow Regime</vt:lpstr>
      <vt:lpstr>PowerPoint Presentation</vt:lpstr>
      <vt:lpstr>PowerPoint Presentation</vt:lpstr>
      <vt:lpstr>Flow Map</vt:lpstr>
      <vt:lpstr>Flow Instabilities</vt:lpstr>
      <vt:lpstr>Flow Instabilities</vt:lpstr>
      <vt:lpstr>Ledinegg Instability</vt:lpstr>
      <vt:lpstr>Ledinegg Instability</vt:lpstr>
      <vt:lpstr>Ledinegg Instability</vt:lpstr>
      <vt:lpstr>Ledinegg Instability</vt:lpstr>
      <vt:lpstr>Ledinegg Instability</vt:lpstr>
      <vt:lpstr>Ledinegg Instability</vt:lpstr>
      <vt:lpstr>Ledinegg Instability</vt:lpstr>
      <vt:lpstr>BWR Flow Instabilities</vt:lpstr>
      <vt:lpstr>Two Phase Flow Models</vt:lpstr>
      <vt:lpstr>Two Phase Flow Models</vt:lpstr>
      <vt:lpstr>PowerPoint Presentation</vt:lpstr>
      <vt:lpstr>PowerPoint Presentation</vt:lpstr>
      <vt:lpstr>PowerPoint Presentation</vt:lpstr>
      <vt:lpstr>PowerPoint Presentation</vt:lpstr>
      <vt:lpstr>Pressure Drop in Two Phase Flow</vt:lpstr>
      <vt:lpstr>Friction Pressure Drop</vt:lpstr>
      <vt:lpstr>Single Phase Friction Pressure Drop</vt:lpstr>
      <vt:lpstr>Two Phase Friction Pressure Drop</vt:lpstr>
      <vt:lpstr>Total Friction Pressure Drop</vt:lpstr>
      <vt:lpstr>Martinelli-Nelson Friction Multiplier</vt:lpstr>
      <vt:lpstr>PowerPoint Presentation</vt:lpstr>
      <vt:lpstr>Boiling &amp; Non-boiling Heights</vt:lpstr>
      <vt:lpstr>Non Boiling-to-Total Heat Ratio </vt:lpstr>
      <vt:lpstr>Uniform Heat Addition</vt:lpstr>
      <vt:lpstr>Sinusoidal Heat Addition</vt:lpstr>
      <vt:lpstr>Example 12.2</vt:lpstr>
      <vt:lpstr>Example 12.2</vt:lpstr>
      <vt:lpstr>Example 12.2</vt:lpstr>
      <vt:lpstr>Example 12.2</vt:lpstr>
      <vt:lpstr>Lockhart-Martinelli Variation Curve</vt:lpstr>
      <vt:lpstr>Acceleration Pressure Drop</vt:lpstr>
      <vt:lpstr>Acceleration Pressure Drop</vt:lpstr>
      <vt:lpstr>Acceleration Pressure Drop</vt:lpstr>
      <vt:lpstr>Acceleration Pressure Drop</vt:lpstr>
      <vt:lpstr>Acceleration Pressure Drop</vt:lpstr>
      <vt:lpstr>Example 12.3</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124</cp:revision>
  <cp:lastPrinted>2013-09-09T16:12:58Z</cp:lastPrinted>
  <dcterms:created xsi:type="dcterms:W3CDTF">2013-08-28T02:41:09Z</dcterms:created>
  <dcterms:modified xsi:type="dcterms:W3CDTF">2025-11-14T11:59:55Z</dcterms:modified>
</cp:coreProperties>
</file>