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6"/>
  </p:notesMasterIdLst>
  <p:sldIdLst>
    <p:sldId id="256" r:id="rId2"/>
    <p:sldId id="278" r:id="rId3"/>
    <p:sldId id="257" r:id="rId4"/>
    <p:sldId id="280" r:id="rId5"/>
    <p:sldId id="289" r:id="rId6"/>
    <p:sldId id="297" r:id="rId7"/>
    <p:sldId id="298" r:id="rId8"/>
    <p:sldId id="290" r:id="rId9"/>
    <p:sldId id="306" r:id="rId10"/>
    <p:sldId id="292" r:id="rId11"/>
    <p:sldId id="284" r:id="rId12"/>
    <p:sldId id="285" r:id="rId13"/>
    <p:sldId id="287" r:id="rId14"/>
    <p:sldId id="288" r:id="rId15"/>
    <p:sldId id="286" r:id="rId16"/>
    <p:sldId id="291" r:id="rId17"/>
    <p:sldId id="282" r:id="rId18"/>
    <p:sldId id="309" r:id="rId19"/>
    <p:sldId id="299" r:id="rId20"/>
    <p:sldId id="310" r:id="rId21"/>
    <p:sldId id="283" r:id="rId22"/>
    <p:sldId id="277" r:id="rId23"/>
    <p:sldId id="311" r:id="rId24"/>
    <p:sldId id="313" r:id="rId25"/>
    <p:sldId id="314" r:id="rId26"/>
    <p:sldId id="258" r:id="rId27"/>
    <p:sldId id="293" r:id="rId28"/>
    <p:sldId id="272" r:id="rId29"/>
    <p:sldId id="273" r:id="rId30"/>
    <p:sldId id="275" r:id="rId31"/>
    <p:sldId id="276" r:id="rId32"/>
    <p:sldId id="274" r:id="rId33"/>
    <p:sldId id="260" r:id="rId34"/>
    <p:sldId id="261" r:id="rId35"/>
    <p:sldId id="262" r:id="rId36"/>
    <p:sldId id="263" r:id="rId37"/>
    <p:sldId id="264" r:id="rId38"/>
    <p:sldId id="265" r:id="rId39"/>
    <p:sldId id="266" r:id="rId40"/>
    <p:sldId id="267" r:id="rId41"/>
    <p:sldId id="268" r:id="rId42"/>
    <p:sldId id="269" r:id="rId43"/>
    <p:sldId id="294" r:id="rId44"/>
    <p:sldId id="295" r:id="rId45"/>
    <p:sldId id="296" r:id="rId46"/>
    <p:sldId id="270" r:id="rId47"/>
    <p:sldId id="271" r:id="rId48"/>
    <p:sldId id="301" r:id="rId49"/>
    <p:sldId id="315" r:id="rId50"/>
    <p:sldId id="316" r:id="rId51"/>
    <p:sldId id="302" r:id="rId52"/>
    <p:sldId id="303" r:id="rId53"/>
    <p:sldId id="304" r:id="rId54"/>
    <p:sldId id="317" r:id="rId55"/>
    <p:sldId id="318" r:id="rId56"/>
    <p:sldId id="319" r:id="rId57"/>
    <p:sldId id="305" r:id="rId58"/>
    <p:sldId id="320" r:id="rId59"/>
    <p:sldId id="321" r:id="rId60"/>
    <p:sldId id="322" r:id="rId61"/>
    <p:sldId id="323" r:id="rId62"/>
    <p:sldId id="307" r:id="rId63"/>
    <p:sldId id="300" r:id="rId64"/>
    <p:sldId id="308" r:id="rId65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Insert after 'What is Thermal-Hydraulics'.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Solution outline in notes: T_out = T_in + P/(ṁ c_p)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Place after LWR thermal conditions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Use 60–90 seconds; debrief with resistance ladder.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Define symbols early to reduce cognitive load.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Quick reference for exercises.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Use before Bessel/axial shapes.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Place before detailed conduction math.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Re-use this schematic across conduction/film/gap discussions.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Under Nuclear Heat Generation cluster.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024452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Power-law behavior consistent with textbook guidance for first-pass sizing.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577585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Have students sanity-check against system capacities.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54428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7" Type="http://schemas.openxmlformats.org/officeDocument/2006/relationships/image" Target="../media/image22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00.png"/><Relationship Id="rId4" Type="http://schemas.openxmlformats.org/officeDocument/2006/relationships/image" Target="../media/image19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SETN 3224</a:t>
            </a:r>
            <a:br>
              <a:rPr lang="en-US" dirty="0"/>
            </a:br>
            <a:r>
              <a:rPr lang="en-US" dirty="0"/>
              <a:t>Thermal Hydraulics &amp; Lab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/>
              <a:t>Mohsin</a:t>
            </a:r>
            <a:r>
              <a:rPr lang="en-US" dirty="0"/>
              <a:t> </a:t>
            </a:r>
            <a:r>
              <a:rPr lang="en-US" dirty="0" err="1"/>
              <a:t>Mohd</a:t>
            </a:r>
            <a:r>
              <a:rPr lang="en-US" dirty="0"/>
              <a:t> </a:t>
            </a:r>
            <a:r>
              <a:rPr lang="en-US" dirty="0" err="1"/>
              <a:t>Sies</a:t>
            </a:r>
            <a:endParaRPr lang="en-US" dirty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Faculty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67049-A40E-2CCD-788A-8532CC46F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4400" b="0" i="0" u="none" strike="noStrike" baseline="0" dirty="0">
                <a:latin typeface="HshkbpBbwbqsScnmhdAdvP6975"/>
              </a:rPr>
              <a:t>Nuclear thermal hydraulics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64514-F19C-64CE-655F-AE0C6B79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273" y="1166018"/>
            <a:ext cx="8229600" cy="4525963"/>
          </a:xfrm>
        </p:spPr>
        <p:txBody>
          <a:bodyPr/>
          <a:lstStyle/>
          <a:p>
            <a:pPr algn="l"/>
            <a:r>
              <a:rPr lang="en-US" sz="2400" b="0" i="0" u="none" strike="noStrike" baseline="0" dirty="0">
                <a:latin typeface="HshkbpBbwbqsScnmhdAdvP6975"/>
              </a:rPr>
              <a:t>Further areas of study: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Thermal hydraulics of the accelerator-based production of tritium (apt) system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Transport of radioactive trace species and aerosols in bubbles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Condensation in two-phase flow systems with </a:t>
            </a:r>
            <a:r>
              <a:rPr lang="en-US" sz="2400" b="0" i="0" u="none" strike="noStrike" baseline="0" dirty="0" err="1">
                <a:latin typeface="HshkbpBbwbqsScnmhdAdvP6975"/>
              </a:rPr>
              <a:t>noncondensables</a:t>
            </a:r>
            <a:endParaRPr lang="en-US" sz="2400" b="0" i="0" u="none" strike="noStrike" baseline="0" dirty="0">
              <a:latin typeface="HshkbpBbwbqsScnmhdAdvP6975"/>
            </a:endParaRP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Modeling of nonequilibrium two-phase mist flow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Hydrodynamics of three-phase flow systems (i.e., gas, liquid, solid particles)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1764756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D9F99-E8B4-138A-BD4B-4E3A9A4A8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spc="-5" dirty="0">
                <a:effectLst/>
                <a:latin typeface="+mn-lt"/>
                <a:ea typeface="Bookman Old Style" panose="02050604050505020204" pitchFamily="18" charset="0"/>
                <a:cs typeface="Arial" panose="020B0604020202020204" pitchFamily="34" charset="0"/>
              </a:rPr>
              <a:t>PLANT CHARACTERISTICS</a:t>
            </a:r>
            <a:r>
              <a:rPr lang="en-US" sz="2800" b="1" spc="-10" dirty="0">
                <a:effectLst/>
                <a:latin typeface="+mn-lt"/>
                <a:ea typeface="Bookman Old Style" panose="02050604050505020204" pitchFamily="18" charset="0"/>
                <a:cs typeface="Arial" panose="020B0604020202020204" pitchFamily="34" charset="0"/>
              </a:rPr>
              <a:t> ↔</a:t>
            </a:r>
            <a:r>
              <a:rPr lang="en-US" sz="2800" b="1" spc="-35" dirty="0">
                <a:effectLst/>
                <a:latin typeface="+mn-lt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800" b="1" spc="-5" dirty="0">
                <a:effectLst/>
                <a:latin typeface="+mn-lt"/>
                <a:ea typeface="Bookman Old Style" panose="02050604050505020204" pitchFamily="18" charset="0"/>
                <a:cs typeface="Arial" panose="020B0604020202020204" pitchFamily="34" charset="0"/>
              </a:rPr>
              <a:t>THERMAL</a:t>
            </a:r>
            <a:r>
              <a:rPr lang="en-US" sz="2800" b="1" spc="60" dirty="0">
                <a:effectLst/>
                <a:latin typeface="+mn-lt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800" b="1" spc="-5" dirty="0">
                <a:effectLst/>
                <a:latin typeface="+mn-lt"/>
                <a:ea typeface="Bookman Old Style" panose="02050604050505020204" pitchFamily="18" charset="0"/>
                <a:cs typeface="Arial" panose="020B0604020202020204" pitchFamily="34" charset="0"/>
              </a:rPr>
              <a:t>HYDRAULICS</a:t>
            </a:r>
            <a:endParaRPr lang="en-MY" sz="28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B1446-22AD-A7C6-5E50-75A190726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Thermal hydraulic considerations are important when selecting overall plant characteristics. </a:t>
            </a:r>
          </a:p>
          <a:p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Primary system temperature and pressure are key characteristics related to</a:t>
            </a:r>
            <a:r>
              <a:rPr lang="en-US" sz="2400" spc="5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both the coolant</a:t>
            </a:r>
            <a:r>
              <a:rPr lang="en-US" sz="2400" spc="5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selection</a:t>
            </a:r>
            <a:r>
              <a:rPr lang="en-US" sz="2400" spc="19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and plant thermal performance.</a:t>
            </a:r>
            <a:r>
              <a:rPr lang="en-US" sz="2400" spc="19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This thermal</a:t>
            </a:r>
            <a:r>
              <a:rPr lang="en-US" sz="2400" spc="195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performance</a:t>
            </a:r>
            <a:r>
              <a:rPr lang="en-US" sz="2400" spc="5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is dictated by the bounds of the maximum</a:t>
            </a:r>
            <a:r>
              <a:rPr lang="en-US" sz="2400" spc="5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allowable</a:t>
            </a:r>
            <a:r>
              <a:rPr lang="en-US" sz="2400" spc="155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primary</a:t>
            </a:r>
            <a:r>
              <a:rPr lang="en-US" sz="2400" spc="16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coolant</a:t>
            </a:r>
            <a:r>
              <a:rPr lang="en-US" sz="2400" spc="16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outlet temperature</a:t>
            </a:r>
            <a:r>
              <a:rPr lang="en-US" sz="2400" spc="5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and the minimum achievable condenser coolant inlet temperature.</a:t>
            </a:r>
            <a:endParaRPr lang="en-MY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026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TextBox 2069">
            <a:extLst>
              <a:ext uri="{FF2B5EF4-FFF2-40B4-BE49-F238E27FC236}">
                <a16:creationId xmlns:a16="http://schemas.microsoft.com/office/drawing/2014/main" id="{78F13C98-A054-770E-8225-E3F716B88D98}"/>
              </a:ext>
            </a:extLst>
          </p:cNvPr>
          <p:cNvSpPr txBox="1"/>
          <p:nvPr/>
        </p:nvSpPr>
        <p:spPr>
          <a:xfrm>
            <a:off x="249382" y="1548438"/>
            <a:ext cx="81534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5"/>
              </a:spcBef>
              <a:buFont typeface="+mj-lt"/>
              <a:buAutoNum type="arabicPeriod"/>
            </a:pPr>
            <a:r>
              <a:rPr lang="en-US" sz="2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r>
              <a:rPr lang="en-US" sz="28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Primary</a:t>
            </a:r>
            <a:r>
              <a:rPr lang="en-US" sz="2800" i="1" spc="7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coolant</a:t>
            </a:r>
            <a:r>
              <a:rPr lang="en-US" sz="2800" i="1" spc="5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temperature</a:t>
            </a:r>
          </a:p>
          <a:p>
            <a:pPr marL="800100" lvl="1" indent="-342900">
              <a:spcBef>
                <a:spcPts val="35"/>
              </a:spcBef>
              <a:buFont typeface="+mj-lt"/>
              <a:buAutoNum type="alphaLcPeriod"/>
            </a:pP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Corrosion behavior, though strongly dependent on water chemistry control, is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also</a:t>
            </a:r>
            <a:r>
              <a:rPr lang="en-US" sz="2800" spc="1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temperature-dependent.</a:t>
            </a:r>
          </a:p>
          <a:p>
            <a:pPr marL="800100" lvl="1" indent="-342900">
              <a:spcBef>
                <a:spcPts val="35"/>
              </a:spcBef>
              <a:buFont typeface="+mj-lt"/>
              <a:buAutoNum type="alphaLcPeriod"/>
            </a:pP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The reactor vessel resistance to brittle fracture degrades with accumulated neutron fluence. Vessel behavior under low-temperature, high-pressure transients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from operating conditions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is carefully evaluated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to ensure that the vessel has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retained</a:t>
            </a:r>
            <a:r>
              <a:rPr lang="en-US" sz="2800" spc="6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the required</a:t>
            </a:r>
            <a:r>
              <a:rPr lang="en-US" sz="2800" spc="4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material</a:t>
            </a:r>
            <a:r>
              <a:rPr lang="en-US" sz="2800" spc="7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toughness</a:t>
            </a:r>
            <a:r>
              <a:rPr lang="en-US" sz="2800" spc="7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over</a:t>
            </a:r>
            <a:r>
              <a:rPr lang="en-US" sz="2800" spc="3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its</a:t>
            </a:r>
            <a:r>
              <a:rPr lang="en-US" sz="2800" spc="6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lifetime.</a:t>
            </a:r>
          </a:p>
        </p:txBody>
      </p:sp>
      <p:sp>
        <p:nvSpPr>
          <p:cNvPr id="2077" name="Title 2076">
            <a:extLst>
              <a:ext uri="{FF2B5EF4-FFF2-40B4-BE49-F238E27FC236}">
                <a16:creationId xmlns:a16="http://schemas.microsoft.com/office/drawing/2014/main" id="{B73E948E-5C8A-5248-8DA2-52AC08640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5438"/>
            <a:ext cx="8229600" cy="1143000"/>
          </a:xfrm>
        </p:spPr>
        <p:txBody>
          <a:bodyPr/>
          <a:lstStyle/>
          <a:p>
            <a:r>
              <a:rPr lang="en-MY" sz="3200" b="1" dirty="0"/>
              <a:t>Other plant characteristics strongly coupled with thermal hydraulic considerations.</a:t>
            </a:r>
          </a:p>
        </p:txBody>
      </p:sp>
    </p:spTree>
    <p:extLst>
      <p:ext uri="{BB962C8B-B14F-4D97-AF65-F5344CB8AC3E}">
        <p14:creationId xmlns:p14="http://schemas.microsoft.com/office/powerpoint/2010/main" val="17080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TextBox 2069">
            <a:extLst>
              <a:ext uri="{FF2B5EF4-FFF2-40B4-BE49-F238E27FC236}">
                <a16:creationId xmlns:a16="http://schemas.microsoft.com/office/drawing/2014/main" id="{78F13C98-A054-770E-8225-E3F716B88D98}"/>
              </a:ext>
            </a:extLst>
          </p:cNvPr>
          <p:cNvSpPr txBox="1"/>
          <p:nvPr/>
        </p:nvSpPr>
        <p:spPr>
          <a:xfrm>
            <a:off x="249382" y="1548438"/>
            <a:ext cx="8153400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5"/>
              </a:spcBef>
              <a:buFont typeface="+mj-lt"/>
              <a:buAutoNum type="arabicPeriod" startAt="2"/>
            </a:pPr>
            <a:r>
              <a:rPr lang="en-US" sz="22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r>
              <a:rPr lang="en-US" sz="22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Primary</a:t>
            </a:r>
            <a:r>
              <a:rPr lang="en-US" sz="2200" i="1" spc="1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system</a:t>
            </a:r>
            <a:r>
              <a:rPr lang="en-US" sz="2200" i="1" spc="15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inventory</a:t>
            </a:r>
          </a:p>
          <a:p>
            <a:pPr marL="800100" lvl="1" indent="-342900">
              <a:spcBef>
                <a:spcPts val="35"/>
              </a:spcBef>
              <a:buFont typeface="+mj-lt"/>
              <a:buAutoNum type="alphaLcPeriod"/>
            </a:pP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The time response during accidents and less severe transients strongly depends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on coolant inventories.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The reactor vessel</a:t>
            </a:r>
            <a:r>
              <a:rPr lang="en-US" sz="2200" spc="19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inventory</a:t>
            </a:r>
            <a:r>
              <a:rPr lang="en-US" sz="2200" spc="19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above the core is important</a:t>
            </a:r>
            <a:r>
              <a:rPr lang="en-US" sz="2200" spc="-24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to behavior in primary system rupture accidents. For a PWR, in particular, the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pressurizer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and steam generator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inventories dictate transient response for a large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class</a:t>
            </a:r>
            <a:r>
              <a:rPr lang="en-US" sz="2200" spc="2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of</a:t>
            </a:r>
            <a:r>
              <a:rPr lang="en-US" sz="2200" spc="6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situations.</a:t>
            </a:r>
          </a:p>
          <a:p>
            <a:pPr marL="800100" lvl="1" indent="-342900">
              <a:spcBef>
                <a:spcPts val="35"/>
              </a:spcBef>
              <a:buFont typeface="+mj-lt"/>
              <a:buAutoNum type="alphaLcPeriod"/>
            </a:pP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During steady-state operation the inlet plenum serves as a mixing chamber to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homogenize coolant flow into the reactor. The upper plenum serves a similar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function in multiple-loop plants with regard to the intermediate heat exchanger/steam generator while at the same time protecting reactor vessel nozzles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from</a:t>
            </a:r>
            <a:r>
              <a:rPr lang="en-US" sz="2200" spc="3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thermal</a:t>
            </a:r>
            <a:r>
              <a:rPr lang="en-US" sz="2200" spc="6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shock</a:t>
            </a:r>
            <a:r>
              <a:rPr lang="en-US" sz="2200" spc="7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in</a:t>
            </a:r>
            <a:r>
              <a:rPr lang="en-US" sz="2200" spc="3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transients.</a:t>
            </a:r>
          </a:p>
        </p:txBody>
      </p:sp>
      <p:sp>
        <p:nvSpPr>
          <p:cNvPr id="2077" name="Title 2076">
            <a:extLst>
              <a:ext uri="{FF2B5EF4-FFF2-40B4-BE49-F238E27FC236}">
                <a16:creationId xmlns:a16="http://schemas.microsoft.com/office/drawing/2014/main" id="{B73E948E-5C8A-5248-8DA2-52AC08640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5438"/>
            <a:ext cx="8229600" cy="1143000"/>
          </a:xfrm>
        </p:spPr>
        <p:txBody>
          <a:bodyPr/>
          <a:lstStyle/>
          <a:p>
            <a:r>
              <a:rPr lang="en-MY" sz="3200" b="1" dirty="0"/>
              <a:t>Other plant characteristics strongly coupled with thermal hydraulic considerations.</a:t>
            </a:r>
          </a:p>
        </p:txBody>
      </p:sp>
    </p:spTree>
    <p:extLst>
      <p:ext uri="{BB962C8B-B14F-4D97-AF65-F5344CB8AC3E}">
        <p14:creationId xmlns:p14="http://schemas.microsoft.com/office/powerpoint/2010/main" val="716905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TextBox 2069">
            <a:extLst>
              <a:ext uri="{FF2B5EF4-FFF2-40B4-BE49-F238E27FC236}">
                <a16:creationId xmlns:a16="http://schemas.microsoft.com/office/drawing/2014/main" id="{78F13C98-A054-770E-8225-E3F716B88D98}"/>
              </a:ext>
            </a:extLst>
          </p:cNvPr>
          <p:cNvSpPr txBox="1"/>
          <p:nvPr/>
        </p:nvSpPr>
        <p:spPr>
          <a:xfrm>
            <a:off x="249382" y="1548438"/>
            <a:ext cx="81534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5"/>
              </a:spcBef>
              <a:buFont typeface="+mj-lt"/>
              <a:buAutoNum type="arabicPeriod" startAt="3"/>
            </a:pPr>
            <a:r>
              <a:rPr lang="en-US" sz="2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r>
              <a:rPr lang="en-US" sz="28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System</a:t>
            </a:r>
            <a:r>
              <a:rPr lang="en-US" sz="2800" i="1" spc="14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arrangement</a:t>
            </a:r>
          </a:p>
          <a:p>
            <a:pPr marL="800100" lvl="1" indent="-342900">
              <a:spcBef>
                <a:spcPts val="35"/>
              </a:spcBef>
              <a:buFont typeface="+mj-lt"/>
              <a:buAutoNum type="alphaLcPeriod"/>
            </a:pP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The arrangement of reactor core and intermediate heat exchanger/steam generator thermal centers is crucial to the plant’s capability to remove heat by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natural</a:t>
            </a:r>
            <a:r>
              <a:rPr lang="en-US" sz="2800" spc="7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circulation.</a:t>
            </a:r>
          </a:p>
          <a:p>
            <a:pPr marL="800100" lvl="1" indent="-342900">
              <a:spcBef>
                <a:spcPts val="35"/>
              </a:spcBef>
              <a:buFont typeface="+mj-lt"/>
              <a:buAutoNum type="alphaLcPeriod"/>
            </a:pP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Orientation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of pump shafts and heat exchanger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tubes coupled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with support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designs and impingement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velocities is important relative to prevention of troublesome</a:t>
            </a:r>
            <a:r>
              <a:rPr lang="en-US" sz="2800" spc="14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vibration</a:t>
            </a:r>
            <a:r>
              <a:rPr lang="en-US" sz="2800" spc="1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problems.</a:t>
            </a:r>
            <a:endParaRPr lang="en-MY" sz="2800" spc="-5" dirty="0">
              <a:effectLst/>
              <a:ea typeface="Bookman Old Style" panose="02050604050505020204" pitchFamily="18" charset="0"/>
              <a:cs typeface="Bookman Old Style" panose="02050604050505020204" pitchFamily="18" charset="0"/>
            </a:endParaRPr>
          </a:p>
        </p:txBody>
      </p:sp>
      <p:sp>
        <p:nvSpPr>
          <p:cNvPr id="2077" name="Title 2076">
            <a:extLst>
              <a:ext uri="{FF2B5EF4-FFF2-40B4-BE49-F238E27FC236}">
                <a16:creationId xmlns:a16="http://schemas.microsoft.com/office/drawing/2014/main" id="{B73E948E-5C8A-5248-8DA2-52AC08640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5438"/>
            <a:ext cx="8229600" cy="1143000"/>
          </a:xfrm>
        </p:spPr>
        <p:txBody>
          <a:bodyPr/>
          <a:lstStyle/>
          <a:p>
            <a:r>
              <a:rPr lang="en-MY" sz="3200" b="1" dirty="0"/>
              <a:t>Other plant characteristics strongly coupled with thermal hydraulic considerations.</a:t>
            </a:r>
          </a:p>
        </p:txBody>
      </p:sp>
    </p:spTree>
    <p:extLst>
      <p:ext uri="{BB962C8B-B14F-4D97-AF65-F5344CB8AC3E}">
        <p14:creationId xmlns:p14="http://schemas.microsoft.com/office/powerpoint/2010/main" val="284638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5.png">
            <a:extLst>
              <a:ext uri="{FF2B5EF4-FFF2-40B4-BE49-F238E27FC236}">
                <a16:creationId xmlns:a16="http://schemas.microsoft.com/office/drawing/2014/main" id="{75C3944B-B5BF-039A-FE33-337286864BC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2421" y="609600"/>
            <a:ext cx="8279157" cy="4800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75839F-1F1D-41B2-EC4A-3A3AADFE00BD}"/>
              </a:ext>
            </a:extLst>
          </p:cNvPr>
          <p:cNvSpPr txBox="1"/>
          <p:nvPr/>
        </p:nvSpPr>
        <p:spPr>
          <a:xfrm>
            <a:off x="432421" y="5715000"/>
            <a:ext cx="82791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Relations</a:t>
            </a:r>
            <a:r>
              <a:rPr lang="en-US" sz="1800" spc="16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among</a:t>
            </a:r>
            <a:r>
              <a:rPr lang="en-US" sz="1800" spc="18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reactor</a:t>
            </a:r>
            <a:r>
              <a:rPr lang="en-US" sz="1800" spc="15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plant</a:t>
            </a:r>
            <a:r>
              <a:rPr lang="en-US" sz="1800" spc="13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temperatures</a:t>
            </a:r>
            <a:r>
              <a:rPr lang="en-US" sz="1800" spc="17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for</a:t>
            </a:r>
            <a:r>
              <a:rPr lang="en-US" sz="1800" spc="6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a</a:t>
            </a:r>
            <a:r>
              <a:rPr lang="en-US" sz="1800" spc="9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typical</a:t>
            </a:r>
            <a:r>
              <a:rPr lang="en-US" sz="1800" spc="13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PWR.</a:t>
            </a:r>
            <a:r>
              <a:rPr lang="en-US" sz="1800" spc="6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(Adapted</a:t>
            </a:r>
            <a:r>
              <a:rPr lang="en-US" sz="1800" spc="18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from</a:t>
            </a:r>
            <a:r>
              <a:rPr lang="en-US" sz="1800" spc="13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Tong)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495375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715B6-D6DC-CC7C-FA4F-4323D8C98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3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Light-Water Reactor Thermal Conditions</a:t>
            </a:r>
            <a:endParaRPr lang="en-MY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4B713E2-1A6A-639B-35AD-D6070C22A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535292"/>
              </p:ext>
            </p:extLst>
          </p:nvPr>
        </p:nvGraphicFramePr>
        <p:xfrm>
          <a:off x="491836" y="1600200"/>
          <a:ext cx="8229600" cy="321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80604635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055169807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2864218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Condition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PWR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BWR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780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Primary coolant outlet temperature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326.8°C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286.1°C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836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Primary coolant system pressure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15.51 MPa 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7.14 MPa 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42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Turbine steam saturation conditions</a:t>
                      </a:r>
                    </a:p>
                    <a:p>
                      <a:pPr lvl="1"/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Pressure</a:t>
                      </a:r>
                    </a:p>
                    <a:p>
                      <a:pPr lvl="1"/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Temperature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800" b="0" i="0" u="none" strike="noStrike" baseline="0" dirty="0">
                        <a:solidFill>
                          <a:srgbClr val="000000"/>
                        </a:solidFill>
                        <a:latin typeface="IFEHE F+ Times LT Std"/>
                      </a:endParaRPr>
                    </a:p>
                    <a:p>
                      <a:endParaRPr lang="en-MY" sz="1800" b="0" i="0" u="none" strike="noStrike" baseline="0" dirty="0">
                        <a:solidFill>
                          <a:srgbClr val="000000"/>
                        </a:solidFill>
                        <a:latin typeface="IFEHE F+ Times LT Std"/>
                      </a:endParaRPr>
                    </a:p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5.7 MPa</a:t>
                      </a:r>
                    </a:p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272.3°C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800" b="0" i="0" u="none" strike="noStrike" baseline="0" dirty="0">
                        <a:solidFill>
                          <a:srgbClr val="000000"/>
                        </a:solidFill>
                        <a:latin typeface="IFEHE F+ Times LT Std"/>
                      </a:endParaRPr>
                    </a:p>
                    <a:p>
                      <a:endParaRPr lang="en-MY" sz="1800" b="0" i="0" u="none" strike="noStrike" baseline="0" dirty="0">
                        <a:solidFill>
                          <a:srgbClr val="000000"/>
                        </a:solidFill>
                        <a:latin typeface="IFEHE F+ Times LT Std"/>
                      </a:endParaRPr>
                    </a:p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7.14 MPa</a:t>
                      </a:r>
                    </a:p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287.2°C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098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Plant thermal </a:t>
                      </a:r>
                      <a:r>
                        <a:rPr lang="en-MY" sz="1800" b="0" i="0" u="none" strike="noStrike" baseline="0" dirty="0" err="1">
                          <a:solidFill>
                            <a:srgbClr val="000000"/>
                          </a:solidFill>
                          <a:latin typeface="IFEHE F+ Times LT Std"/>
                        </a:rPr>
                        <a:t>efficiency</a:t>
                      </a:r>
                      <a:r>
                        <a:rPr lang="en-MY" sz="800" b="0" i="0" u="none" strike="noStrike" baseline="0" dirty="0" err="1">
                          <a:solidFill>
                            <a:srgbClr val="000000"/>
                          </a:solidFill>
                          <a:latin typeface="IFEHE F+ Times LT Std"/>
                        </a:rPr>
                        <a:t>a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33.7%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32.0% 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5652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876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Fuel types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33600"/>
            <a:ext cx="5786346" cy="18620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778" y="1417638"/>
            <a:ext cx="2846908" cy="43735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403" y="4114800"/>
            <a:ext cx="3276600" cy="212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8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Fuel Conduction (Cylinder): Equations &amp; Assumptions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Volumetric source q‴, radius R; steady, 1D radial conduction, constant k</a:t>
            </a:r>
          </a:p>
          <a:p>
            <a:r>
              <a:t>T(r) = T_s + (q‴/(4k))·(R² − r²)</a:t>
            </a:r>
          </a:p>
          <a:p>
            <a:r>
              <a:t>ΔT_centerline-surface = q‴·R²/(4k)</a:t>
            </a:r>
          </a:p>
          <a:p>
            <a:r>
              <a:t>Linear heat rate: q′ = q‴·πR²  ⇒  q‴ = q′/(πR²)</a:t>
            </a:r>
          </a:p>
          <a:p>
            <a:r>
              <a:t>Assumptions: steady; no axial conduction; uniform properties; no internal sinks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Fuel→Coolant Heat Path (Resistance Ladder)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UO₂ centerline → UO₂ surface (k_UO₂ ≈ 2–3 W/m·K at high T)</a:t>
            </a:r>
          </a:p>
          <a:p>
            <a:r>
              <a:t>Gap conductance (h_gap ≈ 5–10 kW/m²·K; fill-gas &amp; power dependent)</a:t>
            </a:r>
          </a:p>
          <a:p>
            <a:r>
              <a:t>Zr-alloy cladding conduction (k ≈ 16 W/m·K)</a:t>
            </a:r>
          </a:p>
          <a:p>
            <a:r>
              <a:t>Coolant film convection: single-phase h ≈ 20–100 kW/m²·K (nucleate boiling higher)</a:t>
            </a:r>
          </a:p>
          <a:p>
            <a:r>
              <a:t>Bulk coolant → subchannel → assembly → core outlet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Nuclear Reactor Types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514600"/>
            <a:ext cx="5884751" cy="3428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0" y="1691630"/>
            <a:ext cx="2796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2400" dirty="0"/>
              <a:t>https://aris.iaea.org/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512887"/>
            <a:ext cx="4419600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33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uel_pat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017" y="834735"/>
            <a:ext cx="7315200" cy="56535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Fuel–Gap–Clad–Coolant Schematic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852160"/>
            <a:ext cx="73152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dirty="0"/>
              <a:t>Heat path and thermal resistances used in fuel-temperature estimates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327828"/>
            <a:ext cx="8229600" cy="1143000"/>
          </a:xfrm>
        </p:spPr>
        <p:txBody>
          <a:bodyPr/>
          <a:lstStyle/>
          <a:p>
            <a:r>
              <a:rPr lang="en-US" sz="3200" dirty="0"/>
              <a:t>TRISO - </a:t>
            </a:r>
            <a:r>
              <a:rPr lang="en-MY" sz="3200" dirty="0" err="1">
                <a:solidFill>
                  <a:srgbClr val="292929"/>
                </a:solidFill>
                <a:latin typeface="Karla"/>
              </a:rPr>
              <a:t>TRi</a:t>
            </a:r>
            <a:r>
              <a:rPr lang="en-MY" sz="3200" dirty="0">
                <a:solidFill>
                  <a:srgbClr val="292929"/>
                </a:solidFill>
                <a:latin typeface="Karla"/>
              </a:rPr>
              <a:t>-structural </a:t>
            </a:r>
            <a:r>
              <a:rPr lang="en-MY" sz="3200" dirty="0" err="1">
                <a:solidFill>
                  <a:srgbClr val="292929"/>
                </a:solidFill>
                <a:latin typeface="Karla"/>
              </a:rPr>
              <a:t>ISOtropic</a:t>
            </a:r>
            <a:r>
              <a:rPr lang="en-MY" sz="3200" dirty="0">
                <a:solidFill>
                  <a:srgbClr val="292929"/>
                </a:solidFill>
                <a:latin typeface="Karla"/>
              </a:rPr>
              <a:t> particle fuel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64047"/>
            <a:ext cx="3818033" cy="24094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440892"/>
            <a:ext cx="3785112" cy="23886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092374"/>
            <a:ext cx="3785112" cy="238866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12569" y="138671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Fuel particle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~ 1 mm size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uranium, carbon and oxygen fuel kernel.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encapsulated by three layers of carbon- and ceramic-based materials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730901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Heat Generation in Nuclear Reactors</a:t>
            </a:r>
          </a:p>
        </p:txBody>
      </p:sp>
      <p:pic>
        <p:nvPicPr>
          <p:cNvPr id="18434" name="Picture 2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05000"/>
            <a:ext cx="2895600" cy="363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514600"/>
            <a:ext cx="2754923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497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800"/>
              </a:spcBef>
              <a:spcAft>
                <a:spcPts val="400"/>
              </a:spcAft>
            </a:pPr>
            <a:r>
              <a:rPr lang="en-US" sz="4000" b="1" kern="0" dirty="0">
                <a:solidFill>
                  <a:srgbClr val="0F4761"/>
                </a:solidFill>
                <a:effectLst/>
                <a:latin typeface="Aptos Display"/>
                <a:ea typeface="Times New Roman" panose="02020603050405020304" pitchFamily="18" charset="0"/>
                <a:cs typeface="Times New Roman" panose="02020603050405020304" pitchFamily="18" charset="0"/>
              </a:rPr>
              <a:t>Reactor heat-generation modes</a:t>
            </a:r>
            <a:endParaRPr lang="en-MY" sz="4000" b="1" kern="0" dirty="0">
              <a:solidFill>
                <a:srgbClr val="0F4761"/>
              </a:solidFill>
              <a:effectLst/>
              <a:latin typeface="Aptos Display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CC1201-C1A5-404F-ADAF-78EA3A33A8A1}"/>
              </a:ext>
            </a:extLst>
          </p:cNvPr>
          <p:cNvSpPr txBox="1"/>
          <p:nvPr/>
        </p:nvSpPr>
        <p:spPr>
          <a:xfrm>
            <a:off x="1371600" y="1981200"/>
            <a:ext cx="64008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800"/>
              </a:spcBef>
              <a:spcAft>
                <a:spcPts val="400"/>
              </a:spcAft>
              <a:buAutoNum type="arabicParenR"/>
            </a:pPr>
            <a:r>
              <a:rPr lang="en-US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Fission heat release (prompt)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Tx/>
              <a:buAutoNum type="arabicParenR"/>
            </a:pPr>
            <a:r>
              <a:rPr lang="en-US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Decay heat release (after shutdown)</a:t>
            </a:r>
            <a:endParaRPr lang="en-MY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AutoNum type="arabicParenR"/>
            </a:pPr>
            <a:r>
              <a:rPr lang="en-US" sz="2800" dirty="0">
                <a:effectLst/>
                <a:ea typeface="Aptos"/>
                <a:cs typeface="Times New Roman" panose="02020603050405020304" pitchFamily="18" charset="0"/>
              </a:rPr>
              <a:t>Radioisotope heat release (activation &amp; stored activity)</a:t>
            </a:r>
            <a:endParaRPr lang="en-MY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530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sz="3200" dirty="0"/>
              <a:t>Reactor heat-generation modes (at a glance)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48432"/>
              </p:ext>
            </p:extLst>
          </p:nvPr>
        </p:nvGraphicFramePr>
        <p:xfrm>
          <a:off x="365760" y="1066800"/>
          <a:ext cx="8412480" cy="513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2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51560">
                <a:tc>
                  <a:txBody>
                    <a:bodyPr/>
                    <a:lstStyle/>
                    <a:p>
                      <a:r>
                        <a:rPr sz="1600" dirty="0"/>
                        <a:t>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What it 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 dirty="0"/>
                        <a:t>Typical magnitude / timeline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Where heat deposits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Thermal‑hydraulic implications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1560">
                <a:tc>
                  <a:txBody>
                    <a:bodyPr/>
                    <a:lstStyle/>
                    <a:p>
                      <a:r>
                        <a:rPr sz="1600"/>
                        <a:t>Fission heat (prompt)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 dirty="0"/>
                        <a:t>Heat released while the chain reaction runs: fission fragments (dominant), prompt gamma, neutron slowing‑down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≈93–95% of recoverable energy appears immediately as heat during 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Mostly fuel; some gamma/neutron energy in clad/coolant/structures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Sets fuel ΔT ladder; determines q′, q″, DNBR/CHF margin, flow &amp; ΔP sizing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1560">
                <a:tc>
                  <a:txBody>
                    <a:bodyPr/>
                    <a:lstStyle/>
                    <a:p>
                      <a:r>
                        <a:rPr sz="1600"/>
                        <a:t>Decay heat (after shutdown)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Beta/gamma decays of fission products and actinides after scram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~6–7% at 1 s → ~3% at 1 min → ~1–2% at 1 h → &lt;1% at 1 day (after long prior operation)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Mostly fuel (gamma also heats near‑field materials)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 dirty="0"/>
                        <a:t>Early cooldown sizing: SG heat removal (PWR), RCIC/HPCI (BWR), then RHR; boil‑off/SBO timelines; SFP loads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D8BFA4D-963E-456E-88F9-A1E3B5CDF7D3}"/>
              </a:ext>
            </a:extLst>
          </p:cNvPr>
          <p:cNvSpPr txBox="1"/>
          <p:nvPr/>
        </p:nvSpPr>
        <p:spPr>
          <a:xfrm>
            <a:off x="365760" y="6290231"/>
            <a:ext cx="8412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RCIC — Reactor Core Isolation Cooling (BWR), HPCI — High-Pressure Coolant Injection (BWR), SFP — Spent Fuel Pool</a:t>
            </a:r>
            <a:endParaRPr lang="en-MY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sz="3200" dirty="0"/>
              <a:t>Reactor heat-generation modes (at a glance)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013495"/>
              </p:ext>
            </p:extLst>
          </p:nvPr>
        </p:nvGraphicFramePr>
        <p:xfrm>
          <a:off x="365760" y="1066800"/>
          <a:ext cx="8412480" cy="382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2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51560">
                <a:tc>
                  <a:txBody>
                    <a:bodyPr/>
                    <a:lstStyle/>
                    <a:p>
                      <a:r>
                        <a:rPr sz="1600" dirty="0"/>
                        <a:t>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What it 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 dirty="0"/>
                        <a:t>Typical magnitude / timeline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Where heat deposits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Thermal‑hydraulic implications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1560">
                <a:tc>
                  <a:txBody>
                    <a:bodyPr/>
                    <a:lstStyle/>
                    <a:p>
                      <a:r>
                        <a:rPr sz="1600"/>
                        <a:t>Radioisotope / activation heat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Decay of activation products and transported/retained radioactivity outside the fuel (e.g., N-16, CRUD, filters/resins, activated internals; spent fuel ex‑core)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Small vs core fission/decay during operation; locally important (filters, SFP) and long‑lived (spent fuel)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/>
                        <a:t>Coolant/primary piping, internals, filters/resins, SFP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600" dirty="0"/>
                        <a:t>Local cooling &amp; shielding; primary gamma fields (e.g., N-16 in PWRs); ensure SFP cooling capacity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5901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Fission Heat Release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12" y="1890712"/>
            <a:ext cx="7115175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761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Fission Heat Release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541203-6BAA-097F-D3E7-1BC058E34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1129254"/>
            <a:ext cx="6781800" cy="546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099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5896"/>
            <a:ext cx="8229600" cy="774904"/>
          </a:xfrm>
        </p:spPr>
        <p:txBody>
          <a:bodyPr/>
          <a:lstStyle/>
          <a:p>
            <a:r>
              <a:rPr lang="en-US" dirty="0"/>
              <a:t>Volumetric heat generation in thermal reactor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3429000"/>
            <a:ext cx="8229600" cy="77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For </a:t>
            </a:r>
            <a:r>
              <a:rPr lang="en-US" dirty="0" err="1"/>
              <a:t>multigroup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FBEE32-5C54-78C3-83EB-7831FE19086A}"/>
                  </a:ext>
                </a:extLst>
              </p:cNvPr>
              <p:cNvSpPr txBox="1"/>
              <p:nvPr/>
            </p:nvSpPr>
            <p:spPr>
              <a:xfrm>
                <a:off x="3023311" y="2661298"/>
                <a:ext cx="2878993" cy="4058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MY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MY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l-G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𝑓𝑟</m:t>
                          </m:r>
                        </m:sub>
                      </m:sSub>
                      <m:sSub>
                        <m:sSubPr>
                          <m:ctrlPr>
                            <a:rPr lang="en-MY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MY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FBEE32-5C54-78C3-83EB-7831FE190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311" y="2661298"/>
                <a:ext cx="2878993" cy="405817"/>
              </a:xfrm>
              <a:prstGeom prst="rect">
                <a:avLst/>
              </a:prstGeom>
              <a:blipFill>
                <a:blip r:embed="rId2"/>
                <a:stretch>
                  <a:fillRect l="-2119" t="-1515" b="-27273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FCD9DA-588E-24EB-2EEB-020109508DC8}"/>
                  </a:ext>
                </a:extLst>
              </p:cNvPr>
              <p:cNvSpPr txBox="1"/>
              <p:nvPr/>
            </p:nvSpPr>
            <p:spPr>
              <a:xfrm>
                <a:off x="3023311" y="4338322"/>
                <a:ext cx="3402085" cy="9383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𝑓𝑔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MY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d>
                            <m:dPr>
                              <m:ctrlPr>
                                <a:rPr lang="en-MY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FCD9DA-588E-24EB-2EEB-020109508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311" y="4338322"/>
                <a:ext cx="3402085" cy="9383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10200" y="3137613"/>
                <a:ext cx="3367076" cy="12276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dirty="0"/>
                  <a:t> – Energy deposited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MY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MY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𝑓𝑟</m:t>
                        </m:r>
                      </m:sub>
                    </m:sSub>
                  </m:oMath>
                </a14:m>
                <a:r>
                  <a:rPr lang="en-MY" dirty="0"/>
                  <a:t> - Thermal fission cross section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MY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MY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MY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d>
                  </m:oMath>
                </a14:m>
                <a:r>
                  <a:rPr lang="en-MY" dirty="0"/>
                  <a:t> - Thermal neutron flux</a:t>
                </a:r>
              </a:p>
              <a:p>
                <a:endParaRPr lang="en-MY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3137613"/>
                <a:ext cx="3367076" cy="1227644"/>
              </a:xfrm>
              <a:prstGeom prst="rect">
                <a:avLst/>
              </a:prstGeom>
              <a:blipFill rotWithShape="0">
                <a:blip r:embed="rId4"/>
                <a:stretch>
                  <a:fillRect l="-543" t="-2985" r="-906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79949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774904"/>
          </a:xfrm>
        </p:spPr>
        <p:txBody>
          <a:bodyPr/>
          <a:lstStyle/>
          <a:p>
            <a:r>
              <a:rPr lang="en-US" dirty="0"/>
              <a:t>Neutron flux for bare, finite cylinder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245525" y="4267200"/>
            <a:ext cx="8229600" cy="77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Flux profile sinusoidal axially, Bessel function radially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32AB42-7C62-0BFF-CBC3-818700235B7C}"/>
                  </a:ext>
                </a:extLst>
              </p:cNvPr>
              <p:cNvSpPr txBox="1"/>
              <p:nvPr/>
            </p:nvSpPr>
            <p:spPr>
              <a:xfrm>
                <a:off x="1828799" y="1575896"/>
                <a:ext cx="5063053" cy="847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3.63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2.405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num>
                            <m:den>
                              <m:acc>
                                <m:accPr>
                                  <m:chr m:val="̃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</m:acc>
                            </m:den>
                          </m:f>
                        </m:e>
                      </m:d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acc>
                                    <m:accPr>
                                      <m:chr m:val="̃"/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</m:acc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32AB42-7C62-0BFF-CBC3-818700235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799" y="1575896"/>
                <a:ext cx="5063053" cy="847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>
            <a:extLst>
              <a:ext uri="{FF2B5EF4-FFF2-40B4-BE49-F238E27FC236}">
                <a16:creationId xmlns:a16="http://schemas.microsoft.com/office/drawing/2014/main" id="{8B2682D1-ADE1-B54A-E322-865F7EF02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389" y="2743200"/>
            <a:ext cx="77934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C00000"/>
                </a:solidFill>
                <a:latin typeface="+mj-lt"/>
              </a:rPr>
              <a:t>P 		is the total power of the reactor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E</a:t>
            </a:r>
            <a:r>
              <a:rPr lang="en-US" altLang="en-US" sz="2400" baseline="-25000" dirty="0">
                <a:latin typeface="+mj-lt"/>
              </a:rPr>
              <a:t>R</a:t>
            </a:r>
            <a:r>
              <a:rPr lang="en-US" altLang="en-US" sz="2400" dirty="0">
                <a:latin typeface="+mj-lt"/>
              </a:rPr>
              <a:t> 		is the recoverable energy per fission in joules, </a:t>
            </a:r>
          </a:p>
        </p:txBody>
      </p:sp>
    </p:spTree>
    <p:extLst>
      <p:ext uri="{BB962C8B-B14F-4D97-AF65-F5344CB8AC3E}">
        <p14:creationId xmlns:p14="http://schemas.microsoft.com/office/powerpoint/2010/main" val="300652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Classification by Coolant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6203" y="1544997"/>
            <a:ext cx="390940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Water cooled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PWR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PHWR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BWR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Liquid Metal cooled reactor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Gas cooled reactor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Molten Salt reactor</a:t>
            </a:r>
            <a:endParaRPr lang="en-MY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235678"/>
            <a:ext cx="2950029" cy="25276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3581400"/>
            <a:ext cx="3208214" cy="32003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86200"/>
            <a:ext cx="3424567" cy="275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990600"/>
            <a:ext cx="3057525" cy="47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2074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Bessel Function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000250"/>
            <a:ext cx="68262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530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5896"/>
            <a:ext cx="8229600" cy="774904"/>
          </a:xfrm>
        </p:spPr>
        <p:txBody>
          <a:bodyPr/>
          <a:lstStyle/>
          <a:p>
            <a:r>
              <a:rPr lang="en-US" dirty="0"/>
              <a:t>Volumetric heat release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137" y="4343400"/>
            <a:ext cx="8229600" cy="77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Max heat release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4BC60D-41A5-33DD-9E05-896F3086CA9E}"/>
                  </a:ext>
                </a:extLst>
              </p:cNvPr>
              <p:cNvSpPr txBox="1"/>
              <p:nvPr/>
            </p:nvSpPr>
            <p:spPr>
              <a:xfrm>
                <a:off x="1845869" y="2989058"/>
                <a:ext cx="5452262" cy="829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1.16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2.405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num>
                            <m:den>
                              <m:acc>
                                <m:accPr>
                                  <m:chr m:val="̃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</m:acc>
                            </m:den>
                          </m:f>
                        </m:e>
                      </m:d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acc>
                                    <m:accPr>
                                      <m:chr m:val="̃"/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</m:acc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4BC60D-41A5-33DD-9E05-896F3086CA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869" y="2989058"/>
                <a:ext cx="5452262" cy="8298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F6F3C9-8AFB-74C0-46F6-E006EE6401A5}"/>
                  </a:ext>
                </a:extLst>
              </p:cNvPr>
              <p:cNvSpPr txBox="1"/>
              <p:nvPr/>
            </p:nvSpPr>
            <p:spPr>
              <a:xfrm>
                <a:off x="1447800" y="5242468"/>
                <a:ext cx="4572000" cy="8466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1.16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F6F3C9-8AFB-74C0-46F6-E006EE6401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5242468"/>
                <a:ext cx="4572000" cy="8466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8A3C0D2-8A5F-40E6-9909-208ECCF15578}"/>
              </a:ext>
            </a:extLst>
          </p:cNvPr>
          <p:cNvSpPr txBox="1"/>
          <p:nvPr/>
        </p:nvSpPr>
        <p:spPr>
          <a:xfrm>
            <a:off x="5715000" y="4235389"/>
            <a:ext cx="1747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– radius of fuel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858100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3AC9ED0-27F4-4033-B06A-E6A0F25ACE48}" type="slidenum">
              <a:rPr lang="en-MY" altLang="en-US" sz="1200" b="1">
                <a:solidFill>
                  <a:srgbClr val="898989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MY" altLang="en-US" sz="1200" b="1">
              <a:solidFill>
                <a:srgbClr val="898989"/>
              </a:solidFill>
              <a:latin typeface="+mn-lt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43000" y="333326"/>
            <a:ext cx="7442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dirty="0">
                <a:latin typeface="+mn-lt"/>
              </a:rPr>
              <a:t>Heat generated by a single fuel element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44463" y="1125538"/>
            <a:ext cx="86042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 dirty="0">
                <a:latin typeface="+mn-lt"/>
              </a:rPr>
              <a:t>The </a:t>
            </a:r>
            <a:r>
              <a:rPr lang="en-MY" altLang="en-US" sz="2400" dirty="0">
                <a:solidFill>
                  <a:srgbClr val="C00000"/>
                </a:solidFill>
                <a:latin typeface="+mn-lt"/>
              </a:rPr>
              <a:t>neutron flux </a:t>
            </a:r>
            <a:r>
              <a:rPr lang="en-MY" altLang="en-US" sz="2400" dirty="0">
                <a:latin typeface="+mn-lt"/>
              </a:rPr>
              <a:t>in a single fuel element </a:t>
            </a:r>
            <a:r>
              <a:rPr lang="en-MY" altLang="en-US" sz="2400" dirty="0">
                <a:solidFill>
                  <a:srgbClr val="C00000"/>
                </a:solidFill>
                <a:latin typeface="+mn-lt"/>
              </a:rPr>
              <a:t>is not constant</a:t>
            </a:r>
            <a:r>
              <a:rPr lang="en-MY" altLang="en-US" sz="2400" dirty="0">
                <a:latin typeface="+mn-lt"/>
              </a:rPr>
              <a:t>.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44463" y="2074863"/>
            <a:ext cx="86042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 dirty="0">
                <a:latin typeface="+mn-lt"/>
              </a:rPr>
              <a:t>The axial variations in flux, and consequently </a:t>
            </a:r>
            <a:r>
              <a:rPr lang="en-MY" altLang="en-US" sz="2400" dirty="0">
                <a:solidFill>
                  <a:srgbClr val="C00000"/>
                </a:solidFill>
                <a:latin typeface="+mn-lt"/>
              </a:rPr>
              <a:t>volumetric thermal source strength</a:t>
            </a:r>
            <a:r>
              <a:rPr lang="en-MY" altLang="en-US" sz="2400" dirty="0">
                <a:latin typeface="+mn-lt"/>
              </a:rPr>
              <a:t>, however, follow those in the </a:t>
            </a:r>
            <a:r>
              <a:rPr lang="en-MY" altLang="en-US" sz="2400" dirty="0">
                <a:solidFill>
                  <a:srgbClr val="00B0F0"/>
                </a:solidFill>
                <a:latin typeface="+mn-lt"/>
              </a:rPr>
              <a:t>core</a:t>
            </a:r>
            <a:r>
              <a:rPr lang="en-MY" altLang="en-US" sz="2400" dirty="0">
                <a:latin typeface="+mn-lt"/>
              </a:rPr>
              <a:t> at the </a:t>
            </a:r>
            <a:r>
              <a:rPr lang="en-MY" altLang="en-US" sz="2400" dirty="0">
                <a:solidFill>
                  <a:srgbClr val="00B0F0"/>
                </a:solidFill>
                <a:latin typeface="+mn-lt"/>
              </a:rPr>
              <a:t>position</a:t>
            </a:r>
            <a:r>
              <a:rPr lang="en-MY" altLang="en-US" sz="2400" dirty="0">
                <a:latin typeface="+mn-lt"/>
              </a:rPr>
              <a:t> where the </a:t>
            </a:r>
            <a:r>
              <a:rPr lang="en-MY" altLang="en-US" sz="2400" dirty="0">
                <a:solidFill>
                  <a:srgbClr val="00B0F0"/>
                </a:solidFill>
                <a:latin typeface="+mn-lt"/>
              </a:rPr>
              <a:t>fuel</a:t>
            </a:r>
            <a:r>
              <a:rPr lang="en-MY" altLang="en-US" sz="2400" dirty="0">
                <a:latin typeface="+mn-lt"/>
              </a:rPr>
              <a:t> </a:t>
            </a:r>
            <a:r>
              <a:rPr lang="en-MY" altLang="en-US" sz="2400" dirty="0">
                <a:solidFill>
                  <a:srgbClr val="00B0F0"/>
                </a:solidFill>
                <a:latin typeface="+mn-lt"/>
              </a:rPr>
              <a:t>element</a:t>
            </a:r>
            <a:r>
              <a:rPr lang="en-MY" altLang="en-US" sz="2400" dirty="0">
                <a:latin typeface="+mn-lt"/>
              </a:rPr>
              <a:t> is, and must be taken into account.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4">
                <a:extLst>
                  <a:ext uri="{FF2B5EF4-FFF2-40B4-BE49-F238E27FC236}">
                    <a16:creationId xmlns:a16="http://schemas.microsoft.com/office/drawing/2014/main" id="{644B504A-96B9-739A-1495-7B708DC840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463" y="3870585"/>
                <a:ext cx="8604250" cy="1212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en-MY" altLang="en-US" sz="2400" dirty="0">
                    <a:latin typeface="+mn-lt"/>
                  </a:rPr>
                  <a:t>If the variation of </a:t>
                </a:r>
                <a:r>
                  <a:rPr lang="el-GR" altLang="en-US" sz="2400" dirty="0">
                    <a:latin typeface="+mn-lt"/>
                  </a:rPr>
                  <a:t>ϕ</a:t>
                </a:r>
                <a:r>
                  <a:rPr lang="en-MY" altLang="en-US" sz="2400" dirty="0">
                    <a:latin typeface="+mn-lt"/>
                  </a:rPr>
                  <a:t> in the axial direction is a pure cosine function of z, the maximum value of </a:t>
                </a:r>
                <a:r>
                  <a:rPr lang="el-GR" altLang="en-US" sz="2400" dirty="0"/>
                  <a:t>ϕ</a:t>
                </a:r>
                <a:r>
                  <a:rPr lang="en-MY" altLang="en-US" sz="2400" dirty="0">
                    <a:latin typeface="+mn-lt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MY" alt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′′′</m:t>
                        </m:r>
                      </m:sup>
                    </m:sSup>
                  </m:oMath>
                </a14:m>
                <a:r>
                  <a:rPr lang="en-MY" altLang="en-US" sz="2400" dirty="0">
                    <a:latin typeface="+mn-lt"/>
                  </a:rPr>
                  <a:t> occur in a single fuel element at its </a:t>
                </a:r>
                <a:r>
                  <a:rPr lang="en-MY" altLang="en-US" sz="2400" dirty="0" err="1">
                    <a:latin typeface="+mn-lt"/>
                  </a:rPr>
                  <a:t>center</a:t>
                </a:r>
                <a:r>
                  <a:rPr lang="en-MY" altLang="en-US" sz="2400" dirty="0">
                    <a:latin typeface="+mn-lt"/>
                  </a:rPr>
                  <a:t> and will be designated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MY" alt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altLang="en-US" sz="2400" dirty="0"/>
                          <m:t>ϕ</m:t>
                        </m:r>
                      </m:e>
                      <m:sub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MY" altLang="en-US" sz="2400" dirty="0">
                    <a:latin typeface="+mn-lt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MY" altLang="en-US" sz="2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′′′</m:t>
                        </m:r>
                      </m:sup>
                    </m:sSubSup>
                  </m:oMath>
                </a14:m>
                <a:r>
                  <a:rPr lang="en-MY" altLang="en-US" sz="2400" dirty="0">
                    <a:latin typeface="+mn-lt"/>
                  </a:rPr>
                  <a:t>   </a:t>
                </a:r>
              </a:p>
            </p:txBody>
          </p:sp>
        </mc:Choice>
        <mc:Fallback xmlns="">
          <p:sp>
            <p:nvSpPr>
              <p:cNvPr id="9" name="Rectangle 4">
                <a:extLst>
                  <a:ext uri="{FF2B5EF4-FFF2-40B4-BE49-F238E27FC236}">
                    <a16:creationId xmlns:a16="http://schemas.microsoft.com/office/drawing/2014/main" id="{644B504A-96B9-739A-1495-7B708DC840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463" y="3870585"/>
                <a:ext cx="8604250" cy="1212255"/>
              </a:xfrm>
              <a:prstGeom prst="rect">
                <a:avLst/>
              </a:prstGeom>
              <a:blipFill>
                <a:blip r:embed="rId2"/>
                <a:stretch>
                  <a:fillRect l="-1134" t="-4020" r="-1417" b="-954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384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 bwMode="auto">
              <a:xfrm>
                <a:off x="698500" y="1412875"/>
                <a:ext cx="2420938" cy="649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𝑓𝑟</m:t>
                          </m:r>
                        </m:sub>
                      </m:sSub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8500" y="1412875"/>
                <a:ext cx="2420938" cy="649288"/>
              </a:xfrm>
              <a:prstGeom prst="rect">
                <a:avLst/>
              </a:prstGeom>
              <a:blipFill>
                <a:blip r:embed="rId2"/>
                <a:stretch>
                  <a:fillRect l="-7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98500" y="188913"/>
            <a:ext cx="80502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latin typeface="+mj-lt"/>
              </a:rPr>
              <a:t>Heat Production in Fuel Elements (Fuel Rods)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49238" y="833438"/>
            <a:ext cx="42808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Heat production per unit volume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9850" y="4037013"/>
            <a:ext cx="87137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C00000"/>
                </a:solidFill>
                <a:latin typeface="+mj-lt"/>
              </a:rPr>
              <a:t>The spatial dependence of the flux depends on the geometry and structure of the reactor.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/>
              <p:cNvSpPr txBox="1"/>
              <p:nvPr/>
            </p:nvSpPr>
            <p:spPr bwMode="auto">
              <a:xfrm>
                <a:off x="1204913" y="5549900"/>
                <a:ext cx="2674937" cy="9445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=​​​​​​​​​​​​​​​​​​​​​</m:t>
                      </m:r>
                      <m:sSub>
                        <m:sSub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func>
                        <m:func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sz="20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MY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 sz="2000" dirty="0"/>
              </a:p>
            </p:txBody>
          </p:sp>
        </mc:Choice>
        <mc:Fallback xmlns="">
          <p:sp>
            <p:nvSpPr>
              <p:cNvPr id="8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4913" y="5549900"/>
                <a:ext cx="2674937" cy="9445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8"/>
              <p:cNvSpPr txBox="1"/>
              <p:nvPr/>
            </p:nvSpPr>
            <p:spPr bwMode="auto">
              <a:xfrm>
                <a:off x="6605588" y="5483225"/>
                <a:ext cx="2079625" cy="82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MY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=​​​​​​​​​​​​​​​​​​​​​</m:t>
                      </m:r>
                      <m:sSub>
                        <m:sSub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MY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3.63</m:t>
                          </m:r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sSub>
                            <m:sSubPr>
                              <m:ctrlP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MY" sz="2000" dirty="0"/>
              </a:p>
            </p:txBody>
          </p:sp>
        </mc:Choice>
        <mc:Fallback xmlns="">
          <p:sp>
            <p:nvSpPr>
              <p:cNvPr id="9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05588" y="5483225"/>
                <a:ext cx="2079625" cy="8255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854075" y="2451100"/>
            <a:ext cx="3679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 i="1">
                <a:solidFill>
                  <a:srgbClr val="C00000"/>
                </a:solidFill>
                <a:latin typeface="+mj-lt"/>
              </a:rPr>
              <a:t>G</a:t>
            </a:r>
            <a:r>
              <a:rPr lang="en-MY" altLang="en-US" sz="2400">
                <a:latin typeface="+mj-lt"/>
              </a:rPr>
              <a:t> is the </a:t>
            </a:r>
            <a:r>
              <a:rPr lang="en-MY" altLang="en-US" sz="2400" i="1">
                <a:solidFill>
                  <a:srgbClr val="00B050"/>
                </a:solidFill>
                <a:latin typeface="+mj-lt"/>
              </a:rPr>
              <a:t>energy per reaction</a:t>
            </a:r>
            <a:endParaRPr lang="en-US" altLang="en-US" sz="240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10"/>
              <p:cNvSpPr txBox="1"/>
              <p:nvPr/>
            </p:nvSpPr>
            <p:spPr bwMode="auto">
              <a:xfrm>
                <a:off x="955675" y="3573463"/>
                <a:ext cx="3090863" cy="546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sSub>
                        <m:sSub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𝑓𝑟</m:t>
                          </m:r>
                        </m:sub>
                      </m:sSub>
                      <m:r>
                        <a:rPr lang="en-MY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MY" sz="2000" dirty="0"/>
              </a:p>
            </p:txBody>
          </p:sp>
        </mc:Choice>
        <mc:Fallback xmlns="">
          <p:sp>
            <p:nvSpPr>
              <p:cNvPr id="11" name="Object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5675" y="3573463"/>
                <a:ext cx="3090863" cy="5461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69850" y="3141663"/>
            <a:ext cx="29411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B050"/>
                </a:solidFill>
                <a:latin typeface="+mj-lt"/>
              </a:rPr>
              <a:t>In the thermal reactor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85750" y="5089525"/>
            <a:ext cx="8483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>
                <a:latin typeface="+mj-lt"/>
              </a:rPr>
              <a:t>For the case of </a:t>
            </a:r>
            <a:r>
              <a:rPr lang="en-MY" altLang="en-US" sz="2400">
                <a:solidFill>
                  <a:srgbClr val="00B050"/>
                </a:solidFill>
                <a:latin typeface="+mj-lt"/>
              </a:rPr>
              <a:t>sinusoidal flux </a:t>
            </a:r>
          </a:p>
        </p:txBody>
      </p:sp>
    </p:spTree>
    <p:extLst>
      <p:ext uri="{BB962C8B-B14F-4D97-AF65-F5344CB8AC3E}">
        <p14:creationId xmlns:p14="http://schemas.microsoft.com/office/powerpoint/2010/main" val="52699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 bwMode="auto">
              <a:xfrm>
                <a:off x="1835150" y="487363"/>
                <a:ext cx="3529013" cy="9556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3.63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  <m:func>
                        <m:func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5150" y="487363"/>
                <a:ext cx="3529013" cy="9556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6513" y="1560513"/>
            <a:ext cx="8059737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C00000"/>
                </a:solidFill>
                <a:latin typeface="+mj-lt"/>
              </a:rPr>
              <a:t>P 		is the total power of the reactor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E</a:t>
            </a:r>
            <a:r>
              <a:rPr lang="en-US" altLang="en-US" sz="2400" baseline="-25000" dirty="0">
                <a:latin typeface="+mj-lt"/>
              </a:rPr>
              <a:t>R</a:t>
            </a:r>
            <a:r>
              <a:rPr lang="en-US" altLang="en-US" sz="2400" dirty="0">
                <a:latin typeface="+mj-lt"/>
              </a:rPr>
              <a:t> 		is the recoverable energy per fission in joules,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V  		is the fuel volume in cm</a:t>
            </a:r>
            <a:r>
              <a:rPr lang="en-US" altLang="en-US" sz="2400" baseline="30000" dirty="0">
                <a:latin typeface="+mj-lt"/>
              </a:rPr>
              <a:t>3</a:t>
            </a:r>
            <a:r>
              <a:rPr lang="en-US" altLang="en-US" sz="2400" dirty="0">
                <a:latin typeface="+mj-lt"/>
              </a:rPr>
              <a:t> , and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 	      	are its outer dimensions in centimeters to the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		extrapolated boundaries</a:t>
            </a:r>
            <a:endParaRPr lang="en-US" altLang="en-US" sz="2400" dirty="0">
              <a:solidFill>
                <a:srgbClr val="C0000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/>
              <p:cNvSpPr txBox="1"/>
              <p:nvPr/>
            </p:nvSpPr>
            <p:spPr bwMode="auto">
              <a:xfrm>
                <a:off x="36513" y="2708275"/>
                <a:ext cx="1450975" cy="419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and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6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513" y="2708275"/>
                <a:ext cx="1450975" cy="4191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/>
              <p:cNvSpPr txBox="1"/>
              <p:nvPr/>
            </p:nvSpPr>
            <p:spPr bwMode="auto">
              <a:xfrm>
                <a:off x="179388" y="3429000"/>
                <a:ext cx="4760912" cy="981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3.63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𝑓𝑟</m:t>
                          </m:r>
                        </m:sub>
                      </m:sSub>
                      <m:func>
                        <m:func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7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388" y="3429000"/>
                <a:ext cx="4760912" cy="9810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/>
              <p:cNvSpPr txBox="1"/>
              <p:nvPr/>
            </p:nvSpPr>
            <p:spPr bwMode="auto">
              <a:xfrm>
                <a:off x="5867400" y="3500439"/>
                <a:ext cx="2549525" cy="603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𝑓𝑟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8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67400" y="3500439"/>
                <a:ext cx="2549525" cy="6032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8"/>
              <p:cNvSpPr txBox="1"/>
              <p:nvPr/>
            </p:nvSpPr>
            <p:spPr bwMode="auto">
              <a:xfrm>
                <a:off x="179388" y="4437063"/>
                <a:ext cx="7916862" cy="603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is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the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reactor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rod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volume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&amp;    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is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the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reactor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volume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9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388" y="4437063"/>
                <a:ext cx="7916862" cy="6032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9"/>
              <p:cNvSpPr txBox="1"/>
              <p:nvPr/>
            </p:nvSpPr>
            <p:spPr bwMode="auto">
              <a:xfrm>
                <a:off x="2411413" y="5157788"/>
                <a:ext cx="5462587" cy="12652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3.63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𝑓𝑟</m:t>
                              </m:r>
                            </m:sub>
                          </m:sSub>
                          <m:f>
                            <m:f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den>
                          </m:f>
                        </m:den>
                      </m:f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𝑓𝑟</m:t>
                          </m:r>
                        </m:sub>
                      </m:sSub>
                      <m:func>
                        <m:func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10" name="Object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11413" y="5157788"/>
                <a:ext cx="5462587" cy="12652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032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 bwMode="auto">
              <a:xfrm>
                <a:off x="1258888" y="2689225"/>
                <a:ext cx="2403475" cy="1022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MY" sz="240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  <m:sup>
                        <m: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′′′</m:t>
                        </m:r>
                      </m:sup>
                    </m:sSubSup>
                  </m:oMath>
                </a14:m>
                <a:r>
                  <a:rPr lang="en-MY" sz="2400" dirty="0"/>
                  <a:t>=</a:t>
                </a:r>
                <a:r>
                  <a:rPr lang="en-MY" sz="24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1.16</m:t>
                        </m:r>
                        <m: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sSub>
                          <m:sSubPr>
                            <m:ctrlP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sSub>
                          <m:sSubPr>
                            <m:ctrlP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MY" sz="2400" dirty="0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8888" y="2689225"/>
                <a:ext cx="2403475" cy="10223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5725" y="1951038"/>
            <a:ext cx="82311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+mj-lt"/>
              </a:rPr>
              <a:t>The </a:t>
            </a:r>
            <a:r>
              <a:rPr lang="en-US" altLang="en-US" sz="2400">
                <a:solidFill>
                  <a:srgbClr val="00B0F0"/>
                </a:solidFill>
                <a:latin typeface="+mj-lt"/>
              </a:rPr>
              <a:t>heat production </a:t>
            </a:r>
            <a:r>
              <a:rPr lang="en-US" altLang="en-US" sz="2400">
                <a:latin typeface="+mj-lt"/>
              </a:rPr>
              <a:t>occurs in the middle </a:t>
            </a:r>
            <a:r>
              <a:rPr lang="en-US" altLang="en-US" sz="2400">
                <a:solidFill>
                  <a:srgbClr val="FF0000"/>
                </a:solidFill>
                <a:latin typeface="+mj-lt"/>
              </a:rPr>
              <a:t>z=0</a:t>
            </a:r>
            <a:r>
              <a:rPr lang="en-US" altLang="en-US" sz="2400">
                <a:latin typeface="+mj-lt"/>
              </a:rPr>
              <a:t> of the </a:t>
            </a:r>
            <a:r>
              <a:rPr lang="en-US" altLang="en-US" sz="2400">
                <a:solidFill>
                  <a:srgbClr val="00B050"/>
                </a:solidFill>
                <a:latin typeface="+mj-lt"/>
              </a:rPr>
              <a:t>central</a:t>
            </a:r>
            <a:r>
              <a:rPr lang="en-US" altLang="en-US" sz="2400">
                <a:latin typeface="+mj-lt"/>
              </a:rPr>
              <a:t> </a:t>
            </a:r>
            <a:r>
              <a:rPr lang="en-US" altLang="en-US" sz="2400">
                <a:solidFill>
                  <a:srgbClr val="00B050"/>
                </a:solidFill>
                <a:latin typeface="+mj-lt"/>
              </a:rPr>
              <a:t>rod</a:t>
            </a:r>
            <a:r>
              <a:rPr lang="en-US" altLang="en-US" sz="2400">
                <a:latin typeface="+mj-lt"/>
              </a:rPr>
              <a:t> (R=0)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7950" y="3660775"/>
            <a:ext cx="84470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+mj-lt"/>
              </a:rPr>
              <a:t>The </a:t>
            </a:r>
            <a:r>
              <a:rPr lang="en-US" altLang="en-US" sz="2400">
                <a:solidFill>
                  <a:srgbClr val="0000CC"/>
                </a:solidFill>
                <a:latin typeface="+mj-lt"/>
              </a:rPr>
              <a:t>maximum </a:t>
            </a:r>
            <a:r>
              <a:rPr lang="en-US" altLang="en-US" sz="2400">
                <a:latin typeface="+mj-lt"/>
              </a:rPr>
              <a:t>rate of heat production in a </a:t>
            </a:r>
            <a:r>
              <a:rPr lang="en-US" altLang="en-US" sz="2400">
                <a:solidFill>
                  <a:srgbClr val="0000CC"/>
                </a:solidFill>
                <a:latin typeface="+mj-lt"/>
              </a:rPr>
              <a:t>noncentral rod </a:t>
            </a:r>
            <a:r>
              <a:rPr lang="en-US" altLang="en-US" sz="2400">
                <a:latin typeface="+mj-lt"/>
              </a:rPr>
              <a:t>located at </a:t>
            </a:r>
            <a:r>
              <a:rPr lang="en-US" altLang="en-US" sz="2400">
                <a:solidFill>
                  <a:srgbClr val="0000CC"/>
                </a:solidFill>
                <a:latin typeface="+mj-lt"/>
              </a:rPr>
              <a:t>r</a:t>
            </a:r>
            <a:r>
              <a:rPr lang="en-US" altLang="en-US" sz="2400">
                <a:latin typeface="+mj-lt"/>
              </a:rPr>
              <a:t> not </a:t>
            </a:r>
            <a:r>
              <a:rPr lang="en-US" altLang="en-US" sz="2400">
                <a:solidFill>
                  <a:srgbClr val="0000CC"/>
                </a:solidFill>
                <a:latin typeface="+mj-lt"/>
              </a:rPr>
              <a:t>equal to zero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/>
              <p:cNvSpPr txBox="1"/>
              <p:nvPr/>
            </p:nvSpPr>
            <p:spPr bwMode="auto">
              <a:xfrm>
                <a:off x="1122363" y="4478338"/>
                <a:ext cx="3336925" cy="1038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func>
                        <m:func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7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22363" y="4478338"/>
                <a:ext cx="3336925" cy="10382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07950" y="5551488"/>
            <a:ext cx="84470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The </a:t>
            </a:r>
            <a:r>
              <a:rPr lang="en-US" altLang="en-US" sz="2400" dirty="0">
                <a:solidFill>
                  <a:srgbClr val="00B0F0"/>
                </a:solidFill>
                <a:latin typeface="+mj-lt"/>
              </a:rPr>
              <a:t>total rate</a:t>
            </a:r>
            <a:r>
              <a:rPr lang="en-US" altLang="en-US" sz="2400" dirty="0">
                <a:latin typeface="+mj-lt"/>
              </a:rPr>
              <a:t> at which heat is </a:t>
            </a:r>
            <a:r>
              <a:rPr lang="en-US" altLang="en-US" sz="2400" dirty="0">
                <a:solidFill>
                  <a:srgbClr val="00B0F0"/>
                </a:solidFill>
                <a:latin typeface="+mj-lt"/>
              </a:rPr>
              <a:t>produced</a:t>
            </a:r>
            <a:r>
              <a:rPr lang="en-US" altLang="en-US" sz="2400" dirty="0">
                <a:latin typeface="+mj-lt"/>
              </a:rPr>
              <a:t> in any </a:t>
            </a:r>
            <a:r>
              <a:rPr lang="en-US" altLang="en-US" sz="2400" dirty="0">
                <a:solidFill>
                  <a:srgbClr val="00B0F0"/>
                </a:solidFill>
                <a:latin typeface="+mj-lt"/>
              </a:rPr>
              <a:t>fuel</a:t>
            </a:r>
            <a:r>
              <a:rPr lang="en-US" altLang="en-US" sz="2400" dirty="0">
                <a:latin typeface="+mj-lt"/>
              </a:rPr>
              <a:t> </a:t>
            </a:r>
            <a:r>
              <a:rPr lang="en-US" altLang="en-US" sz="2400" dirty="0">
                <a:solidFill>
                  <a:srgbClr val="00B0F0"/>
                </a:solidFill>
                <a:latin typeface="+mj-lt"/>
              </a:rPr>
              <a:t>rod</a:t>
            </a:r>
            <a:r>
              <a:rPr lang="en-US" altLang="en-US" sz="2400" dirty="0">
                <a:latin typeface="+mj-lt"/>
              </a:rPr>
              <a:t> is given by the </a:t>
            </a:r>
            <a:r>
              <a:rPr lang="en-US" altLang="en-US" sz="2400" dirty="0">
                <a:solidFill>
                  <a:srgbClr val="00B0F0"/>
                </a:solidFill>
                <a:latin typeface="+mj-lt"/>
              </a:rPr>
              <a:t>integral (Ref. El </a:t>
            </a:r>
            <a:r>
              <a:rPr lang="en-US" altLang="en-US" sz="2400" dirty="0" err="1">
                <a:solidFill>
                  <a:srgbClr val="00B0F0"/>
                </a:solidFill>
                <a:latin typeface="+mj-lt"/>
              </a:rPr>
              <a:t>Wakil</a:t>
            </a:r>
            <a:r>
              <a:rPr lang="en-US" altLang="en-US" sz="2400" dirty="0">
                <a:solidFill>
                  <a:srgbClr val="00B0F0"/>
                </a:solidFill>
                <a:latin typeface="+mj-lt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8"/>
              <p:cNvSpPr txBox="1"/>
              <p:nvPr/>
            </p:nvSpPr>
            <p:spPr bwMode="auto">
              <a:xfrm>
                <a:off x="609600" y="844550"/>
                <a:ext cx="7442200" cy="1089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3.63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sSup>
                                <m:sSup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den>
                      </m:f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func>
                        <m:func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1.16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unc>
                        <m:func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9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600" y="844550"/>
                <a:ext cx="7442200" cy="10890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76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 bwMode="auto">
              <a:xfrm>
                <a:off x="781844" y="920751"/>
                <a:ext cx="3151188" cy="1009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  <m:sup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p>
                        <m:e>
                          <m:sSup>
                            <m:sSupPr>
                              <m:ctrlP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′′′</m:t>
                              </m:r>
                            </m:sup>
                          </m:sSup>
                        </m:e>
                      </m:nary>
                      <m:d>
                        <m:d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dz</m:t>
                      </m:r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1844" y="920751"/>
                <a:ext cx="3151188" cy="1009650"/>
              </a:xfrm>
              <a:prstGeom prst="rect">
                <a:avLst/>
              </a:prstGeom>
              <a:blipFill>
                <a:blip r:embed="rId2"/>
                <a:stretch>
                  <a:fillRect b="-192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/>
              <p:nvPr/>
            </p:nvSpPr>
            <p:spPr bwMode="auto">
              <a:xfrm>
                <a:off x="751682" y="2276475"/>
                <a:ext cx="3181350" cy="1009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nary>
                        <m:naryPr>
                          <m:limLoc m:val="undOvr"/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  <m:sup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p>
                        <m:e>
                          <m:sSup>
                            <m:sSupPr>
                              <m:ctrlP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′′′</m:t>
                              </m:r>
                            </m:sup>
                          </m:sSup>
                        </m:e>
                      </m:nary>
                      <m:d>
                        <m:d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m:rPr>
                          <m:sty m:val="p"/>
                        </m:rP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dz</m:t>
                      </m:r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1682" y="2276475"/>
                <a:ext cx="3181350" cy="1009650"/>
              </a:xfrm>
              <a:prstGeom prst="rect">
                <a:avLst/>
              </a:prstGeom>
              <a:blipFill>
                <a:blip r:embed="rId3"/>
                <a:stretch>
                  <a:fillRect b="-192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/>
              <p:cNvSpPr txBox="1"/>
              <p:nvPr/>
            </p:nvSpPr>
            <p:spPr bwMode="auto">
              <a:xfrm>
                <a:off x="2062163" y="3632200"/>
                <a:ext cx="4078287" cy="10366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nary>
                        <m:naryPr>
                          <m:limLoc m:val="undOvr"/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  <m:sup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p>
                        <m:e>
                          <m:sSubSup>
                            <m:sSubSupPr>
                              <m:ctrlP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′′′</m:t>
                              </m:r>
                            </m:sup>
                          </m:sSubSup>
                          <m:func>
                            <m:funcPr>
                              <m:ctrlP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MY" sz="240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MY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MY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MY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r>
                                        <a:rPr lang="en-MY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MY"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MY"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𝐻</m:t>
                                          </m:r>
                                        </m:e>
                                        <m:sub>
                                          <m:r>
                                            <a:rPr lang="en-MY"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nary>
                      <m:r>
                        <m:rPr>
                          <m:sty m:val="p"/>
                        </m:rP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dz</m:t>
                      </m:r>
                    </m:oMath>
                  </m:oMathPara>
                </a14:m>
                <a:endParaRPr lang="en-MY" sz="2400"/>
              </a:p>
            </p:txBody>
          </p:sp>
        </mc:Choice>
        <mc:Fallback xmlns="">
          <p:sp>
            <p:nvSpPr>
              <p:cNvPr id="6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62163" y="3632200"/>
                <a:ext cx="4078287" cy="1036638"/>
              </a:xfrm>
              <a:prstGeom prst="rect">
                <a:avLst/>
              </a:prstGeom>
              <a:blipFill>
                <a:blip r:embed="rId4"/>
                <a:stretch>
                  <a:fillRect b="-164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/>
              <p:cNvSpPr txBox="1"/>
              <p:nvPr/>
            </p:nvSpPr>
            <p:spPr bwMode="auto">
              <a:xfrm>
                <a:off x="6289675" y="1568450"/>
                <a:ext cx="1450975" cy="5175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MY" sz="2400"/>
              </a:p>
            </p:txBody>
          </p:sp>
        </mc:Choice>
        <mc:Fallback xmlns="">
          <p:sp>
            <p:nvSpPr>
              <p:cNvPr id="7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89675" y="1568450"/>
                <a:ext cx="1450975" cy="517525"/>
              </a:xfrm>
              <a:prstGeom prst="rect">
                <a:avLst/>
              </a:prstGeom>
              <a:blipFill>
                <a:blip r:embed="rId5"/>
                <a:stretch>
                  <a:fillRect l="-12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/>
              <p:cNvSpPr txBox="1"/>
              <p:nvPr/>
            </p:nvSpPr>
            <p:spPr bwMode="auto">
              <a:xfrm>
                <a:off x="1966913" y="4856163"/>
                <a:ext cx="4014787" cy="10366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bSup>
                        <m:sSubSup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nary>
                        <m:naryPr>
                          <m:limLoc m:val="undOvr"/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  <m:sup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p>
                        <m:e>
                          <m:func>
                            <m:funcPr>
                              <m:ctrlP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MY" sz="240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MY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MY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MY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r>
                                        <a:rPr lang="en-MY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MY"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MY"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𝐻</m:t>
                                          </m:r>
                                        </m:e>
                                        <m:sub>
                                          <m:r>
                                            <a:rPr lang="en-MY"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nary>
                      <m:r>
                        <m:rPr>
                          <m:sty m:val="p"/>
                        </m:rP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dz</m:t>
                      </m:r>
                    </m:oMath>
                  </m:oMathPara>
                </a14:m>
                <a:endParaRPr lang="en-MY" sz="2400"/>
              </a:p>
            </p:txBody>
          </p:sp>
        </mc:Choice>
        <mc:Fallback xmlns="">
          <p:sp>
            <p:nvSpPr>
              <p:cNvPr id="8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66913" y="4856163"/>
                <a:ext cx="4014787" cy="1036637"/>
              </a:xfrm>
              <a:prstGeom prst="rect">
                <a:avLst/>
              </a:prstGeom>
              <a:blipFill>
                <a:blip r:embed="rId6"/>
                <a:stretch>
                  <a:fillRect b="-158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03544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 bwMode="auto">
              <a:xfrm>
                <a:off x="1666875" y="333375"/>
                <a:ext cx="4016375" cy="10366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bSup>
                        <m:sSub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nary>
                        <m:naryPr>
                          <m:limLoc m:val="undOvr"/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p>
                        <m:e>
                          <m:func>
                            <m:func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MY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MY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MY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𝐻</m:t>
                                          </m:r>
                                        </m:e>
                                        <m:sub>
                                          <m:r>
                                            <a:rPr lang="en-MY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nary>
                      <m:r>
                        <m:rPr>
                          <m:sty m:val="p"/>
                        </m:rP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dz</m:t>
                      </m:r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6875" y="333375"/>
                <a:ext cx="4016375" cy="10366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/>
              <p:nvPr/>
            </p:nvSpPr>
            <p:spPr bwMode="auto">
              <a:xfrm>
                <a:off x="1477963" y="1268413"/>
                <a:ext cx="4048125" cy="1038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bSup>
                        <m:sSub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func>
                        <m:func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77963" y="1268413"/>
                <a:ext cx="4048125" cy="10382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1750" y="2133600"/>
            <a:ext cx="89677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>
                <a:latin typeface="+mj-lt"/>
              </a:rPr>
              <a:t>Where the </a:t>
            </a:r>
            <a:r>
              <a:rPr lang="en-MY" altLang="en-US" sz="2400">
                <a:solidFill>
                  <a:srgbClr val="00B050"/>
                </a:solidFill>
                <a:latin typeface="+mj-lt"/>
              </a:rPr>
              <a:t>extrapolation lengths </a:t>
            </a:r>
            <a:r>
              <a:rPr lang="en-MY" altLang="en-US" sz="2400">
                <a:latin typeface="+mj-lt"/>
              </a:rPr>
              <a:t>may be neglected, this </a:t>
            </a:r>
            <a:r>
              <a:rPr lang="en-MY" altLang="en-US" sz="2400">
                <a:solidFill>
                  <a:srgbClr val="00B0F0"/>
                </a:solidFill>
                <a:latin typeface="+mj-lt"/>
              </a:rPr>
              <a:t>equation reduces to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2238" y="3429000"/>
            <a:ext cx="87852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+mj-lt"/>
              </a:rPr>
              <a:t>This equation used to </a:t>
            </a:r>
            <a:r>
              <a:rPr lang="en-US" altLang="en-US" sz="2400">
                <a:solidFill>
                  <a:srgbClr val="C00000"/>
                </a:solidFill>
                <a:latin typeface="+mj-lt"/>
              </a:rPr>
              <a:t>approximate</a:t>
            </a:r>
            <a:r>
              <a:rPr lang="en-US" altLang="en-US" sz="2400">
                <a:latin typeface="+mj-lt"/>
              </a:rPr>
              <a:t> the flux in a </a:t>
            </a:r>
            <a:r>
              <a:rPr lang="en-US" altLang="en-US" sz="2400">
                <a:solidFill>
                  <a:srgbClr val="C00000"/>
                </a:solidFill>
                <a:latin typeface="+mj-lt"/>
              </a:rPr>
              <a:t>reactor</a:t>
            </a:r>
            <a:r>
              <a:rPr lang="en-US" altLang="en-US" sz="2400">
                <a:latin typeface="+mj-lt"/>
              </a:rPr>
              <a:t> where the fuel is </a:t>
            </a:r>
            <a:r>
              <a:rPr lang="en-US" altLang="en-US" sz="2400">
                <a:solidFill>
                  <a:srgbClr val="C00000"/>
                </a:solidFill>
                <a:latin typeface="+mj-lt"/>
              </a:rPr>
              <a:t>contained</a:t>
            </a:r>
            <a:r>
              <a:rPr lang="en-US" altLang="en-US" sz="2400">
                <a:latin typeface="+mj-lt"/>
              </a:rPr>
              <a:t> in </a:t>
            </a:r>
            <a:r>
              <a:rPr lang="en-US" altLang="en-US" sz="2400">
                <a:solidFill>
                  <a:srgbClr val="C00000"/>
                </a:solidFill>
                <a:latin typeface="+mj-lt"/>
              </a:rPr>
              <a:t>separate</a:t>
            </a:r>
            <a:r>
              <a:rPr lang="en-US" altLang="en-US" sz="2400">
                <a:latin typeface="+mj-lt"/>
              </a:rPr>
              <a:t> </a:t>
            </a:r>
            <a:r>
              <a:rPr lang="en-US" altLang="en-US" sz="2400">
                <a:solidFill>
                  <a:srgbClr val="C00000"/>
                </a:solidFill>
                <a:latin typeface="+mj-lt"/>
              </a:rPr>
              <a:t>fuel rod</a:t>
            </a:r>
            <a:r>
              <a:rPr lang="en-US" altLang="en-US" sz="2400">
                <a:latin typeface="+mj-lt"/>
              </a:rPr>
              <a:t>s,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/>
              <p:cNvSpPr txBox="1"/>
              <p:nvPr/>
            </p:nvSpPr>
            <p:spPr bwMode="auto">
              <a:xfrm>
                <a:off x="2679700" y="2636838"/>
                <a:ext cx="2224088" cy="873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=​​​​​​​​​​​​​​​​​​​​​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3.63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8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79700" y="2636838"/>
                <a:ext cx="2224088" cy="8731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8"/>
              <p:cNvSpPr txBox="1"/>
              <p:nvPr/>
            </p:nvSpPr>
            <p:spPr bwMode="auto">
              <a:xfrm>
                <a:off x="4067175" y="4437063"/>
                <a:ext cx="1449388" cy="5175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9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67175" y="4437063"/>
                <a:ext cx="1449388" cy="5175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9"/>
              <p:cNvSpPr txBox="1"/>
              <p:nvPr/>
            </p:nvSpPr>
            <p:spPr bwMode="auto">
              <a:xfrm>
                <a:off x="827088" y="4221163"/>
                <a:ext cx="2089150" cy="9715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1.16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10" name="Object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7088" y="4221163"/>
                <a:ext cx="2089150" cy="971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10"/>
              <p:cNvSpPr txBox="1"/>
              <p:nvPr/>
            </p:nvSpPr>
            <p:spPr bwMode="auto">
              <a:xfrm>
                <a:off x="381000" y="5300663"/>
                <a:ext cx="3727450" cy="9985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1.16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11" name="Object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5300663"/>
                <a:ext cx="3727450" cy="9985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bject 11"/>
              <p:cNvSpPr txBox="1"/>
              <p:nvPr/>
            </p:nvSpPr>
            <p:spPr bwMode="auto">
              <a:xfrm>
                <a:off x="5621338" y="5278438"/>
                <a:ext cx="2060575" cy="8985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2.32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12" name="Object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21338" y="5278438"/>
                <a:ext cx="2060575" cy="89852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36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875" y="857250"/>
            <a:ext cx="8964613" cy="415448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400" dirty="0">
                <a:latin typeface="+mj-lt"/>
                <a:cs typeface="Times New Roman" pitchFamily="18" charset="0"/>
              </a:rPr>
              <a:t>A small PWR plant operates at a power of 485 </a:t>
            </a:r>
            <a:r>
              <a:rPr lang="en-US" sz="2400" dirty="0" err="1">
                <a:latin typeface="+mj-lt"/>
                <a:cs typeface="Times New Roman" pitchFamily="18" charset="0"/>
              </a:rPr>
              <a:t>MWt</a:t>
            </a:r>
            <a:r>
              <a:rPr lang="en-US" sz="2400" dirty="0">
                <a:latin typeface="+mj-lt"/>
                <a:cs typeface="Times New Roman" pitchFamily="18" charset="0"/>
              </a:rPr>
              <a:t>. The core, which is approximately 75.4 in. in diameter and 91.9 in high, consists of a square lattice of 23,142 fuel tubes of thickness 0.021 in and inner diameter of 0.298 in. The tubes are filled with 3.40 w/o-enriched U0</a:t>
            </a:r>
            <a:r>
              <a:rPr lang="en-US" sz="2400" baseline="-25000" dirty="0">
                <a:latin typeface="+mj-lt"/>
                <a:cs typeface="Times New Roman" pitchFamily="18" charset="0"/>
              </a:rPr>
              <a:t>2</a:t>
            </a:r>
            <a:r>
              <a:rPr lang="en-US" sz="2400" dirty="0">
                <a:latin typeface="+mj-lt"/>
                <a:cs typeface="Times New Roman" pitchFamily="18" charset="0"/>
              </a:rPr>
              <a:t> . The core is cooled by water, which enters at the bottom at 496°F and passes through the core at a rate of 34 x 10</a:t>
            </a:r>
            <a:r>
              <a:rPr lang="en-US" sz="2400" baseline="30000" dirty="0">
                <a:latin typeface="+mj-lt"/>
                <a:cs typeface="Times New Roman" pitchFamily="18" charset="0"/>
              </a:rPr>
              <a:t>6</a:t>
            </a:r>
            <a:r>
              <a:rPr lang="en-US" sz="2400" dirty="0">
                <a:latin typeface="+mj-lt"/>
                <a:cs typeface="Times New Roman" pitchFamily="18" charset="0"/>
              </a:rPr>
              <a:t> </a:t>
            </a:r>
            <a:r>
              <a:rPr lang="en-US" sz="2400" dirty="0" err="1">
                <a:latin typeface="+mj-lt"/>
                <a:cs typeface="Times New Roman" pitchFamily="18" charset="0"/>
              </a:rPr>
              <a:t>lb</a:t>
            </a:r>
            <a:r>
              <a:rPr lang="en-US" sz="2400" dirty="0">
                <a:latin typeface="+mj-lt"/>
                <a:cs typeface="Times New Roman" pitchFamily="18" charset="0"/>
              </a:rPr>
              <a:t>/</a:t>
            </a:r>
            <a:r>
              <a:rPr lang="en-US" sz="2400" dirty="0" err="1">
                <a:latin typeface="+mj-lt"/>
                <a:cs typeface="Times New Roman" pitchFamily="18" charset="0"/>
              </a:rPr>
              <a:t>hr</a:t>
            </a:r>
            <a:r>
              <a:rPr lang="en-US" sz="2400" dirty="0">
                <a:latin typeface="+mj-lt"/>
                <a:cs typeface="Times New Roman" pitchFamily="18" charset="0"/>
              </a:rPr>
              <a:t> at 2,015 </a:t>
            </a:r>
            <a:r>
              <a:rPr lang="en-US" sz="2400" dirty="0" err="1">
                <a:latin typeface="+mj-lt"/>
                <a:cs typeface="Times New Roman" pitchFamily="18" charset="0"/>
              </a:rPr>
              <a:t>psia</a:t>
            </a:r>
            <a:r>
              <a:rPr lang="en-US" sz="2400" dirty="0">
                <a:latin typeface="+mj-lt"/>
                <a:cs typeface="Times New Roman" pitchFamily="18" charset="0"/>
              </a:rPr>
              <a:t>. Compute </a:t>
            </a:r>
          </a:p>
          <a:p>
            <a:pPr marL="457200" indent="-457200" eaLnBrk="1" hangingPunct="1">
              <a:buFontTx/>
              <a:buAutoNum type="alphaLcParenBoth"/>
              <a:defRPr/>
            </a:pPr>
            <a:r>
              <a:rPr lang="en-US" sz="2400" dirty="0">
                <a:latin typeface="+mj-lt"/>
                <a:cs typeface="Times New Roman" pitchFamily="18" charset="0"/>
              </a:rPr>
              <a:t>the average temperature of the water leaving the core;</a:t>
            </a:r>
          </a:p>
          <a:p>
            <a:pPr marL="457200" indent="-457200" eaLnBrk="1" hangingPunct="1">
              <a:buFontTx/>
              <a:buAutoNum type="alphaLcParenBoth"/>
              <a:defRPr/>
            </a:pPr>
            <a:r>
              <a:rPr lang="en-US" sz="2400" dirty="0">
                <a:latin typeface="+mj-lt"/>
                <a:cs typeface="Times New Roman" pitchFamily="18" charset="0"/>
              </a:rPr>
              <a:t>the average power density in kW/liter;</a:t>
            </a:r>
          </a:p>
          <a:p>
            <a:pPr eaLnBrk="1" hangingPunct="1">
              <a:defRPr/>
            </a:pPr>
            <a:r>
              <a:rPr lang="en-US" sz="2400" dirty="0">
                <a:latin typeface="+mj-lt"/>
                <a:cs typeface="Times New Roman" pitchFamily="18" charset="0"/>
              </a:rPr>
              <a:t>(c) the maximum heat production rate, assuming the reactor core is bare.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/>
              <p:nvPr/>
            </p:nvSpPr>
            <p:spPr bwMode="auto">
              <a:xfrm>
                <a:off x="201613" y="5229225"/>
                <a:ext cx="8596312" cy="10620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MY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=23,142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rods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&amp; 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=485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𝑀𝑊𝑡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&amp;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=75.4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&amp;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=91.9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&amp; 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=496</m:t>
                      </m:r>
                      <m: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Pre>
                        <m:sPre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  <m:e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&amp;</m:t>
                          </m:r>
                        </m:e>
                      </m:sPre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=180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Mev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&amp; 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=200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MeV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&amp; 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=0.298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&amp;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=34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h𝑟</m:t>
                      </m:r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1613" y="5229225"/>
                <a:ext cx="8596312" cy="106203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3819486" y="286841"/>
            <a:ext cx="15050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 dirty="0">
                <a:latin typeface="+mj-lt"/>
              </a:rPr>
              <a:t>Exercise 1 </a:t>
            </a:r>
          </a:p>
        </p:txBody>
      </p:sp>
    </p:spTree>
    <p:extLst>
      <p:ext uri="{BB962C8B-B14F-4D97-AF65-F5344CB8AC3E}">
        <p14:creationId xmlns:p14="http://schemas.microsoft.com/office/powerpoint/2010/main" val="2422126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Classification by Generation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381" y="1948047"/>
            <a:ext cx="6295238" cy="29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642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 bwMode="auto">
              <a:xfrm>
                <a:off x="1187450" y="1341438"/>
                <a:ext cx="2597150" cy="546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87450" y="1341438"/>
                <a:ext cx="2597150" cy="5461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/>
              <p:nvPr/>
            </p:nvSpPr>
            <p:spPr bwMode="auto">
              <a:xfrm>
                <a:off x="1258888" y="2276475"/>
                <a:ext cx="2071687" cy="873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den>
                      </m:f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8888" y="2276475"/>
                <a:ext cx="2071687" cy="8731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/>
              <p:cNvSpPr txBox="1"/>
              <p:nvPr/>
            </p:nvSpPr>
            <p:spPr bwMode="auto">
              <a:xfrm>
                <a:off x="1619250" y="4365625"/>
                <a:ext cx="5329238" cy="9001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485×3.421×1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34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n-MY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den>
                      </m:f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+483=531.7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𝐵𝑡𝑢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6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19250" y="4365625"/>
                <a:ext cx="5329238" cy="90011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/>
              <p:cNvSpPr txBox="1"/>
              <p:nvPr/>
            </p:nvSpPr>
            <p:spPr bwMode="auto">
              <a:xfrm>
                <a:off x="1403350" y="3149600"/>
                <a:ext cx="2935287" cy="4905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sz="20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  <m:sup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p>
                        <m:e>
                          <m:sSup>
                            <m:sSupPr>
                              <m:ctrlP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sz="20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MY" sz="20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′′′</m:t>
                              </m:r>
                            </m:sup>
                          </m:sSup>
                        </m:e>
                      </m:nary>
                      <m:d>
                        <m:d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sSub>
                        <m:sSub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MY" sz="20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𝑑𝑧</m:t>
                      </m:r>
                    </m:oMath>
                  </m:oMathPara>
                </a14:m>
                <a:endParaRPr lang="en-MY" sz="2000" dirty="0"/>
              </a:p>
            </p:txBody>
          </p:sp>
        </mc:Choice>
        <mc:Fallback xmlns="">
          <p:sp>
            <p:nvSpPr>
              <p:cNvPr id="7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03350" y="3149600"/>
                <a:ext cx="2935287" cy="490538"/>
              </a:xfrm>
              <a:prstGeom prst="rect">
                <a:avLst/>
              </a:prstGeom>
              <a:blipFill>
                <a:blip r:embed="rId5"/>
                <a:stretch>
                  <a:fillRect b="-106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/>
              <p:cNvSpPr txBox="1"/>
              <p:nvPr/>
            </p:nvSpPr>
            <p:spPr bwMode="auto">
              <a:xfrm>
                <a:off x="1403350" y="5661025"/>
                <a:ext cx="7142163" cy="4905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𝑤h𝑒𝑛</m:t>
                      </m:r>
                      <m:r>
                        <a:rPr lang="en-MY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=531.7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𝐵𝑡𝑢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𝐼𝑏</m:t>
                      </m:r>
                      <m:r>
                        <a:rPr lang="en-MY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 536.2 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8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03350" y="5661025"/>
                <a:ext cx="7142163" cy="49053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80975" y="806450"/>
            <a:ext cx="871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lphaLcParenBoth"/>
            </a:pPr>
            <a:r>
              <a:rPr lang="en-US" altLang="en-US" sz="240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the average temperature of the water leaving the core;</a:t>
            </a:r>
          </a:p>
        </p:txBody>
      </p:sp>
    </p:spTree>
    <p:extLst>
      <p:ext uri="{BB962C8B-B14F-4D97-AF65-F5344CB8AC3E}">
        <p14:creationId xmlns:p14="http://schemas.microsoft.com/office/powerpoint/2010/main" val="27348202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 bwMode="auto">
              <a:xfrm>
                <a:off x="684213" y="1700213"/>
                <a:ext cx="1546225" cy="873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4213" y="1700213"/>
                <a:ext cx="1546225" cy="8731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23850" y="1052513"/>
            <a:ext cx="820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(b) the average power density in kW/liter;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/>
              <p:cNvSpPr txBox="1"/>
              <p:nvPr/>
            </p:nvSpPr>
            <p:spPr bwMode="auto">
              <a:xfrm>
                <a:off x="539750" y="5445125"/>
                <a:ext cx="5597525" cy="492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72125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68 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kW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72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12 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kW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6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750" y="5445125"/>
                <a:ext cx="5597525" cy="4921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/>
              <p:cNvSpPr txBox="1"/>
              <p:nvPr/>
            </p:nvSpPr>
            <p:spPr bwMode="auto">
              <a:xfrm>
                <a:off x="684213" y="2708275"/>
                <a:ext cx="1979612" cy="8747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7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4213" y="2708275"/>
                <a:ext cx="1979612" cy="8747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/>
              <p:cNvSpPr txBox="1"/>
              <p:nvPr/>
            </p:nvSpPr>
            <p:spPr bwMode="auto">
              <a:xfrm>
                <a:off x="611188" y="3644900"/>
                <a:ext cx="5534025" cy="1474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85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num>
                        <m:den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MY" b="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75</m:t>
                                      </m:r>
                                      <m:r>
                                        <a:rPr lang="en-MY" b="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.</m:t>
                                      </m:r>
                                      <m:r>
                                        <a:rPr lang="en-MY" b="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num>
                                    <m:den>
                                      <m:r>
                                        <a:rPr lang="en-MY" b="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MY" b="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×</m:t>
                                      </m:r>
                                      <m:r>
                                        <a:rPr lang="en-MY" b="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39</m:t>
                                      </m:r>
                                      <m:r>
                                        <a:rPr lang="en-MY" b="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.</m:t>
                                      </m:r>
                                      <m:r>
                                        <a:rPr lang="en-MY" b="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37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91</m:t>
                                  </m:r>
                                  <m:r>
                                    <a:rPr lang="en-MY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MY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num>
                                <m:den>
                                  <m:r>
                                    <a:rPr lang="en-MY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39</m:t>
                                  </m:r>
                                  <m:r>
                                    <a:rPr lang="en-MY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MY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37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8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1188" y="3644900"/>
                <a:ext cx="5534025" cy="14747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69106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0825" y="1052513"/>
            <a:ext cx="87137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(c) the maximum heat production rate, assuming the reactor core is bare.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/>
              <p:nvPr/>
            </p:nvSpPr>
            <p:spPr bwMode="auto">
              <a:xfrm>
                <a:off x="1412875" y="2781300"/>
                <a:ext cx="5967413" cy="1474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MY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×(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85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42</m:t>
                          </m:r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180</m:t>
                          </m:r>
                        </m:num>
                        <m:den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23142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91</m:t>
                                  </m:r>
                                  <m:r>
                                    <a:rPr lang="en-MY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MY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num>
                                <m:den>
                                  <m:r>
                                    <a:rPr lang="en-MY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</m:e>
                          </m:d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.</m:t>
                                      </m:r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298</m:t>
                                      </m:r>
                                    </m:num>
                                    <m:den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×</m:t>
                                      </m:r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12875" y="2781300"/>
                <a:ext cx="5967413" cy="147478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/>
              <p:cNvSpPr txBox="1"/>
              <p:nvPr/>
            </p:nvSpPr>
            <p:spPr bwMode="auto">
              <a:xfrm>
                <a:off x="1187450" y="4652963"/>
                <a:ext cx="4235450" cy="573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54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𝐵𝑡𝑢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6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87450" y="4652963"/>
                <a:ext cx="4235450" cy="5730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/>
              <p:cNvSpPr txBox="1"/>
              <p:nvPr/>
            </p:nvSpPr>
            <p:spPr bwMode="auto">
              <a:xfrm>
                <a:off x="1331913" y="1773238"/>
                <a:ext cx="2089150" cy="9715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7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31913" y="1773238"/>
                <a:ext cx="2089150" cy="971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66834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2FD85-BD38-E704-76D7-59D865BDC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4A3A93-20B2-F9DC-0B88-DE274B29B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" y="2247900"/>
            <a:ext cx="877252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035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2FD85-BD38-E704-76D7-59D865BDC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27864B-F88B-047C-56A9-5F2548555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" y="495300"/>
            <a:ext cx="7877175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280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2FD85-BD38-E704-76D7-59D865BDC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04437C-4E2F-E061-DE4A-FCC96BFB3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609600"/>
            <a:ext cx="8020050" cy="3286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8022DD-18C9-443B-74AC-9D99E5A46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038600"/>
            <a:ext cx="668655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39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23850" y="908050"/>
            <a:ext cx="84963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 dirty="0">
                <a:latin typeface="+mj-lt"/>
              </a:rPr>
              <a:t>The </a:t>
            </a:r>
            <a:r>
              <a:rPr lang="en-MY" altLang="en-US" sz="2400" dirty="0">
                <a:solidFill>
                  <a:srgbClr val="00B050"/>
                </a:solidFill>
                <a:latin typeface="+mj-lt"/>
              </a:rPr>
              <a:t>individual fuel elements </a:t>
            </a:r>
            <a:r>
              <a:rPr lang="en-MY" altLang="en-US" sz="2400" dirty="0">
                <a:latin typeface="+mj-lt"/>
              </a:rPr>
              <a:t>in a </a:t>
            </a:r>
            <a:r>
              <a:rPr lang="en-MY" altLang="en-US" sz="2400" dirty="0">
                <a:solidFill>
                  <a:srgbClr val="C00000"/>
                </a:solidFill>
                <a:latin typeface="+mj-lt"/>
              </a:rPr>
              <a:t>heterogeneous</a:t>
            </a:r>
            <a:r>
              <a:rPr lang="en-MY" altLang="en-US" sz="2400" dirty="0">
                <a:latin typeface="+mj-lt"/>
              </a:rPr>
              <a:t> core are subjected to different values of: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MY" altLang="en-US" sz="2400" dirty="0">
              <a:latin typeface="+mj-lt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MY" altLang="en-US" sz="2400" dirty="0">
                <a:latin typeface="+mj-lt"/>
              </a:rPr>
              <a:t>   </a:t>
            </a:r>
            <a:r>
              <a:rPr lang="en-MY" altLang="en-US" sz="2400" dirty="0">
                <a:solidFill>
                  <a:srgbClr val="0000CC"/>
                </a:solidFill>
                <a:latin typeface="+mj-lt"/>
              </a:rPr>
              <a:t>Midplane Neutron flux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MY" altLang="en-US" sz="2400" dirty="0">
              <a:solidFill>
                <a:srgbClr val="0000CC"/>
              </a:solidFill>
              <a:latin typeface="+mj-lt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MY" altLang="en-US" sz="2400" i="1" dirty="0">
                <a:latin typeface="+mj-lt"/>
              </a:rPr>
              <a:t>  </a:t>
            </a:r>
            <a:r>
              <a:rPr lang="en-MY" altLang="en-US" sz="2400" i="1" dirty="0">
                <a:solidFill>
                  <a:srgbClr val="0000CC"/>
                </a:solidFill>
                <a:latin typeface="+mj-lt"/>
              </a:rPr>
              <a:t>Midplane Volumetric </a:t>
            </a:r>
            <a:r>
              <a:rPr lang="en-MY" altLang="en-US" sz="2400" dirty="0">
                <a:solidFill>
                  <a:srgbClr val="0000CC"/>
                </a:solidFill>
                <a:latin typeface="+mj-lt"/>
              </a:rPr>
              <a:t>thermal source strengths  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6396074-31EC-45B0-9CB6-A6A1696A8DBA}" type="slidenum">
              <a:rPr lang="en-MY" altLang="en-US" sz="1200">
                <a:solidFill>
                  <a:srgbClr val="898989"/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46</a:t>
            </a:fld>
            <a:endParaRPr lang="en-MY" altLang="en-US" sz="1200">
              <a:solidFill>
                <a:srgbClr val="898989"/>
              </a:solidFill>
              <a:latin typeface="+mj-lt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47700" y="211863"/>
            <a:ext cx="8496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dirty="0">
                <a:latin typeface="+mj-lt"/>
              </a:rPr>
              <a:t>The total heat generated in core- general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79388" y="3759200"/>
            <a:ext cx="8280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>
                <a:latin typeface="+mj-lt"/>
              </a:rPr>
              <a:t>In a </a:t>
            </a:r>
            <a:r>
              <a:rPr lang="en-MY" altLang="en-US" sz="2400">
                <a:solidFill>
                  <a:srgbClr val="00B050"/>
                </a:solidFill>
                <a:latin typeface="+mj-lt"/>
              </a:rPr>
              <a:t>homogeneous</a:t>
            </a:r>
            <a:r>
              <a:rPr lang="en-MY" altLang="en-US" sz="2400">
                <a:latin typeface="+mj-lt"/>
              </a:rPr>
              <a:t> core, there are </a:t>
            </a:r>
            <a:r>
              <a:rPr lang="en-MY" altLang="en-US" sz="2400">
                <a:solidFill>
                  <a:srgbClr val="C00000"/>
                </a:solidFill>
                <a:latin typeface="+mj-lt"/>
              </a:rPr>
              <a:t>no individual fuel elements</a:t>
            </a:r>
            <a:r>
              <a:rPr lang="en-MY" altLang="en-US" sz="2400">
                <a:latin typeface="+mj-lt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15"/>
              <p:cNvSpPr txBox="1"/>
              <p:nvPr/>
            </p:nvSpPr>
            <p:spPr bwMode="auto">
              <a:xfrm>
                <a:off x="6705600" y="2709575"/>
                <a:ext cx="536575" cy="4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MY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e>
                        <m:sup>
                          <m:r>
                            <a:rPr lang="en-MY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8" name="Object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05600" y="2709575"/>
                <a:ext cx="536575" cy="444500"/>
              </a:xfrm>
              <a:prstGeom prst="rect">
                <a:avLst/>
              </a:prstGeom>
              <a:blipFill>
                <a:blip r:embed="rId2"/>
                <a:stretch>
                  <a:fillRect l="-3409" r="-27273" b="-150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8"/>
              <p:cNvSpPr txBox="1"/>
              <p:nvPr/>
            </p:nvSpPr>
            <p:spPr bwMode="auto">
              <a:xfrm>
                <a:off x="3886200" y="1971388"/>
                <a:ext cx="352425" cy="39528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en-MY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9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86200" y="1971388"/>
                <a:ext cx="352425" cy="395287"/>
              </a:xfrm>
              <a:prstGeom prst="rect">
                <a:avLst/>
              </a:prstGeom>
              <a:blipFill>
                <a:blip r:embed="rId3"/>
                <a:stretch>
                  <a:fillRect l="-5263" r="-31579" b="-2923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259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ADA503-D2B8-48A8-A352-762BEBA81D59}" type="slidenum">
              <a:rPr lang="en-MY" altLang="en-US" sz="1200">
                <a:solidFill>
                  <a:srgbClr val="898989"/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47</a:t>
            </a:fld>
            <a:endParaRPr lang="en-MY" altLang="en-US" sz="1200">
              <a:solidFill>
                <a:srgbClr val="898989"/>
              </a:solidFill>
              <a:latin typeface="+mj-lt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50825" y="1412875"/>
            <a:ext cx="8280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>
                <a:latin typeface="+mj-lt"/>
              </a:rPr>
              <a:t>However, the </a:t>
            </a:r>
            <a:r>
              <a:rPr lang="en-MY" altLang="en-US" sz="2400">
                <a:solidFill>
                  <a:srgbClr val="C00000"/>
                </a:solidFill>
                <a:latin typeface="+mj-lt"/>
              </a:rPr>
              <a:t>two cases </a:t>
            </a:r>
            <a:r>
              <a:rPr lang="en-MY" altLang="en-US" sz="2400">
                <a:latin typeface="+mj-lt"/>
              </a:rPr>
              <a:t>can be treated in a like manner, provided that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501650" y="2852738"/>
            <a:ext cx="864235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arenBoth"/>
            </a:pPr>
            <a:r>
              <a:rPr lang="en-MY" altLang="en-US" sz="2400">
                <a:latin typeface="+mj-lt"/>
              </a:rPr>
              <a:t>The </a:t>
            </a:r>
            <a:r>
              <a:rPr lang="en-MY" altLang="en-US" sz="2400">
                <a:solidFill>
                  <a:srgbClr val="00B050"/>
                </a:solidFill>
                <a:latin typeface="+mj-lt"/>
              </a:rPr>
              <a:t>number of fuel elements </a:t>
            </a:r>
            <a:r>
              <a:rPr lang="en-MY" altLang="en-US" sz="2400">
                <a:latin typeface="+mj-lt"/>
              </a:rPr>
              <a:t>in the </a:t>
            </a:r>
            <a:r>
              <a:rPr lang="en-MY" altLang="en-US" sz="2400">
                <a:solidFill>
                  <a:srgbClr val="C00000"/>
                </a:solidFill>
                <a:latin typeface="+mj-lt"/>
              </a:rPr>
              <a:t>heterogeneous</a:t>
            </a:r>
            <a:r>
              <a:rPr lang="en-MY" altLang="en-US" sz="2400">
                <a:latin typeface="+mj-lt"/>
              </a:rPr>
              <a:t> </a:t>
            </a:r>
            <a:r>
              <a:rPr lang="en-MY" altLang="en-US" sz="2400">
                <a:solidFill>
                  <a:srgbClr val="C00000"/>
                </a:solidFill>
                <a:latin typeface="+mj-lt"/>
              </a:rPr>
              <a:t>core</a:t>
            </a:r>
            <a:r>
              <a:rPr lang="en-MY" altLang="en-US" sz="2400">
                <a:latin typeface="+mj-lt"/>
              </a:rPr>
              <a:t> is </a:t>
            </a:r>
            <a:r>
              <a:rPr lang="en-MY" altLang="en-US" sz="2400">
                <a:solidFill>
                  <a:srgbClr val="0070C0"/>
                </a:solidFill>
                <a:latin typeface="+mj-lt"/>
              </a:rPr>
              <a:t>sufficiently large</a:t>
            </a:r>
            <a:r>
              <a:rPr lang="en-MY" altLang="en-US" sz="2400">
                <a:latin typeface="+mj-lt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AutoNum type="arabicParenBoth"/>
            </a:pPr>
            <a:endParaRPr lang="en-MY" altLang="en-US" sz="2400"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AutoNum type="arabicParenBoth"/>
            </a:pPr>
            <a:r>
              <a:rPr lang="en-MY" altLang="en-US" sz="2400">
                <a:solidFill>
                  <a:srgbClr val="C00000"/>
                </a:solidFill>
                <a:latin typeface="+mj-lt"/>
              </a:rPr>
              <a:t>The fuel type </a:t>
            </a:r>
            <a:r>
              <a:rPr lang="en-MY" altLang="en-US" sz="2400">
                <a:latin typeface="+mj-lt"/>
              </a:rPr>
              <a:t>and </a:t>
            </a:r>
            <a:r>
              <a:rPr lang="en-MY" altLang="en-US" sz="2400">
                <a:solidFill>
                  <a:srgbClr val="00B050"/>
                </a:solidFill>
                <a:latin typeface="+mj-lt"/>
              </a:rPr>
              <a:t>enrichment</a:t>
            </a:r>
            <a:r>
              <a:rPr lang="en-MY" altLang="en-US" sz="2400">
                <a:latin typeface="+mj-lt"/>
              </a:rPr>
              <a:t> do not vary in the </a:t>
            </a:r>
            <a:r>
              <a:rPr lang="en-MY" altLang="en-US" sz="2400">
                <a:solidFill>
                  <a:srgbClr val="00B0F0"/>
                </a:solidFill>
                <a:latin typeface="+mj-lt"/>
              </a:rPr>
              <a:t>heterogeneous reactor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990601" y="370823"/>
            <a:ext cx="8153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dirty="0">
                <a:latin typeface="+mj-lt"/>
              </a:rPr>
              <a:t>The total heat generated in core-general</a:t>
            </a:r>
          </a:p>
        </p:txBody>
      </p:sp>
    </p:spTree>
    <p:extLst>
      <p:ext uri="{BB962C8B-B14F-4D97-AF65-F5344CB8AC3E}">
        <p14:creationId xmlns:p14="http://schemas.microsoft.com/office/powerpoint/2010/main" val="306629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Decay Heat: What &amp; Why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Prompt fission power drops at scram; decay heat persists</a:t>
            </a:r>
          </a:p>
          <a:p>
            <a:r>
              <a:rPr dirty="0"/>
              <a:t>Dominates early cooldown and inventory/boil-off sizing</a:t>
            </a:r>
          </a:p>
          <a:p>
            <a:r>
              <a:rPr dirty="0"/>
              <a:t>Key driver for SG/RHR/containment heat removal in first hour</a:t>
            </a:r>
            <a:endParaRPr lang="en-US" dirty="0"/>
          </a:p>
          <a:p>
            <a:pPr marL="0" indent="0">
              <a:buNone/>
            </a:pPr>
            <a:r>
              <a:rPr lang="en-MY" sz="1800" dirty="0"/>
              <a:t>*SG – Steam Generator, RHR – Residual Heat Removal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5543404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F3139-37CA-4C94-B549-4C1A8D6E9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9AD01-9042-4E9C-8CB9-05BD6C249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reactor shutdown, the reactor power does not immediately drop to zero but falls off rapidly according to a negative period.</a:t>
            </a:r>
          </a:p>
          <a:p>
            <a:r>
              <a:rPr lang="en-US" dirty="0"/>
              <a:t>Eventually determined by the half-life of the longest-lived delayed neutron group</a:t>
            </a:r>
          </a:p>
          <a:p>
            <a:r>
              <a:rPr lang="en-US" dirty="0"/>
              <a:t>After shutdown, a reactor therefore continues to generate power, 𝑷</a:t>
            </a:r>
            <a:r>
              <a:rPr lang="en-US" baseline="-25000" dirty="0" err="1"/>
              <a:t>ts</a:t>
            </a:r>
            <a:r>
              <a:rPr lang="en-US" dirty="0"/>
              <a:t> , a function of time.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729915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82FB7-DCEC-3D27-D7F1-C621E8D19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0" i="0" u="none" strike="noStrike" baseline="0" dirty="0">
                <a:latin typeface="HshkbpBbwbqsScnmhdAdvP6975"/>
              </a:rPr>
              <a:t>What is thermal hydraulics?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FD62C-B8F1-9300-4022-442809D60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sz="2800" b="0" i="0" u="none" strike="noStrike" baseline="0" dirty="0"/>
              <a:t>Thermal hydraulics (T/H) is the study and/or analysis of a fluid that is influenced by the addition of heat. </a:t>
            </a:r>
          </a:p>
          <a:p>
            <a:pPr algn="l"/>
            <a:r>
              <a:rPr lang="en-US" sz="2800" b="0" i="0" u="none" strike="noStrike" baseline="0" dirty="0"/>
              <a:t>The fluid could be a multicomponent, multi-phase fluid that is usually flowing or accelerating in a fixed structure, e.g., piping system or large vessel. </a:t>
            </a:r>
          </a:p>
          <a:p>
            <a:pPr algn="l"/>
            <a:r>
              <a:rPr lang="en-US" sz="2800" b="0" i="0" u="none" strike="noStrike" baseline="0" dirty="0"/>
              <a:t>The heat can be added in many different ways. </a:t>
            </a:r>
          </a:p>
          <a:p>
            <a:pPr lvl="1"/>
            <a:r>
              <a:rPr lang="en-US" sz="2400" b="0" i="0" u="none" strike="noStrike" baseline="0" dirty="0"/>
              <a:t>For example, heat can be added to the fluid from conduction through a heat exchanger or by radiation heat transfer from extremely hot rods.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40456112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2DC7E-D548-4B76-A2FC-90FEDFBFD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52D01-2C80-45AA-80F7-0D8393A84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amount of such power generation depends on</a:t>
            </a:r>
          </a:p>
          <a:p>
            <a:r>
              <a:rPr lang="en-US" dirty="0"/>
              <a:t>(a) The level of power before shutdown, 𝑷</a:t>
            </a:r>
            <a:r>
              <a:rPr lang="en-US" baseline="-25000" dirty="0" err="1"/>
              <a:t>ts</a:t>
            </a:r>
            <a:endParaRPr lang="en-US" dirty="0"/>
          </a:p>
          <a:p>
            <a:r>
              <a:rPr lang="en-US" dirty="0"/>
              <a:t>(b) The length of time the reactor was operating, 𝒕</a:t>
            </a:r>
            <a:r>
              <a:rPr lang="en-US" baseline="-25000" dirty="0"/>
              <a:t>0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666388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dirty="0"/>
              <a:t>First-Cut Correlation (</a:t>
            </a:r>
            <a:r>
              <a:rPr lang="en-US" sz="3600" dirty="0" err="1"/>
              <a:t>Todreas</a:t>
            </a:r>
            <a:r>
              <a:rPr lang="en-US" sz="3600" dirty="0"/>
              <a:t>, </a:t>
            </a:r>
            <a:r>
              <a:rPr lang="en-US" sz="3600" dirty="0" err="1"/>
              <a:t>Kazimi</a:t>
            </a:r>
            <a:r>
              <a:rPr sz="3600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MY" dirty="0"/>
                  <a:t>For steady pre-trip power P₀, t in seconds: </a:t>
                </a:r>
              </a:p>
              <a:p>
                <a:pPr marL="0" indent="0"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sz="1800" dirty="0">
                    <a:effectLst/>
                    <a:ea typeface="Aptos"/>
                    <a:cs typeface="Times New Roman" panose="02020603050405020304" pitchFamily="18" charset="0"/>
                  </a:rPr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2800" i="1" smtClean="0">
                            <a:effectLst/>
                            <a:latin typeface="Cambria Math" panose="02040503050406030204" pitchFamily="18" charset="0"/>
                            <a:ea typeface="Aptos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ar-AE" sz="2800" i="1">
                                <a:effectLst/>
                                <a:latin typeface="Cambria Math" panose="02040503050406030204" pitchFamily="18" charset="0"/>
                                <a:ea typeface="Aptos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ar-AE" sz="2800" i="1">
                                <a:effectLst/>
                                <a:latin typeface="Cambria Math" panose="02040503050406030204" pitchFamily="18" charset="0"/>
                                <a:ea typeface="Aptos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ar-AE" sz="2800" b="0" i="1" smtClean="0">
                                <a:effectLst/>
                                <a:latin typeface="Cambria Math" panose="02040503050406030204" pitchFamily="18" charset="0"/>
                                <a:ea typeface="Aptos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effectLst/>
                                <a:latin typeface="Cambria Math" panose="02040503050406030204" pitchFamily="18" charset="0"/>
                                <a:ea typeface="Aptos"/>
                                <a:cs typeface="Times New Roman" panose="02020603050405020304" pitchFamily="18" charset="0"/>
                              </a:rPr>
                              <m:t>𝑒𝑐</m:t>
                            </m:r>
                          </m:sub>
                        </m:sSub>
                        <m:d>
                          <m:dPr>
                            <m:ctrlPr>
                              <a:rPr lang="ar-AE" sz="2800" i="1">
                                <a:effectLst/>
                                <a:latin typeface="Cambria Math" panose="02040503050406030204" pitchFamily="18" charset="0"/>
                                <a:ea typeface="Aptos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ar-AE" sz="2800" i="1">
                                <a:effectLst/>
                                <a:latin typeface="Cambria Math" panose="02040503050406030204" pitchFamily="18" charset="0"/>
                                <a:ea typeface="Aptos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ar-AE" sz="2800" i="1">
                                <a:effectLst/>
                                <a:latin typeface="Cambria Math" panose="02040503050406030204" pitchFamily="18" charset="0"/>
                                <a:ea typeface="Aptos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ar-AE" sz="2800" i="1">
                                <a:effectLst/>
                                <a:latin typeface="Cambria Math" panose="02040503050406030204" pitchFamily="18" charset="0"/>
                                <a:ea typeface="Aptos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ar-AE" sz="2800" i="1">
                                <a:effectLst/>
                                <a:latin typeface="Cambria Math" panose="02040503050406030204" pitchFamily="18" charset="0"/>
                                <a:ea typeface="Aptos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ar-AE" sz="2800" i="1">
                        <a:effectLst/>
                        <a:latin typeface="Cambria Math" panose="02040503050406030204" pitchFamily="18" charset="0"/>
                        <a:ea typeface="Aptos"/>
                        <a:cs typeface="Times New Roman" panose="02020603050405020304" pitchFamily="18" charset="0"/>
                      </a:rPr>
                      <m:t> </m:t>
                    </m:r>
                    <m:r>
                      <a:rPr lang="ar-AE" sz="2800">
                        <a:effectLst/>
                        <a:latin typeface="Cambria Math" panose="02040503050406030204" pitchFamily="18" charset="0"/>
                        <a:ea typeface="Aptos"/>
                        <a:cs typeface="Times New Roman" panose="02020603050405020304" pitchFamily="18" charset="0"/>
                      </a:rPr>
                      <m:t>≈</m:t>
                    </m:r>
                    <m:r>
                      <a:rPr lang="ar-AE" sz="2800" i="1">
                        <a:effectLst/>
                        <a:latin typeface="Cambria Math" panose="02040503050406030204" pitchFamily="18" charset="0"/>
                        <a:ea typeface="Aptos"/>
                        <a:cs typeface="Times New Roman" panose="02020603050405020304" pitchFamily="18" charset="0"/>
                      </a:rPr>
                      <m:t> </m:t>
                    </m:r>
                    <m:r>
                      <a:rPr lang="ar-AE" sz="2800" i="1">
                        <a:effectLst/>
                        <a:latin typeface="Cambria Math" panose="02040503050406030204" pitchFamily="18" charset="0"/>
                        <a:ea typeface="Aptos"/>
                        <a:cs typeface="Times New Roman" panose="02020603050405020304" pitchFamily="18" charset="0"/>
                      </a:rPr>
                      <m:t>0</m:t>
                    </m:r>
                    <m:r>
                      <a:rPr lang="ar-AE" sz="2800" i="1">
                        <a:effectLst/>
                        <a:latin typeface="Cambria Math" panose="02040503050406030204" pitchFamily="18" charset="0"/>
                        <a:ea typeface="Aptos"/>
                        <a:cs typeface="Times New Roman" panose="02020603050405020304" pitchFamily="18" charset="0"/>
                      </a:rPr>
                      <m:t>.</m:t>
                    </m:r>
                    <m:r>
                      <a:rPr lang="ar-AE" sz="2800" i="1">
                        <a:effectLst/>
                        <a:latin typeface="Cambria Math" panose="02040503050406030204" pitchFamily="18" charset="0"/>
                        <a:ea typeface="Aptos"/>
                        <a:cs typeface="Times New Roman" panose="02020603050405020304" pitchFamily="18" charset="0"/>
                      </a:rPr>
                      <m:t>066</m:t>
                    </m:r>
                    <m:r>
                      <a:rPr lang="ar-AE" sz="2800" i="1">
                        <a:effectLst/>
                        <a:latin typeface="Cambria Math" panose="02040503050406030204" pitchFamily="18" charset="0"/>
                        <a:ea typeface="Aptos"/>
                        <a:cs typeface="Times New Roman" panose="02020603050405020304" pitchFamily="18" charset="0"/>
                      </a:rPr>
                      <m:t> </m:t>
                    </m:r>
                    <m:sSup>
                      <m:sSupPr>
                        <m:ctrlPr>
                          <a:rPr lang="ar-AE" sz="2800" i="1">
                            <a:effectLst/>
                            <a:latin typeface="Cambria Math" panose="02040503050406030204" pitchFamily="18" charset="0"/>
                            <a:ea typeface="Aptos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ar-AE" sz="2800" i="1">
                            <a:effectLst/>
                            <a:latin typeface="Cambria Math" panose="02040503050406030204" pitchFamily="18" charset="0"/>
                            <a:ea typeface="Aptos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p>
                        <m:r>
                          <a:rPr lang="ar-AE" sz="2800" i="1">
                            <a:effectLst/>
                            <a:latin typeface="Cambria Math" panose="02040503050406030204" pitchFamily="18" charset="0"/>
                            <a:ea typeface="Aptos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ar-AE" sz="2800" i="1">
                            <a:effectLst/>
                            <a:latin typeface="Cambria Math" panose="02040503050406030204" pitchFamily="18" charset="0"/>
                            <a:ea typeface="Aptos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ar-AE" sz="2800" i="1">
                            <a:effectLst/>
                            <a:latin typeface="Cambria Math" panose="02040503050406030204" pitchFamily="18" charset="0"/>
                            <a:ea typeface="Aptos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ar-AE" sz="2800" i="1">
                            <a:effectLst/>
                            <a:latin typeface="Cambria Math" panose="02040503050406030204" pitchFamily="18" charset="0"/>
                            <a:ea typeface="Aptos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effectLst/>
                        <a:latin typeface="Cambria Math" panose="02040503050406030204" pitchFamily="18" charset="0"/>
                        <a:ea typeface="Aptos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1800" dirty="0">
                    <a:effectLst/>
                    <a:latin typeface="Aptos"/>
                    <a:ea typeface="Aptos"/>
                    <a:cs typeface="Times New Roman" panose="02020603050405020304" pitchFamily="18" charset="0"/>
                  </a:rPr>
                  <a:t> (</a:t>
                </a:r>
                <a:r>
                  <a:rPr lang="en-US" sz="1800" dirty="0" err="1">
                    <a:effectLst/>
                    <a:latin typeface="Aptos"/>
                    <a:ea typeface="Aptos"/>
                    <a:cs typeface="Times New Roman" panose="02020603050405020304" pitchFamily="18" charset="0"/>
                  </a:rPr>
                  <a:t>Todreas</a:t>
                </a:r>
                <a:r>
                  <a:rPr lang="en-US" sz="1800" dirty="0">
                    <a:effectLst/>
                    <a:latin typeface="Aptos"/>
                    <a:ea typeface="Aptos"/>
                    <a:cs typeface="Times New Roman" panose="02020603050405020304" pitchFamily="18" charset="0"/>
                  </a:rPr>
                  <a:t>, </a:t>
                </a:r>
                <a:r>
                  <a:rPr lang="en-US" sz="1800" dirty="0" err="1">
                    <a:effectLst/>
                    <a:latin typeface="Aptos"/>
                    <a:ea typeface="Aptos"/>
                    <a:cs typeface="Times New Roman" panose="02020603050405020304" pitchFamily="18" charset="0"/>
                  </a:rPr>
                  <a:t>Kazimi</a:t>
                </a:r>
                <a:r>
                  <a:rPr lang="en-US" sz="1800" dirty="0">
                    <a:effectLst/>
                    <a:latin typeface="Aptos"/>
                    <a:ea typeface="Aptos"/>
                    <a:cs typeface="Times New Roman" panose="02020603050405020304" pitchFamily="18" charset="0"/>
                  </a:rPr>
                  <a:t>)</a:t>
                </a:r>
                <a:endParaRPr lang="ar-AE" sz="1800" dirty="0">
                  <a:effectLst/>
                  <a:latin typeface="Aptos"/>
                  <a:ea typeface="Aptos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ar-AE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with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lit/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t</m:t>
                      </m:r>
                      <m:r>
                        <m:rPr>
                          <m:lit/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seconds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, ~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1 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to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 ~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1 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day</m:t>
                      </m:r>
                      <m:r>
                        <m:rPr>
                          <m:nor/>
                        </m:rPr>
                        <a:rPr lang="en-MY" sz="1800">
                          <a:effectLst/>
                          <a:latin typeface="Cambria Math" panose="02040503050406030204" pitchFamily="18" charset="0"/>
                          <a:ea typeface="Aptos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MY" sz="1800" dirty="0">
                  <a:effectLst/>
                  <a:latin typeface="Aptos"/>
                  <a:ea typeface="Aptos"/>
                  <a:cs typeface="Times New Roman" panose="02020603050405020304" pitchFamily="18" charset="0"/>
                </a:endParaRPr>
              </a:p>
              <a:p>
                <a:endParaRPr lang="en-MY" dirty="0"/>
              </a:p>
              <a:p>
                <a:r>
                  <a:rPr lang="en-MY" dirty="0"/>
                  <a:t>Rules of thumb: 1 s ~6.6%; 1 min ~2.9%; 10 min ~1.8%; 1 h ~1.3%; 1 day ~0.7%</a:t>
                </a:r>
                <a:endParaRPr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32571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Worked Example: PWR Trip from Full Power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Given: P₀ = 3000 MWth</a:t>
            </a:r>
          </a:p>
          <a:p>
            <a:r>
              <a:t>At 1 s: ~198 MW; 60 s: ~87 MW; 3600 s: ~39 MW</a:t>
            </a:r>
          </a:p>
          <a:p>
            <a:r>
              <a:t>Implication: Early heat removal must exceed these values with margin</a:t>
            </a:r>
          </a:p>
        </p:txBody>
      </p:sp>
    </p:spTree>
    <p:extLst>
      <p:ext uri="{BB962C8B-B14F-4D97-AF65-F5344CB8AC3E}">
        <p14:creationId xmlns:p14="http://schemas.microsoft.com/office/powerpoint/2010/main" val="8960470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Effect of Prior Power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Recent lower power ⇒ proportionally lower decay heat</a:t>
            </a:r>
          </a:p>
          <a:p>
            <a:r>
              <a:t>Irradiation duration affects earliest terms</a:t>
            </a:r>
          </a:p>
          <a:p>
            <a:r>
              <a:t>Advanced multi-term standards can be introduced later</a:t>
            </a:r>
          </a:p>
        </p:txBody>
      </p:sp>
    </p:spTree>
    <p:extLst>
      <p:ext uri="{BB962C8B-B14F-4D97-AF65-F5344CB8AC3E}">
        <p14:creationId xmlns:p14="http://schemas.microsoft.com/office/powerpoint/2010/main" val="15729099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435C-95C2-4F69-A3F1-F9BFBD9B7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Decay Heat (</a:t>
            </a:r>
            <a:r>
              <a:rPr lang="en-US" dirty="0" err="1"/>
              <a:t>Lamarsh</a:t>
            </a:r>
            <a:r>
              <a:rPr lang="en-US" dirty="0"/>
              <a:t>)</a:t>
            </a:r>
            <a:endParaRPr lang="en-MY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5BB1FD-2216-4E2F-A619-FA1B676F2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09" y="1314701"/>
            <a:ext cx="3943350" cy="1028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4E41FF-A7A0-47D4-821A-4DEFAF3B5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237504"/>
            <a:ext cx="7079226" cy="434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733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C1E76D-BC07-48F0-9AFB-1D662FE48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914400"/>
            <a:ext cx="691515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951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9D483C-1351-4E8B-87EF-06B9C0985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81000"/>
            <a:ext cx="6696075" cy="4810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C0FD60-C5CA-4937-BEF6-3452712D5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191125"/>
            <a:ext cx="53625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170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Where Decay Heat Enters the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Cooldown/SG/RHR sizing calculations</a:t>
            </a:r>
          </a:p>
          <a:p>
            <a:r>
              <a:rPr dirty="0"/>
              <a:t>SBO/SBLOCA boil-off timelines and inventory</a:t>
            </a:r>
          </a:p>
          <a:p>
            <a:r>
              <a:rPr dirty="0"/>
              <a:t>Pool heat-up and natural circulation experiments</a:t>
            </a:r>
          </a:p>
          <a:p>
            <a:r>
              <a:rPr dirty="0"/>
              <a:t>System-level transient problems and case studies</a:t>
            </a:r>
            <a:endParaRPr lang="en-US" dirty="0"/>
          </a:p>
          <a:p>
            <a:pPr marL="0" indent="0">
              <a:buNone/>
            </a:pPr>
            <a:r>
              <a:rPr lang="en-MY" sz="1800" dirty="0"/>
              <a:t>* SBO – Station Black Out, SBLOCA – Small Break Loss of Coolant Accident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4669287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Axial Temperature Profiles</a:t>
            </a:r>
            <a:endParaRPr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9E952C-2958-42E5-B1EE-C17EF12A5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" y="1417638"/>
            <a:ext cx="893445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7230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Axial Temperature Profiles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48FC1B-3D15-410C-B936-9AB1D72D3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676400"/>
            <a:ext cx="5025375" cy="33549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1BFA56-89AD-430A-B777-FCE868112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710" y="5638656"/>
            <a:ext cx="2406689" cy="93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94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Course Map: Nuclear Thermal-Hydraulics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Heat generation → Fuel radial conduction → Gap/clad → Coolant convection/boiling</a:t>
            </a:r>
          </a:p>
          <a:p>
            <a:r>
              <a:t>Heated channel &amp; core hydraulics (ΔP, G, Re, boiling, x, α)</a:t>
            </a:r>
          </a:p>
          <a:p>
            <a:r>
              <a:t>Two-phase &amp; CHF/DNBR margins</a:t>
            </a:r>
          </a:p>
          <a:p>
            <a:r>
              <a:t>System TH &amp; transients: natural circulation, LOCA/SBO response</a:t>
            </a:r>
          </a:p>
          <a:p>
            <a:r>
              <a:t>Safety links: inventory, containment heat removal, cooldown timelines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Axial Temperature Profiles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AB74E8-59BE-40B4-ADE0-76413FD64C9E}"/>
                  </a:ext>
                </a:extLst>
              </p:cNvPr>
              <p:cNvSpPr txBox="1"/>
              <p:nvPr/>
            </p:nvSpPr>
            <p:spPr>
              <a:xfrm>
                <a:off x="1219200" y="1394192"/>
                <a:ext cx="5943600" cy="48997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Bef>
                    <a:spcPts val="1000"/>
                  </a:spcBef>
                </a:pPr>
                <a:r>
                  <a:rPr lang="en-US" sz="2400" b="1" dirty="0">
                    <a:effectLst/>
                    <a:latin typeface="Calibri" panose="020F0502020204030204" pitchFamily="34" charset="0"/>
                    <a:ea typeface="MS Gothic" panose="020B0609070205080204" pitchFamily="49" charset="-128"/>
                    <a:cs typeface="Times New Roman" panose="02020603050405020304" pitchFamily="18" charset="0"/>
                  </a:rPr>
                  <a:t>Symbols (</a:t>
                </a:r>
                <a:r>
                  <a:rPr lang="en-US" sz="2400" b="1" dirty="0" err="1">
                    <a:effectLst/>
                    <a:latin typeface="Calibri" panose="020F0502020204030204" pitchFamily="34" charset="0"/>
                    <a:ea typeface="MS Gothic" panose="020B0609070205080204" pitchFamily="49" charset="-128"/>
                    <a:cs typeface="Times New Roman" panose="02020603050405020304" pitchFamily="18" charset="0"/>
                  </a:rPr>
                  <a:t>Lamarsh</a:t>
                </a:r>
                <a:r>
                  <a:rPr lang="en-US" sz="2400" b="1" dirty="0">
                    <a:effectLst/>
                    <a:latin typeface="Calibri" panose="020F0502020204030204" pitchFamily="34" charset="0"/>
                    <a:ea typeface="MS Gothic" panose="020B0609070205080204" pitchFamily="49" charset="-128"/>
                    <a:cs typeface="Times New Roman" panose="02020603050405020304" pitchFamily="18" charset="0"/>
                  </a:rPr>
                  <a:t>):</a:t>
                </a:r>
                <a:endParaRPr lang="en-MY" sz="2400" b="1" dirty="0">
                  <a:effectLst/>
                  <a:latin typeface="Calibri" panose="020F0502020204030204" pitchFamily="34" charset="0"/>
                  <a:ea typeface="MS Gothic" panose="020B0609070205080204" pitchFamily="49" charset="-128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  <a:tabLst>
                    <a:tab pos="2286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MY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2000" b="1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: </a:t>
                </a:r>
                <a:r>
                  <a:rPr lang="en-US" sz="2000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Inlet bulk coolant temperature (K)</a:t>
                </a:r>
                <a:endParaRPr lang="en-MY" sz="2000" dirty="0">
                  <a:effectLst/>
                  <a:latin typeface="Cambria" panose="02040503050406030204" pitchFamily="18" charset="0"/>
                  <a:ea typeface="MS Mincho" panose="020B0400000000000000" pitchFamily="49" charset="-128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  <a:tabLst>
                    <a:tab pos="228600" algn="l"/>
                  </a:tabLst>
                </a:pPr>
                <a14:m>
                  <m:oMath xmlns:m="http://schemas.openxmlformats.org/officeDocument/2006/math">
                    <m:r>
                      <a:rPr lang="en-US" sz="2000" b="1" i="1">
                        <a:effectLst/>
                        <a:latin typeface="Cambria Math" panose="02040503050406030204" pitchFamily="18" charset="0"/>
                        <a:ea typeface="MS Mincho" panose="020B0400000000000000" pitchFamily="49" charset="-128"/>
                        <a:cs typeface="Times New Roman" panose="02020603050405020304" pitchFamily="18" charset="0"/>
                      </a:rPr>
                      <m:t>𝒘</m:t>
                    </m:r>
                  </m:oMath>
                </a14:m>
                <a:r>
                  <a:rPr lang="en-US" sz="2000" b="1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: </a:t>
                </a:r>
                <a:r>
                  <a:rPr lang="en-US" sz="2000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Coolant mass flow rate (kg/s)</a:t>
                </a:r>
                <a:endParaRPr lang="en-MY" sz="2000" dirty="0">
                  <a:effectLst/>
                  <a:latin typeface="Cambria" panose="02040503050406030204" pitchFamily="18" charset="0"/>
                  <a:ea typeface="MS Mincho" panose="020B0400000000000000" pitchFamily="49" charset="-128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  <a:tabLst>
                    <a:tab pos="2286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MY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sz="2000" b="1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: </a:t>
                </a:r>
                <a:r>
                  <a:rPr lang="en-US" sz="2000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Coolant specific heat (J/</a:t>
                </a:r>
                <a:r>
                  <a:rPr lang="en-US" sz="2000" dirty="0" err="1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kg·K</a:t>
                </a:r>
                <a:r>
                  <a:rPr lang="en-US" sz="2000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)</a:t>
                </a:r>
                <a:endParaRPr lang="en-MY" sz="2000" dirty="0">
                  <a:effectLst/>
                  <a:latin typeface="Cambria" panose="02040503050406030204" pitchFamily="18" charset="0"/>
                  <a:ea typeface="MS Mincho" panose="020B0400000000000000" pitchFamily="49" charset="-128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  <a:tabLst>
                    <a:tab pos="228600" algn="l"/>
                  </a:tabLst>
                </a:pPr>
                <a14:m>
                  <m:oMath xmlns:m="http://schemas.openxmlformats.org/officeDocument/2006/math">
                    <m:r>
                      <a:rPr lang="en-US" sz="2000" b="1" i="1">
                        <a:effectLst/>
                        <a:latin typeface="Cambria Math" panose="02040503050406030204" pitchFamily="18" charset="0"/>
                        <a:ea typeface="MS Mincho" panose="020B0400000000000000" pitchFamily="49" charset="-128"/>
                        <a:cs typeface="Times New Roman" panose="02020603050405020304" pitchFamily="18" charset="0"/>
                      </a:rPr>
                      <m:t>𝑯</m:t>
                    </m:r>
                  </m:oMath>
                </a14:m>
                <a:r>
                  <a:rPr lang="en-US" sz="2000" b="1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: </a:t>
                </a:r>
                <a:r>
                  <a:rPr lang="en-US" sz="2000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Heated length (m)</a:t>
                </a:r>
                <a:endParaRPr lang="en-MY" sz="2000" dirty="0">
                  <a:effectLst/>
                  <a:latin typeface="Cambria" panose="02040503050406030204" pitchFamily="18" charset="0"/>
                  <a:ea typeface="MS Mincho" panose="020B0400000000000000" pitchFamily="49" charset="-128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  <a:tabLst>
                    <a:tab pos="2286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MY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sz="2000" b="1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: </a:t>
                </a:r>
                <a:r>
                  <a:rPr lang="en-US" sz="2000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Fuel volume (m³)</a:t>
                </a:r>
                <a:endParaRPr lang="en-MY" sz="2000" dirty="0">
                  <a:effectLst/>
                  <a:latin typeface="Cambria" panose="02040503050406030204" pitchFamily="18" charset="0"/>
                  <a:ea typeface="MS Mincho" panose="020B0400000000000000" pitchFamily="49" charset="-128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  <a:tabLst>
                    <a:tab pos="2286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MY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sz="2000" b="1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: </a:t>
                </a:r>
                <a:r>
                  <a:rPr lang="en-US" sz="2000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Fuel cross-sectional area (m²)</a:t>
                </a:r>
                <a:endParaRPr lang="en-MY" sz="2000" dirty="0">
                  <a:effectLst/>
                  <a:latin typeface="Cambria" panose="02040503050406030204" pitchFamily="18" charset="0"/>
                  <a:ea typeface="MS Mincho" panose="020B0400000000000000" pitchFamily="49" charset="-128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  <a:tabLst>
                    <a:tab pos="228600" algn="l"/>
                  </a:tabLst>
                </a:pPr>
                <a:r>
                  <a:rPr lang="en-US" sz="2000" b="1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h: </a:t>
                </a:r>
                <a:r>
                  <a:rPr lang="en-US" sz="2000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Heat transfer coefficient (W/m²·K)</a:t>
                </a:r>
                <a:endParaRPr lang="en-MY" sz="2000" dirty="0">
                  <a:effectLst/>
                  <a:latin typeface="Cambria" panose="02040503050406030204" pitchFamily="18" charset="0"/>
                  <a:ea typeface="MS Mincho" panose="020B0400000000000000" pitchFamily="49" charset="-128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  <a:tabLst>
                    <a:tab pos="2286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MY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en-US" sz="2000" b="1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: </a:t>
                </a:r>
                <a:r>
                  <a:rPr lang="en-US" sz="2000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Cladding outer circumference (m)</a:t>
                </a:r>
                <a:endParaRPr lang="en-MY" sz="2000" dirty="0">
                  <a:effectLst/>
                  <a:latin typeface="Cambria" panose="02040503050406030204" pitchFamily="18" charset="0"/>
                  <a:ea typeface="MS Mincho" panose="020B0400000000000000" pitchFamily="49" charset="-128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  <a:tabLst>
                    <a:tab pos="2286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MY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𝒓</m:t>
                        </m:r>
                      </m:e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sz="2000" b="1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: </a:t>
                </a:r>
                <a:r>
                  <a:rPr lang="en-US" sz="2000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Fuel radius (m)</a:t>
                </a:r>
                <a:endParaRPr lang="en-MY" sz="2000" dirty="0">
                  <a:effectLst/>
                  <a:latin typeface="Cambria" panose="02040503050406030204" pitchFamily="18" charset="0"/>
                  <a:ea typeface="MS Mincho" panose="020B0400000000000000" pitchFamily="49" charset="-128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  <a:tabLst>
                    <a:tab pos="2286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MY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sz="2000" b="1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: </a:t>
                </a:r>
                <a:r>
                  <a:rPr lang="en-US" sz="2000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Fuel thermal conductivity (W/</a:t>
                </a:r>
                <a:r>
                  <a:rPr lang="en-US" sz="2000" dirty="0" err="1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m·K</a:t>
                </a:r>
                <a:r>
                  <a:rPr lang="en-US" sz="2000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)</a:t>
                </a:r>
                <a:endParaRPr lang="en-MY" sz="2000" dirty="0">
                  <a:effectLst/>
                  <a:latin typeface="Cambria" panose="02040503050406030204" pitchFamily="18" charset="0"/>
                  <a:ea typeface="MS Mincho" panose="020B0400000000000000" pitchFamily="49" charset="-128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spcAft>
                    <a:spcPts val="1000"/>
                  </a:spcAft>
                  <a:buFont typeface="Symbol" panose="05050102010706020507" pitchFamily="18" charset="2"/>
                  <a:buChar char=""/>
                  <a:tabLst>
                    <a:tab pos="228600" algn="l"/>
                  </a:tabLst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MY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𝒒</m:t>
                        </m:r>
                      </m:e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𝒎𝒂𝒙</m:t>
                        </m:r>
                      </m:sub>
                      <m:sup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MS Mincho" panose="020B0400000000000000" pitchFamily="49" charset="-128"/>
                            <a:cs typeface="Times New Roman" panose="02020603050405020304" pitchFamily="18" charset="0"/>
                          </a:rPr>
                          <m:t>′′′</m:t>
                        </m:r>
                      </m:sup>
                    </m:sSubSup>
                  </m:oMath>
                </a14:m>
                <a:r>
                  <a:rPr lang="en-US" sz="2000" b="1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: </a:t>
                </a:r>
                <a:r>
                  <a:rPr lang="en-US" sz="2000" dirty="0">
                    <a:effectLst/>
                    <a:latin typeface="Cambria" panose="02040503050406030204" pitchFamily="18" charset="0"/>
                    <a:ea typeface="MS Mincho" panose="020B0400000000000000" pitchFamily="49" charset="-128"/>
                    <a:cs typeface="Times New Roman" panose="02020603050405020304" pitchFamily="18" charset="0"/>
                  </a:rPr>
                  <a:t>Peak volumetric heat generation rate (W/m³)</a:t>
                </a:r>
                <a:endParaRPr lang="en-MY" sz="2000" dirty="0">
                  <a:effectLst/>
                  <a:latin typeface="Cambria" panose="02040503050406030204" pitchFamily="18" charset="0"/>
                  <a:ea typeface="MS Mincho" panose="020B0400000000000000" pitchFamily="49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AB74E8-59BE-40B4-ADE0-76413FD64C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1394192"/>
                <a:ext cx="5943600" cy="4899739"/>
              </a:xfrm>
              <a:prstGeom prst="rect">
                <a:avLst/>
              </a:prstGeom>
              <a:blipFill>
                <a:blip r:embed="rId2"/>
                <a:stretch>
                  <a:fillRect l="-1538" t="-374" b="-1370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81830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Axial Temperature Profiles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AB74E8-59BE-40B4-ADE0-76413FD64C9E}"/>
                  </a:ext>
                </a:extLst>
              </p:cNvPr>
              <p:cNvSpPr txBox="1"/>
              <p:nvPr/>
            </p:nvSpPr>
            <p:spPr>
              <a:xfrm>
                <a:off x="304800" y="1394192"/>
                <a:ext cx="8686800" cy="37069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MY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Typical parameter values (SI):</a:t>
                </a:r>
                <a:endParaRPr lang="en-MY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342900" lvl="0" indent="-342900">
                  <a:buSzPts val="1000"/>
                  <a:buFont typeface="Symbol" panose="05050102010706020507" pitchFamily="18" charset="2"/>
                  <a:buChar char=""/>
                  <a:tabLst>
                    <a:tab pos="457200" algn="l"/>
                  </a:tabLst>
                </a:pPr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Heated length (</a:t>
                </a:r>
                <a14:m>
                  <m:oMath xmlns:m="http://schemas.openxmlformats.org/officeDocument/2006/math"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𝐻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3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66 </m:t>
                    </m:r>
                    <m:r>
                      <m:rPr>
                        <m:nor/>
                      </m:rP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</a:p>
              <a:p>
                <a:pPr marL="342900" lvl="0" indent="-342900">
                  <a:buSzPts val="1000"/>
                  <a:buFont typeface="Symbol" panose="05050102010706020507" pitchFamily="18" charset="2"/>
                  <a:buChar char=""/>
                  <a:tabLst>
                    <a:tab pos="457200" algn="l"/>
                  </a:tabLst>
                </a:pPr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Fuel radius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𝑓</m:t>
                        </m:r>
                      </m:sub>
                    </m:sSub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4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0 </m:t>
                    </m:r>
                    <m:r>
                      <m:rPr>
                        <m:nor/>
                      </m:rP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mm</m:t>
                    </m:r>
                  </m:oMath>
                </a14:m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), cladding outer radius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𝑜</m:t>
                        </m:r>
                      </m:sub>
                    </m:sSub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4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75 </m:t>
                    </m:r>
                    <m:r>
                      <m:rPr>
                        <m:nor/>
                      </m:rP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mm</m:t>
                    </m:r>
                  </m:oMath>
                </a14:m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</a:p>
              <a:p>
                <a:pPr marL="342900" lvl="0" indent="-342900">
                  <a:buSzPts val="1000"/>
                  <a:buFont typeface="Symbol" panose="05050102010706020507" pitchFamily="18" charset="2"/>
                  <a:buChar char=""/>
                  <a:tabLst>
                    <a:tab pos="457200" algn="l"/>
                  </a:tabLst>
                </a:pPr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Peak volumetric heat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′′′</m:t>
                        </m:r>
                      </m:sup>
                    </m:sSubSup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2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5</m:t>
                    </m:r>
                    <m: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sup>
                    </m:sSup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 </m:t>
                    </m:r>
                    <m:r>
                      <m:rPr>
                        <m:nor/>
                      </m:rP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W</m:t>
                    </m:r>
                    <m:r>
                      <m:rPr>
                        <m:nor/>
                      </m:rP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MY" sz="24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MY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342900" lvl="0" indent="-342900">
                  <a:buSzPts val="1000"/>
                  <a:buFont typeface="Symbol" panose="05050102010706020507" pitchFamily="18" charset="2"/>
                  <a:buChar char=""/>
                  <a:tabLst>
                    <a:tab pos="457200" algn="l"/>
                  </a:tabLst>
                </a:pPr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Fuel conductivity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𝑓</m:t>
                        </m:r>
                      </m:sub>
                    </m:sSub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3 </m:t>
                    </m:r>
                    <m:r>
                      <m:rPr>
                        <m:nor/>
                      </m:rP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W</m:t>
                    </m:r>
                    <m:r>
                      <m:rPr>
                        <m:nor/>
                      </m:rP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MY" sz="24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sSup>
                          <m:sSupPr>
                            <m:ctrlP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  <m:r>
                              <m:rPr>
                                <m:nor/>
                              </m:rPr>
                              <a:rPr lang="en-MY" sz="24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K</m:t>
                            </m:r>
                          </m:e>
                          <m:sup>
                            <m: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</a:p>
              <a:p>
                <a:pPr marL="342900" lvl="0" indent="-342900">
                  <a:buSzPts val="1000"/>
                  <a:buFont typeface="Symbol" panose="05050102010706020507" pitchFamily="18" charset="2"/>
                  <a:buChar char=""/>
                  <a:tabLst>
                    <a:tab pos="457200" algn="l"/>
                  </a:tabLst>
                </a:pPr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Convective HTC (</a:t>
                </a:r>
                <a14:m>
                  <m:oMath xmlns:m="http://schemas.openxmlformats.org/officeDocument/2006/math"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h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2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  <m: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 </m:t>
                    </m:r>
                    <m:r>
                      <m:rPr>
                        <m:nor/>
                      </m:rP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W</m:t>
                    </m:r>
                    <m:r>
                      <m:rPr>
                        <m:nor/>
                      </m:rP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MY" sz="24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sSup>
                          <m:sSupPr>
                            <m:ctrlP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MY" sz="24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K</m:t>
                            </m:r>
                          </m:e>
                          <m:sup>
                            <m: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</a:p>
              <a:p>
                <a:pPr marL="342900" lvl="0" indent="-342900">
                  <a:buSzPts val="1000"/>
                  <a:buFont typeface="Symbol" panose="05050102010706020507" pitchFamily="18" charset="2"/>
                  <a:buChar char=""/>
                  <a:tabLst>
                    <a:tab pos="457200" algn="l"/>
                  </a:tabLst>
                </a:pPr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Channel mass flow (</a:t>
                </a:r>
                <a14:m>
                  <m:oMath xmlns:m="http://schemas.openxmlformats.org/officeDocument/2006/math"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𝑤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06 </m:t>
                    </m:r>
                    <m:r>
                      <m:rPr>
                        <m:nor/>
                      </m:rP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kg</m:t>
                    </m:r>
                    <m:r>
                      <m:rPr>
                        <m:nor/>
                      </m:rP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MY" sz="24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s</m:t>
                        </m:r>
                      </m:e>
                      <m:sup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</a:p>
              <a:p>
                <a:pPr marL="342900" lvl="0" indent="-342900">
                  <a:buSzPts val="1000"/>
                  <a:buFont typeface="Symbol" panose="05050102010706020507" pitchFamily="18" charset="2"/>
                  <a:buChar char=""/>
                  <a:tabLst>
                    <a:tab pos="457200" algn="l"/>
                  </a:tabLst>
                </a:pPr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Coolant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4200 </m:t>
                    </m:r>
                    <m:r>
                      <m:rPr>
                        <m:nor/>
                      </m:rP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J</m:t>
                    </m:r>
                    <m:r>
                      <m:rPr>
                        <m:nor/>
                      </m:rP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MY" sz="24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kg</m:t>
                        </m:r>
                      </m:e>
                      <m:sup>
                        <m:sSup>
                          <m:sSupPr>
                            <m:ctrlP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  <m:r>
                              <m:rPr>
                                <m:nor/>
                              </m:rPr>
                              <a:rPr lang="en-MY" sz="24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K</m:t>
                            </m:r>
                          </m:e>
                          <m:sup>
                            <m: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MY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</a:p>
              <a:p>
                <a:pPr marL="342900" lvl="0" indent="-342900">
                  <a:buSzPts val="1000"/>
                  <a:buFont typeface="Symbol" panose="05050102010706020507" pitchFamily="18" charset="2"/>
                  <a:buChar char=""/>
                  <a:tabLst>
                    <a:tab pos="457200" algn="l"/>
                  </a:tabLst>
                </a:pPr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Inlet bulk temperature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𝑏</m:t>
                        </m:r>
                        <m:r>
                          <a:rPr lang="en-MY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MY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570 </m:t>
                    </m:r>
                    <m:r>
                      <m:rPr>
                        <m:nor/>
                      </m:rPr>
                      <a:rPr lang="en-MY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K</m:t>
                    </m:r>
                  </m:oMath>
                </a14:m>
                <a:r>
                  <a:rPr lang="en-MY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AB74E8-59BE-40B4-ADE0-76413FD64C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394192"/>
                <a:ext cx="8686800" cy="3706977"/>
              </a:xfrm>
              <a:prstGeom prst="rect">
                <a:avLst/>
              </a:prstGeom>
              <a:blipFill>
                <a:blip r:embed="rId2"/>
                <a:stretch>
                  <a:fillRect l="-1053" t="-1316" b="-2961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12673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Exercise 1 (Upgraded): Small PWR Mass/Energy Balance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Given: thermal power P, core flow ṁ, inlet T_in; assume average c_p</a:t>
            </a:r>
          </a:p>
          <a:p>
            <a:r>
              <a:t>Neglect leakage &amp; γ-heating; treat c_p constant over ΔT</a:t>
            </a:r>
          </a:p>
          <a:p>
            <a:r>
              <a:t>(a) Compute T_out via ṁ c_p (T_out−T_in)=P</a:t>
            </a:r>
          </a:p>
          <a:p>
            <a:r>
              <a:t>(b) Subcooled margin at exit: T_sat − T_out (use system pressure)</a:t>
            </a:r>
          </a:p>
          <a:p>
            <a:r>
              <a:t>(c) Sensitivity: if ṁ drops 10%, find new T_out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Boiling Curve &amp; DNBR Preview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Nucleate boiling region: typical LWR operation</a:t>
            </a:r>
          </a:p>
          <a:p>
            <a:r>
              <a:t>Critical Heat Flux (CHF): avoid the 'cliff' via DNBR margin</a:t>
            </a:r>
          </a:p>
          <a:p>
            <a:r>
              <a:t>DNBR = CHF limit / actual q″; DNBR &gt; 1 ⇒ margin</a:t>
            </a:r>
          </a:p>
          <a:p>
            <a:r>
              <a:t>Sets up later: correlations, maps, subchannel methods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Quick Clicker: Which Resistance Dominates?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At low power: gap (h_gap small) often limits fuel surface T</a:t>
            </a:r>
          </a:p>
          <a:p>
            <a:r>
              <a:t>At higher power: UO₂ conduction ΔT centerline→surface dominates</a:t>
            </a:r>
          </a:p>
          <a:p>
            <a:r>
              <a:t>Which reduces wall T more—doubling h_gap or +20% h_film? Why?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Symbols &amp; Units (Used Throughout)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q″ (W/m²), q‴ (W/m³), k (W/m·K), h (W/m²·K), G (kg/m²·s), Re, Pr</a:t>
            </a:r>
          </a:p>
          <a:p>
            <a:r>
              <a:t>x: quality; α: void fraction; S: slip ratio; ΔP_fric, K-loss</a:t>
            </a:r>
          </a:p>
          <a:p>
            <a:r>
              <a:t>CHF, DNBR; T_sat, ΔT_sub; ρ, μ; c_p; h_fg</a:t>
            </a:r>
          </a:p>
          <a:p>
            <a:r>
              <a:t>Default: SI units. Temperatures in K (or °C noted).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67049-A40E-2CCD-788A-8532CC46F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4400" b="0" i="0" u="none" strike="noStrike" baseline="0" dirty="0">
                <a:latin typeface="HshkbpBbwbqsScnmhdAdvP6975"/>
              </a:rPr>
              <a:t>Nuclear thermal hydraulics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64514-F19C-64CE-655F-AE0C6B79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273" y="1166018"/>
            <a:ext cx="8229600" cy="4525963"/>
          </a:xfrm>
        </p:spPr>
        <p:txBody>
          <a:bodyPr/>
          <a:lstStyle/>
          <a:p>
            <a:pPr algn="l"/>
            <a:r>
              <a:rPr lang="en-US" sz="2400" b="0" i="0" u="none" strike="noStrike" baseline="0" dirty="0">
                <a:latin typeface="HshkbpBbwbqsScnmhdAdvP6975"/>
              </a:rPr>
              <a:t>Nuclear reactor thermal hydraulics and safety, which deal with energy production and utilization. </a:t>
            </a:r>
          </a:p>
          <a:p>
            <a:pPr algn="l"/>
            <a:r>
              <a:rPr lang="en-US" sz="2400" b="0" i="0" u="none" strike="noStrike" baseline="0" dirty="0">
                <a:latin typeface="HshkbpBbwbqsScnmhdAdvP6975"/>
              </a:rPr>
              <a:t>May include the following: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Single- and two-phase phenomena in heated microchannels (convective heat transfer, boiling, onset of flow instability, flow regimes, single- and two-phase </a:t>
            </a:r>
            <a:r>
              <a:rPr lang="en-MY" sz="2400" b="0" i="0" u="none" strike="noStrike" baseline="0" dirty="0">
                <a:latin typeface="HshkbpBbwbqsScnmhdAdvP6975"/>
              </a:rPr>
              <a:t>pressure drop)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Single- and two-phase phenomena in tube bundles (flow visualization, </a:t>
            </a:r>
            <a:r>
              <a:rPr lang="en-MY" sz="2400" b="0" i="0" u="none" strike="noStrike" baseline="0" dirty="0">
                <a:latin typeface="HshkbpBbwbqsScnmhdAdvP6975"/>
              </a:rPr>
              <a:t>two-phase flow patterns)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Enhancement of boiling heat transfer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Interphase transfer processes in two-phase flow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Hydrodynamics of countercurrent two-phase flow</a:t>
            </a:r>
          </a:p>
        </p:txBody>
      </p:sp>
    </p:spTree>
    <p:extLst>
      <p:ext uri="{BB962C8B-B14F-4D97-AF65-F5344CB8AC3E}">
        <p14:creationId xmlns:p14="http://schemas.microsoft.com/office/powerpoint/2010/main" val="2801986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Typical LWR Reference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1645920"/>
          <a:ext cx="7315200" cy="3775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2514">
                <a:tc>
                  <a:txBody>
                    <a:bodyPr/>
                    <a:lstStyle/>
                    <a:p>
                      <a:r>
                        <a:t>Quantity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Typical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Notes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r>
                        <a:t>Primary pressure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15.5 MPa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PWR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r>
                        <a:t>Core inlet/outlet 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~290–325 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Hot leg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r>
                        <a:t>Mass flux 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1500–4000 kg/m²·s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Subchannel 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r>
                        <a:t>Rod OD / Pitch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9.5–10.7 mm / 12–15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Assembly dependent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r>
                        <a:t>UO₂ 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≈2–3 W/m·K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High 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2516">
                <a:tc>
                  <a:txBody>
                    <a:bodyPr/>
                    <a:lstStyle/>
                    <a:p>
                      <a:r>
                        <a:t>h (single-phase)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20–100 kW/m²·K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Boiling increases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3498</TotalTime>
  <Words>3273</Words>
  <Application>Microsoft Office PowerPoint</Application>
  <PresentationFormat>On-screen Show (4:3)</PresentationFormat>
  <Paragraphs>350</Paragraphs>
  <Slides>64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7" baseType="lpstr">
      <vt:lpstr>Aptos</vt:lpstr>
      <vt:lpstr>Aptos Display</vt:lpstr>
      <vt:lpstr>Arial</vt:lpstr>
      <vt:lpstr>Calibri</vt:lpstr>
      <vt:lpstr>Cambria</vt:lpstr>
      <vt:lpstr>Cambria Math</vt:lpstr>
      <vt:lpstr>HshkbpBbwbqsScnmhdAdvP6975</vt:lpstr>
      <vt:lpstr>IFEHE F+ Times LT Std</vt:lpstr>
      <vt:lpstr>Karla</vt:lpstr>
      <vt:lpstr>Symbol</vt:lpstr>
      <vt:lpstr>Times New Roman</vt:lpstr>
      <vt:lpstr>Wingdings</vt:lpstr>
      <vt:lpstr>UTMocw template</vt:lpstr>
      <vt:lpstr>SETN 3224 Thermal Hydraulics &amp; Lab</vt:lpstr>
      <vt:lpstr>Nuclear Reactor Types</vt:lpstr>
      <vt:lpstr>Classification by Coolant</vt:lpstr>
      <vt:lpstr>Classification by Generation</vt:lpstr>
      <vt:lpstr>What is thermal hydraulics?</vt:lpstr>
      <vt:lpstr>Course Map: Nuclear Thermal-Hydraulics</vt:lpstr>
      <vt:lpstr>Symbols &amp; Units (Used Throughout)</vt:lpstr>
      <vt:lpstr>Nuclear thermal hydraulics</vt:lpstr>
      <vt:lpstr>Typical LWR Reference Numbers</vt:lpstr>
      <vt:lpstr>Nuclear thermal hydraulics</vt:lpstr>
      <vt:lpstr>PLANT CHARACTERISTICS ↔ THERMAL HYDRAULICS</vt:lpstr>
      <vt:lpstr>Other plant characteristics strongly coupled with thermal hydraulic considerations.</vt:lpstr>
      <vt:lpstr>Other plant characteristics strongly coupled with thermal hydraulic considerations.</vt:lpstr>
      <vt:lpstr>Other plant characteristics strongly coupled with thermal hydraulic considerations.</vt:lpstr>
      <vt:lpstr>PowerPoint Presentation</vt:lpstr>
      <vt:lpstr>Light-Water Reactor Thermal Conditions</vt:lpstr>
      <vt:lpstr>Fuel types</vt:lpstr>
      <vt:lpstr>Fuel Conduction (Cylinder): Equations &amp; Assumptions</vt:lpstr>
      <vt:lpstr>Fuel→Coolant Heat Path (Resistance Ladder)</vt:lpstr>
      <vt:lpstr>Fuel–Gap–Clad–Coolant Schematic</vt:lpstr>
      <vt:lpstr>TRISO - TRi-structural ISOtropic particle fuel</vt:lpstr>
      <vt:lpstr>Heat Generation in Nuclear Reactors</vt:lpstr>
      <vt:lpstr>Reactor heat-generation modes</vt:lpstr>
      <vt:lpstr>Reactor heat-generation modes (at a glance)</vt:lpstr>
      <vt:lpstr>Reactor heat-generation modes (at a glance)</vt:lpstr>
      <vt:lpstr>Fission Heat Release</vt:lpstr>
      <vt:lpstr>Fission Heat Release</vt:lpstr>
      <vt:lpstr>PowerPoint Presentation</vt:lpstr>
      <vt:lpstr>PowerPoint Presentation</vt:lpstr>
      <vt:lpstr>PowerPoint Presentation</vt:lpstr>
      <vt:lpstr>Bessel Function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Decay Heat: What &amp; Why</vt:lpstr>
      <vt:lpstr>PowerPoint Presentation</vt:lpstr>
      <vt:lpstr>PowerPoint Presentation</vt:lpstr>
      <vt:lpstr>First-Cut Correlation (Todreas, Kazimi)</vt:lpstr>
      <vt:lpstr>Worked Example: PWR Trip from Full Power</vt:lpstr>
      <vt:lpstr>Effect of Prior Power History</vt:lpstr>
      <vt:lpstr>Decay Heat (Lamarsh)</vt:lpstr>
      <vt:lpstr>PowerPoint Presentation</vt:lpstr>
      <vt:lpstr>PowerPoint Presentation</vt:lpstr>
      <vt:lpstr>Where Decay Heat Enters the Course</vt:lpstr>
      <vt:lpstr>Core Axial Temperature Profiles</vt:lpstr>
      <vt:lpstr>Core Axial Temperature Profiles</vt:lpstr>
      <vt:lpstr>Core Axial Temperature Profiles</vt:lpstr>
      <vt:lpstr>Core Axial Temperature Profiles</vt:lpstr>
      <vt:lpstr>Exercise 1 (Upgraded): Small PWR Mass/Energy Balance</vt:lpstr>
      <vt:lpstr>Boiling Curve &amp; DNBR Preview</vt:lpstr>
      <vt:lpstr>Quick Clicker: Which Resistance Dominates?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81</cp:revision>
  <cp:lastPrinted>2013-09-09T16:12:58Z</cp:lastPrinted>
  <dcterms:created xsi:type="dcterms:W3CDTF">2013-08-28T02:41:09Z</dcterms:created>
  <dcterms:modified xsi:type="dcterms:W3CDTF">2025-10-30T02:06:03Z</dcterms:modified>
</cp:coreProperties>
</file>