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3"/>
  </p:notesMasterIdLst>
  <p:sldIdLst>
    <p:sldId id="256" r:id="rId2"/>
    <p:sldId id="278" r:id="rId3"/>
    <p:sldId id="257" r:id="rId4"/>
    <p:sldId id="279" r:id="rId5"/>
    <p:sldId id="280" r:id="rId6"/>
    <p:sldId id="281" r:id="rId7"/>
    <p:sldId id="289" r:id="rId8"/>
    <p:sldId id="290" r:id="rId9"/>
    <p:sldId id="292" r:id="rId10"/>
    <p:sldId id="284" r:id="rId11"/>
    <p:sldId id="285" r:id="rId12"/>
    <p:sldId id="287" r:id="rId13"/>
    <p:sldId id="288" r:id="rId14"/>
    <p:sldId id="286" r:id="rId15"/>
    <p:sldId id="291" r:id="rId16"/>
    <p:sldId id="282" r:id="rId17"/>
    <p:sldId id="283" r:id="rId18"/>
    <p:sldId id="277" r:id="rId19"/>
    <p:sldId id="258" r:id="rId20"/>
    <p:sldId id="293" r:id="rId21"/>
    <p:sldId id="272" r:id="rId22"/>
    <p:sldId id="273" r:id="rId23"/>
    <p:sldId id="275" r:id="rId24"/>
    <p:sldId id="276" r:id="rId25"/>
    <p:sldId id="274" r:id="rId26"/>
    <p:sldId id="260" r:id="rId27"/>
    <p:sldId id="261" r:id="rId28"/>
    <p:sldId id="262" r:id="rId29"/>
    <p:sldId id="263" r:id="rId30"/>
    <p:sldId id="264" r:id="rId31"/>
    <p:sldId id="265" r:id="rId32"/>
    <p:sldId id="266" r:id="rId33"/>
    <p:sldId id="267" r:id="rId34"/>
    <p:sldId id="268" r:id="rId35"/>
    <p:sldId id="269" r:id="rId36"/>
    <p:sldId id="294" r:id="rId37"/>
    <p:sldId id="295" r:id="rId38"/>
    <p:sldId id="296" r:id="rId39"/>
    <p:sldId id="270" r:id="rId40"/>
    <p:sldId id="271" r:id="rId41"/>
    <p:sldId id="259" r:id="rId42"/>
  </p:sldIdLst>
  <p:sldSz cx="9144000" cy="6858000" type="screen4x3"/>
  <p:notesSz cx="10234613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596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797550" y="0"/>
            <a:ext cx="4435475" cy="3556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680770-ADFC-4260-9C93-2757B136DEE9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1813"/>
            <a:ext cx="3549650" cy="26622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23938" y="3371850"/>
            <a:ext cx="8186737" cy="31956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797550" y="6743700"/>
            <a:ext cx="4435475" cy="3540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411209-CCD6-4F2B-84F6-9B49A5E780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8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3"/>
          </p:nvPr>
        </p:nvSpPr>
        <p:spPr>
          <a:xfrm>
            <a:off x="971550" y="1196975"/>
            <a:ext cx="6408762" cy="914400"/>
          </a:xfrm>
        </p:spPr>
        <p:txBody>
          <a:bodyPr/>
          <a:lstStyle>
            <a:lvl1pPr algn="ctr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2085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5E03C2F1-4303-46FD-BD96-DFF132C2F07E}" type="datetimeFigureOut">
              <a:rPr lang="en-US" smtClean="0"/>
              <a:t>10/21/2024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fld id="{7FC7A7B8-5F5E-4807-9DAC-30424A4C92A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7" Type="http://schemas.openxmlformats.org/officeDocument/2006/relationships/image" Target="../media/image220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SETN 3224</a:t>
            </a:r>
            <a:br>
              <a:rPr lang="en-US" dirty="0"/>
            </a:br>
            <a:r>
              <a:rPr lang="en-US" dirty="0"/>
              <a:t>Thermal Hydraulics &amp; Lab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934200" cy="914400"/>
          </a:xfrm>
        </p:spPr>
        <p:txBody>
          <a:bodyPr/>
          <a:lstStyle/>
          <a:p>
            <a:r>
              <a:rPr lang="en-US" dirty="0" err="1"/>
              <a:t>Mohsin</a:t>
            </a:r>
            <a:r>
              <a:rPr lang="en-US" dirty="0"/>
              <a:t> </a:t>
            </a:r>
            <a:r>
              <a:rPr lang="en-US" dirty="0" err="1"/>
              <a:t>Mohd</a:t>
            </a:r>
            <a:r>
              <a:rPr lang="en-US" dirty="0"/>
              <a:t> </a:t>
            </a:r>
            <a:r>
              <a:rPr lang="en-US" dirty="0" err="1"/>
              <a:t>Sies</a:t>
            </a:r>
            <a:endParaRPr lang="en-US" dirty="0"/>
          </a:p>
          <a:p>
            <a:r>
              <a:rPr lang="en-US" sz="2000" dirty="0"/>
              <a:t>Nuclear Engineering,</a:t>
            </a:r>
          </a:p>
          <a:p>
            <a:r>
              <a:rPr lang="en-US" sz="2000" dirty="0"/>
              <a:t>Faculty of Chemical and Energy Engineering,</a:t>
            </a:r>
          </a:p>
          <a:p>
            <a:r>
              <a:rPr lang="en-US" sz="2000" dirty="0"/>
              <a:t> </a:t>
            </a:r>
            <a:r>
              <a:rPr lang="en-US" sz="2000" dirty="0" err="1"/>
              <a:t>Universiti</a:t>
            </a:r>
            <a:r>
              <a:rPr lang="en-US" sz="2000" dirty="0"/>
              <a:t> </a:t>
            </a:r>
            <a:r>
              <a:rPr lang="en-US" sz="2000" dirty="0" err="1"/>
              <a:t>Teknologi</a:t>
            </a:r>
            <a:r>
              <a:rPr lang="en-US" sz="2000" dirty="0"/>
              <a:t> Malaysia</a:t>
            </a:r>
          </a:p>
        </p:txBody>
      </p:sp>
    </p:spTree>
    <p:extLst>
      <p:ext uri="{BB962C8B-B14F-4D97-AF65-F5344CB8AC3E}">
        <p14:creationId xmlns:p14="http://schemas.microsoft.com/office/powerpoint/2010/main" val="33625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0D9F99-E8B4-138A-BD4B-4E3A9A4A8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PLANT CHARACTERISTICS</a:t>
            </a:r>
            <a:r>
              <a:rPr lang="en-US" sz="2800" b="1" spc="-10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↔</a:t>
            </a:r>
            <a:r>
              <a:rPr lang="en-US" sz="2800" b="1" spc="-3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THERMAL</a:t>
            </a:r>
            <a:r>
              <a:rPr lang="en-US" sz="2800" b="1" spc="60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800" b="1" spc="-5" dirty="0">
                <a:effectLst/>
                <a:latin typeface="+mn-lt"/>
                <a:ea typeface="Bookman Old Style" panose="02050604050505020204" pitchFamily="18" charset="0"/>
                <a:cs typeface="Arial" panose="020B0604020202020204" pitchFamily="34" charset="0"/>
              </a:rPr>
              <a:t>HYDRAULICS</a:t>
            </a:r>
            <a:endParaRPr lang="en-MY" sz="2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FB1446-22AD-A7C6-5E50-75A190726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Thermal hydraulic considerations are important when selecting overall plant characteristics. </a:t>
            </a:r>
          </a:p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Primary system temperature and pressure are key characteristics related to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both the coolant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selection</a:t>
            </a:r>
            <a:r>
              <a:rPr lang="en-US" sz="2400" spc="19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and plant thermal performance.</a:t>
            </a:r>
            <a:r>
              <a:rPr lang="en-US" sz="2400" spc="19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</a:p>
          <a:p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This thermal</a:t>
            </a:r>
            <a:r>
              <a:rPr lang="en-US" sz="2400" spc="19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performance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is dictated by the bounds of the maximum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allowable</a:t>
            </a:r>
            <a:r>
              <a:rPr lang="en-US" sz="2400" spc="15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primary</a:t>
            </a:r>
            <a:r>
              <a:rPr lang="en-US" sz="2400" spc="16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coolant</a:t>
            </a:r>
            <a:r>
              <a:rPr lang="en-US" sz="2400" spc="16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outlet temperature</a:t>
            </a:r>
            <a:r>
              <a:rPr lang="en-US" sz="2400" spc="5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 </a:t>
            </a:r>
            <a:r>
              <a:rPr lang="en-US" sz="2400" dirty="0">
                <a:effectLst/>
                <a:ea typeface="Bookman Old Style" panose="02050604050505020204" pitchFamily="18" charset="0"/>
                <a:cs typeface="Arial" panose="020B0604020202020204" pitchFamily="34" charset="0"/>
              </a:rPr>
              <a:t>and the minimum achievable condenser coolant inlet temperature.</a:t>
            </a:r>
            <a:endParaRPr lang="en-MY" sz="2400" dirty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0265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/>
            </a:pPr>
            <a:r>
              <a:rPr lang="en-US" sz="2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Primary</a:t>
            </a:r>
            <a:r>
              <a:rPr lang="en-US" sz="2800" i="1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coolant</a:t>
            </a:r>
            <a:r>
              <a:rPr lang="en-US" sz="2800" i="1" spc="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Corrosion behavior, though strongly dependent on water chemistry control, is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also</a:t>
            </a:r>
            <a:r>
              <a:rPr lang="en-US" sz="2800" spc="1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temperature-dependent.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reactor vessel resistance to brittle fracture degrades with accumulated neutron fluence. Vessel behavior under low-temperature, high-pressure transients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 operating conditions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is carefully evaluated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 ensure that the vessel has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retained</a:t>
            </a:r>
            <a:r>
              <a:rPr lang="en-US" sz="2800" spc="6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required</a:t>
            </a:r>
            <a:r>
              <a:rPr lang="en-US" sz="2800" spc="4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material</a:t>
            </a:r>
            <a:r>
              <a:rPr lang="en-US" sz="2800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toughness</a:t>
            </a:r>
            <a:r>
              <a:rPr lang="en-US" sz="2800" spc="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over</a:t>
            </a:r>
            <a:r>
              <a:rPr lang="en-US" sz="2800" spc="3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its</a:t>
            </a:r>
            <a:r>
              <a:rPr lang="en-US" sz="2800" spc="6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lifetime.</a:t>
            </a: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1708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 startAt="2"/>
            </a:pPr>
            <a:r>
              <a:rPr lang="en-US" sz="22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Primary</a:t>
            </a:r>
            <a:r>
              <a:rPr lang="en-US" sz="2200" i="1" spc="1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system</a:t>
            </a:r>
            <a:r>
              <a:rPr lang="en-US" sz="2200" i="1" spc="1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inventory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time response during accidents and less severe transients strongly depends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on coolant inventories.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reactor vessel</a:t>
            </a:r>
            <a:r>
              <a:rPr lang="en-US" sz="2200" spc="19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inventory</a:t>
            </a:r>
            <a:r>
              <a:rPr lang="en-US" sz="2200" spc="19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above the core is important</a:t>
            </a:r>
            <a:r>
              <a:rPr lang="en-US" sz="2200" spc="-2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 behavior in primary system rupture accidents. For a PWR, in particular, the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pressurizer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and steam generator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inventories dictate transient response for a large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class</a:t>
            </a:r>
            <a:r>
              <a:rPr lang="en-US" sz="2200" spc="2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of</a:t>
            </a:r>
            <a:r>
              <a:rPr lang="en-US" sz="22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situations.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During steady-state operation the inlet plenum serves as a mixing chamber to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homogenize coolant flow into the reactor. The upper plenum serves a similar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function in multiple-loop plants with regard to the intermediate heat exchanger/steam generator while at the same time protecting reactor vessel nozzles</a:t>
            </a:r>
            <a:r>
              <a:rPr lang="en-US" sz="22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</a:t>
            </a:r>
            <a:r>
              <a:rPr lang="en-US" sz="2200" spc="3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thermal</a:t>
            </a:r>
            <a:r>
              <a:rPr lang="en-US" sz="22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shock</a:t>
            </a:r>
            <a:r>
              <a:rPr lang="en-US" sz="2200" spc="7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in</a:t>
            </a:r>
            <a:r>
              <a:rPr lang="en-US" sz="2200" spc="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2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transients.</a:t>
            </a: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7169052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0" name="TextBox 2069">
            <a:extLst>
              <a:ext uri="{FF2B5EF4-FFF2-40B4-BE49-F238E27FC236}">
                <a16:creationId xmlns:a16="http://schemas.microsoft.com/office/drawing/2014/main" id="{78F13C98-A054-770E-8225-E3F716B88D98}"/>
              </a:ext>
            </a:extLst>
          </p:cNvPr>
          <p:cNvSpPr txBox="1"/>
          <p:nvPr/>
        </p:nvSpPr>
        <p:spPr>
          <a:xfrm>
            <a:off x="249382" y="1548438"/>
            <a:ext cx="815340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ts val="35"/>
              </a:spcBef>
              <a:buFont typeface="+mj-lt"/>
              <a:buAutoNum type="arabicPeriod" startAt="3"/>
            </a:pPr>
            <a:r>
              <a:rPr lang="en-US" sz="2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 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System</a:t>
            </a:r>
            <a:r>
              <a:rPr lang="en-US" sz="2800" i="1" spc="1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i="1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arrangement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The arrangement of reactor core and intermediate heat exchanger/steam generator thermal centers is crucial to the plant’s capability to remove heat by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natural</a:t>
            </a:r>
            <a:r>
              <a:rPr lang="en-US" sz="2800" spc="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circulation.</a:t>
            </a:r>
          </a:p>
          <a:p>
            <a:pPr marL="800100" lvl="1" indent="-342900">
              <a:spcBef>
                <a:spcPts val="35"/>
              </a:spcBef>
              <a:buFont typeface="+mj-lt"/>
              <a:buAutoNum type="alphaLcPeriod"/>
            </a:pP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Orientation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of pump shafts and heat exchanger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tubes coupled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with support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designs and impingement</a:t>
            </a:r>
            <a:r>
              <a:rPr lang="en-US" sz="2800" spc="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velocities is important relative to prevention of troublesome</a:t>
            </a:r>
            <a:r>
              <a:rPr lang="en-US" sz="2800" spc="14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vibration</a:t>
            </a:r>
            <a:r>
              <a:rPr lang="en-US" sz="2800" spc="1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2800" spc="-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problems.</a:t>
            </a:r>
            <a:endParaRPr lang="en-MY" sz="2800" spc="-5" dirty="0">
              <a:effectLst/>
              <a:ea typeface="Bookman Old Style" panose="02050604050505020204" pitchFamily="18" charset="0"/>
              <a:cs typeface="Bookman Old Style" panose="02050604050505020204" pitchFamily="18" charset="0"/>
            </a:endParaRPr>
          </a:p>
        </p:txBody>
      </p:sp>
      <p:sp>
        <p:nvSpPr>
          <p:cNvPr id="2077" name="Title 2076">
            <a:extLst>
              <a:ext uri="{FF2B5EF4-FFF2-40B4-BE49-F238E27FC236}">
                <a16:creationId xmlns:a16="http://schemas.microsoft.com/office/drawing/2014/main" id="{B73E948E-5C8A-5248-8DA2-52AC08640D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5438"/>
            <a:ext cx="8229600" cy="1143000"/>
          </a:xfrm>
        </p:spPr>
        <p:txBody>
          <a:bodyPr/>
          <a:lstStyle/>
          <a:p>
            <a:r>
              <a:rPr lang="en-MY" sz="3200" b="1" dirty="0"/>
              <a:t>Other plant characteristics strongly coupled with thermal hydraulic considerations.</a:t>
            </a:r>
          </a:p>
        </p:txBody>
      </p:sp>
    </p:spTree>
    <p:extLst>
      <p:ext uri="{BB962C8B-B14F-4D97-AF65-F5344CB8AC3E}">
        <p14:creationId xmlns:p14="http://schemas.microsoft.com/office/powerpoint/2010/main" val="2846386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5.png">
            <a:extLst>
              <a:ext uri="{FF2B5EF4-FFF2-40B4-BE49-F238E27FC236}">
                <a16:creationId xmlns:a16="http://schemas.microsoft.com/office/drawing/2014/main" id="{75C3944B-B5BF-039A-FE33-337286864BC4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32421" y="609600"/>
            <a:ext cx="8279157" cy="48006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A75839F-1F1D-41B2-EC4A-3A3AADFE00BD}"/>
              </a:ext>
            </a:extLst>
          </p:cNvPr>
          <p:cNvSpPr txBox="1"/>
          <p:nvPr/>
        </p:nvSpPr>
        <p:spPr>
          <a:xfrm>
            <a:off x="432421" y="5715000"/>
            <a:ext cx="82791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Relations</a:t>
            </a:r>
            <a:r>
              <a:rPr lang="en-US" sz="1800" spc="1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among</a:t>
            </a:r>
            <a:r>
              <a:rPr lang="en-US" sz="1800" spc="18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reactor</a:t>
            </a:r>
            <a:r>
              <a:rPr lang="en-US" sz="1800" spc="15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plant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temperatures</a:t>
            </a:r>
            <a:r>
              <a:rPr lang="en-US" sz="1800" spc="17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for</a:t>
            </a:r>
            <a:r>
              <a:rPr lang="en-US" sz="18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a</a:t>
            </a:r>
            <a:r>
              <a:rPr lang="en-US" sz="1800" spc="9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typical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PWR.</a:t>
            </a:r>
            <a:r>
              <a:rPr lang="en-US" sz="1800" spc="6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(Adapted</a:t>
            </a:r>
            <a:r>
              <a:rPr lang="en-US" sz="1800" spc="18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from</a:t>
            </a:r>
            <a:r>
              <a:rPr lang="en-US" sz="1800" spc="135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 </a:t>
            </a:r>
            <a:r>
              <a:rPr lang="en-US" sz="1800" dirty="0">
                <a:effectLst/>
                <a:ea typeface="Bookman Old Style" panose="02050604050505020204" pitchFamily="18" charset="0"/>
                <a:cs typeface="Bookman Old Style" panose="02050604050505020204" pitchFamily="18" charset="0"/>
              </a:rPr>
              <a:t>Tong)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4953754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F715B6-D6DC-CC7C-FA4F-4323D8C98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MY" sz="36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Light-Water Reactor Thermal Conditions</a:t>
            </a:r>
            <a:endParaRPr lang="en-MY" sz="3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4B713E2-1A6A-639B-35AD-D6070C22A1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1535292"/>
              </p:ext>
            </p:extLst>
          </p:nvPr>
        </p:nvGraphicFramePr>
        <p:xfrm>
          <a:off x="491836" y="1600200"/>
          <a:ext cx="8229600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2806046352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05516980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2864218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Condition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PWR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BWR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7802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Primary coolant outlet temperature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326.8°C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286.1°C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09836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Primary coolant system pressure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15.51 MPa 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7.14 MPa 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942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Turbine steam saturation conditions</a:t>
                      </a:r>
                    </a:p>
                    <a:p>
                      <a:pPr lvl="1"/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Pressure</a:t>
                      </a:r>
                    </a:p>
                    <a:p>
                      <a:pPr lvl="1"/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Temperature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5.7 MPa</a:t>
                      </a: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272.3°C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endParaRPr lang="en-MY" sz="1800" b="0" i="0" u="none" strike="noStrike" baseline="0" dirty="0">
                        <a:solidFill>
                          <a:srgbClr val="000000"/>
                        </a:solidFill>
                        <a:latin typeface="IFEHE F+ Times LT Std"/>
                      </a:endParaRP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7.14 MPa</a:t>
                      </a:r>
                    </a:p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287.2°C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00987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Plant thermal </a:t>
                      </a:r>
                      <a:r>
                        <a:rPr lang="en-MY" sz="1800" b="0" i="0" u="none" strike="noStrike" baseline="0" dirty="0" err="1">
                          <a:solidFill>
                            <a:srgbClr val="000000"/>
                          </a:solidFill>
                          <a:latin typeface="IFEHE F+ Times LT Std"/>
                        </a:rPr>
                        <a:t>efficiency</a:t>
                      </a:r>
                      <a:r>
                        <a:rPr lang="en-MY" sz="800" b="0" i="0" u="none" strike="noStrike" baseline="0" dirty="0" err="1">
                          <a:solidFill>
                            <a:srgbClr val="000000"/>
                          </a:solidFill>
                          <a:latin typeface="IFEHE F+ Times LT Std"/>
                        </a:rPr>
                        <a:t>a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33.7%</a:t>
                      </a:r>
                      <a:endParaRPr lang="en-MY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MY" sz="1800" b="0" i="0" u="none" strike="noStrike" baseline="0" dirty="0">
                          <a:solidFill>
                            <a:srgbClr val="000000"/>
                          </a:solidFill>
                          <a:latin typeface="IFEHE F+ Times LT Std"/>
                        </a:rPr>
                        <a:t>32.0% </a:t>
                      </a:r>
                      <a:endParaRPr lang="en-MY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56527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7876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Fuel types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33600"/>
            <a:ext cx="5786346" cy="186201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778" y="1417638"/>
            <a:ext cx="2846908" cy="43735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8403" y="4114800"/>
            <a:ext cx="3276600" cy="2129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83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09600" y="327828"/>
            <a:ext cx="8229600" cy="1143000"/>
          </a:xfrm>
        </p:spPr>
        <p:txBody>
          <a:bodyPr/>
          <a:lstStyle/>
          <a:p>
            <a:r>
              <a:rPr lang="en-US" sz="3200" dirty="0"/>
              <a:t>TRISO - </a:t>
            </a:r>
            <a:r>
              <a:rPr lang="en-MY" sz="3200" dirty="0" err="1">
                <a:solidFill>
                  <a:srgbClr val="292929"/>
                </a:solidFill>
                <a:latin typeface="Karla"/>
              </a:rPr>
              <a:t>TRi</a:t>
            </a:r>
            <a:r>
              <a:rPr lang="en-MY" sz="3200" dirty="0">
                <a:solidFill>
                  <a:srgbClr val="292929"/>
                </a:solidFill>
                <a:latin typeface="Karla"/>
              </a:rPr>
              <a:t>-structural </a:t>
            </a:r>
            <a:r>
              <a:rPr lang="en-MY" sz="3200" dirty="0" err="1">
                <a:solidFill>
                  <a:srgbClr val="292929"/>
                </a:solidFill>
                <a:latin typeface="Karla"/>
              </a:rPr>
              <a:t>ISOtropic</a:t>
            </a:r>
            <a:r>
              <a:rPr lang="en-MY" sz="3200" dirty="0">
                <a:solidFill>
                  <a:srgbClr val="292929"/>
                </a:solidFill>
                <a:latin typeface="Karla"/>
              </a:rPr>
              <a:t> particle fuel</a:t>
            </a:r>
            <a:endParaRPr 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864047"/>
            <a:ext cx="3818033" cy="24094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440892"/>
            <a:ext cx="3785112" cy="23886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092374"/>
            <a:ext cx="3785112" cy="238866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312569" y="1386719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/>
              <a:t>Fuel particle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~ 1 mm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uranium, carbon and oxygen fuel kernel.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encapsulated by three layers of carbon- and ceramic-based materials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7309014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Heat Generation in Nuclear Reactors</a:t>
            </a:r>
          </a:p>
        </p:txBody>
      </p:sp>
      <p:pic>
        <p:nvPicPr>
          <p:cNvPr id="18434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905000"/>
            <a:ext cx="2895600" cy="3635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2514600"/>
            <a:ext cx="2754923" cy="179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4979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Heat Release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4412" y="1890712"/>
            <a:ext cx="7115175" cy="3076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4761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Nuclear Reactor Types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2514600"/>
            <a:ext cx="5884751" cy="3428999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0" y="1691630"/>
            <a:ext cx="2796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MY" sz="2400" dirty="0"/>
              <a:t>https://aris.iaea.org/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1512887"/>
            <a:ext cx="441960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8338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Fission Heat Release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D541203-6BAA-097F-D3E7-1BC058E34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1100" y="1129254"/>
            <a:ext cx="6781800" cy="546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009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896"/>
            <a:ext cx="8229600" cy="774904"/>
          </a:xfrm>
        </p:spPr>
        <p:txBody>
          <a:bodyPr/>
          <a:lstStyle/>
          <a:p>
            <a:r>
              <a:rPr lang="en-US" dirty="0"/>
              <a:t>Volumetric heat generation in thermal reactor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 bwMode="auto">
          <a:xfrm>
            <a:off x="381000" y="34290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For </a:t>
            </a:r>
            <a:r>
              <a:rPr lang="en-US" dirty="0" err="1"/>
              <a:t>multigroup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FBEE32-5C54-78C3-83EB-7831FE19086A}"/>
                  </a:ext>
                </a:extLst>
              </p:cNvPr>
              <p:cNvSpPr txBox="1"/>
              <p:nvPr/>
            </p:nvSpPr>
            <p:spPr>
              <a:xfrm>
                <a:off x="3023311" y="2661298"/>
                <a:ext cx="2878993" cy="4058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MY" sz="240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sty m:val="p"/>
                                </m:rPr>
                                <a:rPr lang="el-GR" sz="24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1FBEE32-5C54-78C3-83EB-7831FE1908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311" y="2661298"/>
                <a:ext cx="2878993" cy="405817"/>
              </a:xfrm>
              <a:prstGeom prst="rect">
                <a:avLst/>
              </a:prstGeom>
              <a:blipFill>
                <a:blip r:embed="rId2"/>
                <a:stretch>
                  <a:fillRect l="-2119" t="-1515" b="-27273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FCD9DA-588E-24EB-2EEB-020109508DC8}"/>
                  </a:ext>
                </a:extLst>
              </p:cNvPr>
              <p:cNvSpPr txBox="1"/>
              <p:nvPr/>
            </p:nvSpPr>
            <p:spPr>
              <a:xfrm>
                <a:off x="3023311" y="4338322"/>
                <a:ext cx="3402085" cy="9383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𝒓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sub>
                      </m:sSub>
                      <m:nary>
                        <m:naryPr>
                          <m:chr m:val="∑"/>
                          <m:sup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7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  <m:sup/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l-GR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𝑓𝑔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𝜙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𝑔</m:t>
                              </m:r>
                            </m:sub>
                          </m:sSub>
                          <m:d>
                            <m:dPr>
                              <m:ctrlPr>
                                <a:rPr lang="en-MY" sz="2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3FCD9DA-588E-24EB-2EEB-020109508D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311" y="4338322"/>
                <a:ext cx="3402085" cy="93833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410200" y="3137613"/>
                <a:ext cx="3367076" cy="12276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</m:sub>
                    </m:sSub>
                  </m:oMath>
                </a14:m>
                <a:r>
                  <a:rPr lang="en-US" dirty="0"/>
                  <a:t> – Energy deposited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MY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sty m:val="p"/>
                              </m:rPr>
                              <a:rPr lang="el-GR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Σ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𝑓𝑟</m:t>
                        </m:r>
                      </m:sub>
                    </m:sSub>
                  </m:oMath>
                </a14:m>
                <a:r>
                  <a:rPr lang="en-MY" dirty="0"/>
                  <a:t> - Thermal fission cross section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MY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𝜙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d>
                      <m:dPr>
                        <m:ctrlPr>
                          <a:rPr lang="en-MY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𝒓</m:t>
                        </m:r>
                      </m:e>
                    </m:d>
                  </m:oMath>
                </a14:m>
                <a:r>
                  <a:rPr lang="en-MY" dirty="0"/>
                  <a:t> - Thermal neutron flux</a:t>
                </a:r>
              </a:p>
              <a:p>
                <a:endParaRPr lang="en-MY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0200" y="3137613"/>
                <a:ext cx="3367076" cy="1227644"/>
              </a:xfrm>
              <a:prstGeom prst="rect">
                <a:avLst/>
              </a:prstGeom>
              <a:blipFill rotWithShape="0">
                <a:blip r:embed="rId4"/>
                <a:stretch>
                  <a:fillRect l="-543" t="-2985" r="-906"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79949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774904"/>
          </a:xfrm>
        </p:spPr>
        <p:txBody>
          <a:bodyPr/>
          <a:lstStyle/>
          <a:p>
            <a:r>
              <a:rPr lang="en-US" dirty="0"/>
              <a:t>Neutron flux for bare, finite cylinder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245525" y="42672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Flux profile sinusoidal axially, Bessel function radially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32AB42-7C62-0BFF-CBC3-818700235B7C}"/>
                  </a:ext>
                </a:extLst>
              </p:cNvPr>
              <p:cNvSpPr txBox="1"/>
              <p:nvPr/>
            </p:nvSpPr>
            <p:spPr>
              <a:xfrm>
                <a:off x="1828799" y="1575896"/>
                <a:ext cx="5063053" cy="84722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̅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Σ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2.405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acc>
                                <m:accPr>
                                  <m:chr m:val="̃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32AB42-7C62-0BFF-CBC3-818700235B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1575896"/>
                <a:ext cx="5063053" cy="84722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>
            <a:extLst>
              <a:ext uri="{FF2B5EF4-FFF2-40B4-BE49-F238E27FC236}">
                <a16:creationId xmlns:a16="http://schemas.microsoft.com/office/drawing/2014/main" id="{8B2682D1-ADE1-B54A-E322-865F7EF023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5389" y="2743200"/>
            <a:ext cx="77934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C00000"/>
                </a:solidFill>
                <a:latin typeface="+mj-lt"/>
              </a:rPr>
              <a:t>P 		is the total power of the reactor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E</a:t>
            </a:r>
            <a:r>
              <a:rPr lang="en-US" altLang="en-US" sz="2400" baseline="-25000" dirty="0">
                <a:latin typeface="+mj-lt"/>
              </a:rPr>
              <a:t>R</a:t>
            </a:r>
            <a:r>
              <a:rPr lang="en-US" altLang="en-US" sz="2400" dirty="0">
                <a:latin typeface="+mj-lt"/>
              </a:rPr>
              <a:t> 		is the recoverable energy per fission in joules, </a:t>
            </a:r>
          </a:p>
        </p:txBody>
      </p:sp>
    </p:spTree>
    <p:extLst>
      <p:ext uri="{BB962C8B-B14F-4D97-AF65-F5344CB8AC3E}">
        <p14:creationId xmlns:p14="http://schemas.microsoft.com/office/powerpoint/2010/main" val="3006529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See the source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4600" y="990600"/>
            <a:ext cx="3057525" cy="4724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2074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Bessel Function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000250"/>
            <a:ext cx="6826250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530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5896"/>
            <a:ext cx="8229600" cy="774904"/>
          </a:xfrm>
        </p:spPr>
        <p:txBody>
          <a:bodyPr/>
          <a:lstStyle/>
          <a:p>
            <a:r>
              <a:rPr lang="en-US" dirty="0"/>
              <a:t>Volumetric heat release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444137" y="4343400"/>
            <a:ext cx="8229600" cy="7749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Max heat release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BC60D-41A5-33DD-9E05-896F3086CA9E}"/>
                  </a:ext>
                </a:extLst>
              </p:cNvPr>
              <p:cNvSpPr txBox="1"/>
              <p:nvPr/>
            </p:nvSpPr>
            <p:spPr>
              <a:xfrm>
                <a:off x="1845869" y="2989058"/>
                <a:ext cx="5452262" cy="8298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2.405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num>
                            <m:den>
                              <m:acc>
                                <m:accPr>
                                  <m:chr m:val="̃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𝑅</m:t>
                                  </m:r>
                                </m:e>
                              </m:acc>
                            </m:den>
                          </m:f>
                        </m:e>
                      </m:d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acc>
                                    <m:accPr>
                                      <m:chr m:val="̃"/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</m:acc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04BC60D-41A5-33DD-9E05-896F3086CA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5869" y="2989058"/>
                <a:ext cx="5452262" cy="82984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F6F3C9-8AFB-74C0-46F6-E006EE6401A5}"/>
                  </a:ext>
                </a:extLst>
              </p:cNvPr>
              <p:cNvSpPr txBox="1"/>
              <p:nvPr/>
            </p:nvSpPr>
            <p:spPr>
              <a:xfrm>
                <a:off x="1447800" y="5242468"/>
                <a:ext cx="4572000" cy="84664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max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sub>
                          </m:sSub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2F6F3C9-8AFB-74C0-46F6-E006EE6401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7800" y="5242468"/>
                <a:ext cx="4572000" cy="84664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858100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3AC9ED0-27F4-4033-B06A-E6A0F25ACE48}" type="slidenum">
              <a:rPr lang="en-MY" altLang="en-US" sz="1200" b="1">
                <a:solidFill>
                  <a:srgbClr val="898989"/>
                </a:solidFill>
                <a:latin typeface="+mn-lt"/>
              </a:rPr>
              <a:pPr>
                <a:spcBef>
                  <a:spcPct val="0"/>
                </a:spcBef>
                <a:buFontTx/>
                <a:buNone/>
              </a:pPr>
              <a:t>26</a:t>
            </a:fld>
            <a:endParaRPr lang="en-MY" altLang="en-US" sz="1200" b="1">
              <a:solidFill>
                <a:srgbClr val="898989"/>
              </a:solidFill>
              <a:latin typeface="+mn-lt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43000" y="333326"/>
            <a:ext cx="74422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n-lt"/>
              </a:rPr>
              <a:t>Heat generated by a single fuel element</a:t>
            </a:r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4463" y="1125538"/>
            <a:ext cx="86042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n-lt"/>
              </a:rPr>
              <a:t>The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neutron flux </a:t>
            </a:r>
            <a:r>
              <a:rPr lang="en-MY" altLang="en-US" sz="2400" dirty="0">
                <a:latin typeface="+mn-lt"/>
              </a:rPr>
              <a:t>in a single fuel element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is not constant</a:t>
            </a:r>
            <a:r>
              <a:rPr lang="en-MY" altLang="en-US" sz="2400" dirty="0">
                <a:latin typeface="+mn-lt"/>
              </a:rPr>
              <a:t>.</a:t>
            </a: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144463" y="2074863"/>
            <a:ext cx="860425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n-lt"/>
              </a:rPr>
              <a:t>The axial variations in flux, and consequently </a:t>
            </a:r>
            <a:r>
              <a:rPr lang="en-MY" altLang="en-US" sz="2400" dirty="0">
                <a:solidFill>
                  <a:srgbClr val="C00000"/>
                </a:solidFill>
                <a:latin typeface="+mn-lt"/>
              </a:rPr>
              <a:t>volumetric thermal source strength</a:t>
            </a:r>
            <a:r>
              <a:rPr lang="en-MY" altLang="en-US" sz="2400" dirty="0">
                <a:latin typeface="+mn-lt"/>
              </a:rPr>
              <a:t>, however, follow those in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core</a:t>
            </a:r>
            <a:r>
              <a:rPr lang="en-MY" altLang="en-US" sz="2400" dirty="0">
                <a:latin typeface="+mn-lt"/>
              </a:rPr>
              <a:t> at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position</a:t>
            </a:r>
            <a:r>
              <a:rPr lang="en-MY" altLang="en-US" sz="2400" dirty="0">
                <a:latin typeface="+mn-lt"/>
              </a:rPr>
              <a:t> where the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fuel</a:t>
            </a:r>
            <a:r>
              <a:rPr lang="en-MY" altLang="en-US" sz="2400" dirty="0">
                <a:latin typeface="+mn-lt"/>
              </a:rPr>
              <a:t> </a:t>
            </a:r>
            <a:r>
              <a:rPr lang="en-MY" altLang="en-US" sz="2400" dirty="0">
                <a:solidFill>
                  <a:srgbClr val="00B0F0"/>
                </a:solidFill>
                <a:latin typeface="+mn-lt"/>
              </a:rPr>
              <a:t>element</a:t>
            </a:r>
            <a:r>
              <a:rPr lang="en-MY" altLang="en-US" sz="2400" dirty="0">
                <a:latin typeface="+mn-lt"/>
              </a:rPr>
              <a:t> is, and must be taken into account.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644B504A-96B9-739A-1495-7B708DC840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4463" y="3870585"/>
                <a:ext cx="8604250" cy="121225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MY" altLang="en-US" sz="2400" dirty="0">
                    <a:latin typeface="+mn-lt"/>
                  </a:rPr>
                  <a:t>If the variation of </a:t>
                </a:r>
                <a:r>
                  <a:rPr lang="el-GR" altLang="en-US" sz="2400" dirty="0">
                    <a:latin typeface="+mn-lt"/>
                  </a:rPr>
                  <a:t>ϕ</a:t>
                </a:r>
                <a:r>
                  <a:rPr lang="en-MY" altLang="en-US" sz="2400" dirty="0">
                    <a:latin typeface="+mn-lt"/>
                  </a:rPr>
                  <a:t> in the axial direction is a pure cosine function of z, the maximum value of </a:t>
                </a:r>
                <a:r>
                  <a:rPr lang="el-GR" altLang="en-US" sz="2400" dirty="0"/>
                  <a:t>ϕ</a:t>
                </a:r>
                <a:r>
                  <a:rPr lang="en-MY" altLang="en-US" sz="24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p>
                  </m:oMath>
                </a14:m>
                <a:r>
                  <a:rPr lang="en-MY" altLang="en-US" sz="2400" dirty="0">
                    <a:latin typeface="+mn-lt"/>
                  </a:rPr>
                  <a:t> occur in a single fuel element at its </a:t>
                </a:r>
                <a:r>
                  <a:rPr lang="en-MY" altLang="en-US" sz="2400" dirty="0" err="1">
                    <a:latin typeface="+mn-lt"/>
                  </a:rPr>
                  <a:t>center</a:t>
                </a:r>
                <a:r>
                  <a:rPr lang="en-MY" altLang="en-US" sz="2400" dirty="0">
                    <a:latin typeface="+mn-lt"/>
                  </a:rPr>
                  <a:t> and will be designated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l-GR" altLang="en-US" sz="2400" dirty="0"/>
                          <m:t>ϕ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en-MY" altLang="en-US" sz="2400" dirty="0">
                    <a:latin typeface="+mn-lt"/>
                  </a:rPr>
                  <a:t> and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MY" altLang="en-US" sz="240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b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b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bSup>
                  </m:oMath>
                </a14:m>
                <a:r>
                  <a:rPr lang="en-MY" altLang="en-US" sz="2400" dirty="0">
                    <a:latin typeface="+mn-lt"/>
                  </a:rPr>
                  <a:t>   </a:t>
                </a:r>
              </a:p>
            </p:txBody>
          </p:sp>
        </mc:Choice>
        <mc:Fallback xmlns="">
          <p:sp>
            <p:nvSpPr>
              <p:cNvPr id="9" name="Rectangle 4">
                <a:extLst>
                  <a:ext uri="{FF2B5EF4-FFF2-40B4-BE49-F238E27FC236}">
                    <a16:creationId xmlns:a16="http://schemas.microsoft.com/office/drawing/2014/main" id="{644B504A-96B9-739A-1495-7B708DC840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4463" y="3870585"/>
                <a:ext cx="8604250" cy="1212255"/>
              </a:xfrm>
              <a:prstGeom prst="rect">
                <a:avLst/>
              </a:prstGeom>
              <a:blipFill>
                <a:blip r:embed="rId2"/>
                <a:stretch>
                  <a:fillRect l="-1134" t="-4020" r="-1417" b="-9548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3843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698500" y="1412875"/>
                <a:ext cx="2420938" cy="6492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98500" y="1412875"/>
                <a:ext cx="2420938" cy="649288"/>
              </a:xfrm>
              <a:prstGeom prst="rect">
                <a:avLst/>
              </a:prstGeom>
              <a:blipFill>
                <a:blip r:embed="rId2"/>
                <a:stretch>
                  <a:fillRect l="-75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698500" y="188913"/>
            <a:ext cx="805021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dirty="0">
                <a:latin typeface="+mj-lt"/>
              </a:rPr>
              <a:t>Heat Production in Fuel Elements (Fuel Rods)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249238" y="833438"/>
            <a:ext cx="428085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Heat production per unit volume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9850" y="4037013"/>
            <a:ext cx="8713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</a:rPr>
              <a:t>The spatial dependence of the flux depends on the geometry and structure of the reactor.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204913" y="5549900"/>
                <a:ext cx="2674937" cy="9445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func>
                        <m:func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sz="200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sz="20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sz="20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04913" y="5549900"/>
                <a:ext cx="2674937" cy="94456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6605588" y="5483225"/>
                <a:ext cx="2079625" cy="825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605588" y="5483225"/>
                <a:ext cx="2079625" cy="82550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10"/>
          <p:cNvSpPr>
            <a:spLocks noChangeArrowheads="1"/>
          </p:cNvSpPr>
          <p:nvPr/>
        </p:nvSpPr>
        <p:spPr bwMode="auto">
          <a:xfrm>
            <a:off x="854075" y="2451100"/>
            <a:ext cx="367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i="1">
                <a:solidFill>
                  <a:srgbClr val="C00000"/>
                </a:solidFill>
                <a:latin typeface="+mj-lt"/>
              </a:rPr>
              <a:t>G</a:t>
            </a:r>
            <a:r>
              <a:rPr lang="en-MY" altLang="en-US" sz="2400">
                <a:latin typeface="+mj-lt"/>
              </a:rPr>
              <a:t> is the </a:t>
            </a:r>
            <a:r>
              <a:rPr lang="en-MY" altLang="en-US" sz="2400" i="1">
                <a:solidFill>
                  <a:srgbClr val="00B050"/>
                </a:solidFill>
                <a:latin typeface="+mj-lt"/>
              </a:rPr>
              <a:t>energy per reaction</a:t>
            </a:r>
            <a:endParaRPr lang="en-US" altLang="en-US" sz="2400"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0"/>
              <p:cNvSpPr txBox="1"/>
              <p:nvPr/>
            </p:nvSpPr>
            <p:spPr bwMode="auto">
              <a:xfrm>
                <a:off x="955675" y="3573463"/>
                <a:ext cx="3090863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sz="20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11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55675" y="3573463"/>
                <a:ext cx="3090863" cy="54610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2"/>
          <p:cNvSpPr>
            <a:spLocks noChangeArrowheads="1"/>
          </p:cNvSpPr>
          <p:nvPr/>
        </p:nvSpPr>
        <p:spPr bwMode="auto">
          <a:xfrm>
            <a:off x="69850" y="3141663"/>
            <a:ext cx="294119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B050"/>
                </a:solidFill>
                <a:latin typeface="+mj-lt"/>
              </a:rPr>
              <a:t>In the thermal reactor</a:t>
            </a:r>
          </a:p>
        </p:txBody>
      </p:sp>
      <p:sp>
        <p:nvSpPr>
          <p:cNvPr id="13" name="Rectangle 4"/>
          <p:cNvSpPr>
            <a:spLocks noChangeArrowheads="1"/>
          </p:cNvSpPr>
          <p:nvPr/>
        </p:nvSpPr>
        <p:spPr bwMode="auto">
          <a:xfrm>
            <a:off x="285750" y="5089525"/>
            <a:ext cx="848360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For the case of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sinusoidal flux </a:t>
            </a:r>
          </a:p>
        </p:txBody>
      </p:sp>
    </p:spTree>
    <p:extLst>
      <p:ext uri="{BB962C8B-B14F-4D97-AF65-F5344CB8AC3E}">
        <p14:creationId xmlns:p14="http://schemas.microsoft.com/office/powerpoint/2010/main" val="52699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0" grpId="0"/>
      <p:bldP spid="12" grpId="0"/>
      <p:bldP spid="1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835150" y="487363"/>
                <a:ext cx="3529013" cy="9556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35150" y="487363"/>
                <a:ext cx="3529013" cy="9556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6513" y="1560513"/>
            <a:ext cx="8059737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C00000"/>
                </a:solidFill>
                <a:latin typeface="+mj-lt"/>
              </a:rPr>
              <a:t>P 		is the total power of the reactor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E</a:t>
            </a:r>
            <a:r>
              <a:rPr lang="en-US" altLang="en-US" sz="2400" baseline="-25000" dirty="0">
                <a:latin typeface="+mj-lt"/>
              </a:rPr>
              <a:t>R</a:t>
            </a:r>
            <a:r>
              <a:rPr lang="en-US" altLang="en-US" sz="2400" dirty="0">
                <a:latin typeface="+mj-lt"/>
              </a:rPr>
              <a:t> 		is the recoverable energy per fission in joules,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V  		is the fuel volume in cm</a:t>
            </a:r>
            <a:r>
              <a:rPr lang="en-US" altLang="en-US" sz="2400" baseline="30000" dirty="0">
                <a:latin typeface="+mj-lt"/>
              </a:rPr>
              <a:t>3</a:t>
            </a:r>
            <a:r>
              <a:rPr lang="en-US" altLang="en-US" sz="2400" dirty="0">
                <a:latin typeface="+mj-lt"/>
              </a:rPr>
              <a:t> , and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 	      	are its outer dimensions in centimeters to the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		extrapolated boundaries</a:t>
            </a:r>
            <a:endParaRPr lang="en-US" altLang="en-US" sz="2400" dirty="0">
              <a:solidFill>
                <a:srgbClr val="C00000"/>
              </a:solidFill>
              <a:latin typeface="+mj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36513" y="2708275"/>
                <a:ext cx="1450975" cy="419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and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𝑒</m:t>
                          </m:r>
                        </m:sub>
                      </m:sSub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13" y="2708275"/>
                <a:ext cx="1450975" cy="4191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79388" y="3429000"/>
                <a:ext cx="4760912" cy="98107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3429000"/>
                <a:ext cx="4760912" cy="98107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5867400" y="3500439"/>
                <a:ext cx="2549525" cy="603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𝜙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867400" y="3500439"/>
                <a:ext cx="2549525" cy="6032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Object 8"/>
              <p:cNvSpPr txBox="1"/>
              <p:nvPr/>
            </p:nvSpPr>
            <p:spPr bwMode="auto">
              <a:xfrm>
                <a:off x="179388" y="4437063"/>
                <a:ext cx="7916862" cy="603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𝑣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reactor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rod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volume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  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𝑉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the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reactor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volume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MY" dirty="0"/>
              </a:p>
            </p:txBody>
          </p:sp>
        </mc:Choice>
        <mc:Fallback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9388" y="4437063"/>
                <a:ext cx="7916862" cy="6032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/>
              <p:cNvSpPr txBox="1"/>
              <p:nvPr/>
            </p:nvSpPr>
            <p:spPr bwMode="auto">
              <a:xfrm>
                <a:off x="2411413" y="5157788"/>
                <a:ext cx="5462587" cy="12652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𝑓𝑟</m:t>
                              </m:r>
                            </m:sub>
                          </m:sSub>
                          <m:f>
                            <m:f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⋅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num>
                            <m:den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𝑉</m:t>
                              </m:r>
                            </m:den>
                          </m:f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𝑓𝑟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10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411413" y="5157788"/>
                <a:ext cx="5462587" cy="12652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032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258888" y="2689225"/>
                <a:ext cx="2403475" cy="10223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q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MY" sz="2400" i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max</m:t>
                        </m:r>
                      </m:sub>
                      <m:sup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bSup>
                  </m:oMath>
                </a14:m>
                <a:r>
                  <a:rPr lang="en-MY" sz="2400" dirty="0"/>
                  <a:t>=</a:t>
                </a:r>
                <a:r>
                  <a:rPr lang="en-MY" sz="2400" dirty="0">
                    <a:solidFill>
                      <a:srgbClr val="000000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1.16</m:t>
                        </m:r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𝑃</m:t>
                        </m:r>
                        <m:sSub>
                          <m:sSub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𝐺</m:t>
                            </m:r>
                          </m:e>
                          <m:sub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sSub>
                          <m:sSub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𝑟</m:t>
                            </m:r>
                          </m:sub>
                        </m:sSub>
                        <m:r>
                          <a:rPr lang="en-MY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𝐻</m:t>
                        </m:r>
                        <m:sSup>
                          <m:sSupPr>
                            <m:ctrlP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MY" sz="24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8888" y="2689225"/>
                <a:ext cx="2403475" cy="102235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85725" y="1951038"/>
            <a:ext cx="82311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The </a:t>
            </a:r>
            <a:r>
              <a:rPr lang="en-US" altLang="en-US" sz="2400">
                <a:solidFill>
                  <a:srgbClr val="00B0F0"/>
                </a:solidFill>
                <a:latin typeface="+mj-lt"/>
              </a:rPr>
              <a:t>heat production </a:t>
            </a:r>
            <a:r>
              <a:rPr lang="en-US" altLang="en-US" sz="2400">
                <a:latin typeface="+mj-lt"/>
              </a:rPr>
              <a:t>occurs in the middle </a:t>
            </a:r>
            <a:r>
              <a:rPr lang="en-US" altLang="en-US" sz="2400">
                <a:solidFill>
                  <a:srgbClr val="FF0000"/>
                </a:solidFill>
                <a:latin typeface="+mj-lt"/>
              </a:rPr>
              <a:t>z=0</a:t>
            </a:r>
            <a:r>
              <a:rPr lang="en-US" altLang="en-US" sz="2400">
                <a:latin typeface="+mj-lt"/>
              </a:rPr>
              <a:t> of the </a:t>
            </a:r>
            <a:r>
              <a:rPr lang="en-US" altLang="en-US" sz="2400">
                <a:solidFill>
                  <a:srgbClr val="00B050"/>
                </a:solidFill>
                <a:latin typeface="+mj-lt"/>
              </a:rPr>
              <a:t>central</a:t>
            </a:r>
            <a:r>
              <a:rPr lang="en-US" altLang="en-US" sz="2400">
                <a:latin typeface="+mj-lt"/>
              </a:rPr>
              <a:t> </a:t>
            </a:r>
            <a:r>
              <a:rPr lang="en-US" altLang="en-US" sz="2400">
                <a:solidFill>
                  <a:srgbClr val="00B050"/>
                </a:solidFill>
                <a:latin typeface="+mj-lt"/>
              </a:rPr>
              <a:t>rod</a:t>
            </a:r>
            <a:r>
              <a:rPr lang="en-US" altLang="en-US" sz="2400">
                <a:latin typeface="+mj-lt"/>
              </a:rPr>
              <a:t> (R=0)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07950" y="3660775"/>
            <a:ext cx="84470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The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maximum </a:t>
            </a:r>
            <a:r>
              <a:rPr lang="en-US" altLang="en-US" sz="2400">
                <a:latin typeface="+mj-lt"/>
              </a:rPr>
              <a:t>rate of heat production in a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noncentral rod </a:t>
            </a:r>
            <a:r>
              <a:rPr lang="en-US" altLang="en-US" sz="2400">
                <a:latin typeface="+mj-lt"/>
              </a:rPr>
              <a:t>located at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r</a:t>
            </a:r>
            <a:r>
              <a:rPr lang="en-US" altLang="en-US" sz="2400">
                <a:latin typeface="+mj-lt"/>
              </a:rPr>
              <a:t> not </a:t>
            </a:r>
            <a:r>
              <a:rPr lang="en-US" altLang="en-US" sz="2400">
                <a:solidFill>
                  <a:srgbClr val="0000CC"/>
                </a:solidFill>
                <a:latin typeface="+mj-lt"/>
              </a:rPr>
              <a:t>equal to zero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122363" y="4478338"/>
                <a:ext cx="3336925" cy="1038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22363" y="4478338"/>
                <a:ext cx="3336925" cy="1038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07950" y="5551488"/>
            <a:ext cx="8447088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j-lt"/>
              </a:rPr>
              <a:t>The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total rate</a:t>
            </a:r>
            <a:r>
              <a:rPr lang="en-US" altLang="en-US" sz="2400" dirty="0">
                <a:latin typeface="+mj-lt"/>
              </a:rPr>
              <a:t> at which heat is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produced</a:t>
            </a:r>
            <a:r>
              <a:rPr lang="en-US" altLang="en-US" sz="2400" dirty="0">
                <a:latin typeface="+mj-lt"/>
              </a:rPr>
              <a:t> in any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fuel</a:t>
            </a:r>
            <a:r>
              <a:rPr lang="en-US" altLang="en-US" sz="2400" dirty="0">
                <a:latin typeface="+mj-lt"/>
              </a:rPr>
              <a:t>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rod</a:t>
            </a:r>
            <a:r>
              <a:rPr lang="en-US" altLang="en-US" sz="2400" dirty="0">
                <a:latin typeface="+mj-lt"/>
              </a:rPr>
              <a:t> is given by the 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integral (Ref. El </a:t>
            </a:r>
            <a:r>
              <a:rPr lang="en-US" altLang="en-US" sz="2400" dirty="0" err="1">
                <a:solidFill>
                  <a:srgbClr val="00B0F0"/>
                </a:solidFill>
                <a:latin typeface="+mj-lt"/>
              </a:rPr>
              <a:t>Wakil</a:t>
            </a:r>
            <a:r>
              <a:rPr lang="en-US" altLang="en-US" sz="2400" dirty="0">
                <a:solidFill>
                  <a:srgbClr val="00B0F0"/>
                </a:solidFill>
                <a:latin typeface="+mj-lt"/>
              </a:rPr>
              <a:t>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609600" y="844550"/>
                <a:ext cx="7442200" cy="1089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  <m:sSup>
                                <m:sSup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d>
                        </m:den>
                      </m:f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𝑧</m:t>
                                  </m:r>
                                </m:num>
                                <m:den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9600" y="844550"/>
                <a:ext cx="7442200" cy="10890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5768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Coolant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76203" y="1544997"/>
            <a:ext cx="3909404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Water cooled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PWR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PHWR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BWR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Liquid Metal cooled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Gas cooled reactor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Molten Salt reactor</a:t>
            </a:r>
            <a:endParaRPr lang="en-MY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235678"/>
            <a:ext cx="2950029" cy="252768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3581400"/>
            <a:ext cx="3208214" cy="320039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886200"/>
            <a:ext cx="3424567" cy="2753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3167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781844" y="920751"/>
                <a:ext cx="3151188" cy="1009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81844" y="920751"/>
                <a:ext cx="3151188" cy="1009650"/>
              </a:xfrm>
              <a:prstGeom prst="rect">
                <a:avLst/>
              </a:prstGeom>
              <a:blipFill>
                <a:blip r:embed="rId2"/>
                <a:stretch>
                  <a:fillRect b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751682" y="2276475"/>
                <a:ext cx="3181350" cy="10096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51682" y="2276475"/>
                <a:ext cx="3181350" cy="1009650"/>
              </a:xfrm>
              <a:prstGeom prst="rect">
                <a:avLst/>
              </a:prstGeom>
              <a:blipFill>
                <a:blip r:embed="rId3"/>
                <a:stretch>
                  <a:fillRect b="-1927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2062163" y="3632200"/>
                <a:ext cx="4078287" cy="10366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bSup>
                            <m:sSubSup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m:rPr>
                                  <m:sty m:val="p"/>
                                </m:r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q</m:t>
                              </m:r>
                            </m:e>
                            <m:sub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  <m:sup>
                              <m: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bSup>
                          <m:func>
                            <m:func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sz="24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62163" y="3632200"/>
                <a:ext cx="4078287" cy="1036638"/>
              </a:xfrm>
              <a:prstGeom prst="rect">
                <a:avLst/>
              </a:prstGeom>
              <a:blipFill>
                <a:blip r:embed="rId4"/>
                <a:stretch>
                  <a:fillRect b="-1647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6289675" y="1568450"/>
                <a:ext cx="1450975" cy="517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89675" y="1568450"/>
                <a:ext cx="1450975" cy="517525"/>
              </a:xfrm>
              <a:prstGeom prst="rect">
                <a:avLst/>
              </a:prstGeom>
              <a:blipFill>
                <a:blip r:embed="rId5"/>
                <a:stretch>
                  <a:fillRect l="-126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966913" y="4856163"/>
                <a:ext cx="4014787" cy="10366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nary>
                        <m:naryPr>
                          <m:limLoc m:val="undOvr"/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func>
                            <m:func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sz="2400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sz="240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sz="240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sz="2400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sz="240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966913" y="4856163"/>
                <a:ext cx="4014787" cy="1036637"/>
              </a:xfrm>
              <a:prstGeom prst="rect">
                <a:avLst/>
              </a:prstGeom>
              <a:blipFill>
                <a:blip r:embed="rId6"/>
                <a:stretch>
                  <a:fillRect b="-1588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603544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666875" y="333375"/>
                <a:ext cx="4016375" cy="10366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nary>
                        <m:naryPr>
                          <m:limLoc m:val="undOvr"/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func>
                            <m:func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𝜋</m:t>
                                      </m:r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𝑧</m:t>
                                      </m:r>
                                    </m:num>
                                    <m:den>
                                      <m:sSub>
                                        <m:sSubPr>
                                          <m:ctrlP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𝐻</m:t>
                                          </m:r>
                                        </m:e>
                                        <m:sub>
                                          <m:r>
                                            <a:rPr lang="en-MY" i="1">
                                              <a:solidFill>
                                                <a:srgbClr val="00000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𝑒</m:t>
                                          </m:r>
                                        </m:sub>
                                      </m:sSub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nary>
                      <m:r>
                        <m:rPr>
                          <m:sty m:val="p"/>
                        </m:rP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dz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66875" y="333375"/>
                <a:ext cx="4016375" cy="103663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477963" y="1268413"/>
                <a:ext cx="4048125" cy="10382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func>
                        <m:func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𝜋</m:t>
                                  </m:r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𝐻</m:t>
                                  </m:r>
                                </m:num>
                                <m:den>
                                  <m: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sSub>
                                    <m:sSub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𝐻</m:t>
                                      </m:r>
                                    </m:e>
                                    <m:sub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𝑒</m:t>
                                      </m:r>
                                    </m:sub>
                                  </m:sSub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77963" y="1268413"/>
                <a:ext cx="4048125" cy="10382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31750" y="2133600"/>
            <a:ext cx="8967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Where the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extrapolation lengths </a:t>
            </a:r>
            <a:r>
              <a:rPr lang="en-MY" altLang="en-US" sz="2400">
                <a:latin typeface="+mj-lt"/>
              </a:rPr>
              <a:t>may be neglected, this </a:t>
            </a:r>
            <a:r>
              <a:rPr lang="en-MY" altLang="en-US" sz="2400">
                <a:solidFill>
                  <a:srgbClr val="00B0F0"/>
                </a:solidFill>
                <a:latin typeface="+mj-lt"/>
              </a:rPr>
              <a:t>equation reduces to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122238" y="3429000"/>
            <a:ext cx="87852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latin typeface="+mj-lt"/>
              </a:rPr>
              <a:t>This equation used to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approximate</a:t>
            </a:r>
            <a:r>
              <a:rPr lang="en-US" altLang="en-US" sz="2400">
                <a:latin typeface="+mj-lt"/>
              </a:rPr>
              <a:t> the flux in a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reactor</a:t>
            </a:r>
            <a:r>
              <a:rPr lang="en-US" altLang="en-US" sz="2400">
                <a:latin typeface="+mj-lt"/>
              </a:rPr>
              <a:t> where the fuel is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contained</a:t>
            </a:r>
            <a:r>
              <a:rPr lang="en-US" altLang="en-US" sz="2400">
                <a:latin typeface="+mj-lt"/>
              </a:rPr>
              <a:t> in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separate</a:t>
            </a:r>
            <a:r>
              <a:rPr lang="en-US" altLang="en-US" sz="2400">
                <a:latin typeface="+mj-lt"/>
              </a:rPr>
              <a:t> </a:t>
            </a:r>
            <a:r>
              <a:rPr lang="en-US" altLang="en-US" sz="2400">
                <a:solidFill>
                  <a:srgbClr val="C00000"/>
                </a:solidFill>
                <a:latin typeface="+mj-lt"/>
              </a:rPr>
              <a:t>fuel rod</a:t>
            </a:r>
            <a:r>
              <a:rPr lang="en-US" altLang="en-US" sz="2400">
                <a:latin typeface="+mj-lt"/>
              </a:rPr>
              <a:t>s,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2679700" y="2636838"/>
                <a:ext cx="2224088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=​​​​​​​​​​​​​​​​​​​​​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𝜙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3.63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79700" y="2636838"/>
                <a:ext cx="2224088" cy="8731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Object 8"/>
              <p:cNvSpPr txBox="1"/>
              <p:nvPr/>
            </p:nvSpPr>
            <p:spPr bwMode="auto">
              <a:xfrm>
                <a:off x="4067175" y="4437063"/>
                <a:ext cx="1449388" cy="517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067175" y="4437063"/>
                <a:ext cx="1449388" cy="51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Object 9"/>
              <p:cNvSpPr txBox="1"/>
              <p:nvPr/>
            </p:nvSpPr>
            <p:spPr bwMode="auto">
              <a:xfrm>
                <a:off x="827088" y="4221163"/>
                <a:ext cx="2089150" cy="971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0" name="Object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827088" y="4221163"/>
                <a:ext cx="2089150" cy="97155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Object 10"/>
              <p:cNvSpPr txBox="1"/>
              <p:nvPr/>
            </p:nvSpPr>
            <p:spPr bwMode="auto">
              <a:xfrm>
                <a:off x="381000" y="5300663"/>
                <a:ext cx="3727450" cy="9985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1" name="Object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1000" y="5300663"/>
                <a:ext cx="3727450" cy="99853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Object 11"/>
              <p:cNvSpPr txBox="1"/>
              <p:nvPr/>
            </p:nvSpPr>
            <p:spPr bwMode="auto">
              <a:xfrm>
                <a:off x="5621338" y="5278438"/>
                <a:ext cx="2060575" cy="8985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q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2.32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12" name="Object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621338" y="5278438"/>
                <a:ext cx="2060575" cy="89852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61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875" y="857250"/>
            <a:ext cx="8964613" cy="4154488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  <p:txBody>
          <a:bodyPr>
            <a:spAutoFit/>
          </a:bodyPr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A small PWR plant operates at a power of 485 </a:t>
            </a:r>
            <a:r>
              <a:rPr lang="en-US" sz="2400" dirty="0" err="1">
                <a:latin typeface="+mj-lt"/>
                <a:cs typeface="Times New Roman" pitchFamily="18" charset="0"/>
              </a:rPr>
              <a:t>MWt</a:t>
            </a:r>
            <a:r>
              <a:rPr lang="en-US" sz="2400" dirty="0">
                <a:latin typeface="+mj-lt"/>
                <a:cs typeface="Times New Roman" pitchFamily="18" charset="0"/>
              </a:rPr>
              <a:t>. The core, which is approximately 75.4 in. in diameter and 91.9 in high, consists of a square lattice of 23,142 fuel tubes of thickness 0.021 in and inner diameter of 0.298 in. The tubes are filled with 3.40 w/o-enriched U0</a:t>
            </a:r>
            <a:r>
              <a:rPr lang="en-US" sz="2400" baseline="-25000" dirty="0">
                <a:latin typeface="+mj-lt"/>
                <a:cs typeface="Times New Roman" pitchFamily="18" charset="0"/>
              </a:rPr>
              <a:t>2</a:t>
            </a:r>
            <a:r>
              <a:rPr lang="en-US" sz="2400" dirty="0">
                <a:latin typeface="+mj-lt"/>
                <a:cs typeface="Times New Roman" pitchFamily="18" charset="0"/>
              </a:rPr>
              <a:t> . The core is cooled by water, which enters at the bottom at 496°F and passes through the core at a rate of 34 x 10</a:t>
            </a:r>
            <a:r>
              <a:rPr lang="en-US" sz="2400" baseline="30000" dirty="0">
                <a:latin typeface="+mj-lt"/>
                <a:cs typeface="Times New Roman" pitchFamily="18" charset="0"/>
              </a:rPr>
              <a:t>6</a:t>
            </a:r>
            <a:r>
              <a:rPr lang="en-US" sz="2400" dirty="0">
                <a:latin typeface="+mj-lt"/>
                <a:cs typeface="Times New Roman" pitchFamily="18" charset="0"/>
              </a:rPr>
              <a:t> </a:t>
            </a:r>
            <a:r>
              <a:rPr lang="en-US" sz="2400" dirty="0" err="1">
                <a:latin typeface="+mj-lt"/>
                <a:cs typeface="Times New Roman" pitchFamily="18" charset="0"/>
              </a:rPr>
              <a:t>lb</a:t>
            </a:r>
            <a:r>
              <a:rPr lang="en-US" sz="2400" dirty="0">
                <a:latin typeface="+mj-lt"/>
                <a:cs typeface="Times New Roman" pitchFamily="18" charset="0"/>
              </a:rPr>
              <a:t>/</a:t>
            </a:r>
            <a:r>
              <a:rPr lang="en-US" sz="2400" dirty="0" err="1">
                <a:latin typeface="+mj-lt"/>
                <a:cs typeface="Times New Roman" pitchFamily="18" charset="0"/>
              </a:rPr>
              <a:t>hr</a:t>
            </a:r>
            <a:r>
              <a:rPr lang="en-US" sz="2400" dirty="0">
                <a:latin typeface="+mj-lt"/>
                <a:cs typeface="Times New Roman" pitchFamily="18" charset="0"/>
              </a:rPr>
              <a:t> at 2,015 </a:t>
            </a:r>
            <a:r>
              <a:rPr lang="en-US" sz="2400" dirty="0" err="1">
                <a:latin typeface="+mj-lt"/>
                <a:cs typeface="Times New Roman" pitchFamily="18" charset="0"/>
              </a:rPr>
              <a:t>psia</a:t>
            </a:r>
            <a:r>
              <a:rPr lang="en-US" sz="2400" dirty="0">
                <a:latin typeface="+mj-lt"/>
                <a:cs typeface="Times New Roman" pitchFamily="18" charset="0"/>
              </a:rPr>
              <a:t>. Compute </a:t>
            </a:r>
          </a:p>
          <a:p>
            <a:pPr marL="457200" indent="-457200" eaLnBrk="1" hangingPunct="1">
              <a:buFontTx/>
              <a:buAutoNum type="alphaLcParenBoth"/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the average temperature of the water leaving the core;</a:t>
            </a:r>
          </a:p>
          <a:p>
            <a:pPr marL="457200" indent="-457200" eaLnBrk="1" hangingPunct="1">
              <a:buFontTx/>
              <a:buAutoNum type="alphaLcParenBoth"/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the average power density in kW/liter;</a:t>
            </a:r>
          </a:p>
          <a:p>
            <a:pPr eaLnBrk="1" hangingPunct="1">
              <a:defRPr/>
            </a:pPr>
            <a:r>
              <a:rPr lang="en-US" sz="2400" dirty="0">
                <a:latin typeface="+mj-lt"/>
                <a:cs typeface="Times New Roman" pitchFamily="18" charset="0"/>
              </a:rPr>
              <a:t>(c) the maximum heat production rate, assuming the reactor core is bare.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201613" y="5229225"/>
                <a:ext cx="8596312" cy="10620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MY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=23,142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rods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=485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𝑀𝑊𝑡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R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=75.4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=91.9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T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=496</m:t>
                      </m:r>
                      <m: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Pre>
                        <m:sPre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PrePr>
                        <m:sub/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∘</m:t>
                          </m:r>
                        </m:sup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F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 &amp;</m:t>
                          </m:r>
                        </m:e>
                      </m:sPre>
                    </m:oMath>
                    <m:oMath xmlns:m="http://schemas.openxmlformats.org/officeDocument/2006/math"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=180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</m:e>
                        <m:sub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=200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MeV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US" b="0" i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a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=0.298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in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&amp;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=34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h𝑟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01613" y="5229225"/>
                <a:ext cx="8596312" cy="106203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3819486" y="286841"/>
            <a:ext cx="15050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j-lt"/>
              </a:rPr>
              <a:t>Exercise 1 </a:t>
            </a:r>
          </a:p>
        </p:txBody>
      </p:sp>
    </p:spTree>
    <p:extLst>
      <p:ext uri="{BB962C8B-B14F-4D97-AF65-F5344CB8AC3E}">
        <p14:creationId xmlns:p14="http://schemas.microsoft.com/office/powerpoint/2010/main" val="24221262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1187450" y="1341438"/>
                <a:ext cx="2597150" cy="5461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𝑤</m:t>
                      </m:r>
                      <m:d>
                        <m:d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𝑜𝑢𝑡</m:t>
                              </m:r>
                            </m:sub>
                          </m:s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h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𝑖𝑛</m:t>
                              </m:r>
                            </m:sub>
                          </m:sSub>
                        </m:e>
                      </m:d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450" y="1341438"/>
                <a:ext cx="2597150" cy="5461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258888" y="2276475"/>
                <a:ext cx="2071687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𝑖𝑛</m:t>
                          </m:r>
                        </m:sub>
                      </m:sSub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58888" y="2276475"/>
                <a:ext cx="2071687" cy="873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1619250" y="4365625"/>
                <a:ext cx="5329238" cy="9001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485×3.421×1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num>
                        <m:den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34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nor/>
                                </m:rPr>
                                <a:rPr lang="en-MY" i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+483=531.7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US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619250" y="4365625"/>
                <a:ext cx="5329238" cy="90011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403350" y="3149600"/>
                <a:ext cx="2935287" cy="490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MY" sz="20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b>
                        <m:sup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/2</m:t>
                          </m:r>
                        </m:sup>
                        <m:e>
                          <m:sSup>
                            <m:sSupPr>
                              <m:ctrlPr>
                                <a:rPr lang="en-MY" sz="20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p>
                              <m:r>
                                <a:rPr lang="en-MY" sz="20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′′′</m:t>
                              </m:r>
                            </m:sup>
                          </m:sSup>
                        </m:e>
                      </m:nary>
                      <m:d>
                        <m:d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</m:d>
                      <m:sSub>
                        <m:sSubPr>
                          <m:ctrlPr>
                            <a:rPr lang="en-MY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MY" sz="20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r>
                        <a:rPr lang="en-MY" sz="2000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𝑑𝑧</m:t>
                      </m:r>
                    </m:oMath>
                  </m:oMathPara>
                </a14:m>
                <a:endParaRPr lang="en-MY" sz="2000" dirty="0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3350" y="3149600"/>
                <a:ext cx="2935287" cy="490538"/>
              </a:xfrm>
              <a:prstGeom prst="rect">
                <a:avLst/>
              </a:prstGeom>
              <a:blipFill>
                <a:blip r:embed="rId5"/>
                <a:stretch>
                  <a:fillRect b="-10625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1403350" y="5661025"/>
                <a:ext cx="7142163" cy="4905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𝑤h𝑒𝑛</m:t>
                      </m:r>
                      <m:r>
                        <a:rPr lang="en-MY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h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=531.7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𝐼𝑏</m:t>
                      </m:r>
                      <m:r>
                        <a:rPr lang="en-MY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⇒</m:t>
                      </m:r>
                      <m:sSub>
                        <m:sSub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𝑇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𝑜𝑢𝑡</m:t>
                          </m:r>
                        </m:sub>
                      </m:sSub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 536.2 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°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F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  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03350" y="5661025"/>
                <a:ext cx="7142163" cy="490538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180975" y="806450"/>
            <a:ext cx="87122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lphaLcParenBoth"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the average temperature of the water leaving the core;</a:t>
            </a:r>
          </a:p>
        </p:txBody>
      </p:sp>
    </p:spTree>
    <p:extLst>
      <p:ext uri="{BB962C8B-B14F-4D97-AF65-F5344CB8AC3E}">
        <p14:creationId xmlns:p14="http://schemas.microsoft.com/office/powerpoint/2010/main" val="2734820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Object 3"/>
              <p:cNvSpPr txBox="1"/>
              <p:nvPr/>
            </p:nvSpPr>
            <p:spPr bwMode="auto">
              <a:xfrm>
                <a:off x="684213" y="1700213"/>
                <a:ext cx="1546225" cy="873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4" name="Object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213" y="1700213"/>
                <a:ext cx="1546225" cy="87312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23850" y="1052513"/>
            <a:ext cx="82089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(b) the average power density in kW/liter;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539750" y="5445125"/>
                <a:ext cx="5597525" cy="4921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72125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68 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kW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MY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72.12 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kW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m:rPr>
                          <m:nor/>
                        </m:rPr>
                        <a:rPr lang="en-MY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L</m:t>
                      </m:r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39750" y="5445125"/>
                <a:ext cx="5597525" cy="49212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684213" y="2708275"/>
                <a:ext cx="1979612" cy="8747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84213" y="2708275"/>
                <a:ext cx="1979612" cy="87471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Object 7"/>
              <p:cNvSpPr txBox="1"/>
              <p:nvPr/>
            </p:nvSpPr>
            <p:spPr bwMode="auto">
              <a:xfrm>
                <a:off x="611188" y="3644900"/>
                <a:ext cx="5534025" cy="1474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4.85×1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3.14×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75.4</m:t>
                                      </m:r>
                                    </m:num>
                                    <m:den>
                                      <m:r>
                                        <a:rPr lang="en-MY" b="0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2×39.37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91.9</m:t>
                                  </m:r>
                                </m:num>
                                <m:den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39.37</m:t>
                                  </m:r>
                                </m:den>
                              </m:f>
                            </m:e>
                          </m:d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8" name="Object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11188" y="3644900"/>
                <a:ext cx="5534025" cy="14747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69106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250825" y="1052513"/>
            <a:ext cx="87137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(c) the maximum heat production rate, assuming the reactor core is bare.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Object 4"/>
              <p:cNvSpPr txBox="1"/>
              <p:nvPr/>
            </p:nvSpPr>
            <p:spPr bwMode="auto">
              <a:xfrm>
                <a:off x="1412875" y="2781300"/>
                <a:ext cx="5967413" cy="1474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1.16×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4.85×1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sup>
                          </m:s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×3.42</m:t>
                          </m:r>
                          <m:r>
                            <a:rPr lang="en-US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×180</m:t>
                          </m:r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23142×</m:t>
                          </m:r>
                          <m: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d>
                            <m:d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91.9</m:t>
                                  </m:r>
                                </m:num>
                                <m:den>
                                  <m:r>
                                    <a:rPr lang="en-MY" b="0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12</m:t>
                                  </m:r>
                                </m:den>
                              </m:f>
                            </m:e>
                          </m:d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×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MY" i="1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0.29</m:t>
                                      </m:r>
                                      <m:r>
                                        <a:rPr lang="en-US" b="0" i="1" smtClean="0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8</m:t>
                                      </m:r>
                                    </m:num>
                                    <m:den>
                                      <m:r>
                                        <a:rPr lang="en-MY" i="1">
                                          <a:solidFill>
                                            <a:srgbClr val="00000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12×2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 dirty="0"/>
              </a:p>
            </p:txBody>
          </p:sp>
        </mc:Choice>
        <mc:Fallback xmlns="">
          <p:sp>
            <p:nvSpPr>
              <p:cNvPr id="5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412875" y="2781300"/>
                <a:ext cx="5967413" cy="147478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Object 5"/>
              <p:cNvSpPr txBox="1"/>
              <p:nvPr/>
            </p:nvSpPr>
            <p:spPr bwMode="auto">
              <a:xfrm>
                <a:off x="1187450" y="4652963"/>
                <a:ext cx="4235450" cy="57308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=6.54×1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𝐵𝑡𝑢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/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h𝑟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𝑓</m:t>
                      </m:r>
                      <m:sSup>
                        <m:s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6" name="Object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187450" y="4652963"/>
                <a:ext cx="4235450" cy="5730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Object 6"/>
              <p:cNvSpPr txBox="1"/>
              <p:nvPr/>
            </p:nvSpPr>
            <p:spPr bwMode="auto">
              <a:xfrm>
                <a:off x="1331913" y="1773238"/>
                <a:ext cx="2089150" cy="9715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  <m:sup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bSup>
                      <m:r>
                        <a:rPr lang="en-MY" b="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MY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1.16</m:t>
                          </m:r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𝑃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𝐺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</m:sub>
                          </m:sSub>
                        </m:num>
                        <m:den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  <m:sSub>
                            <m:sSub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sub>
                          </m:sSub>
                          <m:r>
                            <a:rPr lang="en-MY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𝐻</m:t>
                          </m:r>
                          <m:sSup>
                            <m:sSupPr>
                              <m:ctrlPr>
                                <a:rPr lang="en-MY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MY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MY"/>
              </a:p>
            </p:txBody>
          </p:sp>
        </mc:Choice>
        <mc:Fallback xmlns="">
          <p:sp>
            <p:nvSpPr>
              <p:cNvPr id="7" name="Object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331913" y="1773238"/>
                <a:ext cx="2089150" cy="97155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668349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4A3A93-20B2-F9DC-0B88-DE274B29B2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737" y="2247900"/>
            <a:ext cx="8772525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2035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27864B-F88B-047C-56A9-5F2548555A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12" y="495300"/>
            <a:ext cx="7877175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912805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72FD85-BD38-E704-76D7-59D865BDC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MY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504437C-4E2F-E061-DE4A-FCC96BFB39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609600"/>
            <a:ext cx="8020050" cy="328612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F8022DD-18C9-443B-74AC-9D99E5A46D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" y="4038600"/>
            <a:ext cx="6686550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3950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323850" y="908050"/>
            <a:ext cx="84963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 dirty="0">
                <a:latin typeface="+mj-lt"/>
              </a:rPr>
              <a:t>The </a:t>
            </a:r>
            <a:r>
              <a:rPr lang="en-MY" altLang="en-US" sz="2400" dirty="0">
                <a:solidFill>
                  <a:srgbClr val="00B050"/>
                </a:solidFill>
                <a:latin typeface="+mj-lt"/>
              </a:rPr>
              <a:t>individual fuel elements </a:t>
            </a:r>
            <a:r>
              <a:rPr lang="en-MY" altLang="en-US" sz="2400" dirty="0">
                <a:latin typeface="+mj-lt"/>
              </a:rPr>
              <a:t>in a </a:t>
            </a:r>
            <a:r>
              <a:rPr lang="en-MY" altLang="en-US" sz="2400" dirty="0">
                <a:solidFill>
                  <a:srgbClr val="C00000"/>
                </a:solidFill>
                <a:latin typeface="+mj-lt"/>
              </a:rPr>
              <a:t>heterogeneous</a:t>
            </a:r>
            <a:r>
              <a:rPr lang="en-MY" altLang="en-US" sz="2400" dirty="0">
                <a:latin typeface="+mj-lt"/>
              </a:rPr>
              <a:t> core are subjected to different values of: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MY" altLang="en-US" sz="2400" dirty="0">
              <a:latin typeface="+mj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MY" altLang="en-US" sz="2400" dirty="0">
                <a:latin typeface="+mj-lt"/>
              </a:rPr>
              <a:t>   </a:t>
            </a:r>
            <a:r>
              <a:rPr lang="en-MY" altLang="en-US" sz="2400" dirty="0">
                <a:solidFill>
                  <a:srgbClr val="0000CC"/>
                </a:solidFill>
                <a:latin typeface="+mj-lt"/>
              </a:rPr>
              <a:t>Midplane Neutron flux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MY" altLang="en-US" sz="2400" dirty="0">
              <a:solidFill>
                <a:srgbClr val="0000CC"/>
              </a:solidFill>
              <a:latin typeface="+mj-lt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MY" altLang="en-US" sz="2400" i="1" dirty="0">
                <a:latin typeface="+mj-lt"/>
              </a:rPr>
              <a:t>  </a:t>
            </a:r>
            <a:r>
              <a:rPr lang="en-MY" altLang="en-US" sz="2400" i="1" dirty="0">
                <a:solidFill>
                  <a:srgbClr val="0000CC"/>
                </a:solidFill>
                <a:latin typeface="+mj-lt"/>
              </a:rPr>
              <a:t>Midplane Volumetric </a:t>
            </a:r>
            <a:r>
              <a:rPr lang="en-MY" altLang="en-US" sz="2400" dirty="0">
                <a:solidFill>
                  <a:srgbClr val="0000CC"/>
                </a:solidFill>
                <a:latin typeface="+mj-lt"/>
              </a:rPr>
              <a:t>thermal source strengths  </a:t>
            </a:r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6396074-31EC-45B0-9CB6-A6A1696A8DBA}" type="slidenum">
              <a:rPr lang="en-MY" altLang="en-US" sz="1200">
                <a:solidFill>
                  <a:srgbClr val="898989"/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MY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647700" y="211863"/>
            <a:ext cx="84963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j-lt"/>
              </a:rPr>
              <a:t>The total heat generated in core- general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79388" y="3759200"/>
            <a:ext cx="8280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In a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homogeneous</a:t>
            </a:r>
            <a:r>
              <a:rPr lang="en-MY" altLang="en-US" sz="2400">
                <a:latin typeface="+mj-lt"/>
              </a:rPr>
              <a:t> core, there are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no individual fuel elements</a:t>
            </a:r>
            <a:r>
              <a:rPr lang="en-MY" altLang="en-US" sz="2400">
                <a:latin typeface="+mj-lt"/>
              </a:rPr>
              <a:t>.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Object 15"/>
              <p:cNvSpPr txBox="1"/>
              <p:nvPr/>
            </p:nvSpPr>
            <p:spPr bwMode="auto">
              <a:xfrm>
                <a:off x="6705600" y="2709575"/>
                <a:ext cx="536575" cy="444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en-MY" sz="240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MY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en-MY" sz="2400" b="0" i="1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sub>
                          </m:sSub>
                        </m:e>
                        <m:sup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′′′</m:t>
                          </m:r>
                        </m:sup>
                      </m:sSup>
                    </m:oMath>
                  </m:oMathPara>
                </a14:m>
                <a:endParaRPr lang="en-MY" sz="2400" dirty="0"/>
              </a:p>
            </p:txBody>
          </p:sp>
        </mc:Choice>
        <mc:Fallback>
          <p:sp>
            <p:nvSpPr>
              <p:cNvPr id="8" name="Object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705600" y="2709575"/>
                <a:ext cx="536575" cy="444500"/>
              </a:xfrm>
              <a:prstGeom prst="rect">
                <a:avLst/>
              </a:prstGeom>
              <a:blipFill>
                <a:blip r:embed="rId2"/>
                <a:stretch>
                  <a:fillRect l="-3409" r="-27273" b="-1506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9" name="Object 8"/>
              <p:cNvSpPr txBox="1"/>
              <p:nvPr/>
            </p:nvSpPr>
            <p:spPr bwMode="auto">
              <a:xfrm>
                <a:off x="3886200" y="1971388"/>
                <a:ext cx="352425" cy="395287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MY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𝜑</m:t>
                          </m:r>
                        </m:e>
                        <m:sub>
                          <m:r>
                            <a:rPr lang="en-MY" sz="2400" b="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𝑐</m:t>
                          </m:r>
                        </m:sub>
                      </m:sSub>
                    </m:oMath>
                  </m:oMathPara>
                </a14:m>
                <a:endParaRPr lang="en-MY" sz="2400" dirty="0"/>
              </a:p>
            </p:txBody>
          </p:sp>
        </mc:Choice>
        <mc:Fallback>
          <p:sp>
            <p:nvSpPr>
              <p:cNvPr id="9" name="Object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886200" y="1971388"/>
                <a:ext cx="352425" cy="395287"/>
              </a:xfrm>
              <a:prstGeom prst="rect">
                <a:avLst/>
              </a:prstGeom>
              <a:blipFill>
                <a:blip r:embed="rId3"/>
                <a:stretch>
                  <a:fillRect l="-5263" r="-31579" b="-29231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en-MY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2259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Coolant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35678"/>
            <a:ext cx="2251557" cy="4800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396317"/>
            <a:ext cx="3457312" cy="447932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343444" y="6172200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SMR</a:t>
            </a:r>
            <a:endParaRPr lang="en-MY" dirty="0"/>
          </a:p>
        </p:txBody>
      </p:sp>
      <p:sp>
        <p:nvSpPr>
          <p:cNvPr id="10" name="TextBox 9"/>
          <p:cNvSpPr txBox="1"/>
          <p:nvPr/>
        </p:nvSpPr>
        <p:spPr>
          <a:xfrm>
            <a:off x="5841922" y="6169087"/>
            <a:ext cx="6126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MSR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841002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ADA503-D2B8-48A8-A352-762BEBA81D59}" type="slidenum">
              <a:rPr lang="en-MY" altLang="en-US" sz="1200">
                <a:solidFill>
                  <a:srgbClr val="898989"/>
                </a:solidFill>
                <a:latin typeface="+mj-lt"/>
              </a:rPr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MY" altLang="en-US" sz="1200">
              <a:solidFill>
                <a:srgbClr val="898989"/>
              </a:solidFill>
              <a:latin typeface="+mj-lt"/>
            </a:endParaRPr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250825" y="1412875"/>
            <a:ext cx="828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sz="2400">
                <a:latin typeface="+mj-lt"/>
              </a:rPr>
              <a:t>However, the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two cases </a:t>
            </a:r>
            <a:r>
              <a:rPr lang="en-MY" altLang="en-US" sz="2400">
                <a:latin typeface="+mj-lt"/>
              </a:rPr>
              <a:t>can be treated in a like manner, provided that</a:t>
            </a:r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501650" y="2852738"/>
            <a:ext cx="86423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AutoNum type="arabicParenBoth"/>
            </a:pPr>
            <a:r>
              <a:rPr lang="en-MY" altLang="en-US" sz="2400">
                <a:latin typeface="+mj-lt"/>
              </a:rPr>
              <a:t>The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number of fuel elements </a:t>
            </a:r>
            <a:r>
              <a:rPr lang="en-MY" altLang="en-US" sz="2400">
                <a:latin typeface="+mj-lt"/>
              </a:rPr>
              <a:t>in the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heterogeneous</a:t>
            </a:r>
            <a:r>
              <a:rPr lang="en-MY" altLang="en-US" sz="2400">
                <a:latin typeface="+mj-lt"/>
              </a:rPr>
              <a:t> </a:t>
            </a:r>
            <a:r>
              <a:rPr lang="en-MY" altLang="en-US" sz="2400">
                <a:solidFill>
                  <a:srgbClr val="C00000"/>
                </a:solidFill>
                <a:latin typeface="+mj-lt"/>
              </a:rPr>
              <a:t>core</a:t>
            </a:r>
            <a:r>
              <a:rPr lang="en-MY" altLang="en-US" sz="2400">
                <a:latin typeface="+mj-lt"/>
              </a:rPr>
              <a:t> is </a:t>
            </a:r>
            <a:r>
              <a:rPr lang="en-MY" altLang="en-US" sz="2400">
                <a:solidFill>
                  <a:srgbClr val="0070C0"/>
                </a:solidFill>
                <a:latin typeface="+mj-lt"/>
              </a:rPr>
              <a:t>sufficiently large</a:t>
            </a:r>
            <a:r>
              <a:rPr lang="en-MY" altLang="en-US" sz="2400">
                <a:latin typeface="+mj-lt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AutoNum type="arabicParenBoth"/>
            </a:pPr>
            <a:endParaRPr lang="en-MY" altLang="en-US" sz="2400">
              <a:latin typeface="+mj-lt"/>
            </a:endParaRPr>
          </a:p>
          <a:p>
            <a:pPr eaLnBrk="1" hangingPunct="1">
              <a:spcBef>
                <a:spcPct val="0"/>
              </a:spcBef>
              <a:buFontTx/>
              <a:buAutoNum type="arabicParenBoth"/>
            </a:pPr>
            <a:r>
              <a:rPr lang="en-MY" altLang="en-US" sz="2400">
                <a:solidFill>
                  <a:srgbClr val="C00000"/>
                </a:solidFill>
                <a:latin typeface="+mj-lt"/>
              </a:rPr>
              <a:t>The fuel type </a:t>
            </a:r>
            <a:r>
              <a:rPr lang="en-MY" altLang="en-US" sz="2400">
                <a:latin typeface="+mj-lt"/>
              </a:rPr>
              <a:t>and </a:t>
            </a:r>
            <a:r>
              <a:rPr lang="en-MY" altLang="en-US" sz="2400">
                <a:solidFill>
                  <a:srgbClr val="00B050"/>
                </a:solidFill>
                <a:latin typeface="+mj-lt"/>
              </a:rPr>
              <a:t>enrichment</a:t>
            </a:r>
            <a:r>
              <a:rPr lang="en-MY" altLang="en-US" sz="2400">
                <a:latin typeface="+mj-lt"/>
              </a:rPr>
              <a:t> do not vary in the </a:t>
            </a:r>
            <a:r>
              <a:rPr lang="en-MY" altLang="en-US" sz="2400">
                <a:solidFill>
                  <a:srgbClr val="00B0F0"/>
                </a:solidFill>
                <a:latin typeface="+mj-lt"/>
              </a:rPr>
              <a:t>heterogeneous reactor</a:t>
            </a: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990601" y="370823"/>
            <a:ext cx="8153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MY" altLang="en-US" dirty="0">
                <a:latin typeface="+mj-lt"/>
              </a:rPr>
              <a:t>The total heat generated in core-general</a:t>
            </a:r>
          </a:p>
        </p:txBody>
      </p:sp>
    </p:spTree>
    <p:extLst>
      <p:ext uri="{BB962C8B-B14F-4D97-AF65-F5344CB8AC3E}">
        <p14:creationId xmlns:p14="http://schemas.microsoft.com/office/powerpoint/2010/main" val="3066297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719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Generation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381" y="1948047"/>
            <a:ext cx="6295238" cy="2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8642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/>
              <a:t>Classification by Generation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0" y="1371856"/>
            <a:ext cx="7365571" cy="4419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246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482FB7-DCEC-3D27-D7F1-C621E8D19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What is thermal hydraulics?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FD62C-B8F1-9300-4022-442809D60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US" sz="2800" b="0" i="0" u="none" strike="noStrike" baseline="0" dirty="0"/>
              <a:t>Thermal hydraulics (T/H) is the study and/or analysis of a fluid that is influenced by the addition of heat. </a:t>
            </a:r>
          </a:p>
          <a:p>
            <a:pPr algn="l"/>
            <a:r>
              <a:rPr lang="en-US" sz="2800" b="0" i="0" u="none" strike="noStrike" baseline="0" dirty="0"/>
              <a:t>The fluid could be a multicomponent, multi-phase fluid that is usually flowing or accelerating in a fixed structure, e.g., piping system or large vessel. </a:t>
            </a:r>
          </a:p>
          <a:p>
            <a:pPr algn="l"/>
            <a:r>
              <a:rPr lang="en-US" sz="2800" b="0" i="0" u="none" strike="noStrike" baseline="0" dirty="0"/>
              <a:t>The heat can be added in many different ways. </a:t>
            </a:r>
          </a:p>
          <a:p>
            <a:pPr lvl="1"/>
            <a:r>
              <a:rPr lang="en-US" sz="2400" b="0" i="0" u="none" strike="noStrike" baseline="0" dirty="0"/>
              <a:t>For example, heat can be added to the fluid from conduction through a heat exchanger or by radiation heat transfer from extremely hot rods.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40456112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7049-A40E-2CCD-788A-8532CC46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Nuclear thermal hydraulics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64514-F19C-64CE-655F-AE0C6B79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3" y="1166018"/>
            <a:ext cx="8229600" cy="4525963"/>
          </a:xfrm>
        </p:spPr>
        <p:txBody>
          <a:bodyPr/>
          <a:lstStyle/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Nuclear reactor thermal hydraulics and safety, which deal with energy production and utilization. </a:t>
            </a:r>
          </a:p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May include the following: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Single- and two-phase phenomena in heated microchannels (convective heat transfer, boiling, onset of flow instability, flow regimes, single- and two-phase </a:t>
            </a:r>
            <a:r>
              <a:rPr lang="en-MY" sz="2400" b="0" i="0" u="none" strike="noStrike" baseline="0" dirty="0">
                <a:latin typeface="HshkbpBbwbqsScnmhdAdvP6975"/>
              </a:rPr>
              <a:t>pressure drop)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Single- and two-phase phenomena in tube bundles (flow visualization, </a:t>
            </a:r>
            <a:r>
              <a:rPr lang="en-MY" sz="2400" b="0" i="0" u="none" strike="noStrike" baseline="0" dirty="0">
                <a:latin typeface="HshkbpBbwbqsScnmhdAdvP6975"/>
              </a:rPr>
              <a:t>two-phase flow patterns)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Enhancement of boiling heat transfer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Interphase transfer processes in two-phase flow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Hydrodynamics of countercurrent two-phase flow</a:t>
            </a:r>
          </a:p>
        </p:txBody>
      </p:sp>
    </p:spTree>
    <p:extLst>
      <p:ext uri="{BB962C8B-B14F-4D97-AF65-F5344CB8AC3E}">
        <p14:creationId xmlns:p14="http://schemas.microsoft.com/office/powerpoint/2010/main" val="28019861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67049-A40E-2CCD-788A-8532CC46F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r>
              <a:rPr lang="en-US" sz="4400" b="0" i="0" u="none" strike="noStrike" baseline="0" dirty="0">
                <a:latin typeface="HshkbpBbwbqsScnmhdAdvP6975"/>
              </a:rPr>
              <a:t>Nuclear thermal hydraulics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064514-F19C-64CE-655F-AE0C6B7951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273" y="1166018"/>
            <a:ext cx="8229600" cy="4525963"/>
          </a:xfrm>
        </p:spPr>
        <p:txBody>
          <a:bodyPr/>
          <a:lstStyle/>
          <a:p>
            <a:pPr algn="l"/>
            <a:r>
              <a:rPr lang="en-US" sz="2400" b="0" i="0" u="none" strike="noStrike" baseline="0" dirty="0">
                <a:latin typeface="HshkbpBbwbqsScnmhdAdvP6975"/>
              </a:rPr>
              <a:t>Further areas of study: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Thermal hydraulics of the accelerator-based production of tritium (apt) system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Transport of radioactive trace species and aerosols in bubbles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Condensation in two-phase flow systems with </a:t>
            </a:r>
            <a:r>
              <a:rPr lang="en-US" sz="2400" b="0" i="0" u="none" strike="noStrike" baseline="0" dirty="0" err="1">
                <a:latin typeface="HshkbpBbwbqsScnmhdAdvP6975"/>
              </a:rPr>
              <a:t>noncondensables</a:t>
            </a:r>
            <a:endParaRPr lang="en-US" sz="2400" b="0" i="0" u="none" strike="noStrike" baseline="0" dirty="0">
              <a:latin typeface="HshkbpBbwbqsScnmhdAdvP6975"/>
            </a:endParaRP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Modeling of nonequilibrium two-phase mist flow</a:t>
            </a:r>
          </a:p>
          <a:p>
            <a:pPr lvl="1"/>
            <a:r>
              <a:rPr lang="en-US" sz="2400" b="0" i="0" u="none" strike="noStrike" baseline="0" dirty="0">
                <a:latin typeface="HshkbpBbwbqsScnmhdAdvP6975"/>
              </a:rPr>
              <a:t>Hydrodynamics of three-phase flow systems (i.e., gas, liquid, solid particles)</a:t>
            </a:r>
            <a:endParaRPr lang="en-MY" sz="2400" dirty="0"/>
          </a:p>
        </p:txBody>
      </p:sp>
    </p:spTree>
    <p:extLst>
      <p:ext uri="{BB962C8B-B14F-4D97-AF65-F5344CB8AC3E}">
        <p14:creationId xmlns:p14="http://schemas.microsoft.com/office/powerpoint/2010/main" val="1764756662"/>
      </p:ext>
    </p:extLst>
  </p:cSld>
  <p:clrMapOvr>
    <a:masterClrMapping/>
  </p:clrMapOvr>
</p:sld>
</file>

<file path=ppt/theme/theme1.xml><?xml version="1.0" encoding="utf-8"?>
<a:theme xmlns:a="http://schemas.openxmlformats.org/drawingml/2006/main" name="UTMocw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utmocw4</Template>
  <TotalTime>3400</TotalTime>
  <Words>1644</Words>
  <Application>Microsoft Office PowerPoint</Application>
  <PresentationFormat>On-screen Show (4:3)</PresentationFormat>
  <Paragraphs>190</Paragraphs>
  <Slides>41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0" baseType="lpstr">
      <vt:lpstr>Arial</vt:lpstr>
      <vt:lpstr>Bookman Old Style</vt:lpstr>
      <vt:lpstr>Calibri</vt:lpstr>
      <vt:lpstr>Cambria Math</vt:lpstr>
      <vt:lpstr>HshkbpBbwbqsScnmhdAdvP6975</vt:lpstr>
      <vt:lpstr>IFEHE F+ Times LT Std</vt:lpstr>
      <vt:lpstr>Karla</vt:lpstr>
      <vt:lpstr>Wingdings</vt:lpstr>
      <vt:lpstr>UTMocw template</vt:lpstr>
      <vt:lpstr>SETN 3224 Thermal Hydraulics &amp; Lab</vt:lpstr>
      <vt:lpstr>Nuclear Reactor Types</vt:lpstr>
      <vt:lpstr>Classification by Coolant</vt:lpstr>
      <vt:lpstr>Classification by Coolant</vt:lpstr>
      <vt:lpstr>Classification by Generation</vt:lpstr>
      <vt:lpstr>Classification by Generation</vt:lpstr>
      <vt:lpstr>What is thermal hydraulics?</vt:lpstr>
      <vt:lpstr>Nuclear thermal hydraulics</vt:lpstr>
      <vt:lpstr>Nuclear thermal hydraulics</vt:lpstr>
      <vt:lpstr>PLANT CHARACTERISTICS ↔ THERMAL HYDRAULICS</vt:lpstr>
      <vt:lpstr>Other plant characteristics strongly coupled with thermal hydraulic considerations.</vt:lpstr>
      <vt:lpstr>Other plant characteristics strongly coupled with thermal hydraulic considerations.</vt:lpstr>
      <vt:lpstr>Other plant characteristics strongly coupled with thermal hydraulic considerations.</vt:lpstr>
      <vt:lpstr>PowerPoint Presentation</vt:lpstr>
      <vt:lpstr>Light-Water Reactor Thermal Conditions</vt:lpstr>
      <vt:lpstr>Fuel types</vt:lpstr>
      <vt:lpstr>TRISO - TRi-structural ISOtropic particle fuel</vt:lpstr>
      <vt:lpstr>Heat Generation in Nuclear Reactors</vt:lpstr>
      <vt:lpstr>Fission Heat Release</vt:lpstr>
      <vt:lpstr>Fission Heat Release</vt:lpstr>
      <vt:lpstr>PowerPoint Presentation</vt:lpstr>
      <vt:lpstr>PowerPoint Presentation</vt:lpstr>
      <vt:lpstr>PowerPoint Presentation</vt:lpstr>
      <vt:lpstr>Bessel Function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SKMM 2413 Thermodynamics I</dc:title>
  <dc:creator>Mohsin</dc:creator>
  <cp:lastModifiedBy>ucin sietz</cp:lastModifiedBy>
  <cp:revision>76</cp:revision>
  <cp:lastPrinted>2013-09-09T16:12:58Z</cp:lastPrinted>
  <dcterms:created xsi:type="dcterms:W3CDTF">2013-08-28T02:41:09Z</dcterms:created>
  <dcterms:modified xsi:type="dcterms:W3CDTF">2024-10-22T01:19:20Z</dcterms:modified>
</cp:coreProperties>
</file>