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5"/>
  </p:notesMasterIdLst>
  <p:sldIdLst>
    <p:sldId id="256" r:id="rId2"/>
    <p:sldId id="257" r:id="rId3"/>
    <p:sldId id="337" r:id="rId4"/>
    <p:sldId id="258" r:id="rId5"/>
    <p:sldId id="259" r:id="rId6"/>
    <p:sldId id="296" r:id="rId7"/>
    <p:sldId id="306" r:id="rId8"/>
    <p:sldId id="307" r:id="rId9"/>
    <p:sldId id="328" r:id="rId10"/>
    <p:sldId id="308" r:id="rId11"/>
    <p:sldId id="309" r:id="rId12"/>
    <p:sldId id="310" r:id="rId13"/>
    <p:sldId id="311" r:id="rId14"/>
    <p:sldId id="312" r:id="rId15"/>
    <p:sldId id="323" r:id="rId16"/>
    <p:sldId id="324" r:id="rId17"/>
    <p:sldId id="313" r:id="rId18"/>
    <p:sldId id="338" r:id="rId19"/>
    <p:sldId id="339" r:id="rId20"/>
    <p:sldId id="314" r:id="rId21"/>
    <p:sldId id="325" r:id="rId22"/>
    <p:sldId id="315" r:id="rId23"/>
    <p:sldId id="326" r:id="rId24"/>
    <p:sldId id="340" r:id="rId25"/>
    <p:sldId id="341" r:id="rId26"/>
    <p:sldId id="342" r:id="rId27"/>
    <p:sldId id="316" r:id="rId28"/>
    <p:sldId id="327" r:id="rId29"/>
    <p:sldId id="317" r:id="rId30"/>
    <p:sldId id="318" r:id="rId31"/>
    <p:sldId id="319" r:id="rId32"/>
    <p:sldId id="320" r:id="rId33"/>
    <p:sldId id="321" r:id="rId34"/>
    <p:sldId id="336" r:id="rId35"/>
    <p:sldId id="322" r:id="rId36"/>
    <p:sldId id="343" r:id="rId37"/>
    <p:sldId id="344" r:id="rId38"/>
    <p:sldId id="345" r:id="rId39"/>
    <p:sldId id="329" r:id="rId40"/>
    <p:sldId id="330" r:id="rId41"/>
    <p:sldId id="347" r:id="rId42"/>
    <p:sldId id="346" r:id="rId43"/>
    <p:sldId id="348" r:id="rId44"/>
    <p:sldId id="350" r:id="rId45"/>
    <p:sldId id="351" r:id="rId46"/>
    <p:sldId id="352" r:id="rId47"/>
    <p:sldId id="353" r:id="rId48"/>
    <p:sldId id="354" r:id="rId49"/>
    <p:sldId id="349" r:id="rId50"/>
    <p:sldId id="331" r:id="rId51"/>
    <p:sldId id="332" r:id="rId52"/>
    <p:sldId id="333" r:id="rId53"/>
    <p:sldId id="334" r:id="rId54"/>
    <p:sldId id="335" r:id="rId55"/>
    <p:sldId id="260" r:id="rId56"/>
    <p:sldId id="261" r:id="rId57"/>
    <p:sldId id="262" r:id="rId58"/>
    <p:sldId id="355" r:id="rId59"/>
    <p:sldId id="356" r:id="rId60"/>
    <p:sldId id="357" r:id="rId61"/>
    <p:sldId id="263" r:id="rId62"/>
    <p:sldId id="264" r:id="rId63"/>
    <p:sldId id="361" r:id="rId64"/>
    <p:sldId id="362" r:id="rId65"/>
    <p:sldId id="358" r:id="rId66"/>
    <p:sldId id="301" r:id="rId67"/>
    <p:sldId id="363" r:id="rId68"/>
    <p:sldId id="359" r:id="rId69"/>
    <p:sldId id="265" r:id="rId70"/>
    <p:sldId id="364" r:id="rId71"/>
    <p:sldId id="266" r:id="rId72"/>
    <p:sldId id="267" r:id="rId73"/>
    <p:sldId id="275" r:id="rId74"/>
    <p:sldId id="276" r:id="rId75"/>
    <p:sldId id="274" r:id="rId76"/>
    <p:sldId id="270" r:id="rId77"/>
    <p:sldId id="268" r:id="rId78"/>
    <p:sldId id="277" r:id="rId79"/>
    <p:sldId id="278" r:id="rId80"/>
    <p:sldId id="284" r:id="rId81"/>
    <p:sldId id="279" r:id="rId82"/>
    <p:sldId id="302" r:id="rId83"/>
    <p:sldId id="271" r:id="rId84"/>
    <p:sldId id="272" r:id="rId85"/>
    <p:sldId id="281" r:id="rId86"/>
    <p:sldId id="282" r:id="rId87"/>
    <p:sldId id="269" r:id="rId88"/>
    <p:sldId id="283" r:id="rId89"/>
    <p:sldId id="286" r:id="rId90"/>
    <p:sldId id="287" r:id="rId91"/>
    <p:sldId id="285" r:id="rId92"/>
    <p:sldId id="303" r:id="rId93"/>
    <p:sldId id="304" r:id="rId94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6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1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1.wm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1.wmf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oleObject" Target="../embeddings/oleObject7.bin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0.jpeg"/><Relationship Id="rId10" Type="http://schemas.openxmlformats.org/officeDocument/2006/relationships/image" Target="../media/image68.png"/><Relationship Id="rId4" Type="http://schemas.openxmlformats.org/officeDocument/2006/relationships/image" Target="../media/image61.wmf"/><Relationship Id="rId9" Type="http://schemas.openxmlformats.org/officeDocument/2006/relationships/image" Target="../media/image6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0.wmf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838200"/>
            <a:ext cx="7086600" cy="765175"/>
          </a:xfrm>
        </p:spPr>
        <p:txBody>
          <a:bodyPr/>
          <a:lstStyle/>
          <a:p>
            <a:r>
              <a:rPr lang="en-US" sz="2400" dirty="0" smtClean="0"/>
              <a:t>SKTN 2393 Numerical Methods for Nuclear Engineers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pPr algn="r"/>
            <a:r>
              <a:rPr lang="en-US" sz="2800" dirty="0" err="1" smtClean="0"/>
              <a:t>Mohsin</a:t>
            </a:r>
            <a:r>
              <a:rPr lang="en-US" sz="2800" dirty="0" smtClean="0"/>
              <a:t> </a:t>
            </a:r>
            <a:r>
              <a:rPr lang="en-US" sz="2800" dirty="0" err="1" smtClean="0"/>
              <a:t>Mohd</a:t>
            </a:r>
            <a:r>
              <a:rPr lang="en-US" sz="2800" dirty="0" smtClean="0"/>
              <a:t> </a:t>
            </a:r>
            <a:r>
              <a:rPr lang="en-US" sz="2800" dirty="0" err="1" smtClean="0"/>
              <a:t>Sies</a:t>
            </a:r>
            <a:endParaRPr lang="en-US" sz="2800" dirty="0" smtClean="0"/>
          </a:p>
          <a:p>
            <a:pPr algn="r"/>
            <a:r>
              <a:rPr lang="en-US" sz="1800" dirty="0" smtClean="0"/>
              <a:t>Nuclear Engineering,</a:t>
            </a:r>
          </a:p>
          <a:p>
            <a:pPr algn="r"/>
            <a:r>
              <a:rPr lang="en-US" sz="1800" dirty="0" smtClean="0"/>
              <a:t>School of Chemical and Energy Engineering,</a:t>
            </a:r>
          </a:p>
          <a:p>
            <a:pPr algn="r"/>
            <a:r>
              <a:rPr lang="en-US" sz="1800" dirty="0" smtClean="0"/>
              <a:t> </a:t>
            </a:r>
            <a:r>
              <a:rPr lang="en-US" sz="1800" dirty="0" err="1" smtClean="0"/>
              <a:t>Universiti</a:t>
            </a:r>
            <a:r>
              <a:rPr lang="en-US" sz="1800" dirty="0" smtClean="0"/>
              <a:t> </a:t>
            </a:r>
            <a:r>
              <a:rPr lang="en-US" sz="1800" dirty="0" err="1" smtClean="0"/>
              <a:t>Teknologi</a:t>
            </a:r>
            <a:r>
              <a:rPr lang="en-US" sz="1800" dirty="0" smtClean="0"/>
              <a:t> Malaysia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2225169"/>
            <a:ext cx="7499040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Chapter 8</a:t>
            </a:r>
          </a:p>
          <a:p>
            <a:pPr algn="ctr"/>
            <a:r>
              <a:rPr lang="en-US" sz="4400" dirty="0" smtClean="0"/>
              <a:t>Ordinary Differential Equations</a:t>
            </a:r>
          </a:p>
          <a:p>
            <a:pPr algn="ctr"/>
            <a:r>
              <a:rPr lang="en-US" sz="2800" dirty="0" smtClean="0"/>
              <a:t>Initial Value Problems &amp; Boundary Value Problems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 dirty="0">
                <a:latin typeface="Arial"/>
              </a:rPr>
              <a:t>Canonical Form</a:t>
            </a:r>
          </a:p>
        </p:txBody>
      </p:sp>
      <p:sp>
        <p:nvSpPr>
          <p:cNvPr id="59" name="TextShape 2"/>
          <p:cNvSpPr txBox="1"/>
          <p:nvPr/>
        </p:nvSpPr>
        <p:spPr>
          <a:xfrm>
            <a:off x="457172" y="1605033"/>
            <a:ext cx="8228763" cy="13667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903" spc="-1" dirty="0">
                <a:latin typeface="Arial"/>
              </a:rPr>
              <a:t>Simultaneous Diff. Eq</a:t>
            </a:r>
            <a:r>
              <a:rPr lang="en-US" sz="2903" spc="-1" dirty="0" smtClean="0">
                <a:latin typeface="Arial"/>
              </a:rPr>
              <a:t>. – derivative term is explicit on the left hand side</a:t>
            </a:r>
            <a:endParaRPr lang="en-US" sz="2903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Formula 3"/>
              <p:cNvSpPr txBox="1"/>
              <p:nvPr/>
            </p:nvSpPr>
            <p:spPr>
              <a:xfrm>
                <a:off x="2438400" y="2667000"/>
                <a:ext cx="3317760" cy="2842628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sz="2800" i="1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f>
                            <m:fPr>
                              <m:ctrlPr>
                                <a:rPr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𝑑𝑦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  <m:r>
                            <a:rPr sz="280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,…</m:t>
                              </m:r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e>
                          <m:f>
                            <m:fPr>
                              <m:ctrlPr>
                                <a:rPr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𝑑𝑦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  <m:r>
                            <a:rPr sz="280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,…</m:t>
                              </m:r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e>
                          <m:r>
                            <a:rPr sz="2800">
                              <a:latin typeface="Cambria Math" panose="02040503050406030204" pitchFamily="18" charset="0"/>
                            </a:rPr>
                            <m:t>⋮</m:t>
                          </m:r>
                        </m:e>
                        <m:e>
                          <m:f>
                            <m:fPr>
                              <m:ctrlPr>
                                <a:rPr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𝑑𝑦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num>
                            <m:den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  <m:r>
                            <a:rPr sz="280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d>
                            <m:dPr>
                              <m:ctrlPr>
                                <a:rPr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,…</m:t>
                              </m:r>
                              <m:sSub>
                                <m:sSubPr>
                                  <m:ctrlPr>
                                    <a:rPr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80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sz="28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eqArr>
                    </m:oMath>
                  </m:oMathPara>
                </a14:m>
                <a:endParaRPr sz="2800" dirty="0"/>
              </a:p>
            </p:txBody>
          </p:sp>
        </mc:Choice>
        <mc:Fallback xmlns="">
          <p:sp>
            <p:nvSpPr>
              <p:cNvPr id="60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2667000"/>
                <a:ext cx="3317760" cy="2842628"/>
              </a:xfrm>
              <a:prstGeom prst="rect">
                <a:avLst/>
              </a:prstGeom>
              <a:blipFill rotWithShape="0">
                <a:blip r:embed="rId2"/>
                <a:stretch>
                  <a:fillRect r="-10662" b="-3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457172" y="5943600"/>
            <a:ext cx="57084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pc="-1" dirty="0" smtClean="0">
                <a:latin typeface="Arial"/>
              </a:rPr>
              <a:t>Solution methods are based on this form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1814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1"/>
          <p:cNvSpPr txBox="1"/>
          <p:nvPr/>
        </p:nvSpPr>
        <p:spPr>
          <a:xfrm>
            <a:off x="457172" y="415080"/>
            <a:ext cx="8228763" cy="3394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000" spc="-1" dirty="0" smtClean="0">
                <a:latin typeface="Arial"/>
              </a:rPr>
              <a:t>Higher order differential equations </a:t>
            </a:r>
            <a:r>
              <a:rPr lang="en-US" sz="2000" spc="-1" dirty="0">
                <a:latin typeface="Arial"/>
              </a:rPr>
              <a:t>can be transformed into canonical </a:t>
            </a:r>
            <a:r>
              <a:rPr lang="en-US" sz="2000" spc="-1" dirty="0" smtClean="0">
                <a:latin typeface="Arial"/>
              </a:rPr>
              <a:t>form and become a </a:t>
            </a:r>
            <a:r>
              <a:rPr lang="en-US" sz="2000" i="1" spc="-1" dirty="0" smtClean="0">
                <a:latin typeface="Arial"/>
              </a:rPr>
              <a:t>set of simultaneous 1</a:t>
            </a:r>
            <a:r>
              <a:rPr lang="en-US" sz="2000" i="1" spc="-1" baseline="30000" dirty="0" smtClean="0">
                <a:latin typeface="Arial"/>
              </a:rPr>
              <a:t>st</a:t>
            </a:r>
            <a:r>
              <a:rPr lang="en-US" sz="2000" i="1" spc="-1" dirty="0" smtClean="0">
                <a:latin typeface="Arial"/>
              </a:rPr>
              <a:t> order differential equations</a:t>
            </a:r>
            <a:endParaRPr lang="en-US" sz="2000" i="1" spc="-1" dirty="0">
              <a:latin typeface="Arial"/>
            </a:endParaRPr>
          </a:p>
          <a:p>
            <a:endParaRPr lang="en-US" sz="2800" spc="-1" dirty="0" smtClean="0">
              <a:latin typeface="Arial"/>
            </a:endParaRPr>
          </a:p>
          <a:p>
            <a:endParaRPr lang="en-US" sz="2800" spc="-1" dirty="0">
              <a:latin typeface="Arial"/>
            </a:endParaRPr>
          </a:p>
          <a:p>
            <a:r>
              <a:rPr lang="en-US" sz="2000" spc="-1" dirty="0" smtClean="0">
                <a:latin typeface="Arial"/>
              </a:rPr>
              <a:t>Written </a:t>
            </a:r>
            <a:r>
              <a:rPr lang="en-US" sz="2000" spc="-1" dirty="0">
                <a:latin typeface="Arial"/>
              </a:rPr>
              <a:t>as</a:t>
            </a:r>
            <a:r>
              <a:rPr sz="2800" dirty="0"/>
              <a:t/>
            </a:r>
            <a:br>
              <a:rPr sz="2800" dirty="0"/>
            </a:br>
            <a:endParaRPr lang="en-US" sz="2800" spc="-1" dirty="0">
              <a:latin typeface="Arial"/>
            </a:endParaRPr>
          </a:p>
          <a:p>
            <a:endParaRPr lang="en-US" sz="2800" spc="-1" dirty="0" smtClean="0">
              <a:latin typeface="Arial"/>
            </a:endParaRPr>
          </a:p>
          <a:p>
            <a:r>
              <a:rPr lang="en-US" sz="2000" spc="-1" dirty="0" smtClean="0">
                <a:latin typeface="Arial"/>
              </a:rPr>
              <a:t>Using </a:t>
            </a:r>
            <a:r>
              <a:rPr lang="en-US" sz="2000" spc="-1" dirty="0">
                <a:latin typeface="Arial"/>
              </a:rPr>
              <a:t>transformation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62000" y="1024607"/>
                <a:ext cx="8228762" cy="7092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  <m:sup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ar-AE" sz="20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  <m:sup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ar-AE" sz="2000">
                          <a:latin typeface="Cambria Math" panose="02040503050406030204" pitchFamily="18" charset="0"/>
                        </a:rPr>
                        <m:t>+⋯+</m:t>
                      </m:r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ar-AE" sz="20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ar-AE" sz="200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ar-AE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024607"/>
                <a:ext cx="8228762" cy="70929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209800" y="2089583"/>
                <a:ext cx="3812134" cy="790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ar-AE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</m:num>
                            <m:den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e>
                                <m:sup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,⋯,</m:t>
                          </m:r>
                          <m:f>
                            <m:f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e>
                                <m:sup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2089583"/>
                <a:ext cx="3812134" cy="79002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29000" y="3124200"/>
                <a:ext cx="3165610" cy="31631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5"/>
                                <m:mcJc m:val="center"/>
                              </m:mcPr>
                            </m:mc>
                          </m:mcs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/>
                          <m:e/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𝑑𝑦</m:t>
                                </m:r>
                              </m:num>
                              <m:den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p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𝑑𝑥</m:t>
                                    </m:r>
                                  </m:e>
                                  <m:sup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mr>
                        <m:mr>
                          <m:e/>
                          <m:e/>
                          <m:e>
                            <m:r>
                              <a:rPr lang="en-US" sz="2000">
                                <a:latin typeface="Cambria Math" panose="02040503050406030204" pitchFamily="18" charset="0"/>
                              </a:rPr>
                              <m:t>⋮</m:t>
                            </m:r>
                          </m:e>
                          <m:e/>
                          <m:e/>
                        </m:mr>
                        <m:mr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p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𝑑𝑥</m:t>
                                    </m:r>
                                  </m:e>
                                  <m:sup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den>
                            </m:f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p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𝑑𝑥</m:t>
                                    </m:r>
                                  </m:e>
                                  <m:sup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den>
                            </m:f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  <m:e/>
                          <m:e/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3124200"/>
                <a:ext cx="3165610" cy="316317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3372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Shape 1"/>
          <p:cNvSpPr txBox="1"/>
          <p:nvPr/>
        </p:nvSpPr>
        <p:spPr>
          <a:xfrm>
            <a:off x="457173" y="207720"/>
            <a:ext cx="7467628" cy="59233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400" spc="-1" dirty="0">
                <a:latin typeface="Arial"/>
              </a:rPr>
              <a:t>Get a set of canonical form</a:t>
            </a: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endParaRPr lang="en-US" sz="2400" spc="-1" dirty="0">
              <a:latin typeface="Arial"/>
            </a:endParaRPr>
          </a:p>
          <a:p>
            <a:endParaRPr lang="en-US" sz="2400" spc="-1" dirty="0" smtClean="0">
              <a:latin typeface="Arial"/>
            </a:endParaRPr>
          </a:p>
          <a:p>
            <a:r>
              <a:rPr lang="en-US" sz="2400" spc="-1" dirty="0" smtClean="0">
                <a:latin typeface="Arial"/>
              </a:rPr>
              <a:t>Using </a:t>
            </a:r>
            <a:r>
              <a:rPr lang="en-US" sz="2400" spc="-1" dirty="0">
                <a:latin typeface="Arial"/>
              </a:rPr>
              <a:t>vector notation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Formula 3"/>
              <p:cNvSpPr txBox="1"/>
              <p:nvPr/>
            </p:nvSpPr>
            <p:spPr>
              <a:xfrm>
                <a:off x="3731663" y="3729411"/>
                <a:ext cx="1679779" cy="680533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200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sz="200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num>
                        <m:den>
                          <m:r>
                            <a:rPr sz="200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sz="200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sz="200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acc>
                      <m:d>
                        <m:dPr>
                          <m:ctrlPr>
                            <a:rPr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sz="200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  <m:r>
                            <a:rPr sz="20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sz="20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65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1663" y="3729411"/>
                <a:ext cx="1679779" cy="68053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Formula 4"/>
              <p:cNvSpPr txBox="1"/>
              <p:nvPr/>
            </p:nvSpPr>
            <p:spPr>
              <a:xfrm>
                <a:off x="1752601" y="4656327"/>
                <a:ext cx="2527506" cy="1659533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sz="200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sz="20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sz="200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sz="2000">
                          <a:latin typeface="Cambria Math" panose="02040503050406030204" pitchFamily="18" charset="0"/>
                        </a:rPr>
                        <m:t> , </m:t>
                      </m:r>
                      <m:acc>
                        <m:accPr>
                          <m:chr m:val="⃗"/>
                          <m:ctrlPr>
                            <a:rPr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sz="200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acc>
                      <m:r>
                        <a:rPr sz="20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e>
                              <m:r>
                                <a:rPr sz="200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sz="200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66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1" y="4656327"/>
                <a:ext cx="2527506" cy="165953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14400" y="763969"/>
                <a:ext cx="6251648" cy="27533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5"/>
                                <m:mcJc m:val="center"/>
                              </m:mcPr>
                            </m:mc>
                          </m:mcs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,…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,…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,…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mr>
                        <m:mr>
                          <m:e/>
                          <m:e/>
                          <m:e>
                            <m:r>
                              <a:rPr lang="ar-AE" sz="2000">
                                <a:latin typeface="Cambria Math" panose="02040503050406030204" pitchFamily="18" charset="0"/>
                              </a:rPr>
                              <m:t>⋮</m:t>
                            </m:r>
                            <m:r>
                              <m:rPr>
                                <m:nor/>
                              </m:rPr>
                              <a:rPr lang="en-US" sz="2000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e/>
                          <m:e/>
                        </m:mr>
                        <m:mr>
                          <m:e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𝑑𝑦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ar-AE" sz="2000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d>
                              <m:d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,…,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763969"/>
                <a:ext cx="6251648" cy="275331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5761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 dirty="0">
                <a:latin typeface="Arial"/>
              </a:rPr>
              <a:t>Solution concept</a:t>
            </a:r>
          </a:p>
        </p:txBody>
      </p:sp>
      <p:sp>
        <p:nvSpPr>
          <p:cNvPr id="68" name="TextShape 2"/>
          <p:cNvSpPr txBox="1"/>
          <p:nvPr/>
        </p:nvSpPr>
        <p:spPr>
          <a:xfrm>
            <a:off x="457171" y="1418899"/>
            <a:ext cx="8228763" cy="4525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903" spc="-1" dirty="0">
                <a:latin typeface="Arial"/>
              </a:rPr>
              <a:t>Consider single </a:t>
            </a:r>
            <a:r>
              <a:rPr lang="en-US" sz="2903" spc="-1" dirty="0" smtClean="0">
                <a:latin typeface="Arial"/>
              </a:rPr>
              <a:t>1</a:t>
            </a:r>
            <a:r>
              <a:rPr lang="en-US" sz="2903" spc="-1" baseline="30000" dirty="0" smtClean="0">
                <a:latin typeface="Arial"/>
              </a:rPr>
              <a:t>st</a:t>
            </a:r>
            <a:r>
              <a:rPr lang="en-US" sz="2903" spc="-1" dirty="0" smtClean="0">
                <a:latin typeface="Arial"/>
              </a:rPr>
              <a:t> order </a:t>
            </a:r>
            <a:r>
              <a:rPr lang="en-US" sz="2903" spc="-1" dirty="0">
                <a:latin typeface="Arial"/>
              </a:rPr>
              <a:t>diff. </a:t>
            </a:r>
            <a:r>
              <a:rPr lang="en-US" sz="2903" spc="-1" dirty="0" err="1">
                <a:latin typeface="Arial"/>
              </a:rPr>
              <a:t>eq</a:t>
            </a:r>
            <a:r>
              <a:rPr sz="1633" dirty="0"/>
              <a:t/>
            </a:r>
            <a:br>
              <a:rPr sz="1633" dirty="0"/>
            </a:br>
            <a:r>
              <a:rPr sz="1633" dirty="0"/>
              <a:t/>
            </a:r>
            <a:br>
              <a:rPr sz="1633" dirty="0"/>
            </a:br>
            <a:endParaRPr lang="en-US" sz="2903" spc="-1" dirty="0">
              <a:latin typeface="Arial"/>
            </a:endParaRPr>
          </a:p>
          <a:p>
            <a:endParaRPr lang="en-US" sz="2903" spc="-1" dirty="0" smtClean="0">
              <a:latin typeface="Arial"/>
            </a:endParaRPr>
          </a:p>
          <a:p>
            <a:r>
              <a:rPr lang="en-US" sz="2903" spc="-1" dirty="0" smtClean="0">
                <a:latin typeface="Arial"/>
              </a:rPr>
              <a:t>2 </a:t>
            </a:r>
            <a:r>
              <a:rPr lang="en-US" sz="2903" spc="-1" dirty="0">
                <a:latin typeface="Arial"/>
              </a:rPr>
              <a:t>solution approaches</a:t>
            </a:r>
          </a:p>
          <a:p>
            <a:pPr marL="979689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540" spc="-1" dirty="0">
                <a:latin typeface="Arial"/>
                <a:ea typeface="MS Gothic"/>
              </a:rPr>
              <a:t>Integrating function </a:t>
            </a:r>
            <a:r>
              <a:rPr lang="en-US" sz="2540" i="1" spc="-1" dirty="0">
                <a:latin typeface="Arial"/>
                <a:ea typeface="MS Gothic"/>
              </a:rPr>
              <a:t>f(</a:t>
            </a:r>
            <a:r>
              <a:rPr lang="en-US" sz="2540" i="1" spc="-1" dirty="0" err="1">
                <a:latin typeface="Arial"/>
                <a:ea typeface="MS Gothic"/>
              </a:rPr>
              <a:t>x,y</a:t>
            </a:r>
            <a:r>
              <a:rPr lang="en-US" sz="2540" i="1" spc="-1" dirty="0">
                <a:latin typeface="Arial"/>
                <a:ea typeface="MS Gothic"/>
              </a:rPr>
              <a:t>)</a:t>
            </a:r>
            <a:r>
              <a:rPr lang="en-US" sz="2540" spc="-1" dirty="0">
                <a:latin typeface="Arial"/>
                <a:ea typeface="MS Gothic"/>
              </a:rPr>
              <a:t> using numerical integration</a:t>
            </a:r>
            <a:endParaRPr lang="en-US" sz="2540" spc="-1" dirty="0">
              <a:latin typeface="Arial"/>
            </a:endParaRPr>
          </a:p>
          <a:p>
            <a:pPr marL="979689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540" spc="-1" dirty="0">
                <a:latin typeface="Arial"/>
                <a:ea typeface="MS Gothic"/>
              </a:rPr>
              <a:t>Finite difference approximation of the derivatives (our focus)</a:t>
            </a:r>
            <a:endParaRPr lang="en-US" sz="2540" spc="-1" dirty="0">
              <a:latin typeface="Arial"/>
            </a:endParaRPr>
          </a:p>
          <a:p>
            <a:pPr marL="1322568" indent="-342900">
              <a:spcAft>
                <a:spcPts val="771"/>
              </a:spcAft>
              <a:buFont typeface="Arial" panose="020B0604020202020204" pitchFamily="34" charset="0"/>
              <a:buChar char="•"/>
            </a:pPr>
            <a:r>
              <a:rPr lang="en-US" sz="2177" spc="-1" dirty="0">
                <a:latin typeface="Arial"/>
                <a:ea typeface="MS Gothic"/>
              </a:rPr>
              <a:t>Euler's methods</a:t>
            </a:r>
            <a:endParaRPr lang="en-US" sz="2177" spc="-1" dirty="0">
              <a:latin typeface="Arial"/>
            </a:endParaRPr>
          </a:p>
          <a:p>
            <a:pPr marL="1322568" indent="-342900">
              <a:spcAft>
                <a:spcPts val="771"/>
              </a:spcAft>
              <a:buFont typeface="Arial" panose="020B0604020202020204" pitchFamily="34" charset="0"/>
              <a:buChar char="•"/>
            </a:pPr>
            <a:r>
              <a:rPr lang="en-US" sz="2177" spc="-1" dirty="0" err="1">
                <a:latin typeface="Arial"/>
                <a:ea typeface="MS Gothic"/>
              </a:rPr>
              <a:t>Runge-Kutta</a:t>
            </a:r>
            <a:r>
              <a:rPr lang="en-US" sz="2177" spc="-1" dirty="0">
                <a:latin typeface="Arial"/>
                <a:ea typeface="MS Gothic"/>
              </a:rPr>
              <a:t> methods</a:t>
            </a:r>
            <a:endParaRPr lang="en-US" sz="2177" spc="-1" dirty="0">
              <a:latin typeface="Arial"/>
            </a:endParaRPr>
          </a:p>
          <a:p>
            <a:pPr marL="1322568" indent="-342900">
              <a:spcAft>
                <a:spcPts val="771"/>
              </a:spcAft>
              <a:buFont typeface="Arial" panose="020B0604020202020204" pitchFamily="34" charset="0"/>
              <a:buChar char="•"/>
            </a:pPr>
            <a:r>
              <a:rPr lang="en-US" sz="2177" spc="-1" dirty="0">
                <a:latin typeface="Arial"/>
                <a:ea typeface="MS Gothic"/>
              </a:rPr>
              <a:t>Multistep methods</a:t>
            </a:r>
            <a:endParaRPr lang="en-US" sz="2177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Formula 3"/>
              <p:cNvSpPr txBox="1"/>
              <p:nvPr/>
            </p:nvSpPr>
            <p:spPr>
              <a:xfrm>
                <a:off x="2590800" y="2057400"/>
                <a:ext cx="4573575" cy="680533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240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sz="240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sz="240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sz="240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sz="240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sz="240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sz="240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sz="240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sz="24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240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sz="24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69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057400"/>
                <a:ext cx="4573575" cy="680533"/>
              </a:xfrm>
              <a:prstGeom prst="rect">
                <a:avLst/>
              </a:prstGeom>
              <a:blipFill rotWithShape="0">
                <a:blip r:embed="rId2"/>
                <a:stretch>
                  <a:fillRect b="-90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4062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>
                <a:latin typeface="Arial"/>
              </a:rPr>
              <a:t>Euler's Method</a:t>
            </a:r>
          </a:p>
        </p:txBody>
      </p:sp>
      <p:sp>
        <p:nvSpPr>
          <p:cNvPr id="71" name="TextShape 2"/>
          <p:cNvSpPr txBox="1"/>
          <p:nvPr/>
        </p:nvSpPr>
        <p:spPr>
          <a:xfrm>
            <a:off x="362472" y="1173006"/>
            <a:ext cx="8228763" cy="544099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1" dirty="0">
                <a:latin typeface="Arial"/>
              </a:rPr>
              <a:t>Actually a subset of </a:t>
            </a:r>
            <a:r>
              <a:rPr lang="en-US" sz="2400" spc="-1" dirty="0" err="1">
                <a:latin typeface="Arial"/>
              </a:rPr>
              <a:t>Runge-Kutta</a:t>
            </a:r>
            <a:endParaRPr lang="en-US" sz="2400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1" dirty="0">
                <a:latin typeface="Arial"/>
              </a:rPr>
              <a:t>Simplest &amp; oldest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1" dirty="0">
                <a:latin typeface="Arial"/>
              </a:rPr>
              <a:t>But error accumulates &amp; solution deviates more &amp; more (so not commonly used)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1" dirty="0">
                <a:latin typeface="Arial"/>
              </a:rPr>
              <a:t>We are trying to solve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spc="-1" dirty="0" smtClean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1" dirty="0" smtClean="0">
                <a:latin typeface="Arial"/>
              </a:rPr>
              <a:t>Numerical </a:t>
            </a:r>
            <a:r>
              <a:rPr lang="en-US" sz="2400" spc="-1" dirty="0">
                <a:latin typeface="Arial"/>
              </a:rPr>
              <a:t>scheme</a:t>
            </a: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endParaRPr lang="en-US" sz="2400" spc="-1" dirty="0">
              <a:latin typeface="Arial"/>
            </a:endParaRPr>
          </a:p>
          <a:p>
            <a:pPr marL="865389" indent="-342900">
              <a:spcAft>
                <a:spcPts val="1029"/>
              </a:spcAft>
              <a:buFont typeface="Arial" panose="020B0604020202020204" pitchFamily="34" charset="0"/>
              <a:buChar char="•"/>
            </a:pPr>
            <a:endParaRPr lang="en-US" sz="2400" spc="-1" dirty="0" smtClean="0">
              <a:latin typeface="Arial"/>
              <a:ea typeface="MS Gothic"/>
            </a:endParaRPr>
          </a:p>
          <a:p>
            <a:pPr marL="865389" indent="-3429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400" spc="-1" dirty="0" smtClean="0">
                <a:latin typeface="Arial"/>
                <a:ea typeface="MS Gothic"/>
              </a:rPr>
              <a:t>Done </a:t>
            </a:r>
            <a:r>
              <a:rPr lang="en-US" sz="2400" spc="-1" dirty="0">
                <a:latin typeface="Arial"/>
                <a:ea typeface="MS Gothic"/>
              </a:rPr>
              <a:t>step by step to trace progression of solution</a:t>
            </a:r>
            <a:endParaRPr lang="en-US" sz="2400" spc="-1" dirty="0"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-1" dirty="0">
                <a:latin typeface="Arial"/>
              </a:rPr>
              <a:t>Different methods use different ways to </a:t>
            </a:r>
            <a:r>
              <a:rPr lang="en-US" sz="2400" i="1" spc="-1" dirty="0">
                <a:latin typeface="Arial"/>
              </a:rPr>
              <a:t>estimate slope</a:t>
            </a:r>
            <a:endParaRPr lang="en-US" sz="2400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Formula 3"/>
              <p:cNvSpPr txBox="1"/>
              <p:nvPr/>
            </p:nvSpPr>
            <p:spPr>
              <a:xfrm>
                <a:off x="3657600" y="2667000"/>
                <a:ext cx="2286000" cy="70731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240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sz="240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sz="240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sz="240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72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2667000"/>
                <a:ext cx="2286000" cy="707310"/>
              </a:xfrm>
              <a:prstGeom prst="rect">
                <a:avLst/>
              </a:prstGeom>
              <a:blipFill rotWithShape="0">
                <a:blip r:embed="rId2"/>
                <a:stretch>
                  <a:fillRect b="-4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Formula 4"/>
              <p:cNvSpPr txBox="1"/>
              <p:nvPr/>
            </p:nvSpPr>
            <p:spPr>
              <a:xfrm>
                <a:off x="3200400" y="3709165"/>
                <a:ext cx="4737931" cy="1114519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ar-AE" sz="2000" i="1" smtClean="0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m:rPr>
                              <m:nor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ne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xt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value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present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value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slope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stepsize</m:t>
                          </m:r>
                        </m:e>
                        <m:e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estimated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slope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000" i="0">
                              <a:latin typeface="Cambria Math" panose="02040503050406030204" pitchFamily="18" charset="0"/>
                            </a:rPr>
                            <m:t>interval</m:t>
                          </m:r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eqArr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73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3709165"/>
                <a:ext cx="4737931" cy="1114519"/>
              </a:xfrm>
              <a:prstGeom prst="rect">
                <a:avLst/>
              </a:prstGeom>
              <a:blipFill rotWithShape="0">
                <a:blip r:embed="rId3"/>
                <a:stretch>
                  <a:fillRect r="-6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3200400" y="3709165"/>
            <a:ext cx="5181600" cy="11145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17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g250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381000"/>
            <a:ext cx="7848600" cy="57912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534546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g250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219200"/>
            <a:ext cx="6553200" cy="5368047"/>
          </a:xfrm>
          <a:prstGeom prst="rect">
            <a:avLst/>
          </a:prstGeom>
          <a:noFill/>
          <a:ln/>
        </p:spPr>
      </p:pic>
      <p:sp>
        <p:nvSpPr>
          <p:cNvPr id="5" name="TextBox 4"/>
          <p:cNvSpPr txBox="1"/>
          <p:nvPr/>
        </p:nvSpPr>
        <p:spPr>
          <a:xfrm>
            <a:off x="457200" y="457200"/>
            <a:ext cx="30235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Progress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437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>
                <a:latin typeface="Arial"/>
              </a:rPr>
              <a:t>Euler-Cauchy/Point Slope Method</a:t>
            </a:r>
          </a:p>
        </p:txBody>
      </p:sp>
      <p:sp>
        <p:nvSpPr>
          <p:cNvPr id="75" name="TextShape 2"/>
          <p:cNvSpPr txBox="1"/>
          <p:nvPr/>
        </p:nvSpPr>
        <p:spPr>
          <a:xfrm>
            <a:off x="457172" y="1605033"/>
            <a:ext cx="8228763" cy="34241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903" spc="-1">
                <a:latin typeface="Arial"/>
              </a:rPr>
              <a:t>Slope at </a:t>
            </a:r>
            <a:r>
              <a:rPr lang="en-US" sz="2903" i="1" spc="-1">
                <a:latin typeface="Arial"/>
              </a:rPr>
              <a:t>i</a:t>
            </a:r>
            <a:r>
              <a:rPr lang="en-US" sz="2903" spc="-1">
                <a:latin typeface="Arial"/>
              </a:rPr>
              <a:t> used for whole interval </a:t>
            </a:r>
            <a:r>
              <a:rPr lang="en-US" sz="2903" i="1" spc="-1">
                <a:latin typeface="Arial"/>
              </a:rPr>
              <a:t>h</a:t>
            </a:r>
            <a:endParaRPr lang="en-US" sz="2903" spc="-1">
              <a:latin typeface="Arial"/>
            </a:endParaRPr>
          </a:p>
          <a:p>
            <a:r>
              <a:rPr lang="en-US" sz="2903" spc="-1">
                <a:latin typeface="Arial"/>
              </a:rPr>
              <a:t>If Diff. Eq 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Formula 3"/>
              <p:cNvSpPr txBox="1"/>
              <p:nvPr/>
            </p:nvSpPr>
            <p:spPr>
              <a:xfrm>
                <a:off x="2940594" y="2388429"/>
                <a:ext cx="2741724" cy="1867873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f>
                            <m:f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</m:num>
                            <m:den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  <m:r>
                            <a:rPr sz="24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e>
                          <m:r>
                            <a:rPr sz="2400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e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</m:eqArr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76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594" y="2388429"/>
                <a:ext cx="2741724" cy="1867873"/>
              </a:xfrm>
              <a:prstGeom prst="rect">
                <a:avLst/>
              </a:prstGeom>
              <a:blipFill rotWithShape="0">
                <a:blip r:embed="rId2"/>
                <a:stretch>
                  <a:fillRect r="-12222" b="-13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TextShape 4"/>
          <p:cNvSpPr txBox="1"/>
          <p:nvPr/>
        </p:nvSpPr>
        <p:spPr>
          <a:xfrm>
            <a:off x="6497062" y="2779310"/>
            <a:ext cx="2280960" cy="1086109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r>
              <a:rPr lang="en-US" sz="2358" spc="-1" dirty="0">
                <a:latin typeface="Arial"/>
              </a:rPr>
              <a:t>Already the expression of </a:t>
            </a:r>
            <a:r>
              <a:rPr lang="en-US" sz="2358" spc="-1" dirty="0" smtClean="0">
                <a:latin typeface="Arial"/>
              </a:rPr>
              <a:t>slope!</a:t>
            </a:r>
          </a:p>
          <a:p>
            <a:endParaRPr lang="en-US" sz="2358" spc="-1" dirty="0">
              <a:latin typeface="Arial"/>
            </a:endParaRPr>
          </a:p>
          <a:p>
            <a:r>
              <a:rPr lang="en-US" sz="2358" spc="-1" dirty="0" smtClean="0">
                <a:latin typeface="Arial"/>
              </a:rPr>
              <a:t>That is why we use the canonical form</a:t>
            </a:r>
            <a:endParaRPr lang="en-US" sz="2358" spc="-1" dirty="0">
              <a:latin typeface="Arial"/>
            </a:endParaRPr>
          </a:p>
        </p:txBody>
      </p:sp>
      <p:sp>
        <p:nvSpPr>
          <p:cNvPr id="78" name="Line 5"/>
          <p:cNvSpPr/>
          <p:nvPr/>
        </p:nvSpPr>
        <p:spPr>
          <a:xfrm flipH="1" flipV="1">
            <a:off x="5460262" y="2895600"/>
            <a:ext cx="1036800" cy="207360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191799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990600"/>
            <a:ext cx="813978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771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32761"/>
            <a:ext cx="7467600" cy="524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374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Shape 1"/>
          <p:cNvSpPr txBox="1"/>
          <p:nvPr/>
        </p:nvSpPr>
        <p:spPr>
          <a:xfrm>
            <a:off x="504000" y="301320"/>
            <a:ext cx="7878000" cy="1262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>
                <a:latin typeface="Arial"/>
              </a:rPr>
              <a:t>Differential Equation</a:t>
            </a:r>
          </a:p>
        </p:txBody>
      </p:sp>
      <p:sp>
        <p:nvSpPr>
          <p:cNvPr id="4" name="TextShape 2"/>
          <p:cNvSpPr txBox="1"/>
          <p:nvPr/>
        </p:nvSpPr>
        <p:spPr>
          <a:xfrm>
            <a:off x="504000" y="1769040"/>
            <a:ext cx="8182800" cy="4479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800" b="0" strike="noStrike" spc="-1" dirty="0">
                <a:latin typeface="Arial" panose="020B0604020202020204" pitchFamily="34" charset="0"/>
                <a:cs typeface="Arial" panose="020B0604020202020204" pitchFamily="34" charset="0"/>
              </a:rPr>
              <a:t>Differential Equation – composed of an unknown function &amp; its derivatives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strike="noStrike" spc="-1" dirty="0">
                <a:latin typeface="Arial" panose="020B0604020202020204" pitchFamily="34" charset="0"/>
                <a:cs typeface="Arial" panose="020B0604020202020204" pitchFamily="34" charset="0"/>
              </a:rPr>
              <a:t>1 independent variable – ODE (ordinary diff. </a:t>
            </a:r>
            <a:r>
              <a:rPr lang="en-US" sz="2800" b="0" strike="noStrike" spc="-1" dirty="0" err="1">
                <a:latin typeface="Arial" panose="020B0604020202020204" pitchFamily="34" charset="0"/>
                <a:cs typeface="Arial" panose="020B0604020202020204" pitchFamily="34" charset="0"/>
              </a:rPr>
              <a:t>eq</a:t>
            </a:r>
            <a:r>
              <a:rPr lang="en-US" sz="2800" b="0" strike="noStrike" spc="-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strike="noStrike" spc="-1" dirty="0">
                <a:latin typeface="Arial" panose="020B0604020202020204" pitchFamily="34" charset="0"/>
                <a:cs typeface="Arial" panose="020B0604020202020204" pitchFamily="34" charset="0"/>
              </a:rPr>
              <a:t>More than 1 </a:t>
            </a:r>
            <a:r>
              <a:rPr lang="en-US" sz="2800" b="0" strike="noStrike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independent variable </a:t>
            </a:r>
            <a:r>
              <a:rPr lang="en-US" sz="2800" b="0" strike="noStrike" spc="-1" dirty="0">
                <a:latin typeface="Arial" panose="020B0604020202020204" pitchFamily="34" charset="0"/>
                <a:cs typeface="Arial" panose="020B0604020202020204" pitchFamily="34" charset="0"/>
              </a:rPr>
              <a:t>– PDE (partial diff. eqn.)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87386" y="2769052"/>
                <a:ext cx="1872051" cy="701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386" y="2769052"/>
                <a:ext cx="1872051" cy="70128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1905000" y="3612871"/>
            <a:ext cx="59935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4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= unknown function (dependent variable)</a:t>
            </a:r>
          </a:p>
          <a:p>
            <a:r>
              <a:rPr lang="en-US" sz="2400" i="1" spc="-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i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4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independent variable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459447" y="18197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 dirty="0">
                <a:latin typeface="Arial"/>
              </a:rPr>
              <a:t>Euler's Method</a:t>
            </a:r>
          </a:p>
        </p:txBody>
      </p:sp>
      <p:sp>
        <p:nvSpPr>
          <p:cNvPr id="80" name="TextShape 2"/>
          <p:cNvSpPr txBox="1"/>
          <p:nvPr/>
        </p:nvSpPr>
        <p:spPr>
          <a:xfrm>
            <a:off x="462859" y="990600"/>
            <a:ext cx="8228763" cy="480324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800" spc="-1" dirty="0">
                <a:latin typeface="Arial" panose="020B0604020202020204" pitchFamily="34" charset="0"/>
                <a:cs typeface="Arial" panose="020B0604020202020204" pitchFamily="34" charset="0"/>
              </a:rPr>
              <a:t>Can also be derived from Taylor's series</a:t>
            </a: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spc="-1" dirty="0">
                <a:latin typeface="Arial" panose="020B0604020202020204" pitchFamily="34" charset="0"/>
                <a:cs typeface="Arial" panose="020B0604020202020204" pitchFamily="34" charset="0"/>
              </a:rPr>
              <a:t>Reduce error by</a:t>
            </a:r>
          </a:p>
          <a:p>
            <a:pPr marL="979689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800" spc="-1" dirty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Reducing </a:t>
            </a:r>
            <a:r>
              <a:rPr lang="en-US" sz="2800" spc="-1" dirty="0" err="1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stepsize</a:t>
            </a:r>
            <a:r>
              <a:rPr lang="en-US" sz="2800" spc="-1" dirty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 (until </a:t>
            </a:r>
            <a:r>
              <a:rPr lang="en-US" sz="2800" spc="-1" dirty="0" err="1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roundoff</a:t>
            </a:r>
            <a:r>
              <a:rPr lang="en-US" sz="2800" spc="-1" dirty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 error dominates)</a:t>
            </a:r>
            <a:endParaRPr lang="en-US" sz="2800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9689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800" spc="-1" dirty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Taking more terms in Taylor series (reduce truncation </a:t>
            </a:r>
            <a:r>
              <a:rPr lang="en-US" sz="2800" spc="-1" dirty="0" smtClean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error)</a:t>
            </a:r>
          </a:p>
          <a:p>
            <a:pPr marL="1436889" lvl="1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400" spc="-1" dirty="0" smtClean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Higher </a:t>
            </a:r>
            <a:r>
              <a:rPr lang="en-US" sz="2400" spc="-1" dirty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order derivatives from chain </a:t>
            </a:r>
            <a:r>
              <a:rPr lang="en-US" sz="2400" spc="-1" dirty="0" smtClean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rule</a:t>
            </a:r>
          </a:p>
          <a:p>
            <a:pPr marL="1436889" lvl="1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400" spc="-1" dirty="0" smtClean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Gets </a:t>
            </a:r>
            <a:r>
              <a:rPr lang="en-US" sz="2400" spc="-1" dirty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more complicated very </a:t>
            </a:r>
            <a:r>
              <a:rPr lang="en-US" sz="2400" spc="-1" dirty="0" smtClean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quickly</a:t>
            </a:r>
          </a:p>
          <a:p>
            <a:pPr marL="979689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800" spc="-1" dirty="0" smtClean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Use </a:t>
            </a:r>
            <a:r>
              <a:rPr lang="en-US" sz="2800" spc="-1" dirty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other methods (other estimates of </a:t>
            </a:r>
            <a:r>
              <a:rPr lang="en-US" sz="2800" i="1" spc="-1" dirty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slope</a:t>
            </a:r>
            <a:r>
              <a:rPr lang="en-US" sz="2800" spc="-1" dirty="0">
                <a:latin typeface="Arial" panose="020B0604020202020204" pitchFamily="34" charset="0"/>
                <a:ea typeface="MS Gothic"/>
                <a:cs typeface="Arial" panose="020B0604020202020204" pitchFamily="34" charset="0"/>
              </a:rPr>
              <a:t>)</a:t>
            </a:r>
            <a:endParaRPr lang="en-US" sz="2800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Formula 3"/>
              <p:cNvSpPr txBox="1"/>
              <p:nvPr/>
            </p:nvSpPr>
            <p:spPr>
              <a:xfrm>
                <a:off x="475369" y="1524000"/>
                <a:ext cx="7793399" cy="943406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ar-AE" sz="200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ar-AE" sz="2000" b="0" i="0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d>
                                <m:d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ar-AE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0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ar-AE" sz="20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ar-AE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00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ar-AE" sz="20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groupChr>
                        </m:e>
                        <m:lim/>
                      </m:limLow>
                      <m:r>
                        <a:rPr lang="ar-AE" sz="20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ar-AE" sz="2000">
                          <a:latin typeface="Cambria Math" panose="02040503050406030204" pitchFamily="18" charset="0"/>
                        </a:rPr>
                        <m:t>+…+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sup>
                          </m:sSup>
                          <m:d>
                            <m:d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ar-AE" sz="20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ar-AE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sz="2000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81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369" y="1524000"/>
                <a:ext cx="7793399" cy="94340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25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264103"/>
            <a:ext cx="6172200" cy="47393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609600"/>
            <a:ext cx="65399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Reducing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tepsize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mprove Accuracy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303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 dirty="0" err="1">
                <a:latin typeface="Arial"/>
              </a:rPr>
              <a:t>Heun's</a:t>
            </a:r>
            <a:r>
              <a:rPr lang="en-US" sz="3991" spc="-1" dirty="0">
                <a:latin typeface="Arial"/>
              </a:rPr>
              <a:t> Method (predictor-corrector)</a:t>
            </a:r>
          </a:p>
        </p:txBody>
      </p:sp>
      <p:sp>
        <p:nvSpPr>
          <p:cNvPr id="83" name="TextShape 2"/>
          <p:cNvSpPr txBox="1"/>
          <p:nvPr/>
        </p:nvSpPr>
        <p:spPr>
          <a:xfrm>
            <a:off x="457172" y="1605033"/>
            <a:ext cx="8228763" cy="31955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903" spc="-1">
                <a:latin typeface="Arial"/>
              </a:rPr>
              <a:t>Use </a:t>
            </a:r>
            <a:r>
              <a:rPr lang="en-US" sz="2903" i="1" spc="-1">
                <a:latin typeface="Arial"/>
              </a:rPr>
              <a:t>average of slopes</a:t>
            </a:r>
            <a:r>
              <a:rPr lang="en-US" sz="2903" spc="-1">
                <a:latin typeface="Arial"/>
              </a:rPr>
              <a:t> at both ends of interval</a:t>
            </a: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Know slope at </a:t>
            </a:r>
            <a:r>
              <a:rPr lang="en-US" sz="2540" i="1" spc="-1">
                <a:latin typeface="Arial"/>
                <a:ea typeface="MS Gothic"/>
              </a:rPr>
              <a:t>i</a:t>
            </a:r>
            <a:endParaRPr lang="en-US" sz="2540" spc="-1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Extrapolate linearly to estimate </a:t>
            </a:r>
            <a:r>
              <a:rPr lang="en-US" sz="2540" i="1" spc="-1">
                <a:latin typeface="Arial"/>
                <a:ea typeface="MS Gothic"/>
              </a:rPr>
              <a:t>y</a:t>
            </a:r>
            <a:r>
              <a:rPr lang="en-US" sz="2540" i="1" spc="-1" baseline="-33000">
                <a:latin typeface="Arial"/>
                <a:ea typeface="MS Gothic"/>
              </a:rPr>
              <a:t>i+1</a:t>
            </a:r>
            <a:r>
              <a:rPr lang="en-US" sz="2540" spc="-1">
                <a:latin typeface="Arial"/>
                <a:ea typeface="MS Gothic"/>
              </a:rPr>
              <a:t> (predictor)</a:t>
            </a:r>
            <a:endParaRPr lang="en-US" sz="2540" spc="-1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Use prediction to estimate slope at </a:t>
            </a:r>
            <a:r>
              <a:rPr lang="en-US" sz="2540" i="1" spc="-1">
                <a:latin typeface="Arial"/>
                <a:ea typeface="MS Gothic"/>
              </a:rPr>
              <a:t>i+1</a:t>
            </a:r>
            <a:endParaRPr lang="en-US" sz="2540" spc="-1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Get average of slopes</a:t>
            </a:r>
            <a:endParaRPr lang="en-US" sz="2540" spc="-1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Use average of slopes in Euler's equation (corrector)</a:t>
            </a:r>
            <a:endParaRPr lang="en-US" sz="2540" spc="-1">
              <a:latin typeface="Arial"/>
            </a:endParaRPr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655808469"/>
              </p:ext>
            </p:extLst>
          </p:nvPr>
        </p:nvGraphicFramePr>
        <p:xfrm>
          <a:off x="838200" y="4800600"/>
          <a:ext cx="7010400" cy="158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3" imgW="2920680" imgH="660240" progId="Equation.3">
                  <p:embed/>
                </p:oleObj>
              </mc:Choice>
              <mc:Fallback>
                <p:oleObj name="Equation" r:id="rId3" imgW="2920680" imgH="660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800600"/>
                        <a:ext cx="7010400" cy="158591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802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g250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3472" y="509517"/>
            <a:ext cx="4343400" cy="6019800"/>
          </a:xfrm>
          <a:prstGeom prst="rect">
            <a:avLst/>
          </a:prstGeom>
          <a:noFill/>
          <a:ln/>
        </p:spPr>
      </p:pic>
      <p:sp>
        <p:nvSpPr>
          <p:cNvPr id="5" name="Rectangle 4"/>
          <p:cNvSpPr/>
          <p:nvPr/>
        </p:nvSpPr>
        <p:spPr>
          <a:xfrm>
            <a:off x="381000" y="227435"/>
            <a:ext cx="26915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pc="-1" dirty="0" err="1">
                <a:latin typeface="Arial"/>
              </a:rPr>
              <a:t>Heun's</a:t>
            </a:r>
            <a:r>
              <a:rPr lang="en-US" sz="2800" spc="-1" dirty="0">
                <a:latin typeface="Arial"/>
              </a:rPr>
              <a:t> Method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3068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95400"/>
            <a:ext cx="7437681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0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43000"/>
            <a:ext cx="8302662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459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48369"/>
            <a:ext cx="7774312" cy="339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39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>
                <a:latin typeface="Arial"/>
              </a:rPr>
              <a:t>Midpoint Method</a:t>
            </a:r>
          </a:p>
        </p:txBody>
      </p:sp>
      <p:sp>
        <p:nvSpPr>
          <p:cNvPr id="85" name="TextShape 2"/>
          <p:cNvSpPr txBox="1"/>
          <p:nvPr/>
        </p:nvSpPr>
        <p:spPr>
          <a:xfrm>
            <a:off x="457172" y="1605033"/>
            <a:ext cx="8228763" cy="258596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903" spc="-1">
                <a:latin typeface="Arial"/>
              </a:rPr>
              <a:t>Also known as Improved Polygon Method</a:t>
            </a:r>
          </a:p>
          <a:p>
            <a:r>
              <a:rPr lang="en-US" sz="2903" spc="-1">
                <a:latin typeface="Arial"/>
              </a:rPr>
              <a:t>Use </a:t>
            </a:r>
            <a:r>
              <a:rPr lang="en-US" sz="2903" i="1" spc="-1">
                <a:latin typeface="Arial"/>
              </a:rPr>
              <a:t>slope at midpoint</a:t>
            </a:r>
            <a:r>
              <a:rPr lang="en-US" sz="2903" spc="-1">
                <a:latin typeface="Arial"/>
              </a:rPr>
              <a:t> for whole interval</a:t>
            </a: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Use Euler's method to predict </a:t>
            </a:r>
            <a:r>
              <a:rPr lang="en-US" sz="2540" i="1" spc="-1">
                <a:latin typeface="Arial"/>
                <a:ea typeface="MS Gothic"/>
              </a:rPr>
              <a:t>y</a:t>
            </a:r>
            <a:r>
              <a:rPr lang="en-US" sz="2540" spc="-1">
                <a:latin typeface="Arial"/>
                <a:ea typeface="MS Gothic"/>
              </a:rPr>
              <a:t> at midpoint of interval</a:t>
            </a:r>
            <a:endParaRPr lang="en-US" sz="2540" spc="-1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Use this value to estimate slope at midpoint</a:t>
            </a:r>
            <a:endParaRPr lang="en-US" sz="2540" spc="-1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Use this slope for whole interval in Euler's method</a:t>
            </a:r>
            <a:endParaRPr lang="en-US" sz="2540" spc="-1">
              <a:latin typeface="Arial"/>
            </a:endParaRPr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61917626"/>
              </p:ext>
            </p:extLst>
          </p:nvPr>
        </p:nvGraphicFramePr>
        <p:xfrm>
          <a:off x="1295400" y="4572000"/>
          <a:ext cx="525780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Equation" r:id="rId3" imgW="1638000" imgH="228600" progId="Equation.3">
                  <p:embed/>
                </p:oleObj>
              </mc:Choice>
              <mc:Fallback>
                <p:oleObj name="Equation" r:id="rId3" imgW="1638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572000"/>
                        <a:ext cx="5257800" cy="7334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7373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g251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486770"/>
            <a:ext cx="4114800" cy="6096000"/>
          </a:xfrm>
          <a:noFill/>
          <a:ln/>
        </p:spPr>
      </p:pic>
      <p:sp>
        <p:nvSpPr>
          <p:cNvPr id="6" name="Rectangle 5"/>
          <p:cNvSpPr/>
          <p:nvPr/>
        </p:nvSpPr>
        <p:spPr>
          <a:xfrm>
            <a:off x="381000" y="227435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pc="-1" dirty="0" smtClean="0">
                <a:latin typeface="Arial"/>
              </a:rPr>
              <a:t>Midpoint </a:t>
            </a:r>
            <a:r>
              <a:rPr lang="en-US" sz="2800" spc="-1" dirty="0">
                <a:latin typeface="Arial"/>
              </a:rPr>
              <a:t>Method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0100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>
                <a:latin typeface="Arial"/>
              </a:rPr>
              <a:t>Runge-Kutta Methods (RK)</a:t>
            </a:r>
          </a:p>
        </p:txBody>
      </p:sp>
      <p:sp>
        <p:nvSpPr>
          <p:cNvPr id="87" name="TextShape 2"/>
          <p:cNvSpPr txBox="1"/>
          <p:nvPr/>
        </p:nvSpPr>
        <p:spPr>
          <a:xfrm>
            <a:off x="457172" y="1605033"/>
            <a:ext cx="8228763" cy="4525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spc="-1" dirty="0">
                <a:latin typeface="Arial"/>
              </a:rPr>
              <a:t>Taylor series method requires computing derivatives of </a:t>
            </a:r>
            <a:r>
              <a:rPr lang="en-US" sz="2800" i="1" spc="-1" dirty="0">
                <a:latin typeface="Arial"/>
              </a:rPr>
              <a:t>f(</a:t>
            </a:r>
            <a:r>
              <a:rPr lang="en-US" sz="2800" i="1" spc="-1" dirty="0" err="1">
                <a:latin typeface="Arial"/>
              </a:rPr>
              <a:t>x,y</a:t>
            </a:r>
            <a:r>
              <a:rPr lang="en-US" sz="2800" i="1" spc="-1" dirty="0">
                <a:latin typeface="Arial"/>
              </a:rPr>
              <a:t>)</a:t>
            </a:r>
            <a:endParaRPr lang="en-US" sz="2800" spc="-1" dirty="0"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spc="-1" dirty="0">
                <a:latin typeface="Arial"/>
              </a:rPr>
              <a:t>RK methods do not require it, but gives equivalent accuracy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spc="-1" dirty="0">
                <a:latin typeface="Arial"/>
              </a:rPr>
              <a:t>RK needs only 1 initial point to start (</a:t>
            </a:r>
            <a:r>
              <a:rPr lang="en-US" sz="2800" i="1" spc="-1" dirty="0">
                <a:latin typeface="Arial"/>
              </a:rPr>
              <a:t>self starting</a:t>
            </a:r>
            <a:r>
              <a:rPr lang="en-US" sz="2800" spc="-1" dirty="0">
                <a:latin typeface="Arial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spc="-1" dirty="0">
                <a:latin typeface="Arial"/>
              </a:rPr>
              <a:t>But RK needs to evaluate several </a:t>
            </a:r>
            <a:r>
              <a:rPr lang="en-US" sz="2800" i="1" spc="-1" dirty="0">
                <a:latin typeface="Arial"/>
              </a:rPr>
              <a:t>f(</a:t>
            </a:r>
            <a:r>
              <a:rPr lang="en-US" sz="2800" i="1" spc="-1" dirty="0" err="1">
                <a:latin typeface="Arial"/>
              </a:rPr>
              <a:t>x,y</a:t>
            </a:r>
            <a:r>
              <a:rPr lang="en-US" sz="2800" i="1" spc="-1" dirty="0">
                <a:latin typeface="Arial"/>
              </a:rPr>
              <a:t>)</a:t>
            </a:r>
            <a:r>
              <a:rPr lang="en-US" sz="2800" spc="-1" dirty="0">
                <a:latin typeface="Arial"/>
              </a:rPr>
              <a:t> for each step (slower</a:t>
            </a:r>
            <a:r>
              <a:rPr lang="en-US" sz="2903" spc="-1" dirty="0">
                <a:latin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31041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Shape 1"/>
          <p:cNvSpPr txBox="1"/>
          <p:nvPr/>
        </p:nvSpPr>
        <p:spPr>
          <a:xfrm>
            <a:off x="504000" y="301320"/>
            <a:ext cx="7878000" cy="841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en-US" sz="3200" b="0" strike="noStrike" spc="-1" dirty="0" smtClean="0">
                <a:latin typeface="Arial"/>
              </a:rPr>
              <a:t>Sample Engineering Problems</a:t>
            </a:r>
            <a:endParaRPr lang="en-US" sz="3200" b="0" strike="noStrike" spc="-1" dirty="0">
              <a:latin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3000"/>
            <a:ext cx="6934200" cy="514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091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457172" y="273684"/>
            <a:ext cx="8228763" cy="68919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 dirty="0">
                <a:latin typeface="Arial"/>
              </a:rPr>
              <a:t>RK</a:t>
            </a:r>
          </a:p>
        </p:txBody>
      </p:sp>
      <p:sp>
        <p:nvSpPr>
          <p:cNvPr id="89" name="TextShape 2"/>
          <p:cNvSpPr txBox="1"/>
          <p:nvPr/>
        </p:nvSpPr>
        <p:spPr>
          <a:xfrm>
            <a:off x="438975" y="1136759"/>
            <a:ext cx="8228763" cy="7621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903" spc="-1" dirty="0">
                <a:latin typeface="Arial"/>
              </a:rPr>
              <a:t>General form of RK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Formula 4"/>
              <p:cNvSpPr txBox="1"/>
              <p:nvPr/>
            </p:nvSpPr>
            <p:spPr>
              <a:xfrm>
                <a:off x="1752600" y="2986607"/>
                <a:ext cx="2977820" cy="1116805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sz="2000" i="1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sz="200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sz="20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sz="2000" i="0">
                              <a:latin typeface="Cambria Math" panose="02040503050406030204" pitchFamily="18" charset="0"/>
                            </a:rPr>
                            <m:t>order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sz="2000" i="0"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sz="2000" i="0">
                              <a:latin typeface="Cambria Math" panose="02040503050406030204" pitchFamily="18" charset="0"/>
                            </a:rPr>
                            <m:t>RK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sz="2000" i="0">
                              <a:latin typeface="Cambria Math" panose="02040503050406030204" pitchFamily="18" charset="0"/>
                            </a:rPr>
                            <m:t>method</m:t>
                          </m:r>
                        </m:e>
                        <m:e>
                          <m:sSub>
                            <m:sSubPr>
                              <m:ctrlPr>
                                <a:rPr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0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sz="20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sz="20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sz="2000">
                              <a:latin typeface="Cambria Math" panose="02040503050406030204" pitchFamily="18" charset="0"/>
                            </a:rPr>
                            <m:t>𝑐𝑜𝑛𝑠𝑡𝑎𝑛𝑡𝑠</m:t>
                          </m:r>
                        </m:e>
                        <m:e>
                          <m:sSub>
                            <m:sSubPr>
                              <m:ctrlPr>
                                <a:rPr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00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sz="20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sz="20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sz="2000" i="0">
                              <a:latin typeface="Cambria Math" panose="02040503050406030204" pitchFamily="18" charset="0"/>
                            </a:rPr>
                            <m:t>recurrence</m:t>
                          </m:r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sz="2000" i="0">
                              <a:latin typeface="Cambria Math" panose="02040503050406030204" pitchFamily="18" charset="0"/>
                            </a:rPr>
                            <m:t>relations</m:t>
                          </m:r>
                        </m:e>
                      </m:eqArr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91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2986607"/>
                <a:ext cx="2977820" cy="111680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145962" y="1352943"/>
                <a:ext cx="320196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962" y="1352943"/>
                <a:ext cx="3201967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905" r="-190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295400" y="2063277"/>
                <a:ext cx="71858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increment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function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slope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interval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2063277"/>
                <a:ext cx="7185878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95400" y="2524942"/>
                <a:ext cx="51635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+⋯+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2524942"/>
                <a:ext cx="5163529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0843" y="4367908"/>
                <a:ext cx="8461419" cy="18879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21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b/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31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32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mr>
                        <m:mr>
                          <m:e/>
                          <m:e/>
                          <m:e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⋮</m:t>
                            </m:r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+⋯+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mr>
                      </m:m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843" y="4367908"/>
                <a:ext cx="8461419" cy="188795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6525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>
                <a:latin typeface="Arial"/>
              </a:rPr>
              <a:t>RK in Compact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Formula 2"/>
              <p:cNvSpPr txBox="1"/>
              <p:nvPr/>
            </p:nvSpPr>
            <p:spPr>
              <a:xfrm>
                <a:off x="1295400" y="1905000"/>
                <a:ext cx="3711254" cy="1721251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sz="240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sz="24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h</m:t>
                          </m:r>
                          <m:nary>
                            <m:naryPr>
                              <m:chr m:val="∑"/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sz="24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𝑗𝑙</m:t>
                                      </m:r>
                                    </m:sub>
                                  </m:sSub>
                                </m:e>
                              </m:nary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</m:e>
                      </m:eqArr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94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1905000"/>
                <a:ext cx="3711254" cy="1721251"/>
              </a:xfrm>
              <a:prstGeom prst="rect">
                <a:avLst/>
              </a:prstGeom>
              <a:blipFill rotWithShape="0">
                <a:blip r:embed="rId2"/>
                <a:stretch>
                  <a:fillRect r="-16118" b="-34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324600" y="2057400"/>
            <a:ext cx="2667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Marching Formula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>
            <a:stCxn id="2" idx="1"/>
          </p:cNvCxnSpPr>
          <p:nvPr/>
        </p:nvCxnSpPr>
        <p:spPr>
          <a:xfrm flipH="1">
            <a:off x="5181600" y="2288233"/>
            <a:ext cx="1143000" cy="739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7311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>
                <a:latin typeface="Arial"/>
              </a:rPr>
              <a:t>General Procedure for RK</a:t>
            </a:r>
          </a:p>
        </p:txBody>
      </p:sp>
      <p:sp>
        <p:nvSpPr>
          <p:cNvPr id="96" name="TextShape 2"/>
          <p:cNvSpPr txBox="1"/>
          <p:nvPr/>
        </p:nvSpPr>
        <p:spPr>
          <a:xfrm>
            <a:off x="457172" y="1605033"/>
            <a:ext cx="8228763" cy="4525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903" spc="-1" dirty="0">
                <a:latin typeface="Arial"/>
              </a:rPr>
              <a:t>6 steps</a:t>
            </a:r>
          </a:p>
          <a:p>
            <a:pPr marL="979689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540" spc="-1" dirty="0">
                <a:latin typeface="Arial"/>
                <a:ea typeface="MS Gothic"/>
              </a:rPr>
              <a:t>Select n for desired accuracy</a:t>
            </a:r>
            <a:endParaRPr lang="en-US" sz="2540" spc="-1" dirty="0">
              <a:latin typeface="Arial"/>
            </a:endParaRPr>
          </a:p>
          <a:p>
            <a:pPr marL="1322568" indent="-342900">
              <a:spcAft>
                <a:spcPts val="771"/>
              </a:spcAft>
              <a:buFont typeface="Arial" panose="020B0604020202020204" pitchFamily="34" charset="0"/>
              <a:buChar char="•"/>
            </a:pPr>
            <a:r>
              <a:rPr lang="en-US" sz="2177" spc="-1" dirty="0">
                <a:latin typeface="Arial"/>
                <a:ea typeface="MS Gothic"/>
              </a:rPr>
              <a:t>Use Taylor expansion using (n+1) terms</a:t>
            </a:r>
            <a:endParaRPr lang="en-US" sz="2177" spc="-1" dirty="0">
              <a:latin typeface="Arial"/>
            </a:endParaRPr>
          </a:p>
          <a:p>
            <a:pPr marL="979689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540" spc="-1" dirty="0">
                <a:latin typeface="Arial"/>
                <a:ea typeface="MS Gothic"/>
              </a:rPr>
              <a:t>Express each derivative by </a:t>
            </a:r>
            <a:r>
              <a:rPr lang="en-US" sz="2540" i="1" spc="-1" dirty="0">
                <a:latin typeface="Arial"/>
                <a:ea typeface="MS Gothic"/>
              </a:rPr>
              <a:t>f</a:t>
            </a:r>
            <a:r>
              <a:rPr lang="en-US" sz="2540" spc="-1" dirty="0">
                <a:latin typeface="Arial"/>
                <a:ea typeface="MS Gothic"/>
              </a:rPr>
              <a:t>, by chain rule</a:t>
            </a:r>
            <a:endParaRPr lang="en-US" sz="2540" spc="-1" dirty="0">
              <a:latin typeface="Arial"/>
            </a:endParaRPr>
          </a:p>
          <a:p>
            <a:pPr marL="979689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540" spc="-1" dirty="0">
                <a:latin typeface="Arial"/>
                <a:ea typeface="MS Gothic"/>
              </a:rPr>
              <a:t>Rewrite Taylor series</a:t>
            </a:r>
            <a:endParaRPr lang="en-US" sz="2540" spc="-1" dirty="0">
              <a:latin typeface="Arial"/>
            </a:endParaRPr>
          </a:p>
          <a:p>
            <a:pPr marL="979689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540" spc="-1" dirty="0">
                <a:latin typeface="Arial"/>
                <a:ea typeface="MS Gothic"/>
              </a:rPr>
              <a:t>Rewrite RK using </a:t>
            </a:r>
            <a:r>
              <a:rPr lang="en-US" sz="2540" i="1" spc="-1" dirty="0">
                <a:latin typeface="Arial"/>
                <a:ea typeface="MS Gothic"/>
              </a:rPr>
              <a:t>n</a:t>
            </a:r>
            <a:r>
              <a:rPr lang="en-US" sz="2540" spc="-1" dirty="0">
                <a:latin typeface="Arial"/>
                <a:ea typeface="MS Gothic"/>
              </a:rPr>
              <a:t> terms</a:t>
            </a:r>
            <a:endParaRPr lang="en-US" sz="2540" spc="-1" dirty="0">
              <a:latin typeface="Arial"/>
            </a:endParaRPr>
          </a:p>
          <a:p>
            <a:pPr marL="979689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540" spc="-1" dirty="0">
                <a:latin typeface="Arial"/>
                <a:ea typeface="MS Gothic"/>
              </a:rPr>
              <a:t>Expand </a:t>
            </a:r>
            <a:r>
              <a:rPr lang="en-US" sz="2540" i="1" spc="-1" dirty="0">
                <a:latin typeface="Arial"/>
                <a:ea typeface="MS Gothic"/>
              </a:rPr>
              <a:t>f</a:t>
            </a:r>
            <a:r>
              <a:rPr lang="en-US" sz="2540" spc="-1" dirty="0">
                <a:latin typeface="Arial"/>
                <a:ea typeface="MS Gothic"/>
              </a:rPr>
              <a:t> using Taylor series for 2 variables</a:t>
            </a:r>
            <a:endParaRPr lang="en-US" sz="2540" spc="-1" dirty="0">
              <a:latin typeface="Arial"/>
            </a:endParaRPr>
          </a:p>
          <a:p>
            <a:pPr marL="979689" indent="-457200">
              <a:spcAft>
                <a:spcPts val="1029"/>
              </a:spcAft>
              <a:buFont typeface="Arial" panose="020B0604020202020204" pitchFamily="34" charset="0"/>
              <a:buChar char="•"/>
            </a:pPr>
            <a:r>
              <a:rPr lang="en-US" sz="2540" spc="-1" dirty="0">
                <a:latin typeface="Arial"/>
                <a:ea typeface="MS Gothic"/>
              </a:rPr>
              <a:t>Equate y</a:t>
            </a:r>
            <a:r>
              <a:rPr lang="en-US" sz="2540" spc="-1" baseline="-33000" dirty="0">
                <a:latin typeface="Arial"/>
                <a:ea typeface="MS Gothic"/>
              </a:rPr>
              <a:t>i+1</a:t>
            </a:r>
            <a:r>
              <a:rPr lang="en-US" sz="2540" spc="-1" dirty="0">
                <a:latin typeface="Arial"/>
                <a:ea typeface="MS Gothic"/>
              </a:rPr>
              <a:t> from both approaches &amp; get coefficients</a:t>
            </a:r>
            <a:endParaRPr lang="en-US" sz="254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02600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2"/>
          <p:cNvSpPr txBox="1"/>
          <p:nvPr/>
        </p:nvSpPr>
        <p:spPr>
          <a:xfrm>
            <a:off x="457172" y="1605033"/>
            <a:ext cx="8228763" cy="4525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903" spc="-1">
                <a:latin typeface="Arial"/>
              </a:rPr>
              <a:t>From previous steps, we get 3 equations but 4 unknowns</a:t>
            </a: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No unique solution</a:t>
            </a:r>
            <a:endParaRPr lang="en-US" sz="2540" spc="-1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Assume a value for 1 constant, and get the rest</a:t>
            </a:r>
            <a:endParaRPr lang="en-US" sz="2540" spc="-1">
              <a:latin typeface="Arial"/>
            </a:endParaRPr>
          </a:p>
          <a:p>
            <a:r>
              <a:rPr lang="en-US" sz="2903" spc="-1">
                <a:latin typeface="Arial"/>
              </a:rPr>
              <a:t>Different methods specifies different </a:t>
            </a:r>
            <a:r>
              <a:rPr lang="en-US" sz="2903" i="1" spc="-1">
                <a:latin typeface="Arial"/>
              </a:rPr>
              <a:t>c</a:t>
            </a:r>
            <a:r>
              <a:rPr lang="en-US" sz="2903" i="1" spc="-1" baseline="-33000">
                <a:latin typeface="Arial"/>
              </a:rPr>
              <a:t>2</a:t>
            </a:r>
            <a:endParaRPr lang="en-US" sz="2903" spc="-1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Midpoint method; c</a:t>
            </a:r>
            <a:r>
              <a:rPr lang="en-US" sz="2540" i="1" spc="-1" baseline="-33000">
                <a:latin typeface="Arial"/>
                <a:ea typeface="MS Gothic"/>
              </a:rPr>
              <a:t>2</a:t>
            </a:r>
            <a:r>
              <a:rPr lang="en-US" sz="2540" spc="-1">
                <a:latin typeface="Arial"/>
                <a:ea typeface="MS Gothic"/>
              </a:rPr>
              <a:t>=1</a:t>
            </a:r>
            <a:endParaRPr lang="en-US" sz="2540" spc="-1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Heun's method; c</a:t>
            </a:r>
            <a:r>
              <a:rPr lang="en-US" sz="2540" i="1" spc="-1" baseline="-33000">
                <a:latin typeface="Arial"/>
                <a:ea typeface="MS Gothic"/>
              </a:rPr>
              <a:t>2</a:t>
            </a:r>
            <a:r>
              <a:rPr lang="en-US" sz="2540" spc="-1">
                <a:latin typeface="Arial"/>
                <a:ea typeface="MS Gothic"/>
              </a:rPr>
              <a:t>=1/2</a:t>
            </a:r>
            <a:endParaRPr lang="en-US" sz="2540" spc="-1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540" spc="-1">
                <a:latin typeface="Arial"/>
                <a:ea typeface="MS Gothic"/>
              </a:rPr>
              <a:t>Ralston's method; c</a:t>
            </a:r>
            <a:r>
              <a:rPr lang="en-US" sz="2540" i="1" spc="-1" baseline="-33000">
                <a:latin typeface="Arial"/>
                <a:ea typeface="MS Gothic"/>
              </a:rPr>
              <a:t>2</a:t>
            </a:r>
            <a:r>
              <a:rPr lang="en-US" sz="2540" spc="-1">
                <a:latin typeface="Arial"/>
                <a:ea typeface="MS Gothic"/>
              </a:rPr>
              <a:t>=2/3</a:t>
            </a:r>
            <a:endParaRPr lang="en-US" sz="2540" spc="-1">
              <a:latin typeface="Arial"/>
            </a:endParaRPr>
          </a:p>
        </p:txBody>
      </p:sp>
      <p:sp>
        <p:nvSpPr>
          <p:cNvPr id="4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 dirty="0" smtClean="0">
                <a:latin typeface="Arial"/>
              </a:rPr>
              <a:t>2</a:t>
            </a:r>
            <a:r>
              <a:rPr lang="en-US" sz="3991" spc="-1" baseline="30000" dirty="0" smtClean="0">
                <a:latin typeface="Arial"/>
              </a:rPr>
              <a:t>nd</a:t>
            </a:r>
            <a:r>
              <a:rPr lang="en-US" sz="3991" spc="-1" dirty="0" smtClean="0">
                <a:latin typeface="Arial"/>
              </a:rPr>
              <a:t> Order </a:t>
            </a:r>
            <a:r>
              <a:rPr lang="en-US" sz="3991" spc="-1" dirty="0">
                <a:latin typeface="Arial"/>
              </a:rPr>
              <a:t>RK</a:t>
            </a:r>
          </a:p>
        </p:txBody>
      </p:sp>
    </p:spTree>
    <p:extLst>
      <p:ext uri="{BB962C8B-B14F-4D97-AF65-F5344CB8AC3E}">
        <p14:creationId xmlns:p14="http://schemas.microsoft.com/office/powerpoint/2010/main" val="2440410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 dirty="0" smtClean="0">
                <a:latin typeface="Arial"/>
              </a:rPr>
              <a:t>2</a:t>
            </a:r>
            <a:r>
              <a:rPr lang="en-US" sz="3991" spc="-1" baseline="30000" dirty="0" smtClean="0">
                <a:latin typeface="Arial"/>
              </a:rPr>
              <a:t>nd</a:t>
            </a:r>
            <a:r>
              <a:rPr lang="en-US" sz="3991" spc="-1" dirty="0" smtClean="0">
                <a:latin typeface="Arial"/>
              </a:rPr>
              <a:t> Order </a:t>
            </a:r>
            <a:r>
              <a:rPr lang="en-US" sz="3991" spc="-1" dirty="0">
                <a:latin typeface="Arial"/>
              </a:rPr>
              <a:t>RK</a:t>
            </a:r>
          </a:p>
        </p:txBody>
      </p:sp>
      <p:pic>
        <p:nvPicPr>
          <p:cNvPr id="4" name="Picture 4" descr="Fig251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1400538"/>
            <a:ext cx="5896377" cy="51054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2307724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457173" y="273685"/>
            <a:ext cx="7543828" cy="7931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800" spc="-1" dirty="0" smtClean="0">
                <a:latin typeface="Arial"/>
              </a:rPr>
              <a:t>4</a:t>
            </a:r>
            <a:r>
              <a:rPr lang="en-US" sz="2800" spc="-1" baseline="30000" dirty="0" smtClean="0">
                <a:latin typeface="Arial"/>
              </a:rPr>
              <a:t>th</a:t>
            </a:r>
            <a:r>
              <a:rPr lang="en-US" sz="2800" spc="-1" dirty="0" smtClean="0">
                <a:latin typeface="Arial"/>
              </a:rPr>
              <a:t> Order </a:t>
            </a:r>
            <a:r>
              <a:rPr lang="en-US" sz="2800" spc="-1" dirty="0">
                <a:latin typeface="Arial"/>
              </a:rPr>
              <a:t>RK</a:t>
            </a:r>
          </a:p>
        </p:txBody>
      </p:sp>
      <p:sp>
        <p:nvSpPr>
          <p:cNvPr id="100" name="TextShape 2"/>
          <p:cNvSpPr txBox="1"/>
          <p:nvPr/>
        </p:nvSpPr>
        <p:spPr>
          <a:xfrm>
            <a:off x="304801" y="1143001"/>
            <a:ext cx="8610600" cy="2286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spc="-1" dirty="0">
                <a:latin typeface="Arial"/>
              </a:rPr>
              <a:t>Most </a:t>
            </a:r>
            <a:r>
              <a:rPr lang="en-US" sz="2800" spc="-1" dirty="0" smtClean="0">
                <a:latin typeface="Arial"/>
              </a:rPr>
              <a:t>popular, also called the classical 4</a:t>
            </a:r>
            <a:r>
              <a:rPr lang="en-US" sz="2800" spc="-1" baseline="30000" dirty="0" smtClean="0">
                <a:latin typeface="Arial"/>
              </a:rPr>
              <a:t>th</a:t>
            </a:r>
            <a:r>
              <a:rPr lang="en-US" sz="2800" spc="-1" dirty="0" smtClean="0">
                <a:latin typeface="Arial"/>
              </a:rPr>
              <a:t> Order 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spc="-1" dirty="0" smtClean="0">
                <a:latin typeface="Arial"/>
              </a:rPr>
              <a:t>4</a:t>
            </a:r>
            <a:r>
              <a:rPr lang="en-US" sz="2800" spc="-1" baseline="30000" dirty="0" smtClean="0">
                <a:latin typeface="Arial"/>
              </a:rPr>
              <a:t>th</a:t>
            </a:r>
            <a:r>
              <a:rPr lang="en-US" sz="2800" spc="-1" dirty="0" smtClean="0">
                <a:latin typeface="Arial"/>
              </a:rPr>
              <a:t> order accurate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spc="-1" dirty="0" smtClean="0">
                <a:latin typeface="Arial"/>
              </a:rPr>
              <a:t>Method by </a:t>
            </a:r>
            <a:r>
              <a:rPr lang="en-US" sz="2800" spc="-1" dirty="0" err="1" smtClean="0">
                <a:latin typeface="Arial"/>
              </a:rPr>
              <a:t>Runge</a:t>
            </a:r>
            <a:r>
              <a:rPr lang="en-US" sz="2800" spc="-1" dirty="0" smtClean="0">
                <a:latin typeface="Arial"/>
              </a:rPr>
              <a:t>:</a:t>
            </a:r>
            <a:endParaRPr lang="en-US" sz="2800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33600" y="2514600"/>
                <a:ext cx="5312993" cy="36281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/>
                          <m:e/>
                          <m:e/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2514600"/>
                <a:ext cx="5312993" cy="362810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60336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9200"/>
            <a:ext cx="7788958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3214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66799"/>
            <a:ext cx="8001000" cy="382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026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47450"/>
            <a:ext cx="8317908" cy="385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970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685800"/>
            <a:ext cx="31678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</a:rPr>
              <a:t>Method by </a:t>
            </a:r>
            <a:r>
              <a:rPr lang="en-US" sz="3200" dirty="0" err="1">
                <a:latin typeface="Arial" panose="020B0604020202020204" pitchFamily="34" charset="0"/>
              </a:rPr>
              <a:t>Kutta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52600" y="1828800"/>
                <a:ext cx="5776004" cy="36281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/>
                          <m:e/>
                          <m:e/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,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,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1828800"/>
                <a:ext cx="5776004" cy="362810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6463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504000" y="301320"/>
            <a:ext cx="7801800" cy="9178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>
                <a:latin typeface="Arial"/>
              </a:rPr>
              <a:t>Order of Diff. Eqn.</a:t>
            </a:r>
          </a:p>
        </p:txBody>
      </p:sp>
      <p:sp>
        <p:nvSpPr>
          <p:cNvPr id="3" name="TextShape 2"/>
          <p:cNvSpPr txBox="1"/>
          <p:nvPr/>
        </p:nvSpPr>
        <p:spPr>
          <a:xfrm>
            <a:off x="504000" y="1401614"/>
            <a:ext cx="8106600" cy="4555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800" b="0" strike="noStrike" spc="-1" dirty="0">
                <a:latin typeface="Arial"/>
              </a:rPr>
              <a:t>Order – highest order of derivative present</a:t>
            </a:r>
            <a:r>
              <a:rPr sz="2800" dirty="0"/>
              <a:t/>
            </a:r>
            <a:br>
              <a:rPr sz="2800" dirty="0"/>
            </a:br>
            <a:r>
              <a:rPr sz="2800" dirty="0"/>
              <a:t/>
            </a:r>
            <a:br>
              <a:rPr sz="2800" dirty="0"/>
            </a:br>
            <a:r>
              <a:rPr sz="2800" dirty="0"/>
              <a:t/>
            </a:r>
            <a:br>
              <a:rPr sz="2800" dirty="0"/>
            </a:br>
            <a:r>
              <a:rPr sz="2800" dirty="0"/>
              <a:t/>
            </a:r>
            <a:br>
              <a:rPr sz="2800" dirty="0"/>
            </a:br>
            <a:r>
              <a:rPr sz="2800" dirty="0"/>
              <a:t/>
            </a:r>
            <a:br>
              <a:rPr sz="2800" dirty="0"/>
            </a:br>
            <a:r>
              <a:rPr sz="2800" dirty="0"/>
              <a:t/>
            </a:r>
            <a:br>
              <a:rPr sz="2800" dirty="0"/>
            </a:br>
            <a:r>
              <a:rPr lang="en-US" sz="2800" b="0" strike="noStrike" spc="-1" dirty="0">
                <a:latin typeface="Arial"/>
              </a:rPr>
              <a:t>Reducing higher order to 1</a:t>
            </a:r>
            <a:r>
              <a:rPr lang="en-US" sz="2800" b="0" strike="noStrike" spc="-1" baseline="101000" dirty="0">
                <a:latin typeface="Arial"/>
              </a:rPr>
              <a:t>st</a:t>
            </a:r>
            <a:r>
              <a:rPr lang="en-US" sz="2800" b="0" strike="noStrike" spc="-1" dirty="0">
                <a:latin typeface="Arial"/>
              </a:rPr>
              <a:t> order eqns.</a:t>
            </a:r>
          </a:p>
          <a:p>
            <a:pPr marL="864000" indent="-288000">
              <a:lnSpc>
                <a:spcPct val="100000"/>
              </a:lnSpc>
              <a:spcAft>
                <a:spcPts val="1134"/>
              </a:spcAft>
            </a:pPr>
            <a:r>
              <a:rPr lang="en-US" sz="2800" b="0" strike="noStrike" spc="-1" dirty="0">
                <a:latin typeface="Arial"/>
                <a:ea typeface="MS Gothic"/>
              </a:rPr>
              <a:t>Define new variable</a:t>
            </a:r>
            <a:r>
              <a:rPr sz="2800" dirty="0"/>
              <a:t/>
            </a:r>
            <a:br>
              <a:rPr sz="2800" dirty="0"/>
            </a:br>
            <a:endParaRPr lang="en-US" sz="2800" b="0" strike="noStrike" spc="-1" dirty="0">
              <a:latin typeface="Arial"/>
            </a:endParaRPr>
          </a:p>
          <a:p>
            <a:pPr marL="864000" indent="-288000">
              <a:lnSpc>
                <a:spcPct val="100000"/>
              </a:lnSpc>
              <a:spcAft>
                <a:spcPts val="1134"/>
              </a:spcAft>
            </a:pPr>
            <a:r>
              <a:rPr lang="en-US" sz="2800" b="0" strike="noStrike" spc="-1" dirty="0">
                <a:latin typeface="Arial"/>
                <a:ea typeface="MS Gothic"/>
              </a:rPr>
              <a:t>getting</a:t>
            </a:r>
            <a:endParaRPr lang="en-US" sz="28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05000" y="2048957"/>
                <a:ext cx="1872051" cy="701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048957"/>
                <a:ext cx="1872051" cy="70128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05000" y="2938294"/>
                <a:ext cx="3087384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938294"/>
                <a:ext cx="3087384" cy="7411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992384" y="2214932"/>
                <a:ext cx="16369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ar-AE">
                          <a:latin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</a:rPr>
                        <m:t>st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</a:rPr>
                        <m:t>order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</a:rPr>
                        <m:t>ODE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384" y="2214932"/>
                <a:ext cx="1636987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486400" y="3187131"/>
                <a:ext cx="17155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ar-AE">
                          <a:latin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</a:rPr>
                        <m:t>nd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</a:rPr>
                        <m:t>order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</a:rPr>
                        <m:t>ODE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3187131"/>
                <a:ext cx="1715533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22063" y="5724061"/>
                <a:ext cx="2701060" cy="701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𝑐𝑦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063" y="5724061"/>
                <a:ext cx="2701060" cy="70121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265696" y="4605994"/>
                <a:ext cx="1826206" cy="8334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𝑚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5696" y="4605994"/>
                <a:ext cx="1826206" cy="83343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404900" y="4637710"/>
                <a:ext cx="1181285" cy="7935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900" y="4637710"/>
                <a:ext cx="1181285" cy="79355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592114" y="4838044"/>
                <a:ext cx="55015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so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114" y="4838044"/>
                <a:ext cx="550151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34761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533400"/>
            <a:ext cx="46939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</a:rPr>
              <a:t>Runge</a:t>
            </a:r>
            <a:r>
              <a:rPr lang="en-US" sz="3200" dirty="0">
                <a:latin typeface="Arial" panose="020B0604020202020204" pitchFamily="34" charset="0"/>
              </a:rPr>
              <a:t>-</a:t>
            </a:r>
            <a:r>
              <a:rPr lang="en-US" sz="3200" dirty="0" err="1">
                <a:latin typeface="Arial" panose="020B0604020202020204" pitchFamily="34" charset="0"/>
              </a:rPr>
              <a:t>Kutta</a:t>
            </a:r>
            <a:r>
              <a:rPr lang="en-US" sz="3200" dirty="0">
                <a:latin typeface="Arial" panose="020B0604020202020204" pitchFamily="34" charset="0"/>
              </a:rPr>
              <a:t>-Gill Method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3400" y="1995845"/>
                <a:ext cx="8138254" cy="42439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/>
                          <m:e/>
                          <m:e/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r>
                                              <a:rPr lang="en-US" sz="2400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e>
                                        </m:rad>
                                      </m:den>
                                    </m:f>
                                  </m:e>
                                </m:d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995845"/>
                <a:ext cx="8138254" cy="424391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65836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 – Simultaneous ODE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219200"/>
            <a:ext cx="7270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Using Euler’s method as a start, for instructional purpose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761999" y="1985665"/>
            <a:ext cx="75376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Solve the following set of differential equations using Euler’s method, assuming that at </a:t>
            </a:r>
            <a:r>
              <a:rPr lang="en-US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x = 0, y</a:t>
            </a:r>
            <a:r>
              <a:rPr lang="en-US" i="1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= 4</a:t>
            </a:r>
            <a:r>
              <a:rPr lang="en-US" dirty="0" smtClean="0"/>
              <a:t>, and </a:t>
            </a:r>
            <a:r>
              <a:rPr lang="en-US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y</a:t>
            </a:r>
            <a:r>
              <a:rPr lang="en-US" i="1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= 6</a:t>
            </a:r>
            <a:r>
              <a:rPr lang="en-US" dirty="0" smtClean="0"/>
              <a:t>. Integrate to </a:t>
            </a:r>
            <a:r>
              <a:rPr lang="en-US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x = 2</a:t>
            </a:r>
            <a:r>
              <a:rPr lang="en-US" dirty="0" smtClean="0"/>
              <a:t> with a step size of 0.5.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76400" y="3150376"/>
                <a:ext cx="1422056" cy="525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3150376"/>
                <a:ext cx="1422056" cy="52591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76400" y="4018871"/>
                <a:ext cx="2533386" cy="525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4018871"/>
                <a:ext cx="2533386" cy="52591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11573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 – </a:t>
            </a:r>
            <a:r>
              <a:rPr lang="en-US" sz="3200" dirty="0" err="1" smtClean="0"/>
              <a:t>Matlab</a:t>
            </a:r>
            <a:r>
              <a:rPr lang="en-US" sz="3200" dirty="0" smtClean="0"/>
              <a:t>/Octave (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ode23</a:t>
            </a:r>
            <a:r>
              <a:rPr lang="en-US" sz="3200" dirty="0" smtClean="0"/>
              <a:t>, </a:t>
            </a:r>
            <a:r>
              <a:rPr lang="en-US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lsode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290" y="2514600"/>
            <a:ext cx="4115788" cy="119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7398" y="1774582"/>
            <a:ext cx="534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 the </a:t>
            </a:r>
            <a:r>
              <a:rPr lang="en-US" sz="2400" dirty="0" err="1" smtClean="0"/>
              <a:t>builtin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ode23</a:t>
            </a:r>
            <a:r>
              <a:rPr lang="en-US" sz="2400" dirty="0" smtClean="0"/>
              <a:t> function to solve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1" y="932761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Matlab</a:t>
            </a:r>
            <a:r>
              <a:rPr lang="en-US" sz="2000" dirty="0" smtClean="0"/>
              <a:t> uses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ode23,</a:t>
            </a:r>
            <a:r>
              <a:rPr lang="en-US" sz="2000" dirty="0" smtClean="0"/>
              <a:t> Octave also has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ode23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addition to</a:t>
            </a:r>
            <a:r>
              <a:rPr lang="en-US" sz="2000" dirty="0" smtClean="0"/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lsode</a:t>
            </a:r>
            <a:r>
              <a:rPr lang="en-US" sz="2000" dirty="0" smtClean="0"/>
              <a:t> to solve differential equations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4648200"/>
            <a:ext cx="792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Comment on the slight difference in using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ode23</a:t>
            </a:r>
            <a:r>
              <a:rPr lang="en-US" sz="2000" dirty="0" smtClean="0"/>
              <a:t> vs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lsode</a:t>
            </a:r>
            <a:r>
              <a:rPr lang="en-US" sz="2000" dirty="0" smtClean="0">
                <a:cs typeface="Courier New" panose="02070309020205020404" pitchFamily="49" charset="0"/>
              </a:rPr>
              <a:t> </a:t>
            </a:r>
            <a:r>
              <a:rPr lang="en-US" sz="2000" dirty="0" smtClean="0">
                <a:cs typeface="Arial" panose="020B0604020202020204" pitchFamily="34" charset="0"/>
              </a:rPr>
              <a:t>and warning on using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ode23</a:t>
            </a:r>
            <a:r>
              <a:rPr lang="en-US" sz="2000" dirty="0" smtClean="0">
                <a:cs typeface="Arial" panose="020B0604020202020204" pitchFamily="34" charset="0"/>
              </a:rPr>
              <a:t> in Octave</a:t>
            </a:r>
          </a:p>
        </p:txBody>
      </p:sp>
    </p:spTree>
    <p:extLst>
      <p:ext uri="{BB962C8B-B14F-4D97-AF65-F5344CB8AC3E}">
        <p14:creationId xmlns:p14="http://schemas.microsoft.com/office/powerpoint/2010/main" val="39339064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 – Simultaneous ODE – </a:t>
            </a:r>
            <a:r>
              <a:rPr lang="en-US" sz="3200" dirty="0" err="1" smtClean="0"/>
              <a:t>Matlab</a:t>
            </a:r>
            <a:r>
              <a:rPr lang="en-US" sz="3200" dirty="0" smtClean="0"/>
              <a:t>/Octave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8249918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846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 – Simultaneous ODE – </a:t>
            </a:r>
            <a:r>
              <a:rPr lang="en-US" sz="3200" dirty="0" err="1" smtClean="0"/>
              <a:t>Matlab</a:t>
            </a:r>
            <a:r>
              <a:rPr lang="en-US" sz="3200" dirty="0" smtClean="0"/>
              <a:t>/Octave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4400"/>
            <a:ext cx="5867400" cy="345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599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 – Simultaneous ODE – </a:t>
            </a:r>
            <a:r>
              <a:rPr lang="en-US" sz="3200" dirty="0" err="1" smtClean="0"/>
              <a:t>Matlab</a:t>
            </a:r>
            <a:r>
              <a:rPr lang="en-US" sz="3200" dirty="0" smtClean="0"/>
              <a:t>/Octave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95400"/>
            <a:ext cx="8331369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861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 – Simultaneous ODE – </a:t>
            </a:r>
            <a:r>
              <a:rPr lang="en-US" sz="3200" dirty="0" err="1" smtClean="0"/>
              <a:t>Matlab</a:t>
            </a:r>
            <a:r>
              <a:rPr lang="en-US" sz="3200" dirty="0" smtClean="0"/>
              <a:t>/Octave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66800"/>
            <a:ext cx="8229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665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 – Simultaneous ODE – </a:t>
            </a:r>
            <a:r>
              <a:rPr lang="en-US" sz="3200" dirty="0" err="1" smtClean="0"/>
              <a:t>Matlab</a:t>
            </a:r>
            <a:r>
              <a:rPr lang="en-US" sz="3200" dirty="0" smtClean="0"/>
              <a:t>/Octave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95400"/>
            <a:ext cx="8534398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702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 – Simultaneous ODE – </a:t>
            </a:r>
            <a:r>
              <a:rPr lang="en-US" sz="3200" dirty="0" err="1" smtClean="0"/>
              <a:t>Matlab</a:t>
            </a:r>
            <a:r>
              <a:rPr lang="en-US" sz="3200" dirty="0" smtClean="0"/>
              <a:t>/Octave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9200"/>
            <a:ext cx="769041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515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sz="3200" dirty="0" smtClean="0"/>
              <a:t>Example – Simultaneous ODE – </a:t>
            </a:r>
            <a:r>
              <a:rPr lang="en-US" sz="3200" dirty="0" err="1" smtClean="0"/>
              <a:t>Matlab</a:t>
            </a:r>
            <a:r>
              <a:rPr lang="en-US" sz="3200" dirty="0" smtClean="0"/>
              <a:t>/Octave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95400"/>
            <a:ext cx="768276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18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74120" y="313200"/>
            <a:ext cx="7831680" cy="75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4400" b="0" strike="noStrike" spc="-1" dirty="0">
                <a:latin typeface="Arial"/>
              </a:rPr>
              <a:t>Linearity</a:t>
            </a:r>
          </a:p>
        </p:txBody>
      </p:sp>
      <p:sp>
        <p:nvSpPr>
          <p:cNvPr id="3" name="TextShape 2"/>
          <p:cNvSpPr txBox="1"/>
          <p:nvPr/>
        </p:nvSpPr>
        <p:spPr>
          <a:xfrm>
            <a:off x="468433" y="1143000"/>
            <a:ext cx="8365080" cy="5078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400" b="0" strike="noStrike" spc="-1" dirty="0">
                <a:latin typeface="Arial"/>
              </a:rPr>
              <a:t>Linear ODE is of form</a:t>
            </a: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endParaRPr lang="en-US" sz="2400" b="0" strike="noStrike" spc="-1" dirty="0">
              <a:latin typeface="Arial"/>
            </a:endParaRPr>
          </a:p>
          <a:p>
            <a:endParaRPr lang="en-US" sz="2400" b="0" strike="noStrike" spc="-1" dirty="0" smtClean="0">
              <a:latin typeface="Arial"/>
            </a:endParaRPr>
          </a:p>
          <a:p>
            <a:endParaRPr lang="en-US" sz="2400" spc="-1" dirty="0">
              <a:latin typeface="Arial"/>
            </a:endParaRPr>
          </a:p>
          <a:p>
            <a:r>
              <a:rPr lang="en-US" sz="2400" b="0" strike="noStrike" spc="-1" dirty="0" smtClean="0">
                <a:latin typeface="Arial"/>
              </a:rPr>
              <a:t>Linear </a:t>
            </a:r>
            <a:r>
              <a:rPr lang="en-US" sz="2400" b="0" strike="noStrike" spc="-1" dirty="0">
                <a:latin typeface="Arial"/>
              </a:rPr>
              <a:t>because no </a:t>
            </a:r>
            <a:r>
              <a:rPr lang="en-US" sz="2400" b="0" i="1" strike="noStrike" spc="-1" dirty="0">
                <a:latin typeface="Arial"/>
              </a:rPr>
              <a:t>products</a:t>
            </a:r>
            <a:r>
              <a:rPr lang="en-US" sz="2400" b="0" strike="noStrike" spc="-1" dirty="0">
                <a:latin typeface="Arial"/>
              </a:rPr>
              <a:t> or </a:t>
            </a:r>
            <a:r>
              <a:rPr lang="en-US" sz="2400" b="0" i="1" strike="noStrike" spc="-1" dirty="0">
                <a:latin typeface="Arial"/>
              </a:rPr>
              <a:t>nonlinear functions</a:t>
            </a:r>
            <a:r>
              <a:rPr lang="en-US" sz="2400" b="0" strike="noStrike" spc="-1" dirty="0">
                <a:latin typeface="Arial"/>
              </a:rPr>
              <a:t> (sin, cos etc.) of the dependent variable </a:t>
            </a:r>
            <a:r>
              <a:rPr lang="en-US" sz="2400" b="0" i="1" strike="noStrike" spc="-1" dirty="0">
                <a:latin typeface="Arial"/>
              </a:rPr>
              <a:t>y</a:t>
            </a:r>
            <a:r>
              <a:rPr lang="en-US" sz="2400" b="0" strike="noStrike" spc="-1" dirty="0">
                <a:latin typeface="Arial"/>
              </a:rPr>
              <a:t> &amp; its derivatives</a:t>
            </a:r>
          </a:p>
          <a:p>
            <a:endParaRPr lang="en-US" sz="2400" b="0" strike="noStrike" spc="-1" dirty="0" smtClean="0">
              <a:latin typeface="Arial"/>
            </a:endParaRPr>
          </a:p>
          <a:p>
            <a:r>
              <a:rPr lang="en-US" sz="2400" b="0" strike="noStrike" spc="-1" dirty="0" smtClean="0">
                <a:latin typeface="Arial"/>
              </a:rPr>
              <a:t>Linear </a:t>
            </a:r>
            <a:r>
              <a:rPr lang="en-US" sz="2400" b="0" strike="noStrike" spc="-1" dirty="0">
                <a:latin typeface="Arial"/>
              </a:rPr>
              <a:t>ODE can be solved analytically</a:t>
            </a:r>
          </a:p>
          <a:p>
            <a:pPr marL="864000" indent="-288000">
              <a:lnSpc>
                <a:spcPct val="100000"/>
              </a:lnSpc>
              <a:spcAft>
                <a:spcPts val="1134"/>
              </a:spcAft>
            </a:pPr>
            <a:r>
              <a:rPr lang="en-US" sz="2400" b="0" strike="noStrike" spc="-1" dirty="0" smtClean="0">
                <a:latin typeface="Arial"/>
                <a:ea typeface="MS Gothic"/>
              </a:rPr>
              <a:t>Linearize (if possible) </a:t>
            </a:r>
            <a:r>
              <a:rPr lang="en-US" sz="2400" b="0" strike="noStrike" spc="-1" dirty="0">
                <a:latin typeface="Arial"/>
                <a:ea typeface="MS Gothic"/>
              </a:rPr>
              <a:t>nonlinear ODE to solve analytically</a:t>
            </a:r>
            <a:endParaRPr lang="en-US" sz="2400" b="0" strike="noStrike" spc="-1" dirty="0">
              <a:latin typeface="Arial"/>
            </a:endParaRPr>
          </a:p>
          <a:p>
            <a:r>
              <a:rPr lang="en-US" sz="2400" b="0" strike="noStrike" spc="-1" dirty="0">
                <a:latin typeface="Arial"/>
              </a:rPr>
              <a:t>Many diff. </a:t>
            </a:r>
            <a:r>
              <a:rPr lang="en-US" sz="2400" b="0" strike="noStrike" spc="-1" dirty="0" smtClean="0">
                <a:latin typeface="Arial"/>
              </a:rPr>
              <a:t>eqn</a:t>
            </a:r>
            <a:r>
              <a:rPr lang="en-US" sz="2400" b="0" strike="noStrike" spc="-1" dirty="0">
                <a:latin typeface="Arial"/>
              </a:rPr>
              <a:t>. </a:t>
            </a:r>
            <a:r>
              <a:rPr lang="en-US" sz="2400" b="0" strike="noStrike" spc="-1" dirty="0" smtClean="0">
                <a:latin typeface="Arial"/>
              </a:rPr>
              <a:t>in </a:t>
            </a:r>
            <a:r>
              <a:rPr lang="en-US" sz="2400" b="0" strike="noStrike" spc="-1" dirty="0">
                <a:latin typeface="Arial"/>
              </a:rPr>
              <a:t>engineering cannot be solved analytically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44478" y="1524000"/>
                <a:ext cx="5542671" cy="3846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478" y="1524000"/>
                <a:ext cx="5542671" cy="384657"/>
              </a:xfrm>
              <a:prstGeom prst="rect">
                <a:avLst/>
              </a:prstGeom>
              <a:blipFill rotWithShape="0">
                <a:blip r:embed="rId2"/>
                <a:stretch>
                  <a:fillRect l="-330" t="-4762" r="-1430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592636" y="2178429"/>
                <a:ext cx="3554948" cy="486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d>
                            <m:d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sup>
                      </m:sSup>
                      <m:r>
                        <a:rPr lang="ar-AE" sz="24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h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derivative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y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636" y="2178429"/>
                <a:ext cx="3554948" cy="48667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593554" y="2750904"/>
                <a:ext cx="375019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sz="240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ar-AE" sz="240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ar-AE" sz="240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ar-AE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functions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554" y="2750904"/>
                <a:ext cx="3750194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97198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1524000"/>
            <a:ext cx="746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Previously</a:t>
            </a:r>
            <a:r>
              <a:rPr lang="en-US" sz="2400" dirty="0">
                <a:latin typeface="Arial" panose="020B0604020202020204" pitchFamily="34" charset="0"/>
              </a:rPr>
              <a:t>, need info at single point (</a:t>
            </a:r>
            <a:r>
              <a:rPr lang="en-US" sz="2400" dirty="0" smtClean="0">
                <a:latin typeface="Arial" panose="020B0604020202020204" pitchFamily="34" charset="0"/>
              </a:rPr>
              <a:t>x</a:t>
            </a:r>
            <a:r>
              <a:rPr lang="en-US" sz="2400" baseline="-25000" dirty="0" smtClean="0">
                <a:latin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</a:rPr>
              <a:t> ,</a:t>
            </a:r>
            <a:r>
              <a:rPr lang="en-US" sz="2400" dirty="0" err="1" smtClean="0">
                <a:latin typeface="Arial" panose="020B0604020202020204" pitchFamily="34" charset="0"/>
              </a:rPr>
              <a:t>y</a:t>
            </a:r>
            <a:r>
              <a:rPr lang="en-US" sz="2400" baseline="-25000" dirty="0" err="1" smtClean="0">
                <a:latin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</a:rPr>
              <a:t> ) to march </a:t>
            </a:r>
            <a:r>
              <a:rPr lang="en-US" sz="2400" dirty="0">
                <a:latin typeface="Arial" panose="020B0604020202020204" pitchFamily="34" charset="0"/>
              </a:rPr>
              <a:t>to next point </a:t>
            </a:r>
            <a:r>
              <a:rPr lang="en-US" sz="2400" dirty="0" smtClean="0">
                <a:latin typeface="Arial" panose="020B0604020202020204" pitchFamily="34" charset="0"/>
              </a:rPr>
              <a:t>y</a:t>
            </a:r>
            <a:r>
              <a:rPr lang="en-US" sz="2400" baseline="-25000" dirty="0" smtClean="0">
                <a:latin typeface="Arial" panose="020B0604020202020204" pitchFamily="34" charset="0"/>
              </a:rPr>
              <a:t>i+1</a:t>
            </a:r>
            <a:r>
              <a:rPr lang="en-US" sz="2400" dirty="0" smtClean="0">
                <a:latin typeface="Arial" panose="020B0604020202020204" pitchFamily="34" charset="0"/>
              </a:rPr>
              <a:t> (</a:t>
            </a:r>
            <a:r>
              <a:rPr lang="en-US" sz="2400" dirty="0">
                <a:latin typeface="Arial" panose="020B0604020202020204" pitchFamily="34" charset="0"/>
              </a:rPr>
              <a:t>single step method</a:t>
            </a:r>
            <a:r>
              <a:rPr lang="en-US" sz="2400" dirty="0" smtClean="0">
                <a:latin typeface="Arial" panose="020B0604020202020204" pitchFamily="34" charset="0"/>
              </a:rPr>
              <a:t>)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Single-step</a:t>
            </a:r>
            <a:endParaRPr lang="en-US" sz="2400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Self-starting</a:t>
            </a:r>
            <a:endParaRPr lang="en-US" sz="2400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</a:rPr>
              <a:t>Stepsize</a:t>
            </a:r>
            <a:r>
              <a:rPr lang="en-US" sz="2400" dirty="0" smtClean="0">
                <a:latin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</a:rPr>
              <a:t>can be changed between iterations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276600" y="533400"/>
            <a:ext cx="35092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</a:rPr>
              <a:t>Multistep Methods</a:t>
            </a:r>
          </a:p>
        </p:txBody>
      </p:sp>
    </p:spTree>
    <p:extLst>
      <p:ext uri="{BB962C8B-B14F-4D97-AF65-F5344CB8AC3E}">
        <p14:creationId xmlns:p14="http://schemas.microsoft.com/office/powerpoint/2010/main" val="24197529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6600" y="533400"/>
            <a:ext cx="35092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</a:rPr>
              <a:t>Multistep Methods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371600"/>
            <a:ext cx="8001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Require </a:t>
            </a:r>
            <a:r>
              <a:rPr lang="en-US" sz="2400" dirty="0">
                <a:latin typeface="Arial" panose="020B0604020202020204" pitchFamily="34" charset="0"/>
              </a:rPr>
              <a:t>info at more than one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Not </a:t>
            </a:r>
            <a:r>
              <a:rPr lang="en-US" sz="2400" dirty="0">
                <a:latin typeface="Arial" panose="020B0604020202020204" pitchFamily="34" charset="0"/>
              </a:rPr>
              <a:t>self-starting </a:t>
            </a:r>
            <a:r>
              <a:rPr lang="en-US" sz="2400" dirty="0" smtClean="0">
                <a:latin typeface="Arial" panose="020B0604020202020204" pitchFamily="34" charset="0"/>
              </a:rPr>
              <a:t>(so, use </a:t>
            </a:r>
            <a:r>
              <a:rPr lang="en-US" sz="2400" dirty="0">
                <a:latin typeface="Arial" panose="020B0604020202020204" pitchFamily="34" charset="0"/>
              </a:rPr>
              <a:t>with self-starting methods)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Cannot </a:t>
            </a:r>
            <a:r>
              <a:rPr lang="en-US" sz="2400" dirty="0">
                <a:latin typeface="Arial" panose="020B0604020202020204" pitchFamily="34" charset="0"/>
              </a:rPr>
              <a:t>change </a:t>
            </a:r>
            <a:r>
              <a:rPr lang="en-US" sz="2400" dirty="0" err="1">
                <a:latin typeface="Arial" panose="020B0604020202020204" pitchFamily="34" charset="0"/>
              </a:rPr>
              <a:t>stepsize</a:t>
            </a:r>
            <a:r>
              <a:rPr lang="en-US" sz="2400" dirty="0">
                <a:latin typeface="Arial" panose="020B0604020202020204" pitchFamily="34" charset="0"/>
              </a:rPr>
              <a:t> during iterative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Require </a:t>
            </a:r>
            <a:r>
              <a:rPr lang="en-US" sz="2400" dirty="0">
                <a:latin typeface="Arial" panose="020B0604020202020204" pitchFamily="34" charset="0"/>
              </a:rPr>
              <a:t>only one derivative per step vs. four </a:t>
            </a:r>
            <a:r>
              <a:rPr lang="en-US" sz="2400" dirty="0" smtClean="0">
                <a:latin typeface="Arial" panose="020B0604020202020204" pitchFamily="34" charset="0"/>
              </a:rPr>
              <a:t>for 4</a:t>
            </a:r>
            <a:r>
              <a:rPr lang="en-US" sz="2400" baseline="30000" dirty="0" smtClean="0">
                <a:latin typeface="Arial" panose="020B0604020202020204" pitchFamily="34" charset="0"/>
              </a:rPr>
              <a:t>th</a:t>
            </a:r>
            <a:r>
              <a:rPr lang="en-US" sz="2400" dirty="0" smtClean="0">
                <a:latin typeface="Arial" panose="020B0604020202020204" pitchFamily="34" charset="0"/>
              </a:rPr>
              <a:t> order </a:t>
            </a:r>
            <a:r>
              <a:rPr lang="en-US" sz="2400" dirty="0">
                <a:latin typeface="Arial" panose="020B0604020202020204" pitchFamily="34" charset="0"/>
              </a:rPr>
              <a:t>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Open </a:t>
            </a:r>
            <a:r>
              <a:rPr lang="en-US" sz="2400" dirty="0">
                <a:latin typeface="Arial" panose="020B0604020202020204" pitchFamily="34" charset="0"/>
              </a:rPr>
              <a:t>(explicit) or Closed (implicit)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Explicit </a:t>
            </a:r>
            <a:r>
              <a:rPr lang="en-US" sz="2400" dirty="0">
                <a:latin typeface="Arial" panose="020B0604020202020204" pitchFamily="34" charset="0"/>
              </a:rPr>
              <a:t>– </a:t>
            </a:r>
            <a:endParaRPr lang="en-US" sz="2400" dirty="0" smtClean="0">
              <a:latin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y</a:t>
            </a:r>
            <a:r>
              <a:rPr lang="en-US" sz="2400" baseline="-25000" dirty="0" smtClean="0">
                <a:latin typeface="Arial" panose="020B0604020202020204" pitchFamily="34" charset="0"/>
              </a:rPr>
              <a:t>i+1</a:t>
            </a:r>
            <a:r>
              <a:rPr lang="en-US" sz="2400" dirty="0" smtClean="0">
                <a:latin typeface="Arial" panose="020B0604020202020204" pitchFamily="34" charset="0"/>
              </a:rPr>
              <a:t> in </a:t>
            </a:r>
            <a:r>
              <a:rPr lang="en-US" sz="2400" dirty="0">
                <a:latin typeface="Arial" panose="020B0604020202020204" pitchFamily="34" charset="0"/>
              </a:rPr>
              <a:t>terms </a:t>
            </a:r>
            <a:r>
              <a:rPr lang="en-US" sz="2400" dirty="0" err="1" smtClean="0">
                <a:latin typeface="Arial" panose="020B0604020202020204" pitchFamily="34" charset="0"/>
              </a:rPr>
              <a:t>y</a:t>
            </a:r>
            <a:r>
              <a:rPr lang="en-US" sz="2400" baseline="-25000" dirty="0" err="1" smtClean="0">
                <a:latin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</a:rPr>
              <a:t> , y</a:t>
            </a:r>
            <a:r>
              <a:rPr lang="en-US" sz="2400" baseline="-25000" dirty="0" smtClean="0">
                <a:latin typeface="Arial" panose="020B0604020202020204" pitchFamily="34" charset="0"/>
              </a:rPr>
              <a:t>i-1</a:t>
            </a:r>
            <a:r>
              <a:rPr lang="en-US" sz="2400" dirty="0" smtClean="0">
                <a:latin typeface="Arial" panose="020B0604020202020204" pitchFamily="34" charset="0"/>
              </a:rPr>
              <a:t> , </a:t>
            </a:r>
            <a:r>
              <a:rPr lang="en-US" sz="2400" dirty="0">
                <a:latin typeface="Arial" panose="020B0604020202020204" pitchFamily="34" charset="0"/>
              </a:rPr>
              <a:t>and other previous </a:t>
            </a:r>
            <a:r>
              <a:rPr lang="en-US" sz="2400" dirty="0" smtClean="0">
                <a:latin typeface="Arial" panose="020B0604020202020204" pitchFamily="34" charset="0"/>
              </a:rPr>
              <a:t>points.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Explicit method can become unstable depending on the </a:t>
            </a:r>
            <a:r>
              <a:rPr lang="en-US" sz="2400" dirty="0" err="1" smtClean="0">
                <a:latin typeface="Arial" panose="020B0604020202020204" pitchFamily="34" charset="0"/>
              </a:rPr>
              <a:t>stepsize</a:t>
            </a:r>
            <a:endParaRPr lang="en-US" sz="2400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Implicit </a:t>
            </a:r>
            <a:r>
              <a:rPr lang="en-US" sz="2400" dirty="0">
                <a:latin typeface="Arial" panose="020B0604020202020204" pitchFamily="34" charset="0"/>
              </a:rPr>
              <a:t>– </a:t>
            </a:r>
            <a:endParaRPr lang="en-US" sz="2400" dirty="0" smtClean="0">
              <a:latin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y</a:t>
            </a:r>
            <a:r>
              <a:rPr lang="en-US" sz="2400" baseline="-25000" dirty="0" smtClean="0">
                <a:latin typeface="Arial" panose="020B0604020202020204" pitchFamily="34" charset="0"/>
              </a:rPr>
              <a:t>i+1</a:t>
            </a:r>
            <a:r>
              <a:rPr lang="en-US" sz="2400" dirty="0" smtClean="0">
                <a:latin typeface="Arial" panose="020B0604020202020204" pitchFamily="34" charset="0"/>
              </a:rPr>
              <a:t> in </a:t>
            </a:r>
            <a:r>
              <a:rPr lang="en-US" sz="2400" dirty="0">
                <a:latin typeface="Arial" panose="020B0604020202020204" pitchFamily="34" charset="0"/>
              </a:rPr>
              <a:t>terms of y</a:t>
            </a:r>
            <a:r>
              <a:rPr lang="en-US" sz="2400" baseline="-25000" dirty="0">
                <a:latin typeface="Arial" panose="020B0604020202020204" pitchFamily="34" charset="0"/>
              </a:rPr>
              <a:t>i+1</a:t>
            </a:r>
            <a:r>
              <a:rPr lang="en-US" sz="2400" dirty="0" smtClean="0">
                <a:latin typeface="Arial" panose="020B0604020202020204" pitchFamily="34" charset="0"/>
              </a:rPr>
              <a:t> also, </a:t>
            </a:r>
            <a:r>
              <a:rPr lang="en-US" sz="2400" dirty="0">
                <a:latin typeface="Arial" panose="020B0604020202020204" pitchFamily="34" charset="0"/>
              </a:rPr>
              <a:t>plus other </a:t>
            </a:r>
            <a:r>
              <a:rPr lang="en-US" sz="2400" dirty="0" smtClean="0">
                <a:latin typeface="Arial" panose="020B0604020202020204" pitchFamily="34" charset="0"/>
              </a:rPr>
              <a:t>previous points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</a:rPr>
              <a:t>Implicit methods are unconditionally stable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52710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533400"/>
            <a:ext cx="29402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</a:rPr>
              <a:t>Adams Method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914400" y="1371601"/>
            <a:ext cx="7467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Taylor series expansion to derive Adam's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Adams-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Bashforth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open formulas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Taylor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expansion 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around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4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to express y</a:t>
            </a:r>
            <a:r>
              <a:rPr 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i+1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Replace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derivatives with finite differences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backward difference to get Adams-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Bashforth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Adams-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Bashforth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formula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69928" y="4299011"/>
                <a:ext cx="5143972" cy="10082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9928" y="4299011"/>
                <a:ext cx="5143972" cy="100822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971800" y="5556990"/>
                <a:ext cx="21993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𝑛𝑘</m:t>
                        </m:r>
                      </m:sub>
                    </m:sSub>
                  </m:oMath>
                </a14:m>
                <a:r>
                  <a:rPr lang="en-US" sz="2400" dirty="0" smtClean="0"/>
                  <a:t> is tabulated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5556990"/>
                <a:ext cx="2199385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667" r="-3056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50546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9322" y="1447800"/>
            <a:ext cx="8077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Backwards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Taylor expansion (negative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step length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Δ = -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Replace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derivatives with backwards difference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 Adams-Moulton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Implicit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so, iteration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0" y="457200"/>
            <a:ext cx="44438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</a:rPr>
              <a:t>Adams-Moulton Closed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81200" y="3155960"/>
                <a:ext cx="4658135" cy="10082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3155960"/>
                <a:ext cx="4658135" cy="100822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5314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1371600"/>
            <a:ext cx="7620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explicit &amp; implicit in combination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each interval; explicit (predictor) followed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by implicit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(corrector)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Procedure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 &amp; </a:t>
            </a:r>
            <a:r>
              <a:rPr lang="az-Cyrl-AZ" sz="2400" dirty="0">
                <a:latin typeface="Arial" panose="020B0604020202020204" pitchFamily="34" charset="0"/>
                <a:cs typeface="Arial" panose="020B0604020202020204" pitchFamily="34" charset="0"/>
              </a:rPr>
              <a:t>Є,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compute x</a:t>
            </a:r>
            <a:r>
              <a:rPr 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x</a:t>
            </a:r>
            <a:r>
              <a:rPr 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I.C,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use 4</a:t>
            </a:r>
            <a:r>
              <a:rPr lang="en-US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order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RK to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find y</a:t>
            </a:r>
            <a:r>
              <a:rPr 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y</a:t>
            </a:r>
            <a:r>
              <a:rPr 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=3,4..., use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Adams-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Bashforth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Adams-Moulton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Iterate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until convergence, if not, reduce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stepsize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76400" y="533400"/>
            <a:ext cx="53527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</a:rPr>
              <a:t>Predictor-Corrector Methods</a:t>
            </a:r>
          </a:p>
        </p:txBody>
      </p:sp>
    </p:spTree>
    <p:extLst>
      <p:ext uri="{BB962C8B-B14F-4D97-AF65-F5344CB8AC3E}">
        <p14:creationId xmlns:p14="http://schemas.microsoft.com/office/powerpoint/2010/main" val="11722944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09800"/>
            <a:ext cx="8229600" cy="1143000"/>
          </a:xfrm>
        </p:spPr>
        <p:txBody>
          <a:bodyPr/>
          <a:lstStyle/>
          <a:p>
            <a:r>
              <a:rPr lang="en-US" dirty="0" smtClean="0"/>
              <a:t>BVP – Boundary Value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3705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533400"/>
            <a:ext cx="807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MT"/>
              </a:rPr>
              <a:t>Boundary Value Problem (BVP</a:t>
            </a:r>
            <a:r>
              <a:rPr lang="en-US" sz="3200" dirty="0" smtClean="0">
                <a:latin typeface="ArialMT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447800"/>
            <a:ext cx="7924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MT"/>
              </a:rPr>
              <a:t>BVP – Differential equation with conditions specified at different values of independent variable, usually at both </a:t>
            </a:r>
            <a:r>
              <a:rPr lang="en-US" sz="2400" dirty="0" smtClean="0">
                <a:latin typeface="ArialMT"/>
              </a:rPr>
              <a:t>ends (BC – Boundary Conditions)</a:t>
            </a:r>
            <a:endParaRPr lang="en-US" sz="2400" dirty="0">
              <a:latin typeface="ArialMT"/>
            </a:endParaRPr>
          </a:p>
          <a:p>
            <a:endParaRPr lang="en-US" sz="2400" dirty="0">
              <a:latin typeface="ArialM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Examples;</a:t>
            </a:r>
            <a:endParaRPr lang="en-US" sz="2400" dirty="0">
              <a:latin typeface="Arial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MT"/>
              </a:rPr>
              <a:t>Vibration of string (BC; string fixed at </a:t>
            </a:r>
            <a:r>
              <a:rPr lang="en-US" sz="2400" i="1" dirty="0">
                <a:latin typeface="Arial-ItalicMT"/>
              </a:rPr>
              <a:t>both </a:t>
            </a:r>
            <a:r>
              <a:rPr lang="en-US" sz="2400" dirty="0">
                <a:latin typeface="ArialMT"/>
              </a:rPr>
              <a:t>ends)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MT"/>
              </a:rPr>
              <a:t>Heat transfer of fin (BC; T fixed at one end, conduction=convection at other end)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MT"/>
              </a:rPr>
              <a:t>Tranverse</a:t>
            </a:r>
            <a:r>
              <a:rPr lang="en-US" sz="2400" dirty="0">
                <a:latin typeface="ArialMT"/>
              </a:rPr>
              <a:t> deflection of beam under load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089610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6200" y="38100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latin typeface="ArialMT"/>
              </a:rPr>
              <a:t>BVP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" y="1143000"/>
            <a:ext cx="784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MT"/>
              </a:rPr>
              <a:t>Since 2 or more conditions specified; </a:t>
            </a:r>
            <a:r>
              <a:rPr lang="en-US" dirty="0" smtClean="0">
                <a:latin typeface="ArialMT"/>
              </a:rPr>
              <a:t>differential equation is necessarily 2</a:t>
            </a:r>
            <a:r>
              <a:rPr lang="en-US" baseline="30000" dirty="0" smtClean="0">
                <a:latin typeface="ArialMT"/>
              </a:rPr>
              <a:t>nd</a:t>
            </a:r>
            <a:r>
              <a:rPr lang="en-US" dirty="0" smtClean="0">
                <a:latin typeface="ArialMT"/>
              </a:rPr>
              <a:t> order</a:t>
            </a:r>
            <a:r>
              <a:rPr lang="en-US" sz="1100" dirty="0" smtClean="0">
                <a:latin typeface="ArialMT"/>
              </a:rPr>
              <a:t> </a:t>
            </a:r>
            <a:r>
              <a:rPr lang="en-US" dirty="0">
                <a:latin typeface="ArialMT"/>
              </a:rPr>
              <a:t>or </a:t>
            </a:r>
            <a:r>
              <a:rPr lang="en-US" dirty="0" smtClean="0">
                <a:latin typeface="ArialMT"/>
              </a:rPr>
              <a:t>higher.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04373" y="1714887"/>
                <a:ext cx="1717778" cy="5557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box>
                        <m:box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box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373" y="1714887"/>
                <a:ext cx="1717778" cy="55579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31088" y="1854283"/>
                <a:ext cx="10500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088" y="1854283"/>
                <a:ext cx="1050031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2907" r="-4651" b="-10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14210" y="2521090"/>
                <a:ext cx="160794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210" y="2521090"/>
                <a:ext cx="1607941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3422" r="-190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65927" y="2909999"/>
                <a:ext cx="9562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927" y="2909999"/>
                <a:ext cx="956224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5769" t="-2174" r="-8333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609600" y="3235930"/>
            <a:ext cx="5365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MT"/>
              </a:rPr>
              <a:t>BC </a:t>
            </a:r>
            <a:r>
              <a:rPr lang="en-US" dirty="0" smtClean="0">
                <a:latin typeface="ArialMT"/>
              </a:rPr>
              <a:t>can be in </a:t>
            </a:r>
            <a:r>
              <a:rPr lang="en-US" dirty="0">
                <a:latin typeface="ArialMT"/>
              </a:rPr>
              <a:t>mixed forms (in terms of </a:t>
            </a:r>
            <a:r>
              <a:rPr lang="en-US" i="1" dirty="0">
                <a:latin typeface="Arial-ItalicMT"/>
              </a:rPr>
              <a:t>y </a:t>
            </a:r>
            <a:r>
              <a:rPr lang="en-US" dirty="0">
                <a:latin typeface="ArialMT"/>
              </a:rPr>
              <a:t>and </a:t>
            </a:r>
            <a:r>
              <a:rPr lang="en-US" i="1" dirty="0" err="1">
                <a:latin typeface="Arial-ItalicMT"/>
              </a:rPr>
              <a:t>dy</a:t>
            </a:r>
            <a:r>
              <a:rPr lang="en-US" i="1" dirty="0">
                <a:latin typeface="Arial-ItalicMT"/>
              </a:rPr>
              <a:t>/dx</a:t>
            </a:r>
            <a:r>
              <a:rPr lang="en-US" dirty="0">
                <a:latin typeface="ArialMT"/>
              </a:rPr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71600" y="3688895"/>
                <a:ext cx="2515239" cy="4500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box>
                                <m:box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𝑑𝑦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𝑑𝑥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3688895"/>
                <a:ext cx="2515239" cy="450060"/>
              </a:xfrm>
              <a:prstGeom prst="rect">
                <a:avLst/>
              </a:prstGeom>
              <a:blipFill rotWithShape="0">
                <a:blip r:embed="rId6"/>
                <a:stretch>
                  <a:fillRect l="-13801" t="-202703" r="-242" b="-285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68975" y="4222588"/>
                <a:ext cx="2575064" cy="4500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box>
                                <m:box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𝑑𝑦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𝑑𝑥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975" y="4222588"/>
                <a:ext cx="2575064" cy="450060"/>
              </a:xfrm>
              <a:prstGeom prst="rect">
                <a:avLst/>
              </a:prstGeom>
              <a:blipFill rotWithShape="0">
                <a:blip r:embed="rId7"/>
                <a:stretch>
                  <a:fillRect l="-12322" t="-204054" b="-283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593075" y="5051861"/>
            <a:ext cx="784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MT"/>
              </a:rPr>
              <a:t>BVP is non-homogeneous </a:t>
            </a:r>
            <a:r>
              <a:rPr lang="en-US" dirty="0">
                <a:latin typeface="ArialMT"/>
              </a:rPr>
              <a:t>if BC or </a:t>
            </a:r>
            <a:r>
              <a:rPr lang="en-US" dirty="0" smtClean="0">
                <a:latin typeface="ArialMT"/>
              </a:rPr>
              <a:t>differential equation </a:t>
            </a:r>
            <a:r>
              <a:rPr lang="en-US" dirty="0">
                <a:latin typeface="ArialMT"/>
              </a:rPr>
              <a:t>itself has </a:t>
            </a:r>
            <a:r>
              <a:rPr lang="en-US" dirty="0" smtClean="0">
                <a:latin typeface="ArialMT"/>
              </a:rPr>
              <a:t>at least </a:t>
            </a:r>
            <a:r>
              <a:rPr lang="en-US" dirty="0">
                <a:latin typeface="ArialMT"/>
              </a:rPr>
              <a:t>one nonzero term </a:t>
            </a:r>
            <a:r>
              <a:rPr lang="en-US" i="1" dirty="0">
                <a:latin typeface="Arial-ItalicMT"/>
              </a:rPr>
              <a:t>independent </a:t>
            </a:r>
            <a:r>
              <a:rPr lang="en-US" dirty="0">
                <a:latin typeface="ArialMT"/>
              </a:rPr>
              <a:t>of </a:t>
            </a:r>
            <a:r>
              <a:rPr lang="en-US" i="1" dirty="0">
                <a:latin typeface="Arial-ItalicMT"/>
              </a:rPr>
              <a:t>y </a:t>
            </a:r>
            <a:r>
              <a:rPr lang="en-US" dirty="0">
                <a:latin typeface="ArialMT"/>
              </a:rPr>
              <a:t>&amp; </a:t>
            </a:r>
            <a:r>
              <a:rPr lang="en-US" dirty="0" smtClean="0">
                <a:latin typeface="ArialMT"/>
              </a:rPr>
              <a:t>its derivatives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6548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676400"/>
            <a:ext cx="5219700" cy="30194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533400"/>
            <a:ext cx="807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MT"/>
              </a:rPr>
              <a:t>Boundary Value Problem (BVP</a:t>
            </a:r>
            <a:r>
              <a:rPr lang="en-US" sz="3200" dirty="0" smtClean="0">
                <a:latin typeface="ArialM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3766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g270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600200"/>
            <a:ext cx="8305800" cy="3529965"/>
          </a:xfrm>
          <a:prstGeom prst="rect">
            <a:avLst/>
          </a:prstGeom>
          <a:noFill/>
          <a:ln/>
        </p:spPr>
      </p:pic>
      <p:sp>
        <p:nvSpPr>
          <p:cNvPr id="5" name="Rectangle 4"/>
          <p:cNvSpPr/>
          <p:nvPr/>
        </p:nvSpPr>
        <p:spPr>
          <a:xfrm>
            <a:off x="457200" y="533400"/>
            <a:ext cx="807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MT"/>
              </a:rPr>
              <a:t>BVP</a:t>
            </a:r>
            <a:r>
              <a:rPr lang="en-US" sz="3200" dirty="0">
                <a:latin typeface="ArialMT"/>
              </a:rPr>
              <a:t> </a:t>
            </a:r>
            <a:r>
              <a:rPr lang="en-US" sz="3200" dirty="0" smtClean="0">
                <a:latin typeface="ArialMT"/>
              </a:rPr>
              <a:t>example – Heat Transfer in a Rod</a:t>
            </a:r>
          </a:p>
        </p:txBody>
      </p:sp>
    </p:spTree>
    <p:extLst>
      <p:ext uri="{BB962C8B-B14F-4D97-AF65-F5344CB8AC3E}">
        <p14:creationId xmlns:p14="http://schemas.microsoft.com/office/powerpoint/2010/main" val="1121216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381000" y="247977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>
                <a:latin typeface="Arial"/>
              </a:rPr>
              <a:t>Homogeneity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4478" y="1524000"/>
                <a:ext cx="5542671" cy="3846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478" y="1524000"/>
                <a:ext cx="5542671" cy="384657"/>
              </a:xfrm>
              <a:prstGeom prst="rect">
                <a:avLst/>
              </a:prstGeom>
              <a:blipFill rotWithShape="0">
                <a:blip r:embed="rId2"/>
                <a:stretch>
                  <a:fillRect l="-330" t="-4762" r="-1430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743200" y="2519567"/>
                <a:ext cx="14309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sz="240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ar-AE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2519567"/>
                <a:ext cx="1430905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42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719330" y="3407476"/>
                <a:ext cx="14309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sz="240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ar-AE" sz="240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ar-AE" sz="240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330" y="3407476"/>
                <a:ext cx="1430905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426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953000" y="2519567"/>
            <a:ext cx="19710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homogeneous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4953000" y="3407475"/>
            <a:ext cx="25882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Non-homogeneous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11884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28752268-3140-43B6-B95C-7F6C5BF9D1F4}" type="slidenum">
              <a:rPr lang="en-US" altLang="en-US"/>
              <a:pPr/>
              <a:t>60</a:t>
            </a:fld>
            <a:endParaRPr lang="en-US" altLang="en-US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sz="half" idx="1"/>
          </p:nvPr>
        </p:nvGraphicFramePr>
        <p:xfrm>
          <a:off x="434975" y="914400"/>
          <a:ext cx="2670175" cy="385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Equation" r:id="rId3" imgW="1257120" imgH="1815840" progId="Equation.3">
                  <p:embed/>
                </p:oleObj>
              </mc:Choice>
              <mc:Fallback>
                <p:oleObj name="Equation" r:id="rId3" imgW="1257120" imgH="1815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75" y="914400"/>
                        <a:ext cx="2670175" cy="38560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AutoShape 7"/>
          <p:cNvSpPr>
            <a:spLocks/>
          </p:cNvSpPr>
          <p:nvPr/>
        </p:nvSpPr>
        <p:spPr bwMode="auto">
          <a:xfrm>
            <a:off x="2590800" y="3733800"/>
            <a:ext cx="304800" cy="990600"/>
          </a:xfrm>
          <a:prstGeom prst="rightBrace">
            <a:avLst>
              <a:gd name="adj1" fmla="val 27083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971800" y="3962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chemeClr val="accent2"/>
                </a:solidFill>
                <a:latin typeface="Times New Roman" panose="02020603050405020304" pitchFamily="18" charset="0"/>
              </a:rPr>
              <a:t>Boundary Conditions</a:t>
            </a:r>
          </a:p>
        </p:txBody>
      </p:sp>
      <p:graphicFrame>
        <p:nvGraphicFramePr>
          <p:cNvPr id="8" name="Object 9"/>
          <p:cNvGraphicFramePr>
            <a:graphicFrameLocks noChangeAspect="1"/>
          </p:cNvGraphicFramePr>
          <p:nvPr/>
        </p:nvGraphicFramePr>
        <p:xfrm>
          <a:off x="457200" y="5638800"/>
          <a:ext cx="5715000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tion" r:id="rId5" imgW="2234880" imgH="203040" progId="Equation.3">
                  <p:embed/>
                </p:oleObj>
              </mc:Choice>
              <mc:Fallback>
                <p:oleObj name="Equation" r:id="rId5" imgW="2234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638800"/>
                        <a:ext cx="5715000" cy="51911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57200" y="5029200"/>
            <a:ext cx="632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Analytical Solution: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2133600" y="28194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1">
                <a:solidFill>
                  <a:schemeClr val="accent2"/>
                </a:solidFill>
                <a:latin typeface="Times New Roman" panose="02020603050405020304" pitchFamily="18" charset="0"/>
              </a:rPr>
              <a:t>(Heat transfer coefficient)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0582" y="239138"/>
            <a:ext cx="807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MT"/>
              </a:rPr>
              <a:t>BVP example – Heat Transfer in a Rod</a:t>
            </a:r>
          </a:p>
        </p:txBody>
      </p:sp>
    </p:spTree>
    <p:extLst>
      <p:ext uri="{BB962C8B-B14F-4D97-AF65-F5344CB8AC3E}">
        <p14:creationId xmlns:p14="http://schemas.microsoft.com/office/powerpoint/2010/main" val="24397092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381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 smtClean="0">
                <a:latin typeface="ArialMT"/>
              </a:rPr>
              <a:t>Solution Methods</a:t>
            </a:r>
            <a:endParaRPr lang="en-US" sz="3600" dirty="0">
              <a:latin typeface="ArialM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320731"/>
            <a:ext cx="8153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smtClean="0">
                <a:latin typeface="ArialMT"/>
              </a:rPr>
              <a:t>Shooting </a:t>
            </a:r>
            <a:r>
              <a:rPr lang="en-US" sz="2400" i="1" dirty="0">
                <a:latin typeface="ArialMT"/>
              </a:rPr>
              <a:t>Method </a:t>
            </a:r>
            <a:r>
              <a:rPr lang="en-US" sz="2400" dirty="0">
                <a:latin typeface="ArialMT"/>
              </a:rPr>
              <a:t>(may not converge, but </a:t>
            </a:r>
            <a:r>
              <a:rPr lang="en-US" sz="2400" dirty="0" smtClean="0">
                <a:latin typeface="ArialMT"/>
              </a:rPr>
              <a:t>faster if </a:t>
            </a:r>
            <a:r>
              <a:rPr lang="en-US" sz="2400" dirty="0">
                <a:latin typeface="ArialMT"/>
              </a:rPr>
              <a:t>it does) – based on converting into </a:t>
            </a:r>
            <a:r>
              <a:rPr lang="en-US" sz="2400" dirty="0" smtClean="0">
                <a:latin typeface="ArialMT"/>
              </a:rPr>
              <a:t>IVP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i="1" dirty="0" smtClean="0">
              <a:latin typeface="ArialM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smtClean="0">
                <a:latin typeface="ArialMT"/>
              </a:rPr>
              <a:t>Finite Difference Method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MT"/>
              </a:rPr>
              <a:t>Finite Difference approximation of differential equation is obtained at a number of </a:t>
            </a:r>
            <a:r>
              <a:rPr lang="en-US" sz="2400" i="1" dirty="0">
                <a:latin typeface="Arial-ItalicMT"/>
              </a:rPr>
              <a:t>mesh points (nodes)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MT"/>
              </a:rPr>
              <a:t>Converts diff. </a:t>
            </a:r>
            <a:r>
              <a:rPr lang="en-US" sz="2400" dirty="0" err="1">
                <a:latin typeface="ArialMT"/>
              </a:rPr>
              <a:t>eqn</a:t>
            </a:r>
            <a:r>
              <a:rPr lang="en-US" sz="2400" dirty="0">
                <a:latin typeface="ArialMT"/>
              </a:rPr>
              <a:t> to a set of simultaneous algebraic eqns.</a:t>
            </a:r>
          </a:p>
        </p:txBody>
      </p:sp>
    </p:spTree>
    <p:extLst>
      <p:ext uri="{BB962C8B-B14F-4D97-AF65-F5344CB8AC3E}">
        <p14:creationId xmlns:p14="http://schemas.microsoft.com/office/powerpoint/2010/main" val="29613016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3810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ArialMT"/>
              </a:rPr>
              <a:t>Shooting </a:t>
            </a:r>
            <a:r>
              <a:rPr lang="en-US" sz="3200" dirty="0" smtClean="0">
                <a:latin typeface="ArialMT"/>
              </a:rPr>
              <a:t>Method</a:t>
            </a:r>
            <a:endParaRPr lang="en-US" sz="3200" dirty="0">
              <a:latin typeface="ArialM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1143000"/>
            <a:ext cx="807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Given </a:t>
            </a:r>
            <a:r>
              <a:rPr lang="en-US" sz="2400" dirty="0">
                <a:latin typeface="ArialMT"/>
              </a:rPr>
              <a:t>BC at x=0 and x=L (</a:t>
            </a:r>
            <a:r>
              <a:rPr lang="en-US" sz="2400" dirty="0" smtClean="0">
                <a:latin typeface="ArialMT"/>
              </a:rPr>
              <a:t>endpoints)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Guess </a:t>
            </a:r>
            <a:r>
              <a:rPr lang="en-US" sz="2400" dirty="0">
                <a:latin typeface="ArialMT"/>
              </a:rPr>
              <a:t>another BC at x=0 (and solve as </a:t>
            </a:r>
            <a:r>
              <a:rPr lang="en-US" sz="2400" dirty="0" smtClean="0">
                <a:latin typeface="ArialMT"/>
              </a:rPr>
              <a:t>IVP)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At </a:t>
            </a:r>
            <a:r>
              <a:rPr lang="en-US" sz="2400" dirty="0">
                <a:latin typeface="ArialMT"/>
              </a:rPr>
              <a:t>x=L, the solution misses </a:t>
            </a:r>
            <a:r>
              <a:rPr lang="en-US" sz="2400" dirty="0" smtClean="0">
                <a:latin typeface="ArialMT"/>
              </a:rPr>
              <a:t>the </a:t>
            </a:r>
            <a:r>
              <a:rPr lang="en-US" sz="2400" dirty="0">
                <a:latin typeface="ArialMT"/>
              </a:rPr>
              <a:t>given BC at </a:t>
            </a:r>
            <a:r>
              <a:rPr lang="en-US" sz="2400" dirty="0" smtClean="0">
                <a:latin typeface="ArialMT"/>
              </a:rPr>
              <a:t>x=L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Improve </a:t>
            </a:r>
            <a:r>
              <a:rPr lang="en-US" sz="2400" dirty="0">
                <a:latin typeface="ArialMT"/>
              </a:rPr>
              <a:t>guess at x=0 and </a:t>
            </a:r>
            <a:r>
              <a:rPr lang="en-US" sz="2400" dirty="0" smtClean="0">
                <a:latin typeface="ArialMT"/>
              </a:rPr>
              <a:t>redo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Repeat </a:t>
            </a:r>
            <a:r>
              <a:rPr lang="en-US" sz="2400" dirty="0">
                <a:latin typeface="ArialMT"/>
              </a:rPr>
              <a:t>until BC at x=L is hit by </a:t>
            </a:r>
            <a:r>
              <a:rPr lang="en-US" sz="2400" dirty="0" smtClean="0">
                <a:latin typeface="ArialMT"/>
              </a:rPr>
              <a:t>solution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OK </a:t>
            </a:r>
            <a:r>
              <a:rPr lang="en-US" sz="2400" dirty="0">
                <a:latin typeface="ArialMT"/>
              </a:rPr>
              <a:t>for linear </a:t>
            </a:r>
            <a:r>
              <a:rPr lang="en-US" sz="2400" dirty="0" smtClean="0">
                <a:latin typeface="ArialMT"/>
              </a:rPr>
              <a:t>problems</a:t>
            </a:r>
          </a:p>
          <a:p>
            <a:endParaRPr lang="en-US" sz="2400" dirty="0" smtClean="0">
              <a:latin typeface="ArialM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For </a:t>
            </a:r>
            <a:r>
              <a:rPr lang="en-US" sz="2400" dirty="0">
                <a:latin typeface="ArialMT"/>
              </a:rPr>
              <a:t>nonlinear </a:t>
            </a:r>
            <a:r>
              <a:rPr lang="en-US" sz="2400" dirty="0" smtClean="0">
                <a:latin typeface="ArialMT"/>
              </a:rPr>
              <a:t>problems;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Recast </a:t>
            </a:r>
            <a:r>
              <a:rPr lang="en-US" sz="2400" dirty="0">
                <a:latin typeface="ArialMT"/>
              </a:rPr>
              <a:t>as “root finding” </a:t>
            </a:r>
            <a:r>
              <a:rPr lang="en-US" sz="2400" dirty="0" smtClean="0">
                <a:latin typeface="ArialMT"/>
              </a:rPr>
              <a:t>problem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Also </a:t>
            </a:r>
            <a:r>
              <a:rPr lang="en-US" sz="2400" dirty="0">
                <a:latin typeface="ArialMT"/>
              </a:rPr>
              <a:t>called the Newton-Raphson </a:t>
            </a:r>
            <a:r>
              <a:rPr lang="en-US" sz="2400" dirty="0" smtClean="0">
                <a:latin typeface="ArialMT"/>
              </a:rPr>
              <a:t>method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Difficult </a:t>
            </a:r>
            <a:r>
              <a:rPr lang="en-US" sz="2400" dirty="0">
                <a:latin typeface="ArialMT"/>
              </a:rPr>
              <a:t>for higher order problems, need </a:t>
            </a:r>
            <a:r>
              <a:rPr lang="en-US" sz="2400" dirty="0" smtClean="0">
                <a:latin typeface="ArialMT"/>
              </a:rPr>
              <a:t>to assume </a:t>
            </a:r>
            <a:r>
              <a:rPr lang="en-US" sz="2400" dirty="0">
                <a:latin typeface="ArialMT"/>
              </a:rPr>
              <a:t>2 or more conditions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28477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81000"/>
            <a:ext cx="807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MT"/>
              </a:rPr>
              <a:t>Shooting </a:t>
            </a:r>
            <a:r>
              <a:rPr lang="en-US" sz="3200" dirty="0" smtClean="0">
                <a:latin typeface="ArialMT"/>
              </a:rPr>
              <a:t>Method – Improving Guess for BC</a:t>
            </a:r>
            <a:endParaRPr lang="en-US" sz="3200" dirty="0">
              <a:latin typeface="ArialM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1143000"/>
            <a:ext cx="8077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For 2</a:t>
            </a:r>
            <a:r>
              <a:rPr lang="en-US" sz="2400" baseline="30000" dirty="0" smtClean="0">
                <a:latin typeface="ArialMT"/>
              </a:rPr>
              <a:t>nd</a:t>
            </a:r>
            <a:r>
              <a:rPr lang="en-US" sz="2400" dirty="0" smtClean="0">
                <a:latin typeface="ArialMT"/>
              </a:rPr>
              <a:t> order problems, the second BC at x(0) can be taken as the assumed derivative value at that point, written as Y</a:t>
            </a:r>
            <a:r>
              <a:rPr lang="en-US" sz="2400" baseline="30000" dirty="0" smtClean="0">
                <a:latin typeface="ArialMT"/>
              </a:rPr>
              <a:t>(1)</a:t>
            </a:r>
            <a:r>
              <a:rPr lang="en-US" sz="2400" dirty="0" smtClean="0">
                <a:latin typeface="ArialMT"/>
              </a:rPr>
              <a:t>(0)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With these two conditions at x(0), we can solve it as an IVP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However, this solution will miss the given BC of the original problem by the amount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Choose a different guess for the initial condition Y</a:t>
            </a:r>
            <a:r>
              <a:rPr lang="en-US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Redo the IVP and it will also miss the given BC but by an amount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linear ODEs, a simple linear interpolation can give us the correct initial condition Y</a:t>
            </a:r>
            <a:r>
              <a:rPr lang="en-US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(0) that will result in zero miss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0.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038600" y="5814517"/>
                <a:ext cx="3027111" cy="6344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5814517"/>
                <a:ext cx="3027111" cy="63440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1647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28752268-3140-43B6-B95C-7F6C5BF9D1F4}" type="slidenum">
              <a:rPr lang="en-US" altLang="en-US"/>
              <a:pPr/>
              <a:t>64</a:t>
            </a:fld>
            <a:endParaRPr lang="en-US" altLang="en-US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sz="half" idx="1"/>
          </p:nvPr>
        </p:nvGraphicFramePr>
        <p:xfrm>
          <a:off x="434975" y="914400"/>
          <a:ext cx="2670175" cy="385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Equation" r:id="rId3" imgW="1257120" imgH="1815840" progId="Equation.3">
                  <p:embed/>
                </p:oleObj>
              </mc:Choice>
              <mc:Fallback>
                <p:oleObj name="Equation" r:id="rId3" imgW="1257120" imgH="1815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75" y="914400"/>
                        <a:ext cx="2670175" cy="38560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AutoShape 7"/>
          <p:cNvSpPr>
            <a:spLocks/>
          </p:cNvSpPr>
          <p:nvPr/>
        </p:nvSpPr>
        <p:spPr bwMode="auto">
          <a:xfrm>
            <a:off x="2590800" y="3733800"/>
            <a:ext cx="304800" cy="990600"/>
          </a:xfrm>
          <a:prstGeom prst="rightBrace">
            <a:avLst>
              <a:gd name="adj1" fmla="val 27083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971800" y="3962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chemeClr val="accent2"/>
                </a:solidFill>
                <a:latin typeface="Times New Roman" panose="02020603050405020304" pitchFamily="18" charset="0"/>
              </a:rPr>
              <a:t>Boundary Conditions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57200" y="5029200"/>
            <a:ext cx="632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Demonstrate in class</a:t>
            </a:r>
            <a:endParaRPr lang="en-US" altLang="en-US" sz="2800" b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2133600" y="28194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1">
                <a:solidFill>
                  <a:schemeClr val="accent2"/>
                </a:solidFill>
                <a:latin typeface="Times New Roman" panose="02020603050405020304" pitchFamily="18" charset="0"/>
              </a:rPr>
              <a:t>(Heat transfer coefficient)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0582" y="239138"/>
            <a:ext cx="807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MT"/>
              </a:rPr>
              <a:t>Shooting method</a:t>
            </a:r>
            <a:r>
              <a:rPr lang="en-US" sz="2400" dirty="0" smtClean="0">
                <a:latin typeface="ArialMT"/>
              </a:rPr>
              <a:t> </a:t>
            </a:r>
            <a:r>
              <a:rPr lang="en-US" sz="2400" dirty="0" smtClean="0">
                <a:latin typeface="ArialMT"/>
              </a:rPr>
              <a:t>example – Heat Transfer in a Rod</a:t>
            </a:r>
          </a:p>
        </p:txBody>
      </p:sp>
    </p:spTree>
    <p:extLst>
      <p:ext uri="{BB962C8B-B14F-4D97-AF65-F5344CB8AC3E}">
        <p14:creationId xmlns:p14="http://schemas.microsoft.com/office/powerpoint/2010/main" val="8186659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3810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ArialMT"/>
              </a:rPr>
              <a:t>Shooting </a:t>
            </a:r>
            <a:r>
              <a:rPr lang="en-US" sz="3200" dirty="0" smtClean="0">
                <a:latin typeface="ArialMT"/>
              </a:rPr>
              <a:t>Method</a:t>
            </a:r>
            <a:endParaRPr lang="en-US" sz="3200" dirty="0">
              <a:latin typeface="ArialMT"/>
            </a:endParaRPr>
          </a:p>
        </p:txBody>
      </p:sp>
      <p:pic>
        <p:nvPicPr>
          <p:cNvPr id="4" name="Picture 4" descr="Fig270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2834" y="1217110"/>
            <a:ext cx="3102166" cy="541229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8788049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38100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latin typeface="ArialMT"/>
              </a:rPr>
              <a:t>Finite Difference </a:t>
            </a:r>
            <a:r>
              <a:rPr lang="en-US" sz="2800" dirty="0" smtClean="0">
                <a:latin typeface="ArialMT"/>
              </a:rPr>
              <a:t>Method</a:t>
            </a:r>
            <a:endParaRPr lang="en-US" sz="2800" dirty="0">
              <a:latin typeface="ArialM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066800"/>
            <a:ext cx="838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MT"/>
              </a:rPr>
              <a:t>Range [</a:t>
            </a:r>
            <a:r>
              <a:rPr lang="en-US" sz="2400" dirty="0" err="1">
                <a:latin typeface="ArialMT"/>
              </a:rPr>
              <a:t>a,b</a:t>
            </a:r>
            <a:r>
              <a:rPr lang="en-US" sz="2400" dirty="0">
                <a:latin typeface="ArialMT"/>
              </a:rPr>
              <a:t>] is discretized into a finite number of nodes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Derivatives </a:t>
            </a:r>
            <a:r>
              <a:rPr lang="en-US" sz="2400" dirty="0">
                <a:latin typeface="ArialMT"/>
              </a:rPr>
              <a:t>in the original governing equation are substituted with finite difference formulas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Apply </a:t>
            </a:r>
            <a:r>
              <a:rPr lang="en-US" sz="2400" dirty="0">
                <a:latin typeface="ArialMT"/>
              </a:rPr>
              <a:t>finite differenced governing equation to each node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MT"/>
              </a:rPr>
              <a:t>Get a set of simultaneous equations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MT"/>
              </a:rPr>
              <a:t>Solve using matrix </a:t>
            </a:r>
            <a:r>
              <a:rPr lang="en-US" sz="2400" dirty="0" smtClean="0">
                <a:latin typeface="ArialMT"/>
              </a:rPr>
              <a:t>methods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ArialM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Not </a:t>
            </a:r>
            <a:r>
              <a:rPr lang="en-US" sz="2400" dirty="0">
                <a:latin typeface="ArialMT"/>
              </a:rPr>
              <a:t>necessary to convert n</a:t>
            </a:r>
            <a:r>
              <a:rPr lang="en-US" sz="2400" baseline="30000" dirty="0">
                <a:latin typeface="ArialMT"/>
              </a:rPr>
              <a:t>th</a:t>
            </a:r>
            <a:r>
              <a:rPr lang="en-US" sz="2400" dirty="0">
                <a:latin typeface="ArialMT"/>
              </a:rPr>
              <a:t> order diff. </a:t>
            </a:r>
            <a:r>
              <a:rPr lang="en-US" sz="2400" dirty="0" err="1">
                <a:latin typeface="ArialMT"/>
              </a:rPr>
              <a:t>eqn</a:t>
            </a:r>
            <a:r>
              <a:rPr lang="en-US" sz="2400" dirty="0">
                <a:latin typeface="ArialMT"/>
              </a:rPr>
              <a:t> to n 1</a:t>
            </a:r>
            <a:r>
              <a:rPr lang="en-US" sz="2400" baseline="30000" dirty="0">
                <a:latin typeface="ArialMT"/>
              </a:rPr>
              <a:t>st</a:t>
            </a:r>
            <a:r>
              <a:rPr lang="en-US" sz="2400" dirty="0">
                <a:latin typeface="ArialMT"/>
              </a:rPr>
              <a:t>  order diff. </a:t>
            </a:r>
            <a:r>
              <a:rPr lang="en-US" sz="2400" dirty="0" err="1" smtClean="0">
                <a:latin typeface="ArialMT"/>
              </a:rPr>
              <a:t>eqns</a:t>
            </a:r>
            <a:endParaRPr lang="en-US" sz="2400" dirty="0" smtClean="0">
              <a:latin typeface="ArialMT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Since </a:t>
            </a:r>
            <a:r>
              <a:rPr lang="en-US" sz="2400" dirty="0">
                <a:latin typeface="ArialMT"/>
              </a:rPr>
              <a:t>finite difference formulas are available for </a:t>
            </a:r>
            <a:r>
              <a:rPr lang="en-US" sz="2400" dirty="0" smtClean="0">
                <a:latin typeface="ArialMT"/>
              </a:rPr>
              <a:t>higher order derivatives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81407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 noChangeAspect="1"/>
          </p:cNvGraphicFramePr>
          <p:nvPr>
            <p:ph sz="half" idx="1"/>
          </p:nvPr>
        </p:nvGraphicFramePr>
        <p:xfrm>
          <a:off x="434975" y="914400"/>
          <a:ext cx="2670175" cy="385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Equation" r:id="rId3" imgW="1257120" imgH="1815840" progId="Equation.3">
                  <p:embed/>
                </p:oleObj>
              </mc:Choice>
              <mc:Fallback>
                <p:oleObj name="Equation" r:id="rId3" imgW="1257120" imgH="1815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75" y="914400"/>
                        <a:ext cx="2670175" cy="38560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AutoShape 7"/>
          <p:cNvSpPr>
            <a:spLocks/>
          </p:cNvSpPr>
          <p:nvPr/>
        </p:nvSpPr>
        <p:spPr bwMode="auto">
          <a:xfrm>
            <a:off x="2590800" y="3733800"/>
            <a:ext cx="304800" cy="990600"/>
          </a:xfrm>
          <a:prstGeom prst="rightBrace">
            <a:avLst>
              <a:gd name="adj1" fmla="val 27083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971800" y="39624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chemeClr val="accent2"/>
                </a:solidFill>
                <a:latin typeface="Times New Roman" panose="02020603050405020304" pitchFamily="18" charset="0"/>
              </a:rPr>
              <a:t>Boundary Conditions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57200" y="5029200"/>
            <a:ext cx="632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</a:rPr>
              <a:t>Demonstrate in class</a:t>
            </a:r>
            <a:endParaRPr lang="en-US" altLang="en-US" sz="2800" b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2133600" y="28194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1">
                <a:solidFill>
                  <a:schemeClr val="accent2"/>
                </a:solidFill>
                <a:latin typeface="Times New Roman" panose="02020603050405020304" pitchFamily="18" charset="0"/>
              </a:rPr>
              <a:t>(Heat transfer coefficient)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0582" y="239138"/>
            <a:ext cx="8236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MT"/>
              </a:rPr>
              <a:t>Finite Difference method</a:t>
            </a:r>
            <a:r>
              <a:rPr lang="en-US" sz="2400" dirty="0" smtClean="0">
                <a:latin typeface="ArialMT"/>
              </a:rPr>
              <a:t> </a:t>
            </a:r>
            <a:r>
              <a:rPr lang="en-US" sz="2400" dirty="0" smtClean="0">
                <a:latin typeface="ArialMT"/>
              </a:rPr>
              <a:t>example – Heat Transfer in a Rod</a:t>
            </a:r>
          </a:p>
        </p:txBody>
      </p:sp>
      <p:pic>
        <p:nvPicPr>
          <p:cNvPr id="12" name="Picture 4" descr="Fig27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986" y="914400"/>
            <a:ext cx="4332027" cy="1841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13"/>
          <p:cNvGrpSpPr/>
          <p:nvPr/>
        </p:nvGrpSpPr>
        <p:grpSpPr>
          <a:xfrm>
            <a:off x="4794092" y="5218457"/>
            <a:ext cx="573206" cy="313900"/>
            <a:chOff x="2156346" y="2947915"/>
            <a:chExt cx="573206" cy="313900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2156346" y="3111690"/>
              <a:ext cx="5732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2156346" y="2947916"/>
              <a:ext cx="0" cy="3138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2729552" y="2947915"/>
              <a:ext cx="0" cy="3138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5361882" y="5218451"/>
            <a:ext cx="573206" cy="313900"/>
            <a:chOff x="2156346" y="2947915"/>
            <a:chExt cx="573206" cy="313900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2156346" y="3111690"/>
              <a:ext cx="5732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156346" y="2947916"/>
              <a:ext cx="0" cy="3138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729552" y="2947915"/>
              <a:ext cx="0" cy="3138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6513706" y="5216177"/>
            <a:ext cx="573206" cy="313900"/>
            <a:chOff x="2156346" y="2947915"/>
            <a:chExt cx="573206" cy="313900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2156346" y="3111690"/>
              <a:ext cx="5732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156346" y="2947916"/>
              <a:ext cx="0" cy="3138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729552" y="2947915"/>
              <a:ext cx="0" cy="3138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5940502" y="5216180"/>
            <a:ext cx="573206" cy="313900"/>
            <a:chOff x="2156346" y="2947915"/>
            <a:chExt cx="573206" cy="313900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2156346" y="3111690"/>
              <a:ext cx="5732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156346" y="2947916"/>
              <a:ext cx="0" cy="3138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729552" y="2947915"/>
              <a:ext cx="0" cy="3138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7077059" y="5211119"/>
            <a:ext cx="573206" cy="313900"/>
            <a:chOff x="2156346" y="2947915"/>
            <a:chExt cx="573206" cy="313900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2156346" y="3111690"/>
              <a:ext cx="5732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156346" y="2947916"/>
              <a:ext cx="0" cy="3138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729552" y="2947915"/>
              <a:ext cx="0" cy="3138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4724400" y="5525019"/>
                <a:ext cx="2791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5525019"/>
                <a:ext cx="279179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17391" r="-4348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5294237" y="5525020"/>
                <a:ext cx="2845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237" y="5525020"/>
                <a:ext cx="284500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17021" r="-6383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5844848" y="5525020"/>
                <a:ext cx="2845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4848" y="5525020"/>
                <a:ext cx="284500" cy="276999"/>
              </a:xfrm>
              <a:prstGeom prst="rect">
                <a:avLst/>
              </a:prstGeom>
              <a:blipFill rotWithShape="0">
                <a:blip r:embed="rId8"/>
                <a:stretch>
                  <a:fillRect l="-19565" r="-6522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6398119" y="5525021"/>
                <a:ext cx="2777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8119" y="5525021"/>
                <a:ext cx="277768" cy="276999"/>
              </a:xfrm>
              <a:prstGeom prst="rect">
                <a:avLst/>
              </a:prstGeom>
              <a:blipFill rotWithShape="0">
                <a:blip r:embed="rId9"/>
                <a:stretch>
                  <a:fillRect l="-20000" r="-6667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6956661" y="5530076"/>
                <a:ext cx="2845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661" y="5530076"/>
                <a:ext cx="284500" cy="276999"/>
              </a:xfrm>
              <a:prstGeom prst="rect">
                <a:avLst/>
              </a:prstGeom>
              <a:blipFill rotWithShape="0">
                <a:blip r:embed="rId10"/>
                <a:stretch>
                  <a:fillRect l="-17021" r="-6383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7521935" y="5525021"/>
                <a:ext cx="2845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1935" y="5525021"/>
                <a:ext cx="284500" cy="276999"/>
              </a:xfrm>
              <a:prstGeom prst="rect">
                <a:avLst/>
              </a:prstGeom>
              <a:blipFill rotWithShape="0">
                <a:blip r:embed="rId11"/>
                <a:stretch>
                  <a:fillRect l="-19149" r="-4255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74297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1000" y="1219200"/>
            <a:ext cx="822960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Finite differences are substituted for the derivatives in the original equation.</a:t>
            </a:r>
          </a:p>
          <a:p>
            <a:pPr>
              <a:lnSpc>
                <a:spcPct val="90000"/>
              </a:lnSpc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Finite differences equation applies for each of the interior nodes. The first and last interior nodes, </a:t>
            </a:r>
            <a:r>
              <a:rPr lang="en-US" altLang="en-US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en-US" sz="2400" i="1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i-1</a:t>
            </a:r>
            <a:r>
              <a:rPr lang="en-US" altLang="en-US" sz="2400" i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en-US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en-US" sz="2400" i="1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i+1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respectively, are specified by the boundary conditions.</a:t>
            </a:r>
          </a:p>
          <a:p>
            <a:pPr>
              <a:lnSpc>
                <a:spcPct val="90000"/>
              </a:lnSpc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Thus, a linear equation transformed into a set of simultaneous algebraic equations can be solved efficiently.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770913141"/>
              </p:ext>
            </p:extLst>
          </p:nvPr>
        </p:nvGraphicFramePr>
        <p:xfrm>
          <a:off x="838200" y="2133600"/>
          <a:ext cx="4038600" cy="198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3" imgW="2197080" imgH="1079280" progId="Equation.3">
                  <p:embed/>
                </p:oleObj>
              </mc:Choice>
              <mc:Fallback>
                <p:oleObj name="Equation" r:id="rId3" imgW="2197080" imgH="1079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133600"/>
                        <a:ext cx="4038600" cy="19843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450582" y="239138"/>
            <a:ext cx="807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MT"/>
              </a:rPr>
              <a:t>Heat Transfer in a Rod example</a:t>
            </a:r>
          </a:p>
        </p:txBody>
      </p:sp>
    </p:spTree>
    <p:extLst>
      <p:ext uri="{BB962C8B-B14F-4D97-AF65-F5344CB8AC3E}">
        <p14:creationId xmlns:p14="http://schemas.microsoft.com/office/powerpoint/2010/main" val="23710815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457200"/>
            <a:ext cx="7239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MT"/>
              </a:rPr>
              <a:t>Solution of 2</a:t>
            </a:r>
            <a:r>
              <a:rPr lang="en-US" sz="2800" baseline="30000" dirty="0" smtClean="0">
                <a:latin typeface="ArialMT"/>
              </a:rPr>
              <a:t>nd</a:t>
            </a:r>
            <a:r>
              <a:rPr lang="en-US" sz="2800" dirty="0" smtClean="0">
                <a:latin typeface="ArialMT"/>
              </a:rPr>
              <a:t> Order </a:t>
            </a:r>
            <a:r>
              <a:rPr lang="en-US" sz="2800" dirty="0" smtClean="0">
                <a:latin typeface="ArialMT"/>
              </a:rPr>
              <a:t>Equation </a:t>
            </a:r>
            <a:r>
              <a:rPr lang="en-US" sz="2000" dirty="0" smtClean="0">
                <a:latin typeface="ArialMT"/>
              </a:rPr>
              <a:t>– </a:t>
            </a:r>
            <a:r>
              <a:rPr lang="en-US" sz="2200" dirty="0" smtClean="0">
                <a:latin typeface="ArialMT"/>
              </a:rPr>
              <a:t>fictitious nodes</a:t>
            </a:r>
            <a:endParaRPr lang="en-US" sz="2200" dirty="0">
              <a:latin typeface="ArialM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219200"/>
            <a:ext cx="7696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Requires </a:t>
            </a:r>
            <a:r>
              <a:rPr lang="en-US" sz="2400" dirty="0">
                <a:latin typeface="ArialMT"/>
              </a:rPr>
              <a:t>finite </a:t>
            </a:r>
            <a:r>
              <a:rPr lang="en-US" sz="2400" dirty="0" smtClean="0">
                <a:latin typeface="ArialMT"/>
              </a:rPr>
              <a:t>difference approximation </a:t>
            </a:r>
            <a:r>
              <a:rPr lang="en-US" sz="2400" dirty="0">
                <a:latin typeface="ArialMT"/>
              </a:rPr>
              <a:t>of </a:t>
            </a:r>
            <a:r>
              <a:rPr lang="en-US" sz="2400" i="1" dirty="0">
                <a:latin typeface="Arial-ItalicMT"/>
              </a:rPr>
              <a:t>y' </a:t>
            </a:r>
            <a:r>
              <a:rPr lang="en-US" sz="2400" dirty="0">
                <a:latin typeface="ArialMT"/>
              </a:rPr>
              <a:t>and </a:t>
            </a:r>
            <a:r>
              <a:rPr lang="en-US" sz="2400" i="1" dirty="0" smtClean="0">
                <a:latin typeface="Arial-ItalicMT"/>
              </a:rPr>
              <a:t>y’’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Divide </a:t>
            </a:r>
            <a:r>
              <a:rPr lang="en-US" sz="2400" dirty="0">
                <a:latin typeface="ArialMT"/>
              </a:rPr>
              <a:t>interval [</a:t>
            </a:r>
            <a:r>
              <a:rPr lang="en-US" sz="2400" dirty="0" err="1">
                <a:latin typeface="ArialMT"/>
              </a:rPr>
              <a:t>a,b</a:t>
            </a:r>
            <a:r>
              <a:rPr lang="en-US" sz="2400" dirty="0">
                <a:latin typeface="ArialMT"/>
              </a:rPr>
              <a:t>] into N </a:t>
            </a:r>
            <a:r>
              <a:rPr lang="en-US" sz="2400" dirty="0" smtClean="0">
                <a:latin typeface="ArialMT"/>
              </a:rPr>
              <a:t>parts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Use </a:t>
            </a:r>
            <a:r>
              <a:rPr lang="en-US" sz="2400" dirty="0">
                <a:latin typeface="ArialMT"/>
              </a:rPr>
              <a:t>central difference for greater </a:t>
            </a:r>
            <a:r>
              <a:rPr lang="en-US" sz="2400" dirty="0" smtClean="0">
                <a:latin typeface="ArialMT"/>
              </a:rPr>
              <a:t>accuracy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ArialM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With</a:t>
            </a:r>
            <a:r>
              <a:rPr lang="en-US" sz="2400" dirty="0" smtClean="0">
                <a:latin typeface="ArialMT"/>
              </a:rPr>
              <a:t> </a:t>
            </a:r>
            <a:r>
              <a:rPr lang="en-US" sz="2400" dirty="0">
                <a:latin typeface="ArialMT"/>
              </a:rPr>
              <a:t>mixed </a:t>
            </a:r>
            <a:r>
              <a:rPr lang="en-US" sz="2400" dirty="0" smtClean="0">
                <a:latin typeface="ArialMT"/>
              </a:rPr>
              <a:t>BC, and using central difference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End up with </a:t>
            </a:r>
            <a:r>
              <a:rPr lang="en-US" sz="2400" dirty="0">
                <a:latin typeface="ArialMT"/>
              </a:rPr>
              <a:t>fictitious </a:t>
            </a:r>
            <a:r>
              <a:rPr lang="en-US" sz="2400" dirty="0" smtClean="0">
                <a:latin typeface="ArialMT"/>
              </a:rPr>
              <a:t>node (not a problem!)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This fictitious node is actually the way to incorporate the derivative boundary condition into the problem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MT"/>
              </a:rPr>
              <a:t>From the derivative BC, using central difference, we can express the fictitious node in terms of the other real nodes</a:t>
            </a:r>
          </a:p>
        </p:txBody>
      </p:sp>
    </p:spTree>
    <p:extLst>
      <p:ext uri="{BB962C8B-B14F-4D97-AF65-F5344CB8AC3E}">
        <p14:creationId xmlns:p14="http://schemas.microsoft.com/office/powerpoint/2010/main" val="170477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 dirty="0">
                <a:latin typeface="Arial"/>
              </a:rPr>
              <a:t>Conditions</a:t>
            </a:r>
          </a:p>
        </p:txBody>
      </p:sp>
      <p:sp>
        <p:nvSpPr>
          <p:cNvPr id="55" name="TextShape 2"/>
          <p:cNvSpPr txBox="1"/>
          <p:nvPr/>
        </p:nvSpPr>
        <p:spPr>
          <a:xfrm>
            <a:off x="457172" y="1605033"/>
            <a:ext cx="8228763" cy="4525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903" spc="-1" dirty="0">
                <a:latin typeface="Arial"/>
              </a:rPr>
              <a:t>When integrating, an arbitrary constant </a:t>
            </a:r>
            <a:r>
              <a:rPr lang="en-US" sz="2903" i="1" spc="-1" dirty="0">
                <a:latin typeface="Arial"/>
              </a:rPr>
              <a:t>c</a:t>
            </a:r>
            <a:r>
              <a:rPr lang="en-US" sz="2903" spc="-1" dirty="0">
                <a:latin typeface="Arial"/>
              </a:rPr>
              <a:t> is introduced</a:t>
            </a:r>
          </a:p>
          <a:p>
            <a:pPr marL="783734" indent="-261245">
              <a:spcAft>
                <a:spcPts val="1029"/>
              </a:spcAft>
            </a:pPr>
            <a:r>
              <a:rPr lang="en-US" sz="2540" spc="-1" dirty="0">
                <a:latin typeface="Arial"/>
                <a:ea typeface="MS Gothic"/>
              </a:rPr>
              <a:t>Infinite number of solutions that can satisfy integral (solution not unique)</a:t>
            </a:r>
            <a:endParaRPr lang="en-US" sz="2540" spc="-1" dirty="0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540" spc="-1" dirty="0">
                <a:latin typeface="Arial"/>
                <a:ea typeface="MS Gothic"/>
              </a:rPr>
              <a:t>Need </a:t>
            </a:r>
            <a:r>
              <a:rPr lang="en-US" sz="2540" i="1" spc="-1" dirty="0">
                <a:latin typeface="Arial"/>
                <a:ea typeface="MS Gothic"/>
              </a:rPr>
              <a:t>auxiliary conditions</a:t>
            </a:r>
            <a:r>
              <a:rPr lang="en-US" sz="2540" spc="-1" dirty="0">
                <a:latin typeface="Arial"/>
                <a:ea typeface="MS Gothic"/>
              </a:rPr>
              <a:t> to find unique </a:t>
            </a:r>
            <a:r>
              <a:rPr lang="en-US" sz="2540" spc="-1" dirty="0" err="1">
                <a:latin typeface="Arial"/>
                <a:ea typeface="MS Gothic"/>
              </a:rPr>
              <a:t>sol'n</a:t>
            </a:r>
            <a:r>
              <a:rPr lang="en-US" sz="2540" spc="-1" dirty="0">
                <a:latin typeface="Arial"/>
                <a:ea typeface="MS Gothic"/>
              </a:rPr>
              <a:t> (initial condition, boundary conditions)</a:t>
            </a:r>
            <a:endParaRPr lang="en-US" sz="254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360008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Formula 1"/>
              <p:cNvSpPr txBox="1"/>
              <p:nvPr/>
            </p:nvSpPr>
            <p:spPr>
              <a:xfrm>
                <a:off x="225660" y="1611240"/>
                <a:ext cx="2670120" cy="3855960"/>
              </a:xfrm>
              <a:prstGeom prst="rect">
                <a:avLst/>
              </a:prstGeom>
            </p:spPr>
            <p:txBody>
              <a:bodyPr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ar-AE" sz="2400" smtClean="0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f>
                            <m:fPr>
                              <m:ctrlPr>
                                <a:rPr lang="ar-AE" sz="240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lit/>
                                      <m:nor/>
                                    </m:rPr>
                                    <a:rPr lang="en-US" sz="2400"/>
                                    <m:t>dx</m:t>
                                  </m:r>
                                </m:e>
                                <m:sup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)=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sSub>
                            <m:sSub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lit/>
                              <m:nor/>
                            </m:rPr>
                            <a:rPr lang="ar-AE" sz="2400"/>
                            <m:t>20</m:t>
                          </m:r>
                        </m:e>
                        <m:e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lit/>
                              <m:nor/>
                            </m:rPr>
                            <a:rPr lang="ar-AE" sz="2400"/>
                            <m:t>10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e>
                          <m:sSup>
                            <m:sSup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m:rPr>
                              <m:lit/>
                              <m:nor/>
                            </m:rPr>
                            <a:rPr lang="ar-AE" sz="2400"/>
                            <m:t>.</m:t>
                          </m:r>
                          <m:r>
                            <m:rPr>
                              <m:lit/>
                              <m:nor/>
                            </m:rPr>
                            <a:rPr lang="ar-AE" sz="2400"/>
                            <m:t>01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  <m:e/>
                        <m:e>
                          <m:f>
                            <m:fPr>
                              <m:ctrlPr>
                                <a:rPr lang="ar-AE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e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)=</m:t>
                          </m:r>
                          <m:sSub>
                            <m:sSub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lit/>
                              <m:nor/>
                            </m:rPr>
                            <a:rPr lang="ar-AE" sz="2400"/>
                            <m:t>200</m:t>
                          </m:r>
                        </m:e>
                      </m:eqArr>
                    </m:oMath>
                  </m:oMathPara>
                </a14:m>
                <a:endParaRPr sz="2400" dirty="0"/>
              </a:p>
            </p:txBody>
          </p:sp>
        </mc:Choice>
        <mc:Fallback>
          <p:sp>
            <p:nvSpPr>
              <p:cNvPr id="13" name="Formula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60" y="1611240"/>
                <a:ext cx="2670120" cy="3855960"/>
              </a:xfrm>
              <a:prstGeom prst="rect">
                <a:avLst/>
              </a:prstGeom>
              <a:blipFill rotWithShape="0">
                <a:blip r:embed="rId2"/>
                <a:stretch>
                  <a:fillRect r="-79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ustomShape 2"/>
          <p:cNvSpPr/>
          <p:nvPr/>
        </p:nvSpPr>
        <p:spPr>
          <a:xfrm>
            <a:off x="2743320" y="4038720"/>
            <a:ext cx="304920" cy="990360"/>
          </a:xfrm>
          <a:custGeom>
            <a:avLst/>
            <a:gdLst/>
            <a:ahLst/>
            <a:cxnLst/>
            <a:rect l="0" t="0" r="r" b="b"/>
            <a:pathLst>
              <a:path w="849" h="2753">
                <a:moveTo>
                  <a:pt x="0" y="0"/>
                </a:moveTo>
                <a:cubicBezTo>
                  <a:pt x="212" y="0"/>
                  <a:pt x="424" y="114"/>
                  <a:pt x="424" y="229"/>
                </a:cubicBezTo>
                <a:lnTo>
                  <a:pt x="424" y="1146"/>
                </a:lnTo>
                <a:cubicBezTo>
                  <a:pt x="424" y="1261"/>
                  <a:pt x="636" y="1376"/>
                  <a:pt x="848" y="1376"/>
                </a:cubicBezTo>
                <a:cubicBezTo>
                  <a:pt x="636" y="1376"/>
                  <a:pt x="424" y="1490"/>
                  <a:pt x="424" y="1605"/>
                </a:cubicBezTo>
                <a:lnTo>
                  <a:pt x="424" y="2522"/>
                </a:lnTo>
                <a:cubicBezTo>
                  <a:pt x="424" y="2637"/>
                  <a:pt x="212" y="2752"/>
                  <a:pt x="0" y="2752"/>
                </a:cubicBezTo>
              </a:path>
            </a:pathLst>
          </a:custGeom>
          <a:noFill/>
          <a:ln w="28440">
            <a:solidFill>
              <a:srgbClr val="ED7D3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" name="CustomShape 3"/>
          <p:cNvSpPr/>
          <p:nvPr/>
        </p:nvSpPr>
        <p:spPr>
          <a:xfrm>
            <a:off x="3124200" y="4267320"/>
            <a:ext cx="3505320" cy="459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  <a:spcBef>
                <a:spcPts val="1500"/>
              </a:spcBef>
            </a:pPr>
            <a:r>
              <a:rPr lang="en-US" sz="2400" b="1" strike="noStrike" spc="-1">
                <a:solidFill>
                  <a:srgbClr val="ED7D31"/>
                </a:solidFill>
                <a:latin typeface="Times New Roman"/>
              </a:rPr>
              <a:t>Boundary Conditions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CustomShape 4"/>
          <p:cNvSpPr/>
          <p:nvPr/>
        </p:nvSpPr>
        <p:spPr>
          <a:xfrm>
            <a:off x="609600" y="5334000"/>
            <a:ext cx="6324840" cy="520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  <a:spcBef>
                <a:spcPts val="1749"/>
              </a:spcBef>
            </a:pPr>
            <a:r>
              <a:rPr lang="en-US" sz="2800" b="1" strike="noStrike" spc="-1">
                <a:solidFill>
                  <a:srgbClr val="ED7D31"/>
                </a:solidFill>
                <a:latin typeface="Times New Roman"/>
              </a:rPr>
              <a:t>Demonstrate in class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CustomShape 5"/>
          <p:cNvSpPr/>
          <p:nvPr/>
        </p:nvSpPr>
        <p:spPr>
          <a:xfrm>
            <a:off x="2801675" y="3093177"/>
            <a:ext cx="4114800" cy="459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  <a:spcBef>
                <a:spcPts val="1500"/>
              </a:spcBef>
            </a:pPr>
            <a:r>
              <a:rPr lang="en-US" sz="2400" b="1" i="1" strike="noStrike" spc="-1" dirty="0">
                <a:solidFill>
                  <a:srgbClr val="ED7D31"/>
                </a:solidFill>
                <a:latin typeface="Times New Roman"/>
              </a:rPr>
              <a:t>(Heat transfer coefficient)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CustomShape 6"/>
          <p:cNvSpPr/>
          <p:nvPr/>
        </p:nvSpPr>
        <p:spPr>
          <a:xfrm>
            <a:off x="603480" y="544560"/>
            <a:ext cx="8235720" cy="45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ArialMT"/>
              </a:rPr>
              <a:t>Finite Difference method example – Heat Transfer in a Rod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" name="Picture 4" descr="Fig2702"/>
          <p:cNvPicPr/>
          <p:nvPr/>
        </p:nvPicPr>
        <p:blipFill>
          <a:blip r:embed="rId3"/>
          <a:stretch/>
        </p:blipFill>
        <p:spPr>
          <a:xfrm>
            <a:off x="4464120" y="1219200"/>
            <a:ext cx="4330800" cy="1841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9586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6"/>
          <p:cNvSpPr/>
          <p:nvPr/>
        </p:nvSpPr>
        <p:spPr>
          <a:xfrm>
            <a:off x="603480" y="544560"/>
            <a:ext cx="8235720" cy="45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2400" b="0" strike="noStrike" spc="-1">
                <a:solidFill>
                  <a:srgbClr val="000000"/>
                </a:solidFill>
                <a:latin typeface="ArialMT"/>
              </a:rPr>
              <a:t>Finite Difference method example – Heat Transfer in a Rod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419367" y="2294000"/>
                <a:ext cx="1943481" cy="701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𝑑𝑇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367" y="2294000"/>
                <a:ext cx="1943481" cy="70128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419367" y="3991049"/>
                <a:ext cx="2520242" cy="701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𝑑𝑇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367" y="3991049"/>
                <a:ext cx="2520242" cy="70128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03480" y="1471282"/>
            <a:ext cx="5767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Using central difference for the derivative BC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03480" y="3262333"/>
            <a:ext cx="4595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 can solve for the fictitious node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03480" y="4959382"/>
            <a:ext cx="5061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And incorporate into the system matrix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58413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53542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8288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6353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3253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80092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341986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92725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73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Shape 1"/>
          <p:cNvSpPr txBox="1"/>
          <p:nvPr/>
        </p:nvSpPr>
        <p:spPr>
          <a:xfrm>
            <a:off x="457172" y="273684"/>
            <a:ext cx="8228763" cy="11452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991" spc="-1" dirty="0">
                <a:latin typeface="Arial"/>
              </a:rPr>
              <a:t>Initial Condition</a:t>
            </a:r>
          </a:p>
        </p:txBody>
      </p:sp>
      <p:sp>
        <p:nvSpPr>
          <p:cNvPr id="57" name="TextShape 2"/>
          <p:cNvSpPr txBox="1"/>
          <p:nvPr/>
        </p:nvSpPr>
        <p:spPr>
          <a:xfrm>
            <a:off x="389576" y="1294483"/>
            <a:ext cx="8228763" cy="51389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800" spc="-1" dirty="0">
                <a:latin typeface="Arial"/>
              </a:rPr>
              <a:t>Also known as </a:t>
            </a:r>
            <a:r>
              <a:rPr lang="en-US" sz="2800" i="1" spc="-1" dirty="0">
                <a:latin typeface="Arial"/>
              </a:rPr>
              <a:t>initial value</a:t>
            </a:r>
          </a:p>
          <a:p>
            <a:r>
              <a:rPr lang="en-US" sz="2800" spc="-1" dirty="0">
                <a:latin typeface="Arial"/>
              </a:rPr>
              <a:t>Condition of </a:t>
            </a:r>
            <a:r>
              <a:rPr lang="en-US" sz="2800" i="1" spc="-1" dirty="0">
                <a:latin typeface="Arial"/>
              </a:rPr>
              <a:t>y</a:t>
            </a:r>
            <a:r>
              <a:rPr lang="en-US" sz="2800" spc="-1" dirty="0">
                <a:latin typeface="Arial"/>
              </a:rPr>
              <a:t> specified at </a:t>
            </a:r>
            <a:r>
              <a:rPr lang="en-US" sz="2800" i="1" spc="-1" dirty="0">
                <a:latin typeface="Arial"/>
              </a:rPr>
              <a:t>x=0</a:t>
            </a:r>
            <a:endParaRPr lang="en-US" sz="2800" spc="-1" dirty="0">
              <a:latin typeface="Arial"/>
            </a:endParaRPr>
          </a:p>
          <a:p>
            <a:r>
              <a:rPr lang="en-US" sz="2800" spc="-1" dirty="0">
                <a:latin typeface="Arial"/>
              </a:rPr>
              <a:t>For n</a:t>
            </a:r>
            <a:r>
              <a:rPr lang="en-US" sz="2800" spc="-1" baseline="33000" dirty="0">
                <a:latin typeface="Arial"/>
              </a:rPr>
              <a:t>th</a:t>
            </a:r>
            <a:r>
              <a:rPr lang="en-US" sz="2800" spc="-1" dirty="0">
                <a:latin typeface="Arial"/>
              </a:rPr>
              <a:t> order ODE; need </a:t>
            </a:r>
            <a:r>
              <a:rPr lang="en-US" sz="2800" i="1" spc="-1" dirty="0">
                <a:latin typeface="Arial"/>
              </a:rPr>
              <a:t>n</a:t>
            </a:r>
            <a:r>
              <a:rPr lang="en-US" sz="2800" spc="-1" dirty="0">
                <a:latin typeface="Arial"/>
              </a:rPr>
              <a:t> conditions</a:t>
            </a:r>
          </a:p>
          <a:p>
            <a:pPr marL="783734" indent="-261245">
              <a:spcAft>
                <a:spcPts val="1029"/>
              </a:spcAft>
            </a:pPr>
            <a:r>
              <a:rPr lang="en-US" sz="2800" spc="-1" dirty="0">
                <a:latin typeface="Arial"/>
                <a:ea typeface="MS Gothic"/>
              </a:rPr>
              <a:t>If all conditions specified at x=0; </a:t>
            </a:r>
            <a:r>
              <a:rPr lang="en-US" sz="2800" i="1" spc="-1" dirty="0">
                <a:latin typeface="Arial"/>
                <a:ea typeface="MS Gothic"/>
              </a:rPr>
              <a:t>initial value problem (IVP)</a:t>
            </a:r>
            <a:endParaRPr lang="en-US" sz="2800" spc="-1" dirty="0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800" spc="-1" dirty="0">
                <a:latin typeface="Arial"/>
                <a:ea typeface="MS Gothic"/>
              </a:rPr>
              <a:t>If conditions specified at various values of x; </a:t>
            </a:r>
            <a:r>
              <a:rPr lang="en-US" sz="2800" i="1" spc="-1" dirty="0">
                <a:latin typeface="Arial"/>
                <a:ea typeface="MS Gothic"/>
              </a:rPr>
              <a:t>boundary value problem (BVP)</a:t>
            </a:r>
            <a:endParaRPr lang="en-US" sz="2800" spc="-1" dirty="0">
              <a:latin typeface="Arial"/>
            </a:endParaRPr>
          </a:p>
          <a:p>
            <a:r>
              <a:rPr lang="en-US" sz="2800" spc="-1" dirty="0">
                <a:latin typeface="Arial"/>
              </a:rPr>
              <a:t>IVP; many cases we know initial conditions &amp; want to know how the system </a:t>
            </a:r>
            <a:r>
              <a:rPr lang="en-US" sz="2800" i="1" spc="-1" dirty="0">
                <a:latin typeface="Arial"/>
              </a:rPr>
              <a:t>progresses</a:t>
            </a:r>
            <a:endParaRPr lang="en-US" sz="2800" spc="-1" dirty="0">
              <a:latin typeface="Arial"/>
            </a:endParaRPr>
          </a:p>
          <a:p>
            <a:pPr marL="783734" indent="-261245">
              <a:spcAft>
                <a:spcPts val="1029"/>
              </a:spcAft>
            </a:pPr>
            <a:r>
              <a:rPr lang="en-US" sz="2800" spc="-1" dirty="0">
                <a:latin typeface="Arial"/>
                <a:ea typeface="MS Gothic"/>
              </a:rPr>
              <a:t>Artillery (ballistics), tsunami, heat transfer, string wave, etc.</a:t>
            </a:r>
            <a:endParaRPr lang="en-US" sz="28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329078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5050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260981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00192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00073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77296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96549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87018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27973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17347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0855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Systems of Equations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1219200"/>
            <a:ext cx="7543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Many practical problems in engineering and science require the solution of a system of simultaneous ordinary differential equations rather than a single equation:</a:t>
            </a:r>
          </a:p>
          <a:p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Solution requires that 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initial conditions be known at the starting value of 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914400" y="2895600"/>
          <a:ext cx="2881313" cy="269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3" imgW="1549080" imgH="1447560" progId="Equation.3">
                  <p:embed/>
                </p:oleObj>
              </mc:Choice>
              <mc:Fallback>
                <p:oleObj name="Equation" r:id="rId3" imgW="1549080" imgH="1447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895600"/>
                        <a:ext cx="2881313" cy="26924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153577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78336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8581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71743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734566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2444</TotalTime>
  <Words>1836</Words>
  <Application>Microsoft Office PowerPoint</Application>
  <PresentationFormat>On-screen Show (4:3)</PresentationFormat>
  <Paragraphs>358</Paragraphs>
  <Slides>93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103" baseType="lpstr">
      <vt:lpstr>MS Gothic</vt:lpstr>
      <vt:lpstr>Arial</vt:lpstr>
      <vt:lpstr>Arial-ItalicMT</vt:lpstr>
      <vt:lpstr>ArialMT</vt:lpstr>
      <vt:lpstr>Calibri</vt:lpstr>
      <vt:lpstr>Cambria Math</vt:lpstr>
      <vt:lpstr>Courier New</vt:lpstr>
      <vt:lpstr>Times New Roman</vt:lpstr>
      <vt:lpstr>UTMocw template</vt:lpstr>
      <vt:lpstr>Equation</vt:lpstr>
      <vt:lpstr>SKTN 2393 Numerical Methods for Nuclear Engineers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Systems of Equations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</vt:lpstr>
      <vt:lpstr>Example</vt:lpstr>
      <vt:lpstr>PowerPoint Presentation</vt:lpstr>
      <vt:lpstr>PowerPoint Presentation</vt:lpstr>
      <vt:lpstr>PowerPoint Presentation</vt:lpstr>
      <vt:lpstr>PowerPoint Presentation</vt:lpstr>
      <vt:lpstr>Example</vt:lpstr>
      <vt:lpstr>Example</vt:lpstr>
      <vt:lpstr>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</vt:lpstr>
      <vt:lpstr>Example</vt:lpstr>
      <vt:lpstr>Example</vt:lpstr>
      <vt:lpstr>PowerPoint Presentation</vt:lpstr>
      <vt:lpstr>PowerPoint Presentation</vt:lpstr>
      <vt:lpstr>Example – Simultaneous ODE</vt:lpstr>
      <vt:lpstr>Example – Matlab/Octave (ode23, lsode)</vt:lpstr>
      <vt:lpstr>Example – Simultaneous ODE – Matlab/Octave</vt:lpstr>
      <vt:lpstr>Example – Simultaneous ODE – Matlab/Octave</vt:lpstr>
      <vt:lpstr>Example – Simultaneous ODE – Matlab/Octave</vt:lpstr>
      <vt:lpstr>Example – Simultaneous ODE – Matlab/Octave</vt:lpstr>
      <vt:lpstr>Example – Simultaneous ODE – Matlab/Octave</vt:lpstr>
      <vt:lpstr>Example – Simultaneous ODE – Matlab/Octave</vt:lpstr>
      <vt:lpstr>Example – Simultaneous ODE – Matlab/Octave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BVP – Boundary Value Problems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98</cp:revision>
  <cp:lastPrinted>2013-09-09T16:12:58Z</cp:lastPrinted>
  <dcterms:created xsi:type="dcterms:W3CDTF">2013-08-28T02:41:09Z</dcterms:created>
  <dcterms:modified xsi:type="dcterms:W3CDTF">2018-12-12T04:55:28Z</dcterms:modified>
</cp:coreProperties>
</file>