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56" r:id="rId2"/>
    <p:sldId id="257" r:id="rId3"/>
    <p:sldId id="258" r:id="rId4"/>
    <p:sldId id="259" r:id="rId5"/>
    <p:sldId id="330" r:id="rId6"/>
    <p:sldId id="296" r:id="rId7"/>
    <p:sldId id="260" r:id="rId8"/>
    <p:sldId id="261" r:id="rId9"/>
    <p:sldId id="305" r:id="rId10"/>
    <p:sldId id="306" r:id="rId11"/>
    <p:sldId id="262" r:id="rId12"/>
    <p:sldId id="263" r:id="rId13"/>
    <p:sldId id="307" r:id="rId14"/>
    <p:sldId id="308" r:id="rId15"/>
    <p:sldId id="309" r:id="rId16"/>
    <p:sldId id="310" r:id="rId17"/>
    <p:sldId id="311" r:id="rId18"/>
    <p:sldId id="312" r:id="rId19"/>
    <p:sldId id="315" r:id="rId20"/>
    <p:sldId id="313" r:id="rId21"/>
    <p:sldId id="314" r:id="rId22"/>
    <p:sldId id="316" r:id="rId23"/>
    <p:sldId id="264" r:id="rId24"/>
    <p:sldId id="301" r:id="rId25"/>
    <p:sldId id="317" r:id="rId26"/>
    <p:sldId id="318" r:id="rId27"/>
    <p:sldId id="319" r:id="rId28"/>
    <p:sldId id="321" r:id="rId29"/>
    <p:sldId id="322" r:id="rId30"/>
    <p:sldId id="320" r:id="rId31"/>
    <p:sldId id="323" r:id="rId32"/>
    <p:sldId id="324" r:id="rId33"/>
    <p:sldId id="325" r:id="rId34"/>
    <p:sldId id="326" r:id="rId35"/>
    <p:sldId id="329" r:id="rId36"/>
    <p:sldId id="327" r:id="rId37"/>
    <p:sldId id="328" r:id="rId38"/>
    <p:sldId id="265" r:id="rId39"/>
    <p:sldId id="331" r:id="rId40"/>
    <p:sldId id="332" r:id="rId41"/>
    <p:sldId id="266" r:id="rId42"/>
    <p:sldId id="333" r:id="rId43"/>
    <p:sldId id="267" r:id="rId44"/>
    <p:sldId id="275" r:id="rId45"/>
    <p:sldId id="276" r:id="rId46"/>
    <p:sldId id="274" r:id="rId47"/>
    <p:sldId id="270" r:id="rId48"/>
    <p:sldId id="268" r:id="rId49"/>
    <p:sldId id="334" r:id="rId50"/>
    <p:sldId id="338" r:id="rId51"/>
    <p:sldId id="335" r:id="rId52"/>
    <p:sldId id="336" r:id="rId53"/>
    <p:sldId id="337" r:id="rId54"/>
    <p:sldId id="278" r:id="rId55"/>
    <p:sldId id="284" r:id="rId56"/>
    <p:sldId id="279" r:id="rId57"/>
    <p:sldId id="302" r:id="rId58"/>
    <p:sldId id="271" r:id="rId59"/>
    <p:sldId id="272" r:id="rId60"/>
    <p:sldId id="281" r:id="rId61"/>
    <p:sldId id="282" r:id="rId62"/>
    <p:sldId id="269" r:id="rId63"/>
    <p:sldId id="283" r:id="rId64"/>
    <p:sldId id="286" r:id="rId65"/>
    <p:sldId id="287" r:id="rId66"/>
    <p:sldId id="285" r:id="rId67"/>
    <p:sldId id="303" r:id="rId68"/>
    <p:sldId id="304" r:id="rId69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>
      <p:cViewPr varScale="1">
        <p:scale>
          <a:sx n="87" d="100"/>
          <a:sy n="87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0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5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1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3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4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650100" y="2133600"/>
            <a:ext cx="519488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7</a:t>
            </a:r>
          </a:p>
          <a:p>
            <a:pPr algn="ctr"/>
            <a:r>
              <a:rPr lang="en-US" sz="4400" dirty="0" smtClean="0"/>
              <a:t>Numerical Integration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28600"/>
            <a:ext cx="2892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Methods Available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600200"/>
            <a:ext cx="34872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Newton-Cotes Quadrature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Rectangular Rule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Trapezoidal Rule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Simpson’s 1/3 Rule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Simpson’s 3/8 Rule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1600200"/>
            <a:ext cx="38198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Gauss Quadrature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Gauss-Legendre Formula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Gauss-Chebyshev Formula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Gauss-</a:t>
            </a:r>
            <a:r>
              <a:rPr lang="en-US" sz="2400" dirty="0" err="1" smtClean="0"/>
              <a:t>Hermite</a:t>
            </a:r>
            <a:r>
              <a:rPr lang="en-US" sz="2400" dirty="0" smtClean="0"/>
              <a:t> Formula</a:t>
            </a:r>
          </a:p>
        </p:txBody>
      </p:sp>
    </p:spTree>
    <p:extLst>
      <p:ext uri="{BB962C8B-B14F-4D97-AF65-F5344CB8AC3E}">
        <p14:creationId xmlns:p14="http://schemas.microsoft.com/office/powerpoint/2010/main" val="2531236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r>
              <a:rPr lang="en-US" altLang="en-US" sz="3600" dirty="0">
                <a:latin typeface="CharterBT-Roman"/>
              </a:rPr>
              <a:t>Newton-Cotes Integration </a:t>
            </a:r>
            <a:r>
              <a:rPr lang="en-US" altLang="en-US" sz="3600" dirty="0" smtClean="0">
                <a:latin typeface="CharterBT-Roman"/>
              </a:rPr>
              <a:t>Formulas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077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>
                <a:latin typeface="CharterBT-Roman"/>
              </a:rPr>
              <a:t>The </a:t>
            </a:r>
            <a:r>
              <a:rPr lang="en-US" altLang="en-US" sz="2800" i="1" dirty="0" smtClean="0">
                <a:latin typeface="CharterBT-Roman"/>
              </a:rPr>
              <a:t>Newton-Cotes formulas</a:t>
            </a:r>
            <a:r>
              <a:rPr lang="en-US" altLang="en-US" sz="2800" dirty="0" smtClean="0">
                <a:latin typeface="CharterBT-Roman"/>
              </a:rPr>
              <a:t> are the most common numerical integration schemes. </a:t>
            </a:r>
          </a:p>
          <a:p>
            <a:r>
              <a:rPr lang="en-US" altLang="en-US" sz="2800" dirty="0" smtClean="0">
                <a:latin typeface="CharterBT-Roman"/>
              </a:rPr>
              <a:t>They are based on the strategy of replacing a complicated function or tabulated data with an approximating function that is easy to integrate:</a:t>
            </a:r>
          </a:p>
          <a:p>
            <a:pPr>
              <a:buFontTx/>
              <a:buNone/>
            </a:pPr>
            <a:endParaRPr lang="en-US" altLang="en-US" sz="2800" dirty="0">
              <a:latin typeface="CharterBT-Roman"/>
            </a:endParaRPr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505798909"/>
              </p:ext>
            </p:extLst>
          </p:nvPr>
        </p:nvGraphicFramePr>
        <p:xfrm>
          <a:off x="990600" y="3657600"/>
          <a:ext cx="449580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3" imgW="2247840" imgH="711000" progId="Equation.3">
                  <p:embed/>
                </p:oleObj>
              </mc:Choice>
              <mc:Fallback>
                <p:oleObj name="Equation" r:id="rId3" imgW="224784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657600"/>
                        <a:ext cx="4495800" cy="142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533400" y="5334000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harterBT-Roman"/>
              </a:rPr>
              <a:t>A polynomial of order n is the preferred approximating function since it is easy to integrate.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990600"/>
            <a:ext cx="7998245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581400"/>
            <a:ext cx="7713617" cy="114300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r>
              <a:rPr lang="en-US" altLang="en-US" sz="3600" dirty="0">
                <a:latin typeface="CharterBT-Roman"/>
              </a:rPr>
              <a:t>Approximating Functions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r>
              <a:rPr lang="en-US" altLang="en-US" sz="3600" dirty="0" smtClean="0">
                <a:latin typeface="CharterBT-Roman"/>
              </a:rPr>
              <a:t>Approximating Functions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143000"/>
            <a:ext cx="5714999" cy="470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7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pPr algn="l"/>
            <a:r>
              <a:rPr lang="en-US" altLang="en-US" sz="3600" dirty="0">
                <a:latin typeface="CharterBT-Roman"/>
              </a:rPr>
              <a:t>Newton-Cotes </a:t>
            </a:r>
            <a:r>
              <a:rPr lang="en-US" altLang="en-US" sz="3600" dirty="0" smtClean="0">
                <a:latin typeface="CharterBT-Roman"/>
              </a:rPr>
              <a:t>- Multiple Application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9600" y="1295400"/>
                <a:ext cx="792480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The function or data of 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f </a:t>
                </a:r>
                <a:r>
                  <a:rPr lang="en-US" sz="2400" dirty="0">
                    <a:solidFill>
                      <a:srgbClr val="000000"/>
                    </a:solidFill>
                    <a:latin typeface="CMR9"/>
                  </a:rPr>
                  <a:t>(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latin typeface="CMR9"/>
                  </a:rPr>
                  <a:t>)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can also be approximated using a </a:t>
                </a:r>
                <a:r>
                  <a:rPr lang="en-US" sz="2400" i="1" dirty="0">
                    <a:solidFill>
                      <a:srgbClr val="FF0000"/>
                    </a:solidFill>
                    <a:latin typeface="CharterBT-Italic"/>
                  </a:rPr>
                  <a:t>series of 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CharterBT-Italic"/>
                  </a:rPr>
                  <a:t>piecewise polynomials</a:t>
                </a:r>
                <a:r>
                  <a:rPr lang="en-US" sz="2400" dirty="0" smtClean="0">
                    <a:latin typeface="CharterBT-Italic"/>
                  </a:rPr>
                  <a:t>, also called the 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CharterBT-Italic"/>
                  </a:rPr>
                  <a:t>multiple application.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Range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of integration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 smtClean="0"/>
                  <a:t>,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is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divided into a finite number, 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, of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equal intervals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.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Width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of each interval is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295400"/>
                <a:ext cx="7924800" cy="1938992"/>
              </a:xfrm>
              <a:prstGeom prst="rect">
                <a:avLst/>
              </a:prstGeom>
              <a:blipFill rotWithShape="0">
                <a:blip r:embed="rId2"/>
                <a:stretch>
                  <a:fillRect l="-1000" t="-2201" r="-154" b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234392"/>
            <a:ext cx="2507011" cy="7925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42672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harterBT-Roman"/>
              </a:rPr>
              <a:t>Discrete points or nodes in the range of integration is given by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5227260"/>
            <a:ext cx="4084528" cy="55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88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pPr algn="l"/>
            <a:r>
              <a:rPr lang="en-US" altLang="en-US" sz="3600" dirty="0">
                <a:latin typeface="CharterBT-Roman"/>
              </a:rPr>
              <a:t>Newton-Cotes - Multiple Application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65" y="1219200"/>
            <a:ext cx="8333897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5029200"/>
            <a:ext cx="577516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66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pPr algn="l"/>
            <a:r>
              <a:rPr lang="en-US" altLang="en-US" sz="3600" dirty="0" smtClean="0">
                <a:latin typeface="CharterBT-Roman"/>
              </a:rPr>
              <a:t>Rectangular Rule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1211239"/>
                <a:ext cx="804876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CharterBT-Roman"/>
                  </a:rPr>
                  <a:t>If values of </a:t>
                </a:r>
                <a:r>
                  <a:rPr lang="en-US" sz="2400" i="1" dirty="0">
                    <a:latin typeface="CharterBT-Italic"/>
                  </a:rPr>
                  <a:t>f </a:t>
                </a:r>
                <a:r>
                  <a:rPr lang="en-US" sz="2400" dirty="0">
                    <a:latin typeface="CMR9"/>
                  </a:rPr>
                  <a:t>(</a:t>
                </a:r>
                <a:r>
                  <a:rPr lang="en-US" sz="2400" i="1" dirty="0">
                    <a:latin typeface="CharterBT-Italic"/>
                  </a:rPr>
                  <a:t>x</a:t>
                </a:r>
                <a:r>
                  <a:rPr lang="en-US" sz="2400" dirty="0">
                    <a:latin typeface="CMR9"/>
                  </a:rPr>
                  <a:t>) </a:t>
                </a:r>
                <a:r>
                  <a:rPr lang="en-US" sz="2400" dirty="0">
                    <a:latin typeface="CharterBT-Roman"/>
                  </a:rPr>
                  <a:t>is approximated by its values at the </a:t>
                </a:r>
                <a:r>
                  <a:rPr lang="en-US" sz="2400" i="1" dirty="0">
                    <a:latin typeface="CharterBT-Roman"/>
                  </a:rPr>
                  <a:t>beginning</a:t>
                </a:r>
                <a:r>
                  <a:rPr lang="en-US" sz="2400" dirty="0">
                    <a:latin typeface="CharterBT-Roman"/>
                  </a:rPr>
                  <a:t> of each interval, </a:t>
                </a:r>
                <a:r>
                  <a:rPr lang="en-US" sz="2400" dirty="0" smtClean="0">
                    <a:latin typeface="CharterBT-Roman"/>
                  </a:rPr>
                  <a:t>the area </a:t>
                </a:r>
                <a:r>
                  <a:rPr lang="en-US" sz="2400" dirty="0">
                    <a:latin typeface="CharterBT-Roman"/>
                  </a:rPr>
                  <a:t>under the curve </a:t>
                </a:r>
                <a:r>
                  <a:rPr lang="en-US" sz="2400" i="1" dirty="0">
                    <a:latin typeface="CharterBT-Italic"/>
                  </a:rPr>
                  <a:t>f </a:t>
                </a:r>
                <a:r>
                  <a:rPr lang="en-US" sz="2400" dirty="0">
                    <a:latin typeface="CMR9"/>
                  </a:rPr>
                  <a:t>(</a:t>
                </a:r>
                <a:r>
                  <a:rPr lang="en-US" sz="2400" i="1" dirty="0">
                    <a:latin typeface="CharterBT-Italic"/>
                  </a:rPr>
                  <a:t>x</a:t>
                </a:r>
                <a:r>
                  <a:rPr lang="en-US" sz="2400" dirty="0">
                    <a:latin typeface="CMR9"/>
                  </a:rPr>
                  <a:t>) </a:t>
                </a:r>
                <a:r>
                  <a:rPr lang="en-US" sz="2400" dirty="0">
                    <a:latin typeface="CharterBT-Roman"/>
                  </a:rPr>
                  <a:t>in the interval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CharterBT-Roman"/>
                  </a:rPr>
                  <a:t>is </a:t>
                </a:r>
                <a:r>
                  <a:rPr lang="en-US" sz="2400" dirty="0">
                    <a:latin typeface="CharterBT-Roman"/>
                  </a:rPr>
                  <a:t>taken </a:t>
                </a:r>
                <a:r>
                  <a:rPr lang="en-US" sz="2400" dirty="0" smtClean="0">
                    <a:latin typeface="CharterBT-Roman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400" i="1" dirty="0" smtClean="0">
                    <a:latin typeface="CharterBT-Italic"/>
                  </a:rPr>
                  <a:t> </a:t>
                </a:r>
                <a:r>
                  <a:rPr lang="en-US" sz="2400" dirty="0">
                    <a:latin typeface="CharterBT-Roman"/>
                  </a:rPr>
                  <a:t>and </a:t>
                </a:r>
                <a:r>
                  <a:rPr lang="en-US" sz="2400" dirty="0" smtClean="0">
                    <a:latin typeface="CharterBT-Roman"/>
                  </a:rPr>
                  <a:t>the integral </a:t>
                </a:r>
                <a:r>
                  <a:rPr lang="en-US" sz="2400" i="1" dirty="0">
                    <a:latin typeface="CharterBT-Italic"/>
                  </a:rPr>
                  <a:t>I </a:t>
                </a:r>
                <a:r>
                  <a:rPr lang="en-US" sz="2400" dirty="0">
                    <a:latin typeface="CharterBT-Roman"/>
                  </a:rPr>
                  <a:t>is evaluated as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211239"/>
                <a:ext cx="8048768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136" t="-2724" r="-1970" b="-7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780899"/>
            <a:ext cx="3193852" cy="1024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57200" y="3819873"/>
                <a:ext cx="804876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CharterBT-Roman"/>
                  </a:rPr>
                  <a:t>If values of </a:t>
                </a:r>
                <a:r>
                  <a:rPr lang="en-US" sz="2400" i="1" dirty="0">
                    <a:latin typeface="CharterBT-Italic"/>
                  </a:rPr>
                  <a:t>f </a:t>
                </a:r>
                <a:r>
                  <a:rPr lang="en-US" sz="2400" dirty="0">
                    <a:latin typeface="CMR9"/>
                  </a:rPr>
                  <a:t>(</a:t>
                </a:r>
                <a:r>
                  <a:rPr lang="en-US" sz="2400" i="1" dirty="0">
                    <a:latin typeface="CharterBT-Italic"/>
                  </a:rPr>
                  <a:t>x</a:t>
                </a:r>
                <a:r>
                  <a:rPr lang="en-US" sz="2400" dirty="0">
                    <a:latin typeface="CMR9"/>
                  </a:rPr>
                  <a:t>) </a:t>
                </a:r>
                <a:r>
                  <a:rPr lang="en-US" sz="2400" dirty="0">
                    <a:latin typeface="CharterBT-Roman"/>
                  </a:rPr>
                  <a:t>is approximated by its values at the </a:t>
                </a:r>
                <a:r>
                  <a:rPr lang="en-US" sz="2400" i="1" dirty="0">
                    <a:latin typeface="CharterBT-Roman"/>
                  </a:rPr>
                  <a:t>end</a:t>
                </a:r>
                <a:r>
                  <a:rPr lang="en-US" sz="2400" dirty="0">
                    <a:latin typeface="CharterBT-Roman"/>
                  </a:rPr>
                  <a:t> of each interval, the </a:t>
                </a:r>
                <a:r>
                  <a:rPr lang="en-US" sz="2400" dirty="0" smtClean="0">
                    <a:latin typeface="CharterBT-Roman"/>
                  </a:rPr>
                  <a:t>area under </a:t>
                </a:r>
                <a:r>
                  <a:rPr lang="en-US" sz="2400" dirty="0">
                    <a:latin typeface="CharterBT-Roman"/>
                  </a:rPr>
                  <a:t>the curve </a:t>
                </a:r>
                <a:r>
                  <a:rPr lang="en-US" sz="2400" i="1" dirty="0">
                    <a:latin typeface="CharterBT-Italic"/>
                  </a:rPr>
                  <a:t>f </a:t>
                </a:r>
                <a:r>
                  <a:rPr lang="en-US" sz="2400" dirty="0">
                    <a:latin typeface="CMR9"/>
                  </a:rPr>
                  <a:t>(</a:t>
                </a:r>
                <a:r>
                  <a:rPr lang="en-US" sz="2400" i="1" dirty="0">
                    <a:latin typeface="CharterBT-Italic"/>
                  </a:rPr>
                  <a:t>x</a:t>
                </a:r>
                <a:r>
                  <a:rPr lang="en-US" sz="2400" dirty="0">
                    <a:latin typeface="CMR9"/>
                  </a:rPr>
                  <a:t>) </a:t>
                </a:r>
                <a:r>
                  <a:rPr lang="en-US" sz="2400" dirty="0">
                    <a:latin typeface="CharterBT-Roman"/>
                  </a:rPr>
                  <a:t>in the interval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CharterBT-Roman"/>
                  </a:rPr>
                  <a:t> is </a:t>
                </a:r>
                <a:r>
                  <a:rPr lang="en-US" sz="2400" dirty="0">
                    <a:latin typeface="CharterBT-Roman"/>
                  </a:rPr>
                  <a:t>taken </a:t>
                </a:r>
                <a:r>
                  <a:rPr lang="en-US" sz="2400" dirty="0" smtClean="0">
                    <a:latin typeface="CharterBT-Roman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400" i="1" dirty="0">
                    <a:latin typeface="CharterBT-Italic"/>
                  </a:rPr>
                  <a:t> </a:t>
                </a:r>
                <a:r>
                  <a:rPr lang="en-US" sz="2400" dirty="0" smtClean="0">
                    <a:latin typeface="CharterBT-Roman"/>
                  </a:rPr>
                  <a:t>and </a:t>
                </a:r>
                <a:r>
                  <a:rPr lang="en-US" sz="2400" dirty="0">
                    <a:latin typeface="CharterBT-Roman"/>
                  </a:rPr>
                  <a:t>the integral </a:t>
                </a:r>
                <a:r>
                  <a:rPr lang="en-US" sz="2400" i="1" dirty="0" smtClean="0">
                    <a:latin typeface="CharterBT-Italic"/>
                  </a:rPr>
                  <a:t>I </a:t>
                </a:r>
                <a:r>
                  <a:rPr lang="en-US" sz="2400" dirty="0" smtClean="0">
                    <a:latin typeface="CharterBT-Roman"/>
                  </a:rPr>
                  <a:t>is </a:t>
                </a:r>
                <a:r>
                  <a:rPr lang="en-US" sz="2400" dirty="0">
                    <a:latin typeface="CharterBT-Roman"/>
                  </a:rPr>
                  <a:t>evaluated as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819873"/>
                <a:ext cx="8048768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1136" t="-2724" r="-2121" b="-7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955" y="5389533"/>
            <a:ext cx="4490783" cy="93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72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pPr algn="l"/>
            <a:r>
              <a:rPr lang="en-US" altLang="en-US" sz="3600" dirty="0" smtClean="0">
                <a:latin typeface="CharterBT-Roman"/>
              </a:rPr>
              <a:t>Rectangular Rule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47800"/>
            <a:ext cx="5538953" cy="2362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0" y="4188725"/>
            <a:ext cx="5525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harterBT-Roman"/>
              </a:rPr>
              <a:t>Under- and over-estimation of integral </a:t>
            </a:r>
            <a:r>
              <a:rPr lang="en-US" sz="2400" i="1" dirty="0">
                <a:latin typeface="CharterBT-Italic"/>
              </a:rPr>
              <a:t>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9647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pPr algn="l"/>
            <a:r>
              <a:rPr lang="en-US" altLang="en-US" sz="3600" dirty="0" smtClean="0">
                <a:latin typeface="CharterBT-Roman"/>
              </a:rPr>
              <a:t>Rectangular Rule – Midpoint Method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1295400"/>
                <a:ext cx="82296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CharterBT-Roman"/>
                  </a:rPr>
                  <a:t>An improvement in accuracy of the piecewise-constant approximation can be achieved </a:t>
                </a:r>
                <a:r>
                  <a:rPr lang="en-US" sz="2400" dirty="0">
                    <a:latin typeface="CharterBT-Roman"/>
                  </a:rPr>
                  <a:t>by using the average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 smtClean="0">
                    <a:latin typeface="CharterBT-Italic"/>
                  </a:rPr>
                  <a:t> </a:t>
                </a:r>
                <a:r>
                  <a:rPr lang="en-US" sz="2400" dirty="0">
                    <a:latin typeface="CharterBT-Roman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CharterBT-Roman"/>
                  </a:rPr>
                  <a:t>in </a:t>
                </a:r>
                <a:r>
                  <a:rPr lang="en-US" sz="2400" dirty="0">
                    <a:latin typeface="CharterBT-Roman"/>
                  </a:rPr>
                  <a:t>the </a:t>
                </a:r>
                <a:r>
                  <a:rPr lang="en-US" sz="2400" dirty="0" smtClean="0">
                    <a:latin typeface="CharterBT-Roman"/>
                  </a:rPr>
                  <a:t>interval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CharterBT-Roman"/>
                  </a:rPr>
                  <a:t>. </a:t>
                </a:r>
                <a:r>
                  <a:rPr lang="en-US" sz="2400" dirty="0">
                    <a:latin typeface="CharterBT-Roman"/>
                  </a:rPr>
                  <a:t>The integral is now evaluated as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295400"/>
                <a:ext cx="8229600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111" t="-2724" r="-1037" b="-7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093660"/>
            <a:ext cx="3589585" cy="868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11" y="4191000"/>
            <a:ext cx="2755254" cy="121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783" y="2846800"/>
            <a:ext cx="4652097" cy="324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49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noFill/>
        </p:spPr>
        <p:txBody>
          <a:bodyPr/>
          <a:lstStyle/>
          <a:p>
            <a:pPr algn="l"/>
            <a:r>
              <a:rPr lang="en-US" altLang="en-US" sz="3600" dirty="0" smtClean="0">
                <a:latin typeface="CharterBT-Roman"/>
              </a:rPr>
              <a:t>Rectangular Rule</a:t>
            </a:r>
            <a:endParaRPr lang="en-US" altLang="en-US" sz="3600" dirty="0">
              <a:solidFill>
                <a:srgbClr val="0000CC"/>
              </a:solidFill>
              <a:latin typeface="CharterBT-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2457" y="1125835"/>
            <a:ext cx="8041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harterBT-Roman"/>
              </a:rPr>
              <a:t>Choosing interval </a:t>
            </a:r>
            <a:r>
              <a:rPr lang="en-US" sz="2400" i="1" dirty="0" smtClean="0">
                <a:latin typeface="CharterBT-Roman"/>
              </a:rPr>
              <a:t>h</a:t>
            </a:r>
            <a:r>
              <a:rPr lang="en-US" sz="2400" dirty="0" smtClean="0">
                <a:latin typeface="CharterBT-Roman"/>
              </a:rPr>
              <a:t> that is too large can lead to very large errors</a:t>
            </a:r>
            <a:endParaRPr lang="en-US" sz="2400" dirty="0"/>
          </a:p>
        </p:txBody>
      </p:sp>
      <p:pic>
        <p:nvPicPr>
          <p:cNvPr id="6" name="Picture 4" descr="Fig210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1981200"/>
            <a:ext cx="6096000" cy="45085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78134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914400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harterBT-Roman"/>
              </a:rPr>
              <a:t>Many engineering problems require the evaluation of the integral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04800" y="2590800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harterBT-Roman"/>
              </a:rPr>
              <a:t>where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f 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x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)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is </a:t>
            </a:r>
            <a:r>
              <a:rPr lang="en-US" sz="2400" i="1" dirty="0">
                <a:solidFill>
                  <a:srgbClr val="FF0000"/>
                </a:solidFill>
                <a:latin typeface="CharterBT-Italic"/>
              </a:rPr>
              <a:t>integrand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and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a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and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b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are </a:t>
            </a:r>
            <a:r>
              <a:rPr lang="en-US" sz="2400" i="1" dirty="0">
                <a:solidFill>
                  <a:srgbClr val="FF0000"/>
                </a:solidFill>
                <a:latin typeface="CharterBT-Italic"/>
              </a:rPr>
              <a:t>limits of integration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. One of the major 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use of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integral calculus was the calculation of areas and volumes of irregularly 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shaped region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4800" y="4191000"/>
                <a:ext cx="83820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If 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f </a:t>
                </a:r>
                <a:r>
                  <a:rPr lang="en-US" sz="2400" dirty="0">
                    <a:solidFill>
                      <a:srgbClr val="000000"/>
                    </a:solidFill>
                    <a:latin typeface="CMR9"/>
                  </a:rPr>
                  <a:t>(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latin typeface="CMR9"/>
                  </a:rPr>
                  <a:t>)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is </a:t>
                </a:r>
                <a:r>
                  <a:rPr lang="en-US" sz="2400" i="1" dirty="0">
                    <a:solidFill>
                      <a:srgbClr val="FF0000"/>
                    </a:solidFill>
                    <a:latin typeface="CharterBT-Italic"/>
                  </a:rPr>
                  <a:t>continuous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, </a:t>
                </a:r>
                <a:r>
                  <a:rPr lang="en-US" sz="2400" i="1" dirty="0">
                    <a:solidFill>
                      <a:srgbClr val="FF0000"/>
                    </a:solidFill>
                    <a:latin typeface="CharterBT-Italic"/>
                  </a:rPr>
                  <a:t>finite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and </a:t>
                </a:r>
                <a:r>
                  <a:rPr lang="en-US" sz="2400" i="1" dirty="0">
                    <a:solidFill>
                      <a:srgbClr val="FF0000"/>
                    </a:solidFill>
                    <a:latin typeface="CharterBT-Italic"/>
                  </a:rPr>
                  <a:t>well behaved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over the range of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integration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 , integral 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I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can be evaluated analytically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191000"/>
                <a:ext cx="8382000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1091" t="-3571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04800" y="152400"/>
            <a:ext cx="2514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Introduction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43200" y="1828800"/>
                <a:ext cx="1506053" cy="6283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1828800"/>
                <a:ext cx="1506053" cy="6283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Trapezoidal Rule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990600"/>
                <a:ext cx="8229600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CharterBT-Roman"/>
                  </a:rPr>
                  <a:t>Extensively used in engineering applications. Simplicity in developing computer program</a:t>
                </a:r>
                <a:r>
                  <a:rPr lang="en-US" sz="2400" dirty="0">
                    <a:latin typeface="CharterBT-Roman"/>
                  </a:rPr>
                  <a:t>. </a:t>
                </a:r>
                <a:endParaRPr lang="en-US" sz="2400" dirty="0" smtClean="0">
                  <a:latin typeface="CharterBT-Roman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CharterBT-Roman"/>
                  </a:rPr>
                  <a:t>Applies </a:t>
                </a:r>
                <a:r>
                  <a:rPr lang="en-US" sz="2400" dirty="0">
                    <a:latin typeface="CharterBT-Roman"/>
                  </a:rPr>
                  <a:t>for equally spaced base points only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harterBT-Roman"/>
                  </a:rPr>
                  <a:t>Approximation of </a:t>
                </a:r>
                <a:r>
                  <a:rPr lang="en-US" sz="2400" i="1" dirty="0">
                    <a:latin typeface="CharterBT-Italic"/>
                  </a:rPr>
                  <a:t>f </a:t>
                </a:r>
                <a:r>
                  <a:rPr lang="en-US" sz="2400" dirty="0">
                    <a:latin typeface="CMR9"/>
                  </a:rPr>
                  <a:t>(</a:t>
                </a:r>
                <a:r>
                  <a:rPr lang="en-US" sz="2400" i="1" dirty="0">
                    <a:latin typeface="CharterBT-Italic"/>
                  </a:rPr>
                  <a:t>x</a:t>
                </a:r>
                <a:r>
                  <a:rPr lang="en-US" sz="2400" dirty="0">
                    <a:latin typeface="CMR9"/>
                  </a:rPr>
                  <a:t>) </a:t>
                </a:r>
                <a:r>
                  <a:rPr lang="en-US" sz="2400" dirty="0">
                    <a:latin typeface="CharterBT-Roman"/>
                  </a:rPr>
                  <a:t>by piecewise polynomial of order </a:t>
                </a:r>
                <a:r>
                  <a:rPr lang="en-US" sz="2400" dirty="0" smtClean="0">
                    <a:latin typeface="CharterBT-Roman"/>
                  </a:rPr>
                  <a:t>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CharterBT-Roman"/>
                  </a:rPr>
                  <a:t>  which </a:t>
                </a:r>
                <a:r>
                  <a:rPr lang="en-US" sz="2400" dirty="0">
                    <a:latin typeface="CharterBT-Roman"/>
                  </a:rPr>
                  <a:t>is a straight line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harterBT-Roman"/>
                  </a:rPr>
                  <a:t>Area under the curve is equal to the area of the trapezoid, thus the </a:t>
                </a:r>
                <a:r>
                  <a:rPr lang="en-US" sz="2400" dirty="0" smtClean="0">
                    <a:latin typeface="CharterBT-Roman"/>
                  </a:rPr>
                  <a:t>name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90600"/>
                <a:ext cx="8229600" cy="2677656"/>
              </a:xfrm>
              <a:prstGeom prst="rect">
                <a:avLst/>
              </a:prstGeom>
              <a:blipFill rotWithShape="0">
                <a:blip r:embed="rId2"/>
                <a:stretch>
                  <a:fillRect l="-963" t="-1595" b="-3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3738052"/>
            <a:ext cx="4708601" cy="27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2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Trapezoidal Rule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19100" y="975518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 smtClean="0">
                <a:latin typeface="CharterBT-Roman"/>
              </a:rPr>
              <a:t>The </a:t>
            </a:r>
            <a:r>
              <a:rPr lang="en-US" altLang="en-US" sz="2400" i="1" dirty="0" smtClean="0">
                <a:latin typeface="CharterBT-Roman"/>
              </a:rPr>
              <a:t>Trapezoidal rule</a:t>
            </a:r>
            <a:r>
              <a:rPr lang="en-US" altLang="en-US" sz="2400" dirty="0" smtClean="0">
                <a:latin typeface="CharterBT-Roman"/>
              </a:rPr>
              <a:t> is the first of the Newton-Cotes closed integration formulas, corresponding to the case where the polynomial is first order:</a:t>
            </a:r>
          </a:p>
          <a:p>
            <a:endParaRPr lang="en-US" altLang="en-US" sz="2400" dirty="0" smtClean="0">
              <a:latin typeface="CharterBT-Roman"/>
            </a:endParaRPr>
          </a:p>
          <a:p>
            <a:endParaRPr lang="en-US" altLang="en-US" sz="2400" dirty="0" smtClean="0">
              <a:latin typeface="CharterBT-Roman"/>
            </a:endParaRPr>
          </a:p>
          <a:p>
            <a:pPr>
              <a:spcBef>
                <a:spcPct val="0"/>
              </a:spcBef>
            </a:pPr>
            <a:endParaRPr lang="en-US" altLang="en-US" sz="2400" dirty="0" smtClean="0">
              <a:latin typeface="CharterBT-Roman"/>
            </a:endParaRPr>
          </a:p>
          <a:p>
            <a:pPr>
              <a:spcBef>
                <a:spcPct val="0"/>
              </a:spcBef>
            </a:pPr>
            <a:endParaRPr lang="en-US" altLang="en-US" sz="2400" dirty="0" smtClean="0">
              <a:latin typeface="CharterBT-Roman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 smtClean="0">
                <a:latin typeface="CharterBT-Roman"/>
              </a:rPr>
              <a:t>The area under this first order polynomial is an        estimate of the integral of </a:t>
            </a:r>
            <a:r>
              <a:rPr lang="en-US" altLang="en-US" sz="2400" i="1" dirty="0" smtClean="0">
                <a:latin typeface="CharterBT-Roman"/>
              </a:rPr>
              <a:t>f(x)</a:t>
            </a:r>
            <a:r>
              <a:rPr lang="en-US" altLang="en-US" sz="2400" dirty="0" smtClean="0">
                <a:latin typeface="CharterBT-Roman"/>
              </a:rPr>
              <a:t> between the limits of </a:t>
            </a:r>
            <a:r>
              <a:rPr lang="en-US" altLang="en-US" sz="2400" i="1" dirty="0" smtClean="0">
                <a:latin typeface="CharterBT-Roman"/>
              </a:rPr>
              <a:t>a</a:t>
            </a:r>
            <a:r>
              <a:rPr lang="en-US" altLang="en-US" sz="2400" dirty="0" smtClean="0">
                <a:latin typeface="CharterBT-Roman"/>
              </a:rPr>
              <a:t> and </a:t>
            </a:r>
            <a:r>
              <a:rPr lang="en-US" altLang="en-US" sz="2400" i="1" dirty="0" smtClean="0">
                <a:latin typeface="CharterBT-Roman"/>
              </a:rPr>
              <a:t>b</a:t>
            </a:r>
            <a:r>
              <a:rPr lang="en-US" altLang="en-US" sz="2400" dirty="0" smtClean="0">
                <a:latin typeface="CharterBT-Roman"/>
              </a:rPr>
              <a:t>:</a:t>
            </a:r>
          </a:p>
          <a:p>
            <a:endParaRPr lang="en-US" altLang="en-US" sz="2400" dirty="0" smtClean="0">
              <a:latin typeface="CharterBT-Roman"/>
            </a:endParaRPr>
          </a:p>
          <a:p>
            <a:pPr>
              <a:buFontTx/>
              <a:buNone/>
            </a:pPr>
            <a:endParaRPr lang="en-US" altLang="en-US" sz="2400" dirty="0">
              <a:latin typeface="CharterBT-Roman"/>
            </a:endParaRPr>
          </a:p>
        </p:txBody>
      </p:sp>
      <p:graphicFrame>
        <p:nvGraphicFramePr>
          <p:cNvPr id="9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673181238"/>
              </p:ext>
            </p:extLst>
          </p:nvPr>
        </p:nvGraphicFramePr>
        <p:xfrm>
          <a:off x="916675" y="2286000"/>
          <a:ext cx="3886200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3" imgW="1485720" imgH="482400" progId="Equation.3">
                  <p:embed/>
                </p:oleObj>
              </mc:Choice>
              <mc:Fallback>
                <p:oleObj name="Equation" r:id="rId3" imgW="14857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675" y="2286000"/>
                        <a:ext cx="3886200" cy="12620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534632196"/>
              </p:ext>
            </p:extLst>
          </p:nvPr>
        </p:nvGraphicFramePr>
        <p:xfrm>
          <a:off x="922362" y="5188742"/>
          <a:ext cx="328136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5" imgW="1434960" imgH="393480" progId="Equation.3">
                  <p:embed/>
                </p:oleObj>
              </mc:Choice>
              <mc:Fallback>
                <p:oleObj name="Equation" r:id="rId5" imgW="1434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62" y="5188742"/>
                        <a:ext cx="3281363" cy="9001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706987" y="5417342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Trapezoidal rule</a:t>
            </a:r>
          </a:p>
        </p:txBody>
      </p:sp>
      <p:sp>
        <p:nvSpPr>
          <p:cNvPr id="12" name="AutoShape 11"/>
          <p:cNvSpPr>
            <a:spLocks/>
          </p:cNvSpPr>
          <p:nvPr/>
        </p:nvSpPr>
        <p:spPr bwMode="auto">
          <a:xfrm>
            <a:off x="4216021" y="5188742"/>
            <a:ext cx="304800" cy="914400"/>
          </a:xfrm>
          <a:prstGeom prst="rightBrace">
            <a:avLst>
              <a:gd name="adj1" fmla="val 25000"/>
              <a:gd name="adj2" fmla="val 50000"/>
            </a:avLst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39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Trapezoidal Rule – Multiple Application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990600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harterBT-Roman"/>
              </a:rPr>
              <a:t>One way to improve the accuracy of the trapezoidal rule is to divide the integration interval from </a:t>
            </a:r>
            <a:r>
              <a:rPr lang="en-US" altLang="en-US" sz="2200" i="1" dirty="0">
                <a:latin typeface="CharterBT-Roman"/>
              </a:rPr>
              <a:t>a</a:t>
            </a:r>
            <a:r>
              <a:rPr lang="en-US" altLang="en-US" sz="2200" dirty="0">
                <a:latin typeface="CharterBT-Roman"/>
              </a:rPr>
              <a:t> to </a:t>
            </a:r>
            <a:r>
              <a:rPr lang="en-US" altLang="en-US" sz="2200" i="1" dirty="0">
                <a:latin typeface="CharterBT-Roman"/>
              </a:rPr>
              <a:t>b</a:t>
            </a:r>
            <a:r>
              <a:rPr lang="en-US" altLang="en-US" sz="2200" dirty="0">
                <a:latin typeface="CharterBT-Roman"/>
              </a:rPr>
              <a:t> into a number of segments and apply the method to each segment.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harterBT-Roman"/>
              </a:rPr>
              <a:t>The areas of individual segments can then be added to yield the integral for the entire interval</a:t>
            </a:r>
            <a:r>
              <a:rPr lang="en-US" altLang="en-US" sz="2200" dirty="0" smtClean="0">
                <a:latin typeface="CharterBT-Roman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harterBT-Roman"/>
              </a:rPr>
              <a:t>Substituting the trapezoidal rule for each </a:t>
            </a:r>
            <a:r>
              <a:rPr lang="en-US" altLang="en-US" sz="2200" dirty="0" smtClean="0">
                <a:latin typeface="CharterBT-Roman"/>
              </a:rPr>
              <a:t>interval </a:t>
            </a:r>
            <a:r>
              <a:rPr lang="en-US" altLang="en-US" sz="2200" dirty="0">
                <a:latin typeface="CharterBT-Roman"/>
              </a:rPr>
              <a:t>yields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21" y="4336747"/>
            <a:ext cx="6182761" cy="8682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0" y="5466295"/>
            <a:ext cx="762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CharterBT-Roman"/>
              </a:rPr>
              <a:t>where </a:t>
            </a:r>
            <a:r>
              <a:rPr lang="en-US" sz="2200" i="1" dirty="0">
                <a:latin typeface="CharterBT-Italic"/>
              </a:rPr>
              <a:t>h </a:t>
            </a:r>
            <a:r>
              <a:rPr lang="en-US" sz="2200" dirty="0">
                <a:latin typeface="CharterBT-Roman"/>
              </a:rPr>
              <a:t>is the (equally spaced) increment between two adjacent nodes.</a:t>
            </a:r>
            <a:endParaRPr lang="en-US" sz="2200" dirty="0"/>
          </a:p>
        </p:txBody>
      </p:sp>
      <p:graphicFrame>
        <p:nvGraphicFramePr>
          <p:cNvPr id="13" name="Object 11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423985246"/>
              </p:ext>
            </p:extLst>
          </p:nvPr>
        </p:nvGraphicFramePr>
        <p:xfrm>
          <a:off x="990600" y="3305912"/>
          <a:ext cx="71628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4" imgW="3746160" imgH="393480" progId="Equation.3">
                  <p:embed/>
                </p:oleObj>
              </mc:Choice>
              <mc:Fallback>
                <p:oleObj name="Equation" r:id="rId4" imgW="3746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305912"/>
                        <a:ext cx="7162800" cy="7524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4809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1828800"/>
            <a:ext cx="8501063" cy="3200400"/>
          </a:xfrm>
          <a:prstGeom prst="rect">
            <a:avLst/>
          </a:prstGeom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Example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5373469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harterBT-Roman"/>
              </a:rPr>
              <a:t>f</a:t>
            </a:r>
            <a:r>
              <a:rPr lang="en-US" dirty="0" smtClean="0">
                <a:latin typeface="CharterBT-Roman"/>
              </a:rPr>
              <a:t>(x) = 0</a:t>
            </a:r>
            <a:r>
              <a:rPr lang="en-US" dirty="0" smtClean="0">
                <a:latin typeface="CMMI9"/>
              </a:rPr>
              <a:t>.</a:t>
            </a:r>
            <a:r>
              <a:rPr lang="en-US" dirty="0" smtClean="0">
                <a:latin typeface="CharterBT-Roman"/>
              </a:rPr>
              <a:t>84885406 </a:t>
            </a:r>
            <a:r>
              <a:rPr lang="en-US" dirty="0" smtClean="0">
                <a:latin typeface="CMR9"/>
              </a:rPr>
              <a:t>+ </a:t>
            </a:r>
            <a:r>
              <a:rPr lang="en-US" dirty="0" smtClean="0">
                <a:latin typeface="CharterBT-Roman"/>
              </a:rPr>
              <a:t>31</a:t>
            </a:r>
            <a:r>
              <a:rPr lang="en-US" dirty="0" smtClean="0">
                <a:latin typeface="CMMI9"/>
              </a:rPr>
              <a:t>.</a:t>
            </a:r>
            <a:r>
              <a:rPr lang="en-US" dirty="0" smtClean="0">
                <a:latin typeface="CharterBT-Roman"/>
              </a:rPr>
              <a:t>51924706</a:t>
            </a:r>
            <a:r>
              <a:rPr lang="en-US" i="1" dirty="0" smtClean="0">
                <a:latin typeface="CharterBT-Italic"/>
              </a:rPr>
              <a:t>x </a:t>
            </a:r>
            <a:r>
              <a:rPr lang="en-US" dirty="0" smtClean="0">
                <a:latin typeface="CMSY9"/>
              </a:rPr>
              <a:t>− </a:t>
            </a:r>
            <a:r>
              <a:rPr lang="en-US" dirty="0" smtClean="0">
                <a:latin typeface="CharterBT-Roman"/>
              </a:rPr>
              <a:t>137</a:t>
            </a:r>
            <a:r>
              <a:rPr lang="en-US" dirty="0" smtClean="0">
                <a:latin typeface="CMMI9"/>
              </a:rPr>
              <a:t>.</a:t>
            </a:r>
            <a:r>
              <a:rPr lang="en-US" dirty="0" smtClean="0">
                <a:latin typeface="CharterBT-Roman"/>
              </a:rPr>
              <a:t>66731262</a:t>
            </a:r>
            <a:r>
              <a:rPr lang="en-US" i="1" dirty="0" smtClean="0">
                <a:latin typeface="CharterBT-Italic"/>
              </a:rPr>
              <a:t>x^2 </a:t>
            </a:r>
            <a:r>
              <a:rPr lang="en-US" dirty="0" smtClean="0">
                <a:latin typeface="CMR9"/>
              </a:rPr>
              <a:t>+ </a:t>
            </a:r>
            <a:r>
              <a:rPr lang="en-US" dirty="0" smtClean="0">
                <a:latin typeface="CharterBT-Roman"/>
              </a:rPr>
              <a:t>240</a:t>
            </a:r>
            <a:r>
              <a:rPr lang="en-US" dirty="0" smtClean="0">
                <a:latin typeface="CMMI9"/>
              </a:rPr>
              <a:t>.</a:t>
            </a:r>
            <a:r>
              <a:rPr lang="en-US" dirty="0" smtClean="0">
                <a:latin typeface="CharterBT-Roman"/>
              </a:rPr>
              <a:t>55831238</a:t>
            </a:r>
            <a:r>
              <a:rPr lang="en-US" i="1" dirty="0" smtClean="0">
                <a:latin typeface="CharterBT-Italic"/>
              </a:rPr>
              <a:t>x^3 </a:t>
            </a:r>
            <a:r>
              <a:rPr lang="en-US" dirty="0" smtClean="0">
                <a:latin typeface="CMSY9"/>
              </a:rPr>
              <a:t>− </a:t>
            </a:r>
            <a:r>
              <a:rPr lang="en-US" dirty="0" smtClean="0">
                <a:latin typeface="CharterBT-Roman"/>
              </a:rPr>
              <a:t>171</a:t>
            </a:r>
            <a:r>
              <a:rPr lang="en-US" dirty="0" smtClean="0">
                <a:latin typeface="CMMI9"/>
              </a:rPr>
              <a:t>.</a:t>
            </a:r>
            <a:r>
              <a:rPr lang="en-US" dirty="0" smtClean="0">
                <a:latin typeface="CharterBT-Roman"/>
              </a:rPr>
              <a:t>45245361x^4</a:t>
            </a:r>
            <a:r>
              <a:rPr lang="en-US" sz="800" dirty="0" smtClean="0">
                <a:latin typeface="CharterBT-Roman"/>
              </a:rPr>
              <a:t> </a:t>
            </a:r>
            <a:r>
              <a:rPr lang="en-US" dirty="0">
                <a:latin typeface="CMR9"/>
              </a:rPr>
              <a:t>+ </a:t>
            </a:r>
            <a:r>
              <a:rPr lang="en-US" dirty="0" smtClean="0">
                <a:latin typeface="CharterBT-Roman"/>
              </a:rPr>
              <a:t>41</a:t>
            </a:r>
            <a:r>
              <a:rPr lang="en-US" dirty="0" smtClean="0">
                <a:latin typeface="CMMI9"/>
              </a:rPr>
              <a:t>.</a:t>
            </a:r>
            <a:r>
              <a:rPr lang="en-US" dirty="0" smtClean="0">
                <a:latin typeface="CharterBT-Roman"/>
              </a:rPr>
              <a:t>95066071x^5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8053594D-D78A-44EA-8166-CA56AB07EB5E}" type="slidenum">
              <a:rPr lang="en-US" altLang="en-US">
                <a:latin typeface="CharterBT-Roman"/>
              </a:rPr>
              <a:pPr/>
              <a:t>24</a:t>
            </a:fld>
            <a:endParaRPr lang="en-US" altLang="en-US">
              <a:latin typeface="CharterBT-Roman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>
                <a:latin typeface="CharterBT-Roman"/>
              </a:rPr>
              <a:t>Simpson’s Rules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990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CharterBT-Roman"/>
              </a:rPr>
              <a:t>Accuracy of the trapezoidal rule can be improved by increasing </a:t>
            </a:r>
            <a:r>
              <a:rPr lang="en-US" sz="2800" dirty="0" smtClean="0">
                <a:latin typeface="CharterBT-Roman"/>
              </a:rPr>
              <a:t>the number </a:t>
            </a:r>
            <a:r>
              <a:rPr lang="en-US" sz="2800" dirty="0">
                <a:latin typeface="CharterBT-Roman"/>
              </a:rPr>
              <a:t>of </a:t>
            </a:r>
            <a:r>
              <a:rPr lang="en-US" sz="2800" dirty="0" smtClean="0">
                <a:latin typeface="CharterBT-Roman"/>
              </a:rPr>
              <a:t>segments </a:t>
            </a:r>
            <a:r>
              <a:rPr lang="en-US" sz="2800" i="1" dirty="0" smtClean="0">
                <a:latin typeface="CharterBT-Roman"/>
              </a:rPr>
              <a:t>n </a:t>
            </a:r>
            <a:r>
              <a:rPr lang="en-US" sz="2800" dirty="0">
                <a:latin typeface="CharterBT-Roman"/>
              </a:rPr>
              <a:t>or reducing step size </a:t>
            </a:r>
            <a:r>
              <a:rPr lang="en-US" sz="2800" i="1" dirty="0">
                <a:latin typeface="CharterBT-Roman"/>
              </a:rPr>
              <a:t>h</a:t>
            </a:r>
            <a:r>
              <a:rPr lang="en-US" sz="2800" dirty="0">
                <a:latin typeface="CharterBT-Roman"/>
              </a:rPr>
              <a:t>; but </a:t>
            </a:r>
            <a:r>
              <a:rPr lang="en-US" sz="2800" dirty="0" smtClean="0">
                <a:latin typeface="CharterBT-Roman"/>
              </a:rPr>
              <a:t>this eventually </a:t>
            </a:r>
            <a:r>
              <a:rPr lang="en-US" sz="2800" dirty="0">
                <a:latin typeface="CharterBT-Roman"/>
              </a:rPr>
              <a:t>leads to increase in round-off error.</a:t>
            </a:r>
          </a:p>
          <a:p>
            <a:r>
              <a:rPr lang="en-US" sz="2800" dirty="0">
                <a:latin typeface="CharterBT-Roman"/>
              </a:rPr>
              <a:t>Another way to get more accurate estimate of integral is to use higher </a:t>
            </a:r>
            <a:r>
              <a:rPr lang="en-US" sz="2800" dirty="0" smtClean="0">
                <a:latin typeface="CharterBT-Roman"/>
              </a:rPr>
              <a:t>order polynomials </a:t>
            </a:r>
            <a:r>
              <a:rPr lang="en-US" sz="2800" dirty="0">
                <a:latin typeface="CharterBT-Roman"/>
              </a:rPr>
              <a:t>for approximating the function </a:t>
            </a:r>
            <a:r>
              <a:rPr lang="en-US" sz="2800" i="1" dirty="0">
                <a:latin typeface="CharterBT-Roman"/>
              </a:rPr>
              <a:t>f </a:t>
            </a:r>
            <a:r>
              <a:rPr lang="en-US" sz="2800" dirty="0">
                <a:latin typeface="CharterBT-Roman"/>
              </a:rPr>
              <a:t>(</a:t>
            </a:r>
            <a:r>
              <a:rPr lang="en-US" sz="2800" i="1" dirty="0">
                <a:latin typeface="CharterBT-Roman"/>
              </a:rPr>
              <a:t>x</a:t>
            </a:r>
            <a:r>
              <a:rPr lang="en-US" sz="2800" dirty="0" smtClean="0">
                <a:latin typeface="CharterBT-Roman"/>
              </a:rPr>
              <a:t>)</a:t>
            </a:r>
          </a:p>
          <a:p>
            <a:r>
              <a:rPr lang="en-US" altLang="en-US" sz="2800" dirty="0" smtClean="0">
                <a:latin typeface="CharterBT-Roman"/>
              </a:rPr>
              <a:t>The formulas that result from taking the integrals under such polynomials are called </a:t>
            </a:r>
            <a:r>
              <a:rPr lang="en-US" altLang="en-US" sz="2800" i="1" dirty="0" smtClean="0">
                <a:latin typeface="CharterBT-Roman"/>
              </a:rPr>
              <a:t>Simpson’s rules</a:t>
            </a:r>
            <a:r>
              <a:rPr lang="en-US" altLang="en-US" sz="2800" dirty="0" smtClean="0">
                <a:latin typeface="CharterBT-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1/3 Rule</a:t>
            </a:r>
            <a:endParaRPr lang="en-US" altLang="en-US" sz="3200" dirty="0">
              <a:latin typeface="CharterBT-Roman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990601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dirty="0">
                <a:latin typeface="CharterBT-Roman"/>
              </a:rPr>
              <a:t>Results</a:t>
            </a:r>
            <a:r>
              <a:rPr lang="en-US" altLang="en-US" sz="2800" b="1" dirty="0">
                <a:latin typeface="CharterBT-Roman"/>
              </a:rPr>
              <a:t> </a:t>
            </a:r>
            <a:r>
              <a:rPr lang="en-US" altLang="en-US" sz="2800" dirty="0">
                <a:latin typeface="CharterBT-Roman"/>
              </a:rPr>
              <a:t>when a second-order interpolating polynomial is used.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64" y="1981200"/>
            <a:ext cx="8740981" cy="426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538" y="1828800"/>
            <a:ext cx="43815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13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1/3 Rule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74" y="999699"/>
            <a:ext cx="8760245" cy="524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93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1/3 Rule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2" y="914400"/>
            <a:ext cx="8819196" cy="544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7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1/3 Rule – Multiple Application</a:t>
            </a:r>
            <a:endParaRPr lang="en-US" altLang="en-US" sz="3200" dirty="0">
              <a:latin typeface="CharterBT-Roman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CC47D83D-670D-4BC0-8862-B857ED246084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9906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en-US" altLang="en-US" sz="2400" b="1" dirty="0" smtClean="0">
              <a:solidFill>
                <a:schemeClr val="accent2"/>
              </a:solidFill>
              <a:latin typeface="CharterBT-Roman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 smtClean="0">
                <a:latin typeface="CharterBT-Roman"/>
              </a:rPr>
              <a:t>Just as the trapezoidal rule, Simpson’s rule can be improved by dividing the integration interval into a number of segments of equal width.</a:t>
            </a:r>
          </a:p>
          <a:p>
            <a:pPr>
              <a:lnSpc>
                <a:spcPct val="80000"/>
              </a:lnSpc>
            </a:pPr>
            <a:endParaRPr lang="en-US" altLang="en-US" sz="2400" dirty="0" smtClean="0">
              <a:latin typeface="CharterBT-Roman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 smtClean="0">
                <a:latin typeface="CharterBT-Roman"/>
              </a:rPr>
              <a:t>Yields accurate results and considered superior to trapezoidal rule for most applications.</a:t>
            </a:r>
          </a:p>
          <a:p>
            <a:pPr>
              <a:lnSpc>
                <a:spcPct val="80000"/>
              </a:lnSpc>
            </a:pPr>
            <a:endParaRPr lang="en-US" altLang="en-US" sz="2400" dirty="0" smtClean="0">
              <a:latin typeface="CharterBT-Roman"/>
            </a:endParaRPr>
          </a:p>
          <a:p>
            <a:pPr>
              <a:lnSpc>
                <a:spcPct val="80000"/>
              </a:lnSpc>
            </a:pPr>
            <a:r>
              <a:rPr lang="en-US" altLang="en-US" sz="2400" i="1" dirty="0" smtClean="0">
                <a:latin typeface="CharterBT-Roman"/>
              </a:rPr>
              <a:t>However</a:t>
            </a:r>
            <a:r>
              <a:rPr lang="en-US" altLang="en-US" sz="2400" dirty="0" smtClean="0">
                <a:latin typeface="CharterBT-Roman"/>
              </a:rPr>
              <a:t>, it is limited to cases where values are </a:t>
            </a:r>
            <a:r>
              <a:rPr lang="en-US" altLang="en-US" sz="2400" dirty="0" err="1" smtClean="0">
                <a:latin typeface="CharterBT-Roman"/>
              </a:rPr>
              <a:t>equispaced</a:t>
            </a:r>
            <a:r>
              <a:rPr lang="en-US" altLang="en-US" sz="2400" dirty="0" smtClean="0">
                <a:latin typeface="CharterBT-Roman"/>
              </a:rPr>
              <a:t>.</a:t>
            </a:r>
          </a:p>
          <a:p>
            <a:pPr>
              <a:lnSpc>
                <a:spcPct val="80000"/>
              </a:lnSpc>
            </a:pPr>
            <a:endParaRPr lang="en-US" altLang="en-US" sz="2400" dirty="0" smtClean="0">
              <a:latin typeface="CharterBT-Roman"/>
            </a:endParaRPr>
          </a:p>
          <a:p>
            <a:pPr>
              <a:lnSpc>
                <a:spcPct val="80000"/>
              </a:lnSpc>
            </a:pPr>
            <a:r>
              <a:rPr lang="en-US" altLang="en-US" sz="2400" i="1" dirty="0" smtClean="0">
                <a:latin typeface="CharterBT-Roman"/>
              </a:rPr>
              <a:t>Further</a:t>
            </a:r>
            <a:r>
              <a:rPr lang="en-US" altLang="en-US" sz="2400" dirty="0" smtClean="0">
                <a:latin typeface="CharterBT-Roman"/>
              </a:rPr>
              <a:t>, it is limited to situations where there are an </a:t>
            </a:r>
            <a:r>
              <a:rPr lang="en-US" altLang="en-US" sz="2400" i="1" dirty="0" smtClean="0">
                <a:latin typeface="CharterBT-Roman"/>
              </a:rPr>
              <a:t>even number of segments</a:t>
            </a:r>
            <a:r>
              <a:rPr lang="en-US" altLang="en-US" sz="2400" dirty="0" smtClean="0">
                <a:latin typeface="CharterBT-Roman"/>
              </a:rPr>
              <a:t> and </a:t>
            </a:r>
            <a:r>
              <a:rPr lang="en-US" altLang="en-US" sz="2400" i="1" dirty="0" smtClean="0">
                <a:latin typeface="CharterBT-Roman"/>
              </a:rPr>
              <a:t>odd number of points</a:t>
            </a:r>
            <a:r>
              <a:rPr lang="en-US" altLang="en-US" sz="2400" dirty="0" smtClean="0">
                <a:latin typeface="CharterBT-Roman"/>
              </a:rPr>
              <a:t>.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latin typeface="CharterBT-Roman"/>
            </a:endParaRPr>
          </a:p>
        </p:txBody>
      </p:sp>
    </p:spTree>
    <p:extLst>
      <p:ext uri="{BB962C8B-B14F-4D97-AF65-F5344CB8AC3E}">
        <p14:creationId xmlns:p14="http://schemas.microsoft.com/office/powerpoint/2010/main" val="403674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1/3 Rule – Multiple Application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7" name="Picture 4" descr="Fig211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143001"/>
            <a:ext cx="5181600" cy="4087706"/>
          </a:xfrm>
          <a:prstGeom prst="rect">
            <a:avLst/>
          </a:prstGeom>
          <a:noFill/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408129"/>
            <a:ext cx="5937671" cy="122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15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81000" y="1243787"/>
                <a:ext cx="8458200" cy="4893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CharterBT-Italic"/>
                  </a:rPr>
                  <a:t>Numerical integration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, a.k.a. </a:t>
                </a:r>
                <a:r>
                  <a:rPr lang="en-US" sz="2400" i="1" dirty="0">
                    <a:solidFill>
                      <a:srgbClr val="FF0000"/>
                    </a:solidFill>
                    <a:latin typeface="CharterBT-Italic"/>
                  </a:rPr>
                  <a:t>numerical quadrature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, is an approximation of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definite integrals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and used in cases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where</a:t>
                </a:r>
              </a:p>
              <a:p>
                <a:endParaRPr lang="en-US" sz="2400" dirty="0">
                  <a:solidFill>
                    <a:srgbClr val="000000"/>
                  </a:solidFill>
                  <a:latin typeface="CharterBT-Roman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f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(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)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is a complicated continuous function that is difficult or impossible to integrate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in closed form</a:t>
                </a:r>
              </a:p>
              <a:p>
                <a:endParaRPr lang="en-US" sz="2400" dirty="0">
                  <a:solidFill>
                    <a:srgbClr val="000000"/>
                  </a:solidFill>
                  <a:latin typeface="CharterBT-Roman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f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(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)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is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in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tabular form, where values of </a:t>
                </a:r>
                <a:r>
                  <a:rPr lang="en-US" sz="2400" i="1" dirty="0" smtClean="0">
                    <a:solidFill>
                      <a:srgbClr val="000000"/>
                    </a:solidFill>
                    <a:latin typeface="CharterBT-Italic"/>
                  </a:rPr>
                  <a:t>x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and 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f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(</a:t>
                </a:r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)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are available at a number of discrete point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i="1" dirty="0">
                    <a:solidFill>
                      <a:srgbClr val="000000"/>
                    </a:solidFill>
                    <a:latin typeface="CharterBT-Italic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range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 smtClean="0">
                  <a:solidFill>
                    <a:srgbClr val="000000"/>
                  </a:solidFill>
                  <a:latin typeface="CharterBT-Roman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limits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of integration may be infinite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i="1" dirty="0" smtClean="0">
                  <a:solidFill>
                    <a:srgbClr val="000000"/>
                  </a:solidFill>
                  <a:latin typeface="CharterBT-Italic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i="1" dirty="0" smtClean="0">
                    <a:solidFill>
                      <a:srgbClr val="000000"/>
                    </a:solidFill>
                    <a:latin typeface="CharterBT-Italic"/>
                  </a:rPr>
                  <a:t>f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MR8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latin typeface="CharterBT-Italic"/>
                  </a:rPr>
                  <a:t>x</a:t>
                </a:r>
                <a:r>
                  <a:rPr lang="en-US" sz="2400" dirty="0">
                    <a:solidFill>
                      <a:srgbClr val="000000"/>
                    </a:solidFill>
                    <a:latin typeface="CMR8"/>
                  </a:rPr>
                  <a:t>) </a:t>
                </a:r>
                <a:r>
                  <a:rPr lang="en-US" sz="2400" dirty="0">
                    <a:solidFill>
                      <a:srgbClr val="000000"/>
                    </a:solidFill>
                    <a:latin typeface="CharterBT-Roman"/>
                  </a:rPr>
                  <a:t>may be discontinuous or may become infinite at some point in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CharterBT-Roman"/>
                  </a:rPr>
                  <a:t>range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243787"/>
                <a:ext cx="8458200" cy="4893647"/>
              </a:xfrm>
              <a:prstGeom prst="rect">
                <a:avLst/>
              </a:prstGeom>
              <a:blipFill rotWithShape="0">
                <a:blip r:embed="rId2"/>
                <a:stretch>
                  <a:fillRect l="-1154" t="-872" b="-1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04800" y="152400"/>
            <a:ext cx="2514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Introduction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Example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38" y="1371600"/>
            <a:ext cx="8617324" cy="22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15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3/8 Rule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43000"/>
            <a:ext cx="4343400" cy="4625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949" y="1023582"/>
            <a:ext cx="42672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4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3/8 Rule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43000"/>
            <a:ext cx="8534400" cy="495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48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3/8 Rule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92" y="990600"/>
            <a:ext cx="853581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841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en-US" altLang="en-US" sz="3200" dirty="0" smtClean="0">
                <a:latin typeface="CharterBT-Roman"/>
              </a:rPr>
              <a:t>Simpson’s 3/8 Rule – Multiple Application</a:t>
            </a:r>
            <a:endParaRPr lang="en-US" altLang="en-US" sz="3200" dirty="0">
              <a:latin typeface="CharterBT-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324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43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715962"/>
          </a:xfrm>
        </p:spPr>
        <p:txBody>
          <a:bodyPr/>
          <a:lstStyle/>
          <a:p>
            <a:pPr algn="l"/>
            <a:r>
              <a:rPr lang="en-US" sz="3200" dirty="0" smtClean="0">
                <a:latin typeface="CharterBT-Roman"/>
              </a:rPr>
              <a:t>Segments not divisible by 3</a:t>
            </a:r>
            <a:endParaRPr lang="en-US" sz="3200" dirty="0">
              <a:latin typeface="CharterBT-Roman"/>
            </a:endParaRPr>
          </a:p>
        </p:txBody>
      </p:sp>
      <p:pic>
        <p:nvPicPr>
          <p:cNvPr id="5" name="Content Placeholder 4" descr="Fig211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1219200"/>
            <a:ext cx="3810000" cy="49530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714381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715962"/>
          </a:xfrm>
        </p:spPr>
        <p:txBody>
          <a:bodyPr/>
          <a:lstStyle/>
          <a:p>
            <a:pPr algn="l"/>
            <a:r>
              <a:rPr lang="en-US" sz="3200" dirty="0">
                <a:latin typeface="CharterBT-Roman"/>
              </a:rPr>
              <a:t>Integration with Unequal Segments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219200"/>
            <a:ext cx="82296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harterBT-Roman"/>
              </a:rPr>
              <a:t>Equal segments might not be appropriate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harterBT-Roman"/>
              </a:rPr>
              <a:t>Function vary very slowly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harterBT-Roman"/>
              </a:rPr>
              <a:t>Function vary very abruptly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harterBT-Roman"/>
              </a:rPr>
              <a:t>Experimental data may be unequally spaced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harterBT-Roman"/>
              </a:rPr>
              <a:t>If need fewer number of function values without affecting </a:t>
            </a:r>
            <a:r>
              <a:rPr lang="en-US" sz="2400" dirty="0" smtClean="0">
                <a:solidFill>
                  <a:prstClr val="black"/>
                </a:solidFill>
                <a:latin typeface="CharterBT-Roman"/>
              </a:rPr>
              <a:t>accuracy</a:t>
            </a:r>
          </a:p>
          <a:p>
            <a:endParaRPr lang="en-US" sz="2400" dirty="0">
              <a:solidFill>
                <a:prstClr val="black"/>
              </a:solidFill>
              <a:latin typeface="CharterBT-Roman"/>
            </a:endParaRPr>
          </a:p>
          <a:p>
            <a:r>
              <a:rPr lang="en-US" sz="2800" dirty="0">
                <a:solidFill>
                  <a:prstClr val="black"/>
                </a:solidFill>
                <a:latin typeface="CharterBT-Roman"/>
              </a:rPr>
              <a:t>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prstClr val="black"/>
                </a:solidFill>
                <a:latin typeface="CharterBT-Roman"/>
              </a:rPr>
              <a:t>Curve fitting</a:t>
            </a:r>
            <a:r>
              <a:rPr lang="en-US" sz="2400" dirty="0">
                <a:solidFill>
                  <a:prstClr val="black"/>
                </a:solidFill>
                <a:latin typeface="CharterBT-Roman"/>
              </a:rPr>
              <a:t> of data points; get continuous function; then use equal segments with Newton-Cotes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harterBT-Roman"/>
              </a:rPr>
              <a:t>Use data directly with Newton-Cotes – h depends on data spacing</a:t>
            </a:r>
          </a:p>
        </p:txBody>
      </p:sp>
    </p:spTree>
    <p:extLst>
      <p:ext uri="{BB962C8B-B14F-4D97-AF65-F5344CB8AC3E}">
        <p14:creationId xmlns:p14="http://schemas.microsoft.com/office/powerpoint/2010/main" val="1279854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715962"/>
          </a:xfrm>
        </p:spPr>
        <p:txBody>
          <a:bodyPr/>
          <a:lstStyle/>
          <a:p>
            <a:pPr algn="l"/>
            <a:r>
              <a:rPr lang="en-US" sz="3200" dirty="0">
                <a:latin typeface="CharterBT-Roman"/>
              </a:rPr>
              <a:t>Integration with Unequal Segments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219200"/>
            <a:ext cx="822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harterBT-Roman"/>
              </a:rPr>
              <a:t>If possible, use Simpson's 1/3 Rule or 3/8 Rule</a:t>
            </a:r>
          </a:p>
          <a:p>
            <a:pPr lvl="1"/>
            <a:r>
              <a:rPr lang="en-US" sz="2800" dirty="0">
                <a:solidFill>
                  <a:prstClr val="black"/>
                </a:solidFill>
                <a:latin typeface="CharterBT-Roman"/>
              </a:rPr>
              <a:t>Check for consecutive segments of equal spacing</a:t>
            </a:r>
          </a:p>
          <a:p>
            <a:pPr lvl="2"/>
            <a:r>
              <a:rPr lang="en-US" sz="2800" dirty="0">
                <a:solidFill>
                  <a:prstClr val="black"/>
                </a:solidFill>
                <a:latin typeface="CharterBT-Roman"/>
              </a:rPr>
              <a:t>N segments divisible by 2 	-	1/3 Rule</a:t>
            </a:r>
          </a:p>
          <a:p>
            <a:pPr lvl="2"/>
            <a:r>
              <a:rPr lang="en-US" sz="2800" dirty="0">
                <a:solidFill>
                  <a:prstClr val="black"/>
                </a:solidFill>
                <a:latin typeface="CharterBT-Roman"/>
              </a:rPr>
              <a:t>N segments divisible by 3	-	3/8 Rule</a:t>
            </a:r>
          </a:p>
          <a:p>
            <a:endParaRPr lang="en-US" sz="2800" dirty="0" smtClean="0">
              <a:solidFill>
                <a:prstClr val="black"/>
              </a:solidFill>
              <a:latin typeface="CharterBT-Roman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CharterBT-Roman"/>
              </a:rPr>
              <a:t>If </a:t>
            </a:r>
            <a:r>
              <a:rPr lang="en-US" sz="2800" dirty="0">
                <a:solidFill>
                  <a:prstClr val="black"/>
                </a:solidFill>
                <a:latin typeface="CharterBT-Roman"/>
              </a:rPr>
              <a:t>adjacent segments of unequal lengths; use Trapezoidal Rule on each segment</a:t>
            </a:r>
            <a:endParaRPr lang="en-US" sz="2400" dirty="0">
              <a:solidFill>
                <a:prstClr val="black"/>
              </a:solidFill>
              <a:latin typeface="CharterBT-Roman"/>
            </a:endParaRPr>
          </a:p>
        </p:txBody>
      </p:sp>
    </p:spTree>
    <p:extLst>
      <p:ext uri="{BB962C8B-B14F-4D97-AF65-F5344CB8AC3E}">
        <p14:creationId xmlns:p14="http://schemas.microsoft.com/office/powerpoint/2010/main" val="1928890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en-US" dirty="0">
                <a:latin typeface="CharterBT-Roman"/>
              </a:rPr>
              <a:t>Gauss Quadrature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1173707"/>
            <a:ext cx="5029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i="1" dirty="0" smtClean="0">
                <a:solidFill>
                  <a:srgbClr val="000099"/>
                </a:solidFill>
                <a:latin typeface="CharterBT-Roman"/>
              </a:rPr>
              <a:t>Gauss quadrature</a:t>
            </a:r>
            <a:r>
              <a:rPr lang="en-US" altLang="en-US" sz="2800" dirty="0" smtClean="0">
                <a:latin typeface="CharterBT-Roman"/>
              </a:rPr>
              <a:t> implements a strategy of positioning any two points on a curve to define a straight line that would balance the positive and negative errors.</a:t>
            </a:r>
          </a:p>
          <a:p>
            <a:r>
              <a:rPr lang="en-US" altLang="en-US" sz="2800" dirty="0" smtClean="0">
                <a:latin typeface="CharterBT-Roman"/>
              </a:rPr>
              <a:t>Hence the area evaluated under this straight line provides an improved estimate of the integral.</a:t>
            </a:r>
            <a:endParaRPr lang="en-US" altLang="en-US" sz="2800" dirty="0">
              <a:latin typeface="CharterBT-Roman"/>
            </a:endParaRPr>
          </a:p>
        </p:txBody>
      </p:sp>
      <p:pic>
        <p:nvPicPr>
          <p:cNvPr id="7" name="Picture 4" descr="Fig220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143000"/>
            <a:ext cx="3657600" cy="5355771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en-US" dirty="0">
                <a:latin typeface="CharterBT-Roman"/>
              </a:rPr>
              <a:t>Gauss Quadrature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1173707"/>
            <a:ext cx="8686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>
                <a:latin typeface="CharterBT-Roman"/>
              </a:rPr>
              <a:t>The </a:t>
            </a:r>
            <a:r>
              <a:rPr lang="en-US" altLang="en-US" sz="2800" i="1" dirty="0" smtClean="0">
                <a:latin typeface="CharterBT-Roman"/>
              </a:rPr>
              <a:t>magic points </a:t>
            </a:r>
            <a:r>
              <a:rPr lang="en-US" altLang="en-US" sz="2800" dirty="0" smtClean="0">
                <a:latin typeface="CharterBT-Roman"/>
              </a:rPr>
              <a:t>that will balance the positive and negative errors can be obtained using the </a:t>
            </a:r>
            <a:r>
              <a:rPr lang="en-US" altLang="en-US" sz="2800" i="1" dirty="0" smtClean="0">
                <a:latin typeface="CharterBT-Roman"/>
              </a:rPr>
              <a:t>method of undetermined coefficients</a:t>
            </a:r>
            <a:endParaRPr lang="en-US" altLang="en-US" sz="2800" dirty="0" smtClean="0">
              <a:latin typeface="CharterBT-Roman"/>
            </a:endParaRPr>
          </a:p>
          <a:p>
            <a:r>
              <a:rPr lang="en-US" altLang="en-US" sz="2800" dirty="0" smtClean="0">
                <a:latin typeface="CharterBT-Roman"/>
              </a:rPr>
              <a:t>The limits of integration is based on [-1,1] to simplify and generalize the derivation</a:t>
            </a:r>
          </a:p>
          <a:p>
            <a:r>
              <a:rPr lang="en-US" altLang="en-US" sz="2800" dirty="0" smtClean="0">
                <a:latin typeface="CharterBT-Roman"/>
              </a:rPr>
              <a:t>Applying Gauss Quadrature will involve a change of variables to transform the limits from [</a:t>
            </a:r>
            <a:r>
              <a:rPr lang="en-US" altLang="en-US" sz="2800" dirty="0" err="1" smtClean="0">
                <a:latin typeface="CharterBT-Roman"/>
              </a:rPr>
              <a:t>a,b</a:t>
            </a:r>
            <a:r>
              <a:rPr lang="en-US" altLang="en-US" sz="2800" dirty="0" smtClean="0">
                <a:latin typeface="CharterBT-Roman"/>
              </a:rPr>
              <a:t>] to [-1,1] </a:t>
            </a:r>
            <a:endParaRPr lang="en-US" altLang="en-US" sz="2800" dirty="0">
              <a:latin typeface="CharterBT-Roman"/>
            </a:endParaRPr>
          </a:p>
        </p:txBody>
      </p:sp>
    </p:spTree>
    <p:extLst>
      <p:ext uri="{BB962C8B-B14F-4D97-AF65-F5344CB8AC3E}">
        <p14:creationId xmlns:p14="http://schemas.microsoft.com/office/powerpoint/2010/main" val="170769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99060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harterBT-Roman"/>
              </a:rPr>
              <a:t>Integral of function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f 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x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) 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between limits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a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and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b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denotes the </a:t>
            </a:r>
            <a:r>
              <a:rPr lang="en-US" sz="2400" i="1" dirty="0" smtClean="0">
                <a:solidFill>
                  <a:srgbClr val="FF0000"/>
                </a:solidFill>
                <a:latin typeface="CharterBT-Italic"/>
              </a:rPr>
              <a:t>area under </a:t>
            </a:r>
            <a:r>
              <a:rPr lang="en-US" sz="2400" i="1" dirty="0">
                <a:solidFill>
                  <a:srgbClr val="FF0000"/>
                </a:solidFill>
                <a:latin typeface="CharterBT-Italic"/>
              </a:rPr>
              <a:t>the curve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of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f 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x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) 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between limits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a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and </a:t>
            </a:r>
            <a:r>
              <a:rPr lang="en-US" sz="2400" i="1" dirty="0">
                <a:solidFill>
                  <a:srgbClr val="000000"/>
                </a:solidFill>
                <a:latin typeface="CharterBT-Italic"/>
              </a:rPr>
              <a:t>b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52400"/>
            <a:ext cx="2514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Introduction</a:t>
            </a:r>
            <a:endParaRPr lang="en-US" sz="3600" dirty="0"/>
          </a:p>
        </p:txBody>
      </p:sp>
      <p:pic>
        <p:nvPicPr>
          <p:cNvPr id="4" name="Picture 4" descr="FigPT060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2133600"/>
            <a:ext cx="4724400" cy="418617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algn="l"/>
            <a:r>
              <a:rPr lang="en-US" altLang="en-US" sz="3200" dirty="0">
                <a:latin typeface="CharterBT-Roman"/>
              </a:rPr>
              <a:t>Gauss Quadrature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 bwMode="auto">
              <a:xfrm>
                <a:off x="228600" y="914400"/>
                <a:ext cx="8686800" cy="1874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-point Gaussian quadrature is constructed to yield an exact result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 interpolating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polynomials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of degree 2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− 1, by a suitable choice of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It is stated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as</a:t>
                </a:r>
              </a:p>
              <a:p>
                <a:endParaRPr lang="en-US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weights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 specific values of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called Gauss points at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which integrand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evaluated.</a:t>
                </a:r>
                <a:endParaRPr lang="en-US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" y="914400"/>
                <a:ext cx="8686800" cy="1874293"/>
              </a:xfrm>
              <a:prstGeom prst="rect">
                <a:avLst/>
              </a:prstGeom>
              <a:blipFill rotWithShape="0">
                <a:blip r:embed="rId2"/>
                <a:stretch>
                  <a:fillRect l="-1123" t="-2280" r="-1404" b="-807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54239"/>
            <a:ext cx="6335775" cy="8689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8600" y="4264926"/>
                <a:ext cx="8610600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 any specified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 chosen so that the formula will be exact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 polynomials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up to and including degree 2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− 1</a:t>
                </a:r>
              </a:p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Example: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2, the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are selected so that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 will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 the exact value of the integral for polynomials up to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degree </a:t>
                </a:r>
                <a:r>
                  <a:rPr lang="pt-BR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pt-B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− 1 = 2 × 2 − 1 = 3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264926"/>
                <a:ext cx="8610600" cy="2308324"/>
              </a:xfrm>
              <a:prstGeom prst="rect">
                <a:avLst/>
              </a:prstGeom>
              <a:blipFill rotWithShape="0">
                <a:blip r:embed="rId4"/>
                <a:stretch>
                  <a:fillRect l="-1133" t="-1852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929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457200" y="1414351"/>
                <a:ext cx="8229600" cy="34926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 trapezoidal rule is based on polynomial of order 1, thus n=1 for this case.</a:t>
                </a:r>
              </a:p>
              <a:p>
                <a:r>
                  <a:rPr lang="en-US" alt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 n-point Gauss Quadrature now becomes</a:t>
                </a:r>
              </a:p>
              <a:p>
                <a:endParaRPr lang="en-US" alt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We now have to solve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endParaRPr lang="en-US" alt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endParaRPr lang="en-US" alt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endParaRPr lang="en-US" altLang="en-US" sz="2800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414351"/>
                <a:ext cx="8229600" cy="3492612"/>
              </a:xfrm>
              <a:prstGeom prst="rect">
                <a:avLst/>
              </a:prstGeom>
              <a:blipFill rotWithShape="0">
                <a:blip r:embed="rId3"/>
                <a:stretch>
                  <a:fillRect l="-963" t="-122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162565308"/>
              </p:ext>
            </p:extLst>
          </p:nvPr>
        </p:nvGraphicFramePr>
        <p:xfrm>
          <a:off x="1790700" y="2897188"/>
          <a:ext cx="25908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4" imgW="1218960" imgH="228600" progId="Equation.3">
                  <p:embed/>
                </p:oleObj>
              </mc:Choice>
              <mc:Fallback>
                <p:oleObj name="Equation" r:id="rId4" imgW="1218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2897188"/>
                        <a:ext cx="2590800" cy="4857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381000" y="430954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Method of Undetermined Coefficients – Demonstration using Trapezoidal Rule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57200" y="124936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 smtClean="0">
                <a:latin typeface="Times New Roman" panose="02020603050405020304" pitchFamily="18" charset="0"/>
              </a:rPr>
              <a:t>The trapezoidal rule yields exact results when the function being integrated is a constant or a straight line, such as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y=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1 and 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y=x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; </a:t>
            </a:r>
          </a:p>
          <a:p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en-US" sz="28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7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857250" y="2514600"/>
          <a:ext cx="30749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3" imgW="1841400" imgH="2463480" progId="Equation.3">
                  <p:embed/>
                </p:oleObj>
              </mc:Choice>
              <mc:Fallback>
                <p:oleObj name="Equation" r:id="rId3" imgW="1841400" imgH="246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2514600"/>
                        <a:ext cx="3074988" cy="4114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10"/>
          <p:cNvSpPr>
            <a:spLocks/>
          </p:cNvSpPr>
          <p:nvPr/>
        </p:nvSpPr>
        <p:spPr bwMode="auto">
          <a:xfrm>
            <a:off x="2819400" y="4267200"/>
            <a:ext cx="838200" cy="990600"/>
          </a:xfrm>
          <a:prstGeom prst="rightBrace">
            <a:avLst>
              <a:gd name="adj1" fmla="val 9848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657600" y="4495800"/>
            <a:ext cx="2590800" cy="3968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Solve simultaneously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76800" y="5791200"/>
            <a:ext cx="2667000" cy="3968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Trapezoidal rule</a:t>
            </a: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H="1">
            <a:off x="3810000" y="6019800"/>
            <a:ext cx="1143000" cy="1524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914400" y="5867400"/>
            <a:ext cx="2895600" cy="7620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1000" y="430954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Method of Undetermined Coefficients – Demonstration using Trapezoidal Rule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25794" y="22325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</a:rPr>
              <a:t>these requirements become the source of the two equations to find the two unknowns</a:t>
            </a:r>
          </a:p>
        </p:txBody>
      </p:sp>
    </p:spTree>
    <p:extLst>
      <p:ext uri="{BB962C8B-B14F-4D97-AF65-F5344CB8AC3E}">
        <p14:creationId xmlns:p14="http://schemas.microsoft.com/office/powerpoint/2010/main" val="25343158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220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183178"/>
            <a:ext cx="3581400" cy="5339542"/>
          </a:xfrm>
          <a:prstGeom prst="rect">
            <a:avLst/>
          </a:prstGeom>
          <a:noFill/>
          <a:ln/>
        </p:spPr>
      </p:pic>
      <p:sp>
        <p:nvSpPr>
          <p:cNvPr id="3" name="Rectangle 2"/>
          <p:cNvSpPr/>
          <p:nvPr/>
        </p:nvSpPr>
        <p:spPr>
          <a:xfrm>
            <a:off x="381000" y="430954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Method of Undetermined Coefficients – Demonstration using Trapezoidal Rule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4800" y="1295400"/>
            <a:ext cx="8305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The object of Gauss quadrature is to determine the equations of the form</a:t>
            </a:r>
          </a:p>
          <a:p>
            <a:endParaRPr lang="en-US" alt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in contrast to trapezoidal rule that uses fixed end points a and b, the function arguments x</a:t>
            </a:r>
            <a:r>
              <a:rPr lang="en-US" altLang="en-US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and x</a:t>
            </a:r>
            <a:r>
              <a:rPr lang="en-US" altLang="en-US" sz="2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are not fixed end points but unknowns.</a:t>
            </a:r>
          </a:p>
          <a:p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Thus, </a:t>
            </a:r>
            <a:r>
              <a:rPr lang="en-US" alt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four unknowns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to be evaluated require </a:t>
            </a:r>
            <a:r>
              <a:rPr lang="en-US" alt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four conditions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First two conditions are obtained by assuming that the above equation for </a:t>
            </a:r>
            <a:r>
              <a:rPr lang="en-US" alt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fits the integral of a constant and a linear function exactly.</a:t>
            </a:r>
          </a:p>
          <a:p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The other two conditions are obtained by extending this reasoning to </a:t>
            </a:r>
            <a:r>
              <a:rPr lang="en-US" alt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parabolic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cubic</a:t>
            </a:r>
            <a:r>
              <a:rPr lang="en-US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functions.</a:t>
            </a:r>
          </a:p>
          <a:p>
            <a:pPr marL="0" indent="0">
              <a:buNone/>
            </a:pP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94121132"/>
              </p:ext>
            </p:extLst>
          </p:nvPr>
        </p:nvGraphicFramePr>
        <p:xfrm>
          <a:off x="838200" y="2209800"/>
          <a:ext cx="30480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3" imgW="1320480" imgH="228600" progId="Equation.3">
                  <p:embed/>
                </p:oleObj>
              </mc:Choice>
              <mc:Fallback>
                <p:oleObj name="Equation" r:id="rId3" imgW="1320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209800"/>
                        <a:ext cx="3048000" cy="5270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08212" y="394269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Method of Undetermined Coefficients –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Derivation of the Two-Point Gauss-Legendre formula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609600" y="304800"/>
          <a:ext cx="317976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3" imgW="1917360" imgH="1930320" progId="Equation.3">
                  <p:embed/>
                </p:oleObj>
              </mc:Choice>
              <mc:Fallback>
                <p:oleObj name="Equation" r:id="rId3" imgW="1917360" imgH="1930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04800"/>
                        <a:ext cx="3179763" cy="3200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038600" y="1752600"/>
            <a:ext cx="3276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Times New Roman" panose="02020603050405020304" pitchFamily="18" charset="0"/>
              </a:rPr>
              <a:t>Solved simultaneously</a:t>
            </a: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609600" y="3733800"/>
          <a:ext cx="2913063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5" imgW="1676160" imgH="1549080" progId="Equation.3">
                  <p:embed/>
                </p:oleObj>
              </mc:Choice>
              <mc:Fallback>
                <p:oleObj name="Equation" r:id="rId5" imgW="1676160" imgH="1549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733800"/>
                        <a:ext cx="2913063" cy="2692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11"/>
          <p:cNvSpPr>
            <a:spLocks/>
          </p:cNvSpPr>
          <p:nvPr/>
        </p:nvSpPr>
        <p:spPr bwMode="auto">
          <a:xfrm>
            <a:off x="3657600" y="381000"/>
            <a:ext cx="381000" cy="3124200"/>
          </a:xfrm>
          <a:prstGeom prst="rightBrace">
            <a:avLst>
              <a:gd name="adj1" fmla="val 68333"/>
              <a:gd name="adj2" fmla="val 50000"/>
            </a:avLst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33400" y="5638800"/>
            <a:ext cx="3352800" cy="76200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886200" y="5486400"/>
            <a:ext cx="2514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</a:rPr>
              <a:t>Yields an integral estimate that is third order accurate</a:t>
            </a:r>
          </a:p>
        </p:txBody>
      </p:sp>
      <p:sp>
        <p:nvSpPr>
          <p:cNvPr id="9" name="AutoShape 11"/>
          <p:cNvSpPr>
            <a:spLocks/>
          </p:cNvSpPr>
          <p:nvPr/>
        </p:nvSpPr>
        <p:spPr bwMode="auto">
          <a:xfrm>
            <a:off x="3657600" y="3733799"/>
            <a:ext cx="381000" cy="1768475"/>
          </a:xfrm>
          <a:prstGeom prst="rightBrace">
            <a:avLst>
              <a:gd name="adj1" fmla="val 68333"/>
              <a:gd name="adj2" fmla="val 50000"/>
            </a:avLst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chemeClr val="accent2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059072" y="4411662"/>
            <a:ext cx="3276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 smtClean="0">
                <a:latin typeface="Times New Roman" panose="02020603050405020304" pitchFamily="18" charset="0"/>
              </a:rPr>
              <a:t>Resulting “magic points”</a:t>
            </a:r>
            <a:endParaRPr lang="en-US" altLang="en-US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220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685800"/>
            <a:ext cx="7391400" cy="55626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8212" y="394269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Point Gauss Quadrature Formulae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219137"/>
            <a:ext cx="6040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They can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 developed in the general form</a:t>
            </a:r>
          </a:p>
        </p:txBody>
      </p:sp>
      <p:sp>
        <p:nvSpPr>
          <p:cNvPr id="4" name="Rectangle 3"/>
          <p:cNvSpPr/>
          <p:nvPr/>
        </p:nvSpPr>
        <p:spPr>
          <a:xfrm>
            <a:off x="469142" y="2819400"/>
            <a:ext cx="79839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here n = number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points.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Values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’s and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’s for up to and including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five-point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formula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summarized in the table on the next page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736018"/>
            <a:ext cx="6151639" cy="93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33" y="1447800"/>
            <a:ext cx="8837074" cy="4038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9" y="762000"/>
            <a:ext cx="755228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Change of variables and limits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09600" y="1447800"/>
                <a:ext cx="8229600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If the problem of interest is based on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has the limits [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a,b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], a variable change is needed since Gauss quadrature is based on the [-1,1] limits.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Assuming a linear relationship between these limits, a new variable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is used which will correspond to the [-1,1] limit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 variable change and its derivative follows the relationship below</a:t>
                </a:r>
              </a:p>
              <a:p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447800"/>
                <a:ext cx="8229600" cy="2800767"/>
              </a:xfrm>
              <a:prstGeom prst="rect">
                <a:avLst/>
              </a:prstGeom>
              <a:blipFill rotWithShape="0">
                <a:blip r:embed="rId2"/>
                <a:stretch>
                  <a:fillRect l="-815" t="-1307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104786" y="4179359"/>
                <a:ext cx="2467214" cy="5357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786" y="4179359"/>
                <a:ext cx="2467214" cy="5357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104786" y="4858167"/>
                <a:ext cx="1823384" cy="5257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786" y="4858167"/>
                <a:ext cx="1823384" cy="52578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40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9906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harterBT-Roman"/>
              </a:rPr>
              <a:t>Functions to be integrated numerically are in two forms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:</a:t>
            </a:r>
          </a:p>
          <a:p>
            <a:endParaRPr lang="en-US" sz="2400" dirty="0">
              <a:solidFill>
                <a:srgbClr val="000000"/>
              </a:solidFill>
              <a:latin typeface="CharterBT-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harterBT-Roman"/>
              </a:rPr>
              <a:t>A table of values. We are limited by the number of points that are given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.</a:t>
            </a:r>
          </a:p>
          <a:p>
            <a:endParaRPr lang="en-US" sz="2400" dirty="0">
              <a:solidFill>
                <a:srgbClr val="000000"/>
              </a:solidFill>
              <a:latin typeface="CharterBT-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harterBT-Roman"/>
              </a:rPr>
              <a:t>A function. We can generate as many values of f(x) as needed to attain acceptable accuracy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.</a:t>
            </a:r>
            <a:endParaRPr lang="en-US" sz="2400" dirty="0">
              <a:solidFill>
                <a:srgbClr val="000000"/>
              </a:solidFill>
              <a:latin typeface="CharterBT-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52400"/>
            <a:ext cx="2514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Introduction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120410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Example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447800"/>
            <a:ext cx="590022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994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Example - </a:t>
            </a:r>
            <a:r>
              <a:rPr lang="en-US" altLang="en-US" sz="2800" dirty="0" err="1" smtClean="0">
                <a:latin typeface="CharterBT-Roman"/>
              </a:rPr>
              <a:t>Matlab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3" y="1371600"/>
            <a:ext cx="889154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60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Example - </a:t>
            </a:r>
            <a:r>
              <a:rPr lang="en-US" altLang="en-US" sz="2800" dirty="0" err="1" smtClean="0">
                <a:latin typeface="CharterBT-Roman"/>
              </a:rPr>
              <a:t>Matlab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71600"/>
            <a:ext cx="883844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478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noFill/>
        </p:spPr>
        <p:txBody>
          <a:bodyPr/>
          <a:lstStyle/>
          <a:p>
            <a:pPr algn="l"/>
            <a:r>
              <a:rPr lang="en-US" altLang="en-US" sz="2800" dirty="0" smtClean="0">
                <a:latin typeface="CharterBT-Roman"/>
              </a:rPr>
              <a:t>Example - </a:t>
            </a:r>
            <a:r>
              <a:rPr lang="en-US" altLang="en-US" sz="2800" dirty="0" err="1" smtClean="0">
                <a:latin typeface="CharterBT-Roman"/>
              </a:rPr>
              <a:t>Matlab</a:t>
            </a:r>
            <a:endParaRPr lang="en-US" altLang="en-US" sz="2800" dirty="0">
              <a:solidFill>
                <a:srgbClr val="0000CC"/>
              </a:solidFill>
              <a:latin typeface="CharterBT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43000"/>
            <a:ext cx="8915400" cy="505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125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457200"/>
            <a:ext cx="3507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algn="ctr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Improper Integrals</a:t>
            </a:r>
            <a:endParaRPr lang="en-US" sz="3200" dirty="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073820"/>
            <a:ext cx="81534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1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Infinite limits</a:t>
            </a:r>
            <a:endParaRPr lang="en-US" sz="32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lvl="2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In program, use different values of </a:t>
            </a:r>
            <a:r>
              <a:rPr lang="en-US" sz="2600" i="1" dirty="0">
                <a:solidFill>
                  <a:prstClr val="black"/>
                </a:solidFill>
                <a:latin typeface="Tahoma" panose="020B0604030504040204" pitchFamily="34" charset="0"/>
              </a:rPr>
              <a:t>n</a:t>
            </a:r>
            <a:r>
              <a:rPr lang="en-US" sz="2600" dirty="0">
                <a:solidFill>
                  <a:prstClr val="black"/>
                </a:solidFill>
                <a:latin typeface="Tahoma" panose="020B0604030504040204" pitchFamily="34" charset="0"/>
              </a:rPr>
              <a:t> until successive tries does not change </a:t>
            </a:r>
            <a:r>
              <a:rPr lang="en-US" sz="2600" i="1" dirty="0">
                <a:solidFill>
                  <a:prstClr val="black"/>
                </a:solidFill>
                <a:latin typeface="Tahoma" panose="020B0604030504040204" pitchFamily="34" charset="0"/>
              </a:rPr>
              <a:t>I</a:t>
            </a:r>
            <a:r>
              <a:rPr lang="en-US" sz="2600" dirty="0">
                <a:solidFill>
                  <a:prstClr val="black"/>
                </a:solidFill>
                <a:latin typeface="Tahoma" panose="020B0604030504040204" pitchFamily="34" charset="0"/>
              </a:rPr>
              <a:t> significantly (within tolerance limit)</a:t>
            </a:r>
            <a:endParaRPr lang="en-US" sz="28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marR="0" lvl="1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Singularities</a:t>
            </a:r>
            <a:endParaRPr lang="en-US" sz="32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lvl="2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Break around the singularity</a:t>
            </a:r>
            <a:endParaRPr lang="en-US" sz="28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lvl="2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Approach from left and right</a:t>
            </a:r>
            <a:endParaRPr lang="en-US" sz="28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lvl="2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Select small value of ε &amp; compute I = I</a:t>
            </a:r>
            <a:r>
              <a:rPr lang="en-US" sz="2600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 + I</a:t>
            </a:r>
            <a:r>
              <a:rPr lang="en-US" sz="2600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endParaRPr lang="en-US" sz="28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lvl="2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Select smaller value of ε and repeat</a:t>
            </a:r>
            <a:endParaRPr lang="en-US" sz="28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lvl="2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Stop when successive I doesn't change significantly (within tolerance limit)</a:t>
            </a:r>
            <a:endParaRPr lang="en-US" sz="2800" dirty="0">
              <a:solidFill>
                <a:prstClr val="black"/>
              </a:solidFill>
              <a:latin typeface="Tahoma" panose="020B0604030504040204" pitchFamily="34" charset="0"/>
            </a:endParaRPr>
          </a:p>
          <a:p>
            <a:pPr marR="0" lvl="1"/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</a:rPr>
              <a:t>Other methods – math tricks (integration by parts, change of variables...</a:t>
            </a:r>
            <a:endParaRPr lang="en-US" sz="3200" dirty="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7366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50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6098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0019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0073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7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harterBT-Bold"/>
              </a:rPr>
              <a:t>Problem Statement:</a:t>
            </a:r>
          </a:p>
          <a:p>
            <a:r>
              <a:rPr lang="en-US" sz="2400" dirty="0">
                <a:solidFill>
                  <a:srgbClr val="000000"/>
                </a:solidFill>
                <a:latin typeface="CharterBT-Roman"/>
              </a:rPr>
              <a:t>The variation of torque of an engine with the angular displacement of the crank 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is shown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in Table 1. Use a graphical method to determine the energy generated during </a:t>
            </a:r>
            <a:r>
              <a:rPr lang="en-US" sz="2400" dirty="0" smtClean="0">
                <a:solidFill>
                  <a:srgbClr val="000000"/>
                </a:solidFill>
                <a:latin typeface="CharterBT-Roman"/>
              </a:rPr>
              <a:t>a cycle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by integrating the torque-displacement function over a cycle. </a:t>
            </a:r>
            <a:r>
              <a:rPr lang="en-US" sz="2400" b="1" dirty="0" smtClean="0">
                <a:solidFill>
                  <a:srgbClr val="000000"/>
                </a:solidFill>
                <a:latin typeface="CharterBT-Bold"/>
              </a:rPr>
              <a:t>Hint</a:t>
            </a:r>
            <a:r>
              <a:rPr lang="en-US" sz="2400" b="1" dirty="0">
                <a:solidFill>
                  <a:srgbClr val="000000"/>
                </a:solidFill>
                <a:latin typeface="CharterBT-Bold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Work </a:t>
            </a:r>
            <a:r>
              <a:rPr lang="en-US" sz="2400" dirty="0">
                <a:solidFill>
                  <a:srgbClr val="000000"/>
                </a:solidFill>
                <a:latin typeface="CMR9"/>
              </a:rPr>
              <a:t>=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(Torque)</a:t>
            </a:r>
            <a:r>
              <a:rPr lang="en-US" sz="2400" dirty="0">
                <a:solidFill>
                  <a:srgbClr val="000000"/>
                </a:solidFill>
                <a:latin typeface="CMSY9"/>
              </a:rPr>
              <a:t>× </a:t>
            </a:r>
            <a:r>
              <a:rPr lang="en-US" sz="2400" dirty="0">
                <a:solidFill>
                  <a:srgbClr val="000000"/>
                </a:solidFill>
                <a:latin typeface="CharterBT-Roman"/>
              </a:rPr>
              <a:t>(Angular displacement)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28600"/>
            <a:ext cx="4515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Engineering Problems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3276600"/>
            <a:ext cx="6178919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9654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7018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2797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1734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08558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833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858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7174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73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09600"/>
            <a:ext cx="6983185" cy="550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747182"/>
            <a:ext cx="8510823" cy="53488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28600"/>
            <a:ext cx="4515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Engineering Problems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28600"/>
            <a:ext cx="4515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Engineering Problems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23379"/>
            <a:ext cx="8747127" cy="544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81176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2274</TotalTime>
  <Words>1619</Words>
  <Application>Microsoft Office PowerPoint</Application>
  <PresentationFormat>On-screen Show (4:3)</PresentationFormat>
  <Paragraphs>193</Paragraphs>
  <Slides>68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2" baseType="lpstr">
      <vt:lpstr>Arial</vt:lpstr>
      <vt:lpstr>Calibri</vt:lpstr>
      <vt:lpstr>Cambria Math</vt:lpstr>
      <vt:lpstr>CharterBT-Bold</vt:lpstr>
      <vt:lpstr>CharterBT-Italic</vt:lpstr>
      <vt:lpstr>CharterBT-Roman</vt:lpstr>
      <vt:lpstr>CMMI9</vt:lpstr>
      <vt:lpstr>CMR8</vt:lpstr>
      <vt:lpstr>CMR9</vt:lpstr>
      <vt:lpstr>CMSY9</vt:lpstr>
      <vt:lpstr>Tahoma</vt:lpstr>
      <vt:lpstr>Times New Roman</vt:lpstr>
      <vt:lpstr>UTMocw template</vt:lpstr>
      <vt:lpstr>Equation</vt:lpstr>
      <vt:lpstr>SKTN 2393 Numerical Methods for Nuclear Engineers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Newton-Cotes Integration Formulas</vt:lpstr>
      <vt:lpstr>Approximating Functions</vt:lpstr>
      <vt:lpstr>Approximating Functions</vt:lpstr>
      <vt:lpstr>Newton-Cotes - Multiple Application</vt:lpstr>
      <vt:lpstr>Newton-Cotes - Multiple Application</vt:lpstr>
      <vt:lpstr>Rectangular Rule</vt:lpstr>
      <vt:lpstr>Rectangular Rule</vt:lpstr>
      <vt:lpstr>Rectangular Rule – Midpoint Method</vt:lpstr>
      <vt:lpstr>Rectangular Rule</vt:lpstr>
      <vt:lpstr>Trapezoidal Rule</vt:lpstr>
      <vt:lpstr>Trapezoidal Rule</vt:lpstr>
      <vt:lpstr>Trapezoidal Rule – Multiple Application</vt:lpstr>
      <vt:lpstr>Example</vt:lpstr>
      <vt:lpstr>Simpson’s Rules</vt:lpstr>
      <vt:lpstr>Simpson’s 1/3 Rule</vt:lpstr>
      <vt:lpstr>Simpson’s 1/3 Rule</vt:lpstr>
      <vt:lpstr>Simpson’s 1/3 Rule</vt:lpstr>
      <vt:lpstr>Simpson’s 1/3 Rule – Multiple Application</vt:lpstr>
      <vt:lpstr>Simpson’s 1/3 Rule – Multiple Application</vt:lpstr>
      <vt:lpstr>Example</vt:lpstr>
      <vt:lpstr>Simpson’s 3/8 Rule</vt:lpstr>
      <vt:lpstr>Simpson’s 3/8 Rule</vt:lpstr>
      <vt:lpstr>Simpson’s 3/8 Rule</vt:lpstr>
      <vt:lpstr>Simpson’s 3/8 Rule – Multiple Application</vt:lpstr>
      <vt:lpstr>Segments not divisible by 3</vt:lpstr>
      <vt:lpstr>Integration with Unequal Segments</vt:lpstr>
      <vt:lpstr>Integration with Unequal Segments</vt:lpstr>
      <vt:lpstr>Gauss Quadrature</vt:lpstr>
      <vt:lpstr>Gauss Quadrature</vt:lpstr>
      <vt:lpstr>Gauss Quadrature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Change of variables and limits</vt:lpstr>
      <vt:lpstr>Example</vt:lpstr>
      <vt:lpstr>Example - Matlab</vt:lpstr>
      <vt:lpstr>Example - Matlab</vt:lpstr>
      <vt:lpstr>Example - Matlab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84</cp:revision>
  <cp:lastPrinted>2013-09-09T16:12:58Z</cp:lastPrinted>
  <dcterms:created xsi:type="dcterms:W3CDTF">2013-08-28T02:41:09Z</dcterms:created>
  <dcterms:modified xsi:type="dcterms:W3CDTF">2018-12-06T04:20:10Z</dcterms:modified>
</cp:coreProperties>
</file>