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6" r:id="rId2"/>
    <p:sldId id="257" r:id="rId3"/>
    <p:sldId id="258" r:id="rId4"/>
    <p:sldId id="305" r:id="rId5"/>
    <p:sldId id="259" r:id="rId6"/>
    <p:sldId id="296" r:id="rId7"/>
    <p:sldId id="306" r:id="rId8"/>
    <p:sldId id="312" r:id="rId9"/>
    <p:sldId id="261" r:id="rId10"/>
    <p:sldId id="260" r:id="rId11"/>
    <p:sldId id="262" r:id="rId12"/>
    <p:sldId id="263" r:id="rId13"/>
    <p:sldId id="264" r:id="rId14"/>
    <p:sldId id="301" r:id="rId15"/>
    <p:sldId id="307" r:id="rId16"/>
    <p:sldId id="265" r:id="rId17"/>
    <p:sldId id="308" r:id="rId18"/>
    <p:sldId id="266" r:id="rId19"/>
    <p:sldId id="267" r:id="rId20"/>
    <p:sldId id="275" r:id="rId21"/>
    <p:sldId id="309" r:id="rId22"/>
    <p:sldId id="276" r:id="rId23"/>
    <p:sldId id="310" r:id="rId24"/>
    <p:sldId id="311" r:id="rId25"/>
    <p:sldId id="313" r:id="rId26"/>
    <p:sldId id="274" r:id="rId27"/>
    <p:sldId id="270" r:id="rId28"/>
    <p:sldId id="268" r:id="rId29"/>
    <p:sldId id="277" r:id="rId30"/>
    <p:sldId id="314" r:id="rId31"/>
    <p:sldId id="315" r:id="rId32"/>
    <p:sldId id="316" r:id="rId33"/>
    <p:sldId id="317" r:id="rId34"/>
    <p:sldId id="318" r:id="rId35"/>
    <p:sldId id="319" r:id="rId36"/>
    <p:sldId id="278" r:id="rId37"/>
    <p:sldId id="284" r:id="rId38"/>
    <p:sldId id="279" r:id="rId39"/>
    <p:sldId id="302" r:id="rId40"/>
    <p:sldId id="271" r:id="rId41"/>
    <p:sldId id="272" r:id="rId42"/>
    <p:sldId id="281" r:id="rId43"/>
    <p:sldId id="282" r:id="rId44"/>
    <p:sldId id="269" r:id="rId45"/>
    <p:sldId id="283" r:id="rId46"/>
    <p:sldId id="286" r:id="rId47"/>
    <p:sldId id="287" r:id="rId48"/>
    <p:sldId id="285" r:id="rId49"/>
    <p:sldId id="303" r:id="rId50"/>
    <p:sldId id="304" r:id="rId51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11/21/2018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838200"/>
            <a:ext cx="7086600" cy="765175"/>
          </a:xfrm>
        </p:spPr>
        <p:txBody>
          <a:bodyPr/>
          <a:lstStyle/>
          <a:p>
            <a:r>
              <a:rPr lang="en-US" sz="2400" dirty="0" smtClean="0"/>
              <a:t>SKTN 2393 Numerical Methods for Nuclear Engineers</a:t>
            </a: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pPr algn="r"/>
            <a:r>
              <a:rPr lang="en-US" sz="2800" dirty="0" err="1" smtClean="0"/>
              <a:t>Mohsin</a:t>
            </a:r>
            <a:r>
              <a:rPr lang="en-US" sz="2800" dirty="0" smtClean="0"/>
              <a:t> </a:t>
            </a:r>
            <a:r>
              <a:rPr lang="en-US" sz="2800" dirty="0" err="1" smtClean="0"/>
              <a:t>Mohd</a:t>
            </a:r>
            <a:r>
              <a:rPr lang="en-US" sz="2800" dirty="0" smtClean="0"/>
              <a:t> </a:t>
            </a:r>
            <a:r>
              <a:rPr lang="en-US" sz="2800" dirty="0" err="1" smtClean="0"/>
              <a:t>Sies</a:t>
            </a:r>
            <a:endParaRPr lang="en-US" sz="2800" dirty="0" smtClean="0"/>
          </a:p>
          <a:p>
            <a:pPr algn="r"/>
            <a:r>
              <a:rPr lang="en-US" sz="1800" dirty="0" smtClean="0"/>
              <a:t>Nuclear Engineering,</a:t>
            </a:r>
          </a:p>
          <a:p>
            <a:pPr algn="r"/>
            <a:r>
              <a:rPr lang="en-US" sz="1800" dirty="0" smtClean="0"/>
              <a:t>School of Chemical and Energy Engineering,</a:t>
            </a:r>
          </a:p>
          <a:p>
            <a:pPr algn="r"/>
            <a:r>
              <a:rPr lang="en-US" sz="1800" dirty="0" smtClean="0"/>
              <a:t> </a:t>
            </a:r>
            <a:r>
              <a:rPr lang="en-US" sz="1800" dirty="0" err="1" smtClean="0"/>
              <a:t>Universiti</a:t>
            </a:r>
            <a:r>
              <a:rPr lang="en-US" sz="1800" dirty="0" smtClean="0"/>
              <a:t> </a:t>
            </a:r>
            <a:r>
              <a:rPr lang="en-US" sz="1800" dirty="0" err="1" smtClean="0"/>
              <a:t>Teknologi</a:t>
            </a:r>
            <a:r>
              <a:rPr lang="en-US" sz="1800" dirty="0" smtClean="0"/>
              <a:t> Malaysia</a:t>
            </a:r>
            <a:endParaRPr 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2484396" y="2133600"/>
            <a:ext cx="352628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smtClean="0"/>
              <a:t>Chapter 6</a:t>
            </a:r>
          </a:p>
          <a:p>
            <a:pPr algn="ctr"/>
            <a:r>
              <a:rPr lang="en-US" sz="4400" dirty="0" smtClean="0"/>
              <a:t>Differentiation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gPT0604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914400"/>
            <a:ext cx="7696200" cy="49530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2071370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725" y="1371600"/>
            <a:ext cx="3790950" cy="1666875"/>
          </a:xfrm>
          <a:prstGeom prst="rect">
            <a:avLst/>
          </a:prstGeom>
        </p:spPr>
      </p:pic>
      <p:sp>
        <p:nvSpPr>
          <p:cNvPr id="4" name="TextShape 1"/>
          <p:cNvSpPr txBox="1"/>
          <p:nvPr/>
        </p:nvSpPr>
        <p:spPr>
          <a:xfrm>
            <a:off x="504000" y="301320"/>
            <a:ext cx="8030400" cy="1070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600" b="0" strike="noStrike" spc="-1" dirty="0">
                <a:latin typeface="Luxi Sans"/>
              </a:rPr>
              <a:t>Definition of Derivatives</a:t>
            </a:r>
          </a:p>
        </p:txBody>
      </p:sp>
      <p:pic>
        <p:nvPicPr>
          <p:cNvPr id="5" name="Content Placeholder 4" descr="FigPT060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3913" y="3200400"/>
            <a:ext cx="7924800" cy="30480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265654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828800"/>
            <a:ext cx="3473148" cy="9479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914400"/>
            <a:ext cx="7350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spc="-1" dirty="0" smtClean="0">
                <a:latin typeface="Luxi Sans"/>
              </a:rPr>
              <a:t>Derivative approximated as </a:t>
            </a:r>
            <a:r>
              <a:rPr lang="en-US" sz="2800" spc="-1" dirty="0">
                <a:latin typeface="Luxi Sans"/>
              </a:rPr>
              <a:t>finite differences;</a:t>
            </a:r>
          </a:p>
        </p:txBody>
      </p:sp>
    </p:spTree>
    <p:extLst>
      <p:ext uri="{BB962C8B-B14F-4D97-AF65-F5344CB8AC3E}">
        <p14:creationId xmlns:p14="http://schemas.microsoft.com/office/powerpoint/2010/main" val="29613016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504000" y="301320"/>
            <a:ext cx="7801800" cy="1262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200" b="0" strike="noStrike" spc="-1" dirty="0">
                <a:latin typeface="Luxi Sans"/>
              </a:rPr>
              <a:t>Based on Taylor Series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Formula 2"/>
              <p:cNvSpPr txBox="1"/>
              <p:nvPr/>
            </p:nvSpPr>
            <p:spPr>
              <a:xfrm>
                <a:off x="609600" y="2057400"/>
                <a:ext cx="6676996" cy="215532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ar-AE" sz="2400" i="1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≃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′′</m:t>
                              </m:r>
                              <m:d>
                                <m:d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+</m:t>
                          </m:r>
                        </m:e>
                        <m:e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′′′</m:t>
                              </m:r>
                              <m:d>
                                <m:d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+…+</m:t>
                          </m:r>
                          <m:f>
                            <m:f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p>
                                  <m:d>
                                    <m:d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</m:d>
                                </m:sup>
                              </m:sSup>
                              <m:d>
                                <m:d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!</m:t>
                              </m:r>
                            </m:den>
                          </m:f>
                          <m:sSup>
                            <m:sSup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ar-AE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ar-AE" sz="240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ar-AE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ar-AE"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ar-AE" sz="240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ar-AE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ar-AE" sz="240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eqArr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3" name="Formula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2057400"/>
                <a:ext cx="6676996" cy="2155320"/>
              </a:xfrm>
              <a:prstGeom prst="rect">
                <a:avLst/>
              </a:prstGeom>
              <a:blipFill rotWithShape="0">
                <a:blip r:embed="rId2"/>
                <a:stretch>
                  <a:fillRect r="-165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284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132481"/>
            <a:ext cx="8182800" cy="123397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en-US" sz="3200" b="0" strike="noStrike" spc="-1" dirty="0">
                <a:latin typeface="Luxi Sans"/>
              </a:rPr>
              <a:t>Finite divided difference</a:t>
            </a:r>
          </a:p>
        </p:txBody>
      </p:sp>
      <p:sp>
        <p:nvSpPr>
          <p:cNvPr id="3" name="TextShape 2"/>
          <p:cNvSpPr txBox="1"/>
          <p:nvPr/>
        </p:nvSpPr>
        <p:spPr>
          <a:xfrm>
            <a:off x="457200" y="1600200"/>
            <a:ext cx="8182800" cy="18338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2800" b="0" strike="noStrike" spc="-1" dirty="0">
                <a:latin typeface="Luxi Sans"/>
              </a:rPr>
              <a:t>Truncating 2</a:t>
            </a:r>
            <a:r>
              <a:rPr lang="en-US" sz="2800" b="0" strike="noStrike" spc="-1" baseline="101000" dirty="0">
                <a:latin typeface="Luxi Sans"/>
              </a:rPr>
              <a:t>nd</a:t>
            </a:r>
            <a:r>
              <a:rPr lang="en-US" sz="2800" b="0" strike="noStrike" spc="-1" dirty="0">
                <a:latin typeface="Luxi Sans"/>
              </a:rPr>
              <a:t> order &amp; higher terms &amp; </a:t>
            </a:r>
            <a:r>
              <a:rPr lang="en-US" sz="2800" b="0" strike="noStrike" spc="-1" dirty="0" smtClean="0">
                <a:latin typeface="Luxi Sans"/>
              </a:rPr>
              <a:t>rearrange, we get the </a:t>
            </a:r>
            <a:r>
              <a:rPr lang="en-US" sz="2800" b="0" i="1" strike="noStrike" spc="-1" dirty="0" smtClean="0">
                <a:latin typeface="Luxi Sans"/>
              </a:rPr>
              <a:t>first forward difference </a:t>
            </a:r>
            <a:r>
              <a:rPr lang="en-US" sz="2800" b="0" strike="noStrike" spc="-1" dirty="0" smtClean="0">
                <a:latin typeface="Luxi Sans"/>
              </a:rPr>
              <a:t>(</a:t>
            </a:r>
            <a:r>
              <a:rPr lang="en-US" sz="2400" b="0" strike="noStrike" spc="-1" dirty="0" smtClean="0">
                <a:latin typeface="Luxi Sans"/>
              </a:rPr>
              <a:t>also called the two point forward difference</a:t>
            </a:r>
            <a:r>
              <a:rPr lang="en-US" sz="2800" b="0" strike="noStrike" spc="-1" dirty="0" smtClean="0">
                <a:latin typeface="Luxi Sans"/>
              </a:rPr>
              <a:t>)</a:t>
            </a: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r>
              <a:rPr sz="2800" dirty="0"/>
              <a:t/>
            </a:r>
            <a:br>
              <a:rPr sz="2800" dirty="0"/>
            </a:br>
            <a:endParaRPr lang="en-US" sz="2800" b="0" strike="noStrike" spc="-1" dirty="0">
              <a:latin typeface="Luxi Sans"/>
            </a:endParaRPr>
          </a:p>
        </p:txBody>
      </p:sp>
      <p:sp>
        <p:nvSpPr>
          <p:cNvPr id="4" name="Formula 3"/>
          <p:cNvSpPr txBox="1"/>
          <p:nvPr/>
        </p:nvSpPr>
        <p:spPr>
          <a:xfrm>
            <a:off x="4641480" y="3434040"/>
            <a:ext cx="64945" cy="45108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Formula 4"/>
              <p:cNvSpPr txBox="1"/>
              <p:nvPr/>
            </p:nvSpPr>
            <p:spPr>
              <a:xfrm>
                <a:off x="1524000" y="3203102"/>
                <a:ext cx="5715000" cy="167640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sz="2400">
                              <a:latin typeface="Cambria Math" panose="02040503050406030204" pitchFamily="18" charset="0"/>
                            </a:rPr>
                            <m:t>𝑓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′</m:t>
                          </m:r>
                          <m:d>
                            <m:d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  <m:r>
                            <a:rPr sz="24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  <m:r>
                            <a:rPr sz="24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d>
                        </m:e>
                        <m:e>
                          <m:r>
                            <a:rPr sz="2400">
                              <a:latin typeface="Cambria Math" panose="02040503050406030204" pitchFamily="18" charset="0"/>
                            </a:rPr>
                            <m:t> =</m:t>
                          </m:r>
                          <m:f>
                            <m:f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sz="240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  <m:r>
                            <a:rPr sz="240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𝛥</m:t>
                              </m:r>
                              <m:sSub>
                                <m:sSubPr>
                                  <m:ctrlPr>
                                    <a:rPr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sz="240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num>
                            <m:den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den>
                          </m:f>
                          <m:r>
                            <a:rPr sz="240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𝑂</m:t>
                          </m:r>
                          <m:d>
                            <m:d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</m:d>
                        </m:e>
                      </m:eqArr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5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3203102"/>
                <a:ext cx="5715000" cy="16764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57200" y="5334000"/>
            <a:ext cx="45624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uxi Sans"/>
              </a:rPr>
              <a:t>w</a:t>
            </a:r>
            <a:r>
              <a:rPr lang="en-US" sz="2800" dirty="0" smtClean="0">
                <a:latin typeface="Luxi Sans"/>
              </a:rPr>
              <a:t>hich is </a:t>
            </a:r>
            <a:r>
              <a:rPr lang="en-US" sz="2800" i="1" dirty="0" smtClean="0">
                <a:latin typeface="Luxi Sans"/>
              </a:rPr>
              <a:t>first order accurate</a:t>
            </a:r>
            <a:endParaRPr lang="en-US" sz="2800" i="1" dirty="0">
              <a:latin typeface="Luxi Sans"/>
            </a:endParaRPr>
          </a:p>
        </p:txBody>
      </p:sp>
    </p:spTree>
    <p:extLst>
      <p:ext uri="{BB962C8B-B14F-4D97-AF65-F5344CB8AC3E}">
        <p14:creationId xmlns:p14="http://schemas.microsoft.com/office/powerpoint/2010/main" val="2648140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221" y="1447800"/>
            <a:ext cx="5676322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74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36556"/>
            <a:ext cx="8020158" cy="1143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1937" y="433429"/>
            <a:ext cx="39587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Luxi Sans"/>
              </a:rPr>
              <a:t>Backward Difference</a:t>
            </a:r>
            <a:endParaRPr lang="en-US" sz="3200" dirty="0">
              <a:latin typeface="Luxi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Formula 5"/>
              <p:cNvSpPr txBox="1"/>
              <p:nvPr/>
            </p:nvSpPr>
            <p:spPr>
              <a:xfrm>
                <a:off x="2590800" y="4010559"/>
                <a:ext cx="3429000" cy="114948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𝑑𝑓</m:t>
                              </m:r>
                            </m:num>
                            <m:den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  <m:sub>
                          <m:r>
                            <a:rPr sz="240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sz="2400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400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sz="2400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sz="24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sz="240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sz="240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4" name="Formula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4010559"/>
                <a:ext cx="3429000" cy="11494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57200" y="2433338"/>
            <a:ext cx="81886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pc="-1" dirty="0">
                <a:latin typeface="Luxi Sans"/>
              </a:rPr>
              <a:t>Truncating 2</a:t>
            </a:r>
            <a:r>
              <a:rPr lang="en-US" sz="2400" spc="-1" baseline="101000" dirty="0">
                <a:latin typeface="Luxi Sans"/>
              </a:rPr>
              <a:t>nd</a:t>
            </a:r>
            <a:r>
              <a:rPr lang="en-US" sz="2400" spc="-1" dirty="0">
                <a:latin typeface="Luxi Sans"/>
              </a:rPr>
              <a:t> order &amp; higher terms &amp; rearrange, we get the </a:t>
            </a:r>
            <a:r>
              <a:rPr lang="en-US" sz="2400" i="1" spc="-1" dirty="0">
                <a:latin typeface="Luxi Sans"/>
              </a:rPr>
              <a:t>first </a:t>
            </a:r>
            <a:r>
              <a:rPr lang="en-US" sz="2400" i="1" spc="-1" dirty="0" smtClean="0">
                <a:latin typeface="Luxi Sans"/>
              </a:rPr>
              <a:t>backward difference </a:t>
            </a:r>
            <a:r>
              <a:rPr lang="en-US" sz="2800" spc="-1" dirty="0">
                <a:latin typeface="Luxi Sans"/>
              </a:rPr>
              <a:t>(</a:t>
            </a:r>
            <a:r>
              <a:rPr lang="en-US" sz="2400" spc="-1" dirty="0">
                <a:latin typeface="Luxi Sans"/>
              </a:rPr>
              <a:t>also called the two point </a:t>
            </a:r>
            <a:r>
              <a:rPr lang="en-US" sz="2400" spc="-1" dirty="0" smtClean="0">
                <a:latin typeface="Luxi Sans"/>
              </a:rPr>
              <a:t>backward </a:t>
            </a:r>
            <a:r>
              <a:rPr lang="en-US" sz="2400" spc="-1" dirty="0">
                <a:latin typeface="Luxi Sans"/>
              </a:rPr>
              <a:t>difference</a:t>
            </a:r>
            <a:r>
              <a:rPr lang="en-US" sz="2800" spc="-1" dirty="0">
                <a:latin typeface="Luxi Sans"/>
              </a:rPr>
              <a:t>)</a:t>
            </a:r>
            <a:endParaRPr lang="en-US" sz="2400" spc="-1" dirty="0">
              <a:latin typeface="Luxi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334000"/>
            <a:ext cx="53222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uxi Sans"/>
              </a:rPr>
              <a:t>w</a:t>
            </a:r>
            <a:r>
              <a:rPr lang="en-US" sz="2800" dirty="0" smtClean="0">
                <a:latin typeface="Luxi Sans"/>
              </a:rPr>
              <a:t>hich is also </a:t>
            </a:r>
            <a:r>
              <a:rPr lang="en-US" sz="2800" i="1" dirty="0" smtClean="0">
                <a:latin typeface="Luxi Sans"/>
              </a:rPr>
              <a:t>first order accurate</a:t>
            </a:r>
            <a:endParaRPr lang="en-US" sz="2800" i="1" dirty="0">
              <a:latin typeface="Luxi Sans"/>
            </a:endParaRPr>
          </a:p>
        </p:txBody>
      </p:sp>
    </p:spTree>
    <p:extLst>
      <p:ext uri="{BB962C8B-B14F-4D97-AF65-F5344CB8AC3E}">
        <p14:creationId xmlns:p14="http://schemas.microsoft.com/office/powerpoint/2010/main" val="170477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181" y="1143000"/>
            <a:ext cx="5296367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76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1937" y="433429"/>
            <a:ext cx="3479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Luxi Sans"/>
              </a:rPr>
              <a:t>Central Difference</a:t>
            </a:r>
            <a:endParaRPr lang="en-US" sz="3200" dirty="0">
              <a:latin typeface="Luxi San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464472"/>
            <a:ext cx="8188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pc="-1" dirty="0" smtClean="0">
                <a:latin typeface="Luxi Sans"/>
              </a:rPr>
              <a:t>Subtracting the backward Taylor from the forward Taylor gives us the </a:t>
            </a:r>
            <a:r>
              <a:rPr lang="en-US" sz="2400" i="1" spc="-1" dirty="0" smtClean="0">
                <a:latin typeface="Luxi Sans"/>
              </a:rPr>
              <a:t>centered difference </a:t>
            </a:r>
            <a:r>
              <a:rPr lang="en-US" sz="2400" spc="-1" dirty="0" smtClean="0">
                <a:latin typeface="Luxi Sans"/>
              </a:rPr>
              <a:t>formula</a:t>
            </a:r>
            <a:endParaRPr lang="en-US" sz="2400" spc="-1" dirty="0">
              <a:latin typeface="Luxi San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3122" y="4184519"/>
            <a:ext cx="52437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Luxi Sans"/>
              </a:rPr>
              <a:t>w</a:t>
            </a:r>
            <a:r>
              <a:rPr lang="en-US" sz="2800" dirty="0" smtClean="0">
                <a:latin typeface="Luxi Sans"/>
              </a:rPr>
              <a:t>hich is </a:t>
            </a:r>
            <a:r>
              <a:rPr lang="en-US" sz="2800" i="1" dirty="0" smtClean="0">
                <a:latin typeface="Luxi Sans"/>
              </a:rPr>
              <a:t>second order accurate</a:t>
            </a:r>
            <a:endParaRPr lang="en-US" sz="2800" i="1" dirty="0">
              <a:latin typeface="Luxi San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Formula 4"/>
              <p:cNvSpPr txBox="1"/>
              <p:nvPr/>
            </p:nvSpPr>
            <p:spPr>
              <a:xfrm>
                <a:off x="2203919" y="2665254"/>
                <a:ext cx="3972029" cy="1149480"/>
              </a:xfrm>
              <a:prstGeom prst="rect">
                <a:avLst/>
              </a:prstGeo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𝑑𝑓</m:t>
                              </m:r>
                            </m:num>
                            <m:den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𝑑𝑥</m:t>
                              </m:r>
                            </m:den>
                          </m:f>
                        </m:e>
                        <m:sub>
                          <m:r>
                            <a:rPr sz="240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sz="2400">
                          <a:latin typeface="Cambria Math" panose="02040503050406030204" pitchFamily="18" charset="0"/>
                        </a:rPr>
                        <m:t>≈</m:t>
                      </m:r>
                      <m:f>
                        <m:f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sz="2400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𝑓</m:t>
                          </m:r>
                        </m:num>
                        <m:den>
                          <m:r>
                            <a:rPr sz="2400">
                              <a:latin typeface="Cambria Math" panose="02040503050406030204" pitchFamily="18" charset="0"/>
                            </a:rPr>
                            <m:t>𝛥</m:t>
                          </m:r>
                          <m:r>
                            <a:rPr sz="240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sz="24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sz="240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sz="240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sz="240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sz="2400" dirty="0"/>
              </a:p>
            </p:txBody>
          </p:sp>
        </mc:Choice>
        <mc:Fallback xmlns="">
          <p:sp>
            <p:nvSpPr>
              <p:cNvPr id="7" name="Formula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3919" y="2665254"/>
                <a:ext cx="3972029" cy="114948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58413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267" y="1355096"/>
            <a:ext cx="6283934" cy="413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354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 sz="4000" dirty="0" smtClean="0">
                <a:latin typeface="+mn-lt"/>
              </a:rPr>
              <a:t>Differentiation</a:t>
            </a:r>
            <a:endParaRPr lang="en-US" altLang="en-US" sz="4000" dirty="0">
              <a:latin typeface="+mn-lt"/>
            </a:endParaRPr>
          </a:p>
        </p:txBody>
      </p:sp>
      <p:sp>
        <p:nvSpPr>
          <p:cNvPr id="6" name="TextShape 2"/>
          <p:cNvSpPr txBox="1"/>
          <p:nvPr/>
        </p:nvSpPr>
        <p:spPr>
          <a:xfrm>
            <a:off x="504000" y="1769040"/>
            <a:ext cx="8182800" cy="4555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en-US" sz="3200" b="0" strike="noStrike" spc="-1" dirty="0"/>
              <a:t>Most engineering and scientific problems involve derivatives</a:t>
            </a:r>
          </a:p>
          <a:p>
            <a:pPr marL="864000" indent="-288000">
              <a:lnSpc>
                <a:spcPct val="100000"/>
              </a:lnSpc>
              <a:spcAft>
                <a:spcPts val="1134"/>
              </a:spcAft>
            </a:pPr>
            <a:r>
              <a:rPr lang="en-US" sz="2800" b="0" strike="noStrike" spc="-1" dirty="0"/>
              <a:t>Temperature distribution</a:t>
            </a:r>
            <a:endParaRPr lang="en-US" sz="2800" b="0" strike="noStrike" spc="-1" dirty="0">
              <a:ea typeface="Luxi Sans"/>
            </a:endParaRPr>
          </a:p>
          <a:p>
            <a:pPr marL="864000" indent="-288000">
              <a:lnSpc>
                <a:spcPct val="100000"/>
              </a:lnSpc>
              <a:spcAft>
                <a:spcPts val="1134"/>
              </a:spcAft>
            </a:pPr>
            <a:r>
              <a:rPr lang="en-US" sz="2800" b="0" strike="noStrike" spc="-1" dirty="0"/>
              <a:t>Response of mass-spring to excitation (gun recoil, shock absorbers, etc.)</a:t>
            </a:r>
            <a:endParaRPr lang="en-US" sz="2800" b="0" strike="noStrike" spc="-1" dirty="0">
              <a:ea typeface="Luxi Sans"/>
            </a:endParaRPr>
          </a:p>
          <a:p>
            <a:pPr marL="864000" indent="-288000">
              <a:lnSpc>
                <a:spcPct val="100000"/>
              </a:lnSpc>
              <a:spcAft>
                <a:spcPts val="1134"/>
              </a:spcAft>
            </a:pPr>
            <a:r>
              <a:rPr lang="en-US" sz="2800" b="0" strike="noStrike" spc="-1" dirty="0"/>
              <a:t>Many others..</a:t>
            </a:r>
            <a:endParaRPr lang="en-US" sz="2800" b="0" strike="noStrike" spc="-1" dirty="0">
              <a:ea typeface="Luxi Sans"/>
            </a:endParaRPr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937" y="433429"/>
            <a:ext cx="4535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Luxi Sans"/>
              </a:rPr>
              <a:t>Increasing the Accuracy</a:t>
            </a:r>
            <a:endParaRPr lang="en-US" sz="3200" dirty="0">
              <a:latin typeface="Luxi San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7150" y="3200400"/>
            <a:ext cx="8188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pc="-1" dirty="0" smtClean="0">
                <a:latin typeface="Luxi Sans"/>
              </a:rPr>
              <a:t>For example, to get higher accuracy first derivatives, the second order term has to be retained. This term can be evaluated using the centered difference formula for </a:t>
            </a:r>
            <a:r>
              <a:rPr lang="en-US" sz="2400" i="1" spc="-1" dirty="0" smtClean="0">
                <a:latin typeface="Luxi Sans"/>
              </a:rPr>
              <a:t>f’’</a:t>
            </a:r>
            <a:endParaRPr lang="en-US" sz="2400" i="1" spc="-1" dirty="0">
              <a:latin typeface="Luxi San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7151" y="1389003"/>
            <a:ext cx="81886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pc="-1" dirty="0" smtClean="0">
                <a:latin typeface="Luxi Sans"/>
              </a:rPr>
              <a:t>Common ways to increase accuracy are: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spc="-1" dirty="0" smtClean="0">
                <a:latin typeface="Luxi Sans"/>
              </a:rPr>
              <a:t>Decrease step size </a:t>
            </a:r>
            <a:r>
              <a:rPr lang="en-US" sz="2400" i="1" spc="-1" dirty="0" smtClean="0">
                <a:latin typeface="Luxi Sans"/>
              </a:rPr>
              <a:t>h.</a:t>
            </a:r>
            <a:endParaRPr lang="en-US" sz="2400" spc="-1" dirty="0" smtClean="0">
              <a:latin typeface="Luxi Sans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spc="-1" dirty="0" smtClean="0">
                <a:latin typeface="Luxi Sans"/>
              </a:rPr>
              <a:t>Taking more terms in the Taylor series.</a:t>
            </a:r>
            <a:endParaRPr lang="en-US" sz="2400" spc="-1" dirty="0">
              <a:latin typeface="Luxi Sans"/>
            </a:endParaRPr>
          </a:p>
        </p:txBody>
      </p:sp>
    </p:spTree>
    <p:extLst>
      <p:ext uri="{BB962C8B-B14F-4D97-AF65-F5344CB8AC3E}">
        <p14:creationId xmlns:p14="http://schemas.microsoft.com/office/powerpoint/2010/main" val="3691828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937" y="433429"/>
            <a:ext cx="4535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Luxi Sans"/>
              </a:rPr>
              <a:t>Increasing the Accuracy</a:t>
            </a:r>
            <a:endParaRPr lang="en-US" sz="3200" dirty="0">
              <a:latin typeface="Luxi San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61937" y="1324744"/>
            <a:ext cx="8188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spc="-1" dirty="0" smtClean="0">
                <a:latin typeface="Luxi Sans"/>
              </a:rPr>
              <a:t>Adding</a:t>
            </a:r>
            <a:r>
              <a:rPr lang="en-US" sz="2400" spc="-1" dirty="0" smtClean="0">
                <a:latin typeface="Luxi Sans"/>
              </a:rPr>
              <a:t> the backward to the forward Taylor series gives us the centered difference formula for </a:t>
            </a:r>
            <a:r>
              <a:rPr lang="en-US" sz="2400" i="1" spc="-1" dirty="0" smtClean="0">
                <a:latin typeface="Luxi Sans"/>
              </a:rPr>
              <a:t>f’’</a:t>
            </a:r>
            <a:r>
              <a:rPr lang="en-US" sz="2400" spc="-1" dirty="0" smtClean="0">
                <a:latin typeface="Luxi Sans"/>
              </a:rPr>
              <a:t>. </a:t>
            </a:r>
            <a:endParaRPr lang="en-US" sz="2400" spc="-1" dirty="0">
              <a:latin typeface="Luxi San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99" y="2455457"/>
            <a:ext cx="6878233" cy="17099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1937" y="4783540"/>
            <a:ext cx="81886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spc="-1" dirty="0">
                <a:latin typeface="Luxi Sans"/>
              </a:rPr>
              <a:t>This can be substituted into the Taylor series for forward or backward difference derivation.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2117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igure 23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3400"/>
            <a:ext cx="7696200" cy="609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8600" y="164068"/>
            <a:ext cx="2904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Forward Difference Formulas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6353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64068"/>
            <a:ext cx="3035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Backward Difference Formulas</a:t>
            </a:r>
            <a:endParaRPr lang="en-US" dirty="0"/>
          </a:p>
        </p:txBody>
      </p:sp>
      <p:pic>
        <p:nvPicPr>
          <p:cNvPr id="4" name="Picture 2" descr="Figure 23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2296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53331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164068"/>
            <a:ext cx="2988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Centered Difference Formulas</a:t>
            </a:r>
            <a:endParaRPr lang="en-US" dirty="0"/>
          </a:p>
        </p:txBody>
      </p:sp>
      <p:pic>
        <p:nvPicPr>
          <p:cNvPr id="4" name="Picture 2" descr="Figure 23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45910"/>
            <a:ext cx="82296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0423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 sz="4000" dirty="0" smtClean="0">
                <a:latin typeface="+mn-lt"/>
              </a:rPr>
              <a:t>Strategy for Tabulated Data</a:t>
            </a:r>
            <a:endParaRPr lang="en-US" altLang="en-US" sz="4000" dirty="0">
              <a:latin typeface="+mn-lt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 smtClean="0"/>
              <a:t>Tabulated data can be equally spaced or non-equally spaced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The strategy is to </a:t>
            </a:r>
            <a:r>
              <a:rPr lang="en-US" altLang="en-US" i="1" dirty="0" smtClean="0"/>
              <a:t>fit a polynomial</a:t>
            </a:r>
            <a:r>
              <a:rPr lang="en-US" altLang="en-US" dirty="0" smtClean="0"/>
              <a:t> to the data and differentiate the polynomial.</a:t>
            </a:r>
          </a:p>
          <a:p>
            <a:pPr>
              <a:lnSpc>
                <a:spcPct val="90000"/>
              </a:lnSpc>
            </a:pPr>
            <a:r>
              <a:rPr lang="en-US" altLang="en-US" dirty="0" smtClean="0"/>
              <a:t>The polynomial fit can either be</a:t>
            </a:r>
            <a:endParaRPr lang="en-US" altLang="en-US" dirty="0" smtClean="0"/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Direct fit polynomials</a:t>
            </a:r>
            <a:endParaRPr lang="en-US" altLang="en-US" dirty="0" smtClean="0"/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Lagrange polynomials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Divided difference polynomials</a:t>
            </a:r>
            <a:endParaRPr lang="en-US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58577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90" y="1143000"/>
            <a:ext cx="8454559" cy="3733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381000"/>
            <a:ext cx="3341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Direct Fit Polynomials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363253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77" y="1371600"/>
            <a:ext cx="8547045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381000"/>
            <a:ext cx="33314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Lagrange Polynomials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8009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93" y="1524000"/>
            <a:ext cx="8365813" cy="381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381000"/>
            <a:ext cx="47080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Divided Difference Polynomials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534198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55454"/>
            <a:ext cx="8245557" cy="39547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381000"/>
            <a:ext cx="1415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9927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295400"/>
            <a:ext cx="8183612" cy="46481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7808" y="533400"/>
            <a:ext cx="4141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Engineering Application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81000"/>
            <a:ext cx="1415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818" y="1524000"/>
            <a:ext cx="830725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833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81000"/>
            <a:ext cx="1415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718" y="1676400"/>
            <a:ext cx="858656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430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81000"/>
            <a:ext cx="14157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110006"/>
            <a:ext cx="8035846" cy="452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770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81000"/>
            <a:ext cx="2754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 (</a:t>
            </a:r>
            <a:r>
              <a:rPr lang="en-US" sz="2800" dirty="0" err="1" smtClean="0"/>
              <a:t>Matlab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39" y="1828800"/>
            <a:ext cx="8688789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7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81000"/>
            <a:ext cx="2754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 (</a:t>
            </a:r>
            <a:r>
              <a:rPr lang="en-US" sz="2800" dirty="0" err="1" smtClean="0"/>
              <a:t>Matlab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988139"/>
            <a:ext cx="8663313" cy="49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599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800" y="381000"/>
            <a:ext cx="2754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Example (</a:t>
            </a:r>
            <a:r>
              <a:rPr lang="en-US" sz="2800" dirty="0" err="1" smtClean="0"/>
              <a:t>Matlab</a:t>
            </a:r>
            <a:r>
              <a:rPr lang="en-US" sz="2800" dirty="0" smtClean="0"/>
              <a:t>)</a:t>
            </a:r>
            <a:endParaRPr lang="en-US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701" y="1524000"/>
            <a:ext cx="8733695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2253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7366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4505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260981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001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77808" y="533400"/>
            <a:ext cx="4141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Engineering Application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638" y="1118175"/>
            <a:ext cx="8438161" cy="497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6744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0073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7729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99654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87018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2797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1734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08558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378336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858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717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148" y="1371600"/>
            <a:ext cx="7193280" cy="4495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7808" y="533400"/>
            <a:ext cx="4141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Engineering Application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734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97" y="1447800"/>
            <a:ext cx="8459622" cy="4038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7808" y="533400"/>
            <a:ext cx="41417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Engineering Application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188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 sz="4000" dirty="0" smtClean="0">
                <a:latin typeface="+mn-lt"/>
              </a:rPr>
              <a:t>Differentiation</a:t>
            </a:r>
            <a:endParaRPr lang="en-US" altLang="en-US" sz="4000" dirty="0">
              <a:latin typeface="+mn-lt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 smtClean="0"/>
              <a:t>The function to be differentiated will typically be in one of the following three forms:	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A simple continuous function such as polynomial, an exponential, or a trigonometric function.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A complicated continuous function that is difficult or impossible to differentiate or integrate directly.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A tabulated </a:t>
            </a:r>
            <a:r>
              <a:rPr lang="en-US" altLang="en-US" dirty="0" smtClean="0"/>
              <a:t>function (tabulated data) </a:t>
            </a:r>
            <a:r>
              <a:rPr lang="en-US" altLang="en-US" dirty="0" smtClean="0"/>
              <a:t>where values of x and f(x) are given at a number of discrete points, as is often the case with experimental or field data.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6646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altLang="en-US" sz="4000" dirty="0" smtClean="0">
                <a:latin typeface="+mn-lt"/>
              </a:rPr>
              <a:t>Strategy for Continuous Functions</a:t>
            </a:r>
            <a:endParaRPr lang="en-US" altLang="en-US" sz="4000" dirty="0">
              <a:latin typeface="+mn-lt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dirty="0" smtClean="0"/>
              <a:t>Since we already know what the function is,</a:t>
            </a:r>
            <a:endParaRPr lang="en-US" altLang="en-US" dirty="0" smtClean="0"/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Generate as many function points as needed</a:t>
            </a:r>
            <a:endParaRPr lang="en-US" altLang="en-US" dirty="0" smtClean="0"/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Use the generated function values to estimate the derivative based on finite difference formulas</a:t>
            </a:r>
          </a:p>
          <a:p>
            <a:pPr lvl="1">
              <a:lnSpc>
                <a:spcPct val="90000"/>
              </a:lnSpc>
            </a:pPr>
            <a:r>
              <a:rPr lang="en-US" altLang="en-US" dirty="0" smtClean="0"/>
              <a:t>Finite difference formulas use only function values to give estimates of derivatives</a:t>
            </a:r>
            <a:r>
              <a:rPr lang="en-US" altLang="en-US" dirty="0" smtClean="0"/>
              <a:t> </a:t>
            </a:r>
            <a:endParaRPr lang="en-US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70947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igPT0607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609600"/>
            <a:ext cx="3962400" cy="5562600"/>
          </a:xfrm>
          <a:prstGeom prst="rect">
            <a:avLst/>
          </a:prstGeom>
          <a:noFill/>
          <a:ln/>
        </p:spPr>
      </p:pic>
    </p:spTree>
    <p:extLst>
      <p:ext uri="{BB962C8B-B14F-4D97-AF65-F5344CB8AC3E}">
        <p14:creationId xmlns:p14="http://schemas.microsoft.com/office/powerpoint/2010/main" val="3808961054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2084</TotalTime>
  <Words>388</Words>
  <Application>Microsoft Office PowerPoint</Application>
  <PresentationFormat>On-screen Show (4:3)</PresentationFormat>
  <Paragraphs>70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5" baseType="lpstr">
      <vt:lpstr>Arial</vt:lpstr>
      <vt:lpstr>Calibri</vt:lpstr>
      <vt:lpstr>Cambria Math</vt:lpstr>
      <vt:lpstr>Luxi Sans</vt:lpstr>
      <vt:lpstr>UTMocw template</vt:lpstr>
      <vt:lpstr>SKTN 2393 Numerical Methods for Nuclear Engineers</vt:lpstr>
      <vt:lpstr>Differentiation</vt:lpstr>
      <vt:lpstr>PowerPoint Presentation</vt:lpstr>
      <vt:lpstr>PowerPoint Presentation</vt:lpstr>
      <vt:lpstr>PowerPoint Presentation</vt:lpstr>
      <vt:lpstr>PowerPoint Presentation</vt:lpstr>
      <vt:lpstr>Differentiation</vt:lpstr>
      <vt:lpstr>Strategy for Continuous Functions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Strategy for Tabulated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67</cp:revision>
  <cp:lastPrinted>2013-09-09T16:12:58Z</cp:lastPrinted>
  <dcterms:created xsi:type="dcterms:W3CDTF">2013-08-28T02:41:09Z</dcterms:created>
  <dcterms:modified xsi:type="dcterms:W3CDTF">2018-11-21T06:04:23Z</dcterms:modified>
</cp:coreProperties>
</file>