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2"/>
  </p:notesMasterIdLst>
  <p:sldIdLst>
    <p:sldId id="256" r:id="rId2"/>
    <p:sldId id="257" r:id="rId3"/>
    <p:sldId id="258" r:id="rId4"/>
    <p:sldId id="259" r:id="rId5"/>
    <p:sldId id="296" r:id="rId6"/>
    <p:sldId id="260" r:id="rId7"/>
    <p:sldId id="261" r:id="rId8"/>
    <p:sldId id="262" r:id="rId9"/>
    <p:sldId id="263" r:id="rId10"/>
    <p:sldId id="264" r:id="rId11"/>
    <p:sldId id="301" r:id="rId12"/>
    <p:sldId id="265" r:id="rId13"/>
    <p:sldId id="266" r:id="rId14"/>
    <p:sldId id="267" r:id="rId15"/>
    <p:sldId id="275" r:id="rId16"/>
    <p:sldId id="276" r:id="rId17"/>
    <p:sldId id="274" r:id="rId18"/>
    <p:sldId id="270" r:id="rId19"/>
    <p:sldId id="268" r:id="rId20"/>
    <p:sldId id="277" r:id="rId21"/>
    <p:sldId id="278" r:id="rId22"/>
    <p:sldId id="284" r:id="rId23"/>
    <p:sldId id="279" r:id="rId24"/>
    <p:sldId id="302" r:id="rId25"/>
    <p:sldId id="271" r:id="rId26"/>
    <p:sldId id="272" r:id="rId27"/>
    <p:sldId id="281" r:id="rId28"/>
    <p:sldId id="282" r:id="rId29"/>
    <p:sldId id="269" r:id="rId30"/>
    <p:sldId id="283" r:id="rId31"/>
    <p:sldId id="286" r:id="rId32"/>
    <p:sldId id="287" r:id="rId33"/>
    <p:sldId id="285" r:id="rId34"/>
    <p:sldId id="303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327" r:id="rId59"/>
    <p:sldId id="328" r:id="rId60"/>
    <p:sldId id="329" r:id="rId61"/>
    <p:sldId id="330" r:id="rId62"/>
    <p:sldId id="331" r:id="rId63"/>
    <p:sldId id="332" r:id="rId64"/>
    <p:sldId id="333" r:id="rId65"/>
    <p:sldId id="334" r:id="rId66"/>
    <p:sldId id="335" r:id="rId67"/>
    <p:sldId id="336" r:id="rId68"/>
    <p:sldId id="337" r:id="rId69"/>
    <p:sldId id="338" r:id="rId70"/>
    <p:sldId id="339" r:id="rId71"/>
    <p:sldId id="340" r:id="rId72"/>
    <p:sldId id="341" r:id="rId73"/>
    <p:sldId id="342" r:id="rId74"/>
    <p:sldId id="343" r:id="rId75"/>
    <p:sldId id="344" r:id="rId76"/>
    <p:sldId id="345" r:id="rId77"/>
    <p:sldId id="346" r:id="rId78"/>
    <p:sldId id="347" r:id="rId79"/>
    <p:sldId id="348" r:id="rId80"/>
    <p:sldId id="349" r:id="rId81"/>
    <p:sldId id="350" r:id="rId82"/>
    <p:sldId id="351" r:id="rId83"/>
    <p:sldId id="352" r:id="rId84"/>
    <p:sldId id="353" r:id="rId85"/>
    <p:sldId id="354" r:id="rId86"/>
    <p:sldId id="355" r:id="rId87"/>
    <p:sldId id="356" r:id="rId88"/>
    <p:sldId id="357" r:id="rId89"/>
    <p:sldId id="358" r:id="rId90"/>
    <p:sldId id="359" r:id="rId91"/>
    <p:sldId id="360" r:id="rId92"/>
    <p:sldId id="361" r:id="rId93"/>
    <p:sldId id="362" r:id="rId94"/>
    <p:sldId id="363" r:id="rId95"/>
    <p:sldId id="364" r:id="rId96"/>
    <p:sldId id="365" r:id="rId97"/>
    <p:sldId id="366" r:id="rId98"/>
    <p:sldId id="367" r:id="rId99"/>
    <p:sldId id="368" r:id="rId100"/>
    <p:sldId id="369" r:id="rId101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5" Type="http://schemas.openxmlformats.org/officeDocument/2006/relationships/image" Target="../media/image52.wmf"/><Relationship Id="rId4" Type="http://schemas.openxmlformats.org/officeDocument/2006/relationships/image" Target="../media/image4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27.wmf"/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8.wmf"/><Relationship Id="rId7" Type="http://schemas.openxmlformats.org/officeDocument/2006/relationships/image" Target="../media/image72.png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4" Type="http://schemas.openxmlformats.org/officeDocument/2006/relationships/image" Target="../media/image77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image" Target="../media/image9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4" Type="http://schemas.openxmlformats.org/officeDocument/2006/relationships/image" Target="../media/image97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image" Target="../media/image98.emf"/><Relationship Id="rId6" Type="http://schemas.openxmlformats.org/officeDocument/2006/relationships/image" Target="../media/image103.emf"/><Relationship Id="rId5" Type="http://schemas.openxmlformats.org/officeDocument/2006/relationships/image" Target="../media/image102.emf"/><Relationship Id="rId4" Type="http://schemas.openxmlformats.org/officeDocument/2006/relationships/image" Target="../media/image101.e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image" Target="../media/image10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0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3" Type="http://schemas.openxmlformats.org/officeDocument/2006/relationships/image" Target="../media/image127.emf"/><Relationship Id="rId7" Type="http://schemas.openxmlformats.org/officeDocument/2006/relationships/image" Target="../media/image131.emf"/><Relationship Id="rId2" Type="http://schemas.openxmlformats.org/officeDocument/2006/relationships/image" Target="../media/image126.emf"/><Relationship Id="rId1" Type="http://schemas.openxmlformats.org/officeDocument/2006/relationships/image" Target="../media/image125.emf"/><Relationship Id="rId6" Type="http://schemas.openxmlformats.org/officeDocument/2006/relationships/image" Target="../media/image130.emf"/><Relationship Id="rId5" Type="http://schemas.openxmlformats.org/officeDocument/2006/relationships/image" Target="../media/image129.emf"/><Relationship Id="rId4" Type="http://schemas.openxmlformats.org/officeDocument/2006/relationships/image" Target="../media/image128.e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emf"/><Relationship Id="rId1" Type="http://schemas.openxmlformats.org/officeDocument/2006/relationships/image" Target="../media/image133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emf"/><Relationship Id="rId1" Type="http://schemas.openxmlformats.org/officeDocument/2006/relationships/image" Target="../media/image137.e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emf"/><Relationship Id="rId1" Type="http://schemas.openxmlformats.org/officeDocument/2006/relationships/image" Target="../media/image139.e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wmf"/><Relationship Id="rId2" Type="http://schemas.openxmlformats.org/officeDocument/2006/relationships/image" Target="../media/image142.wmf"/><Relationship Id="rId1" Type="http://schemas.openxmlformats.org/officeDocument/2006/relationships/image" Target="../media/image141.wmf"/><Relationship Id="rId6" Type="http://schemas.openxmlformats.org/officeDocument/2006/relationships/image" Target="../media/image146.wmf"/><Relationship Id="rId5" Type="http://schemas.openxmlformats.org/officeDocument/2006/relationships/image" Target="../media/image145.wmf"/><Relationship Id="rId4" Type="http://schemas.openxmlformats.org/officeDocument/2006/relationships/image" Target="../media/image144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emf"/><Relationship Id="rId2" Type="http://schemas.openxmlformats.org/officeDocument/2006/relationships/image" Target="../media/image148.emf"/><Relationship Id="rId1" Type="http://schemas.openxmlformats.org/officeDocument/2006/relationships/image" Target="../media/image147.emf"/><Relationship Id="rId6" Type="http://schemas.openxmlformats.org/officeDocument/2006/relationships/image" Target="../media/image152.emf"/><Relationship Id="rId5" Type="http://schemas.openxmlformats.org/officeDocument/2006/relationships/image" Target="../media/image151.emf"/><Relationship Id="rId4" Type="http://schemas.openxmlformats.org/officeDocument/2006/relationships/image" Target="../media/image150.e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image" Target="../media/image154.emf"/><Relationship Id="rId1" Type="http://schemas.openxmlformats.org/officeDocument/2006/relationships/image" Target="../media/image153.emf"/><Relationship Id="rId4" Type="http://schemas.openxmlformats.org/officeDocument/2006/relationships/image" Target="../media/image156.e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wmf"/><Relationship Id="rId2" Type="http://schemas.openxmlformats.org/officeDocument/2006/relationships/image" Target="../media/image158.wmf"/><Relationship Id="rId1" Type="http://schemas.openxmlformats.org/officeDocument/2006/relationships/image" Target="../media/image157.wmf"/><Relationship Id="rId5" Type="http://schemas.openxmlformats.org/officeDocument/2006/relationships/image" Target="../media/image161.wmf"/><Relationship Id="rId4" Type="http://schemas.openxmlformats.org/officeDocument/2006/relationships/image" Target="../media/image160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2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7" Type="http://schemas.openxmlformats.org/officeDocument/2006/relationships/image" Target="../media/image169.emf"/><Relationship Id="rId2" Type="http://schemas.openxmlformats.org/officeDocument/2006/relationships/image" Target="../media/image164.emf"/><Relationship Id="rId1" Type="http://schemas.openxmlformats.org/officeDocument/2006/relationships/image" Target="../media/image163.emf"/><Relationship Id="rId6" Type="http://schemas.openxmlformats.org/officeDocument/2006/relationships/image" Target="../media/image168.emf"/><Relationship Id="rId5" Type="http://schemas.openxmlformats.org/officeDocument/2006/relationships/image" Target="../media/image167.emf"/><Relationship Id="rId4" Type="http://schemas.openxmlformats.org/officeDocument/2006/relationships/image" Target="../media/image166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wmf"/><Relationship Id="rId2" Type="http://schemas.openxmlformats.org/officeDocument/2006/relationships/image" Target="../media/image173.wmf"/><Relationship Id="rId1" Type="http://schemas.openxmlformats.org/officeDocument/2006/relationships/image" Target="../media/image172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emf"/><Relationship Id="rId2" Type="http://schemas.openxmlformats.org/officeDocument/2006/relationships/image" Target="../media/image176.emf"/><Relationship Id="rId1" Type="http://schemas.openxmlformats.org/officeDocument/2006/relationships/image" Target="../media/image175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8.e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wmf"/><Relationship Id="rId2" Type="http://schemas.openxmlformats.org/officeDocument/2006/relationships/image" Target="../media/image180.wmf"/><Relationship Id="rId1" Type="http://schemas.openxmlformats.org/officeDocument/2006/relationships/image" Target="../media/image179.wmf"/><Relationship Id="rId4" Type="http://schemas.openxmlformats.org/officeDocument/2006/relationships/image" Target="../media/image182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emf"/><Relationship Id="rId2" Type="http://schemas.openxmlformats.org/officeDocument/2006/relationships/image" Target="../media/image184.emf"/><Relationship Id="rId1" Type="http://schemas.openxmlformats.org/officeDocument/2006/relationships/image" Target="../media/image183.emf"/><Relationship Id="rId6" Type="http://schemas.openxmlformats.org/officeDocument/2006/relationships/image" Target="../media/image188.emf"/><Relationship Id="rId5" Type="http://schemas.openxmlformats.org/officeDocument/2006/relationships/image" Target="../media/image187.emf"/><Relationship Id="rId4" Type="http://schemas.openxmlformats.org/officeDocument/2006/relationships/image" Target="../media/image186.emf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wmf"/><Relationship Id="rId2" Type="http://schemas.openxmlformats.org/officeDocument/2006/relationships/image" Target="../media/image189.wmf"/><Relationship Id="rId1" Type="http://schemas.openxmlformats.org/officeDocument/2006/relationships/image" Target="../media/image179.wmf"/><Relationship Id="rId4" Type="http://schemas.openxmlformats.org/officeDocument/2006/relationships/image" Target="../media/image191.wmf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wmf"/><Relationship Id="rId2" Type="http://schemas.openxmlformats.org/officeDocument/2006/relationships/image" Target="../media/image193.wmf"/><Relationship Id="rId1" Type="http://schemas.openxmlformats.org/officeDocument/2006/relationships/image" Target="../media/image192.wmf"/><Relationship Id="rId4" Type="http://schemas.openxmlformats.org/officeDocument/2006/relationships/image" Target="../media/image195.wmf"/></Relationships>
</file>

<file path=ppt/drawings/_rels/vmlDrawing5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emf"/><Relationship Id="rId2" Type="http://schemas.openxmlformats.org/officeDocument/2006/relationships/image" Target="../media/image197.emf"/><Relationship Id="rId1" Type="http://schemas.openxmlformats.org/officeDocument/2006/relationships/image" Target="../media/image196.emf"/><Relationship Id="rId4" Type="http://schemas.openxmlformats.org/officeDocument/2006/relationships/image" Target="../media/image19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28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0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7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8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40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7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62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64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73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70.w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2.png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69.w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71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62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7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64.bin"/><Relationship Id="rId5" Type="http://schemas.openxmlformats.org/officeDocument/2006/relationships/image" Target="../media/image78.wmf"/><Relationship Id="rId4" Type="http://schemas.openxmlformats.org/officeDocument/2006/relationships/oleObject" Target="../embeddings/oleObject63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82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85.w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87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89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90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92.e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91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95.emf"/><Relationship Id="rId5" Type="http://schemas.openxmlformats.org/officeDocument/2006/relationships/oleObject" Target="../embeddings/oleObject75.bin"/><Relationship Id="rId10" Type="http://schemas.openxmlformats.org/officeDocument/2006/relationships/image" Target="../media/image97.emf"/><Relationship Id="rId4" Type="http://schemas.openxmlformats.org/officeDocument/2006/relationships/image" Target="../media/image94.emf"/><Relationship Id="rId9" Type="http://schemas.openxmlformats.org/officeDocument/2006/relationships/oleObject" Target="../embeddings/oleObject77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13" Type="http://schemas.openxmlformats.org/officeDocument/2006/relationships/oleObject" Target="../embeddings/oleObject83.bin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12" Type="http://schemas.openxmlformats.org/officeDocument/2006/relationships/image" Target="../media/image10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99.emf"/><Relationship Id="rId11" Type="http://schemas.openxmlformats.org/officeDocument/2006/relationships/oleObject" Target="../embeddings/oleObject82.bin"/><Relationship Id="rId5" Type="http://schemas.openxmlformats.org/officeDocument/2006/relationships/oleObject" Target="../embeddings/oleObject79.bin"/><Relationship Id="rId10" Type="http://schemas.openxmlformats.org/officeDocument/2006/relationships/image" Target="../media/image101.emf"/><Relationship Id="rId4" Type="http://schemas.openxmlformats.org/officeDocument/2006/relationships/image" Target="../media/image98.emf"/><Relationship Id="rId9" Type="http://schemas.openxmlformats.org/officeDocument/2006/relationships/oleObject" Target="../embeddings/oleObject81.bin"/><Relationship Id="rId14" Type="http://schemas.openxmlformats.org/officeDocument/2006/relationships/image" Target="../media/image103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05.e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104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11.wmf"/><Relationship Id="rId5" Type="http://schemas.openxmlformats.org/officeDocument/2006/relationships/image" Target="../media/image110.wmf"/><Relationship Id="rId4" Type="http://schemas.openxmlformats.org/officeDocument/2006/relationships/image" Target="../media/image109.e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113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114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21.wmf"/><Relationship Id="rId4" Type="http://schemas.openxmlformats.org/officeDocument/2006/relationships/image" Target="../media/image120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emf"/><Relationship Id="rId13" Type="http://schemas.openxmlformats.org/officeDocument/2006/relationships/oleObject" Target="../embeddings/oleObject95.bin"/><Relationship Id="rId18" Type="http://schemas.openxmlformats.org/officeDocument/2006/relationships/image" Target="../media/image132.emf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129.emf"/><Relationship Id="rId17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1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26.e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5" Type="http://schemas.openxmlformats.org/officeDocument/2006/relationships/oleObject" Target="../embeddings/oleObject96.bin"/><Relationship Id="rId10" Type="http://schemas.openxmlformats.org/officeDocument/2006/relationships/image" Target="../media/image128.emf"/><Relationship Id="rId4" Type="http://schemas.openxmlformats.org/officeDocument/2006/relationships/image" Target="../media/image125.e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130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8.bin"/><Relationship Id="rId7" Type="http://schemas.openxmlformats.org/officeDocument/2006/relationships/image" Target="../media/image12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34.emf"/><Relationship Id="rId5" Type="http://schemas.openxmlformats.org/officeDocument/2006/relationships/oleObject" Target="../embeddings/oleObject99.bin"/><Relationship Id="rId4" Type="http://schemas.openxmlformats.org/officeDocument/2006/relationships/image" Target="../media/image133.e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36.png"/><Relationship Id="rId4" Type="http://schemas.openxmlformats.org/officeDocument/2006/relationships/image" Target="../media/image135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38.emf"/><Relationship Id="rId5" Type="http://schemas.openxmlformats.org/officeDocument/2006/relationships/oleObject" Target="../embeddings/oleObject102.bin"/><Relationship Id="rId4" Type="http://schemas.openxmlformats.org/officeDocument/2006/relationships/image" Target="../media/image137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40.emf"/><Relationship Id="rId5" Type="http://schemas.openxmlformats.org/officeDocument/2006/relationships/oleObject" Target="../embeddings/oleObject104.bin"/><Relationship Id="rId4" Type="http://schemas.openxmlformats.org/officeDocument/2006/relationships/image" Target="../media/image139.em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wmf"/><Relationship Id="rId13" Type="http://schemas.openxmlformats.org/officeDocument/2006/relationships/oleObject" Target="../embeddings/oleObject110.bin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12" Type="http://schemas.openxmlformats.org/officeDocument/2006/relationships/image" Target="../media/image1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42.wmf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6.bin"/><Relationship Id="rId10" Type="http://schemas.openxmlformats.org/officeDocument/2006/relationships/image" Target="../media/image144.wmf"/><Relationship Id="rId4" Type="http://schemas.openxmlformats.org/officeDocument/2006/relationships/image" Target="../media/image141.wmf"/><Relationship Id="rId9" Type="http://schemas.openxmlformats.org/officeDocument/2006/relationships/oleObject" Target="../embeddings/oleObject108.bin"/><Relationship Id="rId14" Type="http://schemas.openxmlformats.org/officeDocument/2006/relationships/image" Target="../media/image146.wm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emf"/><Relationship Id="rId13" Type="http://schemas.openxmlformats.org/officeDocument/2006/relationships/oleObject" Target="../embeddings/oleObject116.bin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3.bin"/><Relationship Id="rId12" Type="http://schemas.openxmlformats.org/officeDocument/2006/relationships/image" Target="../media/image15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48.emf"/><Relationship Id="rId11" Type="http://schemas.openxmlformats.org/officeDocument/2006/relationships/oleObject" Target="../embeddings/oleObject115.bin"/><Relationship Id="rId5" Type="http://schemas.openxmlformats.org/officeDocument/2006/relationships/oleObject" Target="../embeddings/oleObject112.bin"/><Relationship Id="rId10" Type="http://schemas.openxmlformats.org/officeDocument/2006/relationships/image" Target="../media/image150.emf"/><Relationship Id="rId4" Type="http://schemas.openxmlformats.org/officeDocument/2006/relationships/image" Target="../media/image147.emf"/><Relationship Id="rId9" Type="http://schemas.openxmlformats.org/officeDocument/2006/relationships/oleObject" Target="../embeddings/oleObject114.bin"/><Relationship Id="rId14" Type="http://schemas.openxmlformats.org/officeDocument/2006/relationships/image" Target="../media/image15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emf"/><Relationship Id="rId3" Type="http://schemas.openxmlformats.org/officeDocument/2006/relationships/oleObject" Target="../embeddings/oleObject117.bin"/><Relationship Id="rId7" Type="http://schemas.openxmlformats.org/officeDocument/2006/relationships/oleObject" Target="../embeddings/oleObject1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54.emf"/><Relationship Id="rId5" Type="http://schemas.openxmlformats.org/officeDocument/2006/relationships/oleObject" Target="../embeddings/oleObject118.bin"/><Relationship Id="rId10" Type="http://schemas.openxmlformats.org/officeDocument/2006/relationships/image" Target="../media/image156.emf"/><Relationship Id="rId4" Type="http://schemas.openxmlformats.org/officeDocument/2006/relationships/image" Target="../media/image153.emf"/><Relationship Id="rId9" Type="http://schemas.openxmlformats.org/officeDocument/2006/relationships/oleObject" Target="../embeddings/oleObject120.bin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wmf"/><Relationship Id="rId3" Type="http://schemas.openxmlformats.org/officeDocument/2006/relationships/oleObject" Target="../embeddings/oleObject121.bin"/><Relationship Id="rId7" Type="http://schemas.openxmlformats.org/officeDocument/2006/relationships/oleObject" Target="../embeddings/oleObject123.bin"/><Relationship Id="rId12" Type="http://schemas.openxmlformats.org/officeDocument/2006/relationships/image" Target="../media/image16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58.wmf"/><Relationship Id="rId11" Type="http://schemas.openxmlformats.org/officeDocument/2006/relationships/oleObject" Target="../embeddings/oleObject125.bin"/><Relationship Id="rId5" Type="http://schemas.openxmlformats.org/officeDocument/2006/relationships/oleObject" Target="../embeddings/oleObject122.bin"/><Relationship Id="rId10" Type="http://schemas.openxmlformats.org/officeDocument/2006/relationships/image" Target="../media/image160.wmf"/><Relationship Id="rId4" Type="http://schemas.openxmlformats.org/officeDocument/2006/relationships/image" Target="../media/image157.wmf"/><Relationship Id="rId9" Type="http://schemas.openxmlformats.org/officeDocument/2006/relationships/oleObject" Target="../embeddings/oleObject124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6.vml"/><Relationship Id="rId4" Type="http://schemas.openxmlformats.org/officeDocument/2006/relationships/image" Target="../media/image162.wmf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emf"/><Relationship Id="rId13" Type="http://schemas.openxmlformats.org/officeDocument/2006/relationships/oleObject" Target="../embeddings/oleObject132.bin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67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9.e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64.emf"/><Relationship Id="rId11" Type="http://schemas.openxmlformats.org/officeDocument/2006/relationships/oleObject" Target="../embeddings/oleObject131.bin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10" Type="http://schemas.openxmlformats.org/officeDocument/2006/relationships/image" Target="../media/image166.emf"/><Relationship Id="rId4" Type="http://schemas.openxmlformats.org/officeDocument/2006/relationships/image" Target="../media/image163.e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68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4" Type="http://schemas.openxmlformats.org/officeDocument/2006/relationships/image" Target="../media/image170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4" Type="http://schemas.openxmlformats.org/officeDocument/2006/relationships/image" Target="../media/image171.w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wmf"/><Relationship Id="rId3" Type="http://schemas.openxmlformats.org/officeDocument/2006/relationships/oleObject" Target="../embeddings/oleObject136.bin"/><Relationship Id="rId7" Type="http://schemas.openxmlformats.org/officeDocument/2006/relationships/oleObject" Target="../embeddings/oleObject1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173.wmf"/><Relationship Id="rId5" Type="http://schemas.openxmlformats.org/officeDocument/2006/relationships/oleObject" Target="../embeddings/oleObject137.bin"/><Relationship Id="rId4" Type="http://schemas.openxmlformats.org/officeDocument/2006/relationships/image" Target="../media/image172.wmf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emf"/><Relationship Id="rId3" Type="http://schemas.openxmlformats.org/officeDocument/2006/relationships/oleObject" Target="../embeddings/oleObject139.bin"/><Relationship Id="rId7" Type="http://schemas.openxmlformats.org/officeDocument/2006/relationships/oleObject" Target="../embeddings/oleObject1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76.emf"/><Relationship Id="rId5" Type="http://schemas.openxmlformats.org/officeDocument/2006/relationships/oleObject" Target="../embeddings/oleObject140.bin"/><Relationship Id="rId4" Type="http://schemas.openxmlformats.org/officeDocument/2006/relationships/image" Target="../media/image175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2.vml"/><Relationship Id="rId4" Type="http://schemas.openxmlformats.org/officeDocument/2006/relationships/image" Target="../media/image17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wmf"/><Relationship Id="rId3" Type="http://schemas.openxmlformats.org/officeDocument/2006/relationships/oleObject" Target="../embeddings/oleObject143.bin"/><Relationship Id="rId7" Type="http://schemas.openxmlformats.org/officeDocument/2006/relationships/oleObject" Target="../embeddings/oleObject1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80.wmf"/><Relationship Id="rId5" Type="http://schemas.openxmlformats.org/officeDocument/2006/relationships/oleObject" Target="../embeddings/oleObject144.bin"/><Relationship Id="rId10" Type="http://schemas.openxmlformats.org/officeDocument/2006/relationships/image" Target="../media/image182.wmf"/><Relationship Id="rId4" Type="http://schemas.openxmlformats.org/officeDocument/2006/relationships/image" Target="../media/image179.wmf"/><Relationship Id="rId9" Type="http://schemas.openxmlformats.org/officeDocument/2006/relationships/oleObject" Target="../embeddings/oleObject146.bin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emf"/><Relationship Id="rId13" Type="http://schemas.openxmlformats.org/officeDocument/2006/relationships/oleObject" Target="../embeddings/oleObject152.bin"/><Relationship Id="rId3" Type="http://schemas.openxmlformats.org/officeDocument/2006/relationships/oleObject" Target="../embeddings/oleObject147.bin"/><Relationship Id="rId7" Type="http://schemas.openxmlformats.org/officeDocument/2006/relationships/oleObject" Target="../embeddings/oleObject149.bin"/><Relationship Id="rId12" Type="http://schemas.openxmlformats.org/officeDocument/2006/relationships/image" Target="../media/image18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84.emf"/><Relationship Id="rId11" Type="http://schemas.openxmlformats.org/officeDocument/2006/relationships/oleObject" Target="../embeddings/oleObject151.bin"/><Relationship Id="rId5" Type="http://schemas.openxmlformats.org/officeDocument/2006/relationships/oleObject" Target="../embeddings/oleObject148.bin"/><Relationship Id="rId10" Type="http://schemas.openxmlformats.org/officeDocument/2006/relationships/image" Target="../media/image186.emf"/><Relationship Id="rId4" Type="http://schemas.openxmlformats.org/officeDocument/2006/relationships/image" Target="../media/image183.emf"/><Relationship Id="rId9" Type="http://schemas.openxmlformats.org/officeDocument/2006/relationships/oleObject" Target="../embeddings/oleObject150.bin"/><Relationship Id="rId14" Type="http://schemas.openxmlformats.org/officeDocument/2006/relationships/image" Target="../media/image188.emf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wmf"/><Relationship Id="rId3" Type="http://schemas.openxmlformats.org/officeDocument/2006/relationships/oleObject" Target="../embeddings/oleObject153.bin"/><Relationship Id="rId7" Type="http://schemas.openxmlformats.org/officeDocument/2006/relationships/oleObject" Target="../embeddings/oleObject1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89.wmf"/><Relationship Id="rId5" Type="http://schemas.openxmlformats.org/officeDocument/2006/relationships/oleObject" Target="../embeddings/oleObject154.bin"/><Relationship Id="rId10" Type="http://schemas.openxmlformats.org/officeDocument/2006/relationships/image" Target="../media/image191.wmf"/><Relationship Id="rId4" Type="http://schemas.openxmlformats.org/officeDocument/2006/relationships/image" Target="../media/image179.wmf"/><Relationship Id="rId9" Type="http://schemas.openxmlformats.org/officeDocument/2006/relationships/oleObject" Target="../embeddings/oleObject156.bin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wmf"/><Relationship Id="rId3" Type="http://schemas.openxmlformats.org/officeDocument/2006/relationships/oleObject" Target="../embeddings/oleObject157.bin"/><Relationship Id="rId7" Type="http://schemas.openxmlformats.org/officeDocument/2006/relationships/oleObject" Target="../embeddings/oleObject1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93.wmf"/><Relationship Id="rId5" Type="http://schemas.openxmlformats.org/officeDocument/2006/relationships/oleObject" Target="../embeddings/oleObject158.bin"/><Relationship Id="rId10" Type="http://schemas.openxmlformats.org/officeDocument/2006/relationships/image" Target="../media/image195.wmf"/><Relationship Id="rId4" Type="http://schemas.openxmlformats.org/officeDocument/2006/relationships/image" Target="../media/image192.wmf"/><Relationship Id="rId9" Type="http://schemas.openxmlformats.org/officeDocument/2006/relationships/oleObject" Target="../embeddings/oleObject160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emf"/><Relationship Id="rId3" Type="http://schemas.openxmlformats.org/officeDocument/2006/relationships/oleObject" Target="../embeddings/oleObject161.bin"/><Relationship Id="rId7" Type="http://schemas.openxmlformats.org/officeDocument/2006/relationships/oleObject" Target="../embeddings/oleObject1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97.emf"/><Relationship Id="rId5" Type="http://schemas.openxmlformats.org/officeDocument/2006/relationships/oleObject" Target="../embeddings/oleObject162.bin"/><Relationship Id="rId10" Type="http://schemas.openxmlformats.org/officeDocument/2006/relationships/image" Target="../media/image199.emf"/><Relationship Id="rId4" Type="http://schemas.openxmlformats.org/officeDocument/2006/relationships/image" Target="../media/image196.emf"/><Relationship Id="rId9" Type="http://schemas.openxmlformats.org/officeDocument/2006/relationships/oleObject" Target="../embeddings/oleObject164.bin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984913" y="2133600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Chapter 5</a:t>
            </a:r>
          </a:p>
          <a:p>
            <a:pPr algn="ctr"/>
            <a:r>
              <a:rPr lang="en-US" sz="4400" dirty="0" smtClean="0"/>
              <a:t>Curve Fitting and Interpolation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511175"/>
            <a:ext cx="85344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Linear Regression: Criteria for a “Best” Fit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0375" y="1828800"/>
          <a:ext cx="5908675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r:id="rId3" imgW="518726" imgH="455720" progId="">
                  <p:embed/>
                </p:oleObj>
              </mc:Choice>
              <mc:Fallback>
                <p:oleObj r:id="rId3" imgW="518726" imgH="4557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" y="1828800"/>
                        <a:ext cx="5908675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464820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1143000" y="4419600"/>
            <a:ext cx="3581400" cy="381000"/>
          </a:xfrm>
          <a:custGeom>
            <a:avLst/>
            <a:gdLst>
              <a:gd name="T0" fmla="*/ 0 w 9949"/>
              <a:gd name="T1" fmla="*/ 0 h 1059"/>
              <a:gd name="T2" fmla="*/ 3581040 w 9949"/>
              <a:gd name="T3" fmla="*/ 380640 h 1059"/>
              <a:gd name="T4" fmla="*/ 0 60000 65536"/>
              <a:gd name="T5" fmla="*/ 0 60000 65536"/>
              <a:gd name="T6" fmla="*/ 0 w 9949"/>
              <a:gd name="T7" fmla="*/ 0 h 1059"/>
              <a:gd name="T8" fmla="*/ 9949 w 9949"/>
              <a:gd name="T9" fmla="*/ 1059 h 10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949" h="1059">
                <a:moveTo>
                  <a:pt x="0" y="0"/>
                </a:moveTo>
                <a:lnTo>
                  <a:pt x="9948" y="1058"/>
                </a:lnTo>
              </a:path>
            </a:pathLst>
          </a:custGeom>
          <a:noFill/>
          <a:ln w="50760" cap="sq">
            <a:solidFill>
              <a:srgbClr val="FF66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447800" y="3657600"/>
            <a:ext cx="2513013" cy="2132013"/>
            <a:chOff x="912" y="2304"/>
            <a:chExt cx="1583" cy="1343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912" y="2304"/>
              <a:ext cx="0" cy="1295"/>
            </a:xfrm>
            <a:prstGeom prst="line">
              <a:avLst/>
            </a:prstGeom>
            <a:noFill/>
            <a:ln w="38160" cap="sq">
              <a:solidFill>
                <a:srgbClr val="8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496" y="2352"/>
              <a:ext cx="0" cy="1295"/>
            </a:xfrm>
            <a:prstGeom prst="line">
              <a:avLst/>
            </a:prstGeom>
            <a:noFill/>
            <a:ln w="38160" cap="sq">
              <a:solidFill>
                <a:srgbClr val="8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990600" y="3733800"/>
            <a:ext cx="455613" cy="1446213"/>
            <a:chOff x="624" y="2352"/>
            <a:chExt cx="287" cy="911"/>
          </a:xfrm>
        </p:grpSpPr>
        <p:sp>
          <p:nvSpPr>
            <p:cNvPr id="10" name="AutoShape 9"/>
            <p:cNvSpPr>
              <a:spLocks/>
            </p:cNvSpPr>
            <p:nvPr/>
          </p:nvSpPr>
          <p:spPr bwMode="auto">
            <a:xfrm>
              <a:off x="816" y="2352"/>
              <a:ext cx="47" cy="911"/>
            </a:xfrm>
            <a:prstGeom prst="leftBrace">
              <a:avLst>
                <a:gd name="adj1" fmla="val 161525"/>
                <a:gd name="adj2" fmla="val 50000"/>
              </a:avLst>
            </a:prstGeom>
            <a:noFill/>
            <a:ln w="25560" cap="sq">
              <a:solidFill>
                <a:srgbClr val="800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624" y="2688"/>
              <a:ext cx="287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en-US" altLang="en-US" sz="2400">
                  <a:solidFill>
                    <a:srgbClr val="660066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en-US" sz="2400" baseline="-25000">
                  <a:solidFill>
                    <a:srgbClr val="660066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962400" y="4038600"/>
            <a:ext cx="608013" cy="1370013"/>
            <a:chOff x="2496" y="2544"/>
            <a:chExt cx="383" cy="863"/>
          </a:xfrm>
        </p:grpSpPr>
        <p:sp>
          <p:nvSpPr>
            <p:cNvPr id="13" name="AutoShape 12"/>
            <p:cNvSpPr>
              <a:spLocks/>
            </p:cNvSpPr>
            <p:nvPr/>
          </p:nvSpPr>
          <p:spPr bwMode="auto">
            <a:xfrm>
              <a:off x="2496" y="2544"/>
              <a:ext cx="95" cy="863"/>
            </a:xfrm>
            <a:prstGeom prst="rightBrace">
              <a:avLst>
                <a:gd name="adj1" fmla="val 75702"/>
                <a:gd name="adj2" fmla="val 50000"/>
              </a:avLst>
            </a:prstGeom>
            <a:noFill/>
            <a:ln w="25560" cap="sq">
              <a:solidFill>
                <a:srgbClr val="800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2592" y="2880"/>
              <a:ext cx="287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500"/>
                </a:spcBef>
                <a:buClrTx/>
                <a:buFontTx/>
                <a:buNone/>
              </a:pPr>
              <a:r>
                <a:rPr lang="en-US" altLang="en-US" sz="2400">
                  <a:solidFill>
                    <a:srgbClr val="660066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en-US" sz="2400" baseline="-25000">
                  <a:solidFill>
                    <a:srgbClr val="660066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181600" y="4267200"/>
            <a:ext cx="114300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>
                <a:solidFill>
                  <a:srgbClr val="660066"/>
                </a:solidFill>
                <a:latin typeface="Times New Roman" panose="02020603050405020304" pitchFamily="18" charset="0"/>
              </a:rPr>
              <a:t>e</a:t>
            </a:r>
            <a:r>
              <a:rPr lang="en-US" altLang="en-US" sz="2400" baseline="-25000">
                <a:solidFill>
                  <a:srgbClr val="660066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2400">
                <a:solidFill>
                  <a:srgbClr val="660066"/>
                </a:solidFill>
                <a:latin typeface="Times New Roman" panose="02020603050405020304" pitchFamily="18" charset="0"/>
              </a:rPr>
              <a:t>= -e</a:t>
            </a:r>
            <a:r>
              <a:rPr lang="en-US" altLang="en-US" sz="2400" baseline="-25000">
                <a:solidFill>
                  <a:srgbClr val="660066"/>
                </a:solidFill>
                <a:latin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4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511175"/>
            <a:ext cx="85344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Linear Regression: Criteria for a “Best” Fit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15913" y="1828800"/>
          <a:ext cx="6197600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3" imgW="506871" imgH="445304" progId="">
                  <p:embed/>
                </p:oleObj>
              </mc:Choice>
              <mc:Fallback>
                <p:oleObj r:id="rId3" imgW="506871" imgH="44530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828800"/>
                        <a:ext cx="6197600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352425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Freeform 4"/>
          <p:cNvSpPr>
            <a:spLocks noChangeArrowheads="1"/>
          </p:cNvSpPr>
          <p:nvPr/>
        </p:nvSpPr>
        <p:spPr bwMode="auto">
          <a:xfrm>
            <a:off x="914400" y="3962400"/>
            <a:ext cx="2438400" cy="838200"/>
          </a:xfrm>
          <a:custGeom>
            <a:avLst/>
            <a:gdLst>
              <a:gd name="T0" fmla="*/ 0 w 6774"/>
              <a:gd name="T1" fmla="*/ 837840 h 2329"/>
              <a:gd name="T2" fmla="*/ 2438040 w 6774"/>
              <a:gd name="T3" fmla="*/ 0 h 2329"/>
              <a:gd name="T4" fmla="*/ 0 60000 65536"/>
              <a:gd name="T5" fmla="*/ 0 60000 65536"/>
              <a:gd name="T6" fmla="*/ 0 w 6774"/>
              <a:gd name="T7" fmla="*/ 0 h 2329"/>
              <a:gd name="T8" fmla="*/ 6774 w 6774"/>
              <a:gd name="T9" fmla="*/ 2329 h 23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774" h="2329">
                <a:moveTo>
                  <a:pt x="0" y="2328"/>
                </a:moveTo>
                <a:lnTo>
                  <a:pt x="6773" y="0"/>
                </a:lnTo>
              </a:path>
            </a:pathLst>
          </a:custGeom>
          <a:noFill/>
          <a:ln w="50760" cap="sq">
            <a:solidFill>
              <a:srgbClr val="FF0066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511175"/>
            <a:ext cx="85344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Linear Regression: Criteria for a “Best” Fit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219200" y="1981200"/>
          <a:ext cx="5910263" cy="119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r:id="rId3" imgW="524492" imgH="393013" progId="">
                  <p:embed/>
                </p:oleObj>
              </mc:Choice>
              <mc:Fallback>
                <p:oleObj r:id="rId3" imgW="524492" imgH="39301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981200"/>
                        <a:ext cx="5910263" cy="1198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76600"/>
            <a:ext cx="4572000" cy="28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533400"/>
            <a:ext cx="8534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Linear Regression: Least Squares Fit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85800" y="3352800"/>
          <a:ext cx="60325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r:id="rId3" imgW="609482" imgH="425207" progId="">
                  <p:embed/>
                </p:oleObj>
              </mc:Choice>
              <mc:Fallback>
                <p:oleObj r:id="rId3" imgW="609482" imgH="42520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352800"/>
                        <a:ext cx="6032500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33400" y="2133600"/>
          <a:ext cx="84582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r:id="rId5" imgW="505204" imgH="443840" progId="">
                  <p:embed/>
                </p:oleObj>
              </mc:Choice>
              <mc:Fallback>
                <p:oleObj r:id="rId5" imgW="505204" imgH="44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133600"/>
                        <a:ext cx="84582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62000" y="4800600"/>
            <a:ext cx="7239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Yields a unique line for a given set of data.</a:t>
            </a:r>
          </a:p>
        </p:txBody>
      </p:sp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533400"/>
            <a:ext cx="8534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Linear Regression: Least Squares Fit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295400" y="1905000"/>
          <a:ext cx="60325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r:id="rId3" imgW="609482" imgH="425207" progId="">
                  <p:embed/>
                </p:oleObj>
              </mc:Choice>
              <mc:Fallback>
                <p:oleObj r:id="rId3" imgW="609482" imgH="42520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905000"/>
                        <a:ext cx="6032500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5800" y="3429000"/>
            <a:ext cx="80010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The coefficients a</a:t>
            </a:r>
            <a:r>
              <a:rPr lang="en-US" altLang="en-US" sz="2400" baseline="-25000">
                <a:solidFill>
                  <a:srgbClr val="000000"/>
                </a:solidFill>
              </a:rPr>
              <a:t>0</a:t>
            </a:r>
            <a:r>
              <a:rPr lang="en-US" altLang="en-US" sz="2400">
                <a:solidFill>
                  <a:srgbClr val="000000"/>
                </a:solidFill>
              </a:rPr>
              <a:t> and a</a:t>
            </a:r>
            <a:r>
              <a:rPr lang="en-US" altLang="en-US" sz="2400" baseline="-25000">
                <a:solidFill>
                  <a:srgbClr val="000000"/>
                </a:solidFill>
              </a:rPr>
              <a:t>1</a:t>
            </a:r>
            <a:r>
              <a:rPr lang="en-US" altLang="en-US" sz="2400">
                <a:solidFill>
                  <a:srgbClr val="000000"/>
                </a:solidFill>
              </a:rPr>
              <a:t> that minimize </a:t>
            </a:r>
            <a:r>
              <a:rPr lang="en-US" altLang="en-US" sz="2400" i="1">
                <a:solidFill>
                  <a:srgbClr val="000000"/>
                </a:solidFill>
              </a:rPr>
              <a:t>S</a:t>
            </a:r>
            <a:r>
              <a:rPr lang="en-US" altLang="en-US" sz="2400" i="1" baseline="-25000">
                <a:solidFill>
                  <a:srgbClr val="000000"/>
                </a:solidFill>
              </a:rPr>
              <a:t>r</a:t>
            </a:r>
            <a:r>
              <a:rPr lang="en-US" altLang="en-US" sz="2400">
                <a:solidFill>
                  <a:srgbClr val="000000"/>
                </a:solidFill>
              </a:rPr>
              <a:t> must satisfy the following conditions: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90600" y="4419600"/>
          <a:ext cx="1265238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r:id="rId5" imgW="623419" imgH="623419" progId="">
                  <p:embed/>
                </p:oleObj>
              </mc:Choice>
              <mc:Fallback>
                <p:oleObj r:id="rId5" imgW="623419" imgH="6234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419600"/>
                        <a:ext cx="1265238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1313"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50"/>
              </a:spcBef>
              <a:buClrTx/>
              <a:buSzPct val="70000"/>
              <a:buFontTx/>
              <a:buNone/>
            </a:pPr>
            <a:endParaRPr lang="en-US" altLang="en-US" sz="3000" b="1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750"/>
              </a:spcBef>
              <a:buClrTx/>
              <a:buSzPct val="70000"/>
              <a:buFontTx/>
              <a:buNone/>
            </a:pPr>
            <a:endParaRPr lang="en-US" altLang="en-US" sz="3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066800" y="1905000"/>
          <a:ext cx="3886200" cy="267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r:id="rId3" imgW="507592" imgH="507592" progId="">
                  <p:embed/>
                </p:oleObj>
              </mc:Choice>
              <mc:Fallback>
                <p:oleObj r:id="rId3" imgW="507592" imgH="50759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05000"/>
                        <a:ext cx="3886200" cy="267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149225"/>
            <a:ext cx="8229600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Linear Regression: </a:t>
            </a:r>
            <a:br>
              <a:rPr lang="en-US" altLang="en-US" sz="40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</a:br>
            <a:r>
              <a:rPr lang="en-US" altLang="en-US" sz="40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Determination of </a:t>
            </a:r>
            <a:r>
              <a:rPr lang="en-US" altLang="en-US" sz="4000" b="1" i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a</a:t>
            </a:r>
            <a:r>
              <a:rPr lang="en-US" altLang="en-US" sz="4000" b="1" i="1" baseline="-25000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o</a:t>
            </a:r>
            <a:r>
              <a:rPr lang="en-US" altLang="en-US" sz="40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 and </a:t>
            </a:r>
            <a:r>
              <a:rPr lang="en-US" altLang="en-US" sz="4000" b="1" i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a</a:t>
            </a:r>
            <a:r>
              <a:rPr lang="en-US" altLang="en-US" sz="4000" b="1" i="1" baseline="-25000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143000" y="4800600"/>
            <a:ext cx="3271838" cy="1597025"/>
            <a:chOff x="720" y="3024"/>
            <a:chExt cx="2061" cy="1006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720" y="3024"/>
            <a:ext cx="2061" cy="10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5" r:id="rId5" imgW="500989" imgH="500989" progId="">
                    <p:embed/>
                  </p:oleObj>
                </mc:Choice>
                <mc:Fallback>
                  <p:oleObj r:id="rId5" imgW="500989" imgH="50098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3024"/>
                          <a:ext cx="2061" cy="10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720" y="3024"/>
              <a:ext cx="2061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8" name="AutoShape 7"/>
          <p:cNvSpPr>
            <a:spLocks/>
          </p:cNvSpPr>
          <p:nvPr/>
        </p:nvSpPr>
        <p:spPr bwMode="auto">
          <a:xfrm>
            <a:off x="4608513" y="5257800"/>
            <a:ext cx="381000" cy="1143000"/>
          </a:xfrm>
          <a:prstGeom prst="rightBrace">
            <a:avLst>
              <a:gd name="adj1" fmla="val 25000"/>
              <a:gd name="adj2" fmla="val 50000"/>
            </a:avLst>
          </a:prstGeom>
          <a:noFill/>
          <a:ln w="255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989513" y="5257800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2 equations with 2 unknowns, can be solved simultaneously</a:t>
            </a:r>
          </a:p>
        </p:txBody>
      </p:sp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Linear Regression: </a:t>
            </a:r>
            <a:b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</a:br>
            <a: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Determination of ao and a1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32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3200" b="1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752600" y="2057400"/>
          <a:ext cx="358140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r:id="rId3" imgW="528247" imgH="528247" progId="">
                  <p:embed/>
                </p:oleObj>
              </mc:Choice>
              <mc:Fallback>
                <p:oleObj r:id="rId3" imgW="528247" imgH="52824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057400"/>
                        <a:ext cx="3581400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905000" y="3733800"/>
          <a:ext cx="24384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r:id="rId5" imgW="507644" imgH="236106" progId="">
                  <p:embed/>
                </p:oleObj>
              </mc:Choice>
              <mc:Fallback>
                <p:oleObj r:id="rId5" imgW="507644" imgH="2361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733800"/>
                        <a:ext cx="24384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62000"/>
            <a:ext cx="6934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1600200"/>
            <a:ext cx="9142413" cy="3122613"/>
            <a:chOff x="0" y="1008"/>
            <a:chExt cx="5759" cy="1967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08"/>
              <a:ext cx="5759" cy="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0" y="1008"/>
              <a:ext cx="5759" cy="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590800" y="1066800"/>
            <a:ext cx="3738563" cy="5103813"/>
            <a:chOff x="1632" y="672"/>
            <a:chExt cx="2355" cy="3215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672"/>
              <a:ext cx="2355" cy="3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632" y="672"/>
              <a:ext cx="2355" cy="3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title"/>
          </p:nvPr>
        </p:nvSpPr>
        <p:spPr>
          <a:xfrm>
            <a:off x="-18197" y="152400"/>
            <a:ext cx="9144000" cy="1143000"/>
          </a:xfrm>
          <a:noFill/>
        </p:spPr>
        <p:txBody>
          <a:bodyPr lIns="91440" tIns="45720" rIns="91440" bIns="45720"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sz="4000" b="1" smtClean="0">
                <a:solidFill>
                  <a:srgbClr val="0000CC"/>
                </a:solidFill>
              </a:rPr>
              <a:t>CURVE FITTING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447800"/>
            <a:ext cx="8229600" cy="49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5300" indent="-493713" algn="just">
              <a:lnSpc>
                <a:spcPct val="90000"/>
              </a:lnSpc>
              <a:spcBef>
                <a:spcPts val="600"/>
              </a:spcBef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dirty="0" smtClean="0">
                <a:latin typeface="Cabin" charset="0"/>
              </a:rPr>
              <a:t>Describes techniques to fit curves (</a:t>
            </a:r>
            <a:r>
              <a:rPr lang="en-US" altLang="en-US" sz="2600" i="1" dirty="0" smtClean="0">
                <a:latin typeface="Cabin" charset="0"/>
              </a:rPr>
              <a:t>curve fitting</a:t>
            </a:r>
            <a:r>
              <a:rPr lang="en-US" altLang="en-US" sz="2600" dirty="0" smtClean="0">
                <a:latin typeface="Cabin" charset="0"/>
              </a:rPr>
              <a:t>) to discrete data to obtain intermediate estimates.</a:t>
            </a:r>
          </a:p>
          <a:p>
            <a:pPr marL="495300" indent="-493713" algn="ctr">
              <a:lnSpc>
                <a:spcPct val="90000"/>
              </a:lnSpc>
              <a:spcBef>
                <a:spcPts val="600"/>
              </a:spcBef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dirty="0" smtClean="0">
                <a:latin typeface="Cabin" charset="0"/>
              </a:rPr>
              <a:t>      </a:t>
            </a:r>
          </a:p>
          <a:p>
            <a:pPr marL="495300" indent="-493713" algn="ctr">
              <a:lnSpc>
                <a:spcPct val="90000"/>
              </a:lnSpc>
              <a:spcBef>
                <a:spcPts val="600"/>
              </a:spcBef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b="1" dirty="0" smtClean="0">
                <a:solidFill>
                  <a:srgbClr val="FF0000"/>
                </a:solidFill>
                <a:latin typeface="Cabin" charset="0"/>
              </a:rPr>
              <a:t>There are two general approaches for curve fitting:</a:t>
            </a:r>
          </a:p>
          <a:p>
            <a:pPr marL="495300" indent="-493713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b="1" u="sng" dirty="0" smtClean="0">
                <a:latin typeface="Cabin" charset="0"/>
                <a:cs typeface="Arial" panose="020B0604020202020204" pitchFamily="34" charset="0"/>
              </a:rPr>
              <a:t>Regression</a:t>
            </a:r>
            <a:r>
              <a:rPr lang="en-US" altLang="en-US" sz="2600" b="1" dirty="0" smtClean="0">
                <a:latin typeface="Cabin" charset="0"/>
                <a:cs typeface="Arial" panose="020B0604020202020204" pitchFamily="34" charset="0"/>
              </a:rPr>
              <a:t>:</a:t>
            </a:r>
          </a:p>
          <a:p>
            <a:pPr marL="763588" lvl="1" indent="-417513">
              <a:lnSpc>
                <a:spcPct val="90000"/>
              </a:lnSpc>
              <a:spcBef>
                <a:spcPts val="600"/>
              </a:spcBef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b="1" i="1" dirty="0" smtClean="0">
                <a:latin typeface="Cabin" charset="0"/>
              </a:rPr>
              <a:t>  </a:t>
            </a:r>
            <a:r>
              <a:rPr lang="en-US" altLang="en-US" sz="2600" dirty="0" smtClean="0">
                <a:latin typeface="Cabin" charset="0"/>
              </a:rPr>
              <a:t>Data exhibit a </a:t>
            </a:r>
            <a:r>
              <a:rPr lang="en-US" altLang="en-US" sz="2600" u="sng" dirty="0" smtClean="0">
                <a:latin typeface="Cabin" charset="0"/>
              </a:rPr>
              <a:t>significant degree of scatter</a:t>
            </a:r>
            <a:r>
              <a:rPr lang="en-US" altLang="en-US" sz="2600" dirty="0" smtClean="0">
                <a:latin typeface="Cabin" charset="0"/>
              </a:rPr>
              <a:t>. The strategy is to derive a single curve that represents the </a:t>
            </a:r>
            <a:r>
              <a:rPr lang="en-US" altLang="en-US" sz="2600" u="sng" dirty="0" smtClean="0">
                <a:latin typeface="Cabin" charset="0"/>
              </a:rPr>
              <a:t>general trend</a:t>
            </a:r>
            <a:r>
              <a:rPr lang="en-US" altLang="en-US" sz="2600" dirty="0" smtClean="0">
                <a:latin typeface="Cabin" charset="0"/>
              </a:rPr>
              <a:t> of the data.</a:t>
            </a:r>
          </a:p>
          <a:p>
            <a:pPr marL="495300" indent="-493713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b="1" u="sng" dirty="0" smtClean="0">
                <a:latin typeface="Cabin" charset="0"/>
                <a:cs typeface="Arial" panose="020B0604020202020204" pitchFamily="34" charset="0"/>
              </a:rPr>
              <a:t>Interpolation</a:t>
            </a:r>
            <a:r>
              <a:rPr lang="en-US" altLang="en-US" sz="2600" b="1" dirty="0" smtClean="0">
                <a:latin typeface="Cabin" charset="0"/>
                <a:cs typeface="Arial" panose="020B0604020202020204" pitchFamily="34" charset="0"/>
              </a:rPr>
              <a:t>:</a:t>
            </a:r>
          </a:p>
          <a:p>
            <a:pPr marL="763588" lvl="1" indent="-417513" algn="just">
              <a:lnSpc>
                <a:spcPct val="90000"/>
              </a:lnSpc>
              <a:spcBef>
                <a:spcPts val="600"/>
              </a:spcBef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altLang="en-US" sz="2600" b="1" dirty="0" smtClean="0">
                <a:latin typeface="Cabin" charset="0"/>
              </a:rPr>
              <a:t>     </a:t>
            </a:r>
            <a:r>
              <a:rPr lang="en-US" altLang="en-US" sz="2600" dirty="0" smtClean="0">
                <a:latin typeface="Cabin" charset="0"/>
              </a:rPr>
              <a:t>Data is very </a:t>
            </a:r>
            <a:r>
              <a:rPr lang="en-US" altLang="en-US" sz="2600" u="sng" dirty="0" smtClean="0">
                <a:latin typeface="Cabin" charset="0"/>
              </a:rPr>
              <a:t>precise</a:t>
            </a:r>
            <a:r>
              <a:rPr lang="en-US" altLang="en-US" sz="2600" dirty="0" smtClean="0">
                <a:latin typeface="Cabin" charset="0"/>
              </a:rPr>
              <a:t>. The strategy is to pass a curve or a series of curves </a:t>
            </a:r>
            <a:r>
              <a:rPr lang="en-US" altLang="en-US" sz="2600" u="sng" dirty="0" smtClean="0">
                <a:latin typeface="Cabin" charset="0"/>
              </a:rPr>
              <a:t>that must touch each of the points</a:t>
            </a:r>
            <a:r>
              <a:rPr lang="en-US" altLang="en-US" sz="2600" dirty="0" smtClean="0">
                <a:latin typeface="Cabin" charset="0"/>
              </a:rPr>
              <a:t>.</a:t>
            </a:r>
          </a:p>
          <a:p>
            <a:pPr marL="763588" lvl="1" indent="-417513" algn="ctr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endParaRPr lang="en-US" altLang="en-US" sz="2600" dirty="0" smtClean="0">
              <a:latin typeface="Cabin" charset="0"/>
            </a:endParaRPr>
          </a:p>
          <a:p>
            <a:pPr marL="763588" lvl="1" indent="-417513" algn="ctr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endParaRPr lang="en-US" altLang="en-US" sz="2600" dirty="0" smtClean="0">
              <a:latin typeface="Cab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Error Quantification of Linear Regression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371600"/>
            <a:ext cx="80772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00"/>
                </a:solidFill>
              </a:rPr>
              <a:t>Total sum of the squares around the mean for the dependent variable, y, is </a:t>
            </a:r>
            <a:r>
              <a:rPr lang="en-US" altLang="en-US" sz="2400" b="1" i="1">
                <a:solidFill>
                  <a:srgbClr val="000000"/>
                </a:solidFill>
              </a:rPr>
              <a:t>S</a:t>
            </a:r>
            <a:r>
              <a:rPr lang="en-US" altLang="en-US" sz="2400" b="1" i="1" baseline="-25000">
                <a:solidFill>
                  <a:srgbClr val="000000"/>
                </a:solidFill>
              </a:rPr>
              <a:t>t</a:t>
            </a:r>
          </a:p>
          <a:p>
            <a:pPr eaLnBrk="1" hangingPunct="1">
              <a:spcBef>
                <a:spcPts val="975"/>
              </a:spcBef>
              <a:buClr>
                <a:srgbClr val="0000CC"/>
              </a:buClr>
              <a:buFont typeface="Arial" panose="020B0604020202020204" pitchFamily="34" charset="0"/>
              <a:buNone/>
            </a:pPr>
            <a:endParaRPr lang="en-US" altLang="en-US" sz="3900" b="1" baseline="-25000">
              <a:solidFill>
                <a:srgbClr val="0000CC"/>
              </a:solidFill>
            </a:endParaRPr>
          </a:p>
          <a:p>
            <a:pPr eaLnBrk="1" hangingPunct="1">
              <a:spcBef>
                <a:spcPts val="800"/>
              </a:spcBef>
              <a:buFont typeface="Arial" panose="020B0604020202020204" pitchFamily="34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00"/>
                </a:solidFill>
              </a:rPr>
              <a:t>Sum of the squares of residuals around the regression line is </a:t>
            </a:r>
            <a:r>
              <a:rPr lang="en-US" altLang="en-US" sz="2400" b="1" i="1">
                <a:solidFill>
                  <a:srgbClr val="000000"/>
                </a:solidFill>
              </a:rPr>
              <a:t>S</a:t>
            </a:r>
            <a:r>
              <a:rPr lang="en-US" altLang="en-US" sz="2400" b="1" i="1" baseline="-25000">
                <a:solidFill>
                  <a:srgbClr val="000000"/>
                </a:solidFill>
              </a:rPr>
              <a:t>r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0"/>
            <a:ext cx="251936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19400" y="3810000"/>
            <a:ext cx="33528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41313"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2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None/>
            </a:pPr>
            <a:endParaRPr lang="en-US" altLang="en-US" sz="24800">
              <a:solidFill>
                <a:srgbClr val="FFFFFF"/>
              </a:solidFill>
            </a:endParaRPr>
          </a:p>
          <a:p>
            <a:pPr eaLnBrk="1" hangingPunct="1">
              <a:spcBef>
                <a:spcPts val="62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None/>
            </a:pPr>
            <a:endParaRPr lang="en-US" altLang="en-US" sz="2480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327274" y="6052863"/>
            <a:ext cx="3143251" cy="168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93" y="4654856"/>
            <a:ext cx="3960813" cy="94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92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Error Quantification of Linear Regression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spcBef>
                <a:spcPts val="800"/>
              </a:spcBef>
              <a:buClr>
                <a:srgbClr val="0000CC"/>
              </a:buClr>
              <a:buFont typeface="Arial" panose="020B0604020202020204" pitchFamily="34" charset="0"/>
              <a:buChar char="•"/>
            </a:pPr>
            <a:r>
              <a:rPr lang="en-US" altLang="en-US" sz="2400" i="1">
                <a:solidFill>
                  <a:srgbClr val="0000CC"/>
                </a:solidFill>
              </a:rPr>
              <a:t>S</a:t>
            </a:r>
            <a:r>
              <a:rPr lang="en-US" altLang="en-US" sz="2400" i="1" baseline="-25000">
                <a:solidFill>
                  <a:srgbClr val="0000CC"/>
                </a:solidFill>
              </a:rPr>
              <a:t>t</a:t>
            </a:r>
            <a:r>
              <a:rPr lang="en-US" altLang="en-US" sz="2400" i="1">
                <a:solidFill>
                  <a:srgbClr val="0000CC"/>
                </a:solidFill>
              </a:rPr>
              <a:t>-S</a:t>
            </a:r>
            <a:r>
              <a:rPr lang="en-US" altLang="en-US" sz="2400" i="1" baseline="-25000">
                <a:solidFill>
                  <a:srgbClr val="0000CC"/>
                </a:solidFill>
              </a:rPr>
              <a:t>r</a:t>
            </a:r>
            <a:r>
              <a:rPr lang="en-US" altLang="en-US" sz="2400">
                <a:solidFill>
                  <a:srgbClr val="000000"/>
                </a:solidFill>
              </a:rPr>
              <a:t> quantifies the improvement or error reduction due to describing data in terms of a straight line rather than as an average value.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371600" y="3429000"/>
          <a:ext cx="2133600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r:id="rId3" imgW="496136" imgH="435873" progId="">
                  <p:embed/>
                </p:oleObj>
              </mc:Choice>
              <mc:Fallback>
                <p:oleObj r:id="rId3" imgW="496136" imgH="43587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429000"/>
                        <a:ext cx="2133600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143000" y="3581400"/>
            <a:ext cx="838200" cy="762000"/>
          </a:xfrm>
          <a:prstGeom prst="ellips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038600" y="4648200"/>
            <a:ext cx="4495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 b="1" i="1">
                <a:solidFill>
                  <a:srgbClr val="000000"/>
                </a:solidFill>
              </a:rPr>
              <a:t>r</a:t>
            </a:r>
            <a:r>
              <a:rPr lang="en-US" altLang="en-US" sz="2400" b="1" baseline="30000">
                <a:solidFill>
                  <a:srgbClr val="000000"/>
                </a:solidFill>
              </a:rPr>
              <a:t>2</a:t>
            </a:r>
            <a:r>
              <a:rPr lang="en-US" altLang="en-US" sz="2400" baseline="30000">
                <a:solidFill>
                  <a:srgbClr val="000000"/>
                </a:solidFill>
              </a:rPr>
              <a:t>: </a:t>
            </a:r>
            <a:r>
              <a:rPr lang="en-US" altLang="en-US" sz="2400">
                <a:solidFill>
                  <a:srgbClr val="000000"/>
                </a:solidFill>
              </a:rPr>
              <a:t>coefficient of determination</a:t>
            </a:r>
          </a:p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 b="1" i="1">
                <a:solidFill>
                  <a:srgbClr val="000000"/>
                </a:solidFill>
              </a:rPr>
              <a:t>r</a:t>
            </a:r>
            <a:r>
              <a:rPr lang="en-US" altLang="en-US" sz="2400" b="1">
                <a:solidFill>
                  <a:srgbClr val="000000"/>
                </a:solidFill>
              </a:rPr>
              <a:t> </a:t>
            </a:r>
            <a:r>
              <a:rPr lang="en-US" altLang="en-US" sz="2400">
                <a:solidFill>
                  <a:srgbClr val="000000"/>
                </a:solidFill>
              </a:rPr>
              <a:t>: correlation coefficient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H="1" flipV="1">
            <a:off x="1827213" y="4265613"/>
            <a:ext cx="2060575" cy="841375"/>
          </a:xfrm>
          <a:prstGeom prst="lin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36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Error Quantification of Linear Regression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905000"/>
            <a:ext cx="822960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For a perfect fit:</a:t>
            </a:r>
          </a:p>
          <a:p>
            <a:pPr eaLnBrk="1" hangingPunct="1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00"/>
                </a:solidFill>
              </a:rPr>
              <a:t>S</a:t>
            </a:r>
            <a:r>
              <a:rPr lang="en-US" altLang="en-US" sz="2400" baseline="-25000">
                <a:solidFill>
                  <a:srgbClr val="000000"/>
                </a:solidFill>
              </a:rPr>
              <a:t>r</a:t>
            </a:r>
            <a:r>
              <a:rPr lang="en-US" altLang="en-US" sz="2400">
                <a:solidFill>
                  <a:srgbClr val="000000"/>
                </a:solidFill>
              </a:rPr>
              <a:t>= 0 and r = r</a:t>
            </a:r>
            <a:r>
              <a:rPr lang="en-US" altLang="en-US" sz="2400" baseline="30000">
                <a:solidFill>
                  <a:srgbClr val="000000"/>
                </a:solidFill>
              </a:rPr>
              <a:t>2</a:t>
            </a:r>
            <a:r>
              <a:rPr lang="en-US" altLang="en-US" sz="2400">
                <a:solidFill>
                  <a:srgbClr val="000000"/>
                </a:solidFill>
              </a:rPr>
              <a:t> =1, signifying that the line explains 100 percent of the variability of the data.</a:t>
            </a:r>
          </a:p>
          <a:p>
            <a:pPr eaLnBrk="1" hangingPunct="1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rgbClr val="000000"/>
                </a:solidFill>
              </a:rPr>
              <a:t>For r = r</a:t>
            </a:r>
            <a:r>
              <a:rPr lang="en-US" altLang="en-US" sz="2400" baseline="30000">
                <a:solidFill>
                  <a:srgbClr val="000000"/>
                </a:solidFill>
              </a:rPr>
              <a:t>2</a:t>
            </a:r>
            <a:r>
              <a:rPr lang="en-US" altLang="en-US" sz="2400">
                <a:solidFill>
                  <a:srgbClr val="000000"/>
                </a:solidFill>
              </a:rPr>
              <a:t> = 0, S</a:t>
            </a:r>
            <a:r>
              <a:rPr lang="en-US" altLang="en-US" sz="2400" baseline="-25000">
                <a:solidFill>
                  <a:srgbClr val="000000"/>
                </a:solidFill>
              </a:rPr>
              <a:t>r</a:t>
            </a:r>
            <a:r>
              <a:rPr lang="en-US" altLang="en-US" sz="2400">
                <a:solidFill>
                  <a:srgbClr val="000000"/>
                </a:solidFill>
              </a:rPr>
              <a:t> = S</a:t>
            </a:r>
            <a:r>
              <a:rPr lang="en-US" altLang="en-US" sz="2400" baseline="-25000">
                <a:solidFill>
                  <a:srgbClr val="000000"/>
                </a:solidFill>
              </a:rPr>
              <a:t>t</a:t>
            </a:r>
            <a:r>
              <a:rPr lang="en-US" altLang="en-US" sz="2400">
                <a:solidFill>
                  <a:srgbClr val="000000"/>
                </a:solidFill>
              </a:rPr>
              <a:t>, the fit represents no improvement.</a:t>
            </a:r>
          </a:p>
        </p:txBody>
      </p:sp>
    </p:spTree>
    <p:extLst>
      <p:ext uri="{BB962C8B-B14F-4D97-AF65-F5344CB8AC3E}">
        <p14:creationId xmlns:p14="http://schemas.microsoft.com/office/powerpoint/2010/main" val="424450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Least Squares Fit of a Straight Line: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719263"/>
            <a:ext cx="83058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2600">
                <a:solidFill>
                  <a:srgbClr val="000000"/>
                </a:solidFill>
              </a:rPr>
              <a:t>    </a:t>
            </a:r>
            <a:r>
              <a:rPr lang="en-US" altLang="en-US" sz="3200">
                <a:solidFill>
                  <a:srgbClr val="000000"/>
                </a:solidFill>
              </a:rPr>
              <a:t>Fit a straight line to the x and y values in the following Table: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781800" y="3505200"/>
            <a:ext cx="2166938" cy="608013"/>
            <a:chOff x="4272" y="2208"/>
            <a:chExt cx="1365" cy="383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4272" y="2208"/>
            <a:ext cx="1365" cy="3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6" r:id="rId3" imgW="650418" imgH="252092" progId="">
                    <p:embed/>
                  </p:oleObj>
                </mc:Choice>
                <mc:Fallback>
                  <p:oleObj r:id="rId3" imgW="650418" imgH="252092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208"/>
                          <a:ext cx="1365" cy="3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4272" y="2208"/>
              <a:ext cx="1365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029200" y="2667000"/>
            <a:ext cx="1520825" cy="555625"/>
            <a:chOff x="3168" y="1680"/>
            <a:chExt cx="958" cy="350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3168" y="1680"/>
            <a:ext cx="958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7" r:id="rId5" imgW="635168" imgH="246182" progId="">
                    <p:embed/>
                  </p:oleObj>
                </mc:Choice>
                <mc:Fallback>
                  <p:oleObj r:id="rId5" imgW="635168" imgH="246182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680"/>
                          <a:ext cx="958" cy="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168" y="1680"/>
              <a:ext cx="958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629400" y="2743200"/>
          <a:ext cx="16002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r:id="rId7" imgW="650898" imgH="252278" progId="">
                  <p:embed/>
                </p:oleObj>
              </mc:Choice>
              <mc:Fallback>
                <p:oleObj r:id="rId7" imgW="650898" imgH="2522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2743200"/>
                        <a:ext cx="1600200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029200" y="3505200"/>
          <a:ext cx="156527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r:id="rId9" imgW="616733" imgH="270902" progId="">
                  <p:embed/>
                </p:oleObj>
              </mc:Choice>
              <mc:Fallback>
                <p:oleObj r:id="rId9" imgW="616733" imgH="2709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505200"/>
                        <a:ext cx="1565275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257800" y="4343400"/>
          <a:ext cx="16764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r:id="rId11" imgW="0" imgH="0" progId="">
                  <p:embed/>
                </p:oleObj>
              </mc:Choice>
              <mc:Fallback>
                <p:oleObj r:id="rId11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343400"/>
                        <a:ext cx="1676400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5181600" y="5410200"/>
          <a:ext cx="266382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r:id="rId13" imgW="0" imgH="0" progId="">
                  <p:embed/>
                </p:oleObj>
              </mc:Choice>
              <mc:Fallback>
                <p:oleObj r:id="rId13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410200"/>
                        <a:ext cx="266382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Group 13"/>
          <p:cNvGraphicFramePr>
            <a:graphicFrameLocks noGrp="1"/>
          </p:cNvGraphicFramePr>
          <p:nvPr/>
        </p:nvGraphicFramePr>
        <p:xfrm>
          <a:off x="685800" y="2895600"/>
          <a:ext cx="4116388" cy="3759203"/>
        </p:xfrm>
        <a:graphic>
          <a:graphicData uri="http://schemas.openxmlformats.org/drawingml/2006/table">
            <a:tbl>
              <a:tblPr/>
              <a:tblGrid>
                <a:gridCol w="1020763"/>
                <a:gridCol w="1022350"/>
                <a:gridCol w="1052512"/>
                <a:gridCol w="1020763"/>
              </a:tblGrid>
              <a:tr h="50958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y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y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9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17.5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38.5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49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28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24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119.5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140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Line 50"/>
          <p:cNvSpPr>
            <a:spLocks noChangeShapeType="1"/>
          </p:cNvSpPr>
          <p:nvPr/>
        </p:nvSpPr>
        <p:spPr bwMode="auto">
          <a:xfrm>
            <a:off x="838200" y="3352800"/>
            <a:ext cx="3810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51"/>
          <p:cNvSpPr>
            <a:spLocks noChangeShapeType="1"/>
          </p:cNvSpPr>
          <p:nvPr/>
        </p:nvSpPr>
        <p:spPr bwMode="auto">
          <a:xfrm>
            <a:off x="838200" y="2895600"/>
            <a:ext cx="3810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52"/>
          <p:cNvSpPr>
            <a:spLocks noChangeShapeType="1"/>
          </p:cNvSpPr>
          <p:nvPr/>
        </p:nvSpPr>
        <p:spPr bwMode="auto">
          <a:xfrm>
            <a:off x="914400" y="6553200"/>
            <a:ext cx="3810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53"/>
          <p:cNvSpPr>
            <a:spLocks noChangeShapeType="1"/>
          </p:cNvSpPr>
          <p:nvPr/>
        </p:nvSpPr>
        <p:spPr bwMode="auto">
          <a:xfrm>
            <a:off x="914400" y="6172200"/>
            <a:ext cx="3810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0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Least Squares Fit of a Straight Line: Example (cont’d)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62000" y="1828800"/>
            <a:ext cx="6399213" cy="3273425"/>
            <a:chOff x="480" y="1152"/>
            <a:chExt cx="4031" cy="2062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480" y="1152"/>
            <a:ext cx="4031" cy="2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r:id="rId3" imgW="490379" imgH="490379" progId="">
                    <p:embed/>
                  </p:oleObj>
                </mc:Choice>
                <mc:Fallback>
                  <p:oleObj r:id="rId3" imgW="490379" imgH="49037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152"/>
                          <a:ext cx="4031" cy="20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480" y="1152"/>
              <a:ext cx="4031" cy="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90600" y="5257800"/>
            <a:ext cx="5105400" cy="4603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Y = </a:t>
            </a: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</a:rPr>
              <a:t>0.07142857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 + </a:t>
            </a: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0.8392857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 x</a:t>
            </a:r>
          </a:p>
        </p:txBody>
      </p:sp>
    </p:spTree>
    <p:extLst>
      <p:ext uri="{BB962C8B-B14F-4D97-AF65-F5344CB8AC3E}">
        <p14:creationId xmlns:p14="http://schemas.microsoft.com/office/powerpoint/2010/main" val="53400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Least Squares Fit of a Straight Line: Example (Error Analysis)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791200" y="2743200"/>
            <a:ext cx="2663825" cy="590550"/>
            <a:chOff x="3648" y="1728"/>
            <a:chExt cx="1678" cy="372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3648" y="1728"/>
            <a:ext cx="1678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9" r:id="rId3" imgW="491892" imgH="279625" progId="">
                    <p:embed/>
                  </p:oleObj>
                </mc:Choice>
                <mc:Fallback>
                  <p:oleObj r:id="rId3" imgW="491892" imgH="27962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1728"/>
                          <a:ext cx="1678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3648" y="1728"/>
              <a:ext cx="1678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715000" y="5029200"/>
            <a:ext cx="2914650" cy="458788"/>
            <a:chOff x="3600" y="3168"/>
            <a:chExt cx="1836" cy="289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3600" y="3168"/>
            <a:ext cx="1836" cy="2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0" r:id="rId5" imgW="477279" imgH="246643" progId="">
                    <p:embed/>
                  </p:oleObj>
                </mc:Choice>
                <mc:Fallback>
                  <p:oleObj r:id="rId5" imgW="477279" imgH="246643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3168"/>
                          <a:ext cx="1836" cy="2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600" y="3168"/>
              <a:ext cx="1836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33400" y="1828800"/>
            <a:ext cx="16764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   y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1            0.5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2            2.5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3            2.0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4            4.0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5            3.5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6            6.0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7            5.5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81000" y="1828800"/>
            <a:ext cx="4953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81000" y="2286000"/>
            <a:ext cx="4953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381000" y="4800600"/>
            <a:ext cx="49530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743200" y="2209800"/>
            <a:ext cx="26670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8.5765       0.1687            0.8622       0.5625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2.0408       0.3473     0.3265       0.3265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0.0051       0.5896    6.6122       0.7972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4.2908       0.1993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590800" y="1676400"/>
          <a:ext cx="33258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r:id="rId7" imgW="541782" imgH="349983" progId="">
                  <p:embed/>
                </p:oleObj>
              </mc:Choice>
              <mc:Fallback>
                <p:oleObj r:id="rId7" imgW="541782" imgH="34998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76400"/>
                        <a:ext cx="3325813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 14"/>
          <p:cNvSpPr>
            <a:spLocks noChangeArrowheads="1"/>
          </p:cNvSpPr>
          <p:nvPr/>
        </p:nvSpPr>
        <p:spPr bwMode="auto">
          <a:xfrm>
            <a:off x="304800" y="5334000"/>
            <a:ext cx="4953000" cy="1588"/>
          </a:xfrm>
          <a:custGeom>
            <a:avLst/>
            <a:gdLst>
              <a:gd name="T0" fmla="*/ 0 w 13759"/>
              <a:gd name="T1" fmla="*/ 0 h 1"/>
              <a:gd name="T2" fmla="*/ 4952640 w 13759"/>
              <a:gd name="T3" fmla="*/ 0 h 1"/>
              <a:gd name="T4" fmla="*/ 0 60000 65536"/>
              <a:gd name="T5" fmla="*/ 0 60000 65536"/>
              <a:gd name="T6" fmla="*/ 0 w 13759"/>
              <a:gd name="T7" fmla="*/ 0 h 1"/>
              <a:gd name="T8" fmla="*/ 13759 w 13759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59" h="1">
                <a:moveTo>
                  <a:pt x="0" y="0"/>
                </a:moveTo>
                <a:lnTo>
                  <a:pt x="13758" y="0"/>
                </a:lnTo>
              </a:path>
            </a:pathLst>
          </a:cu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81000" y="4876800"/>
            <a:ext cx="4876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28          24.0        22.7143      2.9911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5791200" y="3810000"/>
          <a:ext cx="2490788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r:id="rId9" imgW="501568" imgH="440645" progId="">
                  <p:embed/>
                </p:oleObj>
              </mc:Choice>
              <mc:Fallback>
                <p:oleObj r:id="rId9" imgW="501568" imgH="4406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810000"/>
                        <a:ext cx="2490788" cy="85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5791200" y="2133600"/>
          <a:ext cx="29956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r:id="rId11" imgW="499278" imgH="270918" progId="">
                  <p:embed/>
                </p:oleObj>
              </mc:Choice>
              <mc:Fallback>
                <p:oleObj r:id="rId11" imgW="499278" imgH="27091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133600"/>
                        <a:ext cx="29956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000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Least Squares Fit of a Straight Line: Example (Error Analysis)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52600" y="2286000"/>
            <a:ext cx="4113213" cy="882650"/>
            <a:chOff x="1104" y="1440"/>
            <a:chExt cx="2591" cy="556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1104" y="1440"/>
            <a:ext cx="2591" cy="5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3" r:id="rId3" imgW="499952" imgH="452134" progId="">
                    <p:embed/>
                  </p:oleObj>
                </mc:Choice>
                <mc:Fallback>
                  <p:oleObj r:id="rId3" imgW="499952" imgH="45213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1440"/>
                          <a:ext cx="2591" cy="5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104" y="1440"/>
              <a:ext cx="2591" cy="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676400" y="4114800"/>
            <a:ext cx="3884613" cy="812800"/>
            <a:chOff x="1056" y="2592"/>
            <a:chExt cx="2447" cy="512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1056" y="2592"/>
            <a:ext cx="2447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4" r:id="rId5" imgW="496605" imgH="449107" progId="">
                    <p:embed/>
                  </p:oleObj>
                </mc:Choice>
                <mc:Fallback>
                  <p:oleObj r:id="rId5" imgW="496605" imgH="449107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2592"/>
                          <a:ext cx="2447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056" y="2592"/>
              <a:ext cx="2447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905000" y="5030788"/>
            <a:ext cx="1141413" cy="469900"/>
            <a:chOff x="1200" y="3169"/>
            <a:chExt cx="719" cy="296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1200" y="3169"/>
            <a:ext cx="719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5" r:id="rId7" imgW="488054" imgH="239611" progId="">
                    <p:embed/>
                  </p:oleObj>
                </mc:Choice>
                <mc:Fallback>
                  <p:oleObj r:id="rId7" imgW="488054" imgH="23961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169"/>
                          <a:ext cx="719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200" y="3169"/>
              <a:ext cx="719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85800" y="1752600"/>
            <a:ext cx="76962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</a:rPr>
              <a:t>The standard deviation (quantifies the spread around the  mean):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09600" y="3352800"/>
            <a:ext cx="7696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</a:rPr>
              <a:t>The standard error of estimate (quantifies the spread around the  regression line)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85800" y="5029200"/>
            <a:ext cx="8229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Because                   , the linear regression model has good fitness</a:t>
            </a:r>
          </a:p>
        </p:txBody>
      </p:sp>
    </p:spTree>
    <p:extLst>
      <p:ext uri="{BB962C8B-B14F-4D97-AF65-F5344CB8AC3E}">
        <p14:creationId xmlns:p14="http://schemas.microsoft.com/office/powerpoint/2010/main" val="987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3048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Algorithm for linear  regression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219200" y="1066800"/>
            <a:ext cx="5202238" cy="5484813"/>
            <a:chOff x="768" y="672"/>
            <a:chExt cx="3277" cy="3455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672"/>
              <a:ext cx="3277" cy="3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768" y="672"/>
              <a:ext cx="3277" cy="3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9965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28600" y="381000"/>
            <a:ext cx="80772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Linearization of Nonlinear Relationships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219200"/>
            <a:ext cx="8382000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2000"/>
              </a:spcBef>
              <a:buSzPct val="130000"/>
              <a:buFont typeface="Calibri" panose="020F0502020204030204" pitchFamily="34" charset="0"/>
              <a:buChar char="•"/>
            </a:pPr>
            <a:r>
              <a:rPr lang="en-US" altLang="en-US" sz="2400">
                <a:solidFill>
                  <a:srgbClr val="000000"/>
                </a:solidFill>
              </a:rPr>
              <a:t>The relationship between the dependent and independent variables is linear.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30000"/>
              <a:buFont typeface="Calibri" panose="020F0502020204030204" pitchFamily="34" charset="0"/>
              <a:buChar char="•"/>
            </a:pPr>
            <a:r>
              <a:rPr lang="en-US" altLang="en-US" sz="2400">
                <a:solidFill>
                  <a:srgbClr val="000000"/>
                </a:solidFill>
              </a:rPr>
              <a:t>However, a few types of nonlinear functions can be transformed into linear regression problems.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"/>
            </a:pPr>
            <a:r>
              <a:rPr lang="en-US" altLang="en-US" sz="2400">
                <a:solidFill>
                  <a:srgbClr val="000000"/>
                </a:solidFill>
              </a:rPr>
              <a:t>The exponential equation.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"/>
            </a:pPr>
            <a:r>
              <a:rPr lang="en-US" altLang="en-US" sz="2400">
                <a:solidFill>
                  <a:srgbClr val="000000"/>
                </a:solidFill>
              </a:rPr>
              <a:t>The power equation.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Char char=""/>
            </a:pPr>
            <a:r>
              <a:rPr lang="en-US" altLang="en-US" sz="2400">
                <a:solidFill>
                  <a:srgbClr val="000000"/>
                </a:solidFill>
              </a:rPr>
              <a:t>The saturation-growth-rate equation.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1750"/>
              </a:spcBef>
              <a:buSzPct val="130000"/>
              <a:buFont typeface="Calibri" panose="020F0502020204030204" pitchFamily="34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30000"/>
              <a:buFont typeface="Calibri" panose="020F0502020204030204" pitchFamily="34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01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599" y="381000"/>
            <a:ext cx="8763001" cy="6248400"/>
            <a:chOff x="0" y="0"/>
            <a:chExt cx="5759" cy="4299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59" cy="4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0" y="0"/>
              <a:ext cx="5759" cy="4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0279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100" b="1">
                <a:solidFill>
                  <a:srgbClr val="0000CC"/>
                </a:solidFill>
              </a:rPr>
              <a:t>Introduction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719263"/>
            <a:ext cx="83820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1363" indent="-28416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   In engineering, two types of applications are encountered:</a:t>
            </a:r>
          </a:p>
          <a:p>
            <a:pPr lvl="1" algn="just" eaLnBrk="1" hangingPunct="1">
              <a:spcBef>
                <a:spcPts val="700"/>
              </a:spcBef>
              <a:buClr>
                <a:srgbClr val="1B0793"/>
              </a:buClr>
              <a:buFont typeface="Arial" panose="020B0604020202020204" pitchFamily="34" charset="0"/>
              <a:buChar char="–"/>
            </a:pPr>
            <a:r>
              <a:rPr lang="en-US" altLang="en-US" sz="2400" b="1">
                <a:solidFill>
                  <a:srgbClr val="000000"/>
                </a:solidFill>
              </a:rPr>
              <a:t>Trend analysis</a:t>
            </a:r>
            <a:r>
              <a:rPr lang="en-US" altLang="en-US" sz="2400">
                <a:solidFill>
                  <a:srgbClr val="000000"/>
                </a:solidFill>
              </a:rPr>
              <a:t>. Predicting values of dependent variable, may include extrapolation beyond data points or interpolation between data points.</a:t>
            </a:r>
          </a:p>
          <a:p>
            <a:pPr lvl="1" eaLnBrk="1" hangingPunct="1">
              <a:spcBef>
                <a:spcPts val="700"/>
              </a:spcBef>
              <a:buSzPct val="7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ts val="700"/>
              </a:spcBef>
              <a:buClr>
                <a:srgbClr val="1B0793"/>
              </a:buClr>
              <a:buFont typeface="Arial" panose="020B0604020202020204" pitchFamily="34" charset="0"/>
              <a:buChar char="–"/>
            </a:pPr>
            <a:r>
              <a:rPr lang="en-US" altLang="en-US" sz="2400" b="1">
                <a:solidFill>
                  <a:srgbClr val="000000"/>
                </a:solidFill>
              </a:rPr>
              <a:t>Hypothesis testing</a:t>
            </a:r>
            <a:r>
              <a:rPr lang="en-US" altLang="en-US" sz="2400">
                <a:solidFill>
                  <a:srgbClr val="000000"/>
                </a:solidFill>
              </a:rPr>
              <a:t>. Comparing existing mathematical model with measured data.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Linearization of Nonlinear Relationships</a:t>
            </a:r>
            <a:br>
              <a:rPr lang="en-US" altLang="en-US" sz="32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</a:br>
            <a:r>
              <a:rPr lang="en-US" altLang="en-US" sz="3200" b="1">
                <a:solidFill>
                  <a:srgbClr val="FF0000"/>
                </a:solidFill>
                <a:ea typeface="Droid Sans Fallback" charset="0"/>
                <a:cs typeface="Times New Roman" panose="02020603050405020304" pitchFamily="18" charset="0"/>
              </a:rPr>
              <a:t>1. The exponential equation.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032000" y="3748088"/>
            <a:ext cx="887413" cy="458787"/>
            <a:chOff x="1280" y="2361"/>
            <a:chExt cx="559" cy="289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1280" y="2361"/>
            <a:ext cx="559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2" r:id="rId3" imgW="514548" imgH="239317" progId="">
                    <p:embed/>
                  </p:oleObj>
                </mc:Choice>
                <mc:Fallback>
                  <p:oleObj r:id="rId3" imgW="514548" imgH="239317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0" y="2361"/>
                          <a:ext cx="559" cy="1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280" y="2361"/>
              <a:ext cx="55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895600" y="4800600"/>
            <a:ext cx="3190875" cy="685800"/>
            <a:chOff x="1824" y="3024"/>
            <a:chExt cx="2010" cy="432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1824" y="3024"/>
            <a:ext cx="201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3" r:id="rId5" imgW="514920" imgH="226180" progId="">
                    <p:embed/>
                  </p:oleObj>
                </mc:Choice>
                <mc:Fallback>
                  <p:oleObj r:id="rId5" imgW="514920" imgH="2261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3024"/>
                          <a:ext cx="2010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824" y="3024"/>
              <a:ext cx="2010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" r="66306" b="67914"/>
          <a:stretch>
            <a:fillRect/>
          </a:stretch>
        </p:blipFill>
        <p:spPr bwMode="auto">
          <a:xfrm>
            <a:off x="838200" y="1752600"/>
            <a:ext cx="3200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64" r="66306" b="14561"/>
          <a:stretch>
            <a:fillRect/>
          </a:stretch>
        </p:blipFill>
        <p:spPr bwMode="auto">
          <a:xfrm>
            <a:off x="4343400" y="1752600"/>
            <a:ext cx="3429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19400" y="5715000"/>
            <a:ext cx="3429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2800" i="1">
                <a:solidFill>
                  <a:srgbClr val="000000"/>
                </a:solidFill>
                <a:latin typeface="Calibri" panose="020F0502020204030204" pitchFamily="34" charset="0"/>
              </a:rPr>
              <a:t>y*    =      a</a:t>
            </a:r>
            <a:r>
              <a:rPr lang="en-US" altLang="en-US" sz="2800" i="1" baseline="-2500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lang="en-US" altLang="en-US" sz="2800" i="1">
                <a:solidFill>
                  <a:srgbClr val="000000"/>
                </a:solidFill>
                <a:latin typeface="Calibri" panose="020F0502020204030204" pitchFamily="34" charset="0"/>
              </a:rPr>
              <a:t>  +   a</a:t>
            </a:r>
            <a:r>
              <a:rPr lang="en-US" altLang="en-US" sz="2800" i="1" baseline="-2500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800" i="1">
                <a:solidFill>
                  <a:srgbClr val="000000"/>
                </a:solidFill>
                <a:latin typeface="Calibri" panose="020F0502020204030204" pitchFamily="34" charset="0"/>
              </a:rPr>
              <a:t>  x</a:t>
            </a:r>
          </a:p>
        </p:txBody>
      </p:sp>
      <p:cxnSp>
        <p:nvCxnSpPr>
          <p:cNvPr id="12" name="AutoShape 11"/>
          <p:cNvCxnSpPr>
            <a:cxnSpLocks noChangeShapeType="1"/>
          </p:cNvCxnSpPr>
          <p:nvPr/>
        </p:nvCxnSpPr>
        <p:spPr bwMode="auto">
          <a:xfrm>
            <a:off x="3276600" y="5562600"/>
            <a:ext cx="1588" cy="304800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AutoShape 12"/>
          <p:cNvCxnSpPr>
            <a:cxnSpLocks noChangeShapeType="1"/>
          </p:cNvCxnSpPr>
          <p:nvPr/>
        </p:nvCxnSpPr>
        <p:spPr bwMode="auto">
          <a:xfrm>
            <a:off x="4572000" y="5562600"/>
            <a:ext cx="1588" cy="304800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3"/>
          <p:cNvCxnSpPr>
            <a:cxnSpLocks noChangeShapeType="1"/>
          </p:cNvCxnSpPr>
          <p:nvPr/>
        </p:nvCxnSpPr>
        <p:spPr bwMode="auto">
          <a:xfrm>
            <a:off x="5562600" y="5562600"/>
            <a:ext cx="1588" cy="304800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334000" y="4800600"/>
            <a:ext cx="4572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4114800" y="4800600"/>
            <a:ext cx="9144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895600" y="4800600"/>
            <a:ext cx="8382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173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8001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Linearization of Nonlinear Relationships</a:t>
            </a:r>
            <a:br>
              <a:rPr lang="en-US" altLang="en-US" sz="3200" b="1">
                <a:solidFill>
                  <a:srgbClr val="0000CC"/>
                </a:solidFill>
              </a:rPr>
            </a:br>
            <a:r>
              <a:rPr lang="en-US" altLang="en-US" sz="3200" b="1">
                <a:solidFill>
                  <a:srgbClr val="FF0000"/>
                </a:solidFill>
              </a:rPr>
              <a:t>2. The power equation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032000" y="3748088"/>
            <a:ext cx="887413" cy="458787"/>
            <a:chOff x="1280" y="2361"/>
            <a:chExt cx="559" cy="289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1280" y="2361"/>
            <a:ext cx="559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6" r:id="rId3" imgW="492855" imgH="229228" progId="">
                    <p:embed/>
                  </p:oleObj>
                </mc:Choice>
                <mc:Fallback>
                  <p:oleObj r:id="rId3" imgW="492855" imgH="229228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0" y="2361"/>
                          <a:ext cx="559" cy="1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280" y="2361"/>
              <a:ext cx="55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971800" y="5334000"/>
            <a:ext cx="3783013" cy="568325"/>
            <a:chOff x="1872" y="3360"/>
            <a:chExt cx="2383" cy="358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1872" y="3360"/>
            <a:ext cx="2383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7" r:id="rId5" imgW="490748" imgH="215563" progId="">
                    <p:embed/>
                  </p:oleObj>
                </mc:Choice>
                <mc:Fallback>
                  <p:oleObj r:id="rId5" imgW="490748" imgH="215563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3360"/>
                          <a:ext cx="2383" cy="3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872" y="3360"/>
              <a:ext cx="2383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5257800" y="1676400"/>
            <a:ext cx="3262313" cy="3122613"/>
            <a:chOff x="3312" y="1056"/>
            <a:chExt cx="2055" cy="1967"/>
          </a:xfrm>
        </p:grpSpPr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99" t="52235" r="31581" b="2223"/>
            <a:stretch>
              <a:fillRect/>
            </a:stretch>
          </p:blipFill>
          <p:spPr bwMode="auto">
            <a:xfrm>
              <a:off x="3312" y="1056"/>
              <a:ext cx="2055" cy="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312" y="1056"/>
              <a:ext cx="2055" cy="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1" r="31581" b="67984"/>
          <a:stretch>
            <a:fillRect/>
          </a:stretch>
        </p:blipFill>
        <p:spPr bwMode="auto">
          <a:xfrm>
            <a:off x="1143000" y="1676400"/>
            <a:ext cx="3581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13" name="AutoShape 12"/>
          <p:cNvCxnSpPr>
            <a:cxnSpLocks noChangeShapeType="1"/>
          </p:cNvCxnSpPr>
          <p:nvPr/>
        </p:nvCxnSpPr>
        <p:spPr bwMode="auto">
          <a:xfrm>
            <a:off x="3429000" y="5943600"/>
            <a:ext cx="1588" cy="306388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3"/>
          <p:cNvCxnSpPr>
            <a:cxnSpLocks noChangeShapeType="1"/>
          </p:cNvCxnSpPr>
          <p:nvPr/>
        </p:nvCxnSpPr>
        <p:spPr bwMode="auto">
          <a:xfrm>
            <a:off x="4724400" y="5943600"/>
            <a:ext cx="1588" cy="306388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14"/>
          <p:cNvCxnSpPr>
            <a:cxnSpLocks noChangeShapeType="1"/>
          </p:cNvCxnSpPr>
          <p:nvPr/>
        </p:nvCxnSpPr>
        <p:spPr bwMode="auto">
          <a:xfrm>
            <a:off x="5715000" y="5943600"/>
            <a:ext cx="1588" cy="306388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486400" y="5257800"/>
            <a:ext cx="3810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191000" y="5257800"/>
            <a:ext cx="9906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971800" y="5257800"/>
            <a:ext cx="9144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5867400" y="5257800"/>
            <a:ext cx="914400" cy="685800"/>
          </a:xfrm>
          <a:prstGeom prst="ellipse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cxnSp>
        <p:nvCxnSpPr>
          <p:cNvPr id="20" name="AutoShape 19"/>
          <p:cNvCxnSpPr>
            <a:cxnSpLocks noChangeShapeType="1"/>
          </p:cNvCxnSpPr>
          <p:nvPr/>
        </p:nvCxnSpPr>
        <p:spPr bwMode="auto">
          <a:xfrm>
            <a:off x="6400800" y="5943600"/>
            <a:ext cx="1588" cy="306388"/>
          </a:xfrm>
          <a:prstGeom prst="straightConnector1">
            <a:avLst/>
          </a:prstGeom>
          <a:noFill/>
          <a:ln w="9360" cap="sq">
            <a:solidFill>
              <a:srgbClr val="4A7EBB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048000" y="6019800"/>
            <a:ext cx="3733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2800" i="1">
                <a:solidFill>
                  <a:srgbClr val="000000"/>
                </a:solidFill>
                <a:latin typeface="Calibri" panose="020F0502020204030204" pitchFamily="34" charset="0"/>
              </a:rPr>
              <a:t>y*    =      a</a:t>
            </a:r>
            <a:r>
              <a:rPr lang="en-US" altLang="en-US" sz="2800" i="1" baseline="-2500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lang="en-US" altLang="en-US" sz="2800" i="1">
                <a:solidFill>
                  <a:srgbClr val="000000"/>
                </a:solidFill>
                <a:latin typeface="Calibri" panose="020F0502020204030204" pitchFamily="34" charset="0"/>
              </a:rPr>
              <a:t>  +    a</a:t>
            </a:r>
            <a:r>
              <a:rPr lang="en-US" altLang="en-US" sz="2800" i="1" baseline="-2500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800" i="1">
                <a:solidFill>
                  <a:srgbClr val="000000"/>
                </a:solidFill>
                <a:latin typeface="Calibri" panose="020F0502020204030204" pitchFamily="34" charset="0"/>
              </a:rPr>
              <a:t>   x*</a:t>
            </a:r>
          </a:p>
        </p:txBody>
      </p:sp>
    </p:spTree>
    <p:extLst>
      <p:ext uri="{BB962C8B-B14F-4D97-AF65-F5344CB8AC3E}">
        <p14:creationId xmlns:p14="http://schemas.microsoft.com/office/powerpoint/2010/main" val="2420855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8001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Linearization of Nonlinear Relationships</a:t>
            </a:r>
            <a:br>
              <a:rPr lang="en-US" altLang="en-US" sz="3200" b="1">
                <a:solidFill>
                  <a:srgbClr val="0000CC"/>
                </a:solidFill>
              </a:rPr>
            </a:br>
            <a:r>
              <a:rPr lang="en-US" altLang="en-US" sz="3200" b="1">
                <a:solidFill>
                  <a:srgbClr val="FF0000"/>
                </a:solidFill>
              </a:rPr>
              <a:t>3. The saturation-growth-rate equation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930400" y="3646488"/>
            <a:ext cx="1090613" cy="458787"/>
            <a:chOff x="1216" y="2297"/>
            <a:chExt cx="687" cy="289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1216" y="2297"/>
              <a:ext cx="687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295400" y="5257800"/>
            <a:ext cx="2513013" cy="1085850"/>
            <a:chOff x="816" y="3312"/>
            <a:chExt cx="1583" cy="684"/>
          </a:xfrm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816" y="3312"/>
              <a:ext cx="1583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6" t="52588" b="8612"/>
          <a:stretch>
            <a:fillRect/>
          </a:stretch>
        </p:blipFill>
        <p:spPr bwMode="auto">
          <a:xfrm>
            <a:off x="4876800" y="1828800"/>
            <a:ext cx="35052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6" b="68054"/>
          <a:stretch>
            <a:fillRect/>
          </a:stretch>
        </p:blipFill>
        <p:spPr bwMode="auto">
          <a:xfrm>
            <a:off x="838200" y="1828800"/>
            <a:ext cx="3581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267200" y="5181600"/>
            <a:ext cx="2667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y* = 1/y</a:t>
            </a:r>
          </a:p>
          <a:p>
            <a:pPr algn="ctr"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en-US" baseline="-2500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 = 1/a</a:t>
            </a:r>
            <a:r>
              <a:rPr lang="en-US" altLang="en-US" baseline="-2500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r>
          </a:p>
          <a:p>
            <a:pPr algn="ctr"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en-US" baseline="-25000">
                <a:solidFill>
                  <a:srgbClr val="000000"/>
                </a:solidFill>
                <a:latin typeface="Calibri" panose="020F0502020204030204" pitchFamily="34" charset="0"/>
              </a:rPr>
              <a:t>1</a:t>
            </a: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 = b</a:t>
            </a:r>
            <a:r>
              <a:rPr lang="en-US" altLang="en-US" baseline="-2500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/a</a:t>
            </a:r>
            <a:r>
              <a:rPr lang="en-US" altLang="en-US" baseline="-2500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r>
          </a:p>
          <a:p>
            <a:pPr algn="ctr"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t>x* = 1/x</a:t>
            </a:r>
          </a:p>
        </p:txBody>
      </p:sp>
    </p:spTree>
    <p:extLst>
      <p:ext uri="{BB962C8B-B14F-4D97-AF65-F5344CB8AC3E}">
        <p14:creationId xmlns:p14="http://schemas.microsoft.com/office/powerpoint/2010/main" val="3463783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762000" y="441325"/>
            <a:ext cx="7696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85800" y="1219200"/>
            <a:ext cx="7924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Fit the following Equation:     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505200" y="1981200"/>
          <a:ext cx="1447800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r:id="rId3" imgW="595326" imgH="261499" progId="">
                  <p:embed/>
                </p:oleObj>
              </mc:Choice>
              <mc:Fallback>
                <p:oleObj r:id="rId3" imgW="595326" imgH="26149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81200"/>
                        <a:ext cx="1447800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62000" y="2743200"/>
            <a:ext cx="7315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to the data in the following table: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38200" y="3352800"/>
            <a:ext cx="16764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   y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1            0.5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2            1.7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3            3.4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4            5.7</a:t>
            </a: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5	  8.4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15        19.7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838200" y="3352800"/>
            <a:ext cx="4343400" cy="1588"/>
          </a:xfrm>
          <a:prstGeom prst="line">
            <a:avLst/>
          </a:prstGeom>
          <a:noFill/>
          <a:ln w="38160" cap="sq">
            <a:solidFill>
              <a:srgbClr val="66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838200" y="3810000"/>
            <a:ext cx="4343400" cy="1588"/>
          </a:xfrm>
          <a:prstGeom prst="line">
            <a:avLst/>
          </a:prstGeom>
          <a:noFill/>
          <a:ln w="38160" cap="sq">
            <a:solidFill>
              <a:srgbClr val="66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914400" y="5638800"/>
            <a:ext cx="4343400" cy="1588"/>
          </a:xfrm>
          <a:prstGeom prst="line">
            <a:avLst/>
          </a:prstGeom>
          <a:noFill/>
          <a:ln w="38160" cap="sq">
            <a:solidFill>
              <a:srgbClr val="66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514600" y="3352800"/>
            <a:ext cx="29718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X*=log x</a:t>
            </a:r>
            <a:r>
              <a:rPr lang="en-US" altLang="en-US" sz="2400" baseline="-25000">
                <a:solidFill>
                  <a:srgbClr val="FF66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    Y*=logy</a:t>
            </a:r>
            <a:r>
              <a:rPr lang="en-US" altLang="en-US" sz="2400" baseline="-25000">
                <a:solidFill>
                  <a:srgbClr val="FF6600"/>
                </a:solidFill>
                <a:latin typeface="Times New Roman" panose="02020603050405020304" pitchFamily="18" charset="0"/>
              </a:rPr>
              <a:t>i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0                 -0.301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0.301           0.226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0.477           0.534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0.602           0.753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0.699           0.922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FF6600"/>
                </a:solidFill>
                <a:latin typeface="Times New Roman" panose="02020603050405020304" pitchFamily="18" charset="0"/>
              </a:rPr>
              <a:t>2.079           2.141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592763" y="2895600"/>
            <a:ext cx="3140075" cy="2301875"/>
            <a:chOff x="3523" y="1824"/>
            <a:chExt cx="1978" cy="1450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3552" y="1824"/>
            <a:ext cx="1343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5" r:id="rId5" imgW="532850" imgH="247830" progId="">
                    <p:embed/>
                  </p:oleObj>
                </mc:Choice>
                <mc:Fallback>
                  <p:oleObj r:id="rId5" imgW="532850" imgH="24783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1824"/>
                          <a:ext cx="1343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3523" y="2385"/>
            <a:ext cx="1978" cy="5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6" r:id="rId7" imgW="481947" imgH="448309" progId="">
                    <p:embed/>
                  </p:oleObj>
                </mc:Choice>
                <mc:Fallback>
                  <p:oleObj r:id="rId7" imgW="481947" imgH="44830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3" y="2385"/>
                          <a:ext cx="1978" cy="5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3552" y="2112"/>
            <a:ext cx="1919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7" r:id="rId9" imgW="490748" imgH="215563" progId="">
                    <p:embed/>
                  </p:oleObj>
                </mc:Choice>
                <mc:Fallback>
                  <p:oleObj r:id="rId9" imgW="490748" imgH="215563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2112"/>
                          <a:ext cx="1919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3573" y="2919"/>
            <a:ext cx="1349" cy="3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8" r:id="rId11" imgW="492531" imgH="241809" progId="">
                    <p:embed/>
                  </p:oleObj>
                </mc:Choice>
                <mc:Fallback>
                  <p:oleObj r:id="rId11" imgW="492531" imgH="24180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3" y="2919"/>
                          <a:ext cx="1349" cy="3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8378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85800" y="228600"/>
            <a:ext cx="6400800" cy="990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>
                <a:solidFill>
                  <a:srgbClr val="FF0000"/>
                </a:solidFill>
              </a:rPr>
              <a:t>Example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/>
        </p:nvGraphicFramePr>
        <p:xfrm>
          <a:off x="609600" y="1600200"/>
          <a:ext cx="6554788" cy="2722563"/>
        </p:xfrm>
        <a:graphic>
          <a:graphicData uri="http://schemas.openxmlformats.org/drawingml/2006/table">
            <a:tbl>
              <a:tblPr/>
              <a:tblGrid>
                <a:gridCol w="1154113"/>
                <a:gridCol w="682625"/>
                <a:gridCol w="766762"/>
                <a:gridCol w="1155700"/>
                <a:gridCol w="1235075"/>
                <a:gridCol w="781050"/>
                <a:gridCol w="779463"/>
              </a:tblGrid>
              <a:tr h="30478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Xi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Yi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X*</a:t>
                      </a:r>
                      <a:r>
                        <a:rPr kumimoji="0" lang="en-GB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i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=Log(X)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Y*</a:t>
                      </a:r>
                      <a:r>
                        <a:rPr kumimoji="0" lang="en-GB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i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=Log(Y)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X*Y*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X*^2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9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0.5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0.0000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-0.3010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0.0000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0.0000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9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1.7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0.3010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0.2304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0.0694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0.0906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9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3.4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0.4771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0.5315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0.2536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0.2276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9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5.7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0.6021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0.7559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0.4551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0.3625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9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8.4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0.6990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0.9243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0.6460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0.4886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61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Sum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15</a:t>
                      </a:r>
                    </a:p>
                  </a:txBody>
                  <a:tcPr marL="0" marR="0" marT="0" marB="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19.700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2.079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2.141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1.424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cs typeface="Arial" charset="0"/>
                        </a:rPr>
                        <a:t>1.169</a:t>
                      </a:r>
                    </a:p>
                  </a:txBody>
                  <a:tcPr marL="0" marR="0" marT="0" marB="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9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17639" marB="0" anchor="b" horzOverflow="overflow">
                    <a:lnL>
                      <a:noFill/>
                    </a:lnL>
                    <a:lnR>
                      <a:noFill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1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0"/>
            <a:ext cx="59817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717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762000" y="914400"/>
            <a:ext cx="3841977" cy="94505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StarSymbol" charset="0"/>
              <a:buNone/>
            </a:pPr>
            <a:r>
              <a:rPr lang="en-US" altLang="en-US" sz="2400">
                <a:solidFill>
                  <a:srgbClr val="333333"/>
                </a:solidFill>
              </a:rPr>
              <a:t>Linearization of Nonlinear Functions: Example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"/>
            <a:ext cx="3515182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66800" y="2971801"/>
            <a:ext cx="2972095" cy="833178"/>
          </a:xfrm>
          <a:prstGeom prst="rect">
            <a:avLst/>
          </a:prstGeom>
          <a:noFill/>
          <a:ln w="9360" cap="sq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log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=-0.334+1.75log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39" y="3868739"/>
            <a:ext cx="2140002" cy="58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73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381000"/>
            <a:ext cx="75438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2400">
                <a:solidFill>
                  <a:srgbClr val="000000"/>
                </a:solidFill>
              </a:rPr>
              <a:t>Some engineering data is poorly represented by a straight line.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2400">
                <a:solidFill>
                  <a:srgbClr val="000000"/>
                </a:solidFill>
              </a:rPr>
              <a:t>For these cases a curve is better suited to fit the data. 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2400">
                <a:solidFill>
                  <a:srgbClr val="000000"/>
                </a:solidFill>
              </a:rPr>
              <a:t>The least squares method can readily be extended to fit the data to higher order polynomials.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09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304800"/>
            <a:ext cx="75438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 (cont’d)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40"/>
          <a:stretch>
            <a:fillRect/>
          </a:stretch>
        </p:blipFill>
        <p:spPr bwMode="auto">
          <a:xfrm>
            <a:off x="228600" y="1371600"/>
            <a:ext cx="4419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30" b="7811"/>
          <a:stretch>
            <a:fillRect/>
          </a:stretch>
        </p:blipFill>
        <p:spPr bwMode="auto">
          <a:xfrm>
            <a:off x="4649788" y="1371600"/>
            <a:ext cx="418941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30413" y="4648200"/>
            <a:ext cx="503713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A parabola is preferable</a:t>
            </a:r>
          </a:p>
        </p:txBody>
      </p:sp>
    </p:spTree>
    <p:extLst>
      <p:ext uri="{BB962C8B-B14F-4D97-AF65-F5344CB8AC3E}">
        <p14:creationId xmlns:p14="http://schemas.microsoft.com/office/powerpoint/2010/main" val="2011109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 (cont’d)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371600"/>
            <a:ext cx="86868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en-US" altLang="en-US" sz="2800" b="1">
                <a:solidFill>
                  <a:srgbClr val="CC0000"/>
                </a:solidFill>
              </a:rPr>
              <a:t>A 2</a:t>
            </a:r>
            <a:r>
              <a:rPr lang="en-US" altLang="en-US" sz="2800" b="1" baseline="30000">
                <a:solidFill>
                  <a:srgbClr val="CC0000"/>
                </a:solidFill>
              </a:rPr>
              <a:t>nd</a:t>
            </a:r>
            <a:r>
              <a:rPr lang="en-US" altLang="en-US" sz="2800" b="1">
                <a:solidFill>
                  <a:srgbClr val="CC0000"/>
                </a:solidFill>
              </a:rPr>
              <a:t>  order polynomial</a:t>
            </a:r>
            <a:r>
              <a:rPr lang="en-US" altLang="en-US" sz="2800">
                <a:solidFill>
                  <a:srgbClr val="000000"/>
                </a:solidFill>
              </a:rPr>
              <a:t> </a:t>
            </a:r>
            <a:r>
              <a:rPr lang="en-US" altLang="en-US" sz="2800" b="1">
                <a:solidFill>
                  <a:srgbClr val="000000"/>
                </a:solidFill>
              </a:rPr>
              <a:t>(quadratic)</a:t>
            </a:r>
            <a:r>
              <a:rPr lang="en-US" altLang="en-US" sz="2800">
                <a:solidFill>
                  <a:srgbClr val="000000"/>
                </a:solidFill>
              </a:rPr>
              <a:t> is defined by: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</a:rPr>
              <a:t>The residuals between the model and the data: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</a:rPr>
              <a:t>The sum of squares of the residual:</a:t>
            </a:r>
          </a:p>
          <a:p>
            <a:pPr eaLnBrk="1" hangingPunct="1">
              <a:buClrTx/>
              <a:buFontTx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</a:pPr>
            <a:endParaRPr lang="en-US" altLang="en-US" sz="2800" b="1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b="1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43000" y="1828800"/>
            <a:ext cx="3860800" cy="677863"/>
            <a:chOff x="720" y="1152"/>
            <a:chExt cx="2432" cy="427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720" y="1152"/>
            <a:ext cx="2432" cy="4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0" r:id="rId3" imgW="489058" imgH="240104" progId="">
                    <p:embed/>
                  </p:oleObj>
                </mc:Choice>
                <mc:Fallback>
                  <p:oleObj r:id="rId3" imgW="489058" imgH="24010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1152"/>
                          <a:ext cx="2432" cy="4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20" y="1152"/>
              <a:ext cx="2432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90600" y="3505200"/>
            <a:ext cx="4224338" cy="720725"/>
            <a:chOff x="624" y="2208"/>
            <a:chExt cx="2661" cy="454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624" y="2208"/>
            <a:ext cx="2661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1" r:id="rId5" imgW="518045" imgH="267710" progId="">
                    <p:embed/>
                  </p:oleObj>
                </mc:Choice>
                <mc:Fallback>
                  <p:oleObj r:id="rId5" imgW="518045" imgH="26771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208"/>
                          <a:ext cx="2661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624" y="2208"/>
              <a:ext cx="2661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914400" y="5181600"/>
          <a:ext cx="65786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r:id="rId7" imgW="514699" imgH="305879" progId="">
                  <p:embed/>
                </p:oleObj>
              </mc:Choice>
              <mc:Fallback>
                <p:oleObj r:id="rId7" imgW="514699" imgH="30587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181600"/>
                        <a:ext cx="65786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35165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 (cont’d)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11188" y="1143000"/>
            <a:ext cx="5557837" cy="2994025"/>
            <a:chOff x="385" y="720"/>
            <a:chExt cx="3501" cy="1886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720"/>
              <a:ext cx="3501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385" y="720"/>
              <a:ext cx="3501" cy="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85800" y="4267200"/>
            <a:ext cx="5561013" cy="1882775"/>
            <a:chOff x="432" y="2688"/>
            <a:chExt cx="3503" cy="1186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2688"/>
              <a:ext cx="3503" cy="1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32" y="2688"/>
              <a:ext cx="3503" cy="1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477000" y="4419600"/>
            <a:ext cx="2667000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3 linear equations with 3 unknowns (a</a:t>
            </a:r>
            <a:r>
              <a:rPr lang="en-US" altLang="en-US" baseline="-25000">
                <a:solidFill>
                  <a:srgbClr val="000000"/>
                </a:solidFill>
              </a:rPr>
              <a:t>o</a:t>
            </a:r>
            <a:r>
              <a:rPr lang="en-US" altLang="en-US">
                <a:solidFill>
                  <a:srgbClr val="000000"/>
                </a:solidFill>
              </a:rPr>
              <a:t>,a</a:t>
            </a:r>
            <a:r>
              <a:rPr lang="en-US" altLang="en-US" baseline="-25000">
                <a:solidFill>
                  <a:srgbClr val="000000"/>
                </a:solidFill>
              </a:rPr>
              <a:t>1</a:t>
            </a:r>
            <a:r>
              <a:rPr lang="en-US" altLang="en-US">
                <a:solidFill>
                  <a:srgbClr val="000000"/>
                </a:solidFill>
              </a:rPr>
              <a:t>,a</a:t>
            </a:r>
            <a:r>
              <a:rPr lang="en-US" altLang="en-US" baseline="-25000">
                <a:solidFill>
                  <a:srgbClr val="000000"/>
                </a:solidFill>
              </a:rPr>
              <a:t>2</a:t>
            </a:r>
            <a:r>
              <a:rPr lang="en-US" altLang="en-US">
                <a:solidFill>
                  <a:srgbClr val="000000"/>
                </a:solidFill>
              </a:rPr>
              <a:t>), can be solved</a:t>
            </a:r>
          </a:p>
        </p:txBody>
      </p:sp>
      <p:sp>
        <p:nvSpPr>
          <p:cNvPr id="10" name="AutoShape 9"/>
          <p:cNvSpPr>
            <a:spLocks/>
          </p:cNvSpPr>
          <p:nvPr/>
        </p:nvSpPr>
        <p:spPr bwMode="auto">
          <a:xfrm>
            <a:off x="6019800" y="4419600"/>
            <a:ext cx="381000" cy="1752600"/>
          </a:xfrm>
          <a:prstGeom prst="rightBrace">
            <a:avLst>
              <a:gd name="adj1" fmla="val 38333"/>
              <a:gd name="adj2" fmla="val 50000"/>
            </a:avLst>
          </a:prstGeom>
          <a:noFill/>
          <a:ln w="25560" cap="sq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86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82"/>
          <a:stretch>
            <a:fillRect/>
          </a:stretch>
        </p:blipFill>
        <p:spPr bwMode="auto">
          <a:xfrm>
            <a:off x="838200" y="762000"/>
            <a:ext cx="3048000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4" b="34724"/>
          <a:stretch>
            <a:fillRect/>
          </a:stretch>
        </p:blipFill>
        <p:spPr bwMode="auto">
          <a:xfrm>
            <a:off x="2743200" y="3657600"/>
            <a:ext cx="31242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02"/>
          <a:stretch>
            <a:fillRect/>
          </a:stretch>
        </p:blipFill>
        <p:spPr bwMode="auto">
          <a:xfrm>
            <a:off x="4800600" y="762000"/>
            <a:ext cx="28194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 (cont’d)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6493" y="1219200"/>
            <a:ext cx="8305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Char char="●"/>
            </a:pPr>
            <a:r>
              <a:rPr lang="en-US" altLang="en-US" sz="2400" dirty="0">
                <a:solidFill>
                  <a:srgbClr val="000000"/>
                </a:solidFill>
              </a:rPr>
              <a:t>A system of 3x3 equations needs to be solved to determine the coefficients of the polynomial.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50"/>
              </a:spcBef>
              <a:buSzPct val="45000"/>
              <a:buFont typeface="StarSymbol" charset="0"/>
              <a:buChar char="●"/>
            </a:pPr>
            <a:r>
              <a:rPr lang="en-US" altLang="en-US" sz="2400" dirty="0">
                <a:solidFill>
                  <a:srgbClr val="000000"/>
                </a:solidFill>
              </a:rPr>
              <a:t>The standard error &amp; </a:t>
            </a:r>
            <a:r>
              <a:rPr lang="en-US" altLang="en-US" sz="2600" dirty="0">
                <a:solidFill>
                  <a:srgbClr val="000000"/>
                </a:solidFill>
              </a:rPr>
              <a:t>the coefficient of determination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 dirty="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43000" y="5181600"/>
            <a:ext cx="2208213" cy="1152525"/>
            <a:chOff x="720" y="3264"/>
            <a:chExt cx="1391" cy="726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720" y="3264"/>
            <a:ext cx="1391" cy="7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4" r:id="rId3" imgW="492418" imgH="445320" progId="">
                    <p:embed/>
                  </p:oleObj>
                </mc:Choice>
                <mc:Fallback>
                  <p:oleObj r:id="rId3" imgW="492418" imgH="445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3264"/>
                          <a:ext cx="1391" cy="7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20" y="3264"/>
              <a:ext cx="1391" cy="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267200" y="5410200"/>
            <a:ext cx="1749425" cy="974725"/>
            <a:chOff x="2688" y="3408"/>
            <a:chExt cx="1102" cy="614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2688" y="3408"/>
            <a:ext cx="1102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5" r:id="rId5" imgW="496136" imgH="435873" progId="">
                    <p:embed/>
                  </p:oleObj>
                </mc:Choice>
                <mc:Fallback>
                  <p:oleObj r:id="rId5" imgW="496136" imgH="435873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3408"/>
                          <a:ext cx="1102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688" y="3408"/>
              <a:ext cx="1102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838200" y="2362200"/>
            <a:ext cx="6094413" cy="1801813"/>
            <a:chOff x="528" y="1488"/>
            <a:chExt cx="3839" cy="1135"/>
          </a:xfrm>
        </p:grpSpPr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528" y="1488"/>
            <a:ext cx="3839" cy="1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6" r:id="rId7" imgW="519284" imgH="519284" progId="">
                    <p:embed/>
                  </p:oleObj>
                </mc:Choice>
                <mc:Fallback>
                  <p:oleObj r:id="rId7" imgW="519284" imgH="51928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488"/>
                          <a:ext cx="3839" cy="11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28" y="1488"/>
              <a:ext cx="3839" cy="1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228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00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 (cont’d)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457200" y="1295401"/>
            <a:ext cx="8382000" cy="525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625"/>
              </a:spcBef>
              <a:buClrTx/>
              <a:buFontTx/>
              <a:buNone/>
            </a:pPr>
            <a:r>
              <a:rPr lang="en-US" altLang="en-US" sz="2500" b="1" dirty="0">
                <a:solidFill>
                  <a:srgbClr val="CC0000"/>
                </a:solidFill>
              </a:rPr>
              <a:t>General:</a:t>
            </a:r>
          </a:p>
          <a:p>
            <a:pPr eaLnBrk="1" hangingPunct="1">
              <a:lnSpc>
                <a:spcPct val="130000"/>
              </a:lnSpc>
              <a:spcBef>
                <a:spcPts val="625"/>
              </a:spcBef>
              <a:buClrTx/>
              <a:buFontTx/>
              <a:buNone/>
            </a:pPr>
            <a:r>
              <a:rPr lang="en-US" altLang="en-US" sz="2500" b="1" dirty="0">
                <a:solidFill>
                  <a:srgbClr val="000000"/>
                </a:solidFill>
              </a:rPr>
              <a:t>The </a:t>
            </a:r>
            <a:r>
              <a:rPr lang="en-US" altLang="en-US" sz="2500" b="1" dirty="0" err="1">
                <a:solidFill>
                  <a:srgbClr val="000000"/>
                </a:solidFill>
              </a:rPr>
              <a:t>mth</a:t>
            </a:r>
            <a:r>
              <a:rPr lang="en-US" altLang="en-US" sz="2500" b="1" dirty="0">
                <a:solidFill>
                  <a:srgbClr val="000000"/>
                </a:solidFill>
              </a:rPr>
              <a:t>-order polynomial:</a:t>
            </a:r>
          </a:p>
          <a:p>
            <a:pPr eaLnBrk="1" hangingPunct="1">
              <a:lnSpc>
                <a:spcPct val="130000"/>
              </a:lnSpc>
              <a:spcBef>
                <a:spcPts val="625"/>
              </a:spcBef>
              <a:buSzPct val="45000"/>
              <a:buFont typeface="StarSymbol" charset="0"/>
              <a:buNone/>
            </a:pPr>
            <a:endParaRPr lang="en-US" altLang="en-US" sz="25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Char char="●"/>
            </a:pPr>
            <a:r>
              <a:rPr lang="en-US" altLang="en-US" sz="2200" dirty="0">
                <a:solidFill>
                  <a:srgbClr val="000000"/>
                </a:solidFill>
              </a:rPr>
              <a:t>A system of (m+1)x(m+1) linear equations must be solved for determining the coefficients of the </a:t>
            </a:r>
            <a:r>
              <a:rPr lang="en-US" altLang="en-US" sz="2200" dirty="0" err="1">
                <a:solidFill>
                  <a:srgbClr val="000000"/>
                </a:solidFill>
              </a:rPr>
              <a:t>mth</a:t>
            </a:r>
            <a:r>
              <a:rPr lang="en-US" altLang="en-US" sz="2200" dirty="0">
                <a:solidFill>
                  <a:srgbClr val="000000"/>
                </a:solidFill>
              </a:rPr>
              <a:t>-order polynomial.</a:t>
            </a: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Char char="●"/>
            </a:pPr>
            <a:r>
              <a:rPr lang="en-US" altLang="en-US" sz="2200" dirty="0">
                <a:solidFill>
                  <a:srgbClr val="000000"/>
                </a:solidFill>
              </a:rPr>
              <a:t>The standard error:</a:t>
            </a: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None/>
            </a:pPr>
            <a:endParaRPr lang="en-US" altLang="en-US" sz="2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None/>
            </a:pPr>
            <a:endParaRPr lang="en-US" altLang="en-US" sz="2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Char char="●"/>
            </a:pPr>
            <a:r>
              <a:rPr lang="en-US" altLang="en-US" sz="2200" dirty="0">
                <a:solidFill>
                  <a:srgbClr val="000000"/>
                </a:solidFill>
              </a:rPr>
              <a:t>The coefficient of determination:</a:t>
            </a: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None/>
            </a:pPr>
            <a:endParaRPr lang="en-US" altLang="en-US" sz="2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550"/>
              </a:spcBef>
              <a:buSzPct val="45000"/>
              <a:buFont typeface="StarSymbol" charset="0"/>
              <a:buNone/>
            </a:pPr>
            <a:endParaRPr lang="en-US" altLang="en-US" sz="2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500"/>
              </a:spcBef>
              <a:buSzPct val="45000"/>
              <a:buFont typeface="StarSymbol" charset="0"/>
              <a:buNone/>
            </a:pPr>
            <a:endParaRPr lang="en-US" altLang="en-US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500"/>
              </a:spcBef>
              <a:buSzPct val="45000"/>
              <a:buFont typeface="StarSymbol" charset="0"/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1143000" y="2438401"/>
            <a:ext cx="4714875" cy="523248"/>
            <a:chOff x="720" y="1536"/>
            <a:chExt cx="2970" cy="335"/>
          </a:xfrm>
        </p:grpSpPr>
        <p:graphicFrame>
          <p:nvGraphicFramePr>
            <p:cNvPr id="19" name="Object 4"/>
            <p:cNvGraphicFramePr>
              <a:graphicFrameLocks noChangeAspect="1"/>
            </p:cNvGraphicFramePr>
            <p:nvPr/>
          </p:nvGraphicFramePr>
          <p:xfrm>
            <a:off x="720" y="1536"/>
            <a:ext cx="2970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7" r:id="rId3" imgW="498737" imgH="244856" progId="">
                    <p:embed/>
                  </p:oleObj>
                </mc:Choice>
                <mc:Fallback>
                  <p:oleObj r:id="rId3" imgW="498737" imgH="24485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1536"/>
                          <a:ext cx="2970" cy="3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720" y="1536"/>
              <a:ext cx="2970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21" name="Group 6"/>
          <p:cNvGrpSpPr>
            <a:grpSpLocks/>
          </p:cNvGrpSpPr>
          <p:nvPr/>
        </p:nvGrpSpPr>
        <p:grpSpPr bwMode="auto">
          <a:xfrm>
            <a:off x="2439988" y="4495801"/>
            <a:ext cx="2205037" cy="871558"/>
            <a:chOff x="1537" y="2832"/>
            <a:chExt cx="1389" cy="558"/>
          </a:xfrm>
        </p:grpSpPr>
        <p:graphicFrame>
          <p:nvGraphicFramePr>
            <p:cNvPr id="22" name="Object 7"/>
            <p:cNvGraphicFramePr>
              <a:graphicFrameLocks noChangeAspect="1"/>
            </p:cNvGraphicFramePr>
            <p:nvPr/>
          </p:nvGraphicFramePr>
          <p:xfrm>
            <a:off x="1537" y="2832"/>
            <a:ext cx="1389" cy="5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8" r:id="rId5" imgW="487530" imgH="466105" progId="">
                    <p:embed/>
                  </p:oleObj>
                </mc:Choice>
                <mc:Fallback>
                  <p:oleObj r:id="rId5" imgW="487530" imgH="46610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7" y="2832"/>
                          <a:ext cx="1389" cy="5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1537" y="2832"/>
              <a:ext cx="1389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2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6485349"/>
              </p:ext>
            </p:extLst>
          </p:nvPr>
        </p:nvGraphicFramePr>
        <p:xfrm>
          <a:off x="5257800" y="5334000"/>
          <a:ext cx="1752600" cy="960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r:id="rId7" imgW="496136" imgH="435873" progId="">
                  <p:embed/>
                </p:oleObj>
              </mc:Choice>
              <mc:Fallback>
                <p:oleObj r:id="rId7" imgW="496136" imgH="43587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334000"/>
                        <a:ext cx="1752600" cy="9605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630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7620000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Fit a second order polynomial to data:</a:t>
            </a:r>
          </a:p>
          <a:p>
            <a:pPr eaLnBrk="1" hangingPunct="1">
              <a:spcBef>
                <a:spcPts val="6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292850" y="2655888"/>
            <a:ext cx="747713" cy="458787"/>
            <a:chOff x="3964" y="1673"/>
            <a:chExt cx="471" cy="289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3964" y="1673"/>
            <a:ext cx="471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8" r:id="rId3" imgW="499986" imgH="258378" progId="">
                    <p:embed/>
                  </p:oleObj>
                </mc:Choice>
                <mc:Fallback>
                  <p:oleObj r:id="rId3" imgW="499986" imgH="258378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4" y="1673"/>
                          <a:ext cx="471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964" y="1673"/>
              <a:ext cx="471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858000" y="4419600"/>
            <a:ext cx="1522413" cy="514350"/>
            <a:chOff x="4320" y="2784"/>
            <a:chExt cx="959" cy="324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4320" y="2784"/>
            <a:ext cx="959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9" r:id="rId5" imgW="499636" imgH="258197" progId="">
                    <p:embed/>
                  </p:oleObj>
                </mc:Choice>
                <mc:Fallback>
                  <p:oleObj r:id="rId5" imgW="499636" imgH="258197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784"/>
                          <a:ext cx="959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320" y="2784"/>
              <a:ext cx="95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10" name="Group 9"/>
          <p:cNvGraphicFramePr>
            <a:graphicFrameLocks noGrp="1"/>
          </p:cNvGraphicFramePr>
          <p:nvPr/>
        </p:nvGraphicFramePr>
        <p:xfrm>
          <a:off x="0" y="1676400"/>
          <a:ext cx="6021388" cy="3298828"/>
        </p:xfrm>
        <a:graphic>
          <a:graphicData uri="http://schemas.openxmlformats.org/drawingml/2006/table">
            <a:tbl>
              <a:tblPr/>
              <a:tblGrid>
                <a:gridCol w="847725"/>
                <a:gridCol w="847725"/>
                <a:gridCol w="844550"/>
                <a:gridCol w="863600"/>
                <a:gridCol w="836613"/>
                <a:gridCol w="844550"/>
                <a:gridCol w="936625"/>
              </a:tblGrid>
              <a:tr h="509587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y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y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y</a:t>
                      </a:r>
                      <a:r>
                        <a:rPr kumimoji="0" lang="en-US" sz="24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2.1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7.7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7.7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7.7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13.6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27.2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54.4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27.2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9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27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81.6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244.8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40.9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256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163.6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654.4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61.1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125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625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305.5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1527.5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152.6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225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979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585.6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2489</a:t>
                      </a:r>
                    </a:p>
                  </a:txBody>
                  <a:tcPr marL="90000" marR="90000" marT="5940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Line 66"/>
          <p:cNvSpPr>
            <a:spLocks noChangeShapeType="1"/>
          </p:cNvSpPr>
          <p:nvPr/>
        </p:nvSpPr>
        <p:spPr bwMode="auto">
          <a:xfrm>
            <a:off x="762000" y="1752600"/>
            <a:ext cx="56388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67"/>
          <p:cNvSpPr>
            <a:spLocks noChangeShapeType="1"/>
          </p:cNvSpPr>
          <p:nvPr/>
        </p:nvSpPr>
        <p:spPr bwMode="auto">
          <a:xfrm>
            <a:off x="762000" y="2133600"/>
            <a:ext cx="56388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68"/>
          <p:cNvSpPr>
            <a:spLocks noChangeShapeType="1"/>
          </p:cNvSpPr>
          <p:nvPr/>
        </p:nvSpPr>
        <p:spPr bwMode="auto">
          <a:xfrm>
            <a:off x="838200" y="4495800"/>
            <a:ext cx="56388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69"/>
          <p:cNvSpPr>
            <a:spLocks noChangeShapeType="1"/>
          </p:cNvSpPr>
          <p:nvPr/>
        </p:nvSpPr>
        <p:spPr bwMode="auto">
          <a:xfrm>
            <a:off x="838200" y="4953000"/>
            <a:ext cx="5638800" cy="1588"/>
          </a:xfrm>
          <a:prstGeom prst="line">
            <a:avLst/>
          </a:prstGeom>
          <a:noFill/>
          <a:ln w="2556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5" name="Object 70"/>
          <p:cNvGraphicFramePr>
            <a:graphicFrameLocks noChangeAspect="1"/>
          </p:cNvGraphicFramePr>
          <p:nvPr/>
        </p:nvGraphicFramePr>
        <p:xfrm>
          <a:off x="6781800" y="5029200"/>
          <a:ext cx="2016125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0" r:id="rId7" imgW="521516" imgH="269504" progId="">
                  <p:embed/>
                </p:oleObj>
              </mc:Choice>
              <mc:Fallback>
                <p:oleObj r:id="rId7" imgW="521516" imgH="26950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029200"/>
                        <a:ext cx="2016125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71"/>
          <p:cNvGraphicFramePr>
            <a:graphicFrameLocks noChangeAspect="1"/>
          </p:cNvGraphicFramePr>
          <p:nvPr/>
        </p:nvGraphicFramePr>
        <p:xfrm>
          <a:off x="6781800" y="1676400"/>
          <a:ext cx="129540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1" r:id="rId9" imgW="505554" imgH="261255" progId="">
                  <p:embed/>
                </p:oleObj>
              </mc:Choice>
              <mc:Fallback>
                <p:oleObj r:id="rId9" imgW="505554" imgH="26125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676400"/>
                        <a:ext cx="129540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72"/>
          <p:cNvGraphicFramePr>
            <a:graphicFrameLocks noChangeAspect="1"/>
          </p:cNvGraphicFramePr>
          <p:nvPr/>
        </p:nvGraphicFramePr>
        <p:xfrm>
          <a:off x="6858000" y="2362200"/>
          <a:ext cx="16002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r:id="rId11" imgW="515336" imgH="266310" progId="">
                  <p:embed/>
                </p:oleObj>
              </mc:Choice>
              <mc:Fallback>
                <p:oleObj r:id="rId11" imgW="515336" imgH="2663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362200"/>
                        <a:ext cx="16002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73"/>
          <p:cNvGraphicFramePr>
            <a:graphicFrameLocks noChangeAspect="1"/>
          </p:cNvGraphicFramePr>
          <p:nvPr/>
        </p:nvGraphicFramePr>
        <p:xfrm>
          <a:off x="6781800" y="2971800"/>
          <a:ext cx="1371600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3" r:id="rId13" imgW="500044" imgH="258408" progId="">
                  <p:embed/>
                </p:oleObj>
              </mc:Choice>
              <mc:Fallback>
                <p:oleObj r:id="rId13" imgW="500044" imgH="2584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971800"/>
                        <a:ext cx="1371600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74"/>
          <p:cNvGraphicFramePr>
            <a:graphicFrameLocks noChangeAspect="1"/>
          </p:cNvGraphicFramePr>
          <p:nvPr/>
        </p:nvGraphicFramePr>
        <p:xfrm>
          <a:off x="838200" y="5562600"/>
          <a:ext cx="3651250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4" r:id="rId15" imgW="0" imgH="0" progId="">
                  <p:embed/>
                </p:oleObj>
              </mc:Choice>
              <mc:Fallback>
                <p:oleObj r:id="rId15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562600"/>
                        <a:ext cx="3651250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75"/>
          <p:cNvGraphicFramePr>
            <a:graphicFrameLocks noChangeAspect="1"/>
          </p:cNvGraphicFramePr>
          <p:nvPr/>
        </p:nvGraphicFramePr>
        <p:xfrm>
          <a:off x="6781800" y="5715000"/>
          <a:ext cx="22098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5" r:id="rId17" imgW="530219" imgH="287707" progId="">
                  <p:embed/>
                </p:oleObj>
              </mc:Choice>
              <mc:Fallback>
                <p:oleObj r:id="rId17" imgW="530219" imgH="28770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715000"/>
                        <a:ext cx="220980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496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0000CC"/>
                </a:solidFill>
              </a:rPr>
              <a:t>Polynomial Regression- Example (cont’d)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600201"/>
            <a:ext cx="8153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50"/>
              </a:spcBef>
              <a:buSzPct val="45000"/>
              <a:buFont typeface="StarSymbol" charset="0"/>
              <a:buChar char="●"/>
            </a:pPr>
            <a:r>
              <a:rPr lang="en-US" altLang="en-US" sz="2600" dirty="0">
                <a:solidFill>
                  <a:srgbClr val="000000"/>
                </a:solidFill>
              </a:rPr>
              <a:t>The system of simultaneous linear equations: </a:t>
            </a: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r>
              <a:rPr lang="en-US" altLang="en-US" sz="2600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 dirty="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14400" y="3886200"/>
            <a:ext cx="5103813" cy="931863"/>
            <a:chOff x="576" y="2448"/>
            <a:chExt cx="3215" cy="587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576" y="2448"/>
            <a:ext cx="3215" cy="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6" r:id="rId3" imgW="519509" imgH="483249" progId="">
                    <p:embed/>
                  </p:oleObj>
                </mc:Choice>
                <mc:Fallback>
                  <p:oleObj r:id="rId3" imgW="519509" imgH="48324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2448"/>
                          <a:ext cx="3215" cy="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576" y="2448"/>
              <a:ext cx="3215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14400" y="2209800"/>
            <a:ext cx="4294188" cy="1465263"/>
            <a:chOff x="576" y="1392"/>
            <a:chExt cx="2705" cy="923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576" y="1392"/>
            <a:ext cx="2705" cy="9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7" r:id="rId5" imgW="509041" imgH="509041" progId="">
                    <p:embed/>
                  </p:oleObj>
                </mc:Choice>
                <mc:Fallback>
                  <p:oleObj r:id="rId5" imgW="509041" imgH="50904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1392"/>
                          <a:ext cx="2705" cy="9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576" y="1392"/>
              <a:ext cx="2705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495800" y="5257800"/>
          <a:ext cx="2854325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r:id="rId7" imgW="487411" imgH="277078" progId="">
                  <p:embed/>
                </p:oleObj>
              </mc:Choice>
              <mc:Fallback>
                <p:oleObj r:id="rId7" imgW="487411" imgH="2770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257800"/>
                        <a:ext cx="2854325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990600" y="5410200"/>
          <a:ext cx="29956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r:id="rId9" imgW="498912" imgH="270719" progId="">
                  <p:embed/>
                </p:oleObj>
              </mc:Choice>
              <mc:Fallback>
                <p:oleObj r:id="rId9" imgW="498912" imgH="2707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410200"/>
                        <a:ext cx="29956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866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-82550"/>
            <a:ext cx="75438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800" dirty="0">
                <a:solidFill>
                  <a:srgbClr val="0000CC"/>
                </a:solidFill>
              </a:rPr>
              <a:t>Polynomial Regression- Example (cont’d)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/>
        </p:nvGraphicFramePr>
        <p:xfrm>
          <a:off x="304800" y="914400"/>
          <a:ext cx="5183188" cy="3257551"/>
        </p:xfrm>
        <a:graphic>
          <a:graphicData uri="http://schemas.openxmlformats.org/drawingml/2006/table">
            <a:tbl>
              <a:tblPr/>
              <a:tblGrid>
                <a:gridCol w="823913"/>
                <a:gridCol w="822325"/>
                <a:gridCol w="946150"/>
                <a:gridCol w="1219200"/>
                <a:gridCol w="1371600"/>
              </a:tblGrid>
              <a:tr h="509588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x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y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</a:p>
                  </a:txBody>
                  <a:tcPr marL="90000" marR="90000" marT="6192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model</a:t>
                      </a:r>
                    </a:p>
                  </a:txBody>
                  <a:tcPr marL="90000" marR="90000" marT="67968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67968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(y</a:t>
                      </a:r>
                      <a:r>
                        <a:rPr kumimoji="0" lang="en-US" sz="2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i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-y`)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67968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2.1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2.4786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0.14332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544.42889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7.7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6.6986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1.00286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314.45929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13.6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14.64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1.08158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140.01989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27.2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26.303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0.80491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3.12229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40.9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41.687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0.61951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239.22809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5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61.1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60.793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0.09439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1272.13489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15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152.6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6444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3.74657</a:t>
                      </a:r>
                    </a:p>
                  </a:txBody>
                  <a:tcPr marL="90000" marR="90000" marT="5625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1313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2513.39333</a:t>
                      </a:r>
                    </a:p>
                  </a:txBody>
                  <a:tcPr marL="90000" marR="90000" marT="58140" marB="46800" anchor="b" horzOverflow="overflow">
                    <a:lnL>
                      <a:noFill/>
                    </a:lnL>
                    <a:lnR>
                      <a:noFill/>
                    </a:lnR>
                    <a:lnT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4512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64"/>
          <p:cNvSpPr>
            <a:spLocks noChangeArrowheads="1"/>
          </p:cNvSpPr>
          <p:nvPr/>
        </p:nvSpPr>
        <p:spPr bwMode="auto">
          <a:xfrm>
            <a:off x="304800" y="4191000"/>
            <a:ext cx="45720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</a:rPr>
              <a:t>The standard error of estimate:</a:t>
            </a:r>
          </a:p>
          <a:p>
            <a:pPr eaLnBrk="1" hangingPunct="1"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</a:pPr>
            <a:endParaRPr lang="en-US" altLang="en-US">
              <a:solidFill>
                <a:srgbClr val="000000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00000"/>
                </a:solidFill>
              </a:rPr>
              <a:t>The coefficient of determination: </a:t>
            </a:r>
          </a:p>
          <a:p>
            <a:pPr eaLnBrk="1" hangingPunct="1">
              <a:spcBef>
                <a:spcPts val="125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None/>
            </a:pPr>
            <a:endParaRPr lang="en-US" alt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5"/>
          <p:cNvGraphicFramePr>
            <a:graphicFrameLocks noChangeAspect="1"/>
          </p:cNvGraphicFramePr>
          <p:nvPr/>
        </p:nvGraphicFramePr>
        <p:xfrm>
          <a:off x="914400" y="4572000"/>
          <a:ext cx="29718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2" r:id="rId4" imgW="497851" imgH="450234" progId="">
                  <p:embed/>
                </p:oleObj>
              </mc:Choice>
              <mc:Fallback>
                <p:oleObj r:id="rId4" imgW="497851" imgH="45023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572000"/>
                        <a:ext cx="29718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6"/>
          <p:cNvGraphicFramePr>
            <a:graphicFrameLocks noChangeAspect="1"/>
          </p:cNvGraphicFramePr>
          <p:nvPr/>
        </p:nvGraphicFramePr>
        <p:xfrm>
          <a:off x="228600" y="5867400"/>
          <a:ext cx="67500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r:id="rId6" imgW="493765" imgH="395515" progId="">
                  <p:embed/>
                </p:oleObj>
              </mc:Choice>
              <mc:Fallback>
                <p:oleObj r:id="rId6" imgW="493765" imgH="39551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867400"/>
                        <a:ext cx="67500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8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CC3300"/>
                </a:solidFill>
              </a:rPr>
              <a:t/>
            </a:r>
            <a:br>
              <a:rPr lang="en-US" altLang="en-US" sz="3400" b="1">
                <a:solidFill>
                  <a:srgbClr val="CC3300"/>
                </a:solidFill>
              </a:rPr>
            </a:br>
            <a:r>
              <a:rPr lang="en-US" altLang="en-US" sz="3400" b="1">
                <a:solidFill>
                  <a:srgbClr val="CC3300"/>
                </a:solidFill>
              </a:rPr>
              <a:t/>
            </a:r>
            <a:br>
              <a:rPr lang="en-US" altLang="en-US" sz="3400" b="1">
                <a:solidFill>
                  <a:srgbClr val="CC3300"/>
                </a:solidFill>
              </a:rPr>
            </a:br>
            <a:endParaRPr lang="en-US" altLang="en-US" sz="3400" b="1">
              <a:solidFill>
                <a:srgbClr val="CC33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25773" y="2514600"/>
            <a:ext cx="734536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en-US" altLang="en-US" sz="4400" b="1" dirty="0" smtClean="0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Next Part:</a:t>
            </a:r>
          </a:p>
          <a:p>
            <a:pPr algn="ctr" eaLnBrk="1" hangingPunct="1">
              <a:lnSpc>
                <a:spcPct val="110000"/>
              </a:lnSpc>
            </a:pPr>
            <a:endParaRPr lang="en-US" altLang="en-US" sz="1200" b="1" dirty="0">
              <a:solidFill>
                <a:srgbClr val="000000"/>
              </a:solidFill>
              <a:latin typeface="Calibri" panose="020F0502020204030204" pitchFamily="34" charset="0"/>
              <a:ea typeface="Droid Sans Fallback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110000"/>
              </a:lnSpc>
            </a:pPr>
            <a:r>
              <a:rPr lang="en-US" altLang="en-US" sz="4400" b="1" dirty="0" smtClean="0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Interpolation</a:t>
            </a:r>
            <a:endParaRPr lang="en-US" altLang="en-US" sz="4400" b="1" dirty="0">
              <a:solidFill>
                <a:srgbClr val="000000"/>
              </a:solidFill>
              <a:latin typeface="Calibri" panose="020F0502020204030204" pitchFamily="34" charset="0"/>
              <a:ea typeface="Droid Sans Fallback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520030"/>
            <a:ext cx="3733800" cy="5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6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09600" y="228600"/>
            <a:ext cx="75438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900" b="1">
                <a:solidFill>
                  <a:srgbClr val="0000CC"/>
                </a:solidFill>
              </a:rPr>
              <a:t>Interpolation - Introduction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1524000"/>
            <a:ext cx="8534400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495300" indent="-493713" eaLnBrk="0" hangingPunct="0"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95300" algn="l"/>
                <a:tab pos="1409700" algn="l"/>
                <a:tab pos="2324100" algn="l"/>
                <a:tab pos="3238500" algn="l"/>
                <a:tab pos="4152900" algn="l"/>
                <a:tab pos="5067300" algn="l"/>
                <a:tab pos="5981700" algn="l"/>
                <a:tab pos="6896100" algn="l"/>
                <a:tab pos="7810500" algn="l"/>
                <a:tab pos="8724900" algn="l"/>
                <a:tab pos="9639300" algn="l"/>
                <a:tab pos="105537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700"/>
              </a:spcBef>
              <a:buClrTx/>
              <a:buSzPct val="70000"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     </a:t>
            </a:r>
            <a:r>
              <a:rPr lang="en-US" altLang="en-US" sz="2800">
                <a:solidFill>
                  <a:srgbClr val="000000"/>
                </a:solidFill>
              </a:rPr>
              <a:t>Estimation of intermediate values between precise data points. The most common method is polynomial interpolation: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"/>
            </a:pPr>
            <a:r>
              <a:rPr lang="en-US" altLang="en-US" sz="2800">
                <a:solidFill>
                  <a:srgbClr val="000000"/>
                </a:solidFill>
              </a:rPr>
              <a:t>Polynomial interpolation is used when the point determined are very precise. The curve representing the behavior has to pass through every point (has to touch).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1F497D"/>
              </a:buClr>
              <a:buSzPct val="70000"/>
              <a:buFont typeface="Wingdings" panose="05000000000000000000" pitchFamily="2" charset="2"/>
              <a:buChar char=""/>
            </a:pPr>
            <a:r>
              <a:rPr lang="en-US" altLang="en-US" sz="2800">
                <a:solidFill>
                  <a:srgbClr val="000000"/>
                </a:solidFill>
              </a:rPr>
              <a:t>There is </a:t>
            </a:r>
            <a:r>
              <a:rPr lang="en-US" altLang="en-US" sz="2800" b="1">
                <a:solidFill>
                  <a:srgbClr val="000000"/>
                </a:solidFill>
              </a:rPr>
              <a:t>one and only one</a:t>
            </a:r>
            <a:r>
              <a:rPr lang="en-US" altLang="en-US" sz="2800">
                <a:solidFill>
                  <a:srgbClr val="000000"/>
                </a:solidFill>
              </a:rPr>
              <a:t> </a:t>
            </a:r>
            <a:r>
              <a:rPr lang="en-US" altLang="en-US" sz="2800" b="1">
                <a:solidFill>
                  <a:srgbClr val="0000CC"/>
                </a:solidFill>
              </a:rPr>
              <a:t>nth</a:t>
            </a:r>
            <a:r>
              <a:rPr lang="en-US" altLang="en-US" sz="2800">
                <a:solidFill>
                  <a:srgbClr val="000000"/>
                </a:solidFill>
              </a:rPr>
              <a:t>-order polynomial that fits </a:t>
            </a:r>
            <a:r>
              <a:rPr lang="en-US" altLang="en-US" sz="2800" b="1">
                <a:solidFill>
                  <a:srgbClr val="0000CC"/>
                </a:solidFill>
              </a:rPr>
              <a:t>n+1</a:t>
            </a:r>
            <a:r>
              <a:rPr lang="en-US" altLang="en-US" sz="2800">
                <a:solidFill>
                  <a:srgbClr val="000000"/>
                </a:solidFill>
              </a:rPr>
              <a:t> points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05000" y="2895600"/>
          <a:ext cx="43434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r:id="rId3" imgW="2079360" imgH="229320" progId="">
                  <p:embed/>
                </p:oleObj>
              </mc:Choice>
              <mc:Fallback>
                <p:oleObj r:id="rId3" imgW="207936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895600"/>
                        <a:ext cx="4343400" cy="5159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08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200" b="1">
                <a:solidFill>
                  <a:srgbClr val="0000CC"/>
                </a:solidFill>
              </a:rPr>
              <a:t>Introduction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57200" y="1752600"/>
            <a:ext cx="8075613" cy="3105150"/>
            <a:chOff x="288" y="1104"/>
            <a:chExt cx="5087" cy="1956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104"/>
              <a:ext cx="5087" cy="1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88" y="1104"/>
              <a:ext cx="5087" cy="1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6425" y="5029200"/>
            <a:ext cx="22066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First order (linear)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253163" y="5029200"/>
            <a:ext cx="19558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3</a:t>
            </a:r>
            <a:r>
              <a:rPr lang="en-US" altLang="en-US" baseline="30000">
                <a:solidFill>
                  <a:srgbClr val="000000"/>
                </a:solidFill>
              </a:rPr>
              <a:t>rd</a:t>
            </a:r>
            <a:r>
              <a:rPr lang="en-US" altLang="en-US">
                <a:solidFill>
                  <a:srgbClr val="000000"/>
                </a:solidFill>
              </a:rPr>
              <a:t> order (cubic)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359150" y="5029200"/>
            <a:ext cx="24415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2</a:t>
            </a:r>
            <a:r>
              <a:rPr lang="en-US" altLang="en-US" baseline="30000">
                <a:solidFill>
                  <a:srgbClr val="000000"/>
                </a:solidFill>
              </a:rPr>
              <a:t>nd</a:t>
            </a:r>
            <a:r>
              <a:rPr lang="en-US" altLang="en-US">
                <a:solidFill>
                  <a:srgbClr val="000000"/>
                </a:solidFill>
              </a:rPr>
              <a:t> order (quadratic)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66800" y="2286000"/>
            <a:ext cx="7540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CC0000"/>
                </a:solidFill>
              </a:rPr>
              <a:t>n = 2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581400" y="2133600"/>
            <a:ext cx="7540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CC0000"/>
                </a:solidFill>
              </a:rPr>
              <a:t>n = 3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629400" y="2133600"/>
            <a:ext cx="7540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CC0000"/>
                </a:solidFill>
              </a:rPr>
              <a:t>n = 4</a:t>
            </a:r>
          </a:p>
        </p:txBody>
      </p:sp>
    </p:spTree>
    <p:extLst>
      <p:ext uri="{BB962C8B-B14F-4D97-AF65-F5344CB8AC3E}">
        <p14:creationId xmlns:p14="http://schemas.microsoft.com/office/powerpoint/2010/main" val="180965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990600" y="533400"/>
            <a:ext cx="77930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StarSymbol" charset="0"/>
              <a:buNone/>
            </a:pPr>
            <a:r>
              <a:rPr lang="en-US" altLang="en-US" sz="3200" b="1">
                <a:solidFill>
                  <a:schemeClr val="accent2"/>
                </a:solidFill>
              </a:rPr>
              <a:t>Interpolation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09600" y="1981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57200" indent="-4556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836613" indent="-3794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    </a:t>
            </a:r>
            <a:r>
              <a:rPr lang="en-US" altLang="en-US" sz="36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Polynomials are the most common choice of interpolation because they are easy to:</a:t>
            </a:r>
          </a:p>
          <a:p>
            <a:pPr lvl="1" eaLnBrk="1" hangingPunct="1">
              <a:lnSpc>
                <a:spcPct val="90000"/>
              </a:lnSpc>
              <a:spcBef>
                <a:spcPts val="900"/>
              </a:spcBef>
              <a:buClr>
                <a:srgbClr val="800080"/>
              </a:buClr>
              <a:buFont typeface="Times New Roman" panose="02020603050405020304" pitchFamily="18" charset="0"/>
              <a:buBlip>
                <a:blip r:embed="rId2"/>
              </a:buBlip>
            </a:pPr>
            <a:r>
              <a:rPr lang="en-US" altLang="en-US" sz="36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Evaluate</a:t>
            </a:r>
          </a:p>
          <a:p>
            <a:pPr lvl="1" eaLnBrk="1" hangingPunct="1">
              <a:lnSpc>
                <a:spcPct val="90000"/>
              </a:lnSpc>
              <a:spcBef>
                <a:spcPts val="900"/>
              </a:spcBef>
              <a:buClr>
                <a:srgbClr val="800080"/>
              </a:buClr>
              <a:buFont typeface="Times New Roman" panose="02020603050405020304" pitchFamily="18" charset="0"/>
              <a:buBlip>
                <a:blip r:embed="rId2"/>
              </a:buBlip>
            </a:pPr>
            <a:r>
              <a:rPr lang="en-US" altLang="en-US" sz="36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Differentiate, and 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buClr>
                <a:srgbClr val="800080"/>
              </a:buClr>
              <a:buFont typeface="Times New Roman" panose="02020603050405020304" pitchFamily="18" charset="0"/>
              <a:buBlip>
                <a:blip r:embed="rId2"/>
              </a:buBlip>
            </a:pPr>
            <a:r>
              <a:rPr lang="en-US" altLang="en-US" sz="36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Integrate</a:t>
            </a:r>
            <a:r>
              <a:rPr lang="en-US" altLang="en-US" sz="32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Font typeface="Wingdings" panose="05000000000000000000" pitchFamily="2" charset="2"/>
              <a:buNone/>
            </a:pPr>
            <a:endParaRPr lang="en-US" altLang="en-US" sz="3200">
              <a:solidFill>
                <a:srgbClr val="000000"/>
              </a:solidFill>
              <a:ea typeface="Droid Sans Fallback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3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200" b="1">
                <a:solidFill>
                  <a:srgbClr val="0000CC"/>
                </a:solidFill>
              </a:rPr>
              <a:t>Introduction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752600"/>
            <a:ext cx="8382000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1363" indent="-28416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800"/>
              </a:spcBef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</a:rPr>
              <a:t>   </a:t>
            </a:r>
            <a:r>
              <a:rPr lang="en-US" altLang="en-US" sz="2400">
                <a:solidFill>
                  <a:srgbClr val="000000"/>
                </a:solidFill>
              </a:rPr>
              <a:t>There are a variety of mathematical formats in which this polynomial can be expressed:</a:t>
            </a:r>
          </a:p>
          <a:p>
            <a:pPr lvl="1" eaLnBrk="1" hangingPunct="1">
              <a:lnSpc>
                <a:spcPct val="140000"/>
              </a:lnSpc>
              <a:spcBef>
                <a:spcPts val="700"/>
              </a:spcBef>
              <a:buClr>
                <a:srgbClr val="1B0793"/>
              </a:buClr>
              <a:buFont typeface="Wingdings" panose="05000000000000000000" pitchFamily="2" charset="2"/>
              <a:buChar char=""/>
            </a:pPr>
            <a:r>
              <a:rPr lang="en-US" altLang="en-US" sz="3000">
                <a:solidFill>
                  <a:srgbClr val="000000"/>
                </a:solidFill>
              </a:rPr>
              <a:t>The Newton polynomial </a:t>
            </a:r>
            <a:r>
              <a:rPr lang="en-US" altLang="en-US" sz="2400">
                <a:solidFill>
                  <a:srgbClr val="000000"/>
                </a:solidFill>
              </a:rPr>
              <a:t>(sec. 18.1)</a:t>
            </a:r>
          </a:p>
          <a:p>
            <a:pPr lvl="1" eaLnBrk="1" hangingPunct="1">
              <a:lnSpc>
                <a:spcPct val="140000"/>
              </a:lnSpc>
              <a:spcBef>
                <a:spcPts val="700"/>
              </a:spcBef>
              <a:buClr>
                <a:srgbClr val="1B0793"/>
              </a:buClr>
              <a:buFont typeface="Wingdings" panose="05000000000000000000" pitchFamily="2" charset="2"/>
              <a:buChar char=""/>
            </a:pPr>
            <a:r>
              <a:rPr lang="en-US" altLang="en-US" sz="3000">
                <a:solidFill>
                  <a:srgbClr val="000000"/>
                </a:solidFill>
              </a:rPr>
              <a:t>The Lagrange polynomial </a:t>
            </a:r>
            <a:r>
              <a:rPr lang="en-US" altLang="en-US" sz="2400">
                <a:solidFill>
                  <a:srgbClr val="000000"/>
                </a:solidFill>
              </a:rPr>
              <a:t>(sec. 18.2)</a:t>
            </a:r>
          </a:p>
          <a:p>
            <a:pPr lvl="1" eaLnBrk="1" hangingPunct="1">
              <a:lnSpc>
                <a:spcPct val="80000"/>
              </a:lnSpc>
              <a:spcBef>
                <a:spcPts val="700"/>
              </a:spcBef>
              <a:buSzPct val="7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24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84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304800"/>
            <a:ext cx="75438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100" b="1">
                <a:solidFill>
                  <a:srgbClr val="0000CC"/>
                </a:solidFill>
              </a:rPr>
              <a:t>Mathematical Background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382000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b="1" i="1">
                <a:solidFill>
                  <a:srgbClr val="FF0000"/>
                </a:solidFill>
              </a:rPr>
              <a:t>Arithmetic mean</a:t>
            </a:r>
            <a:r>
              <a:rPr lang="en-US" altLang="en-US" sz="2800">
                <a:solidFill>
                  <a:srgbClr val="000000"/>
                </a:solidFill>
              </a:rPr>
              <a:t>. The sum of the individual data points (yi) divided by the number of points (n).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i="1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b="1" i="1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b="1" i="1">
                <a:solidFill>
                  <a:srgbClr val="FF0000"/>
                </a:solidFill>
              </a:rPr>
              <a:t>Standard deviation</a:t>
            </a:r>
            <a:r>
              <a:rPr lang="en-US" altLang="en-US" sz="2800">
                <a:solidFill>
                  <a:srgbClr val="FF0000"/>
                </a:solidFill>
              </a:rPr>
              <a:t>. </a:t>
            </a:r>
            <a:r>
              <a:rPr lang="en-US" altLang="en-US" sz="2800">
                <a:solidFill>
                  <a:srgbClr val="000000"/>
                </a:solidFill>
              </a:rPr>
              <a:t>The most common measure of a spread for a sample.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ea typeface="Droid Sans Fallback" charset="0"/>
                <a:cs typeface="Times New Roman" panose="02020603050405020304" pitchFamily="18" charset="0"/>
              </a:rPr>
              <a:t>				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59000" y="2379663"/>
          <a:ext cx="34544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3" imgW="514672" imgH="452158" progId="">
                  <p:embed/>
                </p:oleObj>
              </mc:Choice>
              <mc:Fallback>
                <p:oleObj r:id="rId3" imgW="514672" imgH="45215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2379663"/>
                        <a:ext cx="34544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781175" y="5008563"/>
          <a:ext cx="4210050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5" imgW="490708" imgH="443774" progId="">
                  <p:embed/>
                </p:oleObj>
              </mc:Choice>
              <mc:Fallback>
                <p:oleObj r:id="rId5" imgW="490708" imgH="44377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175" y="5008563"/>
                        <a:ext cx="4210050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/>
            <a:r>
              <a:rPr lang="en-US" altLang="en-US" sz="3200" dirty="0" smtClean="0">
                <a:latin typeface="Times New Roman" panose="02020603050405020304" pitchFamily="18" charset="0"/>
              </a:rPr>
              <a:t>Newton’s Divided-Difference 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/>
            </a:r>
            <a:br>
              <a:rPr lang="en-US" altLang="en-US" sz="3200" dirty="0" smtClean="0">
                <a:latin typeface="Times New Roman" panose="02020603050405020304" pitchFamily="18" charset="0"/>
              </a:rPr>
            </a:br>
            <a:r>
              <a:rPr lang="en-US" altLang="en-US" sz="3200" dirty="0" smtClean="0">
                <a:latin typeface="Times New Roman" panose="02020603050405020304" pitchFamily="18" charset="0"/>
              </a:rPr>
              <a:t>Interpolating 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Polynomials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448345"/>
            <a:ext cx="8002588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Linear Interpolation/</a:t>
            </a:r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 marL="0" indent="0"/>
            <a:r>
              <a:rPr lang="en-US" altLang="en-US" sz="2800" dirty="0" smtClean="0">
                <a:latin typeface="Times New Roman" panose="02020603050405020304" pitchFamily="18" charset="0"/>
              </a:rPr>
              <a:t>Is the simplest form of interpolation, connecting two data points with a straight line.</a:t>
            </a:r>
          </a:p>
          <a:p>
            <a:pPr marL="0" indent="0"/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 marL="0" indent="0"/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 marL="0" indent="0"/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 marL="0" indent="0"/>
            <a:endParaRPr lang="en-US" altLang="en-US" sz="2800" i="1" dirty="0" smtClean="0">
              <a:latin typeface="Times New Roman" panose="02020603050405020304" pitchFamily="18" charset="0"/>
            </a:endParaRPr>
          </a:p>
          <a:p>
            <a:pPr marL="0" indent="0"/>
            <a:r>
              <a:rPr lang="en-US" altLang="en-US" sz="2800" i="1" dirty="0" smtClean="0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2800" i="1" dirty="0" smtClean="0">
                <a:latin typeface="Times New Roman" panose="02020603050405020304" pitchFamily="18" charset="0"/>
              </a:rPr>
              <a:t>(x)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 designates that this is a first-order interpolating polynomial.</a:t>
            </a:r>
            <a:endParaRPr lang="en-US" altLang="en-US" sz="2800" dirty="0" smtClean="0"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56603864"/>
              </p:ext>
            </p:extLst>
          </p:nvPr>
        </p:nvGraphicFramePr>
        <p:xfrm>
          <a:off x="762000" y="2933700"/>
          <a:ext cx="521970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Equation" r:id="rId3" imgW="2311200" imgH="888840" progId="Equation.3">
                  <p:embed/>
                </p:oleObj>
              </mc:Choice>
              <mc:Fallback>
                <p:oleObj name="Equation" r:id="rId3" imgW="231120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933700"/>
                        <a:ext cx="5219700" cy="2006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62000" y="3941762"/>
            <a:ext cx="5184775" cy="9715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080919" y="4280966"/>
            <a:ext cx="2771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Linear-interpolation formula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2886075" y="3689350"/>
            <a:ext cx="2016125" cy="1331912"/>
          </a:xfrm>
          <a:prstGeom prst="ellipse">
            <a:avLst/>
          </a:prstGeom>
          <a:noFill/>
          <a:ln w="9525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378575" y="2452688"/>
            <a:ext cx="1944687" cy="1616075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latin typeface="Times New Roman" panose="02020603050405020304" pitchFamily="18" charset="0"/>
              </a:rPr>
              <a:t>Slope and a finite divided difference approximation to 1</a:t>
            </a:r>
            <a:r>
              <a:rPr lang="en-US" altLang="en-US" baseline="30000" dirty="0">
                <a:latin typeface="Times New Roman" panose="02020603050405020304" pitchFamily="18" charset="0"/>
              </a:rPr>
              <a:t>st</a:t>
            </a:r>
            <a:r>
              <a:rPr lang="en-US" altLang="en-US" dirty="0">
                <a:latin typeface="Times New Roman" panose="02020603050405020304" pitchFamily="18" charset="0"/>
              </a:rPr>
              <a:t> derivative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4578350" y="3328987"/>
            <a:ext cx="1800225" cy="576263"/>
          </a:xfrm>
          <a:prstGeom prst="line">
            <a:avLst/>
          </a:prstGeom>
          <a:noFill/>
          <a:ln w="9525">
            <a:solidFill>
              <a:srgbClr val="CC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3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50825" y="260350"/>
            <a:ext cx="285432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rgbClr val="0000FF"/>
                </a:solidFill>
                <a:latin typeface="Times New Roman" panose="02020603050405020304" pitchFamily="18" charset="0"/>
              </a:rPr>
              <a:t>Figure </a:t>
            </a:r>
          </a:p>
          <a:p>
            <a:pPr marL="0" indent="0">
              <a:buFontTx/>
              <a:buNone/>
            </a:pPr>
            <a:r>
              <a:rPr lang="en-US" altLang="en-US" sz="2800" smtClean="0">
                <a:solidFill>
                  <a:srgbClr val="0000FF"/>
                </a:solidFill>
                <a:latin typeface="Times New Roman" panose="02020603050405020304" pitchFamily="18" charset="0"/>
              </a:rPr>
              <a:t>18.2</a:t>
            </a:r>
            <a:endParaRPr lang="en-US" altLang="en-US" sz="280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4" descr="Fig180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260350"/>
            <a:ext cx="56515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8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39750" y="404813"/>
            <a:ext cx="82550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smtClean="0">
                <a:solidFill>
                  <a:srgbClr val="0000FF"/>
                </a:solidFill>
                <a:latin typeface="Times New Roman" panose="02020603050405020304" pitchFamily="18" charset="0"/>
              </a:rPr>
              <a:t>Quadratic Interpolation/</a:t>
            </a:r>
            <a:endParaRPr lang="en-US" altLang="en-US" sz="2800" smtClean="0">
              <a:latin typeface="Times New Roman" panose="02020603050405020304" pitchFamily="18" charset="0"/>
            </a:endParaRPr>
          </a:p>
          <a:p>
            <a:pPr marL="0" indent="0"/>
            <a:r>
              <a:rPr lang="en-US" altLang="en-US" sz="2800" smtClean="0">
                <a:latin typeface="Times New Roman" panose="02020603050405020304" pitchFamily="18" charset="0"/>
              </a:rPr>
              <a:t>If three data points are available, the estimate is improved by introducing some curvature into the line connecting the points.</a:t>
            </a:r>
          </a:p>
          <a:p>
            <a:pPr marL="0" indent="0"/>
            <a:endParaRPr lang="en-US" altLang="en-US" sz="2800" smtClean="0">
              <a:latin typeface="Times New Roman" panose="02020603050405020304" pitchFamily="18" charset="0"/>
            </a:endParaRPr>
          </a:p>
          <a:p>
            <a:pPr marL="0" indent="0"/>
            <a:r>
              <a:rPr lang="en-US" altLang="en-US" sz="2800" smtClean="0">
                <a:latin typeface="Times New Roman" panose="02020603050405020304" pitchFamily="18" charset="0"/>
              </a:rPr>
              <a:t>A simple procedure can be used to determine the values of the coefficients.</a:t>
            </a:r>
          </a:p>
          <a:p>
            <a:pPr marL="0" indent="0">
              <a:buFontTx/>
              <a:buNone/>
            </a:pPr>
            <a:endParaRPr lang="en-US" altLang="en-US" sz="2800" smtClean="0">
              <a:latin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en-US" altLang="en-US" sz="2800" smtClean="0">
              <a:latin typeface="Times New Roman" panose="02020603050405020304" pitchFamily="18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008063" y="2312988"/>
          <a:ext cx="63357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Equation" r:id="rId3" imgW="2514600" imgH="228600" progId="Equation.3">
                  <p:embed/>
                </p:oleObj>
              </mc:Choice>
              <mc:Fallback>
                <p:oleObj name="Equation" r:id="rId3" imgW="2514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2312988"/>
                        <a:ext cx="6335712" cy="5762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008063" y="3752850"/>
          <a:ext cx="5651500" cy="292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Equation" r:id="rId5" imgW="2997000" imgH="1549080" progId="Equation.3">
                  <p:embed/>
                </p:oleObj>
              </mc:Choice>
              <mc:Fallback>
                <p:oleObj name="Equation" r:id="rId5" imgW="2997000" imgH="1549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3752850"/>
                        <a:ext cx="5651500" cy="29210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09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57200" y="368300"/>
            <a:ext cx="8291513" cy="57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General Form of Newton’s Interpolating Polynomials</a:t>
            </a:r>
          </a:p>
          <a:p>
            <a:pPr marL="0" indent="0">
              <a:buFontTx/>
              <a:buNone/>
            </a:pPr>
            <a:endParaRPr lang="en-US" altLang="en-US" sz="2800" dirty="0" smtClean="0">
              <a:latin typeface="Times New Roman" panose="02020603050405020304" pitchFamily="18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ph sz="half" idx="4294967295"/>
          </p:nvPr>
        </p:nvGraphicFramePr>
        <p:xfrm>
          <a:off x="647700" y="1196975"/>
          <a:ext cx="6242050" cy="545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Equation" r:id="rId3" imgW="3708360" imgH="3238200" progId="Equation.3">
                  <p:embed/>
                </p:oleObj>
              </mc:Choice>
              <mc:Fallback>
                <p:oleObj name="Equation" r:id="rId3" imgW="3708360" imgH="3238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1196975"/>
                        <a:ext cx="6242050" cy="54514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643438" y="4076700"/>
            <a:ext cx="2413000" cy="101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Bracketed function evaluations are finite divided differences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647700" y="4005263"/>
            <a:ext cx="1008063" cy="6477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576263" y="4797425"/>
            <a:ext cx="1476375" cy="6477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576263" y="5768975"/>
            <a:ext cx="2339975" cy="792163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20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001000" cy="868362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CC"/>
                </a:solidFill>
              </a:rPr>
              <a:t>Lagrange Interpolating Polynomials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772400" cy="2743200"/>
          </a:xfrm>
        </p:spPr>
        <p:txBody>
          <a:bodyPr/>
          <a:lstStyle/>
          <a:p>
            <a:pPr eaLnBrk="1" hangingPunct="1"/>
            <a:r>
              <a:rPr lang="en-US" altLang="ar-SA" sz="2600" b="1" smtClean="0"/>
              <a:t>The general form for n+1 data points is:</a:t>
            </a:r>
            <a:endParaRPr lang="en-US" altLang="en-US" sz="2600" b="1" smtClean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1295400" y="2209800"/>
          <a:ext cx="36576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Equation" r:id="rId3" imgW="1358640" imgH="990360" progId="Equation.3">
                  <p:embed/>
                </p:oleObj>
              </mc:Choice>
              <mc:Fallback>
                <p:oleObj name="Equation" r:id="rId3" imgW="1358640" imgH="990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209800"/>
                        <a:ext cx="3657600" cy="26670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2514600" y="3657600"/>
            <a:ext cx="685800" cy="685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048000" y="4267200"/>
            <a:ext cx="1143000" cy="1143000"/>
          </a:xfrm>
          <a:prstGeom prst="line">
            <a:avLst/>
          </a:prstGeom>
          <a:noFill/>
          <a:ln w="9525">
            <a:solidFill>
              <a:srgbClr val="1B07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191000" y="5257800"/>
            <a:ext cx="4211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CC0000"/>
                </a:solidFill>
              </a:rPr>
              <a:t>designates the “product of”</a:t>
            </a:r>
          </a:p>
        </p:txBody>
      </p:sp>
    </p:spTree>
    <p:extLst>
      <p:ext uri="{BB962C8B-B14F-4D97-AF65-F5344CB8AC3E}">
        <p14:creationId xmlns:p14="http://schemas.microsoft.com/office/powerpoint/2010/main" val="31869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381000"/>
            <a:ext cx="754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Lagrange Interpolating Polynomials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85800" y="2743200"/>
          <a:ext cx="5715000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r:id="rId3" imgW="2383560" imgH="435600" progId="">
                  <p:embed/>
                </p:oleObj>
              </mc:Choice>
              <mc:Fallback>
                <p:oleObj r:id="rId3" imgW="2383560" imgH="435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743200"/>
                        <a:ext cx="5715000" cy="11223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5613" y="1628775"/>
            <a:ext cx="36052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1B0793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0000"/>
                </a:solidFill>
              </a:rPr>
              <a:t> Linear version (n = 1):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09600" y="2133600"/>
            <a:ext cx="754380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6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Used for 2 points of data: (x</a:t>
            </a:r>
            <a:r>
              <a:rPr lang="en-US" altLang="en-US" sz="2400" baseline="-25000">
                <a:solidFill>
                  <a:srgbClr val="000000"/>
                </a:solidFill>
              </a:rPr>
              <a:t>o</a:t>
            </a:r>
            <a:r>
              <a:rPr lang="en-US" altLang="en-US" sz="2400">
                <a:solidFill>
                  <a:srgbClr val="000000"/>
                </a:solidFill>
              </a:rPr>
              <a:t>,f(x</a:t>
            </a:r>
            <a:r>
              <a:rPr lang="en-US" altLang="en-US" sz="2400" baseline="-25000">
                <a:solidFill>
                  <a:srgbClr val="000000"/>
                </a:solidFill>
              </a:rPr>
              <a:t>o</a:t>
            </a:r>
            <a:r>
              <a:rPr lang="en-US" altLang="en-US" sz="2400">
                <a:solidFill>
                  <a:srgbClr val="000000"/>
                </a:solidFill>
              </a:rPr>
              <a:t>)) and (x</a:t>
            </a:r>
            <a:r>
              <a:rPr lang="en-US" altLang="en-US" sz="2400" baseline="-25000">
                <a:solidFill>
                  <a:srgbClr val="000000"/>
                </a:solidFill>
              </a:rPr>
              <a:t>1</a:t>
            </a:r>
            <a:r>
              <a:rPr lang="en-US" altLang="en-US" sz="2400">
                <a:solidFill>
                  <a:srgbClr val="000000"/>
                </a:solidFill>
              </a:rPr>
              <a:t>,f(x</a:t>
            </a:r>
            <a:r>
              <a:rPr lang="en-US" altLang="en-US" sz="2400" baseline="-25000">
                <a:solidFill>
                  <a:srgbClr val="000000"/>
                </a:solidFill>
              </a:rPr>
              <a:t>1</a:t>
            </a:r>
            <a:r>
              <a:rPr lang="en-US" altLang="en-US" sz="2400">
                <a:solidFill>
                  <a:srgbClr val="000000"/>
                </a:solidFill>
              </a:rPr>
              <a:t>)),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905000" y="2743200"/>
            <a:ext cx="1143000" cy="1143000"/>
          </a:xfrm>
          <a:prstGeom prst="ellips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2514600" y="3886200"/>
            <a:ext cx="152400" cy="838200"/>
          </a:xfrm>
          <a:prstGeom prst="line">
            <a:avLst/>
          </a:prstGeom>
          <a:noFill/>
          <a:ln w="9360" cap="sq">
            <a:solidFill>
              <a:srgbClr val="1B07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819400" y="4419600"/>
          <a:ext cx="9144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r:id="rId5" imgW="462960" imgH="206640" progId="">
                  <p:embed/>
                </p:oleObj>
              </mc:Choice>
              <mc:Fallback>
                <p:oleObj r:id="rId5" imgW="4629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419600"/>
                        <a:ext cx="914400" cy="5492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4267200" y="2800350"/>
            <a:ext cx="1143000" cy="1143000"/>
          </a:xfrm>
          <a:prstGeom prst="ellips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4876800" y="3943350"/>
            <a:ext cx="152400" cy="838200"/>
          </a:xfrm>
          <a:prstGeom prst="line">
            <a:avLst/>
          </a:prstGeom>
          <a:noFill/>
          <a:ln w="9360" cap="sq">
            <a:solidFill>
              <a:srgbClr val="1B07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181600" y="4419600"/>
          <a:ext cx="88423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r:id="rId7" imgW="460080" imgH="206640" progId="">
                  <p:embed/>
                </p:oleObj>
              </mc:Choice>
              <mc:Fallback>
                <p:oleObj r:id="rId7" imgW="46008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419600"/>
                        <a:ext cx="884238" cy="5175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72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</a:rPr>
              <a:t>Lagrange Interpolating Polynomials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324600" y="3887788"/>
          <a:ext cx="1676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r:id="rId3" imgW="885960" imgH="206640" progId="">
                  <p:embed/>
                </p:oleObj>
              </mc:Choice>
              <mc:Fallback>
                <p:oleObj r:id="rId3" imgW="8859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887788"/>
                        <a:ext cx="1676400" cy="482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85800" y="2362200"/>
          <a:ext cx="5410200" cy="360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r:id="rId5" imgW="2098800" imgH="1438200" progId="">
                  <p:embed/>
                </p:oleObj>
              </mc:Choice>
              <mc:Fallback>
                <p:oleObj r:id="rId5" imgW="2098800" imgH="1438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362200"/>
                        <a:ext cx="5410200" cy="3606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248400" y="5105400"/>
          <a:ext cx="182880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r:id="rId7" imgW="895320" imgH="206640" progId="">
                  <p:embed/>
                </p:oleObj>
              </mc:Choice>
              <mc:Fallback>
                <p:oleObj r:id="rId7" imgW="89532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105400"/>
                        <a:ext cx="1828800" cy="5016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8013" y="1752600"/>
            <a:ext cx="4652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1B0793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0000"/>
                </a:solidFill>
              </a:rPr>
              <a:t> Second order version (n = 2):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248400" y="2590800"/>
          <a:ext cx="16764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r:id="rId9" imgW="893520" imgH="206640" progId="">
                  <p:embed/>
                </p:oleObj>
              </mc:Choice>
              <mc:Fallback>
                <p:oleObj r:id="rId9" imgW="89352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590800"/>
                        <a:ext cx="1676400" cy="4889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861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28600" y="122238"/>
            <a:ext cx="8305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Lagrange Interpolating Polynomials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04800" y="1719263"/>
            <a:ext cx="83820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   Use a Lagrange interpolating polynomial of the first and second order to evaluate ln(2) on the basis of the data: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65238" y="3797300"/>
          <a:ext cx="11430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r:id="rId3" imgW="433440" imgH="174240" progId="">
                  <p:embed/>
                </p:oleObj>
              </mc:Choice>
              <mc:Fallback>
                <p:oleObj r:id="rId3" imgW="43344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238" y="3797300"/>
                        <a:ext cx="1143000" cy="5461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322638" y="3797300"/>
          <a:ext cx="26177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r:id="rId5" imgW="1153440" imgH="174240" progId="">
                  <p:embed/>
                </p:oleObj>
              </mc:Choice>
              <mc:Fallback>
                <p:oleObj r:id="rId5" imgW="115344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3797300"/>
                        <a:ext cx="2617787" cy="533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219200" y="4343400"/>
          <a:ext cx="1193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r:id="rId7" imgW="439920" imgH="174240" progId="">
                  <p:embed/>
                </p:oleObj>
              </mc:Choice>
              <mc:Fallback>
                <p:oleObj r:id="rId7" imgW="43992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343400"/>
                        <a:ext cx="1193800" cy="5461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219200" y="4864100"/>
          <a:ext cx="123507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r:id="rId9" imgW="437400" imgH="174240" progId="">
                  <p:embed/>
                </p:oleObj>
              </mc:Choice>
              <mc:Fallback>
                <p:oleObj r:id="rId9" imgW="43740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864100"/>
                        <a:ext cx="1235075" cy="5461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322638" y="4330700"/>
          <a:ext cx="38750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r:id="rId11" imgW="1684080" imgH="174240" progId="">
                  <p:embed/>
                </p:oleObj>
              </mc:Choice>
              <mc:Fallback>
                <p:oleObj r:id="rId11" imgW="168408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4330700"/>
                        <a:ext cx="3875087" cy="533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314700" y="4864100"/>
          <a:ext cx="39131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r:id="rId13" imgW="1683000" imgH="174240" progId="">
                  <p:embed/>
                </p:oleObj>
              </mc:Choice>
              <mc:Fallback>
                <p:oleObj r:id="rId13" imgW="168300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4864100"/>
                        <a:ext cx="3913188" cy="533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2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Lagrange Interpolating Polynomials – Example (cont’d)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2400" b="1">
                <a:solidFill>
                  <a:srgbClr val="000000"/>
                </a:solidFill>
              </a:rPr>
              <a:t>First order polynomial: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 b="1">
              <a:solidFill>
                <a:srgbClr val="00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85800" y="2514600"/>
          <a:ext cx="6553200" cy="127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4" r:id="rId3" imgW="2399400" imgH="370800" progId="">
                  <p:embed/>
                </p:oleObj>
              </mc:Choice>
              <mc:Fallback>
                <p:oleObj r:id="rId3" imgW="2399400" imgH="370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6553200" cy="12779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62000" y="3962400"/>
          <a:ext cx="784860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5" r:id="rId5" imgW="2944800" imgH="370800" progId="">
                  <p:embed/>
                </p:oleObj>
              </mc:Choice>
              <mc:Fallback>
                <p:oleObj r:id="rId5" imgW="2944800" imgH="370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962400"/>
                        <a:ext cx="7848600" cy="1096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35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Lagrange Interpolating Polynomials – Example (cont’d)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719263"/>
            <a:ext cx="80772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 b="1">
                <a:solidFill>
                  <a:srgbClr val="000000"/>
                </a:solidFill>
              </a:rPr>
              <a:t>Second order polynomial: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b="1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5834063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57600"/>
            <a:ext cx="57912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724400"/>
            <a:ext cx="572452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4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04800" y="106363"/>
            <a:ext cx="7924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4000" b="1">
                <a:solidFill>
                  <a:srgbClr val="0000CC"/>
                </a:solidFill>
              </a:rPr>
              <a:t>Mathematical Background (cont’d)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719263"/>
            <a:ext cx="80010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5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600" b="1" i="1">
                <a:solidFill>
                  <a:srgbClr val="FF0000"/>
                </a:solidFill>
              </a:rPr>
              <a:t>Variance</a:t>
            </a:r>
            <a:r>
              <a:rPr lang="en-US" altLang="en-US" sz="2600">
                <a:solidFill>
                  <a:srgbClr val="000000"/>
                </a:solidFill>
              </a:rPr>
              <a:t>. Representation of spread by the square of the standard deviation.</a:t>
            </a: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r>
              <a:rPr lang="en-US" altLang="en-US" sz="2600">
                <a:solidFill>
                  <a:srgbClr val="000000"/>
                </a:solidFill>
              </a:rPr>
              <a:t>                                 or</a:t>
            </a: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600" b="1" i="1">
                <a:solidFill>
                  <a:srgbClr val="FF0000"/>
                </a:solidFill>
              </a:rPr>
              <a:t>Coefficient of variation</a:t>
            </a:r>
            <a:r>
              <a:rPr lang="en-US" altLang="en-US" sz="2600">
                <a:solidFill>
                  <a:srgbClr val="000000"/>
                </a:solidFill>
              </a:rPr>
              <a:t>. Has the utility to quantify the spread of data.</a:t>
            </a: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648200" y="2743200"/>
            <a:ext cx="3503613" cy="1076325"/>
            <a:chOff x="2928" y="1728"/>
            <a:chExt cx="2207" cy="678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2928" y="1728"/>
            <a:ext cx="2207" cy="6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" r:id="rId3" imgW="501475" imgH="466474" progId="">
                    <p:embed/>
                  </p:oleObj>
                </mc:Choice>
                <mc:Fallback>
                  <p:oleObj r:id="rId3" imgW="501475" imgH="46647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1728"/>
                          <a:ext cx="2207" cy="6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2928" y="1728"/>
              <a:ext cx="2207" cy="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990600" y="2743200"/>
          <a:ext cx="2667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r:id="rId5" imgW="500872" imgH="440034" progId="">
                  <p:embed/>
                </p:oleObj>
              </mc:Choice>
              <mc:Fallback>
                <p:oleObj r:id="rId5" imgW="500872" imgH="44003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743200"/>
                        <a:ext cx="2667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371600" y="4953000"/>
          <a:ext cx="259080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r:id="rId7" imgW="485052" imgH="438659" progId="">
                  <p:embed/>
                </p:oleObj>
              </mc:Choice>
              <mc:Fallback>
                <p:oleObj r:id="rId7" imgW="485052" imgH="43865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953000"/>
                        <a:ext cx="2590800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Lagrange Interpolating Polynomials – Example (cont’d)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066800" y="2895600"/>
            <a:ext cx="6094413" cy="2892425"/>
            <a:chOff x="672" y="1824"/>
            <a:chExt cx="3839" cy="1822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672" y="1824"/>
            <a:ext cx="3839" cy="18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6" r:id="rId3" imgW="2970360" imgH="1127160" progId="">
                    <p:embed/>
                  </p:oleObj>
                </mc:Choice>
                <mc:Fallback>
                  <p:oleObj r:id="rId3" imgW="2970360" imgH="11271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824"/>
                          <a:ext cx="3839" cy="182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672" y="1824"/>
              <a:ext cx="3839" cy="1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52400" y="1600200"/>
            <a:ext cx="8837613" cy="1174750"/>
            <a:chOff x="96" y="1008"/>
            <a:chExt cx="5567" cy="740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008"/>
              <a:ext cx="2303" cy="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008"/>
              <a:ext cx="2735" cy="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0315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Lagrange Interpolating Polynomials – Example (cont’d)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295400" y="1447800"/>
            <a:ext cx="5942013" cy="4879975"/>
            <a:chOff x="816" y="912"/>
            <a:chExt cx="3743" cy="3074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912"/>
              <a:ext cx="3743" cy="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816" y="912"/>
              <a:ext cx="3743" cy="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459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52400" y="122238"/>
            <a:ext cx="8686800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Coefficients of an Interpolating Polynomial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447800"/>
            <a:ext cx="8686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 dirty="0">
                <a:solidFill>
                  <a:srgbClr val="000000"/>
                </a:solidFill>
              </a:rPr>
              <a:t>Although “Lagrange” polynomials are well suited for determining intermediate values between points, they do not provide a polynomial in conventional form: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 dirty="0">
                <a:solidFill>
                  <a:srgbClr val="000000"/>
                </a:solidFill>
              </a:rPr>
              <a:t>Since </a:t>
            </a:r>
            <a:r>
              <a:rPr lang="en-US" altLang="en-US" sz="2800" b="1" dirty="0">
                <a:solidFill>
                  <a:srgbClr val="000000"/>
                </a:solidFill>
              </a:rPr>
              <a:t>n+1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</a:rPr>
              <a:t>data</a:t>
            </a:r>
            <a:r>
              <a:rPr lang="en-US" altLang="en-US" sz="2800" dirty="0">
                <a:solidFill>
                  <a:srgbClr val="000000"/>
                </a:solidFill>
              </a:rPr>
              <a:t> points are required to determine </a:t>
            </a:r>
            <a:r>
              <a:rPr lang="en-US" altLang="en-US" sz="2800" b="1" dirty="0">
                <a:solidFill>
                  <a:srgbClr val="000000"/>
                </a:solidFill>
              </a:rPr>
              <a:t>n+1 coefficients</a:t>
            </a:r>
            <a:r>
              <a:rPr lang="en-US" altLang="en-US" sz="2800" dirty="0">
                <a:solidFill>
                  <a:srgbClr val="000000"/>
                </a:solidFill>
              </a:rPr>
              <a:t>, simultaneous linear systems of equations can be used to calculate “</a:t>
            </a:r>
            <a:r>
              <a:rPr lang="en-US" altLang="en-US" sz="2800" dirty="0" err="1">
                <a:solidFill>
                  <a:srgbClr val="000000"/>
                </a:solidFill>
              </a:rPr>
              <a:t>a”s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143000" y="3124200"/>
          <a:ext cx="6324600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r:id="rId3" imgW="2082600" imgH="229320" progId="">
                  <p:embed/>
                </p:oleObj>
              </mc:Choice>
              <mc:Fallback>
                <p:oleObj r:id="rId3" imgW="208260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124200"/>
                        <a:ext cx="6324600" cy="750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76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Coefficients of an Interpolating Polynomial (cont’d)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066800" y="1905000"/>
          <a:ext cx="5715000" cy="269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r:id="rId3" imgW="2140920" imgH="884160" progId="">
                  <p:embed/>
                </p:oleObj>
              </mc:Choice>
              <mc:Fallback>
                <p:oleObj r:id="rId3" imgW="2140920" imgH="8841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05000"/>
                        <a:ext cx="5715000" cy="2698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4854575"/>
            <a:ext cx="81534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625"/>
              </a:spcBef>
              <a:buClrTx/>
              <a:buFontTx/>
              <a:buNone/>
            </a:pPr>
            <a:r>
              <a:rPr lang="en-US" altLang="en-US" sz="2600">
                <a:solidFill>
                  <a:srgbClr val="000000"/>
                </a:solidFill>
              </a:rPr>
              <a:t>Where “x”s are the knowns and “a”s are the unknowns.</a:t>
            </a:r>
          </a:p>
        </p:txBody>
      </p:sp>
    </p:spTree>
    <p:extLst>
      <p:ext uri="{BB962C8B-B14F-4D97-AF65-F5344CB8AC3E}">
        <p14:creationId xmlns:p14="http://schemas.microsoft.com/office/powerpoint/2010/main" val="397341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52400" y="122238"/>
            <a:ext cx="7848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Possible divergence of an extrapolated production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295400" y="1219200"/>
            <a:ext cx="5429250" cy="5484813"/>
            <a:chOff x="816" y="768"/>
            <a:chExt cx="3420" cy="3455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768"/>
              <a:ext cx="3420" cy="3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816" y="768"/>
              <a:ext cx="3420" cy="3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44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971F13D-701D-492B-A41B-975EF04941A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buClrTx/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8153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StarSymbol" charset="0"/>
              <a:buNone/>
            </a:pPr>
            <a:r>
              <a:rPr lang="en-US" altLang="en-US" sz="3100">
                <a:solidFill>
                  <a:srgbClr val="333333"/>
                </a:solidFill>
              </a:rPr>
              <a:t>Why Spline Interpolation?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279082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28800"/>
            <a:ext cx="27717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352800"/>
            <a:ext cx="28194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52800"/>
            <a:ext cx="27717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5105400"/>
            <a:ext cx="82296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Apply lower-order polynomials to subsets of data points. Spline provides a superior approximation of the behavior of functions that have local, abrupt changes.</a:t>
            </a:r>
          </a:p>
        </p:txBody>
      </p:sp>
    </p:spTree>
    <p:extLst>
      <p:ext uri="{BB962C8B-B14F-4D97-AF65-F5344CB8AC3E}">
        <p14:creationId xmlns:p14="http://schemas.microsoft.com/office/powerpoint/2010/main" val="31523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Spline Interpolation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719263"/>
            <a:ext cx="83058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Polynomials are the most common choice of interpolants. 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There are cases where polynomials can lead to erroneous results because of round off error and overshoot.</a:t>
            </a: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Alternative approach is to apply </a:t>
            </a:r>
            <a:r>
              <a:rPr lang="en-US" altLang="en-US" sz="2800" b="1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lower-order polynomials</a:t>
            </a:r>
            <a:r>
              <a:rPr lang="en-US" altLang="en-US" sz="2800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 to subsets of data points. Such connecting polynomials are called </a:t>
            </a:r>
            <a:r>
              <a:rPr lang="en-US" altLang="en-US" sz="2800" b="1">
                <a:solidFill>
                  <a:srgbClr val="0000CC"/>
                </a:solidFill>
                <a:ea typeface="Droid Sans Fallback" charset="0"/>
                <a:cs typeface="Times New Roman" panose="02020603050405020304" pitchFamily="18" charset="0"/>
              </a:rPr>
              <a:t>spline functions.</a:t>
            </a:r>
          </a:p>
        </p:txBody>
      </p:sp>
    </p:spTree>
    <p:extLst>
      <p:ext uri="{BB962C8B-B14F-4D97-AF65-F5344CB8AC3E}">
        <p14:creationId xmlns:p14="http://schemas.microsoft.com/office/powerpoint/2010/main" val="362364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BF94CFA1-C110-4BDE-A78A-78334B86F15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buClrTx/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StarSymbol" charset="0"/>
              <a:buNone/>
            </a:pPr>
            <a:r>
              <a:rPr lang="en-US" altLang="en-US" sz="2800" b="1" dirty="0">
                <a:solidFill>
                  <a:srgbClr val="333333"/>
                </a:solidFill>
              </a:rPr>
              <a:t>Why Splines ?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819400" y="1752600"/>
          <a:ext cx="22098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8" r:id="rId3" imgW="1076040" imgH="393480" progId="">
                  <p:embed/>
                </p:oleObj>
              </mc:Choice>
              <mc:Fallback>
                <p:oleObj r:id="rId3" imgW="1076040" imgH="39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752600"/>
                        <a:ext cx="2209800" cy="8524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43200"/>
            <a:ext cx="8077200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7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05B9F5B5-C151-48FB-97B3-9537E04F40D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buClrTx/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StarSymbol" charset="0"/>
              <a:buNone/>
            </a:pPr>
            <a:r>
              <a:rPr lang="en-US" altLang="en-US" sz="2200">
                <a:solidFill>
                  <a:srgbClr val="333333"/>
                </a:solidFill>
              </a:rPr>
              <a:t>Why Splines 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84250" y="6170613"/>
            <a:ext cx="73231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b="1">
                <a:solidFill>
                  <a:srgbClr val="000000"/>
                </a:solidFill>
                <a:ea typeface="Droid Sans Fallback" charset="0"/>
                <a:cs typeface="Times New Roman" panose="02020603050405020304" pitchFamily="18" charset="0"/>
              </a:rPr>
              <a:t>Figure : Higher order polynomial interpolation is a bad idea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05000"/>
            <a:ext cx="739140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3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Spline Interpolation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52400" y="914400"/>
            <a:ext cx="8534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</a:rPr>
              <a:t>   The concept of spline is using a thin , flexible strip (called a spline) to draw smooth curves through a set of points….</a:t>
            </a:r>
            <a:r>
              <a:rPr lang="en-US" altLang="en-US" sz="2800" b="1">
                <a:solidFill>
                  <a:srgbClr val="000000"/>
                </a:solidFill>
              </a:rPr>
              <a:t>natural spline (cubic</a:t>
            </a:r>
            <a:r>
              <a:rPr lang="en-US" altLang="en-US" sz="280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68580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50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3400" y="228600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3900" b="1">
                <a:solidFill>
                  <a:srgbClr val="CC0000"/>
                </a:solidFill>
                <a:latin typeface="Calibri" panose="020F0502020204030204" pitchFamily="34" charset="0"/>
              </a:rPr>
              <a:t>Least Squares Regression</a:t>
            </a:r>
            <a:br>
              <a:rPr lang="en-US" altLang="en-US" sz="3900" b="1">
                <a:solidFill>
                  <a:srgbClr val="CC0000"/>
                </a:solidFill>
                <a:latin typeface="Calibri" panose="020F0502020204030204" pitchFamily="34" charset="0"/>
              </a:rPr>
            </a:br>
            <a:r>
              <a:rPr lang="en-US" altLang="en-US" sz="3900" b="1">
                <a:solidFill>
                  <a:srgbClr val="0000CC"/>
                </a:solidFill>
                <a:latin typeface="Calibri" panose="020F0502020204030204" pitchFamily="34" charset="0"/>
              </a:rPr>
              <a:t>Chapter 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57200" y="1719263"/>
            <a:ext cx="84582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1313"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800"/>
              </a:spcBef>
              <a:buClrTx/>
              <a:buSzPct val="70000"/>
              <a:buFontTx/>
              <a:buNone/>
            </a:pPr>
            <a:r>
              <a:rPr lang="en-US" altLang="en-US" sz="3200" b="1" u="sng">
                <a:solidFill>
                  <a:srgbClr val="A50021"/>
                </a:solidFill>
              </a:rPr>
              <a:t>Linear Regression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buClrTx/>
              <a:buSzPct val="70000"/>
              <a:buFontTx/>
              <a:buNone/>
            </a:pPr>
            <a:r>
              <a:rPr lang="en-US" altLang="en-US" sz="300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3000">
                <a:solidFill>
                  <a:srgbClr val="000000"/>
                </a:solidFill>
              </a:rPr>
              <a:t>Fitting a straight line to a set of paired observations: </a:t>
            </a:r>
            <a:r>
              <a:rPr lang="en-US" altLang="en-US" sz="3000" i="1">
                <a:solidFill>
                  <a:srgbClr val="000000"/>
                </a:solidFill>
              </a:rPr>
              <a:t>(x</a:t>
            </a:r>
            <a:r>
              <a:rPr lang="en-US" altLang="en-US" sz="3000" i="1" baseline="-25000">
                <a:solidFill>
                  <a:srgbClr val="000000"/>
                </a:solidFill>
              </a:rPr>
              <a:t>1</a:t>
            </a:r>
            <a:r>
              <a:rPr lang="en-US" altLang="en-US" sz="3000" i="1">
                <a:solidFill>
                  <a:srgbClr val="000000"/>
                </a:solidFill>
              </a:rPr>
              <a:t>, y</a:t>
            </a:r>
            <a:r>
              <a:rPr lang="en-US" altLang="en-US" sz="3000" i="1" baseline="-25000">
                <a:solidFill>
                  <a:srgbClr val="000000"/>
                </a:solidFill>
              </a:rPr>
              <a:t>1</a:t>
            </a:r>
            <a:r>
              <a:rPr lang="en-US" altLang="en-US" sz="3000" i="1">
                <a:solidFill>
                  <a:srgbClr val="000000"/>
                </a:solidFill>
              </a:rPr>
              <a:t>), (x</a:t>
            </a:r>
            <a:r>
              <a:rPr lang="en-US" altLang="en-US" sz="3000" i="1" baseline="-25000">
                <a:solidFill>
                  <a:srgbClr val="000000"/>
                </a:solidFill>
              </a:rPr>
              <a:t>2</a:t>
            </a:r>
            <a:r>
              <a:rPr lang="en-US" altLang="en-US" sz="3000" i="1">
                <a:solidFill>
                  <a:srgbClr val="000000"/>
                </a:solidFill>
              </a:rPr>
              <a:t>, y</a:t>
            </a:r>
            <a:r>
              <a:rPr lang="en-US" altLang="en-US" sz="3000" i="1" baseline="-25000">
                <a:solidFill>
                  <a:srgbClr val="000000"/>
                </a:solidFill>
              </a:rPr>
              <a:t>2</a:t>
            </a:r>
            <a:r>
              <a:rPr lang="en-US" altLang="en-US" sz="3000" i="1">
                <a:solidFill>
                  <a:srgbClr val="000000"/>
                </a:solidFill>
              </a:rPr>
              <a:t>),…,(x</a:t>
            </a:r>
            <a:r>
              <a:rPr lang="en-US" altLang="en-US" sz="3000" i="1" baseline="-25000">
                <a:solidFill>
                  <a:srgbClr val="000000"/>
                </a:solidFill>
              </a:rPr>
              <a:t>n</a:t>
            </a:r>
            <a:r>
              <a:rPr lang="en-US" altLang="en-US" sz="3000" i="1">
                <a:solidFill>
                  <a:srgbClr val="000000"/>
                </a:solidFill>
              </a:rPr>
              <a:t>, y</a:t>
            </a:r>
            <a:r>
              <a:rPr lang="en-US" altLang="en-US" sz="3000" i="1" baseline="-25000">
                <a:solidFill>
                  <a:srgbClr val="000000"/>
                </a:solidFill>
              </a:rPr>
              <a:t>n</a:t>
            </a:r>
            <a:r>
              <a:rPr lang="en-US" altLang="en-US" sz="3000" i="1">
                <a:solidFill>
                  <a:srgbClr val="000000"/>
                </a:solidFill>
              </a:rPr>
              <a:t>).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buClrTx/>
              <a:buSzPct val="70000"/>
              <a:buFontTx/>
              <a:buNone/>
            </a:pPr>
            <a:r>
              <a:rPr lang="en-US" altLang="en-US" sz="3000" i="1">
                <a:solidFill>
                  <a:srgbClr val="000000"/>
                </a:solidFill>
              </a:rPr>
              <a:t>	</a:t>
            </a:r>
            <a:r>
              <a:rPr lang="en-US" altLang="en-US" sz="3000" b="1" i="1">
                <a:solidFill>
                  <a:srgbClr val="000000"/>
                </a:solidFill>
              </a:rPr>
              <a:t>y = a</a:t>
            </a:r>
            <a:r>
              <a:rPr lang="en-US" altLang="en-US" sz="3000" b="1" i="1" baseline="-25000">
                <a:solidFill>
                  <a:srgbClr val="000000"/>
                </a:solidFill>
              </a:rPr>
              <a:t>0</a:t>
            </a:r>
            <a:r>
              <a:rPr lang="en-US" altLang="en-US" sz="3000" b="1" i="1">
                <a:solidFill>
                  <a:srgbClr val="000000"/>
                </a:solidFill>
              </a:rPr>
              <a:t>+ a</a:t>
            </a:r>
            <a:r>
              <a:rPr lang="en-US" altLang="en-US" sz="3000" b="1" i="1" baseline="-25000">
                <a:solidFill>
                  <a:srgbClr val="000000"/>
                </a:solidFill>
              </a:rPr>
              <a:t>1 </a:t>
            </a:r>
            <a:r>
              <a:rPr lang="en-US" altLang="en-US" sz="3000" b="1" i="1">
                <a:solidFill>
                  <a:srgbClr val="000000"/>
                </a:solidFill>
              </a:rPr>
              <a:t>x + e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buClrTx/>
              <a:buSzPct val="70000"/>
              <a:buFontTx/>
              <a:buNone/>
            </a:pPr>
            <a:r>
              <a:rPr lang="en-US" altLang="en-US" sz="3000" i="1">
                <a:solidFill>
                  <a:srgbClr val="000000"/>
                </a:solidFill>
              </a:rPr>
              <a:t>	a</a:t>
            </a:r>
            <a:r>
              <a:rPr lang="en-US" altLang="en-US" sz="3000" i="1" baseline="-25000">
                <a:solidFill>
                  <a:srgbClr val="000000"/>
                </a:solidFill>
              </a:rPr>
              <a:t>1 </a:t>
            </a:r>
            <a:r>
              <a:rPr lang="en-US" altLang="en-US" sz="3000" i="1">
                <a:solidFill>
                  <a:srgbClr val="000000"/>
                </a:solidFill>
              </a:rPr>
              <a:t>- </a:t>
            </a:r>
            <a:r>
              <a:rPr lang="en-US" altLang="en-US" sz="3000">
                <a:solidFill>
                  <a:srgbClr val="000000"/>
                </a:solidFill>
              </a:rPr>
              <a:t>slope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buClrTx/>
              <a:buSzPct val="70000"/>
              <a:buFontTx/>
              <a:buNone/>
            </a:pPr>
            <a:r>
              <a:rPr lang="en-US" altLang="en-US" sz="3000" i="1">
                <a:solidFill>
                  <a:srgbClr val="000000"/>
                </a:solidFill>
              </a:rPr>
              <a:t>	a</a:t>
            </a:r>
            <a:r>
              <a:rPr lang="en-US" altLang="en-US" sz="3000" i="1" baseline="-25000">
                <a:solidFill>
                  <a:srgbClr val="000000"/>
                </a:solidFill>
              </a:rPr>
              <a:t>0 </a:t>
            </a:r>
            <a:r>
              <a:rPr lang="en-US" altLang="en-US" sz="3000" i="1">
                <a:solidFill>
                  <a:srgbClr val="000000"/>
                </a:solidFill>
              </a:rPr>
              <a:t>- </a:t>
            </a:r>
            <a:r>
              <a:rPr lang="en-US" altLang="en-US" sz="3000">
                <a:solidFill>
                  <a:srgbClr val="000000"/>
                </a:solidFill>
              </a:rPr>
              <a:t>intercept</a:t>
            </a:r>
          </a:p>
          <a:p>
            <a:pPr eaLnBrk="1" hangingPunct="1">
              <a:lnSpc>
                <a:spcPct val="90000"/>
              </a:lnSpc>
              <a:spcBef>
                <a:spcPts val="750"/>
              </a:spcBef>
              <a:buClrTx/>
              <a:buSzPct val="70000"/>
              <a:buFontTx/>
              <a:buNone/>
            </a:pPr>
            <a:r>
              <a:rPr lang="en-US" altLang="en-US" sz="3000" i="1">
                <a:solidFill>
                  <a:srgbClr val="000000"/>
                </a:solidFill>
              </a:rPr>
              <a:t>	e - </a:t>
            </a:r>
            <a:r>
              <a:rPr lang="en-US" altLang="en-US" sz="3000">
                <a:solidFill>
                  <a:srgbClr val="000000"/>
                </a:solidFill>
              </a:rPr>
              <a:t>error, or residual, between the model and the observations</a:t>
            </a:r>
          </a:p>
        </p:txBody>
      </p:sp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r="4251" b="66202"/>
          <a:stretch>
            <a:fillRect/>
          </a:stretch>
        </p:blipFill>
        <p:spPr bwMode="auto">
          <a:xfrm>
            <a:off x="304800" y="762000"/>
            <a:ext cx="41148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66202" r="4251"/>
          <a:stretch>
            <a:fillRect/>
          </a:stretch>
        </p:blipFill>
        <p:spPr bwMode="auto">
          <a:xfrm>
            <a:off x="1981200" y="3200400"/>
            <a:ext cx="5257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t="33804" r="4251" b="33804"/>
          <a:stretch>
            <a:fillRect/>
          </a:stretch>
        </p:blipFill>
        <p:spPr bwMode="auto">
          <a:xfrm>
            <a:off x="4648200" y="762000"/>
            <a:ext cx="4191000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0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98438"/>
            <a:ext cx="754380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Linear Spline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447800"/>
            <a:ext cx="8534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en-US" altLang="en-US" sz="2200">
                <a:solidFill>
                  <a:srgbClr val="000000"/>
                </a:solidFill>
              </a:rPr>
              <a:t>    </a:t>
            </a:r>
            <a:r>
              <a:rPr lang="en-US" altLang="en-US" sz="2800">
                <a:solidFill>
                  <a:srgbClr val="000000"/>
                </a:solidFill>
              </a:rPr>
              <a:t>The first order splines for a group of ordered data points can be defined as a set of linear functions: 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362200" y="5257800"/>
            <a:ext cx="3427413" cy="1176338"/>
            <a:chOff x="1488" y="3312"/>
            <a:chExt cx="2159" cy="741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488" y="3312"/>
            <a:ext cx="2159" cy="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6" r:id="rId3" imgW="1375920" imgH="435600" progId="">
                    <p:embed/>
                  </p:oleObj>
                </mc:Choice>
                <mc:Fallback>
                  <p:oleObj r:id="rId3" imgW="1375920" imgH="435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3312"/>
                          <a:ext cx="2159" cy="74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488" y="3312"/>
              <a:ext cx="2159" cy="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85800" y="2667000"/>
          <a:ext cx="38862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r:id="rId5" imgW="1703880" imgH="206640" progId="">
                  <p:embed/>
                </p:oleObj>
              </mc:Choice>
              <mc:Fallback>
                <p:oleObj r:id="rId5" imgW="170388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667000"/>
                        <a:ext cx="3886200" cy="635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562600" y="2743200"/>
          <a:ext cx="18288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8" r:id="rId7" imgW="708120" imgH="206640" progId="">
                  <p:embed/>
                </p:oleObj>
              </mc:Choice>
              <mc:Fallback>
                <p:oleObj r:id="rId7" imgW="70812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743200"/>
                        <a:ext cx="1828800" cy="6159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9600" y="3352800"/>
          <a:ext cx="3733800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r:id="rId9" imgW="1695240" imgH="206640" progId="">
                  <p:embed/>
                </p:oleObj>
              </mc:Choice>
              <mc:Fallback>
                <p:oleObj r:id="rId9" imgW="169524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352800"/>
                        <a:ext cx="3733800" cy="5667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5486400" y="3352800"/>
          <a:ext cx="18288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0" r:id="rId11" imgW="709560" imgH="206640" progId="">
                  <p:embed/>
                </p:oleObj>
              </mc:Choice>
              <mc:Fallback>
                <p:oleObj r:id="rId11" imgW="7095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352800"/>
                        <a:ext cx="1828800" cy="5794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33400" y="4343400"/>
          <a:ext cx="46482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r:id="rId13" imgW="2112120" imgH="206640" progId="">
                  <p:embed/>
                </p:oleObj>
              </mc:Choice>
              <mc:Fallback>
                <p:oleObj r:id="rId13" imgW="211212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4648200" cy="6524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410200" y="4267200"/>
          <a:ext cx="21336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r:id="rId15" imgW="848520" imgH="206640" progId="">
                  <p:embed/>
                </p:oleObj>
              </mc:Choice>
              <mc:Fallback>
                <p:oleObj r:id="rId15" imgW="84852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267200"/>
                        <a:ext cx="2133600" cy="6254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1600200" y="3962400"/>
          <a:ext cx="2428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3" r:id="rId17" imgW="162000" imgH="174240" progId="">
                  <p:embed/>
                </p:oleObj>
              </mc:Choice>
              <mc:Fallback>
                <p:oleObj r:id="rId17" imgW="16200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962400"/>
                        <a:ext cx="242888" cy="533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894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Linear spline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066800"/>
            <a:ext cx="8229600" cy="50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   Fit the following data with </a:t>
            </a:r>
            <a:r>
              <a:rPr lang="en-US" altLang="en-US" sz="2400" b="1">
                <a:solidFill>
                  <a:srgbClr val="000000"/>
                </a:solidFill>
              </a:rPr>
              <a:t>first order splines</a:t>
            </a:r>
            <a:r>
              <a:rPr lang="en-US" altLang="en-US" sz="2400">
                <a:solidFill>
                  <a:srgbClr val="000000"/>
                </a:solidFill>
              </a:rPr>
              <a:t>. Evaluate the function at </a:t>
            </a:r>
            <a:r>
              <a:rPr lang="en-US" altLang="en-US" sz="2400">
                <a:solidFill>
                  <a:srgbClr val="0000CC"/>
                </a:solidFill>
              </a:rPr>
              <a:t>x = 5</a:t>
            </a:r>
            <a:r>
              <a:rPr lang="en-US" altLang="en-US" sz="2400">
                <a:solidFill>
                  <a:srgbClr val="000000"/>
                </a:solidFill>
              </a:rPr>
              <a:t>.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09600" y="2514600"/>
            <a:ext cx="1751013" cy="2357438"/>
            <a:chOff x="384" y="1584"/>
            <a:chExt cx="1103" cy="1485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384" y="1629"/>
              <a:ext cx="1103" cy="14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chemeClr val="bg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buClrTx/>
                <a:buFontTx/>
                <a:buNone/>
              </a:pPr>
              <a:r>
                <a:rPr lang="en-US" altLang="en-US" sz="24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 x          f(x)</a:t>
              </a:r>
            </a:p>
            <a:p>
              <a:pPr eaLnBrk="1" hangingPunct="1">
                <a:buClrTx/>
                <a:buFontTx/>
                <a:buNone/>
              </a:pPr>
              <a:endParaRPr lang="en-US" altLang="en-US" sz="2400" b="1" i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eaLnBrk="1" hangingPunct="1">
                <a:buClr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 3.0       2.5</a:t>
              </a:r>
            </a:p>
            <a:p>
              <a:pPr eaLnBrk="1" hangingPunct="1">
                <a:buClr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4.5       1.0</a:t>
              </a:r>
            </a:p>
            <a:p>
              <a:pPr eaLnBrk="1" hangingPunct="1">
                <a:buClrTx/>
                <a:buFontTx/>
                <a:buNone/>
              </a:pPr>
              <a:r>
                <a:rPr lang="en-US" altLang="en-US" sz="2400" b="1">
                  <a:solidFill>
                    <a:srgbClr val="0000CC"/>
                  </a:solidFill>
                  <a:latin typeface="Times New Roman" panose="02020603050405020304" pitchFamily="18" charset="0"/>
                </a:rPr>
                <a:t> 7.0       2.5</a:t>
              </a:r>
            </a:p>
            <a:p>
              <a:pPr eaLnBrk="1" hangingPunct="1">
                <a:buClr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 9.0       0.5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451" y="1989"/>
              <a:ext cx="940" cy="0"/>
            </a:xfrm>
            <a:prstGeom prst="line">
              <a:avLst/>
            </a:prstGeom>
            <a:noFill/>
            <a:ln w="38160" cap="sq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84" y="3024"/>
              <a:ext cx="940" cy="0"/>
            </a:xfrm>
            <a:prstGeom prst="line">
              <a:avLst/>
            </a:prstGeom>
            <a:noFill/>
            <a:ln w="38160" cap="sq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451" y="1584"/>
              <a:ext cx="940" cy="0"/>
            </a:xfrm>
            <a:prstGeom prst="line">
              <a:avLst/>
            </a:prstGeom>
            <a:noFill/>
            <a:ln w="38160" cap="sq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2514600" y="2286000"/>
            <a:ext cx="3706813" cy="2413000"/>
            <a:chOff x="1584" y="1440"/>
            <a:chExt cx="2335" cy="1520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1657" y="1440"/>
            <a:ext cx="1551" cy="5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8" r:id="rId3" imgW="1156320" imgH="370800" progId="">
                    <p:embed/>
                  </p:oleObj>
                </mc:Choice>
                <mc:Fallback>
                  <p:oleObj r:id="rId3" imgW="1156320" imgH="370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7" y="1440"/>
                          <a:ext cx="1551" cy="556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1584" y="2061"/>
            <a:ext cx="2335" cy="8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9" r:id="rId5" imgW="1827360" imgH="537480" progId="">
                    <p:embed/>
                  </p:oleObj>
                </mc:Choice>
                <mc:Fallback>
                  <p:oleObj r:id="rId5" imgW="1827360" imgH="5374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2061"/>
                          <a:ext cx="2335" cy="89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r="4251" b="66202"/>
          <a:stretch>
            <a:fillRect/>
          </a:stretch>
        </p:blipFill>
        <p:spPr bwMode="auto">
          <a:xfrm>
            <a:off x="4495800" y="4343400"/>
            <a:ext cx="41148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96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Linear Spline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295400"/>
            <a:ext cx="86106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 dirty="0">
                <a:solidFill>
                  <a:srgbClr val="000000"/>
                </a:solidFill>
              </a:rPr>
              <a:t>The main </a:t>
            </a:r>
            <a:r>
              <a:rPr lang="en-US" altLang="en-US" sz="2800" b="1" dirty="0">
                <a:solidFill>
                  <a:srgbClr val="000000"/>
                </a:solidFill>
              </a:rPr>
              <a:t>disadvantage</a:t>
            </a:r>
            <a:r>
              <a:rPr lang="en-US" altLang="en-US" sz="2800" dirty="0">
                <a:solidFill>
                  <a:srgbClr val="000000"/>
                </a:solidFill>
              </a:rPr>
              <a:t> of </a:t>
            </a:r>
            <a:r>
              <a:rPr lang="en-US" altLang="en-US" sz="2800" b="1" dirty="0">
                <a:solidFill>
                  <a:srgbClr val="000000"/>
                </a:solidFill>
              </a:rPr>
              <a:t>linear spline</a:t>
            </a:r>
            <a:r>
              <a:rPr lang="en-US" altLang="en-US" sz="2800" dirty="0">
                <a:solidFill>
                  <a:srgbClr val="000000"/>
                </a:solidFill>
              </a:rPr>
              <a:t> is that they are not smooth. The data points where 2 splines meets called (a </a:t>
            </a:r>
            <a:r>
              <a:rPr lang="en-US" altLang="en-US" sz="2800" b="1" dirty="0">
                <a:solidFill>
                  <a:srgbClr val="000000"/>
                </a:solidFill>
              </a:rPr>
              <a:t>knot</a:t>
            </a:r>
            <a:r>
              <a:rPr lang="en-US" altLang="en-US" sz="2800" dirty="0">
                <a:solidFill>
                  <a:srgbClr val="000000"/>
                </a:solidFill>
              </a:rPr>
              <a:t>), the changes abruptly.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 dirty="0">
                <a:solidFill>
                  <a:srgbClr val="000000"/>
                </a:solidFill>
              </a:rPr>
              <a:t>The first derivative of the function is discontinuous at these points.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 dirty="0">
                <a:solidFill>
                  <a:srgbClr val="000000"/>
                </a:solidFill>
              </a:rPr>
              <a:t>Using </a:t>
            </a:r>
            <a:r>
              <a:rPr lang="en-US" altLang="en-US" sz="2800" b="1" dirty="0">
                <a:solidFill>
                  <a:srgbClr val="000000"/>
                </a:solidFill>
              </a:rPr>
              <a:t>higher order polynomial splines</a:t>
            </a:r>
            <a:r>
              <a:rPr lang="en-US" altLang="en-US" sz="2800" dirty="0">
                <a:solidFill>
                  <a:srgbClr val="000000"/>
                </a:solidFill>
              </a:rPr>
              <a:t> ensure smoothness at the knots by equating derivatives at these points.  </a:t>
            </a:r>
          </a:p>
        </p:txBody>
      </p:sp>
    </p:spTree>
    <p:extLst>
      <p:ext uri="{BB962C8B-B14F-4D97-AF65-F5344CB8AC3E}">
        <p14:creationId xmlns:p14="http://schemas.microsoft.com/office/powerpoint/2010/main" val="31866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Quadric Splines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497388" y="1524000"/>
            <a:ext cx="2433637" cy="458788"/>
            <a:chOff x="2833" y="960"/>
            <a:chExt cx="1533" cy="289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2833" y="960"/>
            <a:ext cx="1533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0" r:id="rId3" imgW="1390680" imgH="229320" progId="">
                    <p:embed/>
                  </p:oleObj>
                </mc:Choice>
                <mc:Fallback>
                  <p:oleObj r:id="rId3" imgW="1390680" imgH="229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3" y="960"/>
                          <a:ext cx="1533" cy="28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833" y="960"/>
              <a:ext cx="153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1066800"/>
            <a:ext cx="8229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>
                <a:srgbClr val="1B0793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0000"/>
                </a:solidFill>
              </a:rPr>
              <a:t> Objective:</a:t>
            </a:r>
            <a:r>
              <a:rPr lang="en-US" altLang="en-US" sz="2400">
                <a:solidFill>
                  <a:srgbClr val="000000"/>
                </a:solidFill>
              </a:rPr>
              <a:t> to derive a second order polynomial for each interval between data points.</a:t>
            </a:r>
          </a:p>
          <a:p>
            <a:pPr eaLnBrk="1" hangingPunct="1">
              <a:buClr>
                <a:srgbClr val="1B0793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0000"/>
                </a:solidFill>
              </a:rPr>
              <a:t> Terms:</a:t>
            </a:r>
            <a:r>
              <a:rPr lang="en-US" altLang="en-US" sz="2400">
                <a:solidFill>
                  <a:srgbClr val="000000"/>
                </a:solidFill>
              </a:rPr>
              <a:t> </a:t>
            </a:r>
            <a:r>
              <a:rPr lang="en-US" altLang="en-US" sz="2400" u="sng">
                <a:solidFill>
                  <a:srgbClr val="000000"/>
                </a:solidFill>
              </a:rPr>
              <a:t>Interior knots</a:t>
            </a:r>
            <a:r>
              <a:rPr lang="en-US" altLang="en-US" sz="2400">
                <a:solidFill>
                  <a:srgbClr val="000000"/>
                </a:solidFill>
              </a:rPr>
              <a:t> and </a:t>
            </a:r>
            <a:r>
              <a:rPr lang="en-US" altLang="en-US" sz="2400" u="sng">
                <a:solidFill>
                  <a:srgbClr val="000000"/>
                </a:solidFill>
              </a:rPr>
              <a:t>end points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2"/>
          <a:stretch>
            <a:fillRect/>
          </a:stretch>
        </p:blipFill>
        <p:spPr bwMode="auto">
          <a:xfrm>
            <a:off x="152400" y="2438400"/>
            <a:ext cx="609600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66800" y="6248400"/>
            <a:ext cx="4495800" cy="304800"/>
          </a:xfrm>
          <a:prstGeom prst="rect">
            <a:avLst/>
          </a:prstGeom>
          <a:noFill/>
          <a:ln w="3168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>
            <a:off x="5561013" y="5410200"/>
            <a:ext cx="841375" cy="990600"/>
          </a:xfrm>
          <a:prstGeom prst="line">
            <a:avLst/>
          </a:prstGeom>
          <a:noFill/>
          <a:ln w="31680" cap="sq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24600" y="3429000"/>
            <a:ext cx="28194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b="1" u="sng">
                <a:solidFill>
                  <a:srgbClr val="CC0000"/>
                </a:solidFill>
              </a:rPr>
              <a:t>For </a:t>
            </a:r>
            <a:r>
              <a:rPr lang="en-US" altLang="en-US" b="1" i="1" u="sng">
                <a:solidFill>
                  <a:srgbClr val="CC0000"/>
                </a:solidFill>
              </a:rPr>
              <a:t>n</a:t>
            </a:r>
            <a:r>
              <a:rPr lang="en-US" altLang="en-US" b="1" u="sng">
                <a:solidFill>
                  <a:srgbClr val="CC0000"/>
                </a:solidFill>
              </a:rPr>
              <a:t>+1 data points: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i="1">
                <a:solidFill>
                  <a:srgbClr val="000000"/>
                </a:solidFill>
              </a:rPr>
              <a:t> i</a:t>
            </a:r>
            <a:r>
              <a:rPr lang="en-US" altLang="en-US">
                <a:solidFill>
                  <a:srgbClr val="000000"/>
                </a:solidFill>
              </a:rPr>
              <a:t> = (0, 1, 2, …</a:t>
            </a:r>
            <a:r>
              <a:rPr lang="en-US" altLang="en-US" i="1">
                <a:solidFill>
                  <a:srgbClr val="000000"/>
                </a:solidFill>
              </a:rPr>
              <a:t>n),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i="1">
                <a:solidFill>
                  <a:srgbClr val="000000"/>
                </a:solidFill>
              </a:rPr>
              <a:t> </a:t>
            </a:r>
            <a:r>
              <a:rPr lang="en-US" altLang="en-US" b="1" i="1">
                <a:solidFill>
                  <a:srgbClr val="000000"/>
                </a:solidFill>
              </a:rPr>
              <a:t>n</a:t>
            </a:r>
            <a:r>
              <a:rPr lang="en-US" altLang="en-US" i="1">
                <a:solidFill>
                  <a:srgbClr val="000000"/>
                </a:solidFill>
              </a:rPr>
              <a:t> intervals,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i="1">
                <a:solidFill>
                  <a:srgbClr val="000000"/>
                </a:solidFill>
              </a:rPr>
              <a:t> </a:t>
            </a:r>
            <a:r>
              <a:rPr lang="en-US" altLang="en-US" sz="2400" b="1" i="1">
                <a:solidFill>
                  <a:srgbClr val="000000"/>
                </a:solidFill>
              </a:rPr>
              <a:t>3n</a:t>
            </a:r>
            <a:r>
              <a:rPr lang="en-US" altLang="en-US" i="1">
                <a:solidFill>
                  <a:srgbClr val="000000"/>
                </a:solidFill>
              </a:rPr>
              <a:t> unknown  constants (a’s, b’s and c’s)</a:t>
            </a:r>
          </a:p>
        </p:txBody>
      </p:sp>
    </p:spTree>
    <p:extLst>
      <p:ext uri="{BB962C8B-B14F-4D97-AF65-F5344CB8AC3E}">
        <p14:creationId xmlns:p14="http://schemas.microsoft.com/office/powerpoint/2010/main" val="100729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98438"/>
            <a:ext cx="75438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>
                <a:solidFill>
                  <a:srgbClr val="0000CC"/>
                </a:solidFill>
              </a:rPr>
              <a:t>Quadric Splines (3n conditions)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295400"/>
            <a:ext cx="84582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3200">
                <a:solidFill>
                  <a:srgbClr val="000000"/>
                </a:solidFill>
              </a:rPr>
              <a:t>The function values of adjacent polynomial must be equal at the interior knots </a:t>
            </a:r>
            <a:r>
              <a:rPr lang="en-US" altLang="en-US" sz="3200" b="1">
                <a:solidFill>
                  <a:srgbClr val="CC0000"/>
                </a:solidFill>
              </a:rPr>
              <a:t>2(n-1</a:t>
            </a:r>
            <a:r>
              <a:rPr lang="en-US" altLang="en-US" sz="3200">
                <a:solidFill>
                  <a:srgbClr val="000000"/>
                </a:solidFill>
              </a:rPr>
              <a:t>).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3200">
                <a:solidFill>
                  <a:srgbClr val="000000"/>
                </a:solidFill>
              </a:rPr>
              <a:t>The first and last functions must pass through the end points (</a:t>
            </a:r>
            <a:r>
              <a:rPr lang="en-US" altLang="en-US" sz="3200" b="1">
                <a:solidFill>
                  <a:srgbClr val="CC0000"/>
                </a:solidFill>
              </a:rPr>
              <a:t>2</a:t>
            </a:r>
            <a:r>
              <a:rPr lang="en-US" altLang="en-US" sz="3200">
                <a:solidFill>
                  <a:srgbClr val="000000"/>
                </a:solidFill>
              </a:rPr>
              <a:t>).</a:t>
            </a:r>
          </a:p>
          <a:p>
            <a:pPr eaLnBrk="1" hangingPunct="1"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i="1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SzPct val="45000"/>
              <a:buFont typeface="StarSymbol" charset="0"/>
              <a:buNone/>
            </a:pPr>
            <a:endParaRPr lang="en-US" altLang="en-US" sz="2800" i="1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39788" y="2286000"/>
            <a:ext cx="6929437" cy="1198563"/>
            <a:chOff x="529" y="1440"/>
            <a:chExt cx="4365" cy="755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529" y="1440"/>
            <a:ext cx="4365" cy="7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66" r:id="rId3" imgW="3373200" imgH="530280" progId="">
                    <p:embed/>
                  </p:oleObj>
                </mc:Choice>
                <mc:Fallback>
                  <p:oleObj r:id="rId3" imgW="3373200" imgH="5302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" y="1440"/>
                          <a:ext cx="4365" cy="75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529" y="1440"/>
              <a:ext cx="4365" cy="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90600" y="4724400"/>
            <a:ext cx="4341813" cy="1457325"/>
            <a:chOff x="624" y="2976"/>
            <a:chExt cx="2735" cy="918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624" y="3072"/>
            <a:ext cx="2735" cy="8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67" r:id="rId5" imgW="1683360" imgH="530280" progId="">
                    <p:embed/>
                  </p:oleObj>
                </mc:Choice>
                <mc:Fallback>
                  <p:oleObj r:id="rId5" imgW="1683360" imgH="5302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3072"/>
                          <a:ext cx="2735" cy="82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624" y="2976"/>
              <a:ext cx="2735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155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304800"/>
            <a:ext cx="754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>
                <a:solidFill>
                  <a:srgbClr val="0000CC"/>
                </a:solidFill>
              </a:rPr>
              <a:t>Quadric Splines (3n conditions)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371600"/>
            <a:ext cx="80010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3200">
                <a:solidFill>
                  <a:srgbClr val="000000"/>
                </a:solidFill>
              </a:rPr>
              <a:t>The first derivatives at the interior knots must be equal (</a:t>
            </a:r>
            <a:r>
              <a:rPr lang="en-US" altLang="en-US" sz="3200" b="1">
                <a:solidFill>
                  <a:srgbClr val="CC0000"/>
                </a:solidFill>
              </a:rPr>
              <a:t>n-1</a:t>
            </a:r>
            <a:r>
              <a:rPr lang="en-US" altLang="en-US" sz="3200">
                <a:solidFill>
                  <a:srgbClr val="000000"/>
                </a:solidFill>
              </a:rPr>
              <a:t>).</a:t>
            </a:r>
          </a:p>
          <a:p>
            <a:pPr eaLnBrk="1" hangingPunct="1">
              <a:lnSpc>
                <a:spcPct val="70000"/>
              </a:lnSpc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ts val="800"/>
              </a:spcBef>
              <a:buClrTx/>
              <a:buFontTx/>
              <a:buNone/>
            </a:pPr>
            <a:r>
              <a:rPr lang="en-US" altLang="en-US" sz="320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70000"/>
              </a:lnSpc>
              <a:spcBef>
                <a:spcPts val="800"/>
              </a:spcBef>
              <a:buSzPct val="45000"/>
              <a:buFont typeface="StarSymbol" charset="0"/>
              <a:buChar char="●"/>
            </a:pPr>
            <a:r>
              <a:rPr lang="en-US" altLang="en-US" sz="3200">
                <a:solidFill>
                  <a:srgbClr val="000000"/>
                </a:solidFill>
              </a:rPr>
              <a:t>Assume that the second derivate is zero at the first point (</a:t>
            </a:r>
            <a:r>
              <a:rPr lang="en-US" altLang="en-US" sz="3200" b="1">
                <a:solidFill>
                  <a:srgbClr val="CC0000"/>
                </a:solidFill>
              </a:rPr>
              <a:t>1</a:t>
            </a:r>
            <a:r>
              <a:rPr lang="en-US" altLang="en-US" sz="3200">
                <a:solidFill>
                  <a:srgbClr val="000000"/>
                </a:solidFill>
              </a:rPr>
              <a:t>)</a:t>
            </a:r>
          </a:p>
          <a:p>
            <a:pPr eaLnBrk="1" hangingPunct="1">
              <a:lnSpc>
                <a:spcPct val="70000"/>
              </a:lnSpc>
              <a:spcBef>
                <a:spcPts val="800"/>
              </a:spcBef>
              <a:buSzPct val="45000"/>
              <a:buFont typeface="StarSymbol" charset="0"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ts val="475"/>
              </a:spcBef>
              <a:buSzPct val="45000"/>
              <a:buFont typeface="StarSymbol" charset="0"/>
              <a:buNone/>
            </a:pPr>
            <a:endParaRPr lang="en-US" altLang="en-US" sz="1900">
              <a:solidFill>
                <a:srgbClr val="00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ts val="475"/>
              </a:spcBef>
              <a:buClrTx/>
              <a:buFontTx/>
              <a:buNone/>
            </a:pPr>
            <a:r>
              <a:rPr lang="en-US" altLang="en-US" sz="1900">
                <a:solidFill>
                  <a:srgbClr val="000000"/>
                </a:solidFill>
              </a:rPr>
              <a:t>    (The first two points will be connected by a straight line)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38200" y="2362200"/>
            <a:ext cx="4189413" cy="1243013"/>
            <a:chOff x="528" y="1488"/>
            <a:chExt cx="2639" cy="783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528" y="1488"/>
            <a:ext cx="2639" cy="7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90" r:id="rId3" imgW="1843560" imgH="475560" progId="">
                    <p:embed/>
                  </p:oleObj>
                </mc:Choice>
                <mc:Fallback>
                  <p:oleObj r:id="rId3" imgW="1843560" imgH="4755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488"/>
                          <a:ext cx="2639" cy="783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528" y="1488"/>
              <a:ext cx="2639" cy="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90600" y="4876800"/>
            <a:ext cx="1141413" cy="525463"/>
            <a:chOff x="624" y="3072"/>
            <a:chExt cx="719" cy="331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624" y="3072"/>
            <a:ext cx="719" cy="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91" r:id="rId5" imgW="436680" imgH="174240" progId="">
                    <p:embed/>
                  </p:oleObj>
                </mc:Choice>
                <mc:Fallback>
                  <p:oleObj r:id="rId5" imgW="436680" imgH="174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3072"/>
                          <a:ext cx="719" cy="33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624" y="3072"/>
              <a:ext cx="719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48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Quadric Splines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04800" y="1371600"/>
            <a:ext cx="8458200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3200">
                <a:solidFill>
                  <a:srgbClr val="000000"/>
                </a:solidFill>
              </a:rPr>
              <a:t>   Fit the following data with </a:t>
            </a:r>
            <a:r>
              <a:rPr lang="en-US" altLang="en-US" sz="3200" b="1" u="sng">
                <a:solidFill>
                  <a:srgbClr val="000000"/>
                </a:solidFill>
              </a:rPr>
              <a:t>quadratic splines</a:t>
            </a:r>
            <a:r>
              <a:rPr lang="en-US" altLang="en-US" sz="3200" b="1">
                <a:solidFill>
                  <a:srgbClr val="000000"/>
                </a:solidFill>
              </a:rPr>
              <a:t>. </a:t>
            </a:r>
            <a:r>
              <a:rPr lang="en-US" altLang="en-US" sz="3200">
                <a:solidFill>
                  <a:srgbClr val="000000"/>
                </a:solidFill>
              </a:rPr>
              <a:t>Estimate the value at x = 5.</a:t>
            </a: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endParaRPr lang="en-US" altLang="en-US" sz="32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 b="1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 b="1">
              <a:solidFill>
                <a:srgbClr val="000000"/>
              </a:solidFill>
            </a:endParaRP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</a:rPr>
              <a:t>Solutions: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</a:rPr>
              <a:t>There are </a:t>
            </a:r>
            <a:r>
              <a:rPr lang="en-US" altLang="en-US" sz="2800" b="1">
                <a:solidFill>
                  <a:srgbClr val="000000"/>
                </a:solidFill>
              </a:rPr>
              <a:t>3</a:t>
            </a:r>
            <a:r>
              <a:rPr lang="en-US" altLang="en-US" sz="2800">
                <a:solidFill>
                  <a:srgbClr val="000000"/>
                </a:solidFill>
              </a:rPr>
              <a:t> intervals (n=3), </a:t>
            </a:r>
            <a:r>
              <a:rPr lang="en-US" altLang="en-US" sz="2800" b="1">
                <a:solidFill>
                  <a:srgbClr val="000000"/>
                </a:solidFill>
              </a:rPr>
              <a:t>9</a:t>
            </a:r>
            <a:r>
              <a:rPr lang="en-US" altLang="en-US" sz="2800">
                <a:solidFill>
                  <a:srgbClr val="000000"/>
                </a:solidFill>
              </a:rPr>
              <a:t> unknowns.</a:t>
            </a:r>
          </a:p>
        </p:txBody>
      </p:sp>
      <p:graphicFrame>
        <p:nvGraphicFramePr>
          <p:cNvPr id="4" name="Group 3"/>
          <p:cNvGraphicFramePr>
            <a:graphicFrameLocks noGrp="1"/>
          </p:cNvGraphicFramePr>
          <p:nvPr/>
        </p:nvGraphicFramePr>
        <p:xfrm>
          <a:off x="1447800" y="2590800"/>
          <a:ext cx="5183188" cy="1041400"/>
        </p:xfrm>
        <a:graphic>
          <a:graphicData uri="http://schemas.openxmlformats.org/drawingml/2006/table">
            <a:tbl>
              <a:tblPr/>
              <a:tblGrid>
                <a:gridCol w="1035050"/>
                <a:gridCol w="1036638"/>
                <a:gridCol w="1039812"/>
                <a:gridCol w="1036638"/>
                <a:gridCol w="1035050"/>
              </a:tblGrid>
              <a:tr h="5207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90000" marR="90000" marT="64440" marB="46800" horzOverflow="overflow">
                    <a:lnL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f(x)</a:t>
                      </a:r>
                    </a:p>
                  </a:txBody>
                  <a:tcPr marL="90000" marR="90000" marT="64440" marB="46800" horzOverflow="overflow">
                    <a:lnL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L="90000" marR="90000" marT="631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43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pPr eaLnBrk="1" hangingPunct="1"/>
            <a:r>
              <a:rPr lang="en-US" altLang="en-US" sz="3800" b="1" smtClean="0">
                <a:solidFill>
                  <a:srgbClr val="0000CC"/>
                </a:solidFill>
              </a:rPr>
              <a:t>Quadric Splines - Example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305800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Clr>
                <a:srgbClr val="CC0000"/>
              </a:buClr>
              <a:buFont typeface="Wingdings" panose="05000000000000000000" pitchFamily="2" charset="2"/>
              <a:buAutoNum type="arabicPeriod"/>
            </a:pPr>
            <a:r>
              <a:rPr lang="en-US" altLang="en-US" sz="2800" b="1" u="sng" smtClean="0">
                <a:solidFill>
                  <a:srgbClr val="CC0000"/>
                </a:solidFill>
              </a:rPr>
              <a:t>Equal interior points:</a:t>
            </a: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800" b="1" smtClean="0"/>
              <a:t>For first interior point </a:t>
            </a:r>
            <a:r>
              <a:rPr lang="en-US" altLang="en-US" sz="2800" b="1" smtClean="0">
                <a:solidFill>
                  <a:srgbClr val="CC0000"/>
                </a:solidFill>
              </a:rPr>
              <a:t>(4.5, 1.0)</a:t>
            </a:r>
          </a:p>
          <a:p>
            <a:pPr marL="571500" indent="-571500">
              <a:spcBef>
                <a:spcPct val="50000"/>
              </a:spcBef>
              <a:buFontTx/>
              <a:buNone/>
            </a:pPr>
            <a:r>
              <a:rPr lang="en-US" altLang="en-US" sz="2800" b="1" smtClean="0"/>
              <a:t>The 1</a:t>
            </a:r>
            <a:r>
              <a:rPr lang="en-US" altLang="en-US" sz="2800" b="1" baseline="30000" smtClean="0"/>
              <a:t>st</a:t>
            </a:r>
            <a:r>
              <a:rPr lang="en-US" altLang="en-US" sz="2800" b="1" smtClean="0"/>
              <a:t> equation:</a:t>
            </a:r>
            <a:r>
              <a:rPr lang="ar-SA" altLang="en-US" sz="2800" smtClean="0"/>
              <a:t> </a:t>
            </a:r>
            <a:r>
              <a:rPr lang="en-US" altLang="en-US" sz="2800" smtClean="0"/>
              <a:t>  </a:t>
            </a:r>
          </a:p>
          <a:p>
            <a:pPr marL="571500" indent="-571500">
              <a:spcBef>
                <a:spcPct val="50000"/>
              </a:spcBef>
              <a:buFontTx/>
              <a:buNone/>
            </a:pPr>
            <a:endParaRPr lang="en-US" altLang="en-US" sz="2800" smtClean="0"/>
          </a:p>
          <a:p>
            <a:pPr marL="571500" indent="-571500">
              <a:spcBef>
                <a:spcPct val="50000"/>
              </a:spcBef>
              <a:buFontTx/>
              <a:buNone/>
            </a:pPr>
            <a:endParaRPr lang="en-US" altLang="en-US" sz="2800" smtClean="0"/>
          </a:p>
          <a:p>
            <a:pPr marL="571500" indent="-571500">
              <a:spcBef>
                <a:spcPct val="50000"/>
              </a:spcBef>
              <a:buFontTx/>
              <a:buNone/>
            </a:pPr>
            <a:r>
              <a:rPr lang="en-US" altLang="en-US" sz="2800" b="1" smtClean="0"/>
              <a:t>The 2</a:t>
            </a:r>
            <a:r>
              <a:rPr lang="en-US" altLang="en-US" sz="2800" b="1" baseline="30000" smtClean="0"/>
              <a:t>nd</a:t>
            </a:r>
            <a:r>
              <a:rPr lang="en-US" altLang="en-US" sz="2800" b="1" smtClean="0"/>
              <a:t> equation</a:t>
            </a:r>
            <a:r>
              <a:rPr lang="en-US" altLang="en-US" sz="3300" b="1" smtClean="0"/>
              <a:t>:</a:t>
            </a:r>
            <a:r>
              <a:rPr lang="en-US" altLang="en-US" sz="3300" smtClean="0"/>
              <a:t> </a:t>
            </a:r>
          </a:p>
          <a:p>
            <a:pPr marL="571500" indent="-571500">
              <a:spcBef>
                <a:spcPct val="50000"/>
              </a:spcBef>
              <a:buSzPct val="75000"/>
              <a:buFont typeface="Wingdings" panose="05000000000000000000" pitchFamily="2" charset="2"/>
              <a:buChar char="Ø"/>
            </a:pPr>
            <a:endParaRPr lang="en-US" altLang="en-US" sz="3300" smtClean="0"/>
          </a:p>
          <a:p>
            <a:pPr marL="571500" indent="-571500">
              <a:buFont typeface="Wingdings" panose="05000000000000000000" pitchFamily="2" charset="2"/>
              <a:buAutoNum type="arabicPeriod"/>
            </a:pPr>
            <a:endParaRPr lang="en-US" altLang="en-US" sz="3300" u="sng" dirty="0" smtClean="0"/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ph sz="half" idx="4294967295"/>
          </p:nvPr>
        </p:nvGraphicFramePr>
        <p:xfrm>
          <a:off x="533400" y="5029200"/>
          <a:ext cx="34290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Equation" r:id="rId3" imgW="2501640" imgH="393480" progId="Equation.3">
                  <p:embed/>
                </p:oleObj>
              </mc:Choice>
              <mc:Fallback>
                <p:oleObj name="Equation" r:id="rId3" imgW="2501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029200"/>
                        <a:ext cx="34290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105400" y="3886200"/>
          <a:ext cx="3221038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3" name="Equation" r:id="rId5" imgW="1562040" imgH="215640" progId="Equation.3">
                  <p:embed/>
                </p:oleObj>
              </mc:Choice>
              <mc:Fallback>
                <p:oleObj name="Equation" r:id="rId5" imgW="15620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886200"/>
                        <a:ext cx="3221038" cy="45085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609600" y="3124200"/>
          <a:ext cx="281940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4" name="Equation" r:id="rId7" imgW="2387520" imgH="393480" progId="Equation.3">
                  <p:embed/>
                </p:oleObj>
              </mc:Choice>
              <mc:Fallback>
                <p:oleObj name="Equation" r:id="rId7" imgW="2387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124200"/>
                        <a:ext cx="2819400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609600" y="3810000"/>
          <a:ext cx="37338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Equation" r:id="rId9" imgW="2984400" imgH="393480" progId="Equation.3">
                  <p:embed/>
                </p:oleObj>
              </mc:Choice>
              <mc:Fallback>
                <p:oleObj name="Equation" r:id="rId9" imgW="2984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10000"/>
                        <a:ext cx="37338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4876800" y="6019800"/>
            <a:ext cx="381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5334000" y="5791200"/>
          <a:ext cx="35052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Equation" r:id="rId11" imgW="2666880" imgH="317160" progId="Equation.3">
                  <p:embed/>
                </p:oleObj>
              </mc:Choice>
              <mc:Fallback>
                <p:oleObj name="Equation" r:id="rId11" imgW="266688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791200"/>
                        <a:ext cx="3505200" cy="420688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457200" y="5715000"/>
          <a:ext cx="419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7" name="Equation" r:id="rId13" imgW="3098520" imgH="393480" progId="Equation.3">
                  <p:embed/>
                </p:oleObj>
              </mc:Choice>
              <mc:Fallback>
                <p:oleObj name="Equation" r:id="rId13" imgW="3098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715000"/>
                        <a:ext cx="4191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495800" y="4114800"/>
            <a:ext cx="381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Quadric Splines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524000"/>
            <a:ext cx="7620000" cy="484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750"/>
              </a:spcBef>
              <a:buSzPct val="75000"/>
              <a:buFont typeface="Wingdings" panose="05000000000000000000" pitchFamily="2" charset="2"/>
              <a:buChar char=""/>
            </a:pPr>
            <a:r>
              <a:rPr lang="en-US" altLang="en-US" sz="2800" b="1">
                <a:solidFill>
                  <a:srgbClr val="000000"/>
                </a:solidFill>
              </a:rPr>
              <a:t>For second interior point </a:t>
            </a:r>
            <a:r>
              <a:rPr lang="en-US" altLang="en-US" sz="2800" b="1">
                <a:solidFill>
                  <a:srgbClr val="CC0000"/>
                </a:solidFill>
              </a:rPr>
              <a:t>(7.0, 2.5)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</a:rPr>
              <a:t>The 3</a:t>
            </a:r>
            <a:r>
              <a:rPr lang="en-US" altLang="en-US" sz="2800" b="1" baseline="30000">
                <a:solidFill>
                  <a:srgbClr val="000000"/>
                </a:solidFill>
              </a:rPr>
              <a:t>rd</a:t>
            </a:r>
            <a:r>
              <a:rPr lang="en-US" altLang="en-US" sz="2800" b="1">
                <a:solidFill>
                  <a:srgbClr val="000000"/>
                </a:solidFill>
              </a:rPr>
              <a:t> equation: 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en-US" altLang="en-US" sz="2800" b="1">
              <a:solidFill>
                <a:srgbClr val="000000"/>
              </a:solidFill>
            </a:endParaRP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en-US" altLang="en-US" sz="2800" b="1">
              <a:solidFill>
                <a:srgbClr val="000000"/>
              </a:solidFill>
            </a:endParaRP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</a:rPr>
              <a:t>The 4</a:t>
            </a:r>
            <a:r>
              <a:rPr lang="en-US" altLang="en-US" sz="2800" b="1" baseline="30000">
                <a:solidFill>
                  <a:srgbClr val="000000"/>
                </a:solidFill>
              </a:rPr>
              <a:t>th</a:t>
            </a:r>
            <a:r>
              <a:rPr lang="en-US" altLang="en-US" sz="2800" b="1">
                <a:solidFill>
                  <a:srgbClr val="000000"/>
                </a:solidFill>
              </a:rPr>
              <a:t> equation:</a:t>
            </a:r>
            <a:r>
              <a:rPr lang="en-US" altLang="en-US" sz="2800">
                <a:solidFill>
                  <a:srgbClr val="000000"/>
                </a:solidFill>
              </a:rPr>
              <a:t> </a:t>
            </a:r>
          </a:p>
          <a:p>
            <a:pPr eaLnBrk="1" hangingPunct="1">
              <a:spcBef>
                <a:spcPts val="1750"/>
              </a:spcBef>
              <a:buSzPct val="75000"/>
              <a:buFont typeface="Wingdings" panose="05000000000000000000" pitchFamily="2" charset="2"/>
              <a:buNone/>
            </a:pPr>
            <a:endParaRPr lang="en-US" altLang="en-US" sz="2800">
              <a:solidFill>
                <a:srgbClr val="000000"/>
              </a:solidFill>
            </a:endParaRPr>
          </a:p>
          <a:p>
            <a:pPr eaLnBrk="1" hangingPunct="1">
              <a:spcBef>
                <a:spcPts val="1625"/>
              </a:spcBef>
              <a:buSzPct val="75000"/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876800" y="3281363"/>
            <a:ext cx="3046413" cy="458787"/>
            <a:chOff x="3072" y="2067"/>
            <a:chExt cx="1919" cy="289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3072" y="2067"/>
            <a:ext cx="1919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2" r:id="rId3" imgW="1310400" imgH="206640" progId="">
                    <p:embed/>
                  </p:oleObj>
                </mc:Choice>
                <mc:Fallback>
                  <p:oleObj r:id="rId3" imgW="1310400" imgH="206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2067"/>
                          <a:ext cx="1919" cy="27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072" y="2067"/>
              <a:ext cx="191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954588" y="5562600"/>
            <a:ext cx="2813050" cy="458788"/>
            <a:chOff x="3121" y="3504"/>
            <a:chExt cx="1772" cy="289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3121" y="3504"/>
            <a:ext cx="1772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3" r:id="rId5" imgW="1303920" imgH="206640" progId="">
                    <p:embed/>
                  </p:oleObj>
                </mc:Choice>
                <mc:Fallback>
                  <p:oleObj r:id="rId5" imgW="1303920" imgH="206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1" y="3504"/>
                          <a:ext cx="1772" cy="26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121" y="3504"/>
              <a:ext cx="1772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09600" y="2743200"/>
          <a:ext cx="3049588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r:id="rId7" imgW="1537560" imgH="229320" progId="">
                  <p:embed/>
                </p:oleObj>
              </mc:Choice>
              <mc:Fallback>
                <p:oleObj r:id="rId7" imgW="153756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743200"/>
                        <a:ext cx="3049588" cy="4699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09600" y="3276600"/>
          <a:ext cx="32766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r:id="rId9" imgW="1510560" imgH="229320" progId="">
                  <p:embed/>
                </p:oleObj>
              </mc:Choice>
              <mc:Fallback>
                <p:oleObj r:id="rId9" imgW="151056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76600"/>
                        <a:ext cx="3276600" cy="5032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685800" y="4724400"/>
          <a:ext cx="350520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6" r:id="rId11" imgW="1531080" imgH="229320" progId="">
                  <p:embed/>
                </p:oleObj>
              </mc:Choice>
              <mc:Fallback>
                <p:oleObj r:id="rId11" imgW="153108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724400"/>
                        <a:ext cx="3505200" cy="5778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685800" y="5562600"/>
          <a:ext cx="35052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7" r:id="rId13" imgW="1504080" imgH="229320" progId="">
                  <p:embed/>
                </p:oleObj>
              </mc:Choice>
              <mc:Fallback>
                <p:oleObj r:id="rId13" imgW="150408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562600"/>
                        <a:ext cx="3505200" cy="5746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4191000" y="3505200"/>
            <a:ext cx="381000" cy="1588"/>
          </a:xfrm>
          <a:prstGeom prst="line">
            <a:avLst/>
          </a:prstGeom>
          <a:noFill/>
          <a:ln w="442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4343400" y="5867400"/>
            <a:ext cx="381000" cy="1588"/>
          </a:xfrm>
          <a:prstGeom prst="line">
            <a:avLst/>
          </a:prstGeom>
          <a:noFill/>
          <a:ln w="442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85800" y="185737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>
                <a:solidFill>
                  <a:srgbClr val="FF0000"/>
                </a:solidFill>
              </a:rPr>
              <a:t>Linear Regression: Residual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6286500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Quadric Splines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447800"/>
            <a:ext cx="8001000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Char char=""/>
            </a:pP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3200" dirty="0">
                <a:solidFill>
                  <a:srgbClr val="000000"/>
                </a:solidFill>
              </a:rPr>
              <a:t>First and last functions pass the end points </a:t>
            </a:r>
          </a:p>
          <a:p>
            <a:pPr eaLnBrk="1" hangingPunct="1">
              <a:spcBef>
                <a:spcPts val="2000"/>
              </a:spcBef>
              <a:buClrTx/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For the start point </a:t>
            </a:r>
            <a:r>
              <a:rPr lang="en-US" altLang="en-US" sz="3200" b="1" dirty="0">
                <a:solidFill>
                  <a:srgbClr val="CC0000"/>
                </a:solidFill>
              </a:rPr>
              <a:t>(3.0, 2.5)</a:t>
            </a:r>
          </a:p>
          <a:p>
            <a:pPr eaLnBrk="1" hangingPunct="1">
              <a:spcBef>
                <a:spcPts val="2000"/>
              </a:spcBef>
              <a:buClrTx/>
              <a:buFontTx/>
              <a:buNone/>
            </a:pPr>
            <a:endParaRPr lang="en-US" altLang="en-US" sz="3200" b="1" dirty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Font typeface="Arial" panose="020B0604020202020204" pitchFamily="34" charset="0"/>
              <a:buNone/>
            </a:pPr>
            <a:endParaRPr lang="en-US" altLang="en-US" sz="3200" dirty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  <a:buClrTx/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For the end point </a:t>
            </a:r>
            <a:r>
              <a:rPr lang="en-US" altLang="en-US" sz="3200" b="1" dirty="0">
                <a:solidFill>
                  <a:srgbClr val="CC0000"/>
                </a:solidFill>
              </a:rPr>
              <a:t>(9, 0.5)</a:t>
            </a:r>
          </a:p>
          <a:p>
            <a:pPr eaLnBrk="1" hangingPunct="1">
              <a:spcBef>
                <a:spcPts val="800"/>
              </a:spcBef>
              <a:buClr>
                <a:srgbClr val="CC0000"/>
              </a:buClr>
              <a:buFont typeface="Arial" panose="020B0604020202020204" pitchFamily="34" charset="0"/>
              <a:buNone/>
            </a:pPr>
            <a:endParaRPr lang="en-US" altLang="en-US" sz="3200" b="1" dirty="0">
              <a:solidFill>
                <a:srgbClr val="CC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105400" y="2971800"/>
            <a:ext cx="2817813" cy="760413"/>
            <a:chOff x="3216" y="1872"/>
            <a:chExt cx="1775" cy="479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3216" y="2064"/>
            <a:ext cx="1775" cy="2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42" r:id="rId3" imgW="1186200" imgH="206640" progId="">
                    <p:embed/>
                  </p:oleObj>
                </mc:Choice>
                <mc:Fallback>
                  <p:oleObj r:id="rId3" imgW="1186200" imgH="206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2064"/>
                          <a:ext cx="1775" cy="28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216" y="1872"/>
              <a:ext cx="1775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257800" y="5181600"/>
          <a:ext cx="28956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r:id="rId5" imgW="1295640" imgH="206640" progId="">
                  <p:embed/>
                </p:oleObj>
              </mc:Choice>
              <mc:Fallback>
                <p:oleObj r:id="rId5" imgW="129564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181600"/>
                        <a:ext cx="2895600" cy="4429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3400" y="3124200"/>
            <a:ext cx="46482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85800" y="3200400"/>
          <a:ext cx="37338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r:id="rId7" imgW="1582200" imgH="229320" progId="">
                  <p:embed/>
                </p:oleObj>
              </mc:Choice>
              <mc:Fallback>
                <p:oleObj r:id="rId7" imgW="158220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200400"/>
                        <a:ext cx="3733800" cy="606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262131"/>
              </p:ext>
            </p:extLst>
          </p:nvPr>
        </p:nvGraphicFramePr>
        <p:xfrm>
          <a:off x="533400" y="5083174"/>
          <a:ext cx="384492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5" r:id="rId9" imgW="1524600" imgH="229320" progId="">
                  <p:embed/>
                </p:oleObj>
              </mc:Choice>
              <mc:Fallback>
                <p:oleObj r:id="rId9" imgW="152460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083174"/>
                        <a:ext cx="3844925" cy="6397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4572000" y="3429000"/>
            <a:ext cx="381000" cy="1588"/>
          </a:xfrm>
          <a:prstGeom prst="line">
            <a:avLst/>
          </a:prstGeom>
          <a:noFill/>
          <a:ln w="442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4648200" y="5410200"/>
            <a:ext cx="381000" cy="1588"/>
          </a:xfrm>
          <a:prstGeom prst="line">
            <a:avLst/>
          </a:prstGeom>
          <a:noFill/>
          <a:ln w="442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0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pPr eaLnBrk="1" hangingPunct="1"/>
            <a:r>
              <a:rPr lang="en-US" altLang="en-US" sz="3800" b="1" smtClean="0">
                <a:solidFill>
                  <a:srgbClr val="0000CC"/>
                </a:solidFill>
              </a:rPr>
              <a:t>Quadric Splines - Example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04800" y="1143000"/>
            <a:ext cx="8077200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mtClean="0"/>
              <a:t>Equal derivatives at the interior knots.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mtClean="0"/>
              <a:t>For first interior point</a:t>
            </a:r>
            <a:r>
              <a:rPr lang="en-US" altLang="en-US" sz="2800" smtClean="0"/>
              <a:t> </a:t>
            </a:r>
            <a:r>
              <a:rPr lang="en-US" altLang="en-US" sz="2800" b="1" smtClean="0">
                <a:solidFill>
                  <a:srgbClr val="CC0000"/>
                </a:solidFill>
              </a:rPr>
              <a:t>(4.5, 1.0)</a:t>
            </a:r>
            <a:endParaRPr lang="en-US" altLang="en-US" sz="2800" smtClean="0"/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800" smtClean="0"/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mtClean="0"/>
              <a:t>For second interior point</a:t>
            </a:r>
            <a:r>
              <a:rPr lang="en-US" altLang="en-US" sz="2800" smtClean="0"/>
              <a:t> </a:t>
            </a:r>
            <a:r>
              <a:rPr lang="en-US" altLang="en-US" sz="2800" b="1" smtClean="0">
                <a:solidFill>
                  <a:srgbClr val="CC0000"/>
                </a:solidFill>
              </a:rPr>
              <a:t>(7.0, 2.5)</a:t>
            </a:r>
            <a:endParaRPr lang="en-US" altLang="en-US" sz="2800" smtClean="0"/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800" smtClean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mtClean="0"/>
              <a:t>Second derivative at the first point is 0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600" smtClean="0"/>
          </a:p>
          <a:p>
            <a:endParaRPr lang="en-US" altLang="en-US" sz="2600" smtClean="0"/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ph sz="half" idx="4294967295"/>
          </p:nvPr>
        </p:nvGraphicFramePr>
        <p:xfrm>
          <a:off x="2743200" y="5410200"/>
          <a:ext cx="22844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Equation" r:id="rId3" imgW="1638000" imgH="419040" progId="Equation.3">
                  <p:embed/>
                </p:oleObj>
              </mc:Choice>
              <mc:Fallback>
                <p:oleObj name="Equation" r:id="rId3" imgW="16380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410200"/>
                        <a:ext cx="2284413" cy="58420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4648200" y="2514600"/>
          <a:ext cx="2743200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7" name="Equation" r:id="rId5" imgW="2222280" imgH="368280" progId="Equation.3">
                  <p:embed/>
                </p:oleObj>
              </mc:Choice>
              <mc:Fallback>
                <p:oleObj name="Equation" r:id="rId5" imgW="222228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514600"/>
                        <a:ext cx="2743200" cy="461963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609600" y="2362200"/>
          <a:ext cx="33528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8" name="Equation" r:id="rId7" imgW="2387520" imgH="419040" progId="Equation.3">
                  <p:embed/>
                </p:oleObj>
              </mc:Choice>
              <mc:Fallback>
                <p:oleObj name="Equation" r:id="rId7" imgW="23875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362200"/>
                        <a:ext cx="335280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5029200" y="3962400"/>
          <a:ext cx="350520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Equation" r:id="rId9" imgW="2539800" imgH="380880" progId="Equation.3">
                  <p:embed/>
                </p:oleObj>
              </mc:Choice>
              <mc:Fallback>
                <p:oleObj name="Equation" r:id="rId9" imgW="253980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962400"/>
                        <a:ext cx="3505200" cy="525463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533400" y="3810000"/>
          <a:ext cx="3810000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0" name="Equation" r:id="rId11" imgW="2438280" imgH="431640" progId="Equation.3">
                  <p:embed/>
                </p:oleObj>
              </mc:Choice>
              <mc:Fallback>
                <p:oleObj name="Equation" r:id="rId11" imgW="2438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10000"/>
                        <a:ext cx="3810000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4038600" y="2743200"/>
            <a:ext cx="381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4495800" y="4267200"/>
            <a:ext cx="381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9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800" b="1" smtClean="0">
                <a:solidFill>
                  <a:srgbClr val="0000CC"/>
                </a:solidFill>
              </a:rPr>
              <a:t>Quadric Splines - Example</a:t>
            </a: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ph idx="1"/>
          </p:nvPr>
        </p:nvGraphicFramePr>
        <p:xfrm>
          <a:off x="762000" y="1773238"/>
          <a:ext cx="7466013" cy="432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0" name="Equation" r:id="rId3" imgW="3200400" imgH="1854000" progId="Equation.3">
                  <p:embed/>
                </p:oleObj>
              </mc:Choice>
              <mc:Fallback>
                <p:oleObj name="Equation" r:id="rId3" imgW="3200400" imgH="18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773238"/>
                        <a:ext cx="7466013" cy="432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547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Quadric Splines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295400"/>
            <a:ext cx="82296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Solving these 8 equations with 8 unknowns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38200" y="2127250"/>
          <a:ext cx="4419600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6" r:id="rId3" imgW="2228040" imgH="634680" progId="">
                  <p:embed/>
                </p:oleObj>
              </mc:Choice>
              <mc:Fallback>
                <p:oleObj r:id="rId3" imgW="2228040" imgH="634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27250"/>
                        <a:ext cx="4419600" cy="15144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838200" y="4038600"/>
          <a:ext cx="25908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r:id="rId5" imgW="1166760" imgH="206640" progId="">
                  <p:embed/>
                </p:oleObj>
              </mc:Choice>
              <mc:Fallback>
                <p:oleObj r:id="rId5" imgW="11667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038600"/>
                        <a:ext cx="2590800" cy="479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638800" y="4114800"/>
          <a:ext cx="19050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r:id="rId7" imgW="887760" imgH="174240" progId="">
                  <p:embed/>
                </p:oleObj>
              </mc:Choice>
              <mc:Fallback>
                <p:oleObj r:id="rId7" imgW="88776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114800"/>
                        <a:ext cx="1905000" cy="349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62000" y="4713288"/>
          <a:ext cx="457200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r:id="rId9" imgW="2154960" imgH="229320" progId="">
                  <p:embed/>
                </p:oleObj>
              </mc:Choice>
              <mc:Fallback>
                <p:oleObj r:id="rId9" imgW="215496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713288"/>
                        <a:ext cx="4572000" cy="5318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715000" y="4876800"/>
          <a:ext cx="167640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0" r:id="rId11" imgW="889560" imgH="174240" progId="">
                  <p:embed/>
                </p:oleObj>
              </mc:Choice>
              <mc:Fallback>
                <p:oleObj r:id="rId11" imgW="88956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876800"/>
                        <a:ext cx="1676400" cy="3079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762000" y="5486400"/>
          <a:ext cx="43434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1" r:id="rId13" imgW="2032560" imgH="229320" progId="">
                  <p:embed/>
                </p:oleObj>
              </mc:Choice>
              <mc:Fallback>
                <p:oleObj r:id="rId13" imgW="203256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486400"/>
                        <a:ext cx="4343400" cy="5302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5791200" y="5638800"/>
          <a:ext cx="1752600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2" r:id="rId15" imgW="886680" imgH="174240" progId="">
                  <p:embed/>
                </p:oleObj>
              </mc:Choice>
              <mc:Fallback>
                <p:oleObj r:id="rId15" imgW="886680" imgH="174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638800"/>
                        <a:ext cx="1752600" cy="3222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27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0" y="122238"/>
            <a:ext cx="75438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Cubic Splines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419600" y="3200400"/>
          <a:ext cx="44958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r:id="rId3" imgW="1780920" imgH="229320" progId="">
                  <p:embed/>
                </p:oleObj>
              </mc:Choice>
              <mc:Fallback>
                <p:oleObj r:id="rId3" imgW="1780920" imgH="22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200400"/>
                        <a:ext cx="4495800" cy="6365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3400" y="1371600"/>
            <a:ext cx="8077200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20000"/>
              </a:lnSpc>
              <a:buClrTx/>
              <a:buSzPct val="140000"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</a:rPr>
              <a:t>Objective:</a:t>
            </a:r>
            <a:r>
              <a:rPr lang="en-US" altLang="en-US" sz="2800">
                <a:solidFill>
                  <a:srgbClr val="000000"/>
                </a:solidFill>
              </a:rPr>
              <a:t> to derive a third order polynomial for each interval between data points.</a:t>
            </a:r>
          </a:p>
          <a:p>
            <a:pPr eaLnBrk="1" hangingPunct="1">
              <a:lnSpc>
                <a:spcPct val="120000"/>
              </a:lnSpc>
              <a:buClrTx/>
              <a:buSzPct val="140000"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</a:rPr>
              <a:t>Terms:</a:t>
            </a:r>
            <a:r>
              <a:rPr lang="en-US" altLang="en-US" sz="2800">
                <a:solidFill>
                  <a:srgbClr val="000000"/>
                </a:solidFill>
              </a:rPr>
              <a:t> </a:t>
            </a:r>
            <a:r>
              <a:rPr lang="en-US" altLang="en-US" sz="2800" u="sng">
                <a:solidFill>
                  <a:srgbClr val="000000"/>
                </a:solidFill>
              </a:rPr>
              <a:t>Interior knots</a:t>
            </a:r>
            <a:r>
              <a:rPr lang="en-US" altLang="en-US" sz="2800">
                <a:solidFill>
                  <a:srgbClr val="000000"/>
                </a:solidFill>
              </a:rPr>
              <a:t> and </a:t>
            </a:r>
            <a:r>
              <a:rPr lang="en-US" altLang="en-US" sz="2800" u="sng">
                <a:solidFill>
                  <a:srgbClr val="000000"/>
                </a:solidFill>
              </a:rPr>
              <a:t>end points</a:t>
            </a:r>
          </a:p>
          <a:p>
            <a:pPr eaLnBrk="1" hangingPunct="1">
              <a:lnSpc>
                <a:spcPct val="120000"/>
              </a:lnSpc>
              <a:buClrTx/>
              <a:buFontTx/>
              <a:buNone/>
            </a:pPr>
            <a:endParaRPr lang="en-US" altLang="en-US" sz="2800" b="1" u="sng">
              <a:solidFill>
                <a:srgbClr val="CC0000"/>
              </a:solidFill>
            </a:endParaRPr>
          </a:p>
          <a:p>
            <a:pPr eaLnBrk="1" hangingPunct="1">
              <a:lnSpc>
                <a:spcPct val="120000"/>
              </a:lnSpc>
              <a:buClrTx/>
              <a:buFontTx/>
              <a:buNone/>
            </a:pPr>
            <a:endParaRPr lang="en-US" altLang="en-US" sz="2800" b="1" u="sng">
              <a:solidFill>
                <a:srgbClr val="CC0000"/>
              </a:solidFill>
            </a:endParaRPr>
          </a:p>
          <a:p>
            <a:pPr eaLnBrk="1" hangingPunct="1">
              <a:lnSpc>
                <a:spcPct val="120000"/>
              </a:lnSpc>
              <a:buClrTx/>
              <a:buFontTx/>
              <a:buNone/>
            </a:pPr>
            <a:r>
              <a:rPr lang="en-US" altLang="en-US" sz="2800" b="1" u="sng">
                <a:solidFill>
                  <a:srgbClr val="CC0000"/>
                </a:solidFill>
              </a:rPr>
              <a:t>For </a:t>
            </a:r>
            <a:r>
              <a:rPr lang="en-US" altLang="en-US" sz="2800" b="1" i="1" u="sng">
                <a:solidFill>
                  <a:srgbClr val="CC0000"/>
                </a:solidFill>
              </a:rPr>
              <a:t>n</a:t>
            </a:r>
            <a:r>
              <a:rPr lang="en-US" altLang="en-US" sz="2800" b="1" u="sng">
                <a:solidFill>
                  <a:srgbClr val="CC0000"/>
                </a:solidFill>
              </a:rPr>
              <a:t>+1 data points:</a:t>
            </a: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800" i="1">
                <a:solidFill>
                  <a:srgbClr val="000000"/>
                </a:solidFill>
              </a:rPr>
              <a:t> i</a:t>
            </a:r>
            <a:r>
              <a:rPr lang="en-US" altLang="en-US" sz="2800">
                <a:solidFill>
                  <a:srgbClr val="000000"/>
                </a:solidFill>
              </a:rPr>
              <a:t> = (0, 1, 2, …</a:t>
            </a:r>
            <a:r>
              <a:rPr lang="en-US" altLang="en-US" sz="2800" i="1">
                <a:solidFill>
                  <a:srgbClr val="000000"/>
                </a:solidFill>
              </a:rPr>
              <a:t>n),</a:t>
            </a: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800" i="1">
                <a:solidFill>
                  <a:srgbClr val="000000"/>
                </a:solidFill>
              </a:rPr>
              <a:t> </a:t>
            </a:r>
            <a:r>
              <a:rPr lang="en-US" altLang="en-US" sz="2800" b="1" i="1">
                <a:solidFill>
                  <a:srgbClr val="000000"/>
                </a:solidFill>
              </a:rPr>
              <a:t>n</a:t>
            </a:r>
            <a:r>
              <a:rPr lang="en-US" altLang="en-US" sz="2800" i="1">
                <a:solidFill>
                  <a:srgbClr val="000000"/>
                </a:solidFill>
              </a:rPr>
              <a:t> intervals,</a:t>
            </a: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800" b="1" i="1">
                <a:solidFill>
                  <a:srgbClr val="000000"/>
                </a:solidFill>
              </a:rPr>
              <a:t> 4n</a:t>
            </a:r>
            <a:r>
              <a:rPr lang="en-US" altLang="en-US" sz="2800" i="1">
                <a:solidFill>
                  <a:srgbClr val="000000"/>
                </a:solidFill>
              </a:rPr>
              <a:t> unknown  constants (a’s, b’s ,c’s and d’s)</a:t>
            </a:r>
          </a:p>
          <a:p>
            <a:pPr eaLnBrk="1" hangingPunct="1">
              <a:lnSpc>
                <a:spcPct val="120000"/>
              </a:lnSpc>
              <a:buClr>
                <a:srgbClr val="1B0793"/>
              </a:buClr>
              <a:buSzPct val="140000"/>
              <a:buFont typeface="Arial" panose="020B0604020202020204" pitchFamily="34" charset="0"/>
              <a:buNone/>
            </a:pPr>
            <a:endParaRPr lang="en-US" altLang="en-US" sz="2400" u="sng">
              <a:solidFill>
                <a:srgbClr val="000000"/>
              </a:solidFill>
            </a:endParaRPr>
          </a:p>
          <a:p>
            <a:pPr eaLnBrk="1" hangingPunct="1">
              <a:lnSpc>
                <a:spcPct val="120000"/>
              </a:lnSpc>
              <a:buClr>
                <a:srgbClr val="1B0793"/>
              </a:buClr>
              <a:buSzPct val="140000"/>
              <a:buFont typeface="Arial" panose="020B0604020202020204" pitchFamily="34" charset="0"/>
              <a:buNone/>
            </a:pPr>
            <a:endParaRPr lang="en-US" altLang="en-US" sz="2400" u="sng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94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98438"/>
            <a:ext cx="7543800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800" b="1">
                <a:solidFill>
                  <a:srgbClr val="0000CC"/>
                </a:solidFill>
              </a:rPr>
              <a:t>Cubic Splines (4n conditions)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1371600"/>
            <a:ext cx="8686800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31800" indent="-3238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</a:rPr>
              <a:t>The function values must be equal at the interior knots </a:t>
            </a:r>
            <a:r>
              <a:rPr lang="en-US" altLang="en-US" sz="2800" b="1">
                <a:solidFill>
                  <a:srgbClr val="CC0000"/>
                </a:solidFill>
              </a:rPr>
              <a:t>(2n-2).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</a:rPr>
              <a:t>The first and last functions must pass through the end points </a:t>
            </a:r>
            <a:r>
              <a:rPr lang="en-US" altLang="en-US" sz="2800" b="1">
                <a:solidFill>
                  <a:srgbClr val="CC0000"/>
                </a:solidFill>
              </a:rPr>
              <a:t>(2).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</a:rPr>
              <a:t>The first derivatives at the interior knots must be equal </a:t>
            </a:r>
            <a:r>
              <a:rPr lang="en-US" altLang="en-US" sz="2800" b="1">
                <a:solidFill>
                  <a:srgbClr val="CC0000"/>
                </a:solidFill>
              </a:rPr>
              <a:t>(n-1).</a:t>
            </a:r>
            <a:r>
              <a:rPr lang="en-US" altLang="en-US" sz="2800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45000"/>
              <a:buFont typeface="StarSymbol" charset="0"/>
              <a:buChar char="●"/>
            </a:pPr>
            <a:r>
              <a:rPr lang="en-US" altLang="en-US" sz="2800">
                <a:solidFill>
                  <a:srgbClr val="000000"/>
                </a:solidFill>
              </a:rPr>
              <a:t>The second derivatives at the interior knots must be equal </a:t>
            </a:r>
            <a:r>
              <a:rPr lang="en-US" altLang="en-US" sz="2800" b="1">
                <a:solidFill>
                  <a:srgbClr val="CC0000"/>
                </a:solidFill>
              </a:rPr>
              <a:t>(n-1).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SzPct val="45000"/>
              <a:buFont typeface="StarSymbol" charset="0"/>
              <a:buChar char="●"/>
            </a:pPr>
            <a:r>
              <a:rPr lang="en-US" altLang="en-US" sz="2600">
                <a:solidFill>
                  <a:srgbClr val="000000"/>
                </a:solidFill>
              </a:rPr>
              <a:t>The second derivatives at the end knots are zero </a:t>
            </a:r>
            <a:r>
              <a:rPr lang="en-US" altLang="en-US" sz="2600" b="1">
                <a:solidFill>
                  <a:srgbClr val="CC0000"/>
                </a:solidFill>
              </a:rPr>
              <a:t>(2), </a:t>
            </a:r>
            <a:r>
              <a:rPr lang="en-US" altLang="en-US" sz="2600">
                <a:solidFill>
                  <a:srgbClr val="000000"/>
                </a:solidFill>
              </a:rPr>
              <a:t>(the 2</a:t>
            </a:r>
            <a:r>
              <a:rPr lang="en-US" altLang="en-US" sz="2600" baseline="30000">
                <a:solidFill>
                  <a:srgbClr val="000000"/>
                </a:solidFill>
              </a:rPr>
              <a:t>nd</a:t>
            </a:r>
            <a:r>
              <a:rPr lang="en-US" altLang="en-US" sz="2600">
                <a:solidFill>
                  <a:srgbClr val="000000"/>
                </a:solidFill>
              </a:rPr>
              <a:t> derivative function becomes a straight line at the end points)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2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CC"/>
                </a:solidFill>
              </a:rPr>
              <a:t>Alternative technique to get Cubic Splines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381000" y="1447800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en-US" sz="2400" smtClean="0"/>
              <a:t>The second derivative within each interval [</a:t>
            </a:r>
            <a:r>
              <a:rPr lang="en-US" sz="2400" b="1" i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i-1, </a:t>
            </a:r>
            <a:r>
              <a:rPr lang="en-US" sz="2400" b="1" i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/>
              <a:t>] is a </a:t>
            </a:r>
            <a:r>
              <a:rPr lang="en-US" sz="2400" b="1" smtClean="0"/>
              <a:t>straight line</a:t>
            </a:r>
            <a:r>
              <a:rPr lang="en-US" sz="2400" smtClean="0"/>
              <a:t>. (the 2</a:t>
            </a:r>
            <a:r>
              <a:rPr lang="en-US" sz="2400" baseline="30000" smtClean="0"/>
              <a:t>nd</a:t>
            </a:r>
            <a:r>
              <a:rPr lang="en-US" sz="2400" smtClean="0"/>
              <a:t> derivatives can be represented by first order Lagrange interpolating polynomials.</a:t>
            </a:r>
            <a:endParaRPr lang="en-US" sz="2400" smtClean="0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536575" y="3352800"/>
          <a:ext cx="5630863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Equation" r:id="rId3" imgW="2539800" imgH="431640" progId="Equation.3">
                  <p:embed/>
                </p:oleObj>
              </mc:Choice>
              <mc:Fallback>
                <p:oleObj name="Equation" r:id="rId3" imgW="25398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" y="3352800"/>
                        <a:ext cx="5630863" cy="957263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6324600" y="3200400"/>
            <a:ext cx="2819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rgbClr val="CC0000"/>
                </a:solidFill>
              </a:rPr>
              <a:t>A straight line connecting the first knot </a:t>
            </a:r>
            <a:r>
              <a:rPr lang="en-US" altLang="en-US" b="1" i="1">
                <a:solidFill>
                  <a:srgbClr val="CC0000"/>
                </a:solidFill>
              </a:rPr>
              <a:t>f’’(x</a:t>
            </a:r>
            <a:r>
              <a:rPr lang="en-US" altLang="en-US" b="1" i="1" baseline="-25000">
                <a:solidFill>
                  <a:srgbClr val="CC0000"/>
                </a:solidFill>
              </a:rPr>
              <a:t>i-1</a:t>
            </a:r>
            <a:r>
              <a:rPr lang="en-US" altLang="en-US" b="1" i="1">
                <a:solidFill>
                  <a:srgbClr val="CC0000"/>
                </a:solidFill>
              </a:rPr>
              <a:t>)</a:t>
            </a:r>
            <a:r>
              <a:rPr lang="en-US" altLang="en-US" b="1">
                <a:solidFill>
                  <a:srgbClr val="CC0000"/>
                </a:solidFill>
              </a:rPr>
              <a:t> and the second knot </a:t>
            </a:r>
            <a:r>
              <a:rPr lang="en-US" altLang="en-US" b="1" i="1">
                <a:solidFill>
                  <a:srgbClr val="CC0000"/>
                </a:solidFill>
              </a:rPr>
              <a:t>f’’(x</a:t>
            </a:r>
            <a:r>
              <a:rPr lang="en-US" altLang="en-US" b="1" i="1" baseline="-25000">
                <a:solidFill>
                  <a:srgbClr val="CC0000"/>
                </a:solidFill>
              </a:rPr>
              <a:t>i</a:t>
            </a:r>
            <a:r>
              <a:rPr lang="en-US" altLang="en-US" b="1" i="1">
                <a:solidFill>
                  <a:srgbClr val="CC0000"/>
                </a:solidFill>
              </a:rPr>
              <a:t>)</a:t>
            </a: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533400" y="3429000"/>
            <a:ext cx="838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914400" y="4191000"/>
            <a:ext cx="381000" cy="60960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57200" y="4876800"/>
            <a:ext cx="750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/>
              <a:t>The second derivative at any point </a:t>
            </a:r>
            <a:r>
              <a:rPr lang="en-US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400"/>
              <a:t> within the interval</a:t>
            </a:r>
          </a:p>
        </p:txBody>
      </p:sp>
    </p:spTree>
    <p:extLst>
      <p:ext uri="{BB962C8B-B14F-4D97-AF65-F5344CB8AC3E}">
        <p14:creationId xmlns:p14="http://schemas.microsoft.com/office/powerpoint/2010/main" val="32148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solidFill>
                  <a:srgbClr val="0000CC"/>
                </a:solidFill>
              </a:rPr>
              <a:t>Cubic Splines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57200" y="990600"/>
            <a:ext cx="81534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smtClean="0"/>
              <a:t>The last equation can be </a:t>
            </a:r>
            <a:r>
              <a:rPr lang="en-US" altLang="en-US" sz="2400" b="1" smtClean="0"/>
              <a:t>integrated twice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smtClean="0"/>
              <a:t>    2 unknown constants of integration can be evaluated by applying the boundary conditions: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smtClean="0"/>
              <a:t>     1.    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f(x)</a:t>
            </a:r>
            <a:r>
              <a:rPr lang="en-US" altLang="en-US" sz="2400" smtClean="0"/>
              <a:t> =  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(x</a:t>
            </a:r>
            <a:r>
              <a:rPr lang="en-US" altLang="en-US" sz="24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i-1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smtClean="0"/>
              <a:t> 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altLang="en-US" sz="2400" smtClean="0"/>
              <a:t> 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4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i-1</a:t>
            </a:r>
            <a:r>
              <a:rPr lang="en-US" altLang="en-US" sz="2400" i="1" smtClean="0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f(x)</a:t>
            </a:r>
            <a:r>
              <a:rPr lang="en-US" altLang="en-US" sz="2400" smtClean="0"/>
              <a:t> =  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(x</a:t>
            </a:r>
            <a:r>
              <a:rPr lang="en-US" altLang="en-US" sz="24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2400" smtClean="0"/>
              <a:t> 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altLang="en-US" sz="2400" smtClean="0"/>
              <a:t> </a:t>
            </a:r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4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en-US" sz="2400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85800" y="3200400"/>
          <a:ext cx="6172200" cy="304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0" name="Equation" r:id="rId3" imgW="3009600" imgH="1485720" progId="Equation.3">
                  <p:embed/>
                </p:oleObj>
              </mc:Choice>
              <mc:Fallback>
                <p:oleObj name="Equation" r:id="rId3" imgW="3009600" imgH="1485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200400"/>
                        <a:ext cx="6172200" cy="304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7315200" y="4038600"/>
          <a:ext cx="91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1" name="Equation" r:id="rId5" imgW="457200" imgH="228600" progId="Equation.3">
                  <p:embed/>
                </p:oleObj>
              </mc:Choice>
              <mc:Fallback>
                <p:oleObj name="Equation" r:id="rId5" imgW="457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038600"/>
                        <a:ext cx="914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7162800" y="35052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CC0000"/>
                </a:solidFill>
              </a:rPr>
              <a:t>Unknowns:</a:t>
            </a:r>
          </a:p>
        </p:txBody>
      </p:sp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7315200" y="4648200"/>
          <a:ext cx="10953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2" name="Equation" r:id="rId7" imgW="545760" imgH="228600" progId="Equation.3">
                  <p:embed/>
                </p:oleObj>
              </mc:Choice>
              <mc:Fallback>
                <p:oleObj name="Equation" r:id="rId7" imgW="545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648200"/>
                        <a:ext cx="1095375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010400" y="3429000"/>
            <a:ext cx="1905000" cy="23622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7239000" y="5105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</a:rPr>
              <a:t>i = 0, 1,…, n</a:t>
            </a:r>
          </a:p>
        </p:txBody>
      </p:sp>
    </p:spTree>
    <p:extLst>
      <p:ext uri="{BB962C8B-B14F-4D97-AF65-F5344CB8AC3E}">
        <p14:creationId xmlns:p14="http://schemas.microsoft.com/office/powerpoint/2010/main" val="61370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228600"/>
            <a:ext cx="75438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</a:rPr>
              <a:t>Cubic Splines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38200" y="1968500"/>
            <a:ext cx="5637213" cy="2209800"/>
            <a:chOff x="528" y="1240"/>
            <a:chExt cx="3551" cy="1392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528" y="1240"/>
            <a:ext cx="3551" cy="1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0" r:id="rId3" imgW="3072960" imgH="1050480" progId="">
                    <p:embed/>
                  </p:oleObj>
                </mc:Choice>
                <mc:Fallback>
                  <p:oleObj r:id="rId3" imgW="3072960" imgH="10504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240"/>
                          <a:ext cx="3551" cy="1392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28" y="1240"/>
              <a:ext cx="3551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04800" y="1143000"/>
            <a:ext cx="8305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1313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625"/>
              </a:spcBef>
              <a:buClr>
                <a:srgbClr val="0B033B"/>
              </a:buClr>
              <a:buSzPct val="150000"/>
              <a:buFont typeface="Calibri" panose="020F0502020204030204" pitchFamily="34" charset="0"/>
              <a:buChar char="•"/>
            </a:pPr>
            <a:r>
              <a:rPr lang="en-US" altLang="en-US" sz="2400" b="1" dirty="0">
                <a:solidFill>
                  <a:srgbClr val="000000"/>
                </a:solidFill>
              </a:rPr>
              <a:t>For each interior point </a:t>
            </a:r>
            <a:r>
              <a:rPr lang="en-US" alt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 charset="0"/>
                <a:cs typeface="Times New Roman" panose="02020603050405020304" pitchFamily="18" charset="0"/>
              </a:rPr>
              <a:t>x</a:t>
            </a:r>
            <a:r>
              <a:rPr lang="en-US" altLang="en-US" sz="24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 charset="0"/>
                <a:cs typeface="Times New Roman" panose="02020603050405020304" pitchFamily="18" charset="0"/>
              </a:rPr>
              <a:t>i</a:t>
            </a:r>
            <a:r>
              <a:rPr lang="en-US" altLang="en-US" sz="2600" dirty="0">
                <a:solidFill>
                  <a:srgbClr val="000000"/>
                </a:solidFill>
              </a:rPr>
              <a:t> </a:t>
            </a:r>
            <a:r>
              <a:rPr lang="en-US" altLang="en-US" sz="2600" b="1" dirty="0">
                <a:solidFill>
                  <a:srgbClr val="CC0000"/>
                </a:solidFill>
              </a:rPr>
              <a:t>(n-1):</a:t>
            </a:r>
          </a:p>
          <a:p>
            <a:pPr eaLnBrk="1" hangingPunct="1">
              <a:spcBef>
                <a:spcPts val="1625"/>
              </a:spcBef>
              <a:buClr>
                <a:srgbClr val="0B033B"/>
              </a:buClr>
              <a:buSzPct val="150000"/>
              <a:buFont typeface="Calibri" panose="020F0502020204030204" pitchFamily="34" charset="0"/>
              <a:buNone/>
            </a:pPr>
            <a:endParaRPr lang="en-US" altLang="en-US" sz="2600" dirty="0">
              <a:solidFill>
                <a:srgbClr val="CC0000"/>
              </a:solidFill>
            </a:endParaRPr>
          </a:p>
          <a:p>
            <a:pPr eaLnBrk="1" hangingPunct="1">
              <a:spcBef>
                <a:spcPts val="1625"/>
              </a:spcBef>
              <a:buClr>
                <a:srgbClr val="0B033B"/>
              </a:buClr>
              <a:buSzPct val="150000"/>
              <a:buFont typeface="Calibri" panose="020F0502020204030204" pitchFamily="34" charset="0"/>
              <a:buNone/>
            </a:pPr>
            <a:endParaRPr lang="en-US" altLang="en-US" sz="2600" dirty="0">
              <a:solidFill>
                <a:srgbClr val="CC0000"/>
              </a:solidFill>
            </a:endParaRPr>
          </a:p>
          <a:p>
            <a:pPr eaLnBrk="1" hangingPunct="1">
              <a:spcBef>
                <a:spcPts val="1625"/>
              </a:spcBef>
              <a:buClr>
                <a:srgbClr val="0B033B"/>
              </a:buClr>
              <a:buSzPct val="150000"/>
              <a:buFont typeface="Calibri" panose="020F0502020204030204" pitchFamily="34" charset="0"/>
              <a:buNone/>
            </a:pPr>
            <a:endParaRPr lang="en-US" altLang="en-US" sz="2600" dirty="0">
              <a:solidFill>
                <a:srgbClr val="CC0000"/>
              </a:solidFill>
            </a:endParaRPr>
          </a:p>
          <a:p>
            <a:pPr eaLnBrk="1" hangingPunct="1">
              <a:spcBef>
                <a:spcPts val="1625"/>
              </a:spcBef>
              <a:buClr>
                <a:srgbClr val="0B033B"/>
              </a:buClr>
              <a:buSzPct val="150000"/>
              <a:buFont typeface="Calibri" panose="020F0502020204030204" pitchFamily="34" charset="0"/>
              <a:buNone/>
            </a:pPr>
            <a:endParaRPr lang="en-US" altLang="en-US" sz="2600" dirty="0">
              <a:solidFill>
                <a:srgbClr val="CC0000"/>
              </a:solidFill>
            </a:endParaRPr>
          </a:p>
          <a:p>
            <a:pPr eaLnBrk="1" hangingPunct="1">
              <a:spcBef>
                <a:spcPts val="1500"/>
              </a:spcBef>
              <a:buClr>
                <a:srgbClr val="0B033B"/>
              </a:buClr>
              <a:buSzPct val="150000"/>
              <a:buFont typeface="Calibri" panose="020F0502020204030204" pitchFamily="34" charset="0"/>
              <a:buNone/>
            </a:pPr>
            <a:endParaRPr lang="en-US" altLang="en-US" sz="2400" b="1" dirty="0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</a:pPr>
            <a:r>
              <a:rPr lang="en-US" altLang="en-US" sz="2600" dirty="0">
                <a:solidFill>
                  <a:srgbClr val="000000"/>
                </a:solidFill>
              </a:rPr>
              <a:t>    </a:t>
            </a:r>
            <a:r>
              <a:rPr lang="en-US" altLang="en-US" sz="2800" dirty="0">
                <a:solidFill>
                  <a:srgbClr val="000000"/>
                </a:solidFill>
              </a:rPr>
              <a:t>This equation result with </a:t>
            </a:r>
            <a:r>
              <a:rPr lang="en-US" altLang="en-US" sz="2800" b="1" dirty="0">
                <a:solidFill>
                  <a:srgbClr val="CC0000"/>
                </a:solidFill>
              </a:rPr>
              <a:t>n-1 </a:t>
            </a:r>
            <a:r>
              <a:rPr lang="en-US" altLang="en-US" sz="2800" dirty="0">
                <a:solidFill>
                  <a:srgbClr val="000000"/>
                </a:solidFill>
              </a:rPr>
              <a:t>unknown second derivatives where, for boundary points: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</a:rPr>
              <a:t>   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f˝(x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= f˝(</a:t>
            </a:r>
            <a:r>
              <a:rPr lang="en-US" alt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= 0</a:t>
            </a:r>
          </a:p>
          <a:p>
            <a:pPr eaLnBrk="1" hangingPunct="1">
              <a:spcBef>
                <a:spcPts val="1750"/>
              </a:spcBef>
              <a:buClr>
                <a:srgbClr val="0B033B"/>
              </a:buClr>
              <a:buSzPct val="150000"/>
            </a:pPr>
            <a:endParaRPr lang="en-US" altLang="en-US" sz="28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en-US" altLang="en-US" sz="2800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-1600200" y="1981200"/>
            <a:ext cx="5491163" cy="755650"/>
            <a:chOff x="-1008" y="1248"/>
            <a:chExt cx="3459" cy="476"/>
          </a:xfrm>
        </p:grpSpPr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-1008" y="1248"/>
              <a:ext cx="312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2155" y="1248"/>
            <a:ext cx="296" cy="4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1" r:id="rId5" imgW="72360" imgH="174240" progId="">
                    <p:embed/>
                  </p:oleObj>
                </mc:Choice>
                <mc:Fallback>
                  <p:oleObj r:id="rId5" imgW="72360" imgH="1742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5" y="1248"/>
                          <a:ext cx="296" cy="476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5410200" y="1143000"/>
          <a:ext cx="219710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2" r:id="rId7" imgW="1117440" imgH="259920" progId="">
                  <p:embed/>
                </p:oleObj>
              </mc:Choice>
              <mc:Fallback>
                <p:oleObj r:id="rId7" imgW="1117440" imgH="2599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143000"/>
                        <a:ext cx="2197100" cy="5921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09600" y="1828800"/>
            <a:ext cx="6096000" cy="2590800"/>
          </a:xfrm>
          <a:prstGeom prst="rect">
            <a:avLst/>
          </a:prstGeom>
          <a:solidFill>
            <a:srgbClr val="4F81BD">
              <a:alpha val="0"/>
            </a:srgbClr>
          </a:solidFill>
          <a:ln w="255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6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</a:rPr>
              <a:t>Cubic Splines - Example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1524000"/>
            <a:ext cx="8382000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1313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r>
              <a:rPr lang="en-US" altLang="en-US" sz="2600">
                <a:solidFill>
                  <a:srgbClr val="000000"/>
                </a:solidFill>
              </a:rPr>
              <a:t>    Fit the following data with </a:t>
            </a:r>
            <a:r>
              <a:rPr lang="en-US" altLang="en-US" sz="2600" b="1" u="sng">
                <a:solidFill>
                  <a:srgbClr val="000000"/>
                </a:solidFill>
              </a:rPr>
              <a:t>cubic splines</a:t>
            </a: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r>
              <a:rPr lang="en-US" altLang="en-US" sz="2600">
                <a:solidFill>
                  <a:srgbClr val="000000"/>
                </a:solidFill>
              </a:rPr>
              <a:t>    Use the results to estimate the value at x=5.</a:t>
            </a: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Solution:</a:t>
            </a:r>
          </a:p>
          <a:p>
            <a:pPr eaLnBrk="1" hangingPunct="1">
              <a:spcBef>
                <a:spcPts val="1625"/>
              </a:spcBef>
              <a:buFont typeface="Wingdings" panose="05000000000000000000" pitchFamily="2" charset="2"/>
              <a:buChar char=""/>
            </a:pPr>
            <a:r>
              <a:rPr lang="en-US" altLang="en-US" sz="2600">
                <a:solidFill>
                  <a:srgbClr val="000000"/>
                </a:solidFill>
              </a:rPr>
              <a:t>Natural Spline:  </a:t>
            </a: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en-US" altLang="en-US" sz="2600">
              <a:solidFill>
                <a:srgbClr val="000000"/>
              </a:solidFill>
            </a:endParaRPr>
          </a:p>
          <a:p>
            <a:pPr eaLnBrk="1" hangingPunct="1">
              <a:spcBef>
                <a:spcPts val="650"/>
              </a:spcBef>
              <a:buSzPct val="45000"/>
              <a:buFont typeface="StarSymbol" charset="0"/>
              <a:buNone/>
            </a:pPr>
            <a:endParaRPr lang="en-US" altLang="en-US" sz="2600">
              <a:solidFill>
                <a:srgbClr val="000000"/>
              </a:solidFill>
            </a:endParaRPr>
          </a:p>
        </p:txBody>
      </p:sp>
      <p:graphicFrame>
        <p:nvGraphicFramePr>
          <p:cNvPr id="4" name="Group 3"/>
          <p:cNvGraphicFramePr>
            <a:graphicFrameLocks noGrp="1"/>
          </p:cNvGraphicFramePr>
          <p:nvPr/>
        </p:nvGraphicFramePr>
        <p:xfrm>
          <a:off x="1752600" y="2819400"/>
          <a:ext cx="4725988" cy="920750"/>
        </p:xfrm>
        <a:graphic>
          <a:graphicData uri="http://schemas.openxmlformats.org/drawingml/2006/table">
            <a:tbl>
              <a:tblPr/>
              <a:tblGrid>
                <a:gridCol w="944563"/>
                <a:gridCol w="944562"/>
                <a:gridCol w="947738"/>
                <a:gridCol w="944562"/>
                <a:gridCol w="944563"/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90000" marR="90000" marT="61920" marB="46800" horzOverflow="overflow">
                    <a:lnL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f(x)</a:t>
                      </a:r>
                    </a:p>
                  </a:txBody>
                  <a:tcPr marL="90000" marR="90000" marT="61920" marB="46800" horzOverflow="overflow">
                    <a:lnL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1600200" y="5203825"/>
            <a:ext cx="5027613" cy="493713"/>
            <a:chOff x="1008" y="3278"/>
            <a:chExt cx="3167" cy="311"/>
          </a:xfrm>
        </p:grpSpPr>
        <p:graphicFrame>
          <p:nvGraphicFramePr>
            <p:cNvPr id="6" name="Object 42"/>
            <p:cNvGraphicFramePr>
              <a:graphicFrameLocks noChangeAspect="1"/>
            </p:cNvGraphicFramePr>
            <p:nvPr/>
          </p:nvGraphicFramePr>
          <p:xfrm>
            <a:off x="1008" y="3278"/>
            <a:ext cx="3167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80" r:id="rId3" imgW="2458440" imgH="229320" progId="">
                    <p:embed/>
                  </p:oleObj>
                </mc:Choice>
                <mc:Fallback>
                  <p:oleObj r:id="rId3" imgW="2458440" imgH="229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3278"/>
                          <a:ext cx="3167" cy="31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43"/>
            <p:cNvSpPr txBox="1">
              <a:spLocks noChangeArrowheads="1"/>
            </p:cNvSpPr>
            <p:nvPr/>
          </p:nvSpPr>
          <p:spPr bwMode="auto">
            <a:xfrm>
              <a:off x="1008" y="3278"/>
              <a:ext cx="3167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980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762000" y="5334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45000"/>
              <a:buFont typeface="StarSymbol" charset="0"/>
              <a:buNone/>
            </a:pPr>
            <a:r>
              <a:rPr lang="en-US" altLang="en-US" sz="2800">
                <a:solidFill>
                  <a:srgbClr val="333333"/>
                </a:solidFill>
              </a:rPr>
              <a:t>Linear Regression: Question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33400" y="2057400"/>
            <a:ext cx="8001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</a:rPr>
              <a:t>How to find </a:t>
            </a:r>
            <a:r>
              <a:rPr lang="en-US" altLang="en-US" sz="2800" i="1">
                <a:solidFill>
                  <a:srgbClr val="000000"/>
                </a:solidFill>
              </a:rPr>
              <a:t>a</a:t>
            </a:r>
            <a:r>
              <a:rPr lang="en-US" altLang="en-US" sz="2800" i="1" baseline="-25000">
                <a:solidFill>
                  <a:srgbClr val="000000"/>
                </a:solidFill>
              </a:rPr>
              <a:t>0</a:t>
            </a:r>
            <a:r>
              <a:rPr lang="en-US" altLang="en-US" sz="2800">
                <a:solidFill>
                  <a:srgbClr val="000000"/>
                </a:solidFill>
              </a:rPr>
              <a:t> and </a:t>
            </a:r>
            <a:r>
              <a:rPr lang="en-US" altLang="en-US" sz="2800" i="1">
                <a:solidFill>
                  <a:srgbClr val="000000"/>
                </a:solidFill>
              </a:rPr>
              <a:t>a</a:t>
            </a:r>
            <a:r>
              <a:rPr lang="en-US" altLang="en-US" sz="2800" i="1" baseline="-25000">
                <a:solidFill>
                  <a:srgbClr val="000000"/>
                </a:solidFill>
              </a:rPr>
              <a:t>1</a:t>
            </a:r>
            <a:r>
              <a:rPr lang="en-US" altLang="en-US" sz="2800">
                <a:solidFill>
                  <a:srgbClr val="000000"/>
                </a:solidFill>
              </a:rPr>
              <a:t> so that the error would be minimum?</a:t>
            </a:r>
          </a:p>
        </p:txBody>
      </p:sp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0000CC"/>
                </a:solidFill>
              </a:rPr>
              <a:t>Cubic Splines - Example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57200" y="1295400"/>
            <a:ext cx="8229600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400" b="1" smtClean="0"/>
              <a:t>For 1st interior point (</a:t>
            </a:r>
            <a:r>
              <a:rPr lang="en-US" altLang="en-US" sz="2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400" b="1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b="1" smtClean="0"/>
              <a:t> = 4.5) </a:t>
            </a:r>
            <a:endParaRPr lang="en-US" altLang="en-US" sz="2600" b="1" smtClean="0">
              <a:solidFill>
                <a:srgbClr val="CC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2600" b="1" smtClean="0">
              <a:solidFill>
                <a:srgbClr val="CC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2600" b="1" smtClean="0">
              <a:solidFill>
                <a:srgbClr val="CC0000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>
                <a:solidFill>
                  <a:srgbClr val="CC0000"/>
                </a:solidFill>
              </a:rPr>
              <a:t>-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>
                <a:solidFill>
                  <a:srgbClr val="CC0000"/>
                </a:solidFill>
              </a:rPr>
              <a:t>-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en-US" sz="2600" b="1" smtClean="0">
                <a:solidFill>
                  <a:srgbClr val="CC0000"/>
                </a:solidFill>
              </a:rPr>
              <a:t>-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en-US" sz="2400" b="1" smtClean="0"/>
              <a:t>Apply the following equation:</a:t>
            </a:r>
            <a:endParaRPr lang="en-US" altLang="en-US" sz="2400" b="1" smtClean="0"/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>
            <p:ph sz="quarter" idx="4294967295"/>
          </p:nvPr>
        </p:nvGraphicFramePr>
        <p:xfrm>
          <a:off x="685800" y="5029200"/>
          <a:ext cx="696912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Equation" r:id="rId3" imgW="3492360" imgH="685800" progId="Equation.3">
                  <p:embed/>
                </p:oleObj>
              </mc:Choice>
              <mc:Fallback>
                <p:oleObj name="Equation" r:id="rId3" imgW="349236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029200"/>
                        <a:ext cx="6969125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Group 35"/>
          <p:cNvGraphicFramePr>
            <a:graphicFrameLocks noGrp="1"/>
          </p:cNvGraphicFramePr>
          <p:nvPr>
            <p:ph sz="quarter" idx="4294967295"/>
          </p:nvPr>
        </p:nvGraphicFramePr>
        <p:xfrm>
          <a:off x="1752600" y="1828800"/>
          <a:ext cx="4419600" cy="914400"/>
        </p:xfrm>
        <a:graphic>
          <a:graphicData uri="http://schemas.openxmlformats.org/drawingml/2006/table">
            <a:tbl>
              <a:tblPr/>
              <a:tblGrid>
                <a:gridCol w="882650"/>
                <a:gridCol w="884238"/>
                <a:gridCol w="885825"/>
                <a:gridCol w="884237"/>
                <a:gridCol w="88265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f(x)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Object 31"/>
          <p:cNvGraphicFramePr>
            <a:graphicFrameLocks noChangeAspect="1"/>
          </p:cNvGraphicFramePr>
          <p:nvPr/>
        </p:nvGraphicFramePr>
        <p:xfrm>
          <a:off x="762000" y="2819400"/>
          <a:ext cx="37338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Equation" r:id="rId5" imgW="2031840" imgH="228600" progId="Equation.3">
                  <p:embed/>
                </p:oleObj>
              </mc:Choice>
              <mc:Fallback>
                <p:oleObj name="Equation" r:id="rId5" imgW="2031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819400"/>
                        <a:ext cx="3733800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3"/>
          <p:cNvGraphicFramePr>
            <a:graphicFrameLocks noChangeAspect="1"/>
          </p:cNvGraphicFramePr>
          <p:nvPr/>
        </p:nvGraphicFramePr>
        <p:xfrm>
          <a:off x="838200" y="3886200"/>
          <a:ext cx="37338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2" name="Equation" r:id="rId7" imgW="1942920" imgH="228600" progId="Equation.3">
                  <p:embed/>
                </p:oleObj>
              </mc:Choice>
              <mc:Fallback>
                <p:oleObj name="Equation" r:id="rId7" imgW="1942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886200"/>
                        <a:ext cx="37338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4"/>
          <p:cNvGraphicFramePr>
            <a:graphicFrameLocks noChangeAspect="1"/>
          </p:cNvGraphicFramePr>
          <p:nvPr/>
        </p:nvGraphicFramePr>
        <p:xfrm>
          <a:off x="762000" y="3352800"/>
          <a:ext cx="371316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3" name="Equation" r:id="rId9" imgW="1930320" imgH="228600" progId="Equation.3">
                  <p:embed/>
                </p:oleObj>
              </mc:Choice>
              <mc:Fallback>
                <p:oleObj name="Equation" r:id="rId9" imgW="1930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352800"/>
                        <a:ext cx="3713163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6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</a:rPr>
              <a:t>Cubic Splines - Example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81000" y="1219200"/>
            <a:ext cx="8531225" cy="889000"/>
            <a:chOff x="240" y="768"/>
            <a:chExt cx="5374" cy="560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240" y="768"/>
            <a:ext cx="5374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8" r:id="rId3" imgW="4028040" imgH="370800" progId="">
                    <p:embed/>
                  </p:oleObj>
                </mc:Choice>
                <mc:Fallback>
                  <p:oleObj r:id="rId3" imgW="4028040" imgH="370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768"/>
                          <a:ext cx="5374" cy="56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40" y="768"/>
              <a:ext cx="5374" cy="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600200" y="2057400"/>
            <a:ext cx="1293813" cy="484188"/>
            <a:chOff x="1008" y="1296"/>
            <a:chExt cx="815" cy="305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1008" y="1296"/>
            <a:ext cx="815" cy="3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9" r:id="rId5" imgW="657720" imgH="196920" progId="">
                    <p:embed/>
                  </p:oleObj>
                </mc:Choice>
                <mc:Fallback>
                  <p:oleObj r:id="rId5" imgW="657720" imgH="1969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1296"/>
                          <a:ext cx="815" cy="30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008" y="1296"/>
              <a:ext cx="815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588963" y="2757488"/>
            <a:ext cx="5067300" cy="490537"/>
            <a:chOff x="371" y="1737"/>
            <a:chExt cx="3192" cy="309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371" y="1737"/>
            <a:ext cx="3192" cy="3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40" r:id="rId7" imgW="2925000" imgH="196920" progId="">
                    <p:embed/>
                  </p:oleObj>
                </mc:Choice>
                <mc:Fallback>
                  <p:oleObj r:id="rId7" imgW="2925000" imgH="1969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" y="1737"/>
                          <a:ext cx="3192" cy="309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71" y="1737"/>
              <a:ext cx="3192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aphicFrame>
        <p:nvGraphicFramePr>
          <p:cNvPr id="12" name="Group 11"/>
          <p:cNvGraphicFramePr>
            <a:graphicFrameLocks noGrp="1"/>
          </p:cNvGraphicFramePr>
          <p:nvPr/>
        </p:nvGraphicFramePr>
        <p:xfrm>
          <a:off x="1143000" y="4038600"/>
          <a:ext cx="4192588" cy="920750"/>
        </p:xfrm>
        <a:graphic>
          <a:graphicData uri="http://schemas.openxmlformats.org/drawingml/2006/table">
            <a:tbl>
              <a:tblPr/>
              <a:tblGrid>
                <a:gridCol w="836613"/>
                <a:gridCol w="838200"/>
                <a:gridCol w="842962"/>
                <a:gridCol w="838200"/>
                <a:gridCol w="836613"/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90000" marR="90000" marT="61920" marB="46800" horzOverflow="overflow">
                    <a:lnL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f(x)</a:t>
                      </a:r>
                    </a:p>
                  </a:txBody>
                  <a:tcPr marL="90000" marR="90000" marT="61920" marB="46800" horzOverflow="overflow">
                    <a:lnL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9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</a:p>
                  </a:txBody>
                  <a:tcPr marL="90000" marR="90000" marT="6192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8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Rectangle 49"/>
          <p:cNvSpPr>
            <a:spLocks noChangeArrowheads="1"/>
          </p:cNvSpPr>
          <p:nvPr/>
        </p:nvSpPr>
        <p:spPr bwMode="auto">
          <a:xfrm>
            <a:off x="382588" y="2057400"/>
            <a:ext cx="10699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</a:rPr>
              <a:t>Since</a:t>
            </a:r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 bwMode="auto">
          <a:xfrm>
            <a:off x="457200" y="3429000"/>
            <a:ext cx="399891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5000"/>
              <a:buFont typeface="Wingdings" panose="05000000000000000000" pitchFamily="2" charset="2"/>
              <a:buChar char=""/>
            </a:pPr>
            <a:r>
              <a:rPr lang="en-US" altLang="en-US" b="1">
                <a:solidFill>
                  <a:srgbClr val="000000"/>
                </a:solidFill>
              </a:rPr>
              <a:t> For 2nd interior point (</a:t>
            </a:r>
            <a:r>
              <a:rPr lang="en-US" altLang="en-US" b="1" i="1">
                <a:solidFill>
                  <a:srgbClr val="000000"/>
                </a:solidFill>
              </a:rPr>
              <a:t>x</a:t>
            </a:r>
            <a:r>
              <a:rPr lang="en-US" altLang="en-US" b="1" i="1" baseline="-25000">
                <a:solidFill>
                  <a:srgbClr val="000000"/>
                </a:solidFill>
              </a:rPr>
              <a:t>2</a:t>
            </a:r>
            <a:r>
              <a:rPr lang="en-US" altLang="en-US" b="1">
                <a:solidFill>
                  <a:srgbClr val="000000"/>
                </a:solidFill>
              </a:rPr>
              <a:t> = 7 )</a:t>
            </a:r>
          </a:p>
        </p:txBody>
      </p:sp>
      <p:graphicFrame>
        <p:nvGraphicFramePr>
          <p:cNvPr id="15" name="Object 51"/>
          <p:cNvGraphicFramePr>
            <a:graphicFrameLocks noChangeAspect="1"/>
          </p:cNvGraphicFramePr>
          <p:nvPr/>
        </p:nvGraphicFramePr>
        <p:xfrm>
          <a:off x="533400" y="5105400"/>
          <a:ext cx="355282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1" r:id="rId9" imgW="2043360" imgH="206640" progId="">
                  <p:embed/>
                </p:oleObj>
              </mc:Choice>
              <mc:Fallback>
                <p:oleObj r:id="rId9" imgW="20433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105400"/>
                        <a:ext cx="3552825" cy="4206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2"/>
          <p:cNvGraphicFramePr>
            <a:graphicFrameLocks noChangeAspect="1"/>
          </p:cNvGraphicFramePr>
          <p:nvPr/>
        </p:nvGraphicFramePr>
        <p:xfrm>
          <a:off x="533400" y="5638800"/>
          <a:ext cx="37338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r:id="rId11" imgW="2162160" imgH="206640" progId="">
                  <p:embed/>
                </p:oleObj>
              </mc:Choice>
              <mc:Fallback>
                <p:oleObj r:id="rId11" imgW="21621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638800"/>
                        <a:ext cx="3733800" cy="4222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53"/>
          <p:cNvGraphicFramePr>
            <a:graphicFrameLocks noChangeAspect="1"/>
          </p:cNvGraphicFramePr>
          <p:nvPr/>
        </p:nvGraphicFramePr>
        <p:xfrm>
          <a:off x="533400" y="6172200"/>
          <a:ext cx="3505200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r:id="rId13" imgW="1731960" imgH="206640" progId="">
                  <p:embed/>
                </p:oleObj>
              </mc:Choice>
              <mc:Fallback>
                <p:oleObj r:id="rId13" imgW="1731960" imgH="20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6172200"/>
                        <a:ext cx="3505200" cy="4683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93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0000CC"/>
                </a:solidFill>
              </a:rPr>
              <a:t>Cubic Splines - Example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57200" y="1295400"/>
            <a:ext cx="7467600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en-US" sz="2400" b="1" smtClean="0"/>
              <a:t>Apply the following equation:</a:t>
            </a:r>
          </a:p>
          <a:p>
            <a:endParaRPr lang="en-US" altLang="en-US" sz="2600" smtClean="0"/>
          </a:p>
        </p:txBody>
      </p:sp>
      <p:graphicFrame>
        <p:nvGraphicFramePr>
          <p:cNvPr id="15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762000" y="1981200"/>
          <a:ext cx="7315200" cy="143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8" name="Equation" r:id="rId3" imgW="3492360" imgH="685800" progId="Equation.3">
                  <p:embed/>
                </p:oleObj>
              </mc:Choice>
              <mc:Fallback>
                <p:oleObj name="Equation" r:id="rId3" imgW="349236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81200"/>
                        <a:ext cx="7315200" cy="143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858838" y="3475038"/>
          <a:ext cx="757872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9" name="Equation" r:id="rId5" imgW="3835080" imgH="393480" progId="Equation.3">
                  <p:embed/>
                </p:oleObj>
              </mc:Choice>
              <mc:Fallback>
                <p:oleObj name="Equation" r:id="rId5" imgW="3835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3475038"/>
                        <a:ext cx="757872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685800" y="4295775"/>
            <a:ext cx="947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/>
              <a:t>Since</a:t>
            </a:r>
          </a:p>
        </p:txBody>
      </p:sp>
      <p:graphicFrame>
        <p:nvGraphicFramePr>
          <p:cNvPr id="18" name="Object 10"/>
          <p:cNvGraphicFramePr>
            <a:graphicFrameLocks noChangeAspect="1"/>
          </p:cNvGraphicFramePr>
          <p:nvPr/>
        </p:nvGraphicFramePr>
        <p:xfrm>
          <a:off x="1752600" y="4267200"/>
          <a:ext cx="12954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0" name="Equation" r:id="rId7" imgW="609480" imgH="228600" progId="Equation.3">
                  <p:embed/>
                </p:oleObj>
              </mc:Choice>
              <mc:Fallback>
                <p:oleObj name="Equation" r:id="rId7" imgW="609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267200"/>
                        <a:ext cx="12954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1"/>
          <p:cNvGraphicFramePr>
            <a:graphicFrameLocks noChangeAspect="1"/>
          </p:cNvGraphicFramePr>
          <p:nvPr/>
        </p:nvGraphicFramePr>
        <p:xfrm>
          <a:off x="685800" y="4953000"/>
          <a:ext cx="604678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1" name="Equation" r:id="rId9" imgW="2768400" imgH="253800" progId="Equation.3">
                  <p:embed/>
                </p:oleObj>
              </mc:Choice>
              <mc:Fallback>
                <p:oleObj name="Equation" r:id="rId9" imgW="2768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953000"/>
                        <a:ext cx="6046788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84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0000CC"/>
                </a:solidFill>
              </a:rPr>
              <a:t>Cubic Splines - Example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229600" cy="50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600" smtClean="0"/>
              <a:t>Solve the two equations: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600" smtClean="0"/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600" b="1" smtClean="0"/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600" b="1" smtClean="0"/>
              <a:t>The first interval</a:t>
            </a:r>
            <a:r>
              <a:rPr lang="en-US" altLang="en-US" sz="2600" smtClean="0"/>
              <a:t> (</a:t>
            </a:r>
            <a:r>
              <a:rPr lang="en-US" altLang="en-US" sz="2600" i="1" smtClean="0"/>
              <a:t>i=1</a:t>
            </a:r>
            <a:r>
              <a:rPr lang="en-US" altLang="en-US" sz="2600" smtClean="0"/>
              <a:t>), apply for the equation: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600" smtClean="0"/>
          </a:p>
          <a:p>
            <a:endParaRPr lang="en-US" altLang="en-US" sz="2600" smtClean="0"/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36575" y="1524000"/>
          <a:ext cx="8223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2" name="Equation" r:id="rId3" imgW="4330440" imgH="533160" progId="Equation.3">
                  <p:embed/>
                </p:oleObj>
              </mc:Choice>
              <mc:Fallback>
                <p:oleObj name="Equation" r:id="rId3" imgW="433044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" y="1524000"/>
                        <a:ext cx="822325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28600" y="3429000"/>
          <a:ext cx="8915400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3" name="Equation" r:id="rId5" imgW="5168880" imgH="977760" progId="Equation.3">
                  <p:embed/>
                </p:oleObj>
              </mc:Choice>
              <mc:Fallback>
                <p:oleObj name="Equation" r:id="rId5" imgW="5168880" imgH="977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429000"/>
                        <a:ext cx="8915400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3"/>
          <p:cNvGraphicFramePr>
            <a:graphicFrameLocks noChangeAspect="1"/>
          </p:cNvGraphicFramePr>
          <p:nvPr/>
        </p:nvGraphicFramePr>
        <p:xfrm>
          <a:off x="152400" y="6019800"/>
          <a:ext cx="86106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4" name="Equation" r:id="rId7" imgW="7251480" imgH="444240" progId="Equation.3">
                  <p:embed/>
                </p:oleObj>
              </mc:Choice>
              <mc:Fallback>
                <p:oleObj name="Equation" r:id="rId7" imgW="72514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6019800"/>
                        <a:ext cx="8610600" cy="5286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4"/>
          <p:cNvGraphicFramePr>
            <a:graphicFrameLocks noChangeAspect="1"/>
          </p:cNvGraphicFramePr>
          <p:nvPr/>
        </p:nvGraphicFramePr>
        <p:xfrm>
          <a:off x="274638" y="5181600"/>
          <a:ext cx="89011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5" name="Equation" r:id="rId9" imgW="5460840" imgH="431640" progId="Equation.3">
                  <p:embed/>
                </p:oleObj>
              </mc:Choice>
              <mc:Fallback>
                <p:oleObj name="Equation" r:id="rId9" imgW="54608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8" y="5181600"/>
                        <a:ext cx="890111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524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457200" y="122238"/>
            <a:ext cx="75438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600" b="1">
                <a:solidFill>
                  <a:srgbClr val="0000CC"/>
                </a:solidFill>
              </a:rPr>
              <a:t>Cubic Splines - Example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33400" y="1676400"/>
            <a:ext cx="8455025" cy="1581150"/>
            <a:chOff x="336" y="1056"/>
            <a:chExt cx="5326" cy="996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336" y="1056"/>
            <a:ext cx="5326" cy="9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06" r:id="rId3" imgW="5163480" imgH="822600" progId="">
                    <p:embed/>
                  </p:oleObj>
                </mc:Choice>
                <mc:Fallback>
                  <p:oleObj r:id="rId3" imgW="5163480" imgH="8226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1056"/>
                          <a:ext cx="5326" cy="996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336" y="1056"/>
              <a:ext cx="5326" cy="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57200" y="3460750"/>
            <a:ext cx="8532813" cy="458788"/>
            <a:chOff x="288" y="2180"/>
            <a:chExt cx="5375" cy="289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288" y="2180"/>
            <a:ext cx="5375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07" r:id="rId5" imgW="5500440" imgH="229320" progId="">
                    <p:embed/>
                  </p:oleObj>
                </mc:Choice>
                <mc:Fallback>
                  <p:oleObj r:id="rId5" imgW="5500440" imgH="229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2180"/>
                          <a:ext cx="5375" cy="24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88" y="2180"/>
              <a:ext cx="5375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458788" y="4648200"/>
            <a:ext cx="8210550" cy="555625"/>
            <a:chOff x="289" y="2928"/>
            <a:chExt cx="5172" cy="350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289" y="2928"/>
            <a:ext cx="5172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08" r:id="rId7" imgW="3839040" imgH="229320" progId="">
                    <p:embed/>
                  </p:oleObj>
                </mc:Choice>
                <mc:Fallback>
                  <p:oleObj r:id="rId7" imgW="3839040" imgH="2293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" y="2928"/>
                          <a:ext cx="5172" cy="35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89" y="2928"/>
              <a:ext cx="5172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2665413" y="5562600"/>
            <a:ext cx="3200400" cy="458788"/>
            <a:chOff x="1679" y="3504"/>
            <a:chExt cx="2016" cy="289"/>
          </a:xfrm>
        </p:grpSpPr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1679" y="3504"/>
            <a:ext cx="20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09" r:id="rId9" imgW="1718640" imgH="206640" progId="">
                    <p:embed/>
                  </p:oleObj>
                </mc:Choice>
                <mc:Fallback>
                  <p:oleObj r:id="rId9" imgW="1718640" imgH="2066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9" y="3504"/>
                          <a:ext cx="2016" cy="280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679" y="3504"/>
              <a:ext cx="2016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1488" y="1171575"/>
            <a:ext cx="63388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The 2</a:t>
            </a:r>
            <a:r>
              <a:rPr lang="en-US" altLang="en-US" sz="2400" b="1" baseline="30000">
                <a:solidFill>
                  <a:srgbClr val="000000"/>
                </a:solidFill>
              </a:rPr>
              <a:t>nd</a:t>
            </a:r>
            <a:r>
              <a:rPr lang="en-US" altLang="en-US" sz="2400" b="1">
                <a:solidFill>
                  <a:srgbClr val="000000"/>
                </a:solidFill>
              </a:rPr>
              <a:t> interval</a:t>
            </a:r>
            <a:r>
              <a:rPr lang="en-US" altLang="en-US" sz="2400">
                <a:solidFill>
                  <a:srgbClr val="000000"/>
                </a:solidFill>
              </a:rPr>
              <a:t> (</a:t>
            </a:r>
            <a:r>
              <a:rPr lang="en-US" altLang="en-US" sz="2400" i="1">
                <a:solidFill>
                  <a:srgbClr val="000000"/>
                </a:solidFill>
              </a:rPr>
              <a:t>i =2</a:t>
            </a:r>
            <a:r>
              <a:rPr lang="en-US" altLang="en-US" sz="2400">
                <a:solidFill>
                  <a:srgbClr val="000000"/>
                </a:solidFill>
              </a:rPr>
              <a:t>), apply for the equation: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46100" y="4067175"/>
            <a:ext cx="3198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The 3</a:t>
            </a:r>
            <a:r>
              <a:rPr lang="en-US" altLang="en-US" sz="2400" b="1" baseline="30000">
                <a:solidFill>
                  <a:srgbClr val="000000"/>
                </a:solidFill>
              </a:rPr>
              <a:t>rd</a:t>
            </a:r>
            <a:r>
              <a:rPr lang="en-US" altLang="en-US" sz="2400" b="1">
                <a:solidFill>
                  <a:srgbClr val="000000"/>
                </a:solidFill>
              </a:rPr>
              <a:t> interval</a:t>
            </a:r>
            <a:r>
              <a:rPr lang="en-US" altLang="en-US" sz="2400">
                <a:solidFill>
                  <a:srgbClr val="000000"/>
                </a:solidFill>
              </a:rPr>
              <a:t> (</a:t>
            </a:r>
            <a:r>
              <a:rPr lang="en-US" altLang="en-US" sz="2400" i="1">
                <a:solidFill>
                  <a:srgbClr val="000000"/>
                </a:solidFill>
              </a:rPr>
              <a:t>i =3</a:t>
            </a:r>
            <a:r>
              <a:rPr lang="en-US" altLang="en-US" sz="2400">
                <a:solidFill>
                  <a:srgbClr val="000000"/>
                </a:solidFill>
              </a:rPr>
              <a:t>),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31813" y="5562600"/>
            <a:ext cx="1531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00"/>
                </a:solidFill>
              </a:rPr>
              <a:t>For </a:t>
            </a: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Droid Sans Fallback" charset="0"/>
                <a:cs typeface="Times New Roman" panose="02020603050405020304" pitchFamily="18" charset="0"/>
              </a:rPr>
              <a:t>x</a:t>
            </a:r>
            <a:r>
              <a:rPr lang="en-US" altLang="en-US" sz="2400" i="1">
                <a:solidFill>
                  <a:srgbClr val="000000"/>
                </a:solidFill>
              </a:rPr>
              <a:t> </a:t>
            </a:r>
            <a:r>
              <a:rPr lang="en-US" altLang="en-US" sz="2400">
                <a:solidFill>
                  <a:srgbClr val="000000"/>
                </a:solidFill>
              </a:rPr>
              <a:t>= 5:</a:t>
            </a:r>
            <a:r>
              <a:rPr lang="en-US" altLang="en-US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22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3400" b="1">
                <a:solidFill>
                  <a:srgbClr val="CC3300"/>
                </a:solidFill>
              </a:rPr>
              <a:t/>
            </a:r>
            <a:br>
              <a:rPr lang="en-US" altLang="en-US" sz="3400" b="1">
                <a:solidFill>
                  <a:srgbClr val="CC3300"/>
                </a:solidFill>
              </a:rPr>
            </a:br>
            <a:r>
              <a:rPr lang="en-US" altLang="en-US" sz="3400" b="1">
                <a:solidFill>
                  <a:srgbClr val="CC3300"/>
                </a:solidFill>
              </a:rPr>
              <a:t/>
            </a:r>
            <a:br>
              <a:rPr lang="en-US" altLang="en-US" sz="3400" b="1">
                <a:solidFill>
                  <a:srgbClr val="CC3300"/>
                </a:solidFill>
              </a:rPr>
            </a:br>
            <a:endParaRPr lang="en-US" altLang="en-US" sz="3400" b="1">
              <a:solidFill>
                <a:srgbClr val="CC33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66800" y="533400"/>
            <a:ext cx="7345363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Credits:</a:t>
            </a:r>
          </a:p>
          <a:p>
            <a:pPr eaLnBrk="1" hangingPunct="1">
              <a:lnSpc>
                <a:spcPct val="110000"/>
              </a:lnSpc>
              <a:buSzPct val="45000"/>
              <a:buFont typeface="StarSymbol" charset="0"/>
              <a:buChar char="●"/>
            </a:pP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Chapra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, </a:t>
            </a:r>
            <a:r>
              <a:rPr lang="en-US" altLang="en-US" sz="1800" dirty="0" err="1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Canale</a:t>
            </a: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  <a:ea typeface="Droid Sans Fallback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110000"/>
              </a:lnSpc>
              <a:buSzPct val="45000"/>
              <a:buFont typeface="StarSymbol" charset="0"/>
              <a:buChar char="●"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Droid Sans Fallback" charset="0"/>
                <a:cs typeface="Tahoma" panose="020B0604030504040204" pitchFamily="34" charset="0"/>
              </a:rPr>
              <a:t>  The Islamic University of Gaza, Civil Engineering Department</a:t>
            </a:r>
          </a:p>
          <a:p>
            <a:pPr eaLnBrk="1" hangingPunct="1">
              <a:buClrTx/>
              <a:buSzTx/>
              <a:buFontTx/>
              <a:buNone/>
            </a:pPr>
            <a:endParaRPr lang="en-US" altLang="en-US" sz="1800" dirty="0">
              <a:solidFill>
                <a:srgbClr val="000000"/>
              </a:solidFill>
              <a:latin typeface="Calibri" panose="020F0502020204030204" pitchFamily="34" charset="0"/>
              <a:ea typeface="Droid Sans Fallback" charset="0"/>
              <a:cs typeface="Tahoma" panose="020B060403050404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en-US" altLang="en-US" sz="2400" b="1" dirty="0">
              <a:solidFill>
                <a:srgbClr val="000000"/>
              </a:solidFill>
              <a:latin typeface="Calibri" panose="020F0502020204030204" pitchFamily="34" charset="0"/>
              <a:ea typeface="Droid Sans Fallback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92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6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167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1949</TotalTime>
  <Words>2670</Words>
  <Application>Microsoft Office PowerPoint</Application>
  <PresentationFormat>On-screen Show (4:3)</PresentationFormat>
  <Paragraphs>635</Paragraphs>
  <Slides>100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11" baseType="lpstr">
      <vt:lpstr>Microsoft YaHei</vt:lpstr>
      <vt:lpstr>Arial</vt:lpstr>
      <vt:lpstr>Cabin</vt:lpstr>
      <vt:lpstr>Calibri</vt:lpstr>
      <vt:lpstr>Droid Sans Fallback</vt:lpstr>
      <vt:lpstr>StarSymbol</vt:lpstr>
      <vt:lpstr>Tahoma</vt:lpstr>
      <vt:lpstr>Times New Roman</vt:lpstr>
      <vt:lpstr>Wingdings</vt:lpstr>
      <vt:lpstr>UTMocw template</vt:lpstr>
      <vt:lpstr>Microsoft Equation 3.0</vt:lpstr>
      <vt:lpstr>SKTN 2393 Numerical Methods for Nuclear Engineers</vt:lpstr>
      <vt:lpstr>CURVE FITTING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Newton’s Divided-Difference  Interpolating Polynomials</vt:lpstr>
      <vt:lpstr>PowerPoint Presentation</vt:lpstr>
      <vt:lpstr>PowerPoint Presentation</vt:lpstr>
      <vt:lpstr>PowerPoint Presentation</vt:lpstr>
      <vt:lpstr>Lagrange Interpolating Polynomials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Quadric Splines - Example</vt:lpstr>
      <vt:lpstr>PowerPoint Presentation</vt:lpstr>
      <vt:lpstr>PowerPoint Presentation</vt:lpstr>
      <vt:lpstr>Quadric Splines - Example</vt:lpstr>
      <vt:lpstr>Quadric Splines - Example</vt:lpstr>
      <vt:lpstr>PowerPoint Presentation</vt:lpstr>
      <vt:lpstr>PowerPoint Presentation</vt:lpstr>
      <vt:lpstr>PowerPoint Presentation</vt:lpstr>
      <vt:lpstr>Alternative technique to get Cubic Splines</vt:lpstr>
      <vt:lpstr>Cubic Splines</vt:lpstr>
      <vt:lpstr>PowerPoint Presentation</vt:lpstr>
      <vt:lpstr>PowerPoint Presentation</vt:lpstr>
      <vt:lpstr>Cubic Splines - Example</vt:lpstr>
      <vt:lpstr>PowerPoint Presentation</vt:lpstr>
      <vt:lpstr>Cubic Splines - Example</vt:lpstr>
      <vt:lpstr>Cubic Splines -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60</cp:revision>
  <cp:lastPrinted>2013-09-09T16:12:58Z</cp:lastPrinted>
  <dcterms:created xsi:type="dcterms:W3CDTF">2013-08-28T02:41:09Z</dcterms:created>
  <dcterms:modified xsi:type="dcterms:W3CDTF">2018-10-24T03:46:39Z</dcterms:modified>
</cp:coreProperties>
</file>