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96" r:id="rId6"/>
    <p:sldId id="260" r:id="rId7"/>
    <p:sldId id="261" r:id="rId8"/>
    <p:sldId id="306" r:id="rId9"/>
    <p:sldId id="263" r:id="rId10"/>
    <p:sldId id="264" r:id="rId11"/>
    <p:sldId id="301" r:id="rId12"/>
    <p:sldId id="265" r:id="rId13"/>
    <p:sldId id="307" r:id="rId14"/>
    <p:sldId id="266" r:id="rId15"/>
    <p:sldId id="276" r:id="rId16"/>
    <p:sldId id="274" r:id="rId17"/>
    <p:sldId id="270" r:id="rId18"/>
    <p:sldId id="329" r:id="rId19"/>
    <p:sldId id="308" r:id="rId20"/>
    <p:sldId id="262" r:id="rId21"/>
    <p:sldId id="268" r:id="rId22"/>
    <p:sldId id="277" r:id="rId23"/>
    <p:sldId id="330" r:id="rId24"/>
    <p:sldId id="333" r:id="rId25"/>
    <p:sldId id="334" r:id="rId26"/>
    <p:sldId id="335" r:id="rId27"/>
    <p:sldId id="336" r:id="rId28"/>
    <p:sldId id="305" r:id="rId29"/>
    <p:sldId id="278" r:id="rId30"/>
    <p:sldId id="319" r:id="rId31"/>
    <p:sldId id="320" r:id="rId32"/>
    <p:sldId id="321" r:id="rId33"/>
    <p:sldId id="322" r:id="rId34"/>
    <p:sldId id="323" r:id="rId35"/>
    <p:sldId id="267" r:id="rId36"/>
    <p:sldId id="332" r:id="rId37"/>
    <p:sldId id="331" r:id="rId38"/>
    <p:sldId id="324" r:id="rId39"/>
    <p:sldId id="325" r:id="rId40"/>
    <p:sldId id="326" r:id="rId41"/>
    <p:sldId id="327" r:id="rId42"/>
    <p:sldId id="328" r:id="rId43"/>
    <p:sldId id="275" r:id="rId44"/>
    <p:sldId id="303" r:id="rId45"/>
    <p:sldId id="304" r:id="rId46"/>
  </p:sldIdLst>
  <p:sldSz cx="9144000" cy="6858000" type="screen4x3"/>
  <p:notesSz cx="10234613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80770-ADFC-4260-9C93-2757B136DEE9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1813"/>
            <a:ext cx="3549650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11209-CCD6-4F2B-84F6-9B49A5E78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838200"/>
            <a:ext cx="7086600" cy="765175"/>
          </a:xfrm>
        </p:spPr>
        <p:txBody>
          <a:bodyPr/>
          <a:lstStyle/>
          <a:p>
            <a:r>
              <a:rPr lang="en-US" sz="2400" dirty="0" smtClean="0"/>
              <a:t>SKTN 2393 Numerical Methods for Nuclear Engineers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pPr algn="r"/>
            <a:r>
              <a:rPr lang="en-US" sz="2800" dirty="0" err="1" smtClean="0"/>
              <a:t>Mohsin</a:t>
            </a:r>
            <a:r>
              <a:rPr lang="en-US" sz="2800" dirty="0" smtClean="0"/>
              <a:t> </a:t>
            </a:r>
            <a:r>
              <a:rPr lang="en-US" sz="2800" dirty="0" err="1" smtClean="0"/>
              <a:t>Mohd</a:t>
            </a:r>
            <a:r>
              <a:rPr lang="en-US" sz="2800" dirty="0" smtClean="0"/>
              <a:t> </a:t>
            </a:r>
            <a:r>
              <a:rPr lang="en-US" sz="2800" dirty="0" err="1" smtClean="0"/>
              <a:t>Sies</a:t>
            </a:r>
            <a:endParaRPr lang="en-US" sz="2800" dirty="0" smtClean="0"/>
          </a:p>
          <a:p>
            <a:pPr algn="r"/>
            <a:r>
              <a:rPr lang="en-US" sz="1800" dirty="0" smtClean="0"/>
              <a:t>Nuclear Engineering,</a:t>
            </a:r>
          </a:p>
          <a:p>
            <a:pPr algn="r"/>
            <a:r>
              <a:rPr lang="en-US" sz="1800" dirty="0" smtClean="0"/>
              <a:t>School of Chemical and Energy Engineering,</a:t>
            </a:r>
          </a:p>
          <a:p>
            <a:pPr algn="r"/>
            <a:r>
              <a:rPr lang="en-US" sz="1800" dirty="0" smtClean="0"/>
              <a:t> </a:t>
            </a:r>
            <a:r>
              <a:rPr lang="en-US" sz="1800" dirty="0" err="1" smtClean="0"/>
              <a:t>Universiti</a:t>
            </a:r>
            <a:r>
              <a:rPr lang="en-US" sz="1800" dirty="0" smtClean="0"/>
              <a:t> </a:t>
            </a:r>
            <a:r>
              <a:rPr lang="en-US" sz="1800" dirty="0" err="1" smtClean="0"/>
              <a:t>Teknologi</a:t>
            </a:r>
            <a:r>
              <a:rPr lang="en-US" sz="1800" dirty="0" smtClean="0"/>
              <a:t> Malaysia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2815032" y="2133600"/>
            <a:ext cx="286501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/>
              <a:t>Chapter 4</a:t>
            </a:r>
          </a:p>
          <a:p>
            <a:pPr algn="ctr"/>
            <a:r>
              <a:rPr lang="en-US" sz="4400" dirty="0" smtClean="0"/>
              <a:t>Eigenvalues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19113"/>
          </a:xfrm>
        </p:spPr>
        <p:txBody>
          <a:bodyPr/>
          <a:lstStyle/>
          <a:p>
            <a:r>
              <a:rPr lang="en-US" altLang="en-US"/>
              <a:t>Figure 27_08.jpg</a:t>
            </a:r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825" y="685800"/>
            <a:ext cx="5083175" cy="5453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284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31800" y="647700"/>
            <a:ext cx="7056438" cy="647700"/>
          </a:xfrm>
          <a:ln/>
        </p:spPr>
        <p:txBody>
          <a:bodyPr tIns="32004"/>
          <a:lstStyle/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</a:pPr>
            <a:r>
              <a:rPr lang="en-US" altLang="en-US"/>
              <a:t>Eigenvalues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503239" y="1768475"/>
            <a:ext cx="8259762" cy="432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en-US" dirty="0" smtClean="0"/>
              <a:t>For a non-homogeneous system of linear algebraic equations</a:t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			[A]{x} = {B}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en-US" dirty="0"/>
              <a:t>If [A] has non-zero determinant (linearly independent system)</a:t>
            </a:r>
          </a:p>
          <a:p>
            <a:pPr marL="831850" lvl="1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en-US" dirty="0"/>
              <a:t>System has unique solution; only one {x} can satisfy equation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64814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31800" y="647700"/>
            <a:ext cx="7056438" cy="647700"/>
          </a:xfrm>
          <a:ln/>
        </p:spPr>
        <p:txBody>
          <a:bodyPr tIns="32004"/>
          <a:lstStyle/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</a:pPr>
            <a:r>
              <a:rPr lang="en-US" altLang="en-US"/>
              <a:t>Eigenvalues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533400" y="1447801"/>
            <a:ext cx="8001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en-US" sz="2800" dirty="0" smtClean="0"/>
              <a:t>For homogeneous systems</a:t>
            </a:r>
            <a:br>
              <a:rPr lang="en-US" altLang="en-US" sz="2800" dirty="0" smtClean="0"/>
            </a:br>
            <a:r>
              <a:rPr lang="en-US" altLang="en-US" sz="2800" dirty="0" smtClean="0"/>
              <a:t>		[A]{x} = 0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en-US" sz="2800" dirty="0" smtClean="0"/>
              <a:t>Solution is not unique; several {x}'s can satisfy equation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en-US" sz="2800" dirty="0" smtClean="0"/>
              <a:t>We can write</a:t>
            </a:r>
            <a:br>
              <a:rPr lang="en-US" altLang="en-US" sz="2800" dirty="0" smtClean="0"/>
            </a:br>
            <a:r>
              <a:rPr lang="en-US" altLang="en-US" sz="2800" dirty="0" smtClean="0"/>
              <a:t>		[A]{x} = </a:t>
            </a:r>
            <a:r>
              <a:rPr lang="en-US" altLang="en-US" sz="2800" dirty="0" smtClean="0">
                <a:cs typeface="Arial" panose="020B0604020202020204" pitchFamily="34" charset="0"/>
              </a:rPr>
              <a:t>λ {x}</a:t>
            </a:r>
            <a:br>
              <a:rPr lang="en-US" altLang="en-US" sz="2800" dirty="0" smtClean="0">
                <a:cs typeface="Arial" panose="020B0604020202020204" pitchFamily="34" charset="0"/>
              </a:rPr>
            </a:br>
            <a:r>
              <a:rPr lang="en-US" altLang="en-US" sz="2800" dirty="0" smtClean="0">
                <a:cs typeface="Arial" panose="020B0604020202020204" pitchFamily="34" charset="0"/>
              </a:rPr>
              <a:t>							</a:t>
            </a:r>
            <a:endParaRPr lang="en-US" altLang="en-US" sz="2400" dirty="0"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57600" y="4343400"/>
            <a:ext cx="4572000" cy="193899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en-US" sz="2400" dirty="0"/>
              <a:t>λ = scalar that satisfies system</a:t>
            </a:r>
          </a:p>
          <a:p>
            <a:r>
              <a:rPr lang="en-US" sz="2400" dirty="0" smtClean="0"/>
              <a:t>   = </a:t>
            </a:r>
            <a:r>
              <a:rPr lang="en-US" sz="2400" dirty="0"/>
              <a:t>eigenvalue </a:t>
            </a:r>
            <a:r>
              <a:rPr lang="en-US" sz="2400" dirty="0" smtClean="0"/>
              <a:t>of [A] (can </a:t>
            </a:r>
            <a:r>
              <a:rPr lang="en-US" sz="2400" dirty="0"/>
              <a:t>be many)</a:t>
            </a:r>
          </a:p>
          <a:p>
            <a:r>
              <a:rPr lang="en-US" sz="2400" dirty="0"/>
              <a:t>[A] = square matrix</a:t>
            </a:r>
          </a:p>
          <a:p>
            <a:r>
              <a:rPr lang="en-US" sz="2400" dirty="0"/>
              <a:t>{x} = eigenvector</a:t>
            </a:r>
          </a:p>
          <a:p>
            <a:r>
              <a:rPr lang="en-US" sz="2400" dirty="0"/>
              <a:t>λ, {x} = </a:t>
            </a:r>
            <a:r>
              <a:rPr lang="en-US" sz="2400" dirty="0" err="1"/>
              <a:t>eigenpair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47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04800" y="1600200"/>
            <a:ext cx="839787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 smtClean="0"/>
              <a:t>This </a:t>
            </a:r>
            <a:r>
              <a:rPr lang="en-US" altLang="en-US" dirty="0"/>
              <a:t>deceptively simple equation says that for the square matrix </a:t>
            </a:r>
            <a:r>
              <a:rPr lang="en-US" altLang="en-US" b="1" dirty="0"/>
              <a:t>A</a:t>
            </a:r>
            <a:r>
              <a:rPr lang="en-US" altLang="en-US" dirty="0"/>
              <a:t>, there is a vector </a:t>
            </a:r>
            <a:r>
              <a:rPr lang="en-US" altLang="en-US" b="1" dirty="0"/>
              <a:t>x</a:t>
            </a:r>
            <a:r>
              <a:rPr lang="en-US" altLang="en-US" dirty="0"/>
              <a:t> such </a:t>
            </a:r>
            <a:r>
              <a:rPr lang="en-US" altLang="en-US" dirty="0" smtClean="0"/>
              <a:t>that multiplying </a:t>
            </a:r>
            <a:r>
              <a:rPr lang="en-US" altLang="en-US" b="1" dirty="0" smtClean="0"/>
              <a:t>x</a:t>
            </a:r>
            <a:r>
              <a:rPr lang="en-US" altLang="en-US" dirty="0" smtClean="0"/>
              <a:t> by the matrix </a:t>
            </a:r>
            <a:r>
              <a:rPr lang="en-US" altLang="en-US" b="1" dirty="0" smtClean="0"/>
              <a:t>A</a:t>
            </a:r>
            <a:r>
              <a:rPr lang="en-US" altLang="en-US" dirty="0" smtClean="0"/>
              <a:t> gives the same result as multiplying it with just a scalar</a:t>
            </a:r>
            <a:r>
              <a:rPr lang="en-US" altLang="en-US" dirty="0" smtClean="0">
                <a:solidFill>
                  <a:srgbClr val="FF0000"/>
                </a:solidFill>
              </a:rPr>
              <a:t>, </a:t>
            </a:r>
            <a:r>
              <a:rPr lang="en-US" altLang="en-US" b="1" dirty="0" smtClean="0">
                <a:solidFill>
                  <a:srgbClr val="FF0000"/>
                </a:solidFill>
                <a:sym typeface="Symbol" panose="05050102010706020507" pitchFamily="18" charset="2"/>
              </a:rPr>
              <a:t></a:t>
            </a:r>
            <a:r>
              <a:rPr lang="en-US" altLang="en-US" dirty="0">
                <a:solidFill>
                  <a:srgbClr val="FF0000"/>
                </a:solidFill>
                <a:sym typeface="Symbol" panose="05050102010706020507" pitchFamily="18" charset="2"/>
              </a:rPr>
              <a:t>.</a:t>
            </a:r>
            <a:r>
              <a:rPr lang="en-US" altLang="en-US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 smtClean="0"/>
              <a:t>Multiplying a matrix </a:t>
            </a:r>
            <a:r>
              <a:rPr lang="en-US" altLang="en-US" b="1" dirty="0" smtClean="0"/>
              <a:t>A</a:t>
            </a:r>
            <a:r>
              <a:rPr lang="en-US" altLang="en-US" dirty="0" smtClean="0"/>
              <a:t> with a vector </a:t>
            </a:r>
            <a:r>
              <a:rPr lang="en-US" altLang="en-US" b="1" dirty="0" smtClean="0"/>
              <a:t>x</a:t>
            </a:r>
            <a:r>
              <a:rPr lang="en-US" altLang="en-US" dirty="0" smtClean="0"/>
              <a:t> would usually change the vector’s direction, but some special vectors do not change direction after being multiplied with </a:t>
            </a:r>
            <a:r>
              <a:rPr lang="en-US" altLang="en-US" b="1" dirty="0" smtClean="0"/>
              <a:t>A</a:t>
            </a:r>
            <a:r>
              <a:rPr lang="en-US" altLang="en-US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 smtClean="0"/>
              <a:t>That </a:t>
            </a:r>
            <a:r>
              <a:rPr lang="en-US" altLang="en-US" dirty="0"/>
              <a:t>multiplication </a:t>
            </a:r>
            <a:r>
              <a:rPr lang="en-US" altLang="en-US" dirty="0" smtClean="0"/>
              <a:t>will just result in the </a:t>
            </a:r>
            <a:r>
              <a:rPr lang="en-US" altLang="en-US" i="1" dirty="0"/>
              <a:t>stretching or shrinking </a:t>
            </a:r>
            <a:r>
              <a:rPr lang="en-US" altLang="en-US" i="1" dirty="0" smtClean="0"/>
              <a:t>of the vector </a:t>
            </a:r>
            <a:r>
              <a:rPr lang="en-US" altLang="en-US" dirty="0" smtClean="0"/>
              <a:t>without changing its direction. This is the same as multiplying it with a scalar constant.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These special vectors are called eigenvectors.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8649692"/>
              </p:ext>
            </p:extLst>
          </p:nvPr>
        </p:nvGraphicFramePr>
        <p:xfrm>
          <a:off x="2133600" y="304800"/>
          <a:ext cx="3962400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3" imgW="533400" imgH="139700" progId="Equation.3">
                  <p:embed/>
                </p:oleObj>
              </mc:Choice>
              <mc:Fallback>
                <p:oleObj name="Equation" r:id="rId3" imgW="533400" imgH="139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04800"/>
                        <a:ext cx="3962400" cy="1038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8745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>
                <a:spLocks noResize="1"/>
              </p:cNvSpPr>
              <p:nvPr/>
            </p:nvSpPr>
            <p:spPr>
              <a:xfrm>
                <a:off x="381000" y="3810000"/>
                <a:ext cx="6689400" cy="19194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81638" tIns="40819" rIns="81638" bIns="40819" compatLnSpc="0">
                <a:no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⋯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n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⋯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n</m:t>
                                    </m:r>
                                  </m:sub>
                                </m:sSub>
                              </m:e>
                            </m:mr>
                            <m:mr>
                              <m:e/>
                              <m:e/>
                              <m:e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⋱</m:t>
                                </m:r>
                              </m:e>
                              <m:e/>
                              <m:e/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⋯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𝑛𝑛</m:t>
                                    </m:r>
                                  </m:sub>
                                </m:sSub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sz="24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810000"/>
                <a:ext cx="6689400" cy="1919468"/>
              </a:xfrm>
              <a:prstGeom prst="rect">
                <a:avLst/>
              </a:prstGeom>
              <a:blipFill rotWithShape="0">
                <a:blip r:embed="rId2"/>
                <a:stretch>
                  <a:fillRect r="-30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>
                <a:spLocks noResize="1"/>
              </p:cNvSpPr>
              <p:nvPr/>
            </p:nvSpPr>
            <p:spPr>
              <a:xfrm>
                <a:off x="2647024" y="798125"/>
                <a:ext cx="2217936" cy="4098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81638" tIns="40819" rIns="81638" bIns="40819" compatLnSpc="0">
                <a:no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</m:d>
                      <m:r>
                        <a:rPr lang="en-US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024" y="798125"/>
                <a:ext cx="2217936" cy="409821"/>
              </a:xfrm>
              <a:prstGeom prst="rect">
                <a:avLst/>
              </a:prstGeom>
              <a:blipFill rotWithShape="0">
                <a:blip r:embed="rId3"/>
                <a:stretch>
                  <a:fillRect b="-164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908140" y="1473759"/>
            <a:ext cx="2759812" cy="510566"/>
          </a:xfrm>
          <a:prstGeom prst="rect">
            <a:avLst/>
          </a:prstGeom>
          <a:noFill/>
          <a:ln>
            <a:noFill/>
          </a:ln>
        </p:spPr>
        <p:txBody>
          <a:bodyPr wrap="none" lIns="81638" tIns="40819" rIns="81638" bIns="40819" anchorCtr="0" compatLnSpc="0">
            <a:spAutoFit/>
          </a:bodyPr>
          <a:lstStyle/>
          <a:p>
            <a:pPr hangingPunct="0"/>
            <a:r>
              <a:rPr lang="en-US" sz="2903">
                <a:latin typeface="Liberation Serif" pitchFamily="18"/>
                <a:ea typeface="Segoe UI" pitchFamily="2"/>
                <a:cs typeface="Tahoma" pitchFamily="2"/>
              </a:rPr>
              <a:t>Can be written as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9318" y="2914177"/>
            <a:ext cx="3286815" cy="510566"/>
          </a:xfrm>
          <a:prstGeom prst="rect">
            <a:avLst/>
          </a:prstGeom>
          <a:noFill/>
          <a:ln>
            <a:noFill/>
          </a:ln>
        </p:spPr>
        <p:txBody>
          <a:bodyPr wrap="none" lIns="81638" tIns="40819" rIns="81638" bIns="40819" anchorCtr="0" compatLnSpc="0">
            <a:spAutoFit/>
          </a:bodyPr>
          <a:lstStyle/>
          <a:p>
            <a:pPr hangingPunct="0"/>
            <a:r>
              <a:rPr lang="en-US" sz="2903">
                <a:latin typeface="Liberation Serif" pitchFamily="18"/>
                <a:ea typeface="Segoe UI" pitchFamily="2"/>
                <a:cs typeface="Tahoma" pitchFamily="2"/>
              </a:rPr>
              <a:t>Expanded to become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819400" y="2209800"/>
                <a:ext cx="2793009" cy="535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</m:d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2209800"/>
                <a:ext cx="2793009" cy="53514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584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91862" y="589661"/>
            <a:ext cx="7178247" cy="584775"/>
          </a:xfrm>
        </p:spPr>
        <p:txBody>
          <a:bodyPr>
            <a:spAutoFit/>
          </a:bodyPr>
          <a:lstStyle/>
          <a:p>
            <a:pPr lvl="0"/>
            <a:r>
              <a:rPr lang="en-US" sz="3200" dirty="0"/>
              <a:t>Standard Form of Eigenvalue Problem</a:t>
            </a:r>
          </a:p>
        </p:txBody>
      </p:sp>
      <p:sp>
        <p:nvSpPr>
          <p:cNvPr id="4" name="Title 3"/>
          <p:cNvSpPr txBox="1">
            <a:spLocks noGrp="1"/>
          </p:cNvSpPr>
          <p:nvPr>
            <p:ph type="title" idx="4294967295"/>
          </p:nvPr>
        </p:nvSpPr>
        <p:spPr>
          <a:xfrm>
            <a:off x="489501" y="3178069"/>
            <a:ext cx="8228763" cy="584775"/>
          </a:xfrm>
        </p:spPr>
        <p:txBody>
          <a:bodyPr>
            <a:spAutoFit/>
          </a:bodyPr>
          <a:lstStyle/>
          <a:p>
            <a:pPr lvl="0"/>
            <a:r>
              <a:rPr lang="en-US" sz="3200" dirty="0"/>
              <a:t>General Form of Eigenvalue Problem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0057" y="5408375"/>
            <a:ext cx="7730543" cy="831615"/>
          </a:xfrm>
          <a:prstGeom prst="rect">
            <a:avLst/>
          </a:prstGeom>
          <a:noFill/>
          <a:ln>
            <a:noFill/>
          </a:ln>
        </p:spPr>
        <p:txBody>
          <a:bodyPr wrap="square" lIns="81638" tIns="40819" rIns="81638" bIns="40819" anchorCtr="0" compatLnSpc="0">
            <a:spAutoFit/>
          </a:bodyPr>
          <a:lstStyle/>
          <a:p>
            <a:pPr hangingPunct="0"/>
            <a:r>
              <a:rPr lang="en-US" sz="2540" dirty="0">
                <a:latin typeface="Liberation Serif" pitchFamily="18"/>
                <a:ea typeface="Segoe UI" pitchFamily="2"/>
                <a:cs typeface="Tahoma" pitchFamily="2"/>
              </a:rPr>
              <a:t>General form can be converted to standard form (solution methods employ standard form)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505200" y="1752600"/>
                <a:ext cx="2121093" cy="535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</m:d>
                      <m:r>
                        <a:rPr lang="en-US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1752600"/>
                <a:ext cx="2121093" cy="53514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505200" y="4343400"/>
                <a:ext cx="2618666" cy="535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</m:d>
                      <m:r>
                        <a:rPr lang="en-US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4343400"/>
                <a:ext cx="2618666" cy="53514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663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91862" y="589824"/>
            <a:ext cx="7380538" cy="584775"/>
          </a:xfrm>
        </p:spPr>
        <p:txBody>
          <a:bodyPr wrap="square">
            <a:spAutoFit/>
          </a:bodyPr>
          <a:lstStyle/>
          <a:p>
            <a:pPr lvl="0"/>
            <a:r>
              <a:rPr lang="en-US" sz="3200" dirty="0"/>
              <a:t>Methods for </a:t>
            </a:r>
            <a:r>
              <a:rPr lang="en-US" sz="3200" dirty="0" smtClean="0"/>
              <a:t>Solving Eigenvalue </a:t>
            </a:r>
            <a:r>
              <a:rPr lang="en-US" sz="3200" dirty="0"/>
              <a:t>Problems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457171" y="1605033"/>
            <a:ext cx="8228763" cy="462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dirty="0"/>
              <a:t>Determinant search method</a:t>
            </a:r>
          </a:p>
          <a:p>
            <a:pPr lvl="1">
              <a:buSzPct val="45000"/>
              <a:buFont typeface="StarSymbol"/>
              <a:buChar char="●"/>
            </a:pPr>
            <a:r>
              <a:rPr lang="en-US" dirty="0"/>
              <a:t>Characteristic polynomial</a:t>
            </a:r>
          </a:p>
          <a:p>
            <a:pPr>
              <a:buSzPct val="45000"/>
              <a:buFont typeface="StarSymbol"/>
              <a:buChar char="●"/>
            </a:pPr>
            <a:r>
              <a:rPr lang="en-US" dirty="0"/>
              <a:t>Iterative</a:t>
            </a:r>
          </a:p>
          <a:p>
            <a:pPr lvl="1">
              <a:buSzPct val="45000"/>
              <a:buFont typeface="StarSymbol"/>
              <a:buChar char="●"/>
            </a:pPr>
            <a:r>
              <a:rPr lang="en-US" dirty="0"/>
              <a:t>Power method</a:t>
            </a:r>
          </a:p>
          <a:p>
            <a:pPr lvl="1">
              <a:buSzPct val="45000"/>
              <a:buFont typeface="StarSymbol"/>
              <a:buChar char="●"/>
            </a:pPr>
            <a:r>
              <a:rPr lang="en-US" dirty="0"/>
              <a:t>Vector iteration, subspace iteration, etc.</a:t>
            </a:r>
          </a:p>
          <a:p>
            <a:pPr>
              <a:buSzPct val="45000"/>
              <a:buFont typeface="StarSymbol"/>
              <a:buChar char="●"/>
            </a:pPr>
            <a:r>
              <a:rPr lang="en-US" dirty="0"/>
              <a:t>Transformation</a:t>
            </a:r>
          </a:p>
          <a:p>
            <a:pPr lvl="1">
              <a:buSzPct val="45000"/>
              <a:buFont typeface="StarSymbol"/>
              <a:buChar char="●"/>
            </a:pPr>
            <a:r>
              <a:rPr lang="en-US" dirty="0"/>
              <a:t>Jacobi</a:t>
            </a:r>
          </a:p>
          <a:p>
            <a:pPr lvl="1">
              <a:buSzPct val="45000"/>
              <a:buFont typeface="StarSymbol"/>
              <a:buChar char="●"/>
            </a:pPr>
            <a:r>
              <a:rPr lang="en-US" dirty="0"/>
              <a:t>Givens</a:t>
            </a:r>
          </a:p>
          <a:p>
            <a:pPr lvl="1">
              <a:buSzPct val="45000"/>
              <a:buFont typeface="StarSymbol"/>
              <a:buChar char="●"/>
            </a:pPr>
            <a:r>
              <a:rPr lang="en-US" dirty="0"/>
              <a:t>Householder</a:t>
            </a:r>
          </a:p>
          <a:p>
            <a:pPr>
              <a:buSzPct val="45000"/>
              <a:buFont typeface="StarSymbol"/>
              <a:buChar char="●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32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91862" y="497329"/>
            <a:ext cx="6400403" cy="769441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Determinant search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 txBox="1">
                <a:spLocks/>
              </p:cNvSpPr>
              <p:nvPr/>
            </p:nvSpPr>
            <p:spPr bwMode="auto">
              <a:xfrm>
                <a:off x="457171" y="1350322"/>
                <a:ext cx="8228763" cy="37114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SzPct val="45000"/>
                  <a:buFont typeface="StarSymbol"/>
                  <a:buChar char="●"/>
                </a:pP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 non-trivial solutions of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  <m:r>
                          <a:rPr lang="en-US" sz="2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determinant,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det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  <m:r>
                          <a:rPr lang="en-US" sz="2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SzPct val="45000"/>
                  <a:buNone/>
                </a:pP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SzPct val="45000"/>
                  <a:buFont typeface="StarSymbol"/>
                  <a:buChar char="●"/>
                </a:pP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The expression of determinant will result in a polynomial of order n in λ (characteristic polynomial)</a:t>
                </a:r>
                <a:b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SzPct val="45000"/>
                  <a:buFont typeface="StarSymbol"/>
                  <a:buChar char="●"/>
                </a:pP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Roots of this polynomial are the eigenvalues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171" y="1350322"/>
                <a:ext cx="8228763" cy="3711401"/>
              </a:xfrm>
              <a:prstGeom prst="rect">
                <a:avLst/>
              </a:prstGeom>
              <a:blipFill rotWithShape="0">
                <a:blip r:embed="rId2"/>
                <a:stretch>
                  <a:fillRect r="-593" b="-312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057400" y="2307823"/>
                <a:ext cx="23047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</m:d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2307823"/>
                <a:ext cx="2304733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>
                <a:spLocks noResize="1"/>
              </p:cNvSpPr>
              <p:nvPr/>
            </p:nvSpPr>
            <p:spPr>
              <a:xfrm>
                <a:off x="1124969" y="3962400"/>
                <a:ext cx="4934188" cy="4375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81638" tIns="40819" rIns="81638" bIns="40819" compatLnSpc="0">
                <a:no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>
                          <a:latin typeface="Cambria Math" panose="02040503050406030204" pitchFamily="18" charset="0"/>
                        </a:rPr>
                        <m:t>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40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969" y="3962400"/>
                <a:ext cx="4934188" cy="437579"/>
              </a:xfrm>
              <a:prstGeom prst="rect">
                <a:avLst/>
              </a:prstGeom>
              <a:blipFill rotWithShape="0">
                <a:blip r:embed="rId5"/>
                <a:stretch>
                  <a:fillRect l="-618" r="-22002" b="-180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800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altLang="en-US" smtClean="0"/>
              <a:t>2 X 2 Example 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941696" y="1447800"/>
            <a:ext cx="4365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A =                                  so A - </a:t>
            </a:r>
            <a:r>
              <a:rPr lang="en-US" altLang="en-US" sz="2400">
                <a:sym typeface="Symbol" panose="05050102010706020507" pitchFamily="18" charset="2"/>
              </a:rPr>
              <a:t>I = </a:t>
            </a:r>
            <a:r>
              <a:rPr lang="en-US" altLang="en-US" sz="2400"/>
              <a:t>  </a:t>
            </a: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1856096" y="1219200"/>
            <a:ext cx="51879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1  -2                                            1 - </a:t>
            </a:r>
            <a:r>
              <a:rPr lang="en-US" altLang="en-US" sz="2400">
                <a:sym typeface="Symbol" panose="05050102010706020507" pitchFamily="18" charset="2"/>
              </a:rPr>
              <a:t>   -2</a:t>
            </a:r>
            <a:endParaRPr lang="en-US" altLang="en-US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3  -4                                                3     -4 - </a:t>
            </a:r>
            <a:r>
              <a:rPr lang="en-US" altLang="en-US" sz="2400">
                <a:sym typeface="Symbol" panose="05050102010706020507" pitchFamily="18" charset="2"/>
              </a:rPr>
              <a:t></a:t>
            </a:r>
            <a:endParaRPr lang="en-US" altLang="en-US" sz="2400"/>
          </a:p>
        </p:txBody>
      </p:sp>
      <p:sp>
        <p:nvSpPr>
          <p:cNvPr id="7" name="Left Bracket 6"/>
          <p:cNvSpPr/>
          <p:nvPr/>
        </p:nvSpPr>
        <p:spPr>
          <a:xfrm>
            <a:off x="1779896" y="1219200"/>
            <a:ext cx="73025" cy="914400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ight Bracket 7"/>
          <p:cNvSpPr/>
          <p:nvPr/>
        </p:nvSpPr>
        <p:spPr>
          <a:xfrm>
            <a:off x="2694296" y="1219200"/>
            <a:ext cx="73025" cy="914400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Left Bracket 8"/>
          <p:cNvSpPr/>
          <p:nvPr/>
        </p:nvSpPr>
        <p:spPr>
          <a:xfrm>
            <a:off x="5361296" y="1143000"/>
            <a:ext cx="73025" cy="914400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ight Bracket 9"/>
          <p:cNvSpPr/>
          <p:nvPr/>
        </p:nvSpPr>
        <p:spPr>
          <a:xfrm>
            <a:off x="7037696" y="1143000"/>
            <a:ext cx="73025" cy="914400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941696" y="2469724"/>
            <a:ext cx="5078104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/>
              <a:t>det</a:t>
            </a:r>
            <a:r>
              <a:rPr lang="en-US" altLang="en-US" sz="2400" dirty="0"/>
              <a:t>(A - </a:t>
            </a:r>
            <a:r>
              <a:rPr lang="en-US" altLang="en-US" sz="2400" dirty="0">
                <a:sym typeface="Symbol" panose="05050102010706020507" pitchFamily="18" charset="2"/>
              </a:rPr>
              <a:t>I)  =  (1 - )(-4 - ) – (3)(-2)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ym typeface="Symbol" panose="05050102010706020507" pitchFamily="18" charset="2"/>
              </a:rPr>
              <a:t>                    = </a:t>
            </a:r>
            <a:r>
              <a:rPr lang="en-US" altLang="en-US" sz="2400" baseline="30000" dirty="0">
                <a:sym typeface="Symbol" panose="05050102010706020507" pitchFamily="18" charset="2"/>
              </a:rPr>
              <a:t>2</a:t>
            </a:r>
            <a:r>
              <a:rPr lang="en-US" altLang="en-US" sz="2400" dirty="0">
                <a:sym typeface="Symbol" panose="05050102010706020507" pitchFamily="18" charset="2"/>
              </a:rPr>
              <a:t> + 3  + 2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ym typeface="Symbol" panose="05050102010706020507" pitchFamily="18" charset="2"/>
              </a:rPr>
              <a:t>Set  </a:t>
            </a:r>
            <a:r>
              <a:rPr lang="en-US" altLang="en-US" sz="2400" baseline="30000" dirty="0">
                <a:sym typeface="Symbol" panose="05050102010706020507" pitchFamily="18" charset="2"/>
              </a:rPr>
              <a:t>2</a:t>
            </a:r>
            <a:r>
              <a:rPr lang="en-US" altLang="en-US" sz="2400" dirty="0">
                <a:sym typeface="Symbol" panose="05050102010706020507" pitchFamily="18" charset="2"/>
              </a:rPr>
              <a:t> + 3  + 2 to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ym typeface="Symbol" panose="05050102010706020507" pitchFamily="18" charset="2"/>
              </a:rPr>
              <a:t>Then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ym typeface="Symbol" panose="05050102010706020507" pitchFamily="18" charset="2"/>
              </a:rPr>
              <a:t>So the two values of  </a:t>
            </a:r>
            <a:r>
              <a:rPr lang="en-US" altLang="en-US" sz="2400" baseline="30000" dirty="0">
                <a:sym typeface="Symbol" panose="05050102010706020507" pitchFamily="18" charset="2"/>
              </a:rPr>
              <a:t> </a:t>
            </a:r>
            <a:r>
              <a:rPr lang="en-US" altLang="en-US" sz="2400" dirty="0">
                <a:sym typeface="Symbol" panose="05050102010706020507" pitchFamily="18" charset="2"/>
              </a:rPr>
              <a:t>are  -1  and -2</a:t>
            </a:r>
            <a:r>
              <a:rPr lang="en-US" altLang="en-US" sz="2400" dirty="0" smtClean="0">
                <a:sym typeface="Symbol" panose="05050102010706020507" pitchFamily="18" charset="2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 smtClean="0"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smtClean="0">
                <a:sym typeface="Symbol" panose="05050102010706020507" pitchFamily="18" charset="2"/>
              </a:rPr>
              <a:t>*How to obtain eigenvectors?</a:t>
            </a:r>
            <a:endParaRPr lang="en-US" altLang="en-US" sz="2400" dirty="0"/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A55B88D-9F66-40B9-93E1-5C937E8080B2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81200" y="4191000"/>
                <a:ext cx="1931491" cy="6454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−3±</m:t>
                          </m:r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9−8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4191000"/>
                <a:ext cx="1931491" cy="64543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912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219200" y="381000"/>
            <a:ext cx="6858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Eigenvalue Example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02" y="1728788"/>
            <a:ext cx="6246573" cy="436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902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31800" y="647700"/>
            <a:ext cx="7056438" cy="647700"/>
          </a:xfrm>
          <a:ln/>
        </p:spPr>
        <p:txBody>
          <a:bodyPr tIns="32004"/>
          <a:lstStyle/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</a:pPr>
            <a:r>
              <a:rPr lang="en-US" altLang="en-US"/>
              <a:t>Matrix Eigenvalues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503239" y="1768475"/>
            <a:ext cx="7954962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en-US" dirty="0" smtClean="0"/>
              <a:t>Eigenvalue = </a:t>
            </a:r>
            <a:r>
              <a:rPr lang="en-US" altLang="en-US" i="1" dirty="0" smtClean="0"/>
              <a:t>characteristic value </a:t>
            </a:r>
            <a:r>
              <a:rPr lang="en-US" altLang="en-US" dirty="0" smtClean="0"/>
              <a:t>of a square matrix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en-US" dirty="0" smtClean="0"/>
              <a:t>Common fields of application: vibration, oscillation systems, elasticity.</a:t>
            </a:r>
          </a:p>
          <a:p>
            <a:pPr marL="831850" lvl="1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en-US" dirty="0" smtClean="0"/>
              <a:t>We can think of eigenvalues as the characteristic “natural mode” of a system.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19113"/>
          </a:xfrm>
        </p:spPr>
        <p:txBody>
          <a:bodyPr/>
          <a:lstStyle/>
          <a:p>
            <a:r>
              <a:rPr lang="en-US" altLang="en-US"/>
              <a:t>Figure 27_06.jpg</a:t>
            </a:r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419100"/>
            <a:ext cx="7954962" cy="588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565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91862" y="589662"/>
            <a:ext cx="6400403" cy="584775"/>
          </a:xfrm>
        </p:spPr>
        <p:txBody>
          <a:bodyPr>
            <a:spAutoFit/>
          </a:bodyPr>
          <a:lstStyle/>
          <a:p>
            <a:pPr lvl="0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Faddeev-Leverrier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Method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457171" y="1605033"/>
            <a:ext cx="8228763" cy="2419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sz="2800" dirty="0" smtClean="0">
                <a:latin typeface="Arial" pitchFamily="34"/>
                <a:cs typeface="Arial" pitchFamily="34"/>
              </a:rPr>
              <a:t>For large order [A]'s, expanding determinant to get the polynomial is tedious</a:t>
            </a:r>
          </a:p>
          <a:p>
            <a:pPr>
              <a:buSzPct val="45000"/>
              <a:buFont typeface="StarSymbol"/>
              <a:buChar char="●"/>
            </a:pPr>
            <a:r>
              <a:rPr lang="en-US" sz="2800" dirty="0" smtClean="0">
                <a:latin typeface="Arial" pitchFamily="34"/>
                <a:cs typeface="Arial" pitchFamily="34"/>
              </a:rPr>
              <a:t>Use </a:t>
            </a:r>
            <a:r>
              <a:rPr lang="en-US" sz="2800" dirty="0" err="1" smtClean="0">
                <a:latin typeface="Arial" pitchFamily="34"/>
                <a:cs typeface="Arial" pitchFamily="34"/>
              </a:rPr>
              <a:t>Faddeev-Leverrier</a:t>
            </a:r>
            <a:r>
              <a:rPr lang="en-US" sz="2800" dirty="0" smtClean="0">
                <a:latin typeface="Arial" pitchFamily="34"/>
                <a:cs typeface="Arial" pitchFamily="34"/>
              </a:rPr>
              <a:t> Method to get polynomial</a:t>
            </a:r>
          </a:p>
          <a:p>
            <a:pPr>
              <a:buSzPct val="45000"/>
              <a:buFont typeface="StarSymbol"/>
              <a:buChar char="●"/>
            </a:pPr>
            <a:r>
              <a:rPr lang="en-US" sz="2800" dirty="0" smtClean="0">
                <a:latin typeface="Arial" pitchFamily="34"/>
                <a:cs typeface="Arial" pitchFamily="34"/>
              </a:rPr>
              <a:t>If the characteristic polynomial is written as</a:t>
            </a:r>
            <a:endParaRPr lang="en-US" sz="2800" dirty="0">
              <a:latin typeface="Arial" pitchFamily="34"/>
              <a:cs typeface="Arial" pitchFamily="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>
                <a:spLocks noResize="1"/>
              </p:cNvSpPr>
              <p:nvPr/>
            </p:nvSpPr>
            <p:spPr>
              <a:xfrm>
                <a:off x="914400" y="4235963"/>
                <a:ext cx="4934188" cy="4375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81638" tIns="40819" rIns="81638" bIns="40819" compatLnSpc="0">
                <a:no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>
                          <a:latin typeface="Cambria Math" panose="02040503050406030204" pitchFamily="18" charset="0"/>
                        </a:rPr>
                        <m:t>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40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4235963"/>
                <a:ext cx="4934188" cy="437579"/>
              </a:xfrm>
              <a:prstGeom prst="rect">
                <a:avLst/>
              </a:prstGeom>
              <a:blipFill rotWithShape="0">
                <a:blip r:embed="rId2"/>
                <a:stretch>
                  <a:fillRect l="-618" r="-22126" b="-180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341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91862" y="589662"/>
            <a:ext cx="6400403" cy="584775"/>
          </a:xfrm>
        </p:spPr>
        <p:txBody>
          <a:bodyPr>
            <a:spAutoFit/>
          </a:bodyPr>
          <a:lstStyle/>
          <a:p>
            <a:pPr lvl="0" algn="l"/>
            <a:r>
              <a:rPr lang="en-US" sz="3200" dirty="0" err="1"/>
              <a:t>Faddeev-Leverrier</a:t>
            </a:r>
            <a:r>
              <a:rPr lang="en-US" sz="3200" dirty="0"/>
              <a:t> Method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468275" y="1372529"/>
            <a:ext cx="8228763" cy="319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sz="2800" dirty="0" smtClean="0"/>
              <a:t>Get </a:t>
            </a:r>
            <a:r>
              <a:rPr lang="en-US" sz="2800" u="sng" dirty="0" smtClean="0"/>
              <a:t>polynomial coefficients</a:t>
            </a:r>
            <a:r>
              <a:rPr lang="en-US" sz="2800" dirty="0" smtClean="0"/>
              <a:t> p</a:t>
            </a:r>
            <a:r>
              <a:rPr lang="en-US" sz="2800" baseline="-33000" dirty="0" smtClean="0"/>
              <a:t>1</a:t>
            </a:r>
            <a:r>
              <a:rPr lang="en-US" sz="2800" dirty="0" smtClean="0"/>
              <a:t>,p</a:t>
            </a:r>
            <a:r>
              <a:rPr lang="en-US" sz="2800" baseline="-33000" dirty="0" smtClean="0"/>
              <a:t>2</a:t>
            </a:r>
            <a:r>
              <a:rPr lang="en-US" sz="2800" dirty="0" smtClean="0"/>
              <a:t>,...</a:t>
            </a:r>
            <a:r>
              <a:rPr lang="en-US" sz="2800" dirty="0" err="1" smtClean="0"/>
              <a:t>p</a:t>
            </a:r>
            <a:r>
              <a:rPr lang="en-US" sz="2800" baseline="-33000" dirty="0" err="1" smtClean="0"/>
              <a:t>n</a:t>
            </a:r>
            <a:r>
              <a:rPr lang="en-US" sz="2800" dirty="0" smtClean="0"/>
              <a:t> from sequence of matrices [B</a:t>
            </a:r>
            <a:r>
              <a:rPr lang="en-US" sz="2800" baseline="-33000" dirty="0" smtClean="0"/>
              <a:t>i</a:t>
            </a:r>
            <a:r>
              <a:rPr lang="en-US" sz="2800" dirty="0" smtClean="0"/>
              <a:t>]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pPr>
              <a:buSzPct val="45000"/>
              <a:buFont typeface="StarSymbol"/>
              <a:buChar char="●"/>
            </a:pPr>
            <a:r>
              <a:rPr lang="en-US" sz="2800" dirty="0" smtClean="0"/>
              <a:t>succinctly;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>
                <a:spLocks noResize="1"/>
              </p:cNvSpPr>
              <p:nvPr/>
            </p:nvSpPr>
            <p:spPr>
              <a:xfrm>
                <a:off x="1905000" y="2362200"/>
                <a:ext cx="5250616" cy="1909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81638" tIns="40819" rIns="81638" bIns="40819" compatLnSpc="0">
                <a:no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=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𝑡𝑟𝑎𝑐𝑒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=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e>
                                      <m:sub>
                                        <m:r>
                                          <a:rPr lang="en-US" sz="240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𝑡𝑟𝑎𝑐𝑒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=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e>
                                      <m:sub>
                                        <m:r>
                                          <a:rPr lang="en-US" sz="240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𝑡𝑟𝑎𝑐𝑒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362200"/>
                <a:ext cx="5250616" cy="1909998"/>
              </a:xfrm>
              <a:prstGeom prst="rect">
                <a:avLst/>
              </a:prstGeom>
              <a:blipFill rotWithShape="0">
                <a:blip r:embed="rId2"/>
                <a:stretch>
                  <a:fillRect r="-1800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>
                <a:spLocks noResize="1"/>
              </p:cNvSpPr>
              <p:nvPr/>
            </p:nvSpPr>
            <p:spPr>
              <a:xfrm>
                <a:off x="990600" y="4800600"/>
                <a:ext cx="5809346" cy="18584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81638" tIns="40819" rIns="81638" bIns="40819" compatLnSpc="0">
                <a:no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=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2400">
                                            <a:latin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𝑡𝑟𝑎𝑐𝑒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⋮</m:t>
                            </m:r>
                          </m:e>
                        </m:mr>
                        <m:m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=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</m:d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𝑡𝑟𝑎𝑐𝑒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800600"/>
                <a:ext cx="5809346" cy="1858403"/>
              </a:xfrm>
              <a:prstGeom prst="rect">
                <a:avLst/>
              </a:prstGeom>
              <a:blipFill rotWithShape="0">
                <a:blip r:embed="rId3"/>
                <a:stretch>
                  <a:fillRect r="-130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992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91862" y="589662"/>
            <a:ext cx="6400403" cy="584775"/>
          </a:xfrm>
        </p:spPr>
        <p:txBody>
          <a:bodyPr>
            <a:spAutoFit/>
          </a:bodyPr>
          <a:lstStyle/>
          <a:p>
            <a:pPr lvl="0" algn="l"/>
            <a:r>
              <a:rPr lang="en-US" sz="3200" dirty="0" err="1"/>
              <a:t>Faddeev-Leverrier</a:t>
            </a:r>
            <a:r>
              <a:rPr lang="en-US" sz="3200" dirty="0"/>
              <a:t> Method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468275" y="1372529"/>
            <a:ext cx="822876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sz="2800" dirty="0" smtClean="0"/>
              <a:t>This method can also give us the inverse of the matrix A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828800" y="2495913"/>
                <a:ext cx="4287328" cy="8822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495913"/>
                <a:ext cx="4287328" cy="88222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288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11" y="914400"/>
            <a:ext cx="8434589" cy="5089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1415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Example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7121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1143000"/>
            <a:ext cx="7874924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2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617806"/>
            <a:ext cx="8167032" cy="547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55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16360"/>
            <a:ext cx="7990224" cy="565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85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09800" y="2590800"/>
                <a:ext cx="2878545" cy="1176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trace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2590800"/>
                <a:ext cx="2878545" cy="117621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81000" y="533400"/>
            <a:ext cx="29602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Trace of a matrix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1447800"/>
            <a:ext cx="784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Trace = the sum of the diagonal elements of a square (n x n) matrix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609600" y="4191000"/>
            <a:ext cx="7543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Some </a:t>
            </a:r>
            <a:r>
              <a:rPr lang="en-US" altLang="en-US" sz="2800" dirty="0" smtClean="0"/>
              <a:t>facts about eigenvalues:</a:t>
            </a:r>
            <a:endParaRPr lang="en-US" altLang="en-US" sz="2800" dirty="0"/>
          </a:p>
          <a:p>
            <a:pPr>
              <a:spcBef>
                <a:spcPct val="50000"/>
              </a:spcBef>
            </a:pPr>
            <a:r>
              <a:rPr lang="en-US" altLang="en-US" sz="2800" dirty="0"/>
              <a:t>• The product of the eigenvalues=</a:t>
            </a:r>
            <a:r>
              <a:rPr lang="en-US" altLang="en-US" sz="2800" dirty="0" err="1"/>
              <a:t>det|</a:t>
            </a:r>
            <a:r>
              <a:rPr lang="en-US" altLang="en-US" sz="2800" b="1" dirty="0" err="1"/>
              <a:t>A</a:t>
            </a:r>
            <a:r>
              <a:rPr lang="en-US" altLang="en-US" sz="2800" dirty="0"/>
              <a:t>|</a:t>
            </a:r>
          </a:p>
          <a:p>
            <a:pPr>
              <a:spcBef>
                <a:spcPct val="50000"/>
              </a:spcBef>
            </a:pPr>
            <a:r>
              <a:rPr lang="en-US" altLang="en-US" sz="2800" dirty="0"/>
              <a:t>• The sum of the eigenvalues=trace(</a:t>
            </a:r>
            <a:r>
              <a:rPr lang="en-US" altLang="en-US" sz="2800" b="1" dirty="0"/>
              <a:t>A</a:t>
            </a:r>
            <a:r>
              <a:rPr lang="en-US" alt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3600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91862" y="497329"/>
            <a:ext cx="6400403" cy="769441"/>
          </a:xfrm>
        </p:spPr>
        <p:txBody>
          <a:bodyPr>
            <a:spAutoFit/>
          </a:bodyPr>
          <a:lstStyle/>
          <a:p>
            <a:pPr lvl="0"/>
            <a:r>
              <a:rPr lang="en-US"/>
              <a:t>Power Method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457171" y="1605033"/>
            <a:ext cx="8228763" cy="3834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dirty="0" smtClean="0"/>
              <a:t>Can be used to get largest eigenvalue</a:t>
            </a:r>
          </a:p>
          <a:p>
            <a:pPr>
              <a:buSzPct val="45000"/>
              <a:buFont typeface="StarSymbol"/>
              <a:buChar char="●"/>
            </a:pPr>
            <a:r>
              <a:rPr lang="en-US" dirty="0" smtClean="0"/>
              <a:t>Lowest &amp; other eigenvalues obtained with slight modifications</a:t>
            </a:r>
          </a:p>
          <a:p>
            <a:pPr>
              <a:buSzPct val="45000"/>
              <a:buFont typeface="StarSymbol"/>
              <a:buChar char="●"/>
            </a:pPr>
            <a:r>
              <a:rPr lang="en-US" dirty="0" smtClean="0"/>
              <a:t>Eigenvectors obtained as by-product (no separate steps needed)</a:t>
            </a:r>
          </a:p>
          <a:p>
            <a:pPr>
              <a:buSzPct val="45000"/>
              <a:buFont typeface="StarSymbol"/>
              <a:buChar char="●"/>
            </a:pPr>
            <a:r>
              <a:rPr lang="en-US" dirty="0" smtClean="0"/>
              <a:t>Rayleigh quotient to find eigenvalue for a </a:t>
            </a:r>
            <a:r>
              <a:rPr lang="en-US" smtClean="0"/>
              <a:t>given eigenvector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73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tIns="32004"/>
          <a:lstStyle/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</a:pPr>
            <a:r>
              <a:rPr lang="en-US" altLang="en-US"/>
              <a:t>Engineering applications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Spring mass system (vibration)</a:t>
            </a:r>
          </a:p>
          <a:p>
            <a:pPr lvl="1"/>
            <a:r>
              <a:rPr lang="en-US" dirty="0"/>
              <a:t>Mode &amp; frequency</a:t>
            </a:r>
          </a:p>
          <a:p>
            <a:r>
              <a:rPr lang="en-US" dirty="0"/>
              <a:t>Buckling of column under loading</a:t>
            </a:r>
          </a:p>
          <a:p>
            <a:r>
              <a:rPr lang="en-US" dirty="0"/>
              <a:t>Electrical engineering </a:t>
            </a:r>
          </a:p>
          <a:p>
            <a:pPr lvl="1"/>
            <a:r>
              <a:rPr lang="en-US" dirty="0"/>
              <a:t>Frequency &amp; phase angle</a:t>
            </a:r>
          </a:p>
          <a:p>
            <a:r>
              <a:rPr lang="en-US" dirty="0"/>
              <a:t>Chemical reactions</a:t>
            </a:r>
          </a:p>
          <a:p>
            <a:r>
              <a:rPr lang="en-US" dirty="0"/>
              <a:t>Macroeconomics</a:t>
            </a:r>
          </a:p>
          <a:p>
            <a:pPr lvl="1"/>
            <a:r>
              <a:rPr lang="en-US" dirty="0"/>
              <a:t>Balanced profitability vs balanced growth for all sectors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47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19200" y="381000"/>
            <a:ext cx="6858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Power Method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62000" y="1752600"/>
            <a:ext cx="79025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buFontTx/>
              <a:buChar char="•"/>
            </a:pPr>
            <a:r>
              <a:rPr lang="en-US" altLang="en-US"/>
              <a:t>The Power Method is an </a:t>
            </a:r>
            <a:r>
              <a:rPr lang="en-US" altLang="en-US" i="1"/>
              <a:t>iterative</a:t>
            </a:r>
            <a:r>
              <a:rPr lang="en-US" altLang="en-US"/>
              <a:t> procedure for determining the </a:t>
            </a:r>
            <a:r>
              <a:rPr lang="en-US" altLang="en-US" i="1"/>
              <a:t>dominant (largest) eigenvalue</a:t>
            </a:r>
            <a:r>
              <a:rPr lang="en-US" altLang="en-US"/>
              <a:t> of the matrix A and the </a:t>
            </a:r>
            <a:r>
              <a:rPr lang="en-US" altLang="en-US" i="1"/>
              <a:t>corresponding eigenvector</a:t>
            </a:r>
            <a:r>
              <a:rPr lang="en-US" altLang="en-US"/>
              <a:t>.</a:t>
            </a:r>
          </a:p>
          <a:p>
            <a:pPr lvl="1" eaLnBrk="1" hangingPunct="1">
              <a:buFontTx/>
              <a:buChar char="•"/>
            </a:pPr>
            <a:r>
              <a:rPr lang="en-US" altLang="en-US"/>
              <a:t>Example</a:t>
            </a:r>
          </a:p>
          <a:p>
            <a:pPr lvl="1" eaLnBrk="1" hangingPunct="1">
              <a:buFontTx/>
              <a:buChar char="•"/>
            </a:pPr>
            <a:endParaRPr lang="en-US" altLang="en-US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063" y="4225925"/>
            <a:ext cx="7172325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30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19200" y="381000"/>
            <a:ext cx="6858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Example of Power Method (Cont.)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550" y="1692275"/>
            <a:ext cx="6800850" cy="454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359150" y="4211638"/>
            <a:ext cx="51244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76814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19200" y="381000"/>
            <a:ext cx="6858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Example of Power Method (Cont.)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2033588"/>
            <a:ext cx="7115175" cy="359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93422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19200" y="381000"/>
            <a:ext cx="6858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Example of Power Method (Cont.)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" y="1716088"/>
            <a:ext cx="6224588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05199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19200" y="381000"/>
            <a:ext cx="6858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Example of Power Method (Cont.)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852613"/>
            <a:ext cx="6767513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158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99420"/>
            <a:ext cx="31740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Rayleigh Quotient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1630977"/>
            <a:ext cx="8349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This is to find the eigenvalue if we know the </a:t>
            </a:r>
            <a:r>
              <a:rPr lang="en-US" sz="2800" dirty="0"/>
              <a:t>e</a:t>
            </a:r>
            <a:r>
              <a:rPr lang="en-US" sz="2800" dirty="0" smtClean="0"/>
              <a:t>igenvector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52308" y="3124200"/>
                <a:ext cx="2425985" cy="9884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308" y="3124200"/>
                <a:ext cx="2425985" cy="98847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53542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60" y="1066800"/>
            <a:ext cx="8721452" cy="4952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1415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Example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705600" y="2286000"/>
            <a:ext cx="131157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Normalizing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3844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828800"/>
            <a:ext cx="6983838" cy="1524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62000" y="1295400"/>
            <a:ext cx="2922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Employing Rayleigh quotient,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1925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19200" y="381000"/>
            <a:ext cx="6858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Inverse Power Method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62000" y="1752600"/>
            <a:ext cx="79025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buFontTx/>
              <a:buChar char="•"/>
            </a:pPr>
            <a:r>
              <a:rPr lang="en-US" altLang="en-US"/>
              <a:t>The </a:t>
            </a:r>
            <a:r>
              <a:rPr lang="en-US" altLang="en-US" b="1"/>
              <a:t>Power Method</a:t>
            </a:r>
            <a:r>
              <a:rPr lang="en-US" altLang="en-US"/>
              <a:t> can be modified to provide the </a:t>
            </a:r>
            <a:r>
              <a:rPr lang="en-US" altLang="en-US" b="1" i="1"/>
              <a:t>smallest (lowest) (magnitude) eigenvalue</a:t>
            </a:r>
            <a:r>
              <a:rPr lang="en-US" altLang="en-US" i="1"/>
              <a:t> </a:t>
            </a:r>
            <a:r>
              <a:rPr lang="en-US" altLang="en-US"/>
              <a:t>and its </a:t>
            </a:r>
            <a:r>
              <a:rPr lang="en-US" altLang="en-US" b="1" i="1"/>
              <a:t>eigenvector</a:t>
            </a:r>
            <a:r>
              <a:rPr lang="en-US" altLang="en-US"/>
              <a:t>. The modified method is known as the </a:t>
            </a:r>
            <a:r>
              <a:rPr lang="en-US" altLang="en-US" b="1"/>
              <a:t>inverse power method</a:t>
            </a:r>
          </a:p>
          <a:p>
            <a:pPr lvl="1" eaLnBrk="1" hangingPunct="1">
              <a:buFontTx/>
              <a:buChar char="•"/>
            </a:pPr>
            <a:r>
              <a:rPr lang="en-US" altLang="en-US"/>
              <a:t>The smallest eigenvalue λ in the matrix A corresponds to 1/ λ the largest eigenvalue in the inverse matrix A</a:t>
            </a:r>
            <a:r>
              <a:rPr lang="en-US" altLang="en-US" baseline="30000"/>
              <a:t>-1</a:t>
            </a:r>
            <a:r>
              <a:rPr lang="en-US" alt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41678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19200" y="381000"/>
            <a:ext cx="6858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General I-P Method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62000" y="1752600"/>
            <a:ext cx="79025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buFontTx/>
              <a:buChar char="•"/>
            </a:pPr>
            <a:r>
              <a:rPr lang="en-US" altLang="en-US" sz="2600"/>
              <a:t>The combination of Power Method and I-P method can be use to determine all the eigenvalues and their related eigenvectors.</a:t>
            </a:r>
          </a:p>
          <a:p>
            <a:pPr lvl="1" eaLnBrk="1" hangingPunct="1">
              <a:buFontTx/>
              <a:buChar char="•"/>
            </a:pPr>
            <a:r>
              <a:rPr lang="en-US" altLang="en-US" sz="2600"/>
              <a:t>Deflation </a:t>
            </a:r>
            <a:r>
              <a:rPr lang="en-US" altLang="en-US" sz="2600" b="1"/>
              <a:t>Hotelling’s Method</a:t>
            </a:r>
            <a:r>
              <a:rPr lang="en-US" altLang="en-US" sz="2600"/>
              <a:t> for symmetric matrices</a:t>
            </a:r>
            <a:r>
              <a:rPr lang="en-US" altLang="en-US"/>
              <a:t> </a:t>
            </a:r>
          </a:p>
          <a:p>
            <a:pPr lvl="2" eaLnBrk="1" hangingPunct="1"/>
            <a:r>
              <a:rPr lang="en-US" altLang="en-US"/>
              <a:t>First, normalize the largest eigenvector found by the sum of the squares of the elements in the eigenvector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25" y="5256213"/>
            <a:ext cx="174625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3451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524000"/>
            <a:ext cx="8001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Some common eigenvalue calculations include the simulation of nuclear reactors, spent fuel pools, nuclear weapons, and other fissile systems. 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The transport </a:t>
            </a:r>
            <a:r>
              <a:rPr lang="en-US" sz="2800" dirty="0"/>
              <a:t>equation becomes an eigenvalue equation if a fissionable source is present since then the source of neutrons will depend on the flux of neutrons itself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445948"/>
            <a:ext cx="59937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Eigenvalues in Nuclear Engineering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4971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925" y="2298700"/>
            <a:ext cx="4113213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76250" y="2795588"/>
            <a:ext cx="8434388" cy="145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219200" y="381000"/>
            <a:ext cx="6858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General I-P Method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62000" y="1752600"/>
            <a:ext cx="79025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buFontTx/>
              <a:buChar char="•"/>
            </a:pPr>
            <a:r>
              <a:rPr lang="en-US" altLang="en-US"/>
              <a:t>Then create new A</a:t>
            </a:r>
            <a:r>
              <a:rPr lang="en-US" altLang="en-US" baseline="-25000"/>
              <a:t>2</a:t>
            </a:r>
            <a:r>
              <a:rPr lang="en-US" altLang="en-US"/>
              <a:t> matrix</a:t>
            </a:r>
          </a:p>
          <a:p>
            <a:pPr lvl="1" eaLnBrk="1" hangingPunct="1">
              <a:buFontTx/>
              <a:buChar char="•"/>
            </a:pPr>
            <a:endParaRPr lang="en-US" altLang="en-US"/>
          </a:p>
          <a:p>
            <a:pPr lvl="1" eaLnBrk="1" hangingPunct="1">
              <a:buFontTx/>
              <a:buChar char="•"/>
            </a:pPr>
            <a:r>
              <a:rPr lang="en-US" altLang="en-US"/>
              <a:t>The new A</a:t>
            </a:r>
            <a:r>
              <a:rPr lang="en-US" altLang="en-US" baseline="-25000"/>
              <a:t>2</a:t>
            </a:r>
            <a:r>
              <a:rPr lang="en-US" altLang="en-US"/>
              <a:t> matrix has the same eigenvalues as A</a:t>
            </a:r>
            <a:r>
              <a:rPr lang="en-US" altLang="en-US" baseline="-25000"/>
              <a:t>1</a:t>
            </a:r>
            <a:r>
              <a:rPr lang="en-US" altLang="en-US"/>
              <a:t> except that the largest eigenvalue has been replaced with 0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3108325" y="4148138"/>
            <a:ext cx="3195638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170238" y="4211638"/>
            <a:ext cx="4086225" cy="438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01582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19200" y="381000"/>
            <a:ext cx="6858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Hotelling’s Method</a:t>
            </a:r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38" y="1957388"/>
            <a:ext cx="7119937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25773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19200" y="381000"/>
            <a:ext cx="6858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Hotelling’s Method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63" y="2135188"/>
            <a:ext cx="6905625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86090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609600" y="609600"/>
                <a:ext cx="7543800" cy="5772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 smtClean="0"/>
                  <a:t>REVIEW OF THE KEY IDEAS</a:t>
                </a:r>
              </a:p>
              <a:p>
                <a:endParaRPr lang="en-US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d>
                      <m:dPr>
                        <m:begChr m:val="{"/>
                        <m:endChr m:val="}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800" dirty="0" smtClean="0"/>
                  <a:t> says </a:t>
                </a:r>
                <a:r>
                  <a:rPr lang="en-US" sz="2800" dirty="0"/>
                  <a:t>that eigenvectors x keep the same direction when multiplied by A.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d>
                      <m:dPr>
                        <m:begChr m:val="{"/>
                        <m:endChr m:val="}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also </a:t>
                </a:r>
                <a:r>
                  <a:rPr lang="en-US" sz="2800" dirty="0"/>
                  <a:t>says </a:t>
                </a:r>
                <a:r>
                  <a:rPr lang="en-US" sz="2800" dirty="0" smtClean="0"/>
                  <a:t>that </a:t>
                </a:r>
                <a:r>
                  <a:rPr lang="en-US" sz="2800" dirty="0" err="1" smtClean="0"/>
                  <a:t>det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sz="280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)=0</m:t>
                    </m:r>
                  </m:oMath>
                </a14:m>
                <a:r>
                  <a:rPr lang="en-US" sz="2800" dirty="0"/>
                  <a:t>. This determines n eigenvalues.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The </a:t>
                </a:r>
                <a:r>
                  <a:rPr lang="en-US" sz="2800" dirty="0"/>
                  <a:t>eigenvalues </a:t>
                </a:r>
                <a:r>
                  <a:rPr lang="en-US" sz="2800" dirty="0" smtClean="0"/>
                  <a:t>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800" dirty="0" smtClean="0"/>
                  <a:t> 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800" dirty="0" smtClean="0"/>
                  <a:t> , </a:t>
                </a:r>
                <a:r>
                  <a:rPr lang="en-US" sz="2800" dirty="0"/>
                  <a:t>with the same eigenvectors</a:t>
                </a:r>
                <a:r>
                  <a:rPr lang="en-US" sz="2800" dirty="0" smtClean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If the eigenvalues of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800" dirty="0" smtClean="0"/>
                  <a:t> 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/>
                  <a:t>..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 smtClean="0"/>
                  <a:t>, then the eigenvalues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800" dirty="0" smtClean="0"/>
                  <a:t>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1/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/>
                  <a:t>,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1/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/>
                  <a:t>..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1/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The </a:t>
                </a:r>
                <a:r>
                  <a:rPr lang="en-US" sz="2800" dirty="0"/>
                  <a:t>sum of the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800" dirty="0" smtClean="0"/>
                  <a:t>’s </a:t>
                </a:r>
                <a:r>
                  <a:rPr lang="en-US" sz="2800" dirty="0"/>
                  <a:t>equals the sum down the main diagonal of A (the trace</a:t>
                </a:r>
                <a:r>
                  <a:rPr lang="en-US" sz="2800" dirty="0" smtClean="0"/>
                  <a:t>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The </a:t>
                </a:r>
                <a:r>
                  <a:rPr lang="en-US" sz="2800" dirty="0"/>
                  <a:t>product of the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800" dirty="0" smtClean="0"/>
                  <a:t>’s </a:t>
                </a:r>
                <a:r>
                  <a:rPr lang="en-US" sz="2800" dirty="0"/>
                  <a:t>equals the determinant.</a:t>
                </a: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609600"/>
                <a:ext cx="7543800" cy="5772991"/>
              </a:xfrm>
              <a:prstGeom prst="rect">
                <a:avLst/>
              </a:prstGeom>
              <a:blipFill rotWithShape="0">
                <a:blip r:embed="rId2"/>
                <a:stretch>
                  <a:fillRect l="-2019" t="-1373" r="-1777" b="-2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18288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83" y="950533"/>
            <a:ext cx="8465417" cy="49168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365758"/>
            <a:ext cx="36658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/>
              <a:t>Matlab</a:t>
            </a:r>
            <a:r>
              <a:rPr lang="en-US" sz="3200" dirty="0" smtClean="0"/>
              <a:t> </a:t>
            </a:r>
            <a:r>
              <a:rPr lang="en-US" sz="3200" i="1" dirty="0" err="1" smtClean="0">
                <a:latin typeface="Inconsolata" panose="020B0609030003000000" pitchFamily="50" charset="0"/>
              </a:rPr>
              <a:t>eig</a:t>
            </a:r>
            <a:r>
              <a:rPr lang="en-US" sz="3200" dirty="0" smtClean="0"/>
              <a:t>  function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887174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9734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19200" y="381000"/>
            <a:ext cx="6858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Physics of Eigenvalues &amp; Eigenvectors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3" y="1962150"/>
            <a:ext cx="7658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18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19200" y="381000"/>
            <a:ext cx="6858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Physics of Eigenvalues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1563688"/>
            <a:ext cx="7348538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137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19200" y="381000"/>
            <a:ext cx="6858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Physics of Eigenvalues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1709738"/>
            <a:ext cx="7996238" cy="39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96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219200" y="381000"/>
            <a:ext cx="6858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Eigenvalue Example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1728788"/>
            <a:ext cx="5703887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801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19113"/>
          </a:xfrm>
        </p:spPr>
        <p:txBody>
          <a:bodyPr/>
          <a:lstStyle/>
          <a:p>
            <a:r>
              <a:rPr lang="en-US" altLang="en-US"/>
              <a:t>Figure 27_07.jpg</a:t>
            </a:r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825" y="685801"/>
            <a:ext cx="5187769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130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2319</TotalTime>
  <Words>833</Words>
  <Application>Microsoft Office PowerPoint</Application>
  <PresentationFormat>On-screen Show (4:3)</PresentationFormat>
  <Paragraphs>151</Paragraphs>
  <Slides>45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7" baseType="lpstr">
      <vt:lpstr>ＭＳ Ｐゴシック</vt:lpstr>
      <vt:lpstr>Arial</vt:lpstr>
      <vt:lpstr>Calibri</vt:lpstr>
      <vt:lpstr>Cambria Math</vt:lpstr>
      <vt:lpstr>Inconsolata</vt:lpstr>
      <vt:lpstr>Liberation Serif</vt:lpstr>
      <vt:lpstr>Segoe UI</vt:lpstr>
      <vt:lpstr>StarSymbol</vt:lpstr>
      <vt:lpstr>Symbol</vt:lpstr>
      <vt:lpstr>Tahoma</vt:lpstr>
      <vt:lpstr>UTMocw template</vt:lpstr>
      <vt:lpstr>Equation</vt:lpstr>
      <vt:lpstr>SKTN 2393 Numerical Methods for Nuclear Engineers</vt:lpstr>
      <vt:lpstr>Matrix Eigenvalues</vt:lpstr>
      <vt:lpstr>Engineering applications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Eigenvalues</vt:lpstr>
      <vt:lpstr>Eigenvalues</vt:lpstr>
      <vt:lpstr>PowerPoint Presentation</vt:lpstr>
      <vt:lpstr>PowerPoint Presentation</vt:lpstr>
      <vt:lpstr>Standard Form of Eigenvalue Problem</vt:lpstr>
      <vt:lpstr>Methods for Solving Eigenvalue Problems</vt:lpstr>
      <vt:lpstr>Determinant search</vt:lpstr>
      <vt:lpstr>2 X 2 Example </vt:lpstr>
      <vt:lpstr>PowerPoint Presentation</vt:lpstr>
      <vt:lpstr>PowerPoint Presentation</vt:lpstr>
      <vt:lpstr>Faddeev-Leverrier Method</vt:lpstr>
      <vt:lpstr>Faddeev-Leverrier Method</vt:lpstr>
      <vt:lpstr>Faddeev-Leverrier Method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 Method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79</cp:revision>
  <cp:lastPrinted>2013-09-09T16:12:58Z</cp:lastPrinted>
  <dcterms:created xsi:type="dcterms:W3CDTF">2013-08-28T02:41:09Z</dcterms:created>
  <dcterms:modified xsi:type="dcterms:W3CDTF">2018-10-21T08:55:11Z</dcterms:modified>
</cp:coreProperties>
</file>