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5"/>
  </p:notesMasterIdLst>
  <p:sldIdLst>
    <p:sldId id="256" r:id="rId2"/>
    <p:sldId id="257" r:id="rId3"/>
    <p:sldId id="329" r:id="rId4"/>
    <p:sldId id="330" r:id="rId5"/>
    <p:sldId id="331" r:id="rId6"/>
    <p:sldId id="332" r:id="rId7"/>
    <p:sldId id="258" r:id="rId8"/>
    <p:sldId id="327" r:id="rId9"/>
    <p:sldId id="357" r:id="rId10"/>
    <p:sldId id="328" r:id="rId11"/>
    <p:sldId id="305" r:id="rId12"/>
    <p:sldId id="320" r:id="rId13"/>
    <p:sldId id="321" r:id="rId14"/>
    <p:sldId id="308" r:id="rId15"/>
    <p:sldId id="322" r:id="rId16"/>
    <p:sldId id="310" r:id="rId17"/>
    <p:sldId id="311" r:id="rId18"/>
    <p:sldId id="323" r:id="rId19"/>
    <p:sldId id="325" r:id="rId20"/>
    <p:sldId id="313" r:id="rId21"/>
    <p:sldId id="314" r:id="rId22"/>
    <p:sldId id="324" r:id="rId23"/>
    <p:sldId id="326" r:id="rId24"/>
    <p:sldId id="333" r:id="rId25"/>
    <p:sldId id="334" r:id="rId26"/>
    <p:sldId id="335" r:id="rId27"/>
    <p:sldId id="336" r:id="rId28"/>
    <p:sldId id="337" r:id="rId29"/>
    <p:sldId id="338" r:id="rId30"/>
    <p:sldId id="339" r:id="rId31"/>
    <p:sldId id="340" r:id="rId32"/>
    <p:sldId id="341" r:id="rId33"/>
    <p:sldId id="342" r:id="rId34"/>
    <p:sldId id="343" r:id="rId35"/>
    <p:sldId id="344" r:id="rId36"/>
    <p:sldId id="316" r:id="rId37"/>
    <p:sldId id="317" r:id="rId38"/>
    <p:sldId id="318" r:id="rId39"/>
    <p:sldId id="346" r:id="rId40"/>
    <p:sldId id="345" r:id="rId41"/>
    <p:sldId id="349" r:id="rId42"/>
    <p:sldId id="350" r:id="rId43"/>
    <p:sldId id="296" r:id="rId44"/>
    <p:sldId id="260" r:id="rId45"/>
    <p:sldId id="261" r:id="rId46"/>
    <p:sldId id="347" r:id="rId47"/>
    <p:sldId id="262" r:id="rId48"/>
    <p:sldId id="351" r:id="rId49"/>
    <p:sldId id="352" r:id="rId50"/>
    <p:sldId id="354" r:id="rId51"/>
    <p:sldId id="355" r:id="rId52"/>
    <p:sldId id="356" r:id="rId53"/>
    <p:sldId id="263" r:id="rId54"/>
    <p:sldId id="264" r:id="rId55"/>
    <p:sldId id="353" r:id="rId56"/>
    <p:sldId id="301" r:id="rId57"/>
    <p:sldId id="265" r:id="rId58"/>
    <p:sldId id="259" r:id="rId59"/>
    <p:sldId id="266" r:id="rId60"/>
    <p:sldId id="275" r:id="rId61"/>
    <p:sldId id="359" r:id="rId62"/>
    <p:sldId id="276" r:id="rId63"/>
    <p:sldId id="274" r:id="rId64"/>
    <p:sldId id="270" r:id="rId65"/>
    <p:sldId id="358" r:id="rId66"/>
    <p:sldId id="267" r:id="rId67"/>
    <p:sldId id="268" r:id="rId68"/>
    <p:sldId id="277" r:id="rId69"/>
    <p:sldId id="278" r:id="rId70"/>
    <p:sldId id="284" r:id="rId71"/>
    <p:sldId id="279" r:id="rId72"/>
    <p:sldId id="302" r:id="rId73"/>
    <p:sldId id="271" r:id="rId74"/>
    <p:sldId id="272" r:id="rId75"/>
    <p:sldId id="281" r:id="rId76"/>
    <p:sldId id="282" r:id="rId77"/>
    <p:sldId id="269" r:id="rId78"/>
    <p:sldId id="283" r:id="rId79"/>
    <p:sldId id="286" r:id="rId80"/>
    <p:sldId id="287" r:id="rId81"/>
    <p:sldId id="285" r:id="rId82"/>
    <p:sldId id="303" r:id="rId83"/>
    <p:sldId id="304" r:id="rId84"/>
  </p:sldIdLst>
  <p:sldSz cx="9144000" cy="6858000" type="screen4x3"/>
  <p:notesSz cx="10234613" cy="7099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79755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80770-ADFC-4260-9C93-2757B136DEE9}" type="datetimeFigureOut">
              <a:rPr lang="en-US" smtClean="0"/>
              <a:t>10/10/2018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3275" y="531813"/>
            <a:ext cx="3549650" cy="2662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23938" y="3371850"/>
            <a:ext cx="8186737" cy="31956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79755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411209-CCD6-4F2B-84F6-9B49A5E78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18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10/10/2018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10/10/2018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10/10/2018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10/10/2018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10/10/2018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10/10/2018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10/10/2018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10/10/2018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10/10/2018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2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6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9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20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56.wm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/>
        </p:nvSpPr>
        <p:spPr bwMode="auto">
          <a:xfrm>
            <a:off x="228600" y="797262"/>
            <a:ext cx="70866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/>
              <a:t>SKTN 2393 Numerical Methods for Nuclear Engineers</a:t>
            </a:r>
            <a:endParaRPr lang="en-US" sz="2400" dirty="0"/>
          </a:p>
        </p:txBody>
      </p:sp>
      <p:sp>
        <p:nvSpPr>
          <p:cNvPr id="11" name="Subtitle 2"/>
          <p:cNvSpPr>
            <a:spLocks noGrp="1"/>
          </p:cNvSpPr>
          <p:nvPr/>
        </p:nvSpPr>
        <p:spPr bwMode="auto">
          <a:xfrm>
            <a:off x="1714500" y="4914900"/>
            <a:ext cx="6934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2800" dirty="0" err="1" smtClean="0"/>
              <a:t>Mohsin</a:t>
            </a:r>
            <a:r>
              <a:rPr lang="en-US" sz="2800" dirty="0" smtClean="0"/>
              <a:t> </a:t>
            </a:r>
            <a:r>
              <a:rPr lang="en-US" sz="2800" dirty="0" err="1" smtClean="0"/>
              <a:t>Mohd</a:t>
            </a:r>
            <a:r>
              <a:rPr lang="en-US" sz="2800" dirty="0" smtClean="0"/>
              <a:t> </a:t>
            </a:r>
            <a:r>
              <a:rPr lang="en-US" sz="2800" dirty="0" err="1" smtClean="0"/>
              <a:t>Sies</a:t>
            </a:r>
            <a:endParaRPr lang="en-US" sz="2800" dirty="0" smtClean="0"/>
          </a:p>
          <a:p>
            <a:pPr algn="r"/>
            <a:r>
              <a:rPr lang="en-US" sz="1800" dirty="0" smtClean="0"/>
              <a:t>Nuclear Engineering,</a:t>
            </a:r>
          </a:p>
          <a:p>
            <a:pPr algn="r"/>
            <a:r>
              <a:rPr lang="en-US" sz="1800" dirty="0" smtClean="0"/>
              <a:t>School of Chemical and Energy Engineering,</a:t>
            </a:r>
          </a:p>
          <a:p>
            <a:pPr algn="r"/>
            <a:r>
              <a:rPr lang="en-US" sz="1800" dirty="0" smtClean="0"/>
              <a:t> </a:t>
            </a:r>
            <a:r>
              <a:rPr lang="en-US" sz="1800" dirty="0" err="1" smtClean="0"/>
              <a:t>Universiti</a:t>
            </a:r>
            <a:r>
              <a:rPr lang="en-US" sz="1800" dirty="0" smtClean="0"/>
              <a:t> </a:t>
            </a:r>
            <a:r>
              <a:rPr lang="en-US" sz="1800" dirty="0" err="1" smtClean="0"/>
              <a:t>Teknologi</a:t>
            </a:r>
            <a:r>
              <a:rPr lang="en-US" sz="1800" dirty="0" smtClean="0"/>
              <a:t> Malaysia</a:t>
            </a:r>
            <a:endParaRPr lang="en-US" sz="1800" dirty="0"/>
          </a:p>
        </p:txBody>
      </p:sp>
      <p:sp>
        <p:nvSpPr>
          <p:cNvPr id="12" name="TextBox 3"/>
          <p:cNvSpPr txBox="1"/>
          <p:nvPr/>
        </p:nvSpPr>
        <p:spPr>
          <a:xfrm>
            <a:off x="976886" y="2324100"/>
            <a:ext cx="722710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smtClean="0"/>
              <a:t>Chapter 3</a:t>
            </a:r>
          </a:p>
          <a:p>
            <a:pPr algn="ctr"/>
            <a:r>
              <a:rPr lang="en-US" sz="4400" dirty="0" smtClean="0"/>
              <a:t>Simultaneous Linear Equations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sz="3600" dirty="0" smtClean="0"/>
              <a:t>Augmented matrix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731" y="1219200"/>
            <a:ext cx="8322267" cy="685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529" y="2086970"/>
            <a:ext cx="6355288" cy="256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662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sz="4000" dirty="0">
                <a:latin typeface="Times New Roman" panose="02020603050405020304" pitchFamily="18" charset="0"/>
              </a:rPr>
              <a:t>Solving Small Numbers of Equations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smtClean="0">
                <a:latin typeface="Times New Roman" panose="02020603050405020304" pitchFamily="18" charset="0"/>
              </a:rPr>
              <a:t>There </a:t>
            </a:r>
            <a:r>
              <a:rPr lang="en-US" altLang="en-US" dirty="0">
                <a:latin typeface="Times New Roman" panose="02020603050405020304" pitchFamily="18" charset="0"/>
              </a:rPr>
              <a:t>are many ways to solve a system of linear equations:</a:t>
            </a:r>
          </a:p>
          <a:p>
            <a:pPr lvl="1"/>
            <a:r>
              <a:rPr lang="en-US" altLang="en-US" dirty="0">
                <a:latin typeface="Times New Roman" panose="02020603050405020304" pitchFamily="18" charset="0"/>
              </a:rPr>
              <a:t>Graphical method</a:t>
            </a:r>
          </a:p>
          <a:p>
            <a:pPr lvl="1"/>
            <a:r>
              <a:rPr lang="en-US" altLang="en-US" dirty="0">
                <a:latin typeface="Times New Roman" panose="02020603050405020304" pitchFamily="18" charset="0"/>
              </a:rPr>
              <a:t>Cramer’s rule</a:t>
            </a:r>
          </a:p>
          <a:p>
            <a:pPr lvl="1"/>
            <a:r>
              <a:rPr lang="en-US" altLang="en-US" dirty="0">
                <a:latin typeface="Times New Roman" panose="02020603050405020304" pitchFamily="18" charset="0"/>
              </a:rPr>
              <a:t>Method of elimination</a:t>
            </a:r>
          </a:p>
          <a:p>
            <a:pPr lvl="1"/>
            <a:r>
              <a:rPr lang="en-US" altLang="en-US" dirty="0">
                <a:latin typeface="Times New Roman" panose="02020603050405020304" pitchFamily="18" charset="0"/>
              </a:rPr>
              <a:t>Computer methods</a:t>
            </a:r>
          </a:p>
        </p:txBody>
      </p:sp>
      <p:sp>
        <p:nvSpPr>
          <p:cNvPr id="7172" name="AutoShape 4"/>
          <p:cNvSpPr>
            <a:spLocks/>
          </p:cNvSpPr>
          <p:nvPr/>
        </p:nvSpPr>
        <p:spPr bwMode="auto">
          <a:xfrm>
            <a:off x="4114800" y="2743200"/>
            <a:ext cx="1116012" cy="1511300"/>
          </a:xfrm>
          <a:prstGeom prst="rightBrace">
            <a:avLst>
              <a:gd name="adj1" fmla="val 11285"/>
              <a:gd name="adj2" fmla="val 50000"/>
            </a:avLst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>
              <a:solidFill>
                <a:srgbClr val="0000FF"/>
              </a:solidFill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5562600" y="3276600"/>
            <a:ext cx="2016125" cy="519113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>
                <a:latin typeface="Times New Roman" panose="02020603050405020304" pitchFamily="18" charset="0"/>
              </a:rPr>
              <a:t>For n </a:t>
            </a:r>
            <a:r>
              <a:rPr lang="en-US" altLang="en-US" sz="2800" dirty="0">
                <a:latin typeface="Times New Roman" panose="02020603050405020304" pitchFamily="18" charset="0"/>
                <a:cs typeface="Arial" panose="020B0604020202020204" pitchFamily="34" charset="0"/>
              </a:rPr>
              <a:t>≤ 3</a:t>
            </a:r>
          </a:p>
        </p:txBody>
      </p:sp>
    </p:spTree>
    <p:extLst>
      <p:ext uri="{BB962C8B-B14F-4D97-AF65-F5344CB8AC3E}">
        <p14:creationId xmlns:p14="http://schemas.microsoft.com/office/powerpoint/2010/main" val="262988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Graphical Method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57200" y="1600200"/>
            <a:ext cx="814705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smtClean="0">
                <a:latin typeface="Times New Roman" panose="02020603050405020304" pitchFamily="18" charset="0"/>
              </a:rPr>
              <a:t>For two equations:</a:t>
            </a:r>
          </a:p>
          <a:p>
            <a:endParaRPr lang="en-US" altLang="en-US" sz="2800" smtClean="0">
              <a:latin typeface="Times New Roman" panose="02020603050405020304" pitchFamily="18" charset="0"/>
            </a:endParaRPr>
          </a:p>
          <a:p>
            <a:endParaRPr lang="en-US" altLang="en-US" sz="2800" smtClean="0">
              <a:latin typeface="Times New Roman" panose="02020603050405020304" pitchFamily="18" charset="0"/>
            </a:endParaRPr>
          </a:p>
          <a:p>
            <a:endParaRPr lang="en-US" altLang="en-US" sz="2800" smtClean="0">
              <a:latin typeface="Times New Roman" panose="02020603050405020304" pitchFamily="18" charset="0"/>
            </a:endParaRPr>
          </a:p>
          <a:p>
            <a:r>
              <a:rPr lang="en-US" altLang="en-US" sz="2800" smtClean="0">
                <a:latin typeface="Times New Roman" panose="02020603050405020304" pitchFamily="18" charset="0"/>
              </a:rPr>
              <a:t>Solve both equations for x</a:t>
            </a:r>
            <a:r>
              <a:rPr lang="en-US" altLang="en-US" sz="2800" baseline="-25000" smtClean="0">
                <a:latin typeface="Times New Roman" panose="02020603050405020304" pitchFamily="18" charset="0"/>
              </a:rPr>
              <a:t>2:</a:t>
            </a:r>
          </a:p>
          <a:p>
            <a:endParaRPr lang="en-US" altLang="en-US" sz="2800" baseline="-25000" smtClean="0">
              <a:latin typeface="Times New Roman" panose="02020603050405020304" pitchFamily="18" charset="0"/>
            </a:endParaRPr>
          </a:p>
          <a:p>
            <a:endParaRPr lang="en-US" altLang="en-US" sz="2800" baseline="-25000" smtClean="0">
              <a:latin typeface="Times New Roman" panose="02020603050405020304" pitchFamily="18" charset="0"/>
            </a:endParaRPr>
          </a:p>
          <a:p>
            <a:endParaRPr lang="en-US" altLang="en-US" sz="2800" baseline="-25000" smtClean="0">
              <a:latin typeface="Times New Roman" panose="02020603050405020304" pitchFamily="18" charset="0"/>
            </a:endParaRPr>
          </a:p>
          <a:p>
            <a:pPr>
              <a:buFontTx/>
              <a:buNone/>
            </a:pPr>
            <a:endParaRPr lang="en-US" altLang="en-US" sz="2800" baseline="-25000" smtClean="0">
              <a:latin typeface="Times New Roman" panose="02020603050405020304" pitchFamily="18" charset="0"/>
            </a:endParaRPr>
          </a:p>
          <a:p>
            <a:pPr>
              <a:buFontTx/>
              <a:buNone/>
            </a:pPr>
            <a:endParaRPr lang="en-US" altLang="en-US" sz="2800">
              <a:latin typeface="Times New Roman" panose="02020603050405020304" pitchFamily="18" charset="0"/>
            </a:endParaRPr>
          </a:p>
        </p:txBody>
      </p:sp>
      <p:graphicFrame>
        <p:nvGraphicFramePr>
          <p:cNvPr id="7" name="Object 4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373548683"/>
              </p:ext>
            </p:extLst>
          </p:nvPr>
        </p:nvGraphicFramePr>
        <p:xfrm>
          <a:off x="935038" y="2133600"/>
          <a:ext cx="3167062" cy="1373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8" name="Equation" r:id="rId3" imgW="1054080" imgH="457200" progId="Equation.3">
                  <p:embed/>
                </p:oleObj>
              </mc:Choice>
              <mc:Fallback>
                <p:oleObj name="Equation" r:id="rId3" imgW="105408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5038" y="2133600"/>
                        <a:ext cx="3167062" cy="137318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Content Placeholder 7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897052808"/>
              </p:ext>
            </p:extLst>
          </p:nvPr>
        </p:nvGraphicFramePr>
        <p:xfrm>
          <a:off x="900113" y="4257675"/>
          <a:ext cx="6588125" cy="200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" name="Equation" r:id="rId5" imgW="3162240" imgH="965160" progId="Equation.3">
                  <p:embed/>
                </p:oleObj>
              </mc:Choice>
              <mc:Fallback>
                <p:oleObj name="Equation" r:id="rId5" imgW="3162240" imgH="965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4257675"/>
                        <a:ext cx="6588125" cy="200977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54893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57200" y="296863"/>
            <a:ext cx="2601913" cy="582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smtClean="0">
                <a:latin typeface="Times New Roman" panose="02020603050405020304" pitchFamily="18" charset="0"/>
              </a:rPr>
              <a:t>Plot x</a:t>
            </a:r>
            <a:r>
              <a:rPr lang="en-US" altLang="en-US" sz="2800" baseline="-25000" smtClean="0">
                <a:latin typeface="Times New Roman" panose="02020603050405020304" pitchFamily="18" charset="0"/>
              </a:rPr>
              <a:t>2 </a:t>
            </a:r>
            <a:r>
              <a:rPr lang="en-US" altLang="en-US" sz="2800" smtClean="0">
                <a:latin typeface="Times New Roman" panose="02020603050405020304" pitchFamily="18" charset="0"/>
              </a:rPr>
              <a:t>vs. x</a:t>
            </a:r>
            <a:r>
              <a:rPr lang="en-US" altLang="en-US" sz="2800" baseline="-25000" smtClean="0">
                <a:latin typeface="Times New Roman" panose="02020603050405020304" pitchFamily="18" charset="0"/>
              </a:rPr>
              <a:t>1</a:t>
            </a:r>
            <a:r>
              <a:rPr lang="en-US" altLang="en-US" sz="2800" smtClean="0">
                <a:latin typeface="Times New Roman" panose="02020603050405020304" pitchFamily="18" charset="0"/>
              </a:rPr>
              <a:t> on rectilinear paper, the intersection of the lines present the solution.</a:t>
            </a:r>
          </a:p>
          <a:p>
            <a:pPr>
              <a:buFontTx/>
              <a:buNone/>
            </a:pPr>
            <a:endParaRPr lang="en-US" altLang="en-US" sz="2400" smtClean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en-US" altLang="en-US" sz="2400" smtClean="0">
                <a:solidFill>
                  <a:srgbClr val="0000FF"/>
                </a:solidFill>
                <a:latin typeface="Times New Roman" panose="02020603050405020304" pitchFamily="18" charset="0"/>
              </a:rPr>
              <a:t>	</a:t>
            </a:r>
            <a:endParaRPr lang="en-US" altLang="en-US" sz="2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4" descr="Fig0901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55988" y="225425"/>
            <a:ext cx="5148262" cy="5670550"/>
          </a:xfrm>
          <a:prstGeom prst="rect">
            <a:avLst/>
          </a:prstGeom>
          <a:noFill/>
          <a:ln/>
        </p:spPr>
      </p:pic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7596188" y="333375"/>
            <a:ext cx="11525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>
                <a:solidFill>
                  <a:srgbClr val="0000FF"/>
                </a:solidFill>
              </a:rPr>
              <a:t>Fig. 9.1</a:t>
            </a:r>
          </a:p>
        </p:txBody>
      </p:sp>
    </p:spTree>
    <p:extLst>
      <p:ext uri="{BB962C8B-B14F-4D97-AF65-F5344CB8AC3E}">
        <p14:creationId xmlns:p14="http://schemas.microsoft.com/office/powerpoint/2010/main" val="9218898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4B025-64EA-4AF7-8E25-07F2059D5FEB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7837488" y="1089025"/>
            <a:ext cx="1306512" cy="1187450"/>
          </a:xfrm>
        </p:spPr>
        <p:txBody>
          <a:bodyPr/>
          <a:lstStyle/>
          <a:p>
            <a:pPr algn="l"/>
            <a:r>
              <a:rPr lang="en-US" altLang="en-US" sz="1800" b="1">
                <a:solidFill>
                  <a:srgbClr val="0000FF"/>
                </a:solidFill>
                <a:latin typeface="Times New Roman" panose="02020603050405020304" pitchFamily="18" charset="0"/>
              </a:rPr>
              <a:t>Figure 9.2</a:t>
            </a:r>
            <a:r>
              <a:rPr lang="en-US" altLang="en-US" sz="1800">
                <a:solidFill>
                  <a:srgbClr val="0000FF"/>
                </a:solidFill>
                <a:latin typeface="Times New Roman" panose="02020603050405020304" pitchFamily="18" charset="0"/>
              </a:rPr>
              <a:t/>
            </a:r>
            <a:br>
              <a:rPr lang="en-US" altLang="en-US" sz="1800">
                <a:solidFill>
                  <a:srgbClr val="0000FF"/>
                </a:solidFill>
                <a:latin typeface="Times New Roman" panose="02020603050405020304" pitchFamily="18" charset="0"/>
              </a:rPr>
            </a:br>
            <a:endParaRPr lang="en-US" altLang="en-US" sz="18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2772" name="Picture 4" descr="Fig090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736725"/>
            <a:ext cx="9144000" cy="3600450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33757647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Determinants and Cramer’s Rule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57200" y="1600200"/>
            <a:ext cx="83280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smtClean="0">
                <a:latin typeface="Times New Roman" panose="02020603050405020304" pitchFamily="18" charset="0"/>
              </a:rPr>
              <a:t>Determinant can be illustrated for a set of three equations:</a:t>
            </a:r>
          </a:p>
          <a:p>
            <a:pPr>
              <a:buFontTx/>
              <a:buNone/>
            </a:pPr>
            <a:r>
              <a:rPr lang="en-US" altLang="en-US" sz="2800" smtClean="0">
                <a:latin typeface="Times New Roman" panose="02020603050405020304" pitchFamily="18" charset="0"/>
              </a:rPr>
              <a:t>	</a:t>
            </a:r>
          </a:p>
          <a:p>
            <a:endParaRPr lang="en-US" altLang="en-US" sz="2800" smtClean="0">
              <a:latin typeface="Times New Roman" panose="02020603050405020304" pitchFamily="18" charset="0"/>
            </a:endParaRPr>
          </a:p>
          <a:p>
            <a:r>
              <a:rPr lang="en-US" altLang="en-US" sz="2800" smtClean="0">
                <a:latin typeface="Times New Roman" panose="02020603050405020304" pitchFamily="18" charset="0"/>
              </a:rPr>
              <a:t>Where [A] is the coefficient matrix:</a:t>
            </a:r>
          </a:p>
          <a:p>
            <a:pPr>
              <a:buFontTx/>
              <a:buNone/>
            </a:pPr>
            <a:endParaRPr lang="en-US" altLang="en-US" sz="2800" smtClean="0">
              <a:latin typeface="Times New Roman" panose="02020603050405020304" pitchFamily="18" charset="0"/>
            </a:endParaRPr>
          </a:p>
          <a:p>
            <a:pPr>
              <a:buFontTx/>
              <a:buNone/>
            </a:pPr>
            <a:endParaRPr lang="en-US" altLang="en-US" sz="2800">
              <a:latin typeface="Times New Roman" panose="02020603050405020304" pitchFamily="18" charset="0"/>
            </a:endParaRPr>
          </a:p>
        </p:txBody>
      </p:sp>
      <p:graphicFrame>
        <p:nvGraphicFramePr>
          <p:cNvPr id="7" name="Object 4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325252064"/>
              </p:ext>
            </p:extLst>
          </p:nvPr>
        </p:nvGraphicFramePr>
        <p:xfrm>
          <a:off x="965200" y="2673350"/>
          <a:ext cx="1993900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3" name="Equation" r:id="rId3" imgW="749160" imgH="215640" progId="Equation.3">
                  <p:embed/>
                </p:oleObj>
              </mc:Choice>
              <mc:Fallback>
                <p:oleObj name="Equation" r:id="rId3" imgW="74916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5200" y="2673350"/>
                        <a:ext cx="1993900" cy="57467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6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30615950"/>
              </p:ext>
            </p:extLst>
          </p:nvPr>
        </p:nvGraphicFramePr>
        <p:xfrm>
          <a:off x="6086475" y="3938588"/>
          <a:ext cx="1158875" cy="218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" name="Equation" r:id="rId5" imgW="114120" imgH="215640" progId="Equation.3">
                  <p:embed/>
                </p:oleObj>
              </mc:Choice>
              <mc:Fallback>
                <p:oleObj name="Equation" r:id="rId5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6475" y="3938588"/>
                        <a:ext cx="1158875" cy="218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3277380"/>
              </p:ext>
            </p:extLst>
          </p:nvPr>
        </p:nvGraphicFramePr>
        <p:xfrm>
          <a:off x="971550" y="4473575"/>
          <a:ext cx="2754313" cy="179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5" name="Equation" r:id="rId7" imgW="1091880" imgH="711000" progId="Equation.3">
                  <p:embed/>
                </p:oleObj>
              </mc:Choice>
              <mc:Fallback>
                <p:oleObj name="Equation" r:id="rId7" imgW="1091880" imgH="71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4473575"/>
                        <a:ext cx="2754313" cy="179387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92112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059E-4F46-40AB-AA45-0EB9370D231E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765175"/>
            <a:ext cx="8229600" cy="4525963"/>
          </a:xfrm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Assuming all matrices are square matrices, there is a number associated with each square matrix  [A] called the determinant, D, of [A]. If [A] is order 1, then [A] has one element:</a:t>
            </a:r>
          </a:p>
          <a:p>
            <a:pPr>
              <a:buFontTx/>
              <a:buNone/>
            </a:pPr>
            <a:r>
              <a:rPr lang="en-US" altLang="en-US">
                <a:latin typeface="Times New Roman" panose="02020603050405020304" pitchFamily="18" charset="0"/>
              </a:rPr>
              <a:t>	[A]=[a</a:t>
            </a:r>
            <a:r>
              <a:rPr lang="en-US" altLang="en-US" baseline="-25000">
                <a:latin typeface="Times New Roman" panose="02020603050405020304" pitchFamily="18" charset="0"/>
              </a:rPr>
              <a:t>11</a:t>
            </a:r>
            <a:r>
              <a:rPr lang="en-US" altLang="en-US">
                <a:latin typeface="Times New Roman" panose="02020603050405020304" pitchFamily="18" charset="0"/>
              </a:rPr>
              <a:t>]</a:t>
            </a:r>
          </a:p>
          <a:p>
            <a:pPr>
              <a:buFontTx/>
              <a:buNone/>
            </a:pPr>
            <a:r>
              <a:rPr lang="en-US" altLang="en-US">
                <a:latin typeface="Times New Roman" panose="02020603050405020304" pitchFamily="18" charset="0"/>
              </a:rPr>
              <a:t>	D=a</a:t>
            </a:r>
            <a:r>
              <a:rPr lang="en-US" altLang="en-US" baseline="-25000">
                <a:latin typeface="Times New Roman" panose="02020603050405020304" pitchFamily="18" charset="0"/>
              </a:rPr>
              <a:t>11</a:t>
            </a:r>
          </a:p>
          <a:p>
            <a:r>
              <a:rPr lang="en-US" altLang="en-US">
                <a:latin typeface="Times New Roman" panose="02020603050405020304" pitchFamily="18" charset="0"/>
              </a:rPr>
              <a:t>For a square matrix of order 3,  the </a:t>
            </a:r>
            <a:r>
              <a:rPr lang="en-US" altLang="en-US" b="1" i="1">
                <a:latin typeface="Times New Roman" panose="02020603050405020304" pitchFamily="18" charset="0"/>
              </a:rPr>
              <a:t>minor</a:t>
            </a:r>
            <a:r>
              <a:rPr lang="en-US" altLang="en-US">
                <a:latin typeface="Times New Roman" panose="02020603050405020304" pitchFamily="18" charset="0"/>
              </a:rPr>
              <a:t> of an element a</a:t>
            </a:r>
            <a:r>
              <a:rPr lang="en-US" altLang="en-US" baseline="-25000">
                <a:latin typeface="Times New Roman" panose="02020603050405020304" pitchFamily="18" charset="0"/>
              </a:rPr>
              <a:t>ij</a:t>
            </a:r>
            <a:r>
              <a:rPr lang="en-US" altLang="en-US">
                <a:latin typeface="Times New Roman" panose="02020603050405020304" pitchFamily="18" charset="0"/>
              </a:rPr>
              <a:t> is the determinant of the matrix of order 2 by deleting row </a:t>
            </a:r>
            <a:r>
              <a:rPr lang="en-US" altLang="en-US" i="1">
                <a:latin typeface="Times New Roman" panose="02020603050405020304" pitchFamily="18" charset="0"/>
              </a:rPr>
              <a:t>i</a:t>
            </a:r>
            <a:r>
              <a:rPr lang="en-US" altLang="en-US">
                <a:latin typeface="Times New Roman" panose="02020603050405020304" pitchFamily="18" charset="0"/>
              </a:rPr>
              <a:t> and column </a:t>
            </a:r>
            <a:r>
              <a:rPr lang="en-US" altLang="en-US" i="1">
                <a:latin typeface="Times New Roman" panose="02020603050405020304" pitchFamily="18" charset="0"/>
              </a:rPr>
              <a:t>j</a:t>
            </a:r>
            <a:r>
              <a:rPr lang="en-US" altLang="en-US">
                <a:latin typeface="Times New Roman" panose="02020603050405020304" pitchFamily="18" charset="0"/>
              </a:rPr>
              <a:t> of [A].</a:t>
            </a:r>
          </a:p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30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F0CA0-4AB1-48B9-9629-91876011D8AC}" type="slidenum">
              <a:rPr lang="en-US" altLang="en-US"/>
              <a:pPr/>
              <a:t>17</a:t>
            </a:fld>
            <a:endParaRPr lang="en-US" altLang="en-US"/>
          </a:p>
        </p:txBody>
      </p:sp>
      <p:graphicFrame>
        <p:nvGraphicFramePr>
          <p:cNvPr id="18436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863600" y="944563"/>
          <a:ext cx="4752975" cy="5076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Equation" r:id="rId3" imgW="1879560" imgH="2184120" progId="Equation.3">
                  <p:embed/>
                </p:oleObj>
              </mc:Choice>
              <mc:Fallback>
                <p:oleObj name="Equation" r:id="rId3" imgW="1879560" imgH="2184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3600" y="944563"/>
                        <a:ext cx="4752975" cy="507682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9" name="Line 7"/>
          <p:cNvSpPr>
            <a:spLocks noChangeShapeType="1"/>
          </p:cNvSpPr>
          <p:nvPr/>
        </p:nvSpPr>
        <p:spPr bwMode="auto">
          <a:xfrm>
            <a:off x="1547813" y="1233488"/>
            <a:ext cx="1655762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0" name="Line 8"/>
          <p:cNvSpPr>
            <a:spLocks noChangeShapeType="1"/>
          </p:cNvSpPr>
          <p:nvPr/>
        </p:nvSpPr>
        <p:spPr bwMode="auto">
          <a:xfrm>
            <a:off x="1727200" y="1016000"/>
            <a:ext cx="0" cy="165735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13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700878202"/>
              </p:ext>
            </p:extLst>
          </p:nvPr>
        </p:nvGraphicFramePr>
        <p:xfrm>
          <a:off x="431800" y="584200"/>
          <a:ext cx="5400675" cy="1096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0" name="Equation" r:id="rId3" imgW="2374560" imgH="482400" progId="Equation.3">
                  <p:embed/>
                </p:oleObj>
              </mc:Choice>
              <mc:Fallback>
                <p:oleObj name="Equation" r:id="rId3" imgW="237456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800" y="584200"/>
                        <a:ext cx="5400675" cy="109696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468313" y="2673350"/>
            <a:ext cx="81359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58775" y="1916113"/>
            <a:ext cx="7812088" cy="252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3200">
                <a:latin typeface="Times New Roman" panose="02020603050405020304" pitchFamily="18" charset="0"/>
              </a:rPr>
              <a:t> </a:t>
            </a:r>
            <a:r>
              <a:rPr lang="en-US" altLang="en-US" sz="3200" i="1">
                <a:latin typeface="Times New Roman" panose="02020603050405020304" pitchFamily="18" charset="0"/>
              </a:rPr>
              <a:t>Cramer’s rule</a:t>
            </a:r>
            <a:r>
              <a:rPr lang="en-US" altLang="en-US" sz="3200">
                <a:latin typeface="Times New Roman" panose="02020603050405020304" pitchFamily="18" charset="0"/>
              </a:rPr>
              <a:t> expresses the solution of a systems of linear equations in terms of ratios of determinants of the array of coefficients of the equations. For example, x</a:t>
            </a:r>
            <a:r>
              <a:rPr lang="en-US" altLang="en-US" sz="3200" baseline="-25000">
                <a:latin typeface="Times New Roman" panose="02020603050405020304" pitchFamily="18" charset="0"/>
              </a:rPr>
              <a:t>1</a:t>
            </a:r>
            <a:r>
              <a:rPr lang="en-US" altLang="en-US" sz="3200">
                <a:latin typeface="Times New Roman" panose="02020603050405020304" pitchFamily="18" charset="0"/>
              </a:rPr>
              <a:t> would be computed as: </a:t>
            </a:r>
          </a:p>
        </p:txBody>
      </p:sp>
      <p:graphicFrame>
        <p:nvGraphicFramePr>
          <p:cNvPr id="8" name="Object 13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46768101"/>
              </p:ext>
            </p:extLst>
          </p:nvPr>
        </p:nvGraphicFramePr>
        <p:xfrm>
          <a:off x="3240088" y="3968750"/>
          <a:ext cx="2339975" cy="218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1" name="Equation" r:id="rId5" imgW="952200" imgH="888840" progId="Equation.3">
                  <p:embed/>
                </p:oleObj>
              </mc:Choice>
              <mc:Fallback>
                <p:oleObj name="Equation" r:id="rId5" imgW="952200" imgH="8888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0088" y="3968750"/>
                        <a:ext cx="2339975" cy="21844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687979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362200"/>
            <a:ext cx="8229600" cy="1143000"/>
          </a:xfrm>
        </p:spPr>
        <p:txBody>
          <a:bodyPr/>
          <a:lstStyle/>
          <a:p>
            <a:r>
              <a:rPr lang="en-US" dirty="0" smtClean="0"/>
              <a:t>Elimination Methods</a:t>
            </a:r>
            <a:br>
              <a:rPr lang="en-US" dirty="0" smtClean="0"/>
            </a:br>
            <a:r>
              <a:rPr lang="en-US" dirty="0" smtClean="0"/>
              <a:t>(Direct Methods)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330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en-US" sz="3600" dirty="0" smtClean="0"/>
              <a:t>Motivation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179" y="1143000"/>
            <a:ext cx="8229600" cy="4525963"/>
          </a:xfrm>
        </p:spPr>
        <p:txBody>
          <a:bodyPr/>
          <a:lstStyle/>
          <a:p>
            <a:r>
              <a:rPr lang="en-US" sz="2800" dirty="0"/>
              <a:t>Many applications of engineering lead to a system of linear algebraic </a:t>
            </a:r>
            <a:r>
              <a:rPr lang="en-US" sz="2800" dirty="0" smtClean="0"/>
              <a:t>equations, involving </a:t>
            </a:r>
            <a:r>
              <a:rPr lang="en-US" sz="2800" dirty="0"/>
              <a:t>thousands of simultaneous linear </a:t>
            </a:r>
            <a:r>
              <a:rPr lang="en-US" sz="2800" dirty="0" smtClean="0"/>
              <a:t>equations that need to be solved.</a:t>
            </a:r>
          </a:p>
          <a:p>
            <a:r>
              <a:rPr lang="en-US" sz="2800" dirty="0"/>
              <a:t>Samples of engineering applications include</a:t>
            </a:r>
          </a:p>
          <a:p>
            <a:pPr lvl="1"/>
            <a:r>
              <a:rPr lang="en-US" sz="2400" dirty="0"/>
              <a:t>force analysis of statically determinate structures</a:t>
            </a:r>
          </a:p>
          <a:p>
            <a:pPr lvl="1"/>
            <a:r>
              <a:rPr lang="en-US" sz="2400" dirty="0"/>
              <a:t>flow of current in electrical circuits</a:t>
            </a:r>
          </a:p>
          <a:p>
            <a:pPr lvl="1"/>
            <a:r>
              <a:rPr lang="en-US" sz="2400" dirty="0"/>
              <a:t>force analysis of mechanisms</a:t>
            </a:r>
          </a:p>
          <a:p>
            <a:pPr lvl="1"/>
            <a:r>
              <a:rPr lang="en-US" sz="2400" dirty="0"/>
              <a:t>finite element analysis of heat flow and stress analysis problems</a:t>
            </a:r>
          </a:p>
          <a:p>
            <a:pPr lvl="1"/>
            <a:r>
              <a:rPr lang="en-US" sz="2400" dirty="0"/>
              <a:t>flow of fluid in pipe network</a:t>
            </a:r>
          </a:p>
          <a:p>
            <a:pPr lvl="1"/>
            <a:r>
              <a:rPr lang="en-US" sz="2400" dirty="0"/>
              <a:t>least-square curve-fitting calculations.</a:t>
            </a:r>
          </a:p>
        </p:txBody>
      </p:sp>
    </p:spTree>
    <p:extLst>
      <p:ext uri="{BB962C8B-B14F-4D97-AF65-F5344CB8AC3E}">
        <p14:creationId xmlns:p14="http://schemas.microsoft.com/office/powerpoint/2010/main" val="3544316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D929-386D-4E51-83D8-F0E797B83346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Method of Elimination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The basic strategy is to successively solve one of the equations of the set for one of the unknowns and to eliminate that variable from the remaining equations by substitution.</a:t>
            </a:r>
          </a:p>
          <a:p>
            <a:r>
              <a:rPr lang="en-US" altLang="en-US">
                <a:latin typeface="Times New Roman" panose="02020603050405020304" pitchFamily="18" charset="0"/>
              </a:rPr>
              <a:t>The elimination of unknowns can be extended to systems with more than two or three equations; however, the method becomes extremely tedious to solve by hand.</a:t>
            </a:r>
          </a:p>
        </p:txBody>
      </p:sp>
    </p:spTree>
    <p:extLst>
      <p:ext uri="{BB962C8B-B14F-4D97-AF65-F5344CB8AC3E}">
        <p14:creationId xmlns:p14="http://schemas.microsoft.com/office/powerpoint/2010/main" val="176766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65613-6707-459D-AA8B-C3F3A01D981F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Naive Gauss Elimination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>
                <a:latin typeface="Times New Roman" panose="02020603050405020304" pitchFamily="18" charset="0"/>
              </a:rPr>
              <a:t>Extension of </a:t>
            </a:r>
            <a:r>
              <a:rPr lang="en-US" altLang="en-US" i="1">
                <a:latin typeface="Times New Roman" panose="02020603050405020304" pitchFamily="18" charset="0"/>
              </a:rPr>
              <a:t>method of elimination</a:t>
            </a:r>
            <a:r>
              <a:rPr lang="en-US" altLang="en-US">
                <a:latin typeface="Times New Roman" panose="02020603050405020304" pitchFamily="18" charset="0"/>
              </a:rPr>
              <a:t> to large sets of equations by developing a systematic scheme or algorithm to eliminate unknowns and to back substitute.</a:t>
            </a:r>
          </a:p>
          <a:p>
            <a:pPr>
              <a:lnSpc>
                <a:spcPct val="90000"/>
              </a:lnSpc>
            </a:pPr>
            <a:r>
              <a:rPr lang="en-US" altLang="en-US">
                <a:latin typeface="Times New Roman" panose="02020603050405020304" pitchFamily="18" charset="0"/>
              </a:rPr>
              <a:t>As in the case of the solution of two equations, the technique for </a:t>
            </a:r>
            <a:r>
              <a:rPr lang="en-US" altLang="en-US" i="1">
                <a:latin typeface="Times New Roman" panose="02020603050405020304" pitchFamily="18" charset="0"/>
              </a:rPr>
              <a:t>n</a:t>
            </a:r>
            <a:r>
              <a:rPr lang="en-US" altLang="en-US">
                <a:latin typeface="Times New Roman" panose="02020603050405020304" pitchFamily="18" charset="0"/>
              </a:rPr>
              <a:t> equations consists of two phases:</a:t>
            </a:r>
          </a:p>
          <a:p>
            <a:pPr lvl="1">
              <a:lnSpc>
                <a:spcPct val="90000"/>
              </a:lnSpc>
            </a:pPr>
            <a:r>
              <a:rPr lang="en-US" altLang="en-US">
                <a:latin typeface="Times New Roman" panose="02020603050405020304" pitchFamily="18" charset="0"/>
              </a:rPr>
              <a:t>Forward elimination of unknowns</a:t>
            </a:r>
          </a:p>
          <a:p>
            <a:pPr lvl="1">
              <a:lnSpc>
                <a:spcPct val="90000"/>
              </a:lnSpc>
            </a:pPr>
            <a:r>
              <a:rPr lang="en-US" altLang="en-US">
                <a:latin typeface="Times New Roman" panose="02020603050405020304" pitchFamily="18" charset="0"/>
              </a:rPr>
              <a:t>Back substitution</a:t>
            </a:r>
          </a:p>
        </p:txBody>
      </p:sp>
    </p:spTree>
    <p:extLst>
      <p:ext uri="{BB962C8B-B14F-4D97-AF65-F5344CB8AC3E}">
        <p14:creationId xmlns:p14="http://schemas.microsoft.com/office/powerpoint/2010/main" val="101394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23850" y="333375"/>
            <a:ext cx="1882775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1800" b="1" smtClean="0">
                <a:solidFill>
                  <a:srgbClr val="0000FF"/>
                </a:solidFill>
              </a:rPr>
              <a:t>Fig. 9.3</a:t>
            </a:r>
            <a:endParaRPr lang="en-US" altLang="en-US" sz="1800" b="1">
              <a:solidFill>
                <a:srgbClr val="0000FF"/>
              </a:solidFill>
            </a:endParaRPr>
          </a:p>
        </p:txBody>
      </p:sp>
      <p:pic>
        <p:nvPicPr>
          <p:cNvPr id="6" name="Picture 4" descr="Fig090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47800" y="333375"/>
            <a:ext cx="6454775" cy="6129338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40146807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8200" y="914400"/>
            <a:ext cx="76962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goal is to construct an equivalent upper-triangular system </a:t>
            </a:r>
            <a:r>
              <a:rPr lang="en-US" sz="28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Ux</a:t>
            </a:r>
            <a:r>
              <a:rPr lang="en-US" sz="28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8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 can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solved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the method of upper-triangular linear systems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linear systems of dimension 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× 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said to be 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equivalent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provided that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their solution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sets are the same.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certain 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elementary operations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applied to a given set of system,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solution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sets do not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" y="268069"/>
            <a:ext cx="39594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Forward Elimination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660670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8200" y="914400"/>
            <a:ext cx="769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Elementary Operations: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following operations applied to a linear system yield an equivalent system: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4757367"/>
              </p:ext>
            </p:extLst>
          </p:nvPr>
        </p:nvGraphicFramePr>
        <p:xfrm>
          <a:off x="609600" y="2133600"/>
          <a:ext cx="777240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0"/>
                <a:gridCol w="5638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1" i="0" u="none" strike="noStrike" kern="1200" baseline="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Operation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i="0" u="none" strike="noStrike" kern="1200" baseline="0" dirty="0" smtClean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Description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0" i="0" u="none" strike="noStrike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Interchanges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0" u="none" strike="noStrike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order of two equations can be changed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0" i="0" u="none" strike="noStrike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Scaling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0" u="none" strike="noStrike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Multiplying an equation by a non-zero constant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0" i="0" u="none" strike="noStrike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Replacement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0" u="none" strike="noStrike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 equation can be replaced by the sum of itself and a nonzero multiple of any other equation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1000" y="268069"/>
            <a:ext cx="39594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Forward Elimination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998268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381000"/>
            <a:ext cx="37591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Upper Triangulation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295400"/>
            <a:ext cx="8379503" cy="2971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7664" y="5029200"/>
            <a:ext cx="1969474" cy="1219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1000" y="4495800"/>
            <a:ext cx="41088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Solve the last equation first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9421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381000"/>
            <a:ext cx="33057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Back-substitution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09" y="2667000"/>
            <a:ext cx="7490982" cy="1523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" y="1295400"/>
            <a:ext cx="655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can easily be coded, employing 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loops using the equation below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3414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041" y="1981200"/>
            <a:ext cx="8723922" cy="2895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381000"/>
            <a:ext cx="37591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Lower Triangulation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1066800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Elimination can also be used to produce a lower triangular system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5214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381000"/>
            <a:ext cx="38956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Forward-substitution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1295400"/>
            <a:ext cx="678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can also be easily coded, employing 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loops using the equation below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658" y="2514600"/>
            <a:ext cx="8800684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624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90600"/>
            <a:ext cx="8366624" cy="53029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381000"/>
            <a:ext cx="41937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Elimination Procedure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208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066800"/>
            <a:ext cx="8223098" cy="52577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381000"/>
            <a:ext cx="38988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Application Example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3668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381000"/>
            <a:ext cx="41937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Elimination Procedure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954" y="1295400"/>
            <a:ext cx="8728091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9100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381000"/>
            <a:ext cx="41937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Elimination Procedure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159" y="914400"/>
            <a:ext cx="8875441" cy="510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3616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381000"/>
            <a:ext cx="58560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Elimination Procedure example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47" y="1447800"/>
            <a:ext cx="8511832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5184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381000"/>
            <a:ext cx="58560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Elimination Procedure example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39" y="1143000"/>
            <a:ext cx="8115705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6441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381000"/>
            <a:ext cx="58560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Elimination Procedure example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990600"/>
            <a:ext cx="6629399" cy="495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411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1" y="304800"/>
            <a:ext cx="6019799" cy="19660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2209800"/>
            <a:ext cx="8241927" cy="1905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4114800"/>
            <a:ext cx="7706382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0242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FD95C-FFA9-4FAD-98EA-7002F5D80BAF}" type="slidenum">
              <a:rPr lang="en-US" altLang="en-US"/>
              <a:pPr/>
              <a:t>36</a:t>
            </a:fld>
            <a:endParaRPr lang="en-US" altLang="en-US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altLang="en-US" sz="3600" dirty="0">
                <a:latin typeface="Times New Roman" panose="02020603050405020304" pitchFamily="18" charset="0"/>
              </a:rPr>
              <a:t>Pitfalls of Elimination Methods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07660"/>
            <a:ext cx="8229600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400" i="1" dirty="0">
                <a:latin typeface="Times New Roman" panose="02020603050405020304" pitchFamily="18" charset="0"/>
              </a:rPr>
              <a:t>Division by zero.</a:t>
            </a:r>
            <a:r>
              <a:rPr lang="en-US" altLang="en-US" sz="2400" dirty="0">
                <a:latin typeface="Times New Roman" panose="02020603050405020304" pitchFamily="18" charset="0"/>
              </a:rPr>
              <a:t> It is possible that during both elimination and back-substitution phases a division by zero can occur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. 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(avoid by pivoting)</a:t>
            </a:r>
          </a:p>
          <a:p>
            <a:pPr>
              <a:lnSpc>
                <a:spcPct val="80000"/>
              </a:lnSpc>
            </a:pPr>
            <a:r>
              <a:rPr lang="en-US" altLang="en-US" sz="2400" i="1" dirty="0" smtClean="0">
                <a:latin typeface="Times New Roman" panose="02020603050405020304" pitchFamily="18" charset="0"/>
              </a:rPr>
              <a:t>Round-off </a:t>
            </a:r>
            <a:r>
              <a:rPr lang="en-US" altLang="en-US" sz="2400" i="1" dirty="0">
                <a:latin typeface="Times New Roman" panose="02020603050405020304" pitchFamily="18" charset="0"/>
              </a:rPr>
              <a:t>errors</a:t>
            </a:r>
            <a:r>
              <a:rPr lang="en-US" altLang="en-US" sz="2400" dirty="0" smtClean="0">
                <a:latin typeface="Times New Roman" panose="02020603050405020304" pitchFamily="18" charset="0"/>
              </a:rPr>
              <a:t>.</a:t>
            </a:r>
          </a:p>
          <a:p>
            <a:pPr lvl="1"/>
            <a:r>
              <a:rPr lang="en-US" sz="2400" dirty="0" smtClean="0"/>
              <a:t>Important with &gt;100 </a:t>
            </a:r>
            <a:r>
              <a:rPr lang="en-US" sz="2400" dirty="0" err="1" smtClean="0"/>
              <a:t>eqns</a:t>
            </a:r>
            <a:endParaRPr lang="en-US" sz="2400" dirty="0" smtClean="0"/>
          </a:p>
          <a:p>
            <a:pPr lvl="1"/>
            <a:r>
              <a:rPr lang="en-US" sz="2400" dirty="0" smtClean="0"/>
              <a:t>Substitute answer into original </a:t>
            </a:r>
            <a:r>
              <a:rPr lang="en-US" sz="2400" dirty="0" err="1" smtClean="0"/>
              <a:t>eqn</a:t>
            </a:r>
            <a:r>
              <a:rPr lang="en-US" sz="2400" dirty="0" smtClean="0"/>
              <a:t> to check</a:t>
            </a:r>
          </a:p>
          <a:p>
            <a:pPr>
              <a:lnSpc>
                <a:spcPct val="80000"/>
              </a:lnSpc>
            </a:pPr>
            <a:r>
              <a:rPr lang="en-US" altLang="en-US" sz="2400" i="1" dirty="0" smtClean="0">
                <a:latin typeface="Times New Roman" panose="02020603050405020304" pitchFamily="18" charset="0"/>
              </a:rPr>
              <a:t>Ill-conditioned </a:t>
            </a:r>
            <a:r>
              <a:rPr lang="en-US" altLang="en-US" sz="2400" i="1" dirty="0">
                <a:latin typeface="Times New Roman" panose="02020603050405020304" pitchFamily="18" charset="0"/>
              </a:rPr>
              <a:t>systems</a:t>
            </a:r>
            <a:r>
              <a:rPr lang="en-US" altLang="en-US" sz="2400" dirty="0">
                <a:latin typeface="Times New Roman" panose="02020603050405020304" pitchFamily="18" charset="0"/>
              </a:rPr>
              <a:t>. </a:t>
            </a:r>
            <a:endParaRPr lang="en-US" altLang="en-US" sz="2400" dirty="0" smtClean="0">
              <a:latin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r>
              <a:rPr lang="en-US" altLang="en-US" sz="2400" dirty="0" smtClean="0">
                <a:latin typeface="Times New Roman" panose="02020603050405020304" pitchFamily="18" charset="0"/>
              </a:rPr>
              <a:t>Systems </a:t>
            </a:r>
            <a:r>
              <a:rPr lang="en-US" altLang="en-US" sz="2400" dirty="0">
                <a:latin typeface="Times New Roman" panose="02020603050405020304" pitchFamily="18" charset="0"/>
              </a:rPr>
              <a:t>where small changes in coefficients result in large changes in the solution. </a:t>
            </a:r>
            <a:endParaRPr lang="en-US" altLang="en-US" sz="2400" dirty="0" smtClean="0">
              <a:latin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r>
              <a:rPr lang="en-US" altLang="en-US" sz="2400" dirty="0" smtClean="0">
                <a:latin typeface="Times New Roman" panose="02020603050405020304" pitchFamily="18" charset="0"/>
              </a:rPr>
              <a:t>Alternatively</a:t>
            </a:r>
            <a:r>
              <a:rPr lang="en-US" altLang="en-US" sz="2400" dirty="0">
                <a:latin typeface="Times New Roman" panose="02020603050405020304" pitchFamily="18" charset="0"/>
              </a:rPr>
              <a:t>, it happens when two or more equations are nearly identical, resulting a wide ranges of answers to approximately satisfy the equations. </a:t>
            </a:r>
            <a:endParaRPr lang="en-US" altLang="en-US" sz="2400" dirty="0" smtClean="0">
              <a:latin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Determinant close to zero</a:t>
            </a:r>
          </a:p>
          <a:p>
            <a:pPr lvl="1">
              <a:lnSpc>
                <a:spcPct val="80000"/>
              </a:lnSpc>
            </a:pPr>
            <a:r>
              <a:rPr lang="en-US" altLang="en-US" sz="2400" dirty="0" smtClean="0">
                <a:latin typeface="Times New Roman" panose="02020603050405020304" pitchFamily="18" charset="0"/>
              </a:rPr>
              <a:t>Since </a:t>
            </a:r>
            <a:r>
              <a:rPr lang="en-US" altLang="en-US" sz="2400" dirty="0">
                <a:latin typeface="Times New Roman" panose="02020603050405020304" pitchFamily="18" charset="0"/>
              </a:rPr>
              <a:t>round off errors can induce small changes in the coefficients, these changes can lead to large solution errors.</a:t>
            </a:r>
          </a:p>
        </p:txBody>
      </p:sp>
    </p:spTree>
    <p:extLst>
      <p:ext uri="{BB962C8B-B14F-4D97-AF65-F5344CB8AC3E}">
        <p14:creationId xmlns:p14="http://schemas.microsoft.com/office/powerpoint/2010/main" val="66766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5F94D-5287-49FB-92A1-C319EAE16C6A}" type="slidenum">
              <a:rPr lang="en-US" altLang="en-US"/>
              <a:pPr/>
              <a:t>37</a:t>
            </a:fld>
            <a:endParaRPr lang="en-US" alt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800100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i="1" dirty="0">
                <a:latin typeface="Times New Roman" panose="02020603050405020304" pitchFamily="18" charset="0"/>
              </a:rPr>
              <a:t>Singular systems</a:t>
            </a:r>
            <a:r>
              <a:rPr lang="en-US" altLang="en-US" sz="2800" dirty="0">
                <a:latin typeface="Times New Roman" panose="02020603050405020304" pitchFamily="18" charset="0"/>
              </a:rPr>
              <a:t>. When two equations are identical, we would loose one degree of freedom and be dealing with the impossible case of </a:t>
            </a:r>
            <a:r>
              <a:rPr lang="en-US" altLang="en-US" sz="2800" i="1" dirty="0">
                <a:latin typeface="Times New Roman" panose="02020603050405020304" pitchFamily="18" charset="0"/>
              </a:rPr>
              <a:t>n-1</a:t>
            </a:r>
            <a:r>
              <a:rPr lang="en-US" altLang="en-US" sz="2800" dirty="0">
                <a:latin typeface="Times New Roman" panose="02020603050405020304" pitchFamily="18" charset="0"/>
              </a:rPr>
              <a:t> equations for </a:t>
            </a:r>
            <a:r>
              <a:rPr lang="en-US" altLang="en-US" sz="2800" i="1" dirty="0">
                <a:latin typeface="Times New Roman" panose="02020603050405020304" pitchFamily="18" charset="0"/>
              </a:rPr>
              <a:t>n</a:t>
            </a:r>
            <a:r>
              <a:rPr lang="en-US" altLang="en-US" sz="2800" dirty="0">
                <a:latin typeface="Times New Roman" panose="02020603050405020304" pitchFamily="18" charset="0"/>
              </a:rPr>
              <a:t> unknowns. For large sets of equations, it may not be obvious however. </a:t>
            </a:r>
            <a:endParaRPr lang="en-US" altLang="en-US" sz="2800" dirty="0" smtClean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 smtClean="0">
                <a:latin typeface="Times New Roman" panose="02020603050405020304" pitchFamily="18" charset="0"/>
              </a:rPr>
              <a:t>The </a:t>
            </a:r>
            <a:r>
              <a:rPr lang="en-US" altLang="en-US" sz="2800" dirty="0">
                <a:latin typeface="Times New Roman" panose="02020603050405020304" pitchFamily="18" charset="0"/>
              </a:rPr>
              <a:t>fact that the </a:t>
            </a:r>
            <a:r>
              <a:rPr lang="en-US" altLang="en-US" sz="2800" i="1" dirty="0">
                <a:latin typeface="Times New Roman" panose="02020603050405020304" pitchFamily="18" charset="0"/>
              </a:rPr>
              <a:t>determinant of a singular system is zero</a:t>
            </a:r>
            <a:r>
              <a:rPr lang="en-US" altLang="en-US" sz="2800" dirty="0">
                <a:latin typeface="Times New Roman" panose="02020603050405020304" pitchFamily="18" charset="0"/>
              </a:rPr>
              <a:t> can be used and tested by computer algorithm after the elimination stage. </a:t>
            </a:r>
            <a:endParaRPr lang="en-US" altLang="en-US" sz="2800" dirty="0" smtClean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 smtClean="0">
                <a:latin typeface="Times New Roman" panose="02020603050405020304" pitchFamily="18" charset="0"/>
              </a:rPr>
              <a:t>We may use </a:t>
            </a:r>
            <a:r>
              <a:rPr lang="en-US" altLang="en-US" sz="2800" dirty="0" err="1" smtClean="0">
                <a:latin typeface="Times New Roman" panose="02020603050405020304" pitchFamily="18" charset="0"/>
              </a:rPr>
              <a:t>Matlab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/Octave to check the determinant of a system using </a:t>
            </a:r>
            <a:r>
              <a:rPr lang="en-US" altLang="en-US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det</a:t>
            </a:r>
            <a:r>
              <a:rPr lang="en-US" altLang="en-US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(A)</a:t>
            </a:r>
          </a:p>
          <a:p>
            <a:pPr>
              <a:lnSpc>
                <a:spcPct val="90000"/>
              </a:lnSpc>
            </a:pPr>
            <a:r>
              <a:rPr lang="en-US" altLang="en-US" sz="2800" dirty="0" smtClean="0">
                <a:latin typeface="Times New Roman" panose="02020603050405020304" pitchFamily="18" charset="0"/>
              </a:rPr>
              <a:t>If </a:t>
            </a:r>
            <a:r>
              <a:rPr lang="en-US" altLang="en-US" sz="2800" dirty="0">
                <a:latin typeface="Times New Roman" panose="02020603050405020304" pitchFamily="18" charset="0"/>
              </a:rPr>
              <a:t>a zero diagonal element is created, calculation is </a:t>
            </a:r>
            <a:r>
              <a:rPr lang="en-US" altLang="en-US" sz="2800" dirty="0" smtClean="0">
                <a:latin typeface="Times New Roman" panose="02020603050405020304" pitchFamily="18" charset="0"/>
              </a:rPr>
              <a:t>terminated</a:t>
            </a:r>
            <a:r>
              <a:rPr lang="en-US" altLang="en-US" sz="2800" dirty="0">
                <a:latin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BA959-4F9F-4042-99DF-6CD9BFFB8DC7}" type="slidenum">
              <a:rPr lang="en-US" altLang="en-US"/>
              <a:pPr/>
              <a:t>38</a:t>
            </a:fld>
            <a:endParaRPr lang="en-US" altLang="en-US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>
                <a:latin typeface="Times New Roman" panose="02020603050405020304" pitchFamily="18" charset="0"/>
              </a:rPr>
              <a:t>Techniques for Improving Solutions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>
                <a:latin typeface="Times New Roman" panose="02020603050405020304" pitchFamily="18" charset="0"/>
              </a:rPr>
              <a:t>Use of more significant figures.</a:t>
            </a:r>
          </a:p>
          <a:p>
            <a:pPr>
              <a:lnSpc>
                <a:spcPct val="90000"/>
              </a:lnSpc>
            </a:pPr>
            <a:r>
              <a:rPr lang="en-US" altLang="en-US" i="1">
                <a:latin typeface="Times New Roman" panose="02020603050405020304" pitchFamily="18" charset="0"/>
              </a:rPr>
              <a:t>Pivoting. </a:t>
            </a:r>
            <a:r>
              <a:rPr lang="en-US" altLang="en-US">
                <a:latin typeface="Times New Roman" panose="02020603050405020304" pitchFamily="18" charset="0"/>
              </a:rPr>
              <a:t>If a pivot element is zero, normalization step leads to division by zero. The same problem may arise, when the pivot element is close to zero. Problem can be avoided:</a:t>
            </a:r>
            <a:endParaRPr lang="en-US" altLang="en-US" i="1">
              <a:latin typeface="Times New Roman" panose="02020603050405020304" pitchFamily="18" charset="0"/>
            </a:endParaRPr>
          </a:p>
          <a:p>
            <a:pPr lvl="1">
              <a:lnSpc>
                <a:spcPct val="90000"/>
              </a:lnSpc>
            </a:pPr>
            <a:r>
              <a:rPr lang="en-US" altLang="en-US" i="1">
                <a:latin typeface="Times New Roman" panose="02020603050405020304" pitchFamily="18" charset="0"/>
              </a:rPr>
              <a:t>Partial pivoting.</a:t>
            </a:r>
            <a:r>
              <a:rPr lang="en-US" altLang="en-US">
                <a:latin typeface="Times New Roman" panose="02020603050405020304" pitchFamily="18" charset="0"/>
              </a:rPr>
              <a:t> Switching the rows so that the largest element is the pivot element.</a:t>
            </a:r>
          </a:p>
          <a:p>
            <a:pPr lvl="1">
              <a:lnSpc>
                <a:spcPct val="90000"/>
              </a:lnSpc>
            </a:pPr>
            <a:r>
              <a:rPr lang="en-US" altLang="en-US" i="1">
                <a:latin typeface="Times New Roman" panose="02020603050405020304" pitchFamily="18" charset="0"/>
              </a:rPr>
              <a:t>Complete pivoting.</a:t>
            </a:r>
            <a:r>
              <a:rPr lang="en-US" altLang="en-US">
                <a:latin typeface="Times New Roman" panose="02020603050405020304" pitchFamily="18" charset="0"/>
              </a:rPr>
              <a:t> Searching for the largest element in all rows and columns then switching.</a:t>
            </a:r>
            <a:endParaRPr lang="en-US" altLang="en-US" i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98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Pivoting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Rearrange equations (switch equations)</a:t>
            </a:r>
          </a:p>
          <a:p>
            <a:pPr lvl="1"/>
            <a:r>
              <a:rPr lang="en-US" dirty="0"/>
              <a:t>To avoid zero in pivot element</a:t>
            </a:r>
          </a:p>
          <a:p>
            <a:pPr lvl="1"/>
            <a:r>
              <a:rPr lang="en-US" dirty="0"/>
              <a:t>Partial pivoting</a:t>
            </a:r>
          </a:p>
          <a:p>
            <a:pPr lvl="2"/>
            <a:r>
              <a:rPr lang="en-US" dirty="0"/>
              <a:t>Find largest </a:t>
            </a:r>
            <a:r>
              <a:rPr lang="en-US" dirty="0" smtClean="0"/>
              <a:t>coefficient </a:t>
            </a:r>
            <a:r>
              <a:rPr lang="en-US" dirty="0"/>
              <a:t>available in column below pivot element</a:t>
            </a:r>
          </a:p>
          <a:p>
            <a:pPr lvl="2"/>
            <a:r>
              <a:rPr lang="en-US" dirty="0"/>
              <a:t>Switch rows so that largest element becomes pivot element</a:t>
            </a:r>
          </a:p>
          <a:p>
            <a:pPr lvl="1"/>
            <a:r>
              <a:rPr lang="en-US" dirty="0"/>
              <a:t>Complete pivoting</a:t>
            </a:r>
          </a:p>
          <a:p>
            <a:pPr lvl="2"/>
            <a:r>
              <a:rPr lang="en-US" u="sng" dirty="0"/>
              <a:t>Columns</a:t>
            </a:r>
            <a:r>
              <a:rPr lang="en-US" dirty="0"/>
              <a:t> AND </a:t>
            </a:r>
            <a:r>
              <a:rPr lang="en-US" u="sng" dirty="0"/>
              <a:t>rows</a:t>
            </a:r>
            <a:r>
              <a:rPr lang="en-US" dirty="0"/>
              <a:t> searched for largest element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229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05" y="990600"/>
            <a:ext cx="8922866" cy="4952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381000"/>
            <a:ext cx="38988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Application Example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6701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74E3-BAA4-4B26-9DA5-D0C1B4BD95F3}" type="slidenum">
              <a:rPr lang="en-US" altLang="en-US"/>
              <a:pPr/>
              <a:t>40</a:t>
            </a:fld>
            <a:endParaRPr lang="en-US" altLang="en-US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Gauss-Jordan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586" y="1371600"/>
            <a:ext cx="8712744" cy="1752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3352800"/>
            <a:ext cx="3862137" cy="1371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9334" y="4876800"/>
            <a:ext cx="85150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Times New Roman" panose="02020603050405020304" pitchFamily="18" charset="0"/>
              </a:rPr>
              <a:t>All rows are normalized by dividing them by their pivot elements.</a:t>
            </a: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Times New Roman" panose="02020603050405020304" pitchFamily="18" charset="0"/>
              </a:rPr>
              <a:t>Elimination step results in an identity matrix.</a:t>
            </a: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Times New Roman" panose="02020603050405020304" pitchFamily="18" charset="0"/>
              </a:rPr>
              <a:t>Consequently, it is not necessary to employ back substitution to obtain solution. </a:t>
            </a:r>
          </a:p>
        </p:txBody>
      </p:sp>
    </p:spTree>
    <p:extLst>
      <p:ext uri="{BB962C8B-B14F-4D97-AF65-F5344CB8AC3E}">
        <p14:creationId xmlns:p14="http://schemas.microsoft.com/office/powerpoint/2010/main" val="19269990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74E3-BAA4-4B26-9DA5-D0C1B4BD95F3}" type="slidenum">
              <a:rPr lang="en-US" altLang="en-US"/>
              <a:pPr/>
              <a:t>41</a:t>
            </a:fld>
            <a:endParaRPr lang="en-US" altLang="en-US"/>
          </a:p>
        </p:txBody>
      </p:sp>
      <p:sp>
        <p:nvSpPr>
          <p:cNvPr id="7" name="Rectangle 6"/>
          <p:cNvSpPr/>
          <p:nvPr/>
        </p:nvSpPr>
        <p:spPr>
          <a:xfrm>
            <a:off x="171734" y="838200"/>
            <a:ext cx="8515066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latin typeface="Times New Roman" panose="02020603050405020304" pitchFamily="18" charset="0"/>
              </a:rPr>
              <a:t>Gauss-Jordan elimination also provides a convenient way to calculate the matrix inverse.</a:t>
            </a: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latin typeface="Times New Roman" panose="02020603050405020304" pitchFamily="18" charset="0"/>
              </a:rPr>
              <a:t>Augment the matrix with an identity matrix, then perform full elimination until the identity matrix appears on the opposite side.</a:t>
            </a: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latin typeface="Times New Roman" panose="02020603050405020304" pitchFamily="18" charset="0"/>
              </a:rPr>
              <a:t>The resulting matrix on its opposite is the inverse.</a:t>
            </a:r>
            <a:endParaRPr lang="en-US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en-US" altLang="en-US" sz="2800" dirty="0" smtClean="0">
                <a:latin typeface="Times New Roman" panose="02020603050405020304" pitchFamily="18" charset="0"/>
              </a:rPr>
              <a:t>Matrix Inverse by Gauss-Jordan</a:t>
            </a:r>
            <a:endParaRPr lang="en-US" altLang="en-US" sz="2800" dirty="0">
              <a:latin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875" y="2924925"/>
            <a:ext cx="4429125" cy="37147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75420" y="3211488"/>
                <a:ext cx="82567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420" y="3211488"/>
                <a:ext cx="825675" cy="43088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75420" y="5715000"/>
                <a:ext cx="117660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</m:d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420" y="5715000"/>
                <a:ext cx="1176604" cy="43088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49962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B74E3-BAA4-4B26-9DA5-D0C1B4BD95F3}" type="slidenum">
              <a:rPr lang="en-US" altLang="en-US"/>
              <a:pPr/>
              <a:t>42</a:t>
            </a:fld>
            <a:endParaRPr lang="en-US" altLang="en-US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en-US" altLang="en-US" sz="2800" dirty="0" smtClean="0">
                <a:latin typeface="Times New Roman" panose="02020603050405020304" pitchFamily="18" charset="0"/>
              </a:rPr>
              <a:t>Matrix Inverse by Gauss-Jordan</a:t>
            </a:r>
            <a:endParaRPr lang="en-US" altLang="en-US" sz="2800" dirty="0">
              <a:latin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066800"/>
            <a:ext cx="8681815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0017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457171" y="461571"/>
            <a:ext cx="8228763" cy="769441"/>
          </a:xfrm>
        </p:spPr>
        <p:txBody>
          <a:bodyPr>
            <a:spAutoFit/>
          </a:bodyPr>
          <a:lstStyle/>
          <a:p>
            <a:pPr lvl="0"/>
            <a:r>
              <a:rPr lang="en-US"/>
              <a:t>LU Decomposition</a:t>
            </a:r>
          </a:p>
        </p:txBody>
      </p:sp>
      <p:sp>
        <p:nvSpPr>
          <p:cNvPr id="3" name="Text Placeholder 2"/>
          <p:cNvSpPr txBox="1">
            <a:spLocks/>
          </p:cNvSpPr>
          <p:nvPr/>
        </p:nvSpPr>
        <p:spPr bwMode="auto">
          <a:xfrm>
            <a:off x="457171" y="1605033"/>
            <a:ext cx="82287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45000"/>
              <a:buFont typeface="StarSymbol"/>
              <a:buChar char="●"/>
            </a:pPr>
            <a:r>
              <a:rPr lang="en-US" smtClean="0"/>
              <a:t>In Gauss elimination;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80057" y="2288178"/>
            <a:ext cx="2981411" cy="457025"/>
          </a:xfrm>
          <a:prstGeom prst="rect">
            <a:avLst/>
          </a:prstGeom>
          <a:noFill/>
          <a:ln>
            <a:noFill/>
          </a:ln>
        </p:spPr>
        <p:txBody>
          <a:bodyPr vert="horz" lIns="81638" tIns="40819" rIns="81638" bIns="40819" anchorCtr="0" compatLnSpc="0">
            <a:spAutoFit/>
          </a:bodyPr>
          <a:lstStyle/>
          <a:p>
            <a:pPr hangingPunct="0"/>
            <a:r>
              <a:rPr lang="en-US" sz="2540">
                <a:latin typeface="Arial" pitchFamily="18"/>
                <a:ea typeface="Lucida Sans Unicode" pitchFamily="2"/>
                <a:cs typeface="Tahoma" pitchFamily="2"/>
              </a:rPr>
              <a:t>Forward elimination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16379" y="3168233"/>
            <a:ext cx="3306003" cy="457025"/>
          </a:xfrm>
          <a:prstGeom prst="rect">
            <a:avLst/>
          </a:prstGeom>
          <a:noFill/>
          <a:ln>
            <a:noFill/>
          </a:ln>
        </p:spPr>
        <p:txBody>
          <a:bodyPr vert="horz" lIns="81638" tIns="40819" rIns="81638" bIns="40819" anchorCtr="0" compatLnSpc="0">
            <a:spAutoFit/>
          </a:bodyPr>
          <a:lstStyle/>
          <a:p>
            <a:pPr hangingPunct="0"/>
            <a:r>
              <a:rPr lang="en-US" sz="2540">
                <a:latin typeface="Arial" pitchFamily="18"/>
                <a:ea typeface="Lucida Sans Unicode" pitchFamily="2"/>
                <a:cs typeface="Tahoma" pitchFamily="2"/>
              </a:rPr>
              <a:t>Backward substitution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0629" y="2240175"/>
            <a:ext cx="3899021" cy="457025"/>
          </a:xfrm>
          <a:prstGeom prst="rect">
            <a:avLst/>
          </a:prstGeom>
          <a:noFill/>
          <a:ln>
            <a:noFill/>
          </a:ln>
        </p:spPr>
        <p:txBody>
          <a:bodyPr vert="horz" lIns="81638" tIns="40819" rIns="81638" bIns="40819" anchorCtr="0" compatLnSpc="0">
            <a:spAutoFit/>
          </a:bodyPr>
          <a:lstStyle/>
          <a:p>
            <a:pPr hangingPunct="0"/>
            <a:r>
              <a:rPr lang="en-US" sz="2540">
                <a:latin typeface="Arial" pitchFamily="18"/>
                <a:ea typeface="Lucida Sans Unicode" pitchFamily="2"/>
                <a:cs typeface="Tahoma" pitchFamily="2"/>
              </a:rPr>
              <a:t>Major computational effort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0666" y="3024225"/>
            <a:ext cx="4392766" cy="831615"/>
          </a:xfrm>
          <a:prstGeom prst="rect">
            <a:avLst/>
          </a:prstGeom>
          <a:noFill/>
          <a:ln>
            <a:noFill/>
          </a:ln>
        </p:spPr>
        <p:txBody>
          <a:bodyPr vert="horz" lIns="81638" tIns="40819" rIns="81638" bIns="40819" anchorCtr="0" compatLnSpc="0">
            <a:spAutoFit/>
          </a:bodyPr>
          <a:lstStyle/>
          <a:p>
            <a:pPr hangingPunct="0"/>
            <a:r>
              <a:rPr lang="en-US" sz="2540" dirty="0">
                <a:latin typeface="Arial" pitchFamily="18"/>
                <a:ea typeface="Lucida Sans Unicode" pitchFamily="2"/>
                <a:cs typeface="Tahoma" pitchFamily="2"/>
              </a:rPr>
              <a:t>Low computational effort </a:t>
            </a:r>
            <a:br>
              <a:rPr lang="en-US" sz="2540" dirty="0">
                <a:latin typeface="Arial" pitchFamily="18"/>
                <a:ea typeface="Lucida Sans Unicode" pitchFamily="2"/>
                <a:cs typeface="Tahoma" pitchFamily="2"/>
              </a:rPr>
            </a:br>
            <a:r>
              <a:rPr lang="en-US" sz="2540" dirty="0">
                <a:latin typeface="Arial" pitchFamily="18"/>
                <a:ea typeface="Lucida Sans Unicode" pitchFamily="2"/>
                <a:cs typeface="Tahoma" pitchFamily="2"/>
              </a:rPr>
              <a:t>can be used for different {B}'s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7760" y="4974367"/>
            <a:ext cx="3000026" cy="457025"/>
          </a:xfrm>
          <a:prstGeom prst="rect">
            <a:avLst/>
          </a:prstGeom>
          <a:noFill/>
          <a:ln>
            <a:noFill/>
          </a:ln>
        </p:spPr>
        <p:txBody>
          <a:bodyPr vert="horz" lIns="81638" tIns="40819" rIns="81638" bIns="40819" anchorCtr="0" compatLnSpc="0">
            <a:spAutoFit/>
          </a:bodyPr>
          <a:lstStyle/>
          <a:p>
            <a:pPr hangingPunct="0">
              <a:buSzPct val="45000"/>
              <a:buFont typeface="StarSymbol"/>
              <a:buChar char="●"/>
            </a:pPr>
            <a:r>
              <a:rPr lang="en-US" sz="2540" dirty="0">
                <a:latin typeface="Arial" pitchFamily="18"/>
                <a:ea typeface="Lucida Sans Unicode" pitchFamily="2"/>
                <a:cs typeface="Tahoma" pitchFamily="2"/>
              </a:rPr>
              <a:t> LU Decomposition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49485" y="5486400"/>
            <a:ext cx="6502287" cy="831615"/>
          </a:xfrm>
          <a:prstGeom prst="rect">
            <a:avLst/>
          </a:prstGeom>
          <a:noFill/>
          <a:ln>
            <a:noFill/>
          </a:ln>
        </p:spPr>
        <p:txBody>
          <a:bodyPr vert="horz" lIns="81638" tIns="40819" rIns="81638" bIns="40819" anchorCtr="0" compatLnSpc="0">
            <a:spAutoFit/>
          </a:bodyPr>
          <a:lstStyle/>
          <a:p>
            <a:pPr hangingPunct="0"/>
            <a:r>
              <a:rPr lang="en-US" sz="2540" dirty="0">
                <a:latin typeface="Arial" pitchFamily="18"/>
                <a:ea typeface="Lucida Sans Unicode" pitchFamily="2"/>
                <a:cs typeface="Tahoma" pitchFamily="2"/>
              </a:rPr>
              <a:t>Separates elimination of [A] (decomposition)</a:t>
            </a:r>
            <a:br>
              <a:rPr lang="en-US" sz="2540" dirty="0">
                <a:latin typeface="Arial" pitchFamily="18"/>
                <a:ea typeface="Lucida Sans Unicode" pitchFamily="2"/>
                <a:cs typeface="Tahoma" pitchFamily="2"/>
              </a:rPr>
            </a:br>
            <a:r>
              <a:rPr lang="en-US" sz="2540" dirty="0">
                <a:latin typeface="Arial" pitchFamily="18"/>
                <a:ea typeface="Lucida Sans Unicode" pitchFamily="2"/>
                <a:cs typeface="Tahoma" pitchFamily="2"/>
              </a:rPr>
              <a:t>from manipulations of {B} (right hand side)</a:t>
            </a:r>
          </a:p>
        </p:txBody>
      </p:sp>
      <p:sp>
        <p:nvSpPr>
          <p:cNvPr id="10" name="Straight Connector 9"/>
          <p:cNvSpPr/>
          <p:nvPr/>
        </p:nvSpPr>
        <p:spPr>
          <a:xfrm flipH="1">
            <a:off x="4015927" y="2464189"/>
            <a:ext cx="736047" cy="32002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tailEnd type="arrow"/>
          </a:ln>
        </p:spPr>
        <p:txBody>
          <a:bodyPr vert="horz" lIns="81638" tIns="40819" rIns="81638" bIns="40819" anchor="ctr" anchorCtr="1" compatLnSpc="0"/>
          <a:lstStyle/>
          <a:p>
            <a:pPr hangingPunct="0"/>
            <a:endParaRPr lang="en-US" sz="1633"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11" name="Straight Connector 10"/>
          <p:cNvSpPr/>
          <p:nvPr/>
        </p:nvSpPr>
        <p:spPr>
          <a:xfrm flipH="1">
            <a:off x="4127934" y="3376246"/>
            <a:ext cx="624040" cy="3200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tailEnd type="arrow"/>
          </a:ln>
        </p:spPr>
        <p:txBody>
          <a:bodyPr vert="horz" lIns="81638" tIns="40819" rIns="81638" bIns="40819" anchor="ctr" anchorCtr="1" compatLnSpc="0"/>
          <a:lstStyle/>
          <a:p>
            <a:pPr hangingPunct="0"/>
            <a:endParaRPr lang="en-US" sz="1633"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08111" y="3898162"/>
            <a:ext cx="7397689" cy="831615"/>
          </a:xfrm>
          <a:prstGeom prst="rect">
            <a:avLst/>
          </a:prstGeom>
          <a:noFill/>
          <a:ln>
            <a:noFill/>
          </a:ln>
        </p:spPr>
        <p:txBody>
          <a:bodyPr vert="horz" wrap="square" lIns="81638" tIns="40819" rIns="81638" bIns="40819" anchorCtr="0" compatLnSpc="0">
            <a:spAutoFit/>
          </a:bodyPr>
          <a:lstStyle/>
          <a:p>
            <a:pPr hangingPunct="0"/>
            <a:r>
              <a:rPr lang="en-US" sz="2540" dirty="0" smtClean="0">
                <a:latin typeface="Arial" pitchFamily="18"/>
                <a:ea typeface="Lucida Sans Unicode" pitchFamily="2"/>
                <a:cs typeface="Tahoma" pitchFamily="2"/>
              </a:rPr>
              <a:t>Very inefficient to study the same system [A] under different cases of {B}</a:t>
            </a:r>
            <a:endParaRPr lang="en-US" sz="2540" dirty="0">
              <a:latin typeface="Arial" pitchFamily="18"/>
              <a:ea typeface="Lucida Sans Unicode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11884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457171" y="461571"/>
            <a:ext cx="8228763" cy="769441"/>
          </a:xfrm>
        </p:spPr>
        <p:txBody>
          <a:bodyPr>
            <a:spAutoFit/>
          </a:bodyPr>
          <a:lstStyle/>
          <a:p>
            <a:pPr lvl="0"/>
            <a:r>
              <a:rPr lang="en-US"/>
              <a:t>LU Decomposition</a:t>
            </a:r>
          </a:p>
        </p:txBody>
      </p:sp>
      <p:sp>
        <p:nvSpPr>
          <p:cNvPr id="3" name="Text Placeholder 2"/>
          <p:cNvSpPr txBox="1">
            <a:spLocks/>
          </p:cNvSpPr>
          <p:nvPr/>
        </p:nvSpPr>
        <p:spPr bwMode="auto">
          <a:xfrm>
            <a:off x="393168" y="1205008"/>
            <a:ext cx="8228763" cy="5435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45000"/>
              <a:buFont typeface="StarSymbol"/>
              <a:buChar char="●"/>
            </a:pPr>
            <a:r>
              <a:rPr lang="en-US" sz="2800" dirty="0" smtClean="0"/>
              <a:t>Decomposes [A] into [L] and [U] matrices</a:t>
            </a:r>
          </a:p>
          <a:p>
            <a:pPr>
              <a:buSzPct val="45000"/>
              <a:buFont typeface="StarSymbol"/>
              <a:buChar char="●"/>
            </a:pPr>
            <a:r>
              <a:rPr lang="en-US" sz="2800" dirty="0" smtClean="0"/>
              <a:t>[U] is an upper triangular matrix</a:t>
            </a:r>
          </a:p>
          <a:p>
            <a:pPr>
              <a:buSzPct val="45000"/>
              <a:buFont typeface="StarSymbol"/>
              <a:buChar char="●"/>
            </a:pPr>
            <a:r>
              <a:rPr lang="en-US" sz="2800" dirty="0" smtClean="0"/>
              <a:t>[L] is a lower triangular matrix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[A]{x} = {B}</a:t>
            </a:r>
            <a:br>
              <a:rPr lang="en-US" sz="2800" dirty="0" smtClean="0"/>
            </a:br>
            <a:r>
              <a:rPr lang="en-US" sz="2800" dirty="0" smtClean="0"/>
              <a:t>[A]{x} – {B} = 0 	reduced to become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[U]{x} – {D} = 0		with [L] such that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[L]{ [U]{x} – {D} } = [A]{x} – {B}  	so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[L][U] = [A]	&amp;	[L]{D} = {B}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608039" y="5952409"/>
            <a:ext cx="2079804" cy="672041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  <p:txBody>
          <a:bodyPr vert="horz" lIns="81638" tIns="40819" rIns="81638" bIns="40819" anchor="ctr" anchorCtr="1" compatLnSpc="0"/>
          <a:lstStyle/>
          <a:p>
            <a:pPr hangingPunct="0"/>
            <a:endParaRPr lang="en-US" sz="1633"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0" y="5938392"/>
            <a:ext cx="2192138" cy="688043"/>
          </a:xfrm>
          <a:prstGeom prst="rect">
            <a:avLst/>
          </a:prstGeom>
          <a:noFill/>
          <a:ln w="0">
            <a:solidFill>
              <a:srgbClr val="000000"/>
            </a:solidFill>
            <a:prstDash val="solid"/>
          </a:ln>
        </p:spPr>
        <p:txBody>
          <a:bodyPr vert="horz" lIns="81638" tIns="40819" rIns="81638" bIns="40819" anchor="ctr" anchorCtr="1" compatLnSpc="0"/>
          <a:lstStyle/>
          <a:p>
            <a:pPr hangingPunct="0"/>
            <a:endParaRPr lang="en-US" sz="1633">
              <a:latin typeface="Arial" pitchFamily="18"/>
              <a:ea typeface="Lucida Sans Unicode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713705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457171" y="461571"/>
            <a:ext cx="8228763" cy="769441"/>
          </a:xfrm>
        </p:spPr>
        <p:txBody>
          <a:bodyPr>
            <a:spAutoFit/>
          </a:bodyPr>
          <a:lstStyle/>
          <a:p>
            <a:pPr lvl="0"/>
            <a:r>
              <a:rPr lang="en-US"/>
              <a:t>2 Step Strategy</a:t>
            </a:r>
          </a:p>
        </p:txBody>
      </p:sp>
      <p:sp>
        <p:nvSpPr>
          <p:cNvPr id="3" name="Text Placeholder 2"/>
          <p:cNvSpPr txBox="1">
            <a:spLocks/>
          </p:cNvSpPr>
          <p:nvPr/>
        </p:nvSpPr>
        <p:spPr bwMode="auto">
          <a:xfrm>
            <a:off x="457171" y="1605034"/>
            <a:ext cx="8228763" cy="4606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45000"/>
              <a:buFont typeface="StarSymbol"/>
              <a:buChar char="●"/>
            </a:pPr>
            <a:r>
              <a:rPr lang="en-US" smtClean="0"/>
              <a:t>LU Decomposition step : </a:t>
            </a:r>
            <a:br>
              <a:rPr lang="en-US" smtClean="0"/>
            </a:br>
            <a:r>
              <a:rPr lang="en-US" smtClean="0"/>
              <a:t>[A] factored (decomposed) into [U] &amp; [L] matrices</a:t>
            </a:r>
          </a:p>
          <a:p>
            <a:pPr>
              <a:buSzPct val="45000"/>
              <a:buFont typeface="StarSymbol"/>
              <a:buChar char="●"/>
            </a:pPr>
            <a:r>
              <a:rPr lang="en-US" smtClean="0"/>
              <a:t>Substitution step :</a:t>
            </a:r>
            <a:br>
              <a:rPr lang="en-US" smtClean="0"/>
            </a:br>
            <a:r>
              <a:rPr lang="en-US" smtClean="0"/>
              <a:t>[L] &amp; [U] used to determine {x} for a given {B}</a:t>
            </a:r>
          </a:p>
          <a:p>
            <a:pPr marL="783734" lvl="1" indent="-261245" hangingPunct="0">
              <a:spcBef>
                <a:spcPts val="0"/>
              </a:spcBef>
              <a:spcAft>
                <a:spcPts val="1285"/>
              </a:spcAft>
              <a:buSzPct val="75000"/>
              <a:buFont typeface="StarSymbol"/>
              <a:buChar char="–"/>
            </a:pPr>
            <a:r>
              <a:rPr lang="en-US" sz="2903" smtClean="0">
                <a:latin typeface="Arial" pitchFamily="18"/>
                <a:cs typeface="Tahoma" pitchFamily="2"/>
              </a:rPr>
              <a:t>First get {D} from [L]{D} = {B} </a:t>
            </a:r>
            <a:br>
              <a:rPr lang="en-US" sz="2903" smtClean="0">
                <a:latin typeface="Arial" pitchFamily="18"/>
                <a:cs typeface="Tahoma" pitchFamily="2"/>
              </a:rPr>
            </a:br>
            <a:r>
              <a:rPr lang="en-US" sz="2903" smtClean="0">
                <a:latin typeface="Arial" pitchFamily="18"/>
                <a:cs typeface="Tahoma" pitchFamily="2"/>
              </a:rPr>
              <a:t>by forward substitution</a:t>
            </a:r>
          </a:p>
          <a:p>
            <a:pPr marL="783734" lvl="1" indent="-261245" hangingPunct="0">
              <a:spcBef>
                <a:spcPts val="0"/>
              </a:spcBef>
              <a:spcAft>
                <a:spcPts val="1285"/>
              </a:spcAft>
              <a:buSzPct val="75000"/>
              <a:buFont typeface="StarSymbol"/>
              <a:buChar char="–"/>
            </a:pPr>
            <a:r>
              <a:rPr lang="en-US" sz="2903" smtClean="0">
                <a:latin typeface="Arial" pitchFamily="18"/>
                <a:cs typeface="Tahoma" pitchFamily="2"/>
              </a:rPr>
              <a:t>Then get solution {x} from [U]{x} – {D} = 0</a:t>
            </a:r>
            <a:br>
              <a:rPr lang="en-US" sz="2903" smtClean="0">
                <a:latin typeface="Arial" pitchFamily="18"/>
                <a:cs typeface="Tahoma" pitchFamily="2"/>
              </a:rPr>
            </a:br>
            <a:r>
              <a:rPr lang="en-US" sz="2903" smtClean="0">
                <a:latin typeface="Arial" pitchFamily="18"/>
                <a:cs typeface="Tahoma" pitchFamily="2"/>
              </a:rPr>
              <a:t>by back substitution</a:t>
            </a:r>
            <a:endParaRPr lang="en-US" sz="2903">
              <a:latin typeface="Arial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8089610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Fig1001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7338" y="296863"/>
            <a:ext cx="8424862" cy="5653087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12134521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457171" y="461571"/>
            <a:ext cx="8228763" cy="769441"/>
          </a:xfrm>
        </p:spPr>
        <p:txBody>
          <a:bodyPr>
            <a:spAutoFit/>
          </a:bodyPr>
          <a:lstStyle/>
          <a:p>
            <a:pPr lvl="0"/>
            <a:r>
              <a:rPr lang="en-US"/>
              <a:t>Doolittle decomposition</a:t>
            </a:r>
          </a:p>
        </p:txBody>
      </p:sp>
      <p:sp>
        <p:nvSpPr>
          <p:cNvPr id="3" name="Text Placeholder 2"/>
          <p:cNvSpPr txBox="1">
            <a:spLocks/>
          </p:cNvSpPr>
          <p:nvPr/>
        </p:nvSpPr>
        <p:spPr bwMode="auto">
          <a:xfrm>
            <a:off x="457171" y="1605033"/>
            <a:ext cx="8228763" cy="225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45000"/>
              <a:buFont typeface="StarSymbol"/>
              <a:buChar char="●"/>
            </a:pPr>
            <a:r>
              <a:rPr lang="en-US" dirty="0" smtClean="0"/>
              <a:t>The same as performing Gauss Elimination</a:t>
            </a:r>
          </a:p>
          <a:p>
            <a:pPr>
              <a:buSzPct val="45000"/>
              <a:buFont typeface="StarSymbol"/>
              <a:buChar char="●"/>
            </a:pPr>
            <a:r>
              <a:rPr lang="en-US" dirty="0" smtClean="0"/>
              <a:t>Produces [L] matrix with 1's on the diagonal</a:t>
            </a:r>
          </a:p>
          <a:p>
            <a:pPr>
              <a:buSzPct val="45000"/>
              <a:buFont typeface="StarSymbol"/>
              <a:buChar char="●"/>
            </a:pPr>
            <a:r>
              <a:rPr lang="en-US" dirty="0" smtClean="0"/>
              <a:t>The scaling factors during Gauss Elimination are actually used as the elements for [L]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4572000"/>
            <a:ext cx="3427120" cy="14157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4572000"/>
            <a:ext cx="3195035" cy="141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6548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457171" y="461571"/>
            <a:ext cx="8228763" cy="769441"/>
          </a:xfrm>
        </p:spPr>
        <p:txBody>
          <a:bodyPr>
            <a:spAutoFit/>
          </a:bodyPr>
          <a:lstStyle/>
          <a:p>
            <a:pPr lvl="0"/>
            <a:r>
              <a:rPr lang="en-US"/>
              <a:t>Doolittle decomposition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677" y="1371600"/>
            <a:ext cx="8619723" cy="375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3364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457171" y="461571"/>
            <a:ext cx="8228763" cy="769441"/>
          </a:xfrm>
        </p:spPr>
        <p:txBody>
          <a:bodyPr>
            <a:spAutoFit/>
          </a:bodyPr>
          <a:lstStyle/>
          <a:p>
            <a:pPr lvl="0"/>
            <a:r>
              <a:rPr lang="en-US"/>
              <a:t>Doolittle decomposition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180" y="1231012"/>
            <a:ext cx="8442023" cy="524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590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15" y="762000"/>
            <a:ext cx="8835520" cy="52577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304800"/>
            <a:ext cx="38988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Application Example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23514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457171" y="584681"/>
            <a:ext cx="8228763" cy="523220"/>
          </a:xfrm>
        </p:spPr>
        <p:txBody>
          <a:bodyPr>
            <a:spAutoFit/>
          </a:bodyPr>
          <a:lstStyle/>
          <a:p>
            <a:pPr lvl="0" algn="l"/>
            <a:r>
              <a:rPr lang="en-US" sz="2800" dirty="0" smtClean="0"/>
              <a:t>Example: Doolittle decomposition 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824" y="1433887"/>
            <a:ext cx="5942185" cy="420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3737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457171" y="584681"/>
            <a:ext cx="8228763" cy="523220"/>
          </a:xfrm>
        </p:spPr>
        <p:txBody>
          <a:bodyPr>
            <a:spAutoFit/>
          </a:bodyPr>
          <a:lstStyle/>
          <a:p>
            <a:pPr lvl="0" algn="l"/>
            <a:r>
              <a:rPr lang="en-US" sz="2800" dirty="0" smtClean="0"/>
              <a:t>Example: Doolittle decomposition 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174" y="1206339"/>
            <a:ext cx="8086028" cy="481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56681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457171" y="584681"/>
            <a:ext cx="8228763" cy="523220"/>
          </a:xfrm>
        </p:spPr>
        <p:txBody>
          <a:bodyPr>
            <a:spAutoFit/>
          </a:bodyPr>
          <a:lstStyle/>
          <a:p>
            <a:pPr lvl="0" algn="l"/>
            <a:r>
              <a:rPr lang="en-US" sz="2800" dirty="0" smtClean="0"/>
              <a:t>Example: Doolittle decomposition 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216711"/>
            <a:ext cx="6964634" cy="481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45026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457171" y="461571"/>
            <a:ext cx="8228763" cy="769441"/>
          </a:xfrm>
        </p:spPr>
        <p:txBody>
          <a:bodyPr>
            <a:spAutoFit/>
          </a:bodyPr>
          <a:lstStyle/>
          <a:p>
            <a:pPr lvl="0"/>
            <a:r>
              <a:rPr lang="en-US"/>
              <a:t>Crout Decomposition</a:t>
            </a:r>
          </a:p>
        </p:txBody>
      </p:sp>
      <p:sp>
        <p:nvSpPr>
          <p:cNvPr id="3" name="Text Placeholder 2"/>
          <p:cNvSpPr txBox="1">
            <a:spLocks/>
          </p:cNvSpPr>
          <p:nvPr/>
        </p:nvSpPr>
        <p:spPr bwMode="auto">
          <a:xfrm>
            <a:off x="457171" y="1605033"/>
            <a:ext cx="8228763" cy="225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45000"/>
              <a:buFont typeface="StarSymbol"/>
              <a:buChar char="●"/>
            </a:pPr>
            <a:r>
              <a:rPr lang="en-US" smtClean="0"/>
              <a:t>Involves [U] with 1's on the diagonal</a:t>
            </a:r>
          </a:p>
          <a:p>
            <a:pPr>
              <a:buSzPct val="45000"/>
              <a:buFont typeface="StarSymbol"/>
              <a:buChar char="●"/>
            </a:pPr>
            <a:r>
              <a:rPr lang="en-US" smtClean="0"/>
              <a:t>Computation process will sweep through columns and rows</a:t>
            </a:r>
          </a:p>
          <a:p>
            <a:pPr>
              <a:buSzPct val="45000"/>
              <a:buFont typeface="StarSymbol"/>
              <a:buChar char="●"/>
            </a:pPr>
            <a:r>
              <a:rPr lang="en-US" smtClean="0"/>
              <a:t>Elements of [L] and [U] are given by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>
                <a:spLocks noResize="1"/>
              </p:cNvSpPr>
              <p:nvPr/>
            </p:nvSpPr>
            <p:spPr>
              <a:xfrm>
                <a:off x="641347" y="3821989"/>
                <a:ext cx="5250616" cy="10302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lIns="81638" tIns="40819" rIns="81638" bIns="40819" compatLnSpc="0">
                <a:noAutofit/>
              </a:bodyPr>
              <a:lstStyle/>
              <a:p>
                <a:pPr hangingPunc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−</m:t>
                          </m:r>
                          <m:nary>
                            <m:naryPr>
                              <m:chr m:val="∑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𝑖𝑘</m:t>
                                  </m:r>
                                </m:sub>
                              </m:sSub>
                            </m:e>
                          </m:nary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𝑘𝑗</m:t>
                              </m:r>
                            </m:sub>
                          </m:sSub>
                        </m:e>
                      </m:d>
                      <m:r>
                        <a:rPr lang="en-US" sz="200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=1,2,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sz="2000" dirty="0">
                  <a:latin typeface="Arial" pitchFamily="18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347" y="3821989"/>
                <a:ext cx="5250616" cy="103026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>
                <a:spLocks noResize="1"/>
              </p:cNvSpPr>
              <p:nvPr/>
            </p:nvSpPr>
            <p:spPr>
              <a:xfrm>
                <a:off x="232505" y="4951856"/>
                <a:ext cx="8723162" cy="159520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lIns="81638" tIns="40819" rIns="81638" bIns="40819" compatLnSpc="0">
                <a:noAutofit/>
              </a:bodyPr>
              <a:lstStyle/>
              <a:p>
                <a:pPr hangingPunc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hr m:val="∑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sz="2000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200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𝑖𝑘</m:t>
                                      </m:r>
                                    </m:sub>
                                  </m:sSub>
                                </m:e>
                              </m:nary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𝑘𝑗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𝑖𝑖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en-US" sz="200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=2,3,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lit/>
                        </m:rPr>
                        <a:rPr lang="en-US" sz="2000">
                          <a:latin typeface="Cambria Math" panose="02040503050406030204" pitchFamily="18" charset="0"/>
                        </a:rPr>
                        <m:t>&amp;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𝑖𝑖</m:t>
                          </m:r>
                        </m:sub>
                      </m:sSub>
                      <m:r>
                        <a:rPr lang="en-US" sz="2000">
                          <a:latin typeface="Cambria Math" panose="02040503050406030204" pitchFamily="18" charset="0"/>
                        </a:rPr>
                        <m:t>=1;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=1,2,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sz="2000" dirty="0">
                  <a:latin typeface="Arial" pitchFamily="18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505" y="4951856"/>
                <a:ext cx="8723162" cy="15952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130165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457171" y="461571"/>
            <a:ext cx="8228763" cy="769441"/>
          </a:xfrm>
        </p:spPr>
        <p:txBody>
          <a:bodyPr>
            <a:spAutoFit/>
          </a:bodyPr>
          <a:lstStyle/>
          <a:p>
            <a:pPr lvl="0"/>
            <a:r>
              <a:rPr lang="en-US"/>
              <a:t>Features of LU Decomposition</a:t>
            </a:r>
          </a:p>
        </p:txBody>
      </p:sp>
      <p:sp>
        <p:nvSpPr>
          <p:cNvPr id="3" name="Text Placeholder 2"/>
          <p:cNvSpPr txBox="1">
            <a:spLocks/>
          </p:cNvSpPr>
          <p:nvPr/>
        </p:nvSpPr>
        <p:spPr bwMode="auto">
          <a:xfrm>
            <a:off x="435562" y="1231012"/>
            <a:ext cx="8228763" cy="536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45000"/>
              <a:buFont typeface="StarSymbol"/>
              <a:buChar char="●"/>
            </a:pPr>
            <a:r>
              <a:rPr lang="en-US" sz="2800" dirty="0" smtClean="0"/>
              <a:t>Once [A] is decomposed, we may use the same [L] &amp; [U] for different {B}'s</a:t>
            </a:r>
          </a:p>
          <a:p>
            <a:pPr lvl="1">
              <a:buSzPct val="45000"/>
              <a:buFont typeface="StarSymbol"/>
              <a:buChar char="●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So, we can easily play with the system, [A], under different situations, {B}.</a:t>
            </a:r>
          </a:p>
          <a:p>
            <a:pPr>
              <a:buSzPct val="45000"/>
              <a:buFont typeface="StarSymbol"/>
              <a:buChar char="●"/>
            </a:pPr>
            <a:r>
              <a:rPr lang="en-US" sz="2800" dirty="0" smtClean="0"/>
              <a:t>Efficient storage (computer memory usage)</a:t>
            </a:r>
          </a:p>
          <a:p>
            <a:pPr marL="783734" lvl="1" indent="-261245" hangingPunct="0">
              <a:spcBef>
                <a:spcPts val="0"/>
              </a:spcBef>
              <a:spcAft>
                <a:spcPts val="1285"/>
              </a:spcAft>
              <a:buSzPct val="75000"/>
              <a:buFont typeface="StarSymbol"/>
              <a:buChar char="–"/>
            </a:pPr>
            <a:r>
              <a:rPr lang="en-US" sz="2400" dirty="0" smtClean="0">
                <a:latin typeface="Arial" pitchFamily="18"/>
                <a:cs typeface="Tahoma" pitchFamily="2"/>
              </a:rPr>
              <a:t>[L] &amp; [U] needn't be stored separately</a:t>
            </a:r>
          </a:p>
          <a:p>
            <a:pPr marL="783734" lvl="1" indent="-261245" hangingPunct="0">
              <a:spcBef>
                <a:spcPts val="0"/>
              </a:spcBef>
              <a:spcAft>
                <a:spcPts val="1285"/>
              </a:spcAft>
              <a:buSzPct val="75000"/>
              <a:buFont typeface="StarSymbol"/>
              <a:buChar char="–"/>
            </a:pPr>
            <a:r>
              <a:rPr lang="en-US" sz="2400" dirty="0" smtClean="0">
                <a:latin typeface="Arial" pitchFamily="18"/>
                <a:cs typeface="Tahoma" pitchFamily="2"/>
              </a:rPr>
              <a:t>We already knew upper part of [L] are 0's &amp; lower part of [U] also 0's</a:t>
            </a:r>
          </a:p>
          <a:p>
            <a:pPr marL="783734" lvl="1" indent="-261245" hangingPunct="0">
              <a:spcBef>
                <a:spcPts val="0"/>
              </a:spcBef>
              <a:spcAft>
                <a:spcPts val="1285"/>
              </a:spcAft>
              <a:buSzPct val="75000"/>
              <a:buFont typeface="StarSymbol"/>
              <a:buChar char="–"/>
            </a:pPr>
            <a:r>
              <a:rPr lang="en-US" sz="2400" dirty="0" smtClean="0">
                <a:latin typeface="Arial" pitchFamily="18"/>
                <a:cs typeface="Tahoma" pitchFamily="2"/>
              </a:rPr>
              <a:t>So combine [L] &amp; [U] into a single matrix</a:t>
            </a:r>
          </a:p>
          <a:p>
            <a:pPr marL="783734" lvl="1" indent="-261245" hangingPunct="0">
              <a:spcBef>
                <a:spcPts val="0"/>
              </a:spcBef>
              <a:spcAft>
                <a:spcPts val="1285"/>
              </a:spcAft>
              <a:buSzPct val="75000"/>
              <a:buFont typeface="StarSymbol"/>
              <a:buChar char="–"/>
            </a:pPr>
            <a:r>
              <a:rPr lang="en-US" sz="2400" dirty="0" smtClean="0">
                <a:latin typeface="Arial" pitchFamily="18"/>
                <a:cs typeface="Tahoma" pitchFamily="2"/>
              </a:rPr>
              <a:t>Original [A] not used anymore after decomposition; so can be deleted from memory &amp; replaced with the combined [L][U] matrix</a:t>
            </a:r>
            <a:endParaRPr lang="en-US" sz="2400" dirty="0">
              <a:latin typeface="Arial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9428477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LU Decomposition with </a:t>
            </a:r>
            <a:r>
              <a:rPr lang="en-US" sz="2800" dirty="0" err="1" smtClean="0"/>
              <a:t>Matlab</a:t>
            </a:r>
            <a:r>
              <a:rPr lang="en-US" sz="2800" dirty="0" smtClean="0"/>
              <a:t>/Octave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793" y="1676400"/>
            <a:ext cx="8666414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8799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8242001" cy="45719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4800" y="533400"/>
            <a:ext cx="82881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Matlab</a:t>
            </a:r>
            <a:r>
              <a:rPr lang="en-US" sz="2800" dirty="0" smtClean="0"/>
              <a:t>/Octave built-in matrix functions (some of them)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4814070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600200"/>
            <a:ext cx="8767710" cy="2743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838200"/>
            <a:ext cx="66423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Using </a:t>
            </a:r>
            <a:r>
              <a:rPr lang="en-US" sz="2400" dirty="0" err="1" smtClean="0"/>
              <a:t>Matlab</a:t>
            </a:r>
            <a:r>
              <a:rPr lang="en-US" sz="2400" dirty="0" smtClean="0"/>
              <a:t> functions to analyze matrix properties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047776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3400" y="2362200"/>
            <a:ext cx="8229600" cy="1143000"/>
          </a:xfrm>
        </p:spPr>
        <p:txBody>
          <a:bodyPr/>
          <a:lstStyle/>
          <a:p>
            <a:r>
              <a:rPr lang="en-US" dirty="0" smtClean="0"/>
              <a:t>Iterative </a:t>
            </a:r>
            <a:r>
              <a:rPr lang="en-US" dirty="0" smtClean="0"/>
              <a:t>Methods</a:t>
            </a:r>
            <a:br>
              <a:rPr lang="en-US" dirty="0" smtClean="0"/>
            </a:br>
            <a:r>
              <a:rPr lang="en-US" dirty="0" smtClean="0"/>
              <a:t>(Indirect </a:t>
            </a:r>
            <a:r>
              <a:rPr lang="en-US" dirty="0" smtClean="0"/>
              <a:t>Methods)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71983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 txBox="1">
            <a:spLocks noGrp="1"/>
          </p:cNvSpPr>
          <p:nvPr>
            <p:ph type="title" idx="4294967295"/>
          </p:nvPr>
        </p:nvSpPr>
        <p:spPr>
          <a:xfrm>
            <a:off x="457171" y="314503"/>
            <a:ext cx="8228763" cy="1063251"/>
          </a:xfrm>
        </p:spPr>
        <p:txBody>
          <a:bodyPr/>
          <a:lstStyle/>
          <a:p>
            <a:pPr lvl="0"/>
            <a:r>
              <a:rPr lang="en-US"/>
              <a:t>Iterative Methods</a:t>
            </a:r>
          </a:p>
        </p:txBody>
      </p:sp>
      <p:sp>
        <p:nvSpPr>
          <p:cNvPr id="3" name=" 2"/>
          <p:cNvSpPr txBox="1">
            <a:spLocks/>
          </p:cNvSpPr>
          <p:nvPr/>
        </p:nvSpPr>
        <p:spPr bwMode="auto">
          <a:xfrm>
            <a:off x="457171" y="1605033"/>
            <a:ext cx="8228763" cy="1900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45000"/>
              <a:buFont typeface="StarSymbol"/>
              <a:buChar char="●"/>
            </a:pPr>
            <a:r>
              <a:rPr lang="en-US" smtClean="0"/>
              <a:t>Good for sparse matrices</a:t>
            </a:r>
          </a:p>
          <a:p>
            <a:pPr>
              <a:buSzPct val="45000"/>
              <a:buFont typeface="StarSymbol"/>
              <a:buChar char="●"/>
            </a:pPr>
            <a:r>
              <a:rPr lang="en-US" smtClean="0"/>
              <a:t>Jacobi Iteration</a:t>
            </a:r>
          </a:p>
          <a:p>
            <a:pPr>
              <a:buSzPct val="45000"/>
              <a:buFont typeface="StarSymbol"/>
              <a:buChar char="●"/>
            </a:pPr>
            <a:r>
              <a:rPr lang="en-US" smtClean="0"/>
              <a:t>Gauss-Seidel Iteration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58308" y="3886200"/>
            <a:ext cx="7772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800" dirty="0">
                <a:latin typeface="+mj-lt"/>
              </a:rPr>
              <a:t>The system </a:t>
            </a:r>
            <a:r>
              <a:rPr lang="en-US" altLang="en-US" sz="2800" i="1" dirty="0">
                <a:latin typeface="+mj-lt"/>
              </a:rPr>
              <a:t>[A]{X}={B}</a:t>
            </a:r>
            <a:r>
              <a:rPr lang="en-US" altLang="en-US" sz="2800" dirty="0">
                <a:latin typeface="+mj-lt"/>
              </a:rPr>
              <a:t> is reshaped by solving the first equation for </a:t>
            </a:r>
            <a:r>
              <a:rPr lang="en-US" altLang="en-US" sz="2800" i="1" dirty="0">
                <a:latin typeface="+mj-lt"/>
              </a:rPr>
              <a:t>x</a:t>
            </a:r>
            <a:r>
              <a:rPr lang="en-US" altLang="en-US" sz="2800" i="1" baseline="-25000" dirty="0">
                <a:latin typeface="+mj-lt"/>
              </a:rPr>
              <a:t>1</a:t>
            </a:r>
            <a:r>
              <a:rPr lang="en-US" altLang="en-US" sz="2800" dirty="0">
                <a:latin typeface="+mj-lt"/>
              </a:rPr>
              <a:t>, the second equation for </a:t>
            </a:r>
            <a:r>
              <a:rPr lang="en-US" altLang="en-US" sz="2800" i="1" dirty="0">
                <a:latin typeface="+mj-lt"/>
              </a:rPr>
              <a:t>x</a:t>
            </a:r>
            <a:r>
              <a:rPr lang="en-US" altLang="en-US" sz="2800" i="1" baseline="-25000" dirty="0">
                <a:latin typeface="+mj-lt"/>
              </a:rPr>
              <a:t>2</a:t>
            </a:r>
            <a:r>
              <a:rPr lang="en-US" altLang="en-US" sz="2800" dirty="0">
                <a:latin typeface="+mj-lt"/>
              </a:rPr>
              <a:t>, and the third for </a:t>
            </a:r>
            <a:r>
              <a:rPr lang="en-US" altLang="en-US" sz="2800" i="1" dirty="0">
                <a:latin typeface="+mj-lt"/>
              </a:rPr>
              <a:t>x</a:t>
            </a:r>
            <a:r>
              <a:rPr lang="en-US" altLang="en-US" sz="2800" i="1" baseline="-25000" dirty="0">
                <a:latin typeface="+mj-lt"/>
              </a:rPr>
              <a:t>3</a:t>
            </a:r>
            <a:r>
              <a:rPr lang="en-US" altLang="en-US" sz="2800" dirty="0">
                <a:latin typeface="+mj-lt"/>
              </a:rPr>
              <a:t>, …and n</a:t>
            </a:r>
            <a:r>
              <a:rPr lang="en-US" altLang="en-US" sz="2800" baseline="30000" dirty="0">
                <a:latin typeface="+mj-lt"/>
              </a:rPr>
              <a:t>th</a:t>
            </a:r>
            <a:r>
              <a:rPr lang="en-US" altLang="en-US" sz="2800" dirty="0">
                <a:latin typeface="+mj-lt"/>
              </a:rPr>
              <a:t> equation for </a:t>
            </a:r>
            <a:r>
              <a:rPr lang="en-US" altLang="en-US" sz="2800" i="1" dirty="0" err="1">
                <a:latin typeface="+mj-lt"/>
              </a:rPr>
              <a:t>x</a:t>
            </a:r>
            <a:r>
              <a:rPr lang="en-US" altLang="en-US" sz="2800" i="1" baseline="-25000" dirty="0" err="1">
                <a:latin typeface="+mj-lt"/>
              </a:rPr>
              <a:t>n</a:t>
            </a:r>
            <a:r>
              <a:rPr lang="en-US" altLang="en-US" sz="2800" dirty="0">
                <a:latin typeface="+mj-lt"/>
              </a:rPr>
              <a:t>. </a:t>
            </a: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25841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697" y="990600"/>
            <a:ext cx="8810148" cy="4952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381000"/>
            <a:ext cx="38988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Application Example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45602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 txBox="1">
            <a:spLocks noGrp="1"/>
          </p:cNvSpPr>
          <p:nvPr>
            <p:ph type="title" idx="4294967295"/>
          </p:nvPr>
        </p:nvSpPr>
        <p:spPr>
          <a:xfrm>
            <a:off x="457171" y="461571"/>
            <a:ext cx="8228763" cy="769441"/>
          </a:xfrm>
        </p:spPr>
        <p:txBody>
          <a:bodyPr>
            <a:spAutoFit/>
          </a:bodyPr>
          <a:lstStyle/>
          <a:p>
            <a:pPr lvl="0"/>
            <a:r>
              <a:rPr lang="en-US"/>
              <a:t>Iterative Method Concept</a:t>
            </a:r>
          </a:p>
        </p:txBody>
      </p:sp>
      <p:sp>
        <p:nvSpPr>
          <p:cNvPr id="3" name=" 2"/>
          <p:cNvSpPr txBox="1">
            <a:spLocks/>
          </p:cNvSpPr>
          <p:nvPr/>
        </p:nvSpPr>
        <p:spPr bwMode="auto">
          <a:xfrm>
            <a:off x="457200" y="1600200"/>
            <a:ext cx="8229600" cy="3637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45000"/>
              <a:buFont typeface="StarSymbol"/>
              <a:buChar char="●"/>
            </a:pPr>
            <a:r>
              <a:rPr lang="en-US" smtClean="0"/>
              <a:t>Given a system of linear equation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endParaRPr lang="en-US" smtClean="0"/>
          </a:p>
          <a:p>
            <a:pPr>
              <a:buSzPct val="45000"/>
              <a:buFont typeface="StarSymbol"/>
              <a:buChar char="●"/>
            </a:pPr>
            <a:r>
              <a:rPr lang="en-US" smtClean="0"/>
              <a:t>Direct solution for x;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>
                <a:spLocks noResize="1"/>
              </p:cNvSpPr>
              <p:nvPr/>
            </p:nvSpPr>
            <p:spPr>
              <a:xfrm>
                <a:off x="2409295" y="2229061"/>
                <a:ext cx="3802361" cy="12911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none" lIns="81638" tIns="40819" rIns="81638" bIns="40819" compatLnSpc="0">
                <a:noAutofit/>
              </a:bodyPr>
              <a:lstStyle/>
              <a:p>
                <a:pPr hangingPunc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sSub>
                              <m:sSub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11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⋯</m:t>
                            </m:r>
                            <m:sSub>
                              <m:sSub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mr>
                        <m:mr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⋮</m:t>
                            </m:r>
                          </m:e>
                        </m:mr>
                        <m:mr>
                          <m:e>
                            <m:sSub>
                              <m:sSub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⋯</m:t>
                            </m:r>
                            <m:sSub>
                              <m:sSub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𝑛𝑛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mr>
                      </m:m>
                    </m:oMath>
                  </m:oMathPara>
                </a14:m>
                <a:endParaRPr lang="en-US" sz="2800" dirty="0">
                  <a:latin typeface="Arial" pitchFamily="18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9295" y="2229061"/>
                <a:ext cx="3802361" cy="1291183"/>
              </a:xfrm>
              <a:prstGeom prst="rect">
                <a:avLst/>
              </a:prstGeom>
              <a:blipFill rotWithShape="0">
                <a:blip r:embed="rId2"/>
                <a:stretch>
                  <a:fillRect r="-2227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>
                <a:spLocks noResize="1"/>
              </p:cNvSpPr>
              <p:nvPr/>
            </p:nvSpPr>
            <p:spPr>
              <a:xfrm>
                <a:off x="1922244" y="4155929"/>
                <a:ext cx="4776464" cy="21643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none" lIns="81638" tIns="40819" rIns="81638" bIns="40819" compatLnSpc="0">
                <a:noAutofit/>
              </a:bodyPr>
              <a:lstStyle/>
              <a:p>
                <a:pPr hangingPunc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sSub>
                              <m:sSub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sub>
                                </m:sSub>
                              </m:den>
                            </m:f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−⋯</m:t>
                                </m:r>
                                <m:sSub>
                                  <m:sSub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n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d>
                          </m:e>
                        </m:mr>
                        <m:mr>
                          <m:e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⋮</m:t>
                            </m:r>
                          </m:e>
                        </m:mr>
                        <m:mr>
                          <m:e>
                            <m:sSub>
                              <m:sSub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en-US" sz="2800">
                                <a:latin typeface="Cambria Math" panose="020405030504060302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𝑛𝑛</m:t>
                                    </m:r>
                                  </m:sub>
                                </m:sSub>
                              </m:den>
                            </m:f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800">
                                    <a:latin typeface="Cambria Math" panose="02040503050406030204" pitchFamily="18" charset="0"/>
                                  </a:rPr>
                                  <m:t>−⋯</m:t>
                                </m:r>
                                <m:sSub>
                                  <m:sSub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280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</m:e>
                            </m:d>
                          </m:e>
                        </m:mr>
                      </m:m>
                    </m:oMath>
                  </m:oMathPara>
                </a14:m>
                <a:endParaRPr lang="en-US" sz="2800" dirty="0">
                  <a:latin typeface="Arial" pitchFamily="18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2244" y="4155929"/>
                <a:ext cx="4776464" cy="2164380"/>
              </a:xfrm>
              <a:prstGeom prst="rect">
                <a:avLst/>
              </a:prstGeom>
              <a:blipFill rotWithShape="0">
                <a:blip r:embed="rId3"/>
                <a:stretch>
                  <a:fillRect r="-22704" b="-112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182881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4"/>
          <p:cNvGraphicFramePr>
            <a:graphicFrameLocks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2126859"/>
              </p:ext>
            </p:extLst>
          </p:nvPr>
        </p:nvGraphicFramePr>
        <p:xfrm>
          <a:off x="1524000" y="1371600"/>
          <a:ext cx="4470400" cy="43862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Equation" r:id="rId3" imgW="1346040" imgH="1320480" progId="Equation.3">
                  <p:embed/>
                </p:oleObj>
              </mc:Choice>
              <mc:Fallback>
                <p:oleObj name="Equation" r:id="rId3" imgW="1346040" imgH="1320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71600"/>
                        <a:ext cx="4470400" cy="438622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6484262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 txBox="1">
            <a:spLocks noGrp="1"/>
          </p:cNvSpPr>
          <p:nvPr>
            <p:ph type="title" idx="4294967295"/>
          </p:nvPr>
        </p:nvSpPr>
        <p:spPr>
          <a:xfrm>
            <a:off x="457171" y="461571"/>
            <a:ext cx="8228763" cy="769441"/>
          </a:xfrm>
        </p:spPr>
        <p:txBody>
          <a:bodyPr>
            <a:spAutoFit/>
          </a:bodyPr>
          <a:lstStyle/>
          <a:p>
            <a:pPr lvl="0"/>
            <a:r>
              <a:rPr lang="en-US"/>
              <a:t>Compact form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>
                <a:spLocks noResize="1"/>
              </p:cNvSpPr>
              <p:nvPr/>
            </p:nvSpPr>
            <p:spPr>
              <a:xfrm>
                <a:off x="1600200" y="1456441"/>
                <a:ext cx="5047175" cy="10345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none" lIns="81638" tIns="40819" rIns="81638" bIns="40819" compatLnSpc="0">
                <a:noAutofit/>
              </a:bodyPr>
              <a:lstStyle/>
              <a:p>
                <a:pPr hangingPunc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8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𝑖𝑖</m:t>
                              </m:r>
                            </m:sub>
                          </m:sSub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−</m:t>
                          </m:r>
                          <m:nary>
                            <m:naryPr>
                              <m:chr m:val="∑"/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=1,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≠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nary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80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800">
                          <a:latin typeface="Cambria Math" panose="02040503050406030204" pitchFamily="18" charset="0"/>
                        </a:rPr>
                        <m:t>=1,2,⋯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sz="2800" dirty="0">
                  <a:latin typeface="Arial" pitchFamily="18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0" y="1456441"/>
                <a:ext cx="5047175" cy="1034514"/>
              </a:xfrm>
              <a:prstGeom prst="rect">
                <a:avLst/>
              </a:prstGeom>
              <a:blipFill rotWithShape="0">
                <a:blip r:embed="rId2"/>
                <a:stretch>
                  <a:fillRect r="-20435" b="-3470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>
                <a:spLocks noResize="1"/>
              </p:cNvSpPr>
              <p:nvPr/>
            </p:nvSpPr>
            <p:spPr>
              <a:xfrm>
                <a:off x="1432516" y="4343400"/>
                <a:ext cx="5382542" cy="10403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none" lIns="81638" tIns="40819" rIns="81638" bIns="40819" compatLnSpc="0">
                <a:noAutofit/>
              </a:bodyPr>
              <a:lstStyle/>
              <a:p>
                <a:pPr hangingPunc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sup>
                      </m:sSubSup>
                      <m:r>
                        <a:rPr lang="en-US" sz="28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𝑖𝑖</m:t>
                              </m:r>
                            </m:sub>
                          </m:sSub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−</m:t>
                          </m:r>
                          <m:nary>
                            <m:naryPr>
                              <m:chr m:val="∑"/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=1,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≠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nary>
                          <m:sSubSup>
                            <m:sSubSup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</m:sup>
                          </m:sSubSup>
                        </m:e>
                      </m:d>
                      <m:r>
                        <a:rPr lang="en-US" sz="280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800">
                          <a:latin typeface="Cambria Math" panose="02040503050406030204" pitchFamily="18" charset="0"/>
                        </a:rPr>
                        <m:t>=1,2,⋯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sz="2800" dirty="0">
                  <a:latin typeface="Arial" pitchFamily="18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2516" y="4343400"/>
                <a:ext cx="5382542" cy="1040392"/>
              </a:xfrm>
              <a:prstGeom prst="rect">
                <a:avLst/>
              </a:prstGeom>
              <a:blipFill rotWithShape="0">
                <a:blip r:embed="rId3"/>
                <a:stretch>
                  <a:fillRect r="-23556" b="-341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 4"/>
          <p:cNvSpPr txBox="1">
            <a:spLocks noGrp="1"/>
          </p:cNvSpPr>
          <p:nvPr>
            <p:ph type="title" idx="4294967295"/>
          </p:nvPr>
        </p:nvSpPr>
        <p:spPr>
          <a:xfrm>
            <a:off x="380106" y="3342079"/>
            <a:ext cx="8228763" cy="769441"/>
          </a:xfrm>
        </p:spPr>
        <p:txBody>
          <a:bodyPr>
            <a:spAutoFit/>
          </a:bodyPr>
          <a:lstStyle/>
          <a:p>
            <a:pPr lvl="0"/>
            <a:r>
              <a:rPr lang="en-US"/>
              <a:t>Iteration</a:t>
            </a:r>
          </a:p>
        </p:txBody>
      </p:sp>
    </p:spTree>
    <p:extLst>
      <p:ext uri="{BB962C8B-B14F-4D97-AF65-F5344CB8AC3E}">
        <p14:creationId xmlns:p14="http://schemas.microsoft.com/office/powerpoint/2010/main" val="89663534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 txBox="1">
            <a:spLocks noGrp="1"/>
          </p:cNvSpPr>
          <p:nvPr>
            <p:ph type="title" idx="4294967295"/>
          </p:nvPr>
        </p:nvSpPr>
        <p:spPr>
          <a:xfrm>
            <a:off x="457171" y="461571"/>
            <a:ext cx="8228763" cy="769441"/>
          </a:xfrm>
        </p:spPr>
        <p:txBody>
          <a:bodyPr>
            <a:spAutoFit/>
          </a:bodyPr>
          <a:lstStyle/>
          <a:p>
            <a:pPr lvl="0"/>
            <a:r>
              <a:rPr lang="en-US"/>
              <a:t>Solve Iteratively</a:t>
            </a:r>
          </a:p>
        </p:txBody>
      </p:sp>
      <p:sp>
        <p:nvSpPr>
          <p:cNvPr id="3" name=" 2"/>
          <p:cNvSpPr txBox="1">
            <a:spLocks/>
          </p:cNvSpPr>
          <p:nvPr/>
        </p:nvSpPr>
        <p:spPr bwMode="auto">
          <a:xfrm>
            <a:off x="457200" y="1600200"/>
            <a:ext cx="8229600" cy="225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45000"/>
              <a:buFont typeface="StarSymbol"/>
              <a:buChar char="●"/>
            </a:pPr>
            <a:r>
              <a:rPr lang="en-US" dirty="0" smtClean="0"/>
              <a:t>Start with initial guess for x's, simplest is x</a:t>
            </a:r>
            <a:r>
              <a:rPr lang="en-US" baseline="-33000" dirty="0" smtClean="0"/>
              <a:t>i</a:t>
            </a:r>
            <a:r>
              <a:rPr lang="en-US" dirty="0" smtClean="0"/>
              <a:t>=0</a:t>
            </a:r>
          </a:p>
          <a:p>
            <a:pPr>
              <a:buSzPct val="45000"/>
              <a:buFont typeface="StarSymbol"/>
              <a:buChar char="●"/>
            </a:pPr>
            <a:r>
              <a:rPr lang="en-US" dirty="0" smtClean="0"/>
              <a:t>Iterate using newly obtained values of x’s, comparing error with previous values</a:t>
            </a:r>
          </a:p>
          <a:p>
            <a:pPr>
              <a:buSzPct val="45000"/>
              <a:buFont typeface="StarSymbol"/>
              <a:buChar char="●"/>
            </a:pPr>
            <a:r>
              <a:rPr lang="en-US" dirty="0" smtClean="0"/>
              <a:t>Convergence when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>
                <a:spLocks noResize="1"/>
              </p:cNvSpPr>
              <p:nvPr/>
            </p:nvSpPr>
            <p:spPr>
              <a:xfrm>
                <a:off x="1828800" y="4228468"/>
                <a:ext cx="3792239" cy="1129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none" lIns="81638" tIns="40819" rIns="81638" bIns="40819" compatLnSpc="0">
                <a:noAutofit/>
              </a:bodyPr>
              <a:lstStyle/>
              <a:p>
                <a:pPr hangingPunc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ε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sz="280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p>
                              </m:sSubSup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Sup>
                                <m:sSubSup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bSup>
                            </m:num>
                            <m:den>
                              <m:sSubSup>
                                <m:sSubSup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p>
                              </m:sSubSup>
                            </m:den>
                          </m:f>
                        </m:e>
                      </m:d>
                      <m:r>
                        <a:rPr lang="en-US" sz="2800">
                          <a:latin typeface="Cambria Math" panose="02040503050406030204" pitchFamily="18" charset="0"/>
                        </a:rPr>
                        <m:t>100%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ε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en-US" sz="2800" dirty="0">
                  <a:latin typeface="Arial" pitchFamily="18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4228468"/>
                <a:ext cx="3792239" cy="1129214"/>
              </a:xfrm>
              <a:prstGeom prst="rect">
                <a:avLst/>
              </a:prstGeom>
              <a:blipFill rotWithShape="0">
                <a:blip r:embed="rId2"/>
                <a:stretch>
                  <a:fillRect r="-23794" b="-32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632532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 txBox="1">
            <a:spLocks noGrp="1"/>
          </p:cNvSpPr>
          <p:nvPr>
            <p:ph type="title" idx="4294967295"/>
          </p:nvPr>
        </p:nvSpPr>
        <p:spPr>
          <a:xfrm>
            <a:off x="457171" y="461571"/>
            <a:ext cx="8228763" cy="769441"/>
          </a:xfrm>
        </p:spPr>
        <p:txBody>
          <a:bodyPr>
            <a:spAutoFit/>
          </a:bodyPr>
          <a:lstStyle/>
          <a:p>
            <a:pPr lvl="0"/>
            <a:r>
              <a:rPr lang="en-US"/>
              <a:t>Jacobi Iteration</a:t>
            </a:r>
          </a:p>
        </p:txBody>
      </p:sp>
      <p:sp>
        <p:nvSpPr>
          <p:cNvPr id="3" name=" 2"/>
          <p:cNvSpPr txBox="1">
            <a:spLocks/>
          </p:cNvSpPr>
          <p:nvPr/>
        </p:nvSpPr>
        <p:spPr bwMode="auto">
          <a:xfrm>
            <a:off x="457171" y="1605033"/>
            <a:ext cx="822876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45000"/>
              <a:buFont typeface="StarSymbol"/>
              <a:buChar char="●"/>
            </a:pPr>
            <a:r>
              <a:rPr lang="en-US" smtClean="0"/>
              <a:t>All x's for each iteration unmodified during iteration</a:t>
            </a:r>
            <a:endParaRPr lang="en-US"/>
          </a:p>
        </p:txBody>
      </p:sp>
      <p:sp>
        <p:nvSpPr>
          <p:cNvPr id="4" name=" 3"/>
          <p:cNvSpPr txBox="1">
            <a:spLocks noGrp="1"/>
          </p:cNvSpPr>
          <p:nvPr>
            <p:ph type="title" idx="4294967295"/>
          </p:nvPr>
        </p:nvSpPr>
        <p:spPr>
          <a:xfrm>
            <a:off x="424191" y="2732734"/>
            <a:ext cx="8228763" cy="769441"/>
          </a:xfrm>
        </p:spPr>
        <p:txBody>
          <a:bodyPr>
            <a:spAutoFit/>
          </a:bodyPr>
          <a:lstStyle/>
          <a:p>
            <a:pPr lvl="0"/>
            <a:r>
              <a:rPr lang="en-US"/>
              <a:t>Gauss-Seidel Iteration</a:t>
            </a:r>
          </a:p>
        </p:txBody>
      </p:sp>
      <p:sp>
        <p:nvSpPr>
          <p:cNvPr id="5" name=" 4"/>
          <p:cNvSpPr txBox="1">
            <a:spLocks/>
          </p:cNvSpPr>
          <p:nvPr/>
        </p:nvSpPr>
        <p:spPr bwMode="auto">
          <a:xfrm>
            <a:off x="490807" y="3886973"/>
            <a:ext cx="822876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45000"/>
              <a:buFont typeface="StarSymbol"/>
              <a:buChar char="●"/>
            </a:pPr>
            <a:r>
              <a:rPr lang="en-US" smtClean="0"/>
              <a:t>x's modified during iteration as new values of x's are calculated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00929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ig1104"/>
          <p:cNvPicPr>
            <a:picLocks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838200"/>
            <a:ext cx="8497888" cy="5724525"/>
          </a:xfrm>
          <a:prstGeom prst="rect">
            <a:avLst/>
          </a:prstGeom>
          <a:noFill/>
          <a:ln/>
        </p:spPr>
      </p:pic>
      <p:sp>
        <p:nvSpPr>
          <p:cNvPr id="5" name="TextBox 4"/>
          <p:cNvSpPr txBox="1"/>
          <p:nvPr/>
        </p:nvSpPr>
        <p:spPr>
          <a:xfrm>
            <a:off x="990600" y="357116"/>
            <a:ext cx="20377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Gauss-Seidel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5181600" y="357116"/>
            <a:ext cx="24113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Jacobi Iteration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2616548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286000"/>
            <a:ext cx="4654870" cy="2057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" y="685800"/>
            <a:ext cx="1415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Example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1485900"/>
            <a:ext cx="76420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Solve for x using Jacobi and Gauss-Seidel iterations.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6535424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 txBox="1">
            <a:spLocks noGrp="1"/>
          </p:cNvSpPr>
          <p:nvPr>
            <p:ph type="title" idx="4294967295"/>
          </p:nvPr>
        </p:nvSpPr>
        <p:spPr>
          <a:xfrm>
            <a:off x="457171" y="461571"/>
            <a:ext cx="8228763" cy="769441"/>
          </a:xfrm>
        </p:spPr>
        <p:txBody>
          <a:bodyPr>
            <a:spAutoFit/>
          </a:bodyPr>
          <a:lstStyle/>
          <a:p>
            <a:pPr lvl="0"/>
            <a:r>
              <a:rPr lang="en-US"/>
              <a:t>Convergence</a:t>
            </a:r>
          </a:p>
        </p:txBody>
      </p:sp>
      <p:sp>
        <p:nvSpPr>
          <p:cNvPr id="3" name=" 2"/>
          <p:cNvSpPr txBox="1">
            <a:spLocks/>
          </p:cNvSpPr>
          <p:nvPr/>
        </p:nvSpPr>
        <p:spPr bwMode="auto">
          <a:xfrm>
            <a:off x="414720" y="1451881"/>
            <a:ext cx="7891080" cy="2664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45000"/>
              <a:buFont typeface="StarSymbol"/>
              <a:buChar char="●"/>
            </a:pPr>
            <a:r>
              <a:rPr lang="en-US" dirty="0" smtClean="0"/>
              <a:t>Gauss-Seidel may not converge</a:t>
            </a:r>
          </a:p>
          <a:p>
            <a:pPr marL="400050" lvl="2" indent="0" hangingPunct="0">
              <a:spcBef>
                <a:spcPts val="0"/>
              </a:spcBef>
              <a:spcAft>
                <a:spcPts val="1285"/>
              </a:spcAft>
              <a:buSzPct val="75000"/>
              <a:buFont typeface="StarSymbol"/>
              <a:buChar char="–"/>
            </a:pPr>
            <a:r>
              <a:rPr lang="en-US" sz="2503" dirty="0" smtClean="0">
                <a:latin typeface="Arial" pitchFamily="18"/>
                <a:ea typeface="Arial Unicode MS" pitchFamily="2"/>
                <a:cs typeface="Tahoma" pitchFamily="2"/>
              </a:rPr>
              <a:t>Diagonally dominant (guaranteed convergence)</a:t>
            </a:r>
          </a:p>
          <a:p>
            <a:pPr>
              <a:buSzPct val="45000"/>
              <a:buFont typeface="StarSymbol"/>
              <a:buChar char="●"/>
            </a:pPr>
            <a:r>
              <a:rPr lang="en-US" i="1" dirty="0" smtClean="0"/>
              <a:t>Relaxation</a:t>
            </a:r>
            <a:r>
              <a:rPr lang="en-US" dirty="0" smtClean="0"/>
              <a:t> for improved convergence</a:t>
            </a:r>
          </a:p>
          <a:p>
            <a:pPr marL="400050" lvl="2" indent="0" hangingPunct="0">
              <a:spcBef>
                <a:spcPts val="0"/>
              </a:spcBef>
              <a:spcAft>
                <a:spcPts val="1285"/>
              </a:spcAft>
              <a:buSzPct val="75000"/>
              <a:buFont typeface="StarSymbol"/>
              <a:buChar char="–"/>
            </a:pPr>
            <a:r>
              <a:rPr lang="en-US" sz="2503" dirty="0" smtClean="0">
                <a:latin typeface="Arial" pitchFamily="18"/>
                <a:ea typeface="Arial Unicode MS" pitchFamily="2"/>
                <a:cs typeface="Tahoma" pitchFamily="2"/>
              </a:rPr>
              <a:t>New value of x is modified by a weighted average</a:t>
            </a:r>
          </a:p>
          <a:p>
            <a:pPr marL="400050" lvl="2" indent="0" hangingPunct="0">
              <a:spcBef>
                <a:spcPts val="0"/>
              </a:spcBef>
              <a:spcAft>
                <a:spcPts val="1285"/>
              </a:spcAft>
              <a:buSzPct val="75000"/>
              <a:buFont typeface="StarSymbol"/>
              <a:buChar char="–"/>
            </a:pPr>
            <a:r>
              <a:rPr lang="en-US" sz="2503" dirty="0" smtClean="0">
                <a:latin typeface="Arial" pitchFamily="18"/>
                <a:ea typeface="Arial Unicode MS" pitchFamily="2"/>
                <a:cs typeface="Tahoma" pitchFamily="2"/>
              </a:rPr>
              <a:t>Weighting factor = relaxation factor = </a:t>
            </a:r>
            <a:r>
              <a:rPr lang="en-US" sz="2503" dirty="0" smtClean="0">
                <a:latin typeface="Arial" pitchFamily="34"/>
                <a:cs typeface="Arial" pitchFamily="34"/>
              </a:rPr>
              <a:t>λ</a:t>
            </a:r>
            <a:endParaRPr lang="en-US" sz="2503" dirty="0"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25341986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992725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5736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noFill/>
        </p:spPr>
        <p:txBody>
          <a:bodyPr/>
          <a:lstStyle/>
          <a:p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Linear 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Algebraic Equations</a:t>
            </a:r>
            <a:b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457200" y="9906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 equation of the form </a:t>
            </a:r>
            <a:r>
              <a:rPr lang="en-US" alt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ax+by+c</a:t>
            </a:r>
            <a:r>
              <a:rPr lang="en-US" alt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=0 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or equivalently </a:t>
            </a:r>
            <a:r>
              <a:rPr lang="en-US" alt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ax+by</a:t>
            </a:r>
            <a:r>
              <a:rPr lang="en-US" alt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=-c 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is called a linear equation in </a:t>
            </a:r>
            <a:r>
              <a:rPr lang="en-US" alt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alt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variables. </a:t>
            </a:r>
          </a:p>
          <a:p>
            <a:r>
              <a:rPr lang="en-US" alt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ax+by+cz</a:t>
            </a:r>
            <a:r>
              <a:rPr lang="en-US" alt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=d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is a linear equation in three variables, </a:t>
            </a:r>
            <a:r>
              <a:rPr lang="en-US" alt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x, y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lang="en-US" alt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Change the form of the equation in a form suitable for programming, employing </a:t>
            </a:r>
            <a:r>
              <a:rPr lang="en-US" alt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indices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instead of different variables </a:t>
            </a:r>
            <a:r>
              <a:rPr lang="en-US" alt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x, y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alt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Thus, a linear equation in n variables is</a:t>
            </a:r>
          </a:p>
          <a:p>
            <a:pPr>
              <a:buFontTx/>
              <a:buNone/>
            </a:pP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en-US" sz="2400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en-US" sz="2400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+a</a:t>
            </a:r>
            <a:r>
              <a:rPr lang="en-US" altLang="en-US" sz="2400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en-US" sz="2400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+ … +</a:t>
            </a:r>
            <a:r>
              <a:rPr lang="en-US" alt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en-US" sz="2400" i="1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altLang="en-US" sz="2400" i="1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= b</a:t>
            </a:r>
          </a:p>
          <a:p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solution of such an equation consists of real numbers c</a:t>
            </a:r>
            <a:r>
              <a:rPr lang="en-US" altLang="en-US" sz="24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c</a:t>
            </a:r>
            <a:r>
              <a:rPr lang="en-US" altLang="en-US" sz="24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c</a:t>
            </a:r>
            <a:r>
              <a:rPr lang="en-US" altLang="en-US" sz="24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… , </a:t>
            </a:r>
            <a:r>
              <a:rPr lang="en-US" alt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altLang="en-US" sz="2400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If you need to work more than one linear equations, a system of linear equations must be solved simultaneously.</a:t>
            </a:r>
          </a:p>
          <a:p>
            <a:pPr lvl="1">
              <a:buFontTx/>
              <a:buNone/>
            </a:pP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47619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45050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260981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400192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000737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77296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996549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870182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027973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217347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0855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685800"/>
            <a:ext cx="5057733" cy="16504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3048000"/>
            <a:ext cx="8219092" cy="3581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7090" y="2507480"/>
            <a:ext cx="39025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Which can be written in the form of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0318148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378336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78581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71743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2800" y="3352800"/>
            <a:ext cx="21844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To be continued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29734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Engineering view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71600"/>
          </a:xfrm>
        </p:spPr>
        <p:txBody>
          <a:bodyPr/>
          <a:lstStyle/>
          <a:p>
            <a:r>
              <a:rPr lang="en-US" sz="2800" dirty="0" smtClean="0"/>
              <a:t>We can roughly look at the problem [A]{x} = {B} as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587" y="2590800"/>
            <a:ext cx="5838825" cy="1638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71600" y="4920734"/>
            <a:ext cx="194604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System matrix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6705600" y="4920734"/>
            <a:ext cx="2206951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Forcing function</a:t>
            </a:r>
          </a:p>
          <a:p>
            <a:r>
              <a:rPr lang="en-US" sz="2400" dirty="0" smtClean="0"/>
              <a:t>(Stimuli)</a:t>
            </a:r>
          </a:p>
          <a:p>
            <a:r>
              <a:rPr lang="en-US" sz="2400" dirty="0" smtClean="0"/>
              <a:t>(External ‘load’)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168152" y="4920734"/>
            <a:ext cx="225991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System </a:t>
            </a:r>
            <a:r>
              <a:rPr lang="en-US" sz="2400" i="1" dirty="0" smtClean="0"/>
              <a:t>response</a:t>
            </a:r>
            <a:endParaRPr lang="en-US" sz="2400" i="1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286000" y="4229100"/>
            <a:ext cx="381000" cy="5715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5298109" y="4114800"/>
            <a:ext cx="112091" cy="6858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7162800" y="4114800"/>
            <a:ext cx="328612" cy="6858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4494515"/>
      </p:ext>
    </p:extLst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2196</TotalTime>
  <Words>1589</Words>
  <Application>Microsoft Office PowerPoint</Application>
  <PresentationFormat>On-screen Show (4:3)</PresentationFormat>
  <Paragraphs>234</Paragraphs>
  <Slides>83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83</vt:i4>
      </vt:variant>
    </vt:vector>
  </HeadingPairs>
  <TitlesOfParts>
    <vt:vector size="95" baseType="lpstr">
      <vt:lpstr>Arial Unicode MS</vt:lpstr>
      <vt:lpstr>Arial</vt:lpstr>
      <vt:lpstr>Calibri</vt:lpstr>
      <vt:lpstr>Cambria Math</vt:lpstr>
      <vt:lpstr>Courier New</vt:lpstr>
      <vt:lpstr>Lucida Sans Unicode</vt:lpstr>
      <vt:lpstr>StarSymbol</vt:lpstr>
      <vt:lpstr>Tahoma</vt:lpstr>
      <vt:lpstr>Times New Roman</vt:lpstr>
      <vt:lpstr>UTMocw template</vt:lpstr>
      <vt:lpstr>Equation</vt:lpstr>
      <vt:lpstr>Microsoft Equation 3.0</vt:lpstr>
      <vt:lpstr>PowerPoint Presentation</vt:lpstr>
      <vt:lpstr>Motivation</vt:lpstr>
      <vt:lpstr>PowerPoint Presentation</vt:lpstr>
      <vt:lpstr>PowerPoint Presentation</vt:lpstr>
      <vt:lpstr>PowerPoint Presentation</vt:lpstr>
      <vt:lpstr>PowerPoint Presentation</vt:lpstr>
      <vt:lpstr>Linear Algebraic Equations </vt:lpstr>
      <vt:lpstr>PowerPoint Presentation</vt:lpstr>
      <vt:lpstr>Engineering view</vt:lpstr>
      <vt:lpstr>Augmented matrix</vt:lpstr>
      <vt:lpstr>Solving Small Numbers of Equations</vt:lpstr>
      <vt:lpstr>Graphical Method</vt:lpstr>
      <vt:lpstr>PowerPoint Presentation</vt:lpstr>
      <vt:lpstr>Figure 9.2 </vt:lpstr>
      <vt:lpstr>Determinants and Cramer’s Rule</vt:lpstr>
      <vt:lpstr>PowerPoint Presentation</vt:lpstr>
      <vt:lpstr>PowerPoint Presentation</vt:lpstr>
      <vt:lpstr>PowerPoint Presentation</vt:lpstr>
      <vt:lpstr>Elimination Methods (Direct Methods)</vt:lpstr>
      <vt:lpstr>Method of Elimination</vt:lpstr>
      <vt:lpstr>Naive Gauss Elimination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Pitfalls of Elimination Methods</vt:lpstr>
      <vt:lpstr>PowerPoint Presentation</vt:lpstr>
      <vt:lpstr>Techniques for Improving Solutions</vt:lpstr>
      <vt:lpstr>Pivoting</vt:lpstr>
      <vt:lpstr>Gauss-Jordan</vt:lpstr>
      <vt:lpstr>Matrix Inverse by Gauss-Jordan</vt:lpstr>
      <vt:lpstr>Matrix Inverse by Gauss-Jordan</vt:lpstr>
      <vt:lpstr>LU Decomposition</vt:lpstr>
      <vt:lpstr>LU Decomposition</vt:lpstr>
      <vt:lpstr>2 Step Strategy</vt:lpstr>
      <vt:lpstr>PowerPoint Presentation</vt:lpstr>
      <vt:lpstr>Doolittle decomposition</vt:lpstr>
      <vt:lpstr>Doolittle decomposition</vt:lpstr>
      <vt:lpstr>Doolittle decomposition</vt:lpstr>
      <vt:lpstr>Example: Doolittle decomposition </vt:lpstr>
      <vt:lpstr>Example: Doolittle decomposition </vt:lpstr>
      <vt:lpstr>Example: Doolittle decomposition </vt:lpstr>
      <vt:lpstr>Crout Decomposition</vt:lpstr>
      <vt:lpstr>Features of LU Decomposition</vt:lpstr>
      <vt:lpstr>LU Decomposition with Matlab/Octave</vt:lpstr>
      <vt:lpstr>PowerPoint Presentation</vt:lpstr>
      <vt:lpstr>PowerPoint Presentation</vt:lpstr>
      <vt:lpstr>Iterative Methods (Indirect Methods)</vt:lpstr>
      <vt:lpstr>Iterative Methods</vt:lpstr>
      <vt:lpstr>Iterative Method Concept</vt:lpstr>
      <vt:lpstr>PowerPoint Presentation</vt:lpstr>
      <vt:lpstr>Compact form</vt:lpstr>
      <vt:lpstr>Solve Iteratively</vt:lpstr>
      <vt:lpstr>Jacobi Iteration</vt:lpstr>
      <vt:lpstr>PowerPoint Presentation</vt:lpstr>
      <vt:lpstr>PowerPoint Presentation</vt:lpstr>
      <vt:lpstr>Convergence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ucin sietz</cp:lastModifiedBy>
  <cp:revision>83</cp:revision>
  <cp:lastPrinted>2013-09-09T16:12:58Z</cp:lastPrinted>
  <dcterms:created xsi:type="dcterms:W3CDTF">2013-08-28T02:41:09Z</dcterms:created>
  <dcterms:modified xsi:type="dcterms:W3CDTF">2018-10-10T08:47:06Z</dcterms:modified>
</cp:coreProperties>
</file>