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7"/>
  </p:notesMasterIdLst>
  <p:sldIdLst>
    <p:sldId id="256" r:id="rId2"/>
    <p:sldId id="257" r:id="rId3"/>
    <p:sldId id="305" r:id="rId4"/>
    <p:sldId id="288" r:id="rId5"/>
    <p:sldId id="289" r:id="rId6"/>
    <p:sldId id="290" r:id="rId7"/>
    <p:sldId id="258" r:id="rId8"/>
    <p:sldId id="259" r:id="rId9"/>
    <p:sldId id="296" r:id="rId10"/>
    <p:sldId id="260" r:id="rId11"/>
    <p:sldId id="297" r:id="rId12"/>
    <p:sldId id="261" r:id="rId13"/>
    <p:sldId id="262" r:id="rId14"/>
    <p:sldId id="298" r:id="rId15"/>
    <p:sldId id="299" r:id="rId16"/>
    <p:sldId id="300" r:id="rId17"/>
    <p:sldId id="263" r:id="rId18"/>
    <p:sldId id="264" r:id="rId19"/>
    <p:sldId id="301" r:id="rId20"/>
    <p:sldId id="265" r:id="rId21"/>
    <p:sldId id="266" r:id="rId22"/>
    <p:sldId id="267" r:id="rId23"/>
    <p:sldId id="275" r:id="rId24"/>
    <p:sldId id="276" r:id="rId25"/>
    <p:sldId id="274" r:id="rId26"/>
    <p:sldId id="270" r:id="rId27"/>
    <p:sldId id="273" r:id="rId28"/>
    <p:sldId id="268" r:id="rId29"/>
    <p:sldId id="277" r:id="rId30"/>
    <p:sldId id="278" r:id="rId31"/>
    <p:sldId id="284" r:id="rId32"/>
    <p:sldId id="279" r:id="rId33"/>
    <p:sldId id="280" r:id="rId34"/>
    <p:sldId id="302" r:id="rId35"/>
    <p:sldId id="271" r:id="rId36"/>
    <p:sldId id="272" r:id="rId37"/>
    <p:sldId id="281" r:id="rId38"/>
    <p:sldId id="282" r:id="rId39"/>
    <p:sldId id="269" r:id="rId40"/>
    <p:sldId id="283" r:id="rId41"/>
    <p:sldId id="286" r:id="rId42"/>
    <p:sldId id="287" r:id="rId43"/>
    <p:sldId id="285" r:id="rId44"/>
    <p:sldId id="303" r:id="rId45"/>
    <p:sldId id="304" r:id="rId46"/>
  </p:sldIdLst>
  <p:sldSz cx="9144000" cy="6858000" type="screen4x3"/>
  <p:notesSz cx="10234613" cy="70993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165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image" Target="../media/image14.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image" Target="../media/image18.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image" Target="../media/image20.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image" Target="../media/image22.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image" Target="../media/image2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435475" cy="3556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797550" y="0"/>
            <a:ext cx="4435475" cy="355600"/>
          </a:xfrm>
          <a:prstGeom prst="rect">
            <a:avLst/>
          </a:prstGeom>
        </p:spPr>
        <p:txBody>
          <a:bodyPr vert="horz" lIns="91440" tIns="45720" rIns="91440" bIns="45720" rtlCol="0"/>
          <a:lstStyle>
            <a:lvl1pPr algn="r">
              <a:defRPr sz="1200"/>
            </a:lvl1pPr>
          </a:lstStyle>
          <a:p>
            <a:fld id="{13680770-ADFC-4260-9C93-2757B136DEE9}" type="datetimeFigureOut">
              <a:rPr lang="en-US" smtClean="0"/>
              <a:t>10/16/2022</a:t>
            </a:fld>
            <a:endParaRPr lang="en-US"/>
          </a:p>
        </p:txBody>
      </p:sp>
      <p:sp>
        <p:nvSpPr>
          <p:cNvPr id="4" name="Slide Image Placeholder 3"/>
          <p:cNvSpPr>
            <a:spLocks noGrp="1" noRot="1" noChangeAspect="1"/>
          </p:cNvSpPr>
          <p:nvPr>
            <p:ph type="sldImg" idx="2"/>
          </p:nvPr>
        </p:nvSpPr>
        <p:spPr>
          <a:xfrm>
            <a:off x="3343275" y="531813"/>
            <a:ext cx="3549650" cy="266223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023938" y="3371850"/>
            <a:ext cx="8186737" cy="31956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743700"/>
            <a:ext cx="4435475" cy="35401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797550" y="6743700"/>
            <a:ext cx="4435475" cy="354013"/>
          </a:xfrm>
          <a:prstGeom prst="rect">
            <a:avLst/>
          </a:prstGeom>
        </p:spPr>
        <p:txBody>
          <a:bodyPr vert="horz" lIns="91440" tIns="45720" rIns="91440" bIns="45720" rtlCol="0" anchor="b"/>
          <a:lstStyle>
            <a:lvl1pPr algn="r">
              <a:defRPr sz="1200"/>
            </a:lvl1pPr>
          </a:lstStyle>
          <a:p>
            <a:fld id="{69411209-CCD6-4F2B-84F6-9B49A5E780DE}" type="slidenum">
              <a:rPr lang="en-US" smtClean="0"/>
              <a:t>‹#›</a:t>
            </a:fld>
            <a:endParaRPr lang="en-US"/>
          </a:p>
        </p:txBody>
      </p:sp>
    </p:spTree>
    <p:extLst>
      <p:ext uri="{BB962C8B-B14F-4D97-AF65-F5344CB8AC3E}">
        <p14:creationId xmlns:p14="http://schemas.microsoft.com/office/powerpoint/2010/main" val="221918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7A01D41-7DEB-477B-9CC7-494419338BAD}" type="slidenum">
              <a:rPr lang="en-US"/>
              <a:pPr/>
              <a:t>4</a:t>
            </a:fld>
            <a:endParaRPr lang="en-US"/>
          </a:p>
        </p:txBody>
      </p:sp>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1714313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MY"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MY"/>
          </a:p>
        </p:txBody>
      </p:sp>
      <p:sp>
        <p:nvSpPr>
          <p:cNvPr id="15" name="Text Placeholder 14"/>
          <p:cNvSpPr>
            <a:spLocks noGrp="1"/>
          </p:cNvSpPr>
          <p:nvPr>
            <p:ph type="body" sz="quarter" idx="13"/>
          </p:nvPr>
        </p:nvSpPr>
        <p:spPr>
          <a:xfrm>
            <a:off x="971550" y="1196975"/>
            <a:ext cx="6408762" cy="914400"/>
          </a:xfrm>
        </p:spPr>
        <p:txBody>
          <a:bodyPr/>
          <a:lstStyle>
            <a:lvl1pPr algn="ctr">
              <a:buNone/>
              <a:defRPr/>
            </a:lvl1pPr>
          </a:lstStyle>
          <a:p>
            <a:pPr lvl="0"/>
            <a:r>
              <a:rPr lang="en-US" smtClean="0"/>
              <a:t>Click to edit Master text styles</a:t>
            </a:r>
          </a:p>
        </p:txBody>
      </p:sp>
      <p:sp>
        <p:nvSpPr>
          <p:cNvPr id="5" name="Date Placeholder 3"/>
          <p:cNvSpPr>
            <a:spLocks noGrp="1"/>
          </p:cNvSpPr>
          <p:nvPr>
            <p:ph type="dt" sz="half" idx="14"/>
          </p:nvPr>
        </p:nvSpPr>
        <p:spPr/>
        <p:txBody>
          <a:bodyPr/>
          <a:lstStyle>
            <a:lvl1pPr>
              <a:defRPr/>
            </a:lvl1pPr>
          </a:lstStyle>
          <a:p>
            <a:fld id="{5E03C2F1-4303-46FD-BD96-DFF132C2F07E}" type="datetimeFigureOut">
              <a:rPr lang="en-US" smtClean="0"/>
              <a:t>10/16/2022</a:t>
            </a:fld>
            <a:endParaRPr lang="en-US"/>
          </a:p>
        </p:txBody>
      </p:sp>
      <p:sp>
        <p:nvSpPr>
          <p:cNvPr id="6" name="Footer Placeholder 4"/>
          <p:cNvSpPr>
            <a:spLocks noGrp="1"/>
          </p:cNvSpPr>
          <p:nvPr>
            <p:ph type="ftr" sz="quarter" idx="15"/>
          </p:nvPr>
        </p:nvSpPr>
        <p:spPr/>
        <p:txBody>
          <a:bodyPr/>
          <a:lstStyle>
            <a:lvl1pPr>
              <a:defRPr/>
            </a:lvl1pPr>
          </a:lstStyle>
          <a:p>
            <a:endParaRPr lang="en-US"/>
          </a:p>
        </p:txBody>
      </p:sp>
      <p:sp>
        <p:nvSpPr>
          <p:cNvPr id="7" name="Slide Number Placeholder 5"/>
          <p:cNvSpPr>
            <a:spLocks noGrp="1"/>
          </p:cNvSpPr>
          <p:nvPr>
            <p:ph type="sldNum" sz="quarter" idx="16"/>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10/16/2022</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MY"/>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10/16/2022</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E03C2F1-4303-46FD-BD96-DFF132C2F07E}" type="datetimeFigureOut">
              <a:rPr lang="en-US" smtClean="0"/>
              <a:t>10/16/2022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C7A7B8-5F5E-4807-9DAC-30424A4C92AE}" type="slidenum">
              <a:rPr lang="en-US" smtClean="0"/>
              <a:t>‹#›</a:t>
            </a:fld>
            <a:endParaRPr lang="en-US"/>
          </a:p>
        </p:txBody>
      </p:sp>
    </p:spTree>
    <p:extLst>
      <p:ext uri="{BB962C8B-B14F-4D97-AF65-F5344CB8AC3E}">
        <p14:creationId xmlns:p14="http://schemas.microsoft.com/office/powerpoint/2010/main" val="12142085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r>
              <a:rPr lang="en-US"/>
              <a:t>Chapter 1</a:t>
            </a:r>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r>
              <a:rPr lang="en-US"/>
              <a:t>1-</a:t>
            </a:r>
            <a:fld id="{6BA59836-EC07-46EA-A8AF-2A78264210E8}" type="slidenum">
              <a:rPr lang="en-US"/>
              <a:pPr/>
              <a:t>‹#›</a:t>
            </a:fld>
            <a:endParaRPr lang="en-US"/>
          </a:p>
        </p:txBody>
      </p:sp>
    </p:spTree>
    <p:extLst>
      <p:ext uri="{BB962C8B-B14F-4D97-AF65-F5344CB8AC3E}">
        <p14:creationId xmlns:p14="http://schemas.microsoft.com/office/powerpoint/2010/main" val="26460715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10/16/2022</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MY"/>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10/16/2022</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10/16/2022</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MY"/>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7" name="Date Placeholder 3"/>
          <p:cNvSpPr>
            <a:spLocks noGrp="1"/>
          </p:cNvSpPr>
          <p:nvPr>
            <p:ph type="dt" sz="half" idx="10"/>
          </p:nvPr>
        </p:nvSpPr>
        <p:spPr/>
        <p:txBody>
          <a:bodyPr/>
          <a:lstStyle>
            <a:lvl1pPr>
              <a:defRPr/>
            </a:lvl1pPr>
          </a:lstStyle>
          <a:p>
            <a:fld id="{5E03C2F1-4303-46FD-BD96-DFF132C2F07E}" type="datetimeFigureOut">
              <a:rPr lang="en-US" smtClean="0"/>
              <a:t>10/16/2022</a:t>
            </a:fld>
            <a:endParaRPr lang="en-US"/>
          </a:p>
        </p:txBody>
      </p:sp>
      <p:sp>
        <p:nvSpPr>
          <p:cNvPr id="8" name="Footer Placeholder 4"/>
          <p:cNvSpPr>
            <a:spLocks noGrp="1"/>
          </p:cNvSpPr>
          <p:nvPr>
            <p:ph type="ftr" sz="quarter" idx="11"/>
          </p:nvPr>
        </p:nvSpPr>
        <p:spPr/>
        <p:txBody>
          <a:bodyPr/>
          <a:lstStyle>
            <a:lvl1pPr>
              <a:defRPr/>
            </a:lvl1pPr>
          </a:lstStyle>
          <a:p>
            <a:endParaRPr lang="en-US"/>
          </a:p>
        </p:txBody>
      </p:sp>
      <p:sp>
        <p:nvSpPr>
          <p:cNvPr id="9"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Date Placeholder 3"/>
          <p:cNvSpPr>
            <a:spLocks noGrp="1"/>
          </p:cNvSpPr>
          <p:nvPr>
            <p:ph type="dt" sz="half" idx="10"/>
          </p:nvPr>
        </p:nvSpPr>
        <p:spPr/>
        <p:txBody>
          <a:bodyPr/>
          <a:lstStyle>
            <a:lvl1pPr>
              <a:defRPr/>
            </a:lvl1pPr>
          </a:lstStyle>
          <a:p>
            <a:fld id="{5E03C2F1-4303-46FD-BD96-DFF132C2F07E}" type="datetimeFigureOut">
              <a:rPr lang="en-US" smtClean="0"/>
              <a:t>10/16/2022</a:t>
            </a:fld>
            <a:endParaRPr lang="en-US"/>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5E03C2F1-4303-46FD-BD96-DFF132C2F07E}" type="datetimeFigureOut">
              <a:rPr lang="en-US" smtClean="0"/>
              <a:t>10/16/2022</a:t>
            </a:fld>
            <a:endParaRPr lang="en-US"/>
          </a:p>
        </p:txBody>
      </p:sp>
      <p:sp>
        <p:nvSpPr>
          <p:cNvPr id="3" name="Footer Placeholder 4"/>
          <p:cNvSpPr>
            <a:spLocks noGrp="1"/>
          </p:cNvSpPr>
          <p:nvPr>
            <p:ph type="ftr" sz="quarter" idx="11"/>
          </p:nvPr>
        </p:nvSpPr>
        <p:spPr/>
        <p:txBody>
          <a:bodyPr/>
          <a:lstStyle>
            <a:lvl1pPr>
              <a:defRPr/>
            </a:lvl1pPr>
          </a:lstStyle>
          <a:p>
            <a:endParaRPr lang="en-US"/>
          </a:p>
        </p:txBody>
      </p:sp>
      <p:sp>
        <p:nvSpPr>
          <p:cNvPr id="4"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MY"/>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10/16/2022</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MY"/>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MY"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10/16/2022</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MY"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fld id="{5E03C2F1-4303-46FD-BD96-DFF132C2F07E}" type="datetimeFigureOut">
              <a:rPr lang="en-US" smtClean="0"/>
              <a:t>10/16/2022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fld id="{7FC7A7B8-5F5E-4807-9DAC-30424A4C92A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3.xml"/><Relationship Id="rId1" Type="http://schemas.openxmlformats.org/officeDocument/2006/relationships/vmlDrawing" Target="../drawings/vmlDrawing2.vml"/><Relationship Id="rId6" Type="http://schemas.openxmlformats.org/officeDocument/2006/relationships/image" Target="../media/image9.wmf"/><Relationship Id="rId5" Type="http://schemas.openxmlformats.org/officeDocument/2006/relationships/oleObject" Target="../embeddings/oleObject3.bin"/><Relationship Id="rId4" Type="http://schemas.openxmlformats.org/officeDocument/2006/relationships/image" Target="../media/image8.w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www.netlib.org/"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15.wmf"/><Relationship Id="rId5" Type="http://schemas.openxmlformats.org/officeDocument/2006/relationships/oleObject" Target="../embeddings/oleObject5.bin"/><Relationship Id="rId4" Type="http://schemas.openxmlformats.org/officeDocument/2006/relationships/image" Target="../media/image14.w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19.wmf"/><Relationship Id="rId5" Type="http://schemas.openxmlformats.org/officeDocument/2006/relationships/oleObject" Target="../embeddings/oleObject7.bin"/><Relationship Id="rId4" Type="http://schemas.openxmlformats.org/officeDocument/2006/relationships/image" Target="../media/image18.wmf"/></Relationships>
</file>

<file path=ppt/slides/_rels/slide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21.wmf"/><Relationship Id="rId5" Type="http://schemas.openxmlformats.org/officeDocument/2006/relationships/oleObject" Target="../embeddings/oleObject9.bin"/><Relationship Id="rId4" Type="http://schemas.openxmlformats.org/officeDocument/2006/relationships/image" Target="../media/image20.wmf"/></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6.xml"/><Relationship Id="rId1" Type="http://schemas.openxmlformats.org/officeDocument/2006/relationships/vmlDrawing" Target="../drawings/vmlDrawing6.vml"/><Relationship Id="rId6" Type="http://schemas.openxmlformats.org/officeDocument/2006/relationships/image" Target="../media/image23.wmf"/><Relationship Id="rId5" Type="http://schemas.openxmlformats.org/officeDocument/2006/relationships/oleObject" Target="../embeddings/oleObject11.bin"/><Relationship Id="rId4" Type="http://schemas.openxmlformats.org/officeDocument/2006/relationships/image" Target="../media/image22.wmf"/></Relationships>
</file>

<file path=ppt/slides/_rels/slide3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25.wmf"/><Relationship Id="rId5" Type="http://schemas.openxmlformats.org/officeDocument/2006/relationships/oleObject" Target="../embeddings/oleObject13.bin"/><Relationship Id="rId4" Type="http://schemas.openxmlformats.org/officeDocument/2006/relationships/image" Target="../media/image24.wm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20.png"/><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4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7.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SKTN 2393</a:t>
            </a:r>
            <a:br>
              <a:rPr lang="en-US" dirty="0" smtClean="0"/>
            </a:br>
            <a:r>
              <a:rPr lang="en-US" dirty="0" smtClean="0"/>
              <a:t>Numerical Methods for </a:t>
            </a:r>
            <a:br>
              <a:rPr lang="en-US" dirty="0" smtClean="0"/>
            </a:br>
            <a:r>
              <a:rPr lang="en-US" dirty="0" smtClean="0"/>
              <a:t>Nuclear Engineers</a:t>
            </a:r>
            <a:endParaRPr lang="en-US" dirty="0"/>
          </a:p>
        </p:txBody>
      </p:sp>
      <p:sp>
        <p:nvSpPr>
          <p:cNvPr id="3" name="Subtitle 2"/>
          <p:cNvSpPr>
            <a:spLocks noGrp="1"/>
          </p:cNvSpPr>
          <p:nvPr>
            <p:ph type="subTitle" idx="1"/>
          </p:nvPr>
        </p:nvSpPr>
        <p:spPr>
          <a:xfrm>
            <a:off x="1371600" y="4724400"/>
            <a:ext cx="6934200" cy="914400"/>
          </a:xfrm>
        </p:spPr>
        <p:txBody>
          <a:bodyPr/>
          <a:lstStyle/>
          <a:p>
            <a:r>
              <a:rPr lang="en-US" dirty="0" err="1" smtClean="0"/>
              <a:t>Mohsin</a:t>
            </a:r>
            <a:r>
              <a:rPr lang="en-US" dirty="0" smtClean="0"/>
              <a:t> </a:t>
            </a:r>
            <a:r>
              <a:rPr lang="en-US" dirty="0" err="1" smtClean="0"/>
              <a:t>Mohd</a:t>
            </a:r>
            <a:r>
              <a:rPr lang="en-US" dirty="0" smtClean="0"/>
              <a:t> </a:t>
            </a:r>
            <a:r>
              <a:rPr lang="en-US" dirty="0" err="1" smtClean="0"/>
              <a:t>Sies</a:t>
            </a:r>
            <a:endParaRPr lang="en-US" dirty="0" smtClean="0"/>
          </a:p>
          <a:p>
            <a:r>
              <a:rPr lang="en-US" sz="2000" dirty="0" smtClean="0"/>
              <a:t>Nuclear Engineering,</a:t>
            </a:r>
          </a:p>
          <a:p>
            <a:r>
              <a:rPr lang="en-US" sz="2000" dirty="0" smtClean="0"/>
              <a:t>School of Chemical and Energy Engineering,</a:t>
            </a:r>
          </a:p>
          <a:p>
            <a:r>
              <a:rPr lang="en-US" sz="2000" dirty="0" smtClean="0"/>
              <a:t> </a:t>
            </a:r>
            <a:r>
              <a:rPr lang="en-US" sz="2000" dirty="0" err="1" smtClean="0"/>
              <a:t>Universiti</a:t>
            </a:r>
            <a:r>
              <a:rPr lang="en-US" sz="2000" dirty="0" smtClean="0"/>
              <a:t> </a:t>
            </a:r>
            <a:r>
              <a:rPr lang="en-US" sz="2000" dirty="0" err="1" smtClean="0"/>
              <a:t>Teknologi</a:t>
            </a:r>
            <a:r>
              <a:rPr lang="en-US" sz="2000" dirty="0" smtClean="0"/>
              <a:t> Malaysia</a:t>
            </a:r>
            <a:endParaRPr lang="en-US" sz="2000" dirty="0"/>
          </a:p>
        </p:txBody>
      </p:sp>
    </p:spTree>
    <p:extLst>
      <p:ext uri="{BB962C8B-B14F-4D97-AF65-F5344CB8AC3E}">
        <p14:creationId xmlns:p14="http://schemas.microsoft.com/office/powerpoint/2010/main" val="336257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Obtain governing </a:t>
            </a:r>
            <a:r>
              <a:rPr lang="en-US" dirty="0" smtClean="0"/>
              <a:t>equation</a:t>
            </a:r>
            <a:endParaRPr lang="en-US" dirty="0"/>
          </a:p>
        </p:txBody>
      </p:sp>
      <p:sp>
        <p:nvSpPr>
          <p:cNvPr id="3" name="Content Placeholder 2"/>
          <p:cNvSpPr>
            <a:spLocks noGrp="1"/>
          </p:cNvSpPr>
          <p:nvPr>
            <p:ph idx="1"/>
          </p:nvPr>
        </p:nvSpPr>
        <p:spPr/>
        <p:txBody>
          <a:bodyPr/>
          <a:lstStyle/>
          <a:p>
            <a:r>
              <a:rPr lang="en-US" dirty="0"/>
              <a:t>Apply simplifying assumptions on the physical laws</a:t>
            </a:r>
          </a:p>
          <a:p>
            <a:r>
              <a:rPr lang="en-US" dirty="0"/>
              <a:t>Derive final governing equation</a:t>
            </a:r>
          </a:p>
          <a:p>
            <a:pPr marL="0" indent="0">
              <a:buNone/>
            </a:pPr>
            <a:endParaRPr lang="en-US" dirty="0"/>
          </a:p>
        </p:txBody>
      </p:sp>
    </p:spTree>
    <p:extLst>
      <p:ext uri="{BB962C8B-B14F-4D97-AF65-F5344CB8AC3E}">
        <p14:creationId xmlns:p14="http://schemas.microsoft.com/office/powerpoint/2010/main" val="20713705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Slide Number Placeholder 6"/>
          <p:cNvSpPr>
            <a:spLocks noGrp="1"/>
          </p:cNvSpPr>
          <p:nvPr>
            <p:ph type="sldNum" sz="quarter" idx="12"/>
          </p:nvPr>
        </p:nvSpPr>
        <p:spPr/>
        <p:txBody>
          <a:bodyPr/>
          <a:lstStyle/>
          <a:p>
            <a:r>
              <a:rPr lang="en-US"/>
              <a:t>1-</a:t>
            </a:r>
            <a:fld id="{7A0E2175-E1A7-4893-B439-8FEA068AFE4B}" type="slidenum">
              <a:rPr lang="en-US"/>
              <a:pPr/>
              <a:t>11</a:t>
            </a:fld>
            <a:endParaRPr lang="en-US"/>
          </a:p>
        </p:txBody>
      </p:sp>
      <p:sp>
        <p:nvSpPr>
          <p:cNvPr id="63496" name="Rectangle 8"/>
          <p:cNvSpPr>
            <a:spLocks noGrp="1" noChangeArrowheads="1"/>
          </p:cNvSpPr>
          <p:nvPr>
            <p:ph type="body" sz="half" idx="1"/>
          </p:nvPr>
        </p:nvSpPr>
        <p:spPr>
          <a:xfrm>
            <a:off x="381000" y="2249846"/>
            <a:ext cx="7823200" cy="2908300"/>
          </a:xfrm>
        </p:spPr>
        <p:txBody>
          <a:bodyPr/>
          <a:lstStyle/>
          <a:p>
            <a:r>
              <a:rPr lang="en-US" sz="2800" dirty="0"/>
              <a:t>This is a differential equation and is written in terms of the differential rate of change dv/</a:t>
            </a:r>
            <a:r>
              <a:rPr lang="en-US" sz="2800" dirty="0" err="1"/>
              <a:t>dt</a:t>
            </a:r>
            <a:r>
              <a:rPr lang="en-US" sz="2800" dirty="0"/>
              <a:t> of the variable that we are interested in predicting.</a:t>
            </a:r>
          </a:p>
          <a:p>
            <a:r>
              <a:rPr lang="en-US" sz="2800" dirty="0"/>
              <a:t>If the parachutist is initially at rest (v=0 at t=0), using calculus </a:t>
            </a:r>
          </a:p>
        </p:txBody>
      </p:sp>
      <p:graphicFrame>
        <p:nvGraphicFramePr>
          <p:cNvPr id="63492" name="Object 4"/>
          <p:cNvGraphicFramePr>
            <a:graphicFrameLocks noGrp="1" noChangeAspect="1"/>
          </p:cNvGraphicFramePr>
          <p:nvPr>
            <p:ph idx="4294967295"/>
            <p:extLst>
              <p:ext uri="{D42A27DB-BD31-4B8C-83A1-F6EECF244321}">
                <p14:modId xmlns:p14="http://schemas.microsoft.com/office/powerpoint/2010/main" val="1094548188"/>
              </p:ext>
            </p:extLst>
          </p:nvPr>
        </p:nvGraphicFramePr>
        <p:xfrm>
          <a:off x="2209800" y="838200"/>
          <a:ext cx="2663825" cy="1270000"/>
        </p:xfrm>
        <a:graphic>
          <a:graphicData uri="http://schemas.openxmlformats.org/presentationml/2006/ole">
            <mc:AlternateContent xmlns:mc="http://schemas.openxmlformats.org/markup-compatibility/2006">
              <mc:Choice xmlns:v="urn:schemas-microsoft-com:vml" Requires="v">
                <p:oleObj spid="_x0000_s7186" name="Equation" r:id="rId3" imgW="825480" imgH="393480" progId="Equation.3">
                  <p:embed/>
                </p:oleObj>
              </mc:Choice>
              <mc:Fallback>
                <p:oleObj name="Equation" r:id="rId3" imgW="825480" imgH="39348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9800" y="838200"/>
                        <a:ext cx="2663825" cy="1270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3497" name="Object 9"/>
          <p:cNvGraphicFramePr>
            <a:graphicFrameLocks noGrp="1" noChangeAspect="1"/>
          </p:cNvGraphicFramePr>
          <p:nvPr>
            <p:ph sz="half" idx="2"/>
          </p:nvPr>
        </p:nvGraphicFramePr>
        <p:xfrm>
          <a:off x="1655763" y="4976813"/>
          <a:ext cx="4038600" cy="1203325"/>
        </p:xfrm>
        <a:graphic>
          <a:graphicData uri="http://schemas.openxmlformats.org/presentationml/2006/ole">
            <mc:AlternateContent xmlns:mc="http://schemas.openxmlformats.org/markup-compatibility/2006">
              <mc:Choice xmlns:v="urn:schemas-microsoft-com:vml" Requires="v">
                <p:oleObj spid="_x0000_s7187" name="Equation" r:id="rId5" imgW="1320480" imgH="393480" progId="Equation.3">
                  <p:embed/>
                </p:oleObj>
              </mc:Choice>
              <mc:Fallback>
                <p:oleObj name="Equation" r:id="rId5" imgW="1320480" imgH="39348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55763" y="4976813"/>
                        <a:ext cx="4038600" cy="1203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3500" name="Line 12"/>
          <p:cNvSpPr>
            <a:spLocks noChangeShapeType="1"/>
          </p:cNvSpPr>
          <p:nvPr/>
        </p:nvSpPr>
        <p:spPr bwMode="auto">
          <a:xfrm flipV="1">
            <a:off x="5400675" y="4724400"/>
            <a:ext cx="755650" cy="539750"/>
          </a:xfrm>
          <a:prstGeom prst="line">
            <a:avLst/>
          </a:prstGeom>
          <a:noFill/>
          <a:ln w="9525">
            <a:solidFill>
              <a:srgbClr val="0000FF"/>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501" name="Text Box 13"/>
          <p:cNvSpPr txBox="1">
            <a:spLocks noChangeArrowheads="1"/>
          </p:cNvSpPr>
          <p:nvPr/>
        </p:nvSpPr>
        <p:spPr bwMode="auto">
          <a:xfrm>
            <a:off x="6011863" y="4545013"/>
            <a:ext cx="234156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solidFill>
                  <a:srgbClr val="0000FF"/>
                </a:solidFill>
              </a:rPr>
              <a:t>Independent variable</a:t>
            </a:r>
          </a:p>
        </p:txBody>
      </p:sp>
      <p:sp>
        <p:nvSpPr>
          <p:cNvPr id="63502" name="Line 14"/>
          <p:cNvSpPr>
            <a:spLocks noChangeShapeType="1"/>
          </p:cNvSpPr>
          <p:nvPr/>
        </p:nvSpPr>
        <p:spPr bwMode="auto">
          <a:xfrm flipV="1">
            <a:off x="1150938" y="5624513"/>
            <a:ext cx="576262" cy="468312"/>
          </a:xfrm>
          <a:prstGeom prst="line">
            <a:avLst/>
          </a:prstGeom>
          <a:noFill/>
          <a:ln w="952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503" name="Text Box 15"/>
          <p:cNvSpPr txBox="1">
            <a:spLocks noChangeArrowheads="1"/>
          </p:cNvSpPr>
          <p:nvPr/>
        </p:nvSpPr>
        <p:spPr bwMode="auto">
          <a:xfrm>
            <a:off x="179388" y="6021388"/>
            <a:ext cx="226853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solidFill>
                  <a:srgbClr val="0000FF"/>
                </a:solidFill>
              </a:rPr>
              <a:t>Dependent variable</a:t>
            </a:r>
          </a:p>
        </p:txBody>
      </p:sp>
      <p:sp>
        <p:nvSpPr>
          <p:cNvPr id="63504" name="Line 16"/>
          <p:cNvSpPr>
            <a:spLocks noChangeShapeType="1"/>
          </p:cNvSpPr>
          <p:nvPr/>
        </p:nvSpPr>
        <p:spPr bwMode="auto">
          <a:xfrm flipH="1" flipV="1">
            <a:off x="5111750" y="5664200"/>
            <a:ext cx="828675" cy="573088"/>
          </a:xfrm>
          <a:prstGeom prst="line">
            <a:avLst/>
          </a:prstGeom>
          <a:noFill/>
          <a:ln w="952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505" name="Text Box 17"/>
          <p:cNvSpPr txBox="1">
            <a:spLocks noChangeArrowheads="1"/>
          </p:cNvSpPr>
          <p:nvPr/>
        </p:nvSpPr>
        <p:spPr bwMode="auto">
          <a:xfrm>
            <a:off x="5867400" y="6200775"/>
            <a:ext cx="19431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solidFill>
                  <a:srgbClr val="0000FF"/>
                </a:solidFill>
              </a:rPr>
              <a:t>Parameters</a:t>
            </a:r>
          </a:p>
        </p:txBody>
      </p:sp>
      <p:sp>
        <p:nvSpPr>
          <p:cNvPr id="63506" name="Oval 18"/>
          <p:cNvSpPr>
            <a:spLocks noChangeArrowheads="1"/>
          </p:cNvSpPr>
          <p:nvPr/>
        </p:nvSpPr>
        <p:spPr bwMode="auto">
          <a:xfrm>
            <a:off x="4751388" y="5121275"/>
            <a:ext cx="504825" cy="647700"/>
          </a:xfrm>
          <a:prstGeom prst="ellipse">
            <a:avLst/>
          </a:prstGeom>
          <a:noFill/>
          <a:ln w="9525">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07" name="Line 19"/>
          <p:cNvSpPr>
            <a:spLocks noChangeShapeType="1"/>
          </p:cNvSpPr>
          <p:nvPr/>
        </p:nvSpPr>
        <p:spPr bwMode="auto">
          <a:xfrm flipV="1">
            <a:off x="3024188" y="5553075"/>
            <a:ext cx="0" cy="792163"/>
          </a:xfrm>
          <a:prstGeom prst="line">
            <a:avLst/>
          </a:prstGeom>
          <a:noFill/>
          <a:ln w="952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508" name="Text Box 20"/>
          <p:cNvSpPr txBox="1">
            <a:spLocks noChangeArrowheads="1"/>
          </p:cNvSpPr>
          <p:nvPr/>
        </p:nvSpPr>
        <p:spPr bwMode="auto">
          <a:xfrm>
            <a:off x="2879725" y="6308725"/>
            <a:ext cx="18367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solidFill>
                  <a:srgbClr val="0000FF"/>
                </a:solidFill>
              </a:rPr>
              <a:t>Forcing function</a:t>
            </a:r>
          </a:p>
        </p:txBody>
      </p:sp>
    </p:spTree>
    <p:extLst>
      <p:ext uri="{BB962C8B-B14F-4D97-AF65-F5344CB8AC3E}">
        <p14:creationId xmlns:p14="http://schemas.microsoft.com/office/powerpoint/2010/main" val="344006942"/>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Solution of governing </a:t>
            </a:r>
            <a:r>
              <a:rPr lang="en-US" dirty="0" smtClean="0"/>
              <a:t>equation</a:t>
            </a:r>
            <a:endParaRPr lang="en-US" dirty="0"/>
          </a:p>
        </p:txBody>
      </p:sp>
      <p:sp>
        <p:nvSpPr>
          <p:cNvPr id="3" name="Content Placeholder 2"/>
          <p:cNvSpPr>
            <a:spLocks noGrp="1"/>
          </p:cNvSpPr>
          <p:nvPr>
            <p:ph idx="1"/>
          </p:nvPr>
        </p:nvSpPr>
        <p:spPr/>
        <p:txBody>
          <a:bodyPr/>
          <a:lstStyle/>
          <a:p>
            <a:r>
              <a:rPr lang="en-US" dirty="0" smtClean="0"/>
              <a:t>The problem may now appear mathematically </a:t>
            </a:r>
            <a:r>
              <a:rPr lang="en-US" dirty="0"/>
              <a:t>as a set of</a:t>
            </a:r>
          </a:p>
          <a:p>
            <a:pPr lvl="1"/>
            <a:r>
              <a:rPr lang="en-US" dirty="0"/>
              <a:t>linear/nonlinear algebraic equations</a:t>
            </a:r>
          </a:p>
          <a:p>
            <a:pPr lvl="1"/>
            <a:r>
              <a:rPr lang="en-US" dirty="0"/>
              <a:t>Transcendental equations</a:t>
            </a:r>
          </a:p>
          <a:p>
            <a:pPr lvl="1"/>
            <a:r>
              <a:rPr lang="en-US" dirty="0"/>
              <a:t>Ordinary differential equations (ODE)</a:t>
            </a:r>
          </a:p>
          <a:p>
            <a:pPr lvl="1"/>
            <a:r>
              <a:rPr lang="en-US" dirty="0"/>
              <a:t>Partial differential equations (PDE)</a:t>
            </a:r>
          </a:p>
          <a:p>
            <a:pPr lvl="1"/>
            <a:r>
              <a:rPr lang="en-US" dirty="0"/>
              <a:t>Eigenvalue problem</a:t>
            </a:r>
          </a:p>
          <a:p>
            <a:r>
              <a:rPr lang="en-US" dirty="0"/>
              <a:t>The set of simultaneous equations is readily handled using matrices.</a:t>
            </a:r>
          </a:p>
          <a:p>
            <a:endParaRPr lang="en-US" dirty="0"/>
          </a:p>
        </p:txBody>
      </p:sp>
    </p:spTree>
    <p:extLst>
      <p:ext uri="{BB962C8B-B14F-4D97-AF65-F5344CB8AC3E}">
        <p14:creationId xmlns:p14="http://schemas.microsoft.com/office/powerpoint/2010/main" val="38089610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Solutions of governing </a:t>
            </a:r>
            <a:r>
              <a:rPr lang="en-US" dirty="0" smtClean="0"/>
              <a:t>equations</a:t>
            </a:r>
            <a:endParaRPr lang="en-US" dirty="0"/>
          </a:p>
        </p:txBody>
      </p:sp>
      <p:sp>
        <p:nvSpPr>
          <p:cNvPr id="3" name="Content Placeholder 2"/>
          <p:cNvSpPr>
            <a:spLocks noGrp="1"/>
          </p:cNvSpPr>
          <p:nvPr>
            <p:ph idx="1"/>
          </p:nvPr>
        </p:nvSpPr>
        <p:spPr/>
        <p:txBody>
          <a:bodyPr/>
          <a:lstStyle/>
          <a:p>
            <a:r>
              <a:rPr lang="en-US" dirty="0"/>
              <a:t>Two types of solutions</a:t>
            </a:r>
          </a:p>
          <a:p>
            <a:pPr lvl="1"/>
            <a:r>
              <a:rPr lang="en-US" dirty="0"/>
              <a:t>Closed form mathematical expression leading to analytical solution</a:t>
            </a:r>
          </a:p>
          <a:p>
            <a:pPr lvl="1"/>
            <a:r>
              <a:rPr lang="en-US" dirty="0"/>
              <a:t>Closed form not possible, thus needs approximated numerical solution (computers</a:t>
            </a:r>
            <a:r>
              <a:rPr lang="en-US" dirty="0" smtClean="0"/>
              <a:t>)</a:t>
            </a:r>
          </a:p>
          <a:p>
            <a:r>
              <a:rPr lang="en-US" dirty="0" smtClean="0"/>
              <a:t>This is the “big picture” of this course.</a:t>
            </a:r>
            <a:endParaRPr lang="en-US" dirty="0"/>
          </a:p>
          <a:p>
            <a:endParaRPr lang="en-US" dirty="0"/>
          </a:p>
        </p:txBody>
      </p:sp>
      <p:sp>
        <p:nvSpPr>
          <p:cNvPr id="4" name="Rectangle 3"/>
          <p:cNvSpPr/>
          <p:nvPr/>
        </p:nvSpPr>
        <p:spPr>
          <a:xfrm>
            <a:off x="304800" y="457200"/>
            <a:ext cx="8382000" cy="566896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656548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r>
              <a:rPr lang="en-US"/>
              <a:t>Figure 1_03.jpg</a:t>
            </a:r>
          </a:p>
        </p:txBody>
      </p:sp>
      <p:pic>
        <p:nvPicPr>
          <p:cNvPr id="6146" name="Picture 2" descr="Figure 1_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285750"/>
            <a:ext cx="6721475" cy="6286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332362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r>
              <a:rPr lang="en-US"/>
              <a:t>Figure 1_04.jpg</a:t>
            </a:r>
          </a:p>
        </p:txBody>
      </p:sp>
      <p:pic>
        <p:nvPicPr>
          <p:cNvPr id="7170" name="Picture 2" descr="Figure 1_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268288"/>
            <a:ext cx="6867525" cy="6321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121255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r>
              <a:rPr lang="en-US"/>
              <a:t>Figure 1_05.jpg</a:t>
            </a:r>
          </a:p>
        </p:txBody>
      </p:sp>
      <p:pic>
        <p:nvPicPr>
          <p:cNvPr id="8194" name="Picture 2" descr="Figure 1_0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285750"/>
            <a:ext cx="6721475" cy="6286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027404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Solution of governing </a:t>
            </a:r>
            <a:r>
              <a:rPr lang="en-US" dirty="0" smtClean="0"/>
              <a:t>equation</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863" y="1524224"/>
            <a:ext cx="8705538" cy="4875579"/>
          </a:xfrm>
          <a:prstGeom prst="rect">
            <a:avLst/>
          </a:prstGeom>
        </p:spPr>
      </p:pic>
    </p:spTree>
    <p:extLst>
      <p:ext uri="{BB962C8B-B14F-4D97-AF65-F5344CB8AC3E}">
        <p14:creationId xmlns:p14="http://schemas.microsoft.com/office/powerpoint/2010/main" val="29613016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Interpretation of </a:t>
            </a:r>
            <a:r>
              <a:rPr lang="en-US" dirty="0" smtClean="0"/>
              <a:t>Solution</a:t>
            </a:r>
            <a:endParaRPr lang="en-US" dirty="0"/>
          </a:p>
        </p:txBody>
      </p:sp>
      <p:sp>
        <p:nvSpPr>
          <p:cNvPr id="3" name="Content Placeholder 2"/>
          <p:cNvSpPr>
            <a:spLocks noGrp="1"/>
          </p:cNvSpPr>
          <p:nvPr>
            <p:ph idx="1"/>
          </p:nvPr>
        </p:nvSpPr>
        <p:spPr/>
        <p:txBody>
          <a:bodyPr/>
          <a:lstStyle/>
          <a:p>
            <a:r>
              <a:rPr lang="en-US" dirty="0"/>
              <a:t>Reality Check</a:t>
            </a:r>
          </a:p>
          <a:p>
            <a:pPr lvl="1"/>
            <a:r>
              <a:rPr lang="en-US" dirty="0"/>
              <a:t>Test with simple, known cases</a:t>
            </a:r>
          </a:p>
          <a:p>
            <a:r>
              <a:rPr lang="en-US" dirty="0"/>
              <a:t>Graphics representation better conveys the meaning of solution</a:t>
            </a:r>
          </a:p>
          <a:p>
            <a:pPr lvl="1"/>
            <a:r>
              <a:rPr lang="en-US" dirty="0"/>
              <a:t>Graphs</a:t>
            </a:r>
          </a:p>
          <a:p>
            <a:pPr lvl="1"/>
            <a:r>
              <a:rPr lang="en-US" dirty="0"/>
              <a:t>Bar charts</a:t>
            </a:r>
          </a:p>
          <a:p>
            <a:pPr lvl="1"/>
            <a:r>
              <a:rPr lang="en-US" dirty="0"/>
              <a:t>Contour plots</a:t>
            </a:r>
          </a:p>
          <a:p>
            <a:endParaRPr lang="en-US" dirty="0"/>
          </a:p>
        </p:txBody>
      </p:sp>
    </p:spTree>
    <p:extLst>
      <p:ext uri="{BB962C8B-B14F-4D97-AF65-F5344CB8AC3E}">
        <p14:creationId xmlns:p14="http://schemas.microsoft.com/office/powerpoint/2010/main" val="39428477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sz="3600" dirty="0" smtClean="0"/>
              <a:t>Verification (Reality Check)</a:t>
            </a:r>
            <a:endParaRPr lang="en-US" sz="3600" dirty="0"/>
          </a:p>
        </p:txBody>
      </p:sp>
      <p:sp>
        <p:nvSpPr>
          <p:cNvPr id="3" name="Content Placeholder 2"/>
          <p:cNvSpPr>
            <a:spLocks noGrp="1"/>
          </p:cNvSpPr>
          <p:nvPr>
            <p:ph idx="1"/>
          </p:nvPr>
        </p:nvSpPr>
        <p:spPr>
          <a:xfrm>
            <a:off x="457200" y="1083860"/>
            <a:ext cx="8229600" cy="4525963"/>
          </a:xfrm>
        </p:spPr>
        <p:txBody>
          <a:bodyPr/>
          <a:lstStyle/>
          <a:p>
            <a:r>
              <a:rPr lang="en-US" sz="2600" dirty="0"/>
              <a:t>In some engineering work, actual physical experiments must be carried out </a:t>
            </a:r>
            <a:r>
              <a:rPr lang="en-US" sz="2600" dirty="0" smtClean="0"/>
              <a:t>to verify </a:t>
            </a:r>
            <a:r>
              <a:rPr lang="en-US" sz="2600" dirty="0"/>
              <a:t>one’s findings.</a:t>
            </a:r>
          </a:p>
          <a:p>
            <a:r>
              <a:rPr lang="en-US" sz="2600" dirty="0"/>
              <a:t>Starting today, get into the habit of asking yourself if your solution to a </a:t>
            </a:r>
            <a:r>
              <a:rPr lang="en-US" sz="2600" dirty="0" smtClean="0"/>
              <a:t>problem makes </a:t>
            </a:r>
            <a:r>
              <a:rPr lang="en-US" sz="2600" dirty="0"/>
              <a:t>sense.</a:t>
            </a:r>
          </a:p>
          <a:p>
            <a:r>
              <a:rPr lang="en-US" sz="2600" dirty="0"/>
              <a:t>Asking your instructor if you have come up with the right answer or checking </a:t>
            </a:r>
            <a:r>
              <a:rPr lang="en-US" sz="2600" dirty="0" smtClean="0"/>
              <a:t>the back </a:t>
            </a:r>
            <a:r>
              <a:rPr lang="en-US" sz="2600" dirty="0"/>
              <a:t>of your textbook to match answers are not good approaches in the long run.</a:t>
            </a:r>
          </a:p>
          <a:p>
            <a:r>
              <a:rPr lang="en-US" sz="2600" dirty="0"/>
              <a:t>You need to develop the means to check your results by asking yourself </a:t>
            </a:r>
            <a:r>
              <a:rPr lang="en-US" sz="2600" dirty="0" smtClean="0"/>
              <a:t>the appropriate </a:t>
            </a:r>
            <a:r>
              <a:rPr lang="en-US" sz="2600" dirty="0"/>
              <a:t>questions.</a:t>
            </a:r>
          </a:p>
          <a:p>
            <a:r>
              <a:rPr lang="en-US" sz="2600" dirty="0"/>
              <a:t>Remember, once you start working for hire, there are no answer books. You </a:t>
            </a:r>
            <a:r>
              <a:rPr lang="en-US" sz="2600" dirty="0" smtClean="0"/>
              <a:t>will not </a:t>
            </a:r>
            <a:r>
              <a:rPr lang="en-US" sz="2600" dirty="0"/>
              <a:t>want to run to your boss to ask if you did the problem right!</a:t>
            </a:r>
          </a:p>
        </p:txBody>
      </p:sp>
    </p:spTree>
    <p:extLst>
      <p:ext uri="{BB962C8B-B14F-4D97-AF65-F5344CB8AC3E}">
        <p14:creationId xmlns:p14="http://schemas.microsoft.com/office/powerpoint/2010/main" val="2648140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Solve this!</a:t>
            </a:r>
            <a:endParaRPr lang="en-US" dirty="0"/>
          </a:p>
        </p:txBody>
      </p:sp>
      <mc:AlternateContent xmlns:mc="http://schemas.openxmlformats.org/markup-compatibility/2006">
        <mc:Choice xmlns:a14="http://schemas.microsoft.com/office/drawing/2010/main" Requires="a14">
          <p:sp>
            <p:nvSpPr>
              <p:cNvPr id="2" name="TextBox 1"/>
              <p:cNvSpPr txBox="1"/>
              <p:nvPr/>
            </p:nvSpPr>
            <p:spPr>
              <a:xfrm>
                <a:off x="2819400" y="2133600"/>
                <a:ext cx="2902398" cy="1051826"/>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f>
                        <m:fPr>
                          <m:ctrlPr>
                            <a:rPr lang="en-MY" sz="3600" i="1" smtClean="0">
                              <a:latin typeface="Cambria Math" panose="02040503050406030204" pitchFamily="18" charset="0"/>
                            </a:rPr>
                          </m:ctrlPr>
                        </m:fPr>
                        <m:num>
                          <m:r>
                            <a:rPr lang="en-US" sz="3600" b="0" i="1" smtClean="0">
                              <a:latin typeface="Cambria Math" panose="02040503050406030204" pitchFamily="18" charset="0"/>
                            </a:rPr>
                            <m:t>𝑑𝑦</m:t>
                          </m:r>
                        </m:num>
                        <m:den>
                          <m:r>
                            <a:rPr lang="en-US" sz="3600" b="0" i="1" smtClean="0">
                              <a:latin typeface="Cambria Math" panose="02040503050406030204" pitchFamily="18" charset="0"/>
                            </a:rPr>
                            <m:t>𝑑𝑥</m:t>
                          </m:r>
                        </m:den>
                      </m:f>
                      <m:r>
                        <a:rPr lang="en-US" sz="3600" b="0" i="1" smtClean="0">
                          <a:latin typeface="Cambria Math" panose="02040503050406030204" pitchFamily="18" charset="0"/>
                        </a:rPr>
                        <m:t>=</m:t>
                      </m:r>
                      <m:sSup>
                        <m:sSupPr>
                          <m:ctrlPr>
                            <a:rPr lang="en-US" sz="3600" b="0" i="1" smtClean="0">
                              <a:latin typeface="Cambria Math" panose="02040503050406030204" pitchFamily="18" charset="0"/>
                            </a:rPr>
                          </m:ctrlPr>
                        </m:sSupPr>
                        <m:e>
                          <m:r>
                            <a:rPr lang="en-US" sz="3600" b="0" i="1" smtClean="0">
                              <a:latin typeface="Cambria Math" panose="02040503050406030204" pitchFamily="18" charset="0"/>
                            </a:rPr>
                            <m:t>(</m:t>
                          </m:r>
                          <m:r>
                            <a:rPr lang="en-US" sz="3600" b="0" i="1" smtClean="0">
                              <a:latin typeface="Cambria Math" panose="02040503050406030204" pitchFamily="18" charset="0"/>
                            </a:rPr>
                            <m:t>𝑥</m:t>
                          </m:r>
                          <m:r>
                            <a:rPr lang="en-US" sz="3600" b="0" i="1" smtClean="0">
                              <a:latin typeface="Cambria Math" panose="02040503050406030204" pitchFamily="18" charset="0"/>
                            </a:rPr>
                            <m:t>−1)</m:t>
                          </m:r>
                        </m:e>
                        <m:sup>
                          <m:r>
                            <a:rPr lang="en-US" sz="3600" b="0" i="1" smtClean="0">
                              <a:latin typeface="Cambria Math" panose="02040503050406030204" pitchFamily="18" charset="0"/>
                            </a:rPr>
                            <m:t>3</m:t>
                          </m:r>
                        </m:sup>
                      </m:sSup>
                    </m:oMath>
                  </m:oMathPara>
                </a14:m>
                <a:endParaRPr lang="en-MY" sz="3600" dirty="0"/>
              </a:p>
            </p:txBody>
          </p:sp>
        </mc:Choice>
        <mc:Fallback>
          <p:sp>
            <p:nvSpPr>
              <p:cNvPr id="2" name="TextBox 1"/>
              <p:cNvSpPr txBox="1">
                <a:spLocks noRot="1" noChangeAspect="1" noMove="1" noResize="1" noEditPoints="1" noAdjustHandles="1" noChangeArrowheads="1" noChangeShapeType="1" noTextEdit="1"/>
              </p:cNvSpPr>
              <p:nvPr/>
            </p:nvSpPr>
            <p:spPr>
              <a:xfrm>
                <a:off x="2819400" y="2133600"/>
                <a:ext cx="2902398" cy="1051826"/>
              </a:xfrm>
              <a:prstGeom prst="rect">
                <a:avLst/>
              </a:prstGeom>
              <a:blipFill rotWithShape="0">
                <a:blip r:embed="rId2"/>
                <a:stretch>
                  <a:fillRect/>
                </a:stretch>
              </a:blipFill>
            </p:spPr>
            <p:txBody>
              <a:bodyPr/>
              <a:lstStyle/>
              <a:p>
                <a:r>
                  <a:rPr lang="en-MY">
                    <a:noFill/>
                  </a:rPr>
                  <a:t> </a:t>
                </a:r>
              </a:p>
            </p:txBody>
          </p:sp>
        </mc:Fallback>
      </mc:AlternateContent>
      <mc:AlternateContent xmlns:mc="http://schemas.openxmlformats.org/markup-compatibility/2006">
        <mc:Choice xmlns:a14="http://schemas.microsoft.com/office/drawing/2010/main" Requires="a14">
          <p:sp>
            <p:nvSpPr>
              <p:cNvPr id="6" name="TextBox 5"/>
              <p:cNvSpPr txBox="1"/>
              <p:nvPr/>
            </p:nvSpPr>
            <p:spPr>
              <a:xfrm>
                <a:off x="2819400" y="4267200"/>
                <a:ext cx="1864228" cy="553998"/>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en-US" sz="3600" b="0" i="1" smtClean="0">
                          <a:latin typeface="Cambria Math" panose="02040503050406030204" pitchFamily="18" charset="0"/>
                        </a:rPr>
                        <m:t>𝑦</m:t>
                      </m:r>
                      <m:d>
                        <m:dPr>
                          <m:ctrlPr>
                            <a:rPr lang="en-US" sz="3600" b="0" i="1" smtClean="0">
                              <a:latin typeface="Cambria Math" panose="02040503050406030204" pitchFamily="18" charset="0"/>
                            </a:rPr>
                          </m:ctrlPr>
                        </m:dPr>
                        <m:e>
                          <m:r>
                            <a:rPr lang="en-US" sz="3600" b="0" i="1" smtClean="0">
                              <a:latin typeface="Cambria Math" panose="02040503050406030204" pitchFamily="18" charset="0"/>
                            </a:rPr>
                            <m:t>0</m:t>
                          </m:r>
                        </m:e>
                      </m:d>
                      <m:r>
                        <a:rPr lang="en-US" sz="3600" b="0" i="1" smtClean="0">
                          <a:latin typeface="Cambria Math" panose="02040503050406030204" pitchFamily="18" charset="0"/>
                        </a:rPr>
                        <m:t>=2</m:t>
                      </m:r>
                    </m:oMath>
                  </m:oMathPara>
                </a14:m>
                <a:endParaRPr lang="en-MY" sz="3600" dirty="0"/>
              </a:p>
            </p:txBody>
          </p:sp>
        </mc:Choice>
        <mc:Fallback>
          <p:sp>
            <p:nvSpPr>
              <p:cNvPr id="6" name="TextBox 5"/>
              <p:cNvSpPr txBox="1">
                <a:spLocks noRot="1" noChangeAspect="1" noMove="1" noResize="1" noEditPoints="1" noAdjustHandles="1" noChangeArrowheads="1" noChangeShapeType="1" noTextEdit="1"/>
              </p:cNvSpPr>
              <p:nvPr/>
            </p:nvSpPr>
            <p:spPr>
              <a:xfrm>
                <a:off x="2819400" y="4267200"/>
                <a:ext cx="1864228" cy="553998"/>
              </a:xfrm>
              <a:prstGeom prst="rect">
                <a:avLst/>
              </a:prstGeom>
              <a:blipFill rotWithShape="0">
                <a:blip r:embed="rId3"/>
                <a:stretch>
                  <a:fillRect/>
                </a:stretch>
              </a:blipFill>
            </p:spPr>
            <p:txBody>
              <a:bodyPr/>
              <a:lstStyle/>
              <a:p>
                <a:r>
                  <a:rPr lang="en-MY">
                    <a:noFill/>
                  </a:rPr>
                  <a:t> </a:t>
                </a:r>
              </a:p>
            </p:txBody>
          </p:sp>
        </mc:Fallback>
      </mc:AlternateContent>
      <p:sp>
        <p:nvSpPr>
          <p:cNvPr id="7" name="TextBox 6"/>
          <p:cNvSpPr txBox="1"/>
          <p:nvPr/>
        </p:nvSpPr>
        <p:spPr>
          <a:xfrm>
            <a:off x="2641886" y="3459504"/>
            <a:ext cx="2184572" cy="646331"/>
          </a:xfrm>
          <a:prstGeom prst="rect">
            <a:avLst/>
          </a:prstGeom>
          <a:noFill/>
        </p:spPr>
        <p:txBody>
          <a:bodyPr wrap="none" rtlCol="0">
            <a:spAutoFit/>
          </a:bodyPr>
          <a:lstStyle/>
          <a:p>
            <a:r>
              <a:rPr lang="en-US" sz="3600" dirty="0" smtClean="0">
                <a:latin typeface="Cambria" panose="02040503050406030204" pitchFamily="18" charset="0"/>
                <a:ea typeface="Cambria" panose="02040503050406030204" pitchFamily="18" charset="0"/>
              </a:rPr>
              <a:t>Given that</a:t>
            </a:r>
            <a:endParaRPr lang="en-MY" sz="36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5443167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Softwares</a:t>
            </a:r>
            <a:endParaRPr lang="en-US" dirty="0"/>
          </a:p>
        </p:txBody>
      </p:sp>
      <p:sp>
        <p:nvSpPr>
          <p:cNvPr id="3" name="Content Placeholder 2"/>
          <p:cNvSpPr>
            <a:spLocks noGrp="1"/>
          </p:cNvSpPr>
          <p:nvPr>
            <p:ph idx="1"/>
          </p:nvPr>
        </p:nvSpPr>
        <p:spPr>
          <a:xfrm>
            <a:off x="457200" y="1371600"/>
            <a:ext cx="8229600" cy="4525963"/>
          </a:xfrm>
        </p:spPr>
        <p:txBody>
          <a:bodyPr/>
          <a:lstStyle/>
          <a:p>
            <a:r>
              <a:rPr lang="fr-FR" dirty="0" err="1"/>
              <a:t>Languages</a:t>
            </a:r>
            <a:endParaRPr lang="fr-FR" dirty="0"/>
          </a:p>
          <a:p>
            <a:pPr lvl="1"/>
            <a:r>
              <a:rPr lang="fr-FR" dirty="0"/>
              <a:t>FORTRAN</a:t>
            </a:r>
          </a:p>
          <a:p>
            <a:pPr lvl="1"/>
            <a:r>
              <a:rPr lang="fr-FR" dirty="0" err="1"/>
              <a:t>Matlab</a:t>
            </a:r>
            <a:endParaRPr lang="fr-FR" dirty="0"/>
          </a:p>
          <a:p>
            <a:pPr lvl="1"/>
            <a:r>
              <a:rPr lang="fr-FR" dirty="0"/>
              <a:t>C, C++, Python, </a:t>
            </a:r>
            <a:r>
              <a:rPr lang="fr-FR" dirty="0" err="1"/>
              <a:t>etc</a:t>
            </a:r>
            <a:endParaRPr lang="fr-FR" dirty="0"/>
          </a:p>
          <a:p>
            <a:r>
              <a:rPr lang="fr-FR" dirty="0" err="1"/>
              <a:t>Libraries</a:t>
            </a:r>
            <a:endParaRPr lang="fr-FR" dirty="0"/>
          </a:p>
          <a:p>
            <a:pPr lvl="1"/>
            <a:r>
              <a:rPr lang="fr-FR" dirty="0" err="1"/>
              <a:t>Netlib</a:t>
            </a:r>
            <a:r>
              <a:rPr lang="fr-FR" dirty="0"/>
              <a:t> (</a:t>
            </a:r>
            <a:r>
              <a:rPr lang="fr-FR" dirty="0">
                <a:hlinkClick r:id="rId2"/>
              </a:rPr>
              <a:t>www.netlib.org</a:t>
            </a:r>
            <a:r>
              <a:rPr lang="fr-FR" dirty="0"/>
              <a:t>)</a:t>
            </a:r>
          </a:p>
          <a:p>
            <a:pPr lvl="1"/>
            <a:r>
              <a:rPr lang="fr-FR" dirty="0"/>
              <a:t>LAPACK</a:t>
            </a:r>
          </a:p>
          <a:p>
            <a:pPr lvl="1"/>
            <a:r>
              <a:rPr lang="fr-FR" dirty="0"/>
              <a:t>EISPACK</a:t>
            </a:r>
          </a:p>
          <a:p>
            <a:pPr lvl="1"/>
            <a:r>
              <a:rPr lang="fr-FR" dirty="0"/>
              <a:t>LINPACK</a:t>
            </a:r>
          </a:p>
          <a:p>
            <a:pPr lvl="1"/>
            <a:r>
              <a:rPr lang="fr-FR" dirty="0"/>
              <a:t>IMSL, </a:t>
            </a:r>
            <a:r>
              <a:rPr lang="fr-FR" dirty="0" err="1"/>
              <a:t>etc</a:t>
            </a:r>
            <a:endParaRPr lang="fr-FR" dirty="0"/>
          </a:p>
          <a:p>
            <a:endParaRPr lang="en-US" dirty="0"/>
          </a:p>
        </p:txBody>
      </p:sp>
    </p:spTree>
    <p:extLst>
      <p:ext uri="{BB962C8B-B14F-4D97-AF65-F5344CB8AC3E}">
        <p14:creationId xmlns:p14="http://schemas.microsoft.com/office/powerpoint/2010/main" val="1704777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Softwares</a:t>
            </a:r>
            <a:endParaRPr lang="en-US" dirty="0"/>
          </a:p>
        </p:txBody>
      </p:sp>
      <p:sp>
        <p:nvSpPr>
          <p:cNvPr id="3" name="Content Placeholder 2"/>
          <p:cNvSpPr>
            <a:spLocks noGrp="1"/>
          </p:cNvSpPr>
          <p:nvPr>
            <p:ph idx="1"/>
          </p:nvPr>
        </p:nvSpPr>
        <p:spPr/>
        <p:txBody>
          <a:bodyPr/>
          <a:lstStyle/>
          <a:p>
            <a:r>
              <a:rPr lang="en-US" dirty="0"/>
              <a:t>Others</a:t>
            </a:r>
          </a:p>
          <a:p>
            <a:pPr>
              <a:lnSpc>
                <a:spcPct val="100000"/>
              </a:lnSpc>
            </a:pPr>
            <a:r>
              <a:rPr lang="en-US" dirty="0"/>
              <a:t>Octave, </a:t>
            </a:r>
            <a:r>
              <a:rPr lang="en-US" dirty="0" err="1"/>
              <a:t>Scilab</a:t>
            </a:r>
            <a:endParaRPr lang="en-US" dirty="0"/>
          </a:p>
          <a:p>
            <a:pPr>
              <a:lnSpc>
                <a:spcPct val="100000"/>
              </a:lnSpc>
            </a:pPr>
            <a:r>
              <a:rPr lang="en-US" dirty="0"/>
              <a:t>Maxima, Maple</a:t>
            </a:r>
          </a:p>
          <a:p>
            <a:pPr>
              <a:lnSpc>
                <a:spcPct val="100000"/>
              </a:lnSpc>
            </a:pPr>
            <a:r>
              <a:rPr lang="en-US" dirty="0" err="1"/>
              <a:t>Mathematica</a:t>
            </a:r>
            <a:r>
              <a:rPr lang="en-US" dirty="0"/>
              <a:t>, Mathcad</a:t>
            </a:r>
          </a:p>
          <a:p>
            <a:pPr>
              <a:lnSpc>
                <a:spcPct val="100000"/>
              </a:lnSpc>
            </a:pPr>
            <a:r>
              <a:rPr lang="en-US" dirty="0"/>
              <a:t>R (statistical)</a:t>
            </a:r>
          </a:p>
          <a:p>
            <a:pPr>
              <a:lnSpc>
                <a:spcPct val="100000"/>
              </a:lnSpc>
            </a:pPr>
            <a:r>
              <a:rPr lang="en-US" dirty="0" err="1"/>
              <a:t>OpenDX</a:t>
            </a:r>
            <a:r>
              <a:rPr lang="en-US" dirty="0"/>
              <a:t>, </a:t>
            </a:r>
            <a:r>
              <a:rPr lang="en-US" dirty="0" err="1"/>
              <a:t>Paraview</a:t>
            </a:r>
            <a:r>
              <a:rPr lang="en-US" dirty="0"/>
              <a:t>, Viz5D (plotting, visualization)</a:t>
            </a:r>
          </a:p>
          <a:p>
            <a:pPr marL="0" indent="0">
              <a:buNone/>
            </a:pPr>
            <a:endParaRPr lang="en-US" dirty="0"/>
          </a:p>
        </p:txBody>
      </p:sp>
    </p:spTree>
    <p:extLst>
      <p:ext uri="{BB962C8B-B14F-4D97-AF65-F5344CB8AC3E}">
        <p14:creationId xmlns:p14="http://schemas.microsoft.com/office/powerpoint/2010/main" val="5258413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Taylor Series</a:t>
            </a:r>
            <a:endParaRPr lang="en-US" dirty="0"/>
          </a:p>
        </p:txBody>
      </p:sp>
      <p:sp>
        <p:nvSpPr>
          <p:cNvPr id="3" name="Content Placeholder 2"/>
          <p:cNvSpPr>
            <a:spLocks noGrp="1"/>
          </p:cNvSpPr>
          <p:nvPr>
            <p:ph idx="1"/>
          </p:nvPr>
        </p:nvSpPr>
        <p:spPr/>
        <p:txBody>
          <a:bodyPr/>
          <a:lstStyle/>
          <a:p>
            <a:r>
              <a:rPr lang="en-US" sz="2800" dirty="0"/>
              <a:t>Non-elementary functions such as trigonometric, exponential, and others are expressed in an approximate fashion using Taylor series when their values, derivatives, and integrals are computed.</a:t>
            </a:r>
          </a:p>
          <a:p>
            <a:r>
              <a:rPr lang="en-US" sz="2800" dirty="0"/>
              <a:t>Any smooth function can be approximated as a polynomial. Taylor series provides a means to predict the value of a function at one point in terms of the function value and its derivatives at another point.</a:t>
            </a:r>
          </a:p>
          <a:p>
            <a:pPr marL="0" indent="0">
              <a:buNone/>
            </a:pPr>
            <a:endParaRPr lang="en-US" sz="2800" dirty="0"/>
          </a:p>
        </p:txBody>
      </p:sp>
    </p:spTree>
    <p:extLst>
      <p:ext uri="{BB962C8B-B14F-4D97-AF65-F5344CB8AC3E}">
        <p14:creationId xmlns:p14="http://schemas.microsoft.com/office/powerpoint/2010/main" val="8653542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noChangeAspect="1"/>
          </p:cNvGraphicFramePr>
          <p:nvPr>
            <p:ph sz="half" idx="1"/>
          </p:nvPr>
        </p:nvGraphicFramePr>
        <p:xfrm>
          <a:off x="576263" y="728663"/>
          <a:ext cx="7956550" cy="2051050"/>
        </p:xfrm>
        <a:graphic>
          <a:graphicData uri="http://schemas.openxmlformats.org/presentationml/2006/ole">
            <mc:AlternateContent xmlns:mc="http://schemas.openxmlformats.org/markup-compatibility/2006">
              <mc:Choice xmlns:v="urn:schemas-microsoft-com:vml" Requires="v">
                <p:oleObj spid="_x0000_s1054" name="Equation" r:id="rId3" imgW="3251160" imgH="838080" progId="Equation.3">
                  <p:embed/>
                </p:oleObj>
              </mc:Choice>
              <mc:Fallback>
                <p:oleObj name="Equation" r:id="rId3" imgW="3251160" imgH="83808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6263" y="728663"/>
                        <a:ext cx="7956550" cy="2051050"/>
                      </a:xfrm>
                      <a:prstGeom prst="rect">
                        <a:avLst/>
                      </a:prstGeom>
                      <a:solidFill>
                        <a:srgbClr val="FFFF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 name="Text Box 9"/>
          <p:cNvSpPr txBox="1">
            <a:spLocks noChangeArrowheads="1"/>
          </p:cNvSpPr>
          <p:nvPr/>
        </p:nvSpPr>
        <p:spPr bwMode="auto">
          <a:xfrm>
            <a:off x="539750" y="2816225"/>
            <a:ext cx="75596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3200">
                <a:latin typeface="Times New Roman" pitchFamily="18" charset="0"/>
              </a:rPr>
              <a:t>(x</a:t>
            </a:r>
            <a:r>
              <a:rPr lang="en-US" sz="3200" baseline="-25000">
                <a:latin typeface="Times New Roman" pitchFamily="18" charset="0"/>
              </a:rPr>
              <a:t>i+1</a:t>
            </a:r>
            <a:r>
              <a:rPr lang="en-US" sz="3200">
                <a:latin typeface="Times New Roman" pitchFamily="18" charset="0"/>
              </a:rPr>
              <a:t>-x</a:t>
            </a:r>
            <a:r>
              <a:rPr lang="en-US" sz="3200" baseline="-25000">
                <a:latin typeface="Times New Roman" pitchFamily="18" charset="0"/>
              </a:rPr>
              <a:t>i</a:t>
            </a:r>
            <a:r>
              <a:rPr lang="en-US" sz="3200">
                <a:latin typeface="Times New Roman" pitchFamily="18" charset="0"/>
              </a:rPr>
              <a:t>)= h		</a:t>
            </a:r>
            <a:r>
              <a:rPr lang="en-US" sz="3200" i="1">
                <a:latin typeface="Times New Roman" pitchFamily="18" charset="0"/>
              </a:rPr>
              <a:t>step size</a:t>
            </a:r>
            <a:r>
              <a:rPr lang="en-US" sz="3200">
                <a:latin typeface="Times New Roman" pitchFamily="18" charset="0"/>
              </a:rPr>
              <a:t> (define first)</a:t>
            </a:r>
          </a:p>
        </p:txBody>
      </p:sp>
      <p:graphicFrame>
        <p:nvGraphicFramePr>
          <p:cNvPr id="7" name="Object 10"/>
          <p:cNvGraphicFramePr>
            <a:graphicFrameLocks noChangeAspect="1"/>
          </p:cNvGraphicFramePr>
          <p:nvPr/>
        </p:nvGraphicFramePr>
        <p:xfrm>
          <a:off x="647700" y="3536950"/>
          <a:ext cx="3563938" cy="1300163"/>
        </p:xfrm>
        <a:graphic>
          <a:graphicData uri="http://schemas.openxmlformats.org/presentationml/2006/ole">
            <mc:AlternateContent xmlns:mc="http://schemas.openxmlformats.org/markup-compatibility/2006">
              <mc:Choice xmlns:v="urn:schemas-microsoft-com:vml" Requires="v">
                <p:oleObj spid="_x0000_s1055" name="Equation" r:id="rId5" imgW="1218960" imgH="444240" progId="Equation.3">
                  <p:embed/>
                </p:oleObj>
              </mc:Choice>
              <mc:Fallback>
                <p:oleObj name="Equation" r:id="rId5" imgW="1218960" imgH="44424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7700" y="3536950"/>
                        <a:ext cx="3563938" cy="1300163"/>
                      </a:xfrm>
                      <a:prstGeom prst="rect">
                        <a:avLst/>
                      </a:prstGeom>
                      <a:solidFill>
                        <a:srgbClr val="FFFF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 name="Text Box 13"/>
          <p:cNvSpPr txBox="1">
            <a:spLocks noChangeArrowheads="1"/>
          </p:cNvSpPr>
          <p:nvPr/>
        </p:nvSpPr>
        <p:spPr bwMode="auto">
          <a:xfrm>
            <a:off x="395288" y="4905375"/>
            <a:ext cx="80645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buFontTx/>
              <a:buChar char="•"/>
            </a:pPr>
            <a:r>
              <a:rPr lang="en-US" sz="3200">
                <a:latin typeface="Times New Roman" pitchFamily="18" charset="0"/>
              </a:rPr>
              <a:t> Remainder term, R</a:t>
            </a:r>
            <a:r>
              <a:rPr lang="en-US" sz="3200" baseline="-25000">
                <a:latin typeface="Times New Roman" pitchFamily="18" charset="0"/>
              </a:rPr>
              <a:t>n</a:t>
            </a:r>
            <a:r>
              <a:rPr lang="en-US" sz="3200">
                <a:latin typeface="Times New Roman" pitchFamily="18" charset="0"/>
              </a:rPr>
              <a:t>, accounts for all terms from (n+1) to infinity.</a:t>
            </a:r>
          </a:p>
        </p:txBody>
      </p:sp>
      <p:sp>
        <p:nvSpPr>
          <p:cNvPr id="9" name="Text Box 14"/>
          <p:cNvSpPr txBox="1">
            <a:spLocks noChangeArrowheads="1"/>
          </p:cNvSpPr>
          <p:nvPr/>
        </p:nvSpPr>
        <p:spPr bwMode="auto">
          <a:xfrm>
            <a:off x="700088" y="100013"/>
            <a:ext cx="7904162"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3200" i="1" dirty="0" smtClean="0">
                <a:solidFill>
                  <a:srgbClr val="0000FF"/>
                </a:solidFill>
                <a:latin typeface="Times New Roman" pitchFamily="18" charset="0"/>
              </a:rPr>
              <a:t>Taylor Series</a:t>
            </a:r>
            <a:endParaRPr lang="en-US" sz="3200" dirty="0">
              <a:latin typeface="Times New Roman" pitchFamily="18" charset="0"/>
            </a:endParaRPr>
          </a:p>
        </p:txBody>
      </p:sp>
    </p:spTree>
    <p:extLst>
      <p:ext uri="{BB962C8B-B14F-4D97-AF65-F5344CB8AC3E}">
        <p14:creationId xmlns:p14="http://schemas.microsoft.com/office/powerpoint/2010/main" val="36918288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457200" y="728663"/>
            <a:ext cx="8229600" cy="53975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pPr>
            <a:r>
              <a:rPr lang="en-US" smtClean="0">
                <a:latin typeface="Times New Roman" pitchFamily="18" charset="0"/>
              </a:rPr>
              <a:t>Any smooth function can be approximated as a polynomial.</a:t>
            </a:r>
          </a:p>
          <a:p>
            <a:pPr>
              <a:lnSpc>
                <a:spcPct val="90000"/>
              </a:lnSpc>
              <a:buFontTx/>
              <a:buNone/>
            </a:pPr>
            <a:r>
              <a:rPr lang="en-US" smtClean="0">
                <a:latin typeface="Times New Roman" pitchFamily="18" charset="0"/>
              </a:rPr>
              <a:t>	f(x</a:t>
            </a:r>
            <a:r>
              <a:rPr lang="en-US" baseline="-25000" smtClean="0">
                <a:latin typeface="Times New Roman" pitchFamily="18" charset="0"/>
              </a:rPr>
              <a:t>i+1</a:t>
            </a:r>
            <a:r>
              <a:rPr lang="en-US" smtClean="0">
                <a:latin typeface="Times New Roman" pitchFamily="18" charset="0"/>
              </a:rPr>
              <a:t>) </a:t>
            </a:r>
            <a:r>
              <a:rPr lang="en-US" smtClean="0">
                <a:latin typeface="Times New Roman" pitchFamily="18" charset="0"/>
                <a:cs typeface="Times New Roman" pitchFamily="18" charset="0"/>
              </a:rPr>
              <a:t>≈ f(x</a:t>
            </a:r>
            <a:r>
              <a:rPr lang="en-US" baseline="-25000" smtClean="0">
                <a:latin typeface="Times New Roman" pitchFamily="18" charset="0"/>
                <a:cs typeface="Times New Roman" pitchFamily="18" charset="0"/>
              </a:rPr>
              <a:t>i</a:t>
            </a:r>
            <a:r>
              <a:rPr lang="en-US" smtClean="0">
                <a:latin typeface="Times New Roman" pitchFamily="18" charset="0"/>
                <a:cs typeface="Times New Roman" pitchFamily="18" charset="0"/>
              </a:rPr>
              <a:t>) 	</a:t>
            </a:r>
            <a:r>
              <a:rPr lang="en-US" i="1" smtClean="0">
                <a:solidFill>
                  <a:srgbClr val="0000FF"/>
                </a:solidFill>
                <a:latin typeface="Times New Roman" pitchFamily="18" charset="0"/>
                <a:cs typeface="Times New Roman" pitchFamily="18" charset="0"/>
              </a:rPr>
              <a:t>zero order</a:t>
            </a:r>
            <a:r>
              <a:rPr lang="en-US" smtClean="0">
                <a:latin typeface="Times New Roman" pitchFamily="18" charset="0"/>
                <a:cs typeface="Times New Roman" pitchFamily="18" charset="0"/>
              </a:rPr>
              <a:t> approximation, only 			true if </a:t>
            </a:r>
            <a:r>
              <a:rPr lang="en-US" smtClean="0">
                <a:latin typeface="Times New Roman" pitchFamily="18" charset="0"/>
              </a:rPr>
              <a:t>x</a:t>
            </a:r>
            <a:r>
              <a:rPr lang="en-US" baseline="-25000" smtClean="0">
                <a:latin typeface="Times New Roman" pitchFamily="18" charset="0"/>
              </a:rPr>
              <a:t>i+1</a:t>
            </a:r>
            <a:r>
              <a:rPr lang="en-US" smtClean="0">
                <a:latin typeface="Times New Roman" pitchFamily="18" charset="0"/>
              </a:rPr>
              <a:t> and</a:t>
            </a:r>
            <a:r>
              <a:rPr lang="en-US" smtClean="0">
                <a:latin typeface="Times New Roman" pitchFamily="18" charset="0"/>
                <a:cs typeface="Times New Roman" pitchFamily="18" charset="0"/>
              </a:rPr>
              <a:t> x</a:t>
            </a:r>
            <a:r>
              <a:rPr lang="en-US" baseline="-25000" smtClean="0">
                <a:latin typeface="Times New Roman" pitchFamily="18" charset="0"/>
                <a:cs typeface="Times New Roman" pitchFamily="18" charset="0"/>
              </a:rPr>
              <a:t>i </a:t>
            </a:r>
            <a:r>
              <a:rPr lang="en-US" smtClean="0">
                <a:latin typeface="Times New Roman" pitchFamily="18" charset="0"/>
                <a:cs typeface="Times New Roman" pitchFamily="18" charset="0"/>
              </a:rPr>
              <a:t>are very close 			to each other.</a:t>
            </a:r>
          </a:p>
          <a:p>
            <a:pPr>
              <a:lnSpc>
                <a:spcPct val="90000"/>
              </a:lnSpc>
              <a:buFontTx/>
              <a:buNone/>
            </a:pPr>
            <a:endParaRPr lang="en-US" smtClean="0">
              <a:latin typeface="Times New Roman" pitchFamily="18" charset="0"/>
              <a:cs typeface="Times New Roman" pitchFamily="18" charset="0"/>
            </a:endParaRPr>
          </a:p>
          <a:p>
            <a:pPr>
              <a:lnSpc>
                <a:spcPct val="90000"/>
              </a:lnSpc>
              <a:buFontTx/>
              <a:buNone/>
            </a:pPr>
            <a:r>
              <a:rPr lang="en-US" smtClean="0">
                <a:latin typeface="Times New Roman" pitchFamily="18" charset="0"/>
                <a:cs typeface="Times New Roman" pitchFamily="18" charset="0"/>
              </a:rPr>
              <a:t>	 </a:t>
            </a:r>
            <a:r>
              <a:rPr lang="en-US" smtClean="0">
                <a:latin typeface="Times New Roman" pitchFamily="18" charset="0"/>
              </a:rPr>
              <a:t>f(x</a:t>
            </a:r>
            <a:r>
              <a:rPr lang="en-US" baseline="-25000" smtClean="0">
                <a:latin typeface="Times New Roman" pitchFamily="18" charset="0"/>
              </a:rPr>
              <a:t>i+1</a:t>
            </a:r>
            <a:r>
              <a:rPr lang="en-US" smtClean="0">
                <a:latin typeface="Times New Roman" pitchFamily="18" charset="0"/>
              </a:rPr>
              <a:t>) </a:t>
            </a:r>
            <a:r>
              <a:rPr lang="en-US" smtClean="0">
                <a:latin typeface="Times New Roman" pitchFamily="18" charset="0"/>
                <a:cs typeface="Times New Roman" pitchFamily="18" charset="0"/>
              </a:rPr>
              <a:t>≈ f(x</a:t>
            </a:r>
            <a:r>
              <a:rPr lang="en-US" baseline="-25000" smtClean="0">
                <a:latin typeface="Times New Roman" pitchFamily="18" charset="0"/>
                <a:cs typeface="Times New Roman" pitchFamily="18" charset="0"/>
              </a:rPr>
              <a:t>i</a:t>
            </a:r>
            <a:r>
              <a:rPr lang="en-US" smtClean="0">
                <a:latin typeface="Times New Roman" pitchFamily="18" charset="0"/>
                <a:cs typeface="Times New Roman" pitchFamily="18" charset="0"/>
              </a:rPr>
              <a:t>) + f′(x</a:t>
            </a:r>
            <a:r>
              <a:rPr lang="en-US" baseline="-25000" smtClean="0">
                <a:latin typeface="Times New Roman" pitchFamily="18" charset="0"/>
                <a:cs typeface="Times New Roman" pitchFamily="18" charset="0"/>
              </a:rPr>
              <a:t>i</a:t>
            </a:r>
            <a:r>
              <a:rPr lang="en-US" smtClean="0">
                <a:latin typeface="Times New Roman" pitchFamily="18" charset="0"/>
                <a:cs typeface="Times New Roman" pitchFamily="18" charset="0"/>
              </a:rPr>
              <a:t>) (x</a:t>
            </a:r>
            <a:r>
              <a:rPr lang="en-US" baseline="-25000" smtClean="0">
                <a:latin typeface="Times New Roman" pitchFamily="18" charset="0"/>
                <a:cs typeface="Times New Roman" pitchFamily="18" charset="0"/>
              </a:rPr>
              <a:t>i+1</a:t>
            </a:r>
            <a:r>
              <a:rPr lang="en-US" smtClean="0">
                <a:latin typeface="Times New Roman" pitchFamily="18" charset="0"/>
                <a:cs typeface="Times New Roman" pitchFamily="18" charset="0"/>
              </a:rPr>
              <a:t>-x</a:t>
            </a:r>
            <a:r>
              <a:rPr lang="en-US" baseline="-25000" smtClean="0">
                <a:latin typeface="Times New Roman" pitchFamily="18" charset="0"/>
                <a:cs typeface="Times New Roman" pitchFamily="18" charset="0"/>
              </a:rPr>
              <a:t>i</a:t>
            </a:r>
            <a:r>
              <a:rPr lang="en-US" smtClean="0">
                <a:latin typeface="Times New Roman" pitchFamily="18" charset="0"/>
                <a:cs typeface="Times New Roman" pitchFamily="18" charset="0"/>
              </a:rPr>
              <a:t>)	</a:t>
            </a:r>
            <a:r>
              <a:rPr lang="en-US" i="1" smtClean="0">
                <a:solidFill>
                  <a:srgbClr val="0000FF"/>
                </a:solidFill>
                <a:latin typeface="Times New Roman" pitchFamily="18" charset="0"/>
                <a:cs typeface="Times New Roman" pitchFamily="18" charset="0"/>
              </a:rPr>
              <a:t>first order</a:t>
            </a:r>
            <a:r>
              <a:rPr lang="en-US" smtClean="0">
                <a:latin typeface="Times New Roman" pitchFamily="18" charset="0"/>
                <a:cs typeface="Times New Roman" pitchFamily="18" charset="0"/>
              </a:rPr>
              <a:t> 				approximation, in form of a 			straight line</a:t>
            </a:r>
          </a:p>
          <a:p>
            <a:pPr>
              <a:lnSpc>
                <a:spcPct val="90000"/>
              </a:lnSpc>
              <a:buFontTx/>
              <a:buNone/>
            </a:pPr>
            <a:r>
              <a:rPr lang="en-US" smtClean="0">
                <a:latin typeface="Times New Roman" pitchFamily="18" charset="0"/>
                <a:cs typeface="Times New Roman" pitchFamily="18" charset="0"/>
              </a:rPr>
              <a:t>	</a:t>
            </a:r>
          </a:p>
          <a:p>
            <a:pPr>
              <a:lnSpc>
                <a:spcPct val="90000"/>
              </a:lnSpc>
              <a:buFontTx/>
              <a:buNone/>
            </a:pPr>
            <a:r>
              <a:rPr lang="en-US" smtClean="0">
                <a:latin typeface="Times New Roman" pitchFamily="18" charset="0"/>
                <a:cs typeface="Times New Roman" pitchFamily="18" charset="0"/>
              </a:rPr>
              <a:t>	 </a:t>
            </a:r>
            <a:endParaRPr lang="en-US"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8966353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Fig0401"/>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179388" y="1160463"/>
            <a:ext cx="8748712" cy="5076825"/>
          </a:xfrm>
          <a:prstGeom prst="rect">
            <a:avLst/>
          </a:prstGeom>
          <a:noFill/>
        </p:spPr>
      </p:pic>
    </p:spTree>
    <p:extLst>
      <p:ext uri="{BB962C8B-B14F-4D97-AF65-F5344CB8AC3E}">
        <p14:creationId xmlns:p14="http://schemas.microsoft.com/office/powerpoint/2010/main" val="19363253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Precision and Accuracy</a:t>
            </a:r>
            <a:endParaRPr lang="en-US" dirty="0"/>
          </a:p>
        </p:txBody>
      </p:sp>
      <p:sp>
        <p:nvSpPr>
          <p:cNvPr id="3" name="Content Placeholder 2"/>
          <p:cNvSpPr>
            <a:spLocks noGrp="1"/>
          </p:cNvSpPr>
          <p:nvPr>
            <p:ph idx="1"/>
          </p:nvPr>
        </p:nvSpPr>
        <p:spPr/>
        <p:txBody>
          <a:bodyPr/>
          <a:lstStyle/>
          <a:p>
            <a:r>
              <a:rPr lang="en-US" dirty="0">
                <a:solidFill>
                  <a:srgbClr val="3333FF"/>
                </a:solidFill>
              </a:rPr>
              <a:t>Accuracy.</a:t>
            </a:r>
            <a:r>
              <a:rPr lang="en-US" dirty="0"/>
              <a:t> How close is a computed or measured value to the true value</a:t>
            </a:r>
          </a:p>
          <a:p>
            <a:r>
              <a:rPr lang="en-US" dirty="0">
                <a:solidFill>
                  <a:srgbClr val="3333FF"/>
                </a:solidFill>
              </a:rPr>
              <a:t>Precision (or </a:t>
            </a:r>
            <a:r>
              <a:rPr lang="en-US" i="1" dirty="0">
                <a:solidFill>
                  <a:srgbClr val="3333FF"/>
                </a:solidFill>
              </a:rPr>
              <a:t>reproducibility</a:t>
            </a:r>
            <a:r>
              <a:rPr lang="en-US" dirty="0">
                <a:solidFill>
                  <a:srgbClr val="3333FF"/>
                </a:solidFill>
              </a:rPr>
              <a:t>).</a:t>
            </a:r>
            <a:r>
              <a:rPr lang="en-US" dirty="0"/>
              <a:t> How close is a computed or measured value to previously computed or measured values.</a:t>
            </a:r>
          </a:p>
          <a:p>
            <a:r>
              <a:rPr lang="en-US" dirty="0">
                <a:solidFill>
                  <a:srgbClr val="3333FF"/>
                </a:solidFill>
              </a:rPr>
              <a:t>Inaccuracy</a:t>
            </a:r>
            <a:r>
              <a:rPr lang="en-US" dirty="0"/>
              <a:t> </a:t>
            </a:r>
            <a:r>
              <a:rPr lang="en-US" dirty="0">
                <a:solidFill>
                  <a:srgbClr val="3333FF"/>
                </a:solidFill>
              </a:rPr>
              <a:t>(or </a:t>
            </a:r>
            <a:r>
              <a:rPr lang="en-US" i="1" dirty="0">
                <a:solidFill>
                  <a:srgbClr val="3333FF"/>
                </a:solidFill>
              </a:rPr>
              <a:t>bias</a:t>
            </a:r>
            <a:r>
              <a:rPr lang="en-US" dirty="0">
                <a:solidFill>
                  <a:srgbClr val="3333FF"/>
                </a:solidFill>
              </a:rPr>
              <a:t>).</a:t>
            </a:r>
            <a:r>
              <a:rPr lang="en-US" dirty="0"/>
              <a:t> A systematic deviation from the actual value.</a:t>
            </a:r>
          </a:p>
          <a:p>
            <a:r>
              <a:rPr lang="en-US" dirty="0">
                <a:solidFill>
                  <a:srgbClr val="3333FF"/>
                </a:solidFill>
              </a:rPr>
              <a:t>Imprecision</a:t>
            </a:r>
            <a:r>
              <a:rPr lang="en-US" dirty="0"/>
              <a:t> </a:t>
            </a:r>
            <a:r>
              <a:rPr lang="en-US" dirty="0">
                <a:solidFill>
                  <a:srgbClr val="3333FF"/>
                </a:solidFill>
              </a:rPr>
              <a:t>(or </a:t>
            </a:r>
            <a:r>
              <a:rPr lang="en-US" i="1" dirty="0">
                <a:solidFill>
                  <a:srgbClr val="3333FF"/>
                </a:solidFill>
              </a:rPr>
              <a:t>uncertainty</a:t>
            </a:r>
            <a:r>
              <a:rPr lang="en-US" dirty="0">
                <a:solidFill>
                  <a:srgbClr val="3333FF"/>
                </a:solidFill>
              </a:rPr>
              <a:t>).</a:t>
            </a:r>
            <a:r>
              <a:rPr lang="en-US" dirty="0"/>
              <a:t> Magnitude of scatter.</a:t>
            </a:r>
          </a:p>
          <a:p>
            <a:pPr>
              <a:buNone/>
            </a:pPr>
            <a:endParaRPr lang="en-US" sz="2400" dirty="0">
              <a:solidFill>
                <a:srgbClr val="3333FF"/>
              </a:solidFill>
              <a:latin typeface="Times New Roman" pitchFamily="18" charset="0"/>
            </a:endParaRPr>
          </a:p>
          <a:p>
            <a:pPr marL="0" indent="0">
              <a:buNone/>
            </a:pPr>
            <a:endParaRPr lang="en-US" dirty="0"/>
          </a:p>
        </p:txBody>
      </p:sp>
    </p:spTree>
    <p:extLst>
      <p:ext uri="{BB962C8B-B14F-4D97-AF65-F5344CB8AC3E}">
        <p14:creationId xmlns:p14="http://schemas.microsoft.com/office/powerpoint/2010/main" val="24580092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Fig03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581398"/>
            <a:ext cx="6059488" cy="5690456"/>
          </a:xfrm>
          <a:prstGeom prst="rect">
            <a:avLst/>
          </a:prstGeom>
          <a:noFill/>
          <a:ln w="9525">
            <a:noFill/>
            <a:miter lim="800000"/>
            <a:headEnd/>
            <a:tailEnd/>
          </a:ln>
        </p:spPr>
      </p:pic>
    </p:spTree>
    <p:extLst>
      <p:ext uri="{BB962C8B-B14F-4D97-AF65-F5344CB8AC3E}">
        <p14:creationId xmlns:p14="http://schemas.microsoft.com/office/powerpoint/2010/main" val="39272456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lstStyle/>
          <a:p>
            <a:r>
              <a:rPr lang="en-US" dirty="0" smtClean="0"/>
              <a:t>Errors</a:t>
            </a:r>
            <a:endParaRPr lang="en-US" dirty="0"/>
          </a:p>
        </p:txBody>
      </p:sp>
      <p:sp>
        <p:nvSpPr>
          <p:cNvPr id="5" name="Rectangle 5"/>
          <p:cNvSpPr txBox="1">
            <a:spLocks noChangeArrowheads="1"/>
          </p:cNvSpPr>
          <p:nvPr/>
        </p:nvSpPr>
        <p:spPr bwMode="auto">
          <a:xfrm>
            <a:off x="457200" y="914400"/>
            <a:ext cx="8229600" cy="556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pPr>
            <a:r>
              <a:rPr lang="en-US" sz="2800" dirty="0" smtClean="0">
                <a:latin typeface="Calibri" pitchFamily="34" charset="0"/>
              </a:rPr>
              <a:t>For many engineering problems, we cannot obtain analytical solutions.</a:t>
            </a:r>
          </a:p>
          <a:p>
            <a:pPr>
              <a:lnSpc>
                <a:spcPct val="80000"/>
              </a:lnSpc>
            </a:pPr>
            <a:r>
              <a:rPr lang="en-US" sz="2800" dirty="0" smtClean="0">
                <a:latin typeface="Calibri" pitchFamily="34" charset="0"/>
              </a:rPr>
              <a:t>Numerical methods yield approximate results, results that are close to the exact analytical solution. We cannot exactly compute the errors associated with numerical methods.</a:t>
            </a:r>
          </a:p>
          <a:p>
            <a:pPr lvl="1">
              <a:lnSpc>
                <a:spcPct val="80000"/>
              </a:lnSpc>
            </a:pPr>
            <a:r>
              <a:rPr lang="en-US" sz="2000" dirty="0" smtClean="0">
                <a:latin typeface="Calibri" pitchFamily="34" charset="0"/>
              </a:rPr>
              <a:t>Only rarely given data are exact, since they originate from measurements. Therefore there is probably error in the input information.</a:t>
            </a:r>
          </a:p>
          <a:p>
            <a:pPr lvl="1">
              <a:lnSpc>
                <a:spcPct val="80000"/>
              </a:lnSpc>
            </a:pPr>
            <a:r>
              <a:rPr lang="en-US" sz="2000" dirty="0" smtClean="0">
                <a:latin typeface="Calibri" pitchFamily="34" charset="0"/>
              </a:rPr>
              <a:t>Algorithm itself usually introduces errors as well, e.g., unavoidable round-offs, </a:t>
            </a:r>
            <a:r>
              <a:rPr lang="en-US" sz="2000" dirty="0" err="1" smtClean="0">
                <a:latin typeface="Calibri" pitchFamily="34" charset="0"/>
              </a:rPr>
              <a:t>etc</a:t>
            </a:r>
            <a:r>
              <a:rPr lang="en-US" sz="2000" dirty="0" smtClean="0">
                <a:latin typeface="Calibri" pitchFamily="34" charset="0"/>
              </a:rPr>
              <a:t> …</a:t>
            </a:r>
          </a:p>
          <a:p>
            <a:pPr lvl="1">
              <a:lnSpc>
                <a:spcPct val="80000"/>
              </a:lnSpc>
            </a:pPr>
            <a:r>
              <a:rPr lang="en-US" sz="2000" dirty="0" smtClean="0">
                <a:latin typeface="Calibri" pitchFamily="34" charset="0"/>
              </a:rPr>
              <a:t>The output information will then contain error from both of these sources</a:t>
            </a:r>
            <a:r>
              <a:rPr lang="en-US" sz="2400" dirty="0" smtClean="0">
                <a:latin typeface="Calibri" pitchFamily="34" charset="0"/>
              </a:rPr>
              <a:t>.</a:t>
            </a:r>
          </a:p>
          <a:p>
            <a:pPr>
              <a:lnSpc>
                <a:spcPct val="80000"/>
              </a:lnSpc>
            </a:pPr>
            <a:r>
              <a:rPr lang="en-US" sz="2400" dirty="0" smtClean="0">
                <a:latin typeface="Calibri" pitchFamily="34" charset="0"/>
              </a:rPr>
              <a:t>How confident we are in our approximate result?</a:t>
            </a:r>
          </a:p>
          <a:p>
            <a:pPr>
              <a:lnSpc>
                <a:spcPct val="80000"/>
              </a:lnSpc>
            </a:pPr>
            <a:r>
              <a:rPr lang="en-US" sz="2400" dirty="0" smtClean="0">
                <a:latin typeface="Calibri" pitchFamily="34" charset="0"/>
              </a:rPr>
              <a:t>The question is  “</a:t>
            </a:r>
            <a:r>
              <a:rPr lang="en-US" sz="2400" i="1" dirty="0" smtClean="0">
                <a:solidFill>
                  <a:srgbClr val="FF3300"/>
                </a:solidFill>
                <a:latin typeface="Calibri" pitchFamily="34" charset="0"/>
              </a:rPr>
              <a:t>how much error is present in our calculation and is it tolerable?”</a:t>
            </a:r>
          </a:p>
        </p:txBody>
      </p:sp>
    </p:spTree>
    <p:extLst>
      <p:ext uri="{BB962C8B-B14F-4D97-AF65-F5344CB8AC3E}">
        <p14:creationId xmlns:p14="http://schemas.microsoft.com/office/powerpoint/2010/main" val="22534198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Errors</a:t>
            </a:r>
            <a:endParaRPr lang="en-US" dirty="0"/>
          </a:p>
        </p:txBody>
      </p:sp>
      <p:sp>
        <p:nvSpPr>
          <p:cNvPr id="3" name="Content Placeholder 2"/>
          <p:cNvSpPr>
            <a:spLocks noGrp="1"/>
          </p:cNvSpPr>
          <p:nvPr>
            <p:ph idx="1"/>
          </p:nvPr>
        </p:nvSpPr>
        <p:spPr/>
        <p:txBody>
          <a:bodyPr/>
          <a:lstStyle/>
          <a:p>
            <a:r>
              <a:rPr lang="en-US" dirty="0" smtClean="0"/>
              <a:t>Types</a:t>
            </a:r>
          </a:p>
          <a:p>
            <a:pPr lvl="1"/>
            <a:r>
              <a:rPr lang="en-US" dirty="0" smtClean="0"/>
              <a:t>Absolute</a:t>
            </a:r>
          </a:p>
          <a:p>
            <a:pPr lvl="1"/>
            <a:r>
              <a:rPr lang="en-US" dirty="0" smtClean="0"/>
              <a:t>Relative</a:t>
            </a:r>
          </a:p>
          <a:p>
            <a:endParaRPr lang="en-US" dirty="0"/>
          </a:p>
        </p:txBody>
      </p:sp>
    </p:spTree>
    <p:extLst>
      <p:ext uri="{BB962C8B-B14F-4D97-AF65-F5344CB8AC3E}">
        <p14:creationId xmlns:p14="http://schemas.microsoft.com/office/powerpoint/2010/main" val="33899272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Solving Engineering Problems</a:t>
            </a:r>
          </a:p>
        </p:txBody>
      </p:sp>
      <p:sp>
        <p:nvSpPr>
          <p:cNvPr id="5" name="Content Placeholder 4"/>
          <p:cNvSpPr>
            <a:spLocks noGrp="1"/>
          </p:cNvSpPr>
          <p:nvPr>
            <p:ph idx="1"/>
          </p:nvPr>
        </p:nvSpPr>
        <p:spPr/>
        <p:txBody>
          <a:bodyPr/>
          <a:lstStyle/>
          <a:p>
            <a:r>
              <a:rPr lang="en-US" dirty="0"/>
              <a:t>From physical problem to solution</a:t>
            </a:r>
          </a:p>
          <a:p>
            <a:pPr lvl="1"/>
            <a:r>
              <a:rPr lang="en-US" dirty="0"/>
              <a:t>Develop Model</a:t>
            </a:r>
          </a:p>
          <a:p>
            <a:pPr lvl="1"/>
            <a:r>
              <a:rPr lang="en-US" dirty="0"/>
              <a:t>Apply Fundamental Principles</a:t>
            </a:r>
          </a:p>
          <a:p>
            <a:pPr lvl="1"/>
            <a:r>
              <a:rPr lang="en-US" dirty="0"/>
              <a:t>Obtain Governing Equations</a:t>
            </a:r>
          </a:p>
          <a:p>
            <a:pPr lvl="1"/>
            <a:r>
              <a:rPr lang="en-US" dirty="0"/>
              <a:t>Solution of Governing Equations</a:t>
            </a:r>
          </a:p>
          <a:p>
            <a:pPr lvl="1"/>
            <a:r>
              <a:rPr lang="en-US" dirty="0"/>
              <a:t>Interpretation of Solution</a:t>
            </a:r>
          </a:p>
        </p:txBody>
      </p:sp>
    </p:spTree>
    <p:extLst>
      <p:ext uri="{BB962C8B-B14F-4D97-AF65-F5344CB8AC3E}">
        <p14:creationId xmlns:p14="http://schemas.microsoft.com/office/powerpoint/2010/main" val="6961930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txBox="1">
            <a:spLocks noChangeArrowheads="1"/>
          </p:cNvSpPr>
          <p:nvPr/>
        </p:nvSpPr>
        <p:spPr bwMode="auto">
          <a:xfrm>
            <a:off x="457200" y="1600200"/>
            <a:ext cx="8218488"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None/>
            </a:pPr>
            <a:r>
              <a:rPr lang="en-US" sz="2800" dirty="0" smtClean="0"/>
              <a:t>True Value = Approximation + Error</a:t>
            </a:r>
          </a:p>
          <a:p>
            <a:pPr>
              <a:buFontTx/>
              <a:buNone/>
            </a:pPr>
            <a:endParaRPr lang="en-US" sz="2800" dirty="0" smtClean="0"/>
          </a:p>
          <a:p>
            <a:pPr>
              <a:buFontTx/>
              <a:buNone/>
            </a:pPr>
            <a:r>
              <a:rPr lang="en-US" sz="2800" dirty="0" smtClean="0"/>
              <a:t>E</a:t>
            </a:r>
            <a:r>
              <a:rPr lang="en-US" sz="2800" baseline="-25000" dirty="0" smtClean="0"/>
              <a:t>t</a:t>
            </a:r>
            <a:r>
              <a:rPr lang="en-US" sz="2800" dirty="0" smtClean="0"/>
              <a:t> = True value – Approximation (+/-)</a:t>
            </a:r>
          </a:p>
          <a:p>
            <a:pPr>
              <a:buFontTx/>
              <a:buNone/>
            </a:pPr>
            <a:endParaRPr lang="en-US" sz="2800" dirty="0" smtClean="0"/>
          </a:p>
          <a:p>
            <a:pPr>
              <a:buFontTx/>
              <a:buNone/>
            </a:pPr>
            <a:endParaRPr lang="en-US" sz="2800" dirty="0" smtClean="0"/>
          </a:p>
        </p:txBody>
      </p:sp>
      <p:sp>
        <p:nvSpPr>
          <p:cNvPr id="5" name="Oval 8"/>
          <p:cNvSpPr>
            <a:spLocks noChangeArrowheads="1"/>
          </p:cNvSpPr>
          <p:nvPr/>
        </p:nvSpPr>
        <p:spPr bwMode="auto">
          <a:xfrm>
            <a:off x="468313" y="2492375"/>
            <a:ext cx="468312" cy="863600"/>
          </a:xfrm>
          <a:prstGeom prst="ellipse">
            <a:avLst/>
          </a:prstGeom>
          <a:noFill/>
          <a:ln w="9525">
            <a:solidFill>
              <a:schemeClr val="tx1"/>
            </a:solidFill>
            <a:round/>
            <a:headEnd/>
            <a:tailEnd/>
          </a:ln>
        </p:spPr>
        <p:txBody>
          <a:bodyPr wrap="none" anchor="ctr"/>
          <a:lstStyle/>
          <a:p>
            <a:endParaRPr lang="en-US"/>
          </a:p>
        </p:txBody>
      </p:sp>
      <p:sp>
        <p:nvSpPr>
          <p:cNvPr id="6" name="Rectangle 2"/>
          <p:cNvSpPr>
            <a:spLocks noGrp="1" noChangeArrowheads="1"/>
          </p:cNvSpPr>
          <p:nvPr>
            <p:ph type="title"/>
          </p:nvPr>
        </p:nvSpPr>
        <p:spPr>
          <a:xfrm>
            <a:off x="457200" y="274638"/>
            <a:ext cx="8229600" cy="1143000"/>
          </a:xfrm>
        </p:spPr>
        <p:txBody>
          <a:bodyPr/>
          <a:lstStyle/>
          <a:p>
            <a:pPr eaLnBrk="1" hangingPunct="1"/>
            <a:r>
              <a:rPr lang="en-US" smtClean="0">
                <a:latin typeface="Times New Roman" pitchFamily="18" charset="0"/>
              </a:rPr>
              <a:t>Error Definitions</a:t>
            </a:r>
          </a:p>
        </p:txBody>
      </p:sp>
      <p:graphicFrame>
        <p:nvGraphicFramePr>
          <p:cNvPr id="8" name="Object 4"/>
          <p:cNvGraphicFramePr>
            <a:graphicFrameLocks noGrp="1" noChangeAspect="1"/>
          </p:cNvGraphicFramePr>
          <p:nvPr>
            <p:ph sz="quarter" idx="4294967295"/>
          </p:nvPr>
        </p:nvGraphicFramePr>
        <p:xfrm>
          <a:off x="684213" y="4005263"/>
          <a:ext cx="6516687" cy="974725"/>
        </p:xfrm>
        <a:graphic>
          <a:graphicData uri="http://schemas.openxmlformats.org/presentationml/2006/ole">
            <mc:AlternateContent xmlns:mc="http://schemas.openxmlformats.org/markup-compatibility/2006">
              <mc:Choice xmlns:v="urn:schemas-microsoft-com:vml" Requires="v">
                <p:oleObj spid="_x0000_s2078" name="Equation" r:id="rId3" imgW="3733560" imgH="558720" progId="Equation.3">
                  <p:embed/>
                </p:oleObj>
              </mc:Choice>
              <mc:Fallback>
                <p:oleObj name="Equation" r:id="rId3" imgW="3733560" imgH="55872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213" y="4005263"/>
                        <a:ext cx="6516687" cy="974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 name="Object 6"/>
          <p:cNvGraphicFramePr>
            <a:graphicFrameLocks noGrp="1" noChangeAspect="1"/>
          </p:cNvGraphicFramePr>
          <p:nvPr>
            <p:ph sz="quarter" idx="4294967295"/>
            <p:extLst>
              <p:ext uri="{D42A27DB-BD31-4B8C-83A1-F6EECF244321}">
                <p14:modId xmlns:p14="http://schemas.microsoft.com/office/powerpoint/2010/main" val="1330625376"/>
              </p:ext>
            </p:extLst>
          </p:nvPr>
        </p:nvGraphicFramePr>
        <p:xfrm>
          <a:off x="611188" y="5295900"/>
          <a:ext cx="7777162" cy="974725"/>
        </p:xfrm>
        <a:graphic>
          <a:graphicData uri="http://schemas.openxmlformats.org/presentationml/2006/ole">
            <mc:AlternateContent xmlns:mc="http://schemas.openxmlformats.org/markup-compatibility/2006">
              <mc:Choice xmlns:v="urn:schemas-microsoft-com:vml" Requires="v">
                <p:oleObj spid="_x0000_s2079" name="Equation" r:id="rId5" imgW="4457520" imgH="558720" progId="Equation.3">
                  <p:embed/>
                </p:oleObj>
              </mc:Choice>
              <mc:Fallback>
                <p:oleObj name="Equation" r:id="rId5" imgW="4457520" imgH="558720" progId="Equation.3">
                  <p:embed/>
                  <p:pic>
                    <p:nvPicPr>
                      <p:cNvPr id="0" name=""/>
                      <p:cNvPicPr>
                        <a:picLocks noChangeAspect="1" noChangeArrowheads="1"/>
                      </p:cNvPicPr>
                      <p:nvPr/>
                    </p:nvPicPr>
                    <p:blipFill>
                      <a:blip r:embed="rId6"/>
                      <a:srcRect/>
                      <a:stretch>
                        <a:fillRect/>
                      </a:stretch>
                    </p:blipFill>
                    <p:spPr bwMode="auto">
                      <a:xfrm>
                        <a:off x="611188" y="5295900"/>
                        <a:ext cx="7777162" cy="974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 name="Text Box 9"/>
          <p:cNvSpPr txBox="1">
            <a:spLocks noChangeArrowheads="1"/>
          </p:cNvSpPr>
          <p:nvPr/>
        </p:nvSpPr>
        <p:spPr bwMode="auto">
          <a:xfrm>
            <a:off x="1800224" y="3465513"/>
            <a:ext cx="37623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400" dirty="0">
                <a:latin typeface="Times New Roman" pitchFamily="18" charset="0"/>
              </a:rPr>
              <a:t>True </a:t>
            </a:r>
            <a:r>
              <a:rPr lang="en-US" sz="2400" dirty="0" smtClean="0">
                <a:latin typeface="Times New Roman" pitchFamily="18" charset="0"/>
              </a:rPr>
              <a:t>error (</a:t>
            </a:r>
            <a:r>
              <a:rPr lang="en-US" sz="2400" b="1" u="sng" dirty="0" smtClean="0">
                <a:latin typeface="Times New Roman" pitchFamily="18" charset="0"/>
              </a:rPr>
              <a:t>Absolute Error</a:t>
            </a:r>
            <a:r>
              <a:rPr lang="en-US" sz="2400" dirty="0" smtClean="0">
                <a:latin typeface="Times New Roman" pitchFamily="18" charset="0"/>
              </a:rPr>
              <a:t>)</a:t>
            </a:r>
            <a:endParaRPr lang="en-US" sz="2400" dirty="0">
              <a:latin typeface="Times New Roman" pitchFamily="18" charset="0"/>
            </a:endParaRPr>
          </a:p>
        </p:txBody>
      </p:sp>
      <p:sp>
        <p:nvSpPr>
          <p:cNvPr id="11" name="Line 10"/>
          <p:cNvSpPr>
            <a:spLocks noChangeShapeType="1"/>
          </p:cNvSpPr>
          <p:nvPr/>
        </p:nvSpPr>
        <p:spPr bwMode="auto">
          <a:xfrm>
            <a:off x="900113" y="3105150"/>
            <a:ext cx="900112" cy="503238"/>
          </a:xfrm>
          <a:prstGeom prst="line">
            <a:avLst/>
          </a:prstGeom>
          <a:noFill/>
          <a:ln w="9525">
            <a:solidFill>
              <a:schemeClr val="tx1"/>
            </a:solidFill>
            <a:round/>
            <a:headEnd type="arrow" w="med" len="med"/>
            <a:tailEnd/>
          </a:ln>
          <a:extLst>
            <a:ext uri="{909E8E84-426E-40DD-AFC4-6F175D3DCCD1}">
              <a14:hiddenFill xmlns:a14="http://schemas.microsoft.com/office/drawing/2010/main">
                <a:noFill/>
              </a14:hiddenFill>
            </a:ext>
          </a:extLst>
        </p:spPr>
        <p:txBody>
          <a:bodyPr/>
          <a:lstStyle/>
          <a:p>
            <a:endParaRPr lang="en-US"/>
          </a:p>
        </p:txBody>
      </p:sp>
      <p:cxnSp>
        <p:nvCxnSpPr>
          <p:cNvPr id="13" name="Straight Connector 12"/>
          <p:cNvCxnSpPr/>
          <p:nvPr/>
        </p:nvCxnSpPr>
        <p:spPr>
          <a:xfrm>
            <a:off x="2728911" y="5943600"/>
            <a:ext cx="1905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57366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Errors</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smtClean="0"/>
                  <a:t>True or Absolute Error </a:t>
                </a:r>
                <a:r>
                  <a:rPr lang="en-US" i="1" dirty="0" smtClean="0">
                    <a:latin typeface="Cambria Math"/>
                  </a:rPr>
                  <a:t/>
                </a:r>
                <a:br>
                  <a:rPr lang="en-US" i="1" dirty="0" smtClean="0">
                    <a:latin typeface="Cambria Math"/>
                  </a:rPr>
                </a:b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a:rPr>
                          <m:t>𝐸</m:t>
                        </m:r>
                      </m:e>
                      <m:sub>
                        <m:r>
                          <a:rPr lang="en-US" b="0" i="1" smtClean="0">
                            <a:latin typeface="Cambria Math"/>
                          </a:rPr>
                          <m:t>𝑥</m:t>
                        </m:r>
                      </m:sub>
                    </m:sSub>
                    <m:r>
                      <a:rPr lang="en-US" b="0" i="1" smtClean="0">
                        <a:latin typeface="Cambria Math"/>
                      </a:rPr>
                      <m:t>=</m:t>
                    </m:r>
                    <m:r>
                      <a:rPr lang="en-US" b="0" i="1" smtClean="0">
                        <a:latin typeface="Cambria Math"/>
                      </a:rPr>
                      <m:t>𝑥</m:t>
                    </m:r>
                    <m:r>
                      <a:rPr lang="en-US" b="0" i="1" smtClean="0">
                        <a:latin typeface="Cambria Math"/>
                      </a:rPr>
                      <m:t>−</m:t>
                    </m:r>
                    <m:acc>
                      <m:accPr>
                        <m:chr m:val="̃"/>
                        <m:ctrlPr>
                          <a:rPr lang="en-US" b="0" i="1" smtClean="0">
                            <a:latin typeface="Cambria Math" panose="02040503050406030204" pitchFamily="18" charset="0"/>
                          </a:rPr>
                        </m:ctrlPr>
                      </m:accPr>
                      <m:e>
                        <m:r>
                          <a:rPr lang="en-US" b="0" i="1" smtClean="0">
                            <a:latin typeface="Cambria Math"/>
                          </a:rPr>
                          <m:t>𝑥</m:t>
                        </m:r>
                      </m:e>
                    </m:acc>
                  </m:oMath>
                </a14:m>
                <a:endParaRPr lang="en-US" dirty="0" smtClean="0"/>
              </a:p>
              <a:p>
                <a:r>
                  <a:rPr lang="en-US" dirty="0" smtClean="0"/>
                  <a:t>Relative Error </a:t>
                </a:r>
                <a:r>
                  <a:rPr lang="en-US" i="1" dirty="0" smtClean="0">
                    <a:latin typeface="Cambria Math"/>
                  </a:rPr>
                  <a:t/>
                </a:r>
                <a:br>
                  <a:rPr lang="en-US" i="1" dirty="0" smtClean="0">
                    <a:latin typeface="Cambria Math"/>
                  </a:rPr>
                </a:b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a:rPr>
                          <m:t>𝑅</m:t>
                        </m:r>
                      </m:e>
                      <m:sub>
                        <m:r>
                          <a:rPr lang="en-US" b="0" i="1" smtClean="0">
                            <a:latin typeface="Cambria Math"/>
                          </a:rPr>
                          <m:t>𝑥</m:t>
                        </m:r>
                      </m:sub>
                    </m:sSub>
                    <m:r>
                      <a:rPr lang="en-US" b="0" i="1" smtClean="0">
                        <a:latin typeface="Cambria Math"/>
                      </a:rPr>
                      <m:t>=</m:t>
                    </m:r>
                    <m:f>
                      <m:fPr>
                        <m:ctrlPr>
                          <a:rPr lang="en-US" b="0" i="1" smtClean="0">
                            <a:latin typeface="Cambria Math" panose="02040503050406030204" pitchFamily="18" charset="0"/>
                          </a:rPr>
                        </m:ctrlPr>
                      </m:fPr>
                      <m:num>
                        <m:r>
                          <a:rPr lang="en-US" i="1">
                            <a:latin typeface="Cambria Math"/>
                          </a:rPr>
                          <m:t>𝑥</m:t>
                        </m:r>
                        <m:r>
                          <a:rPr lang="en-US" i="1">
                            <a:latin typeface="Cambria Math"/>
                          </a:rPr>
                          <m:t>−</m:t>
                        </m:r>
                        <m:acc>
                          <m:accPr>
                            <m:chr m:val="̃"/>
                            <m:ctrlPr>
                              <a:rPr lang="en-US" i="1">
                                <a:latin typeface="Cambria Math" panose="02040503050406030204" pitchFamily="18" charset="0"/>
                              </a:rPr>
                            </m:ctrlPr>
                          </m:accPr>
                          <m:e>
                            <m:r>
                              <a:rPr lang="en-US" i="1">
                                <a:latin typeface="Cambria Math"/>
                              </a:rPr>
                              <m:t>𝑥</m:t>
                            </m:r>
                          </m:e>
                        </m:acc>
                      </m:num>
                      <m:den>
                        <m:r>
                          <a:rPr lang="en-US" b="0" i="1" smtClean="0">
                            <a:latin typeface="Cambria Math"/>
                          </a:rPr>
                          <m:t>𝑥</m:t>
                        </m:r>
                      </m:den>
                    </m:f>
                    <m:r>
                      <a:rPr lang="en-US" b="0" i="1" smtClean="0">
                        <a:latin typeface="Cambria Math"/>
                      </a:rPr>
                      <m:t>,</m:t>
                    </m:r>
                    <m:r>
                      <m:rPr>
                        <m:nor/>
                      </m:rPr>
                      <a:rPr lang="en-US" b="0" i="0" smtClean="0">
                        <a:latin typeface="Cambria Math"/>
                      </a:rPr>
                      <m:t>  </m:t>
                    </m:r>
                    <m:r>
                      <a:rPr lang="en-US" b="0" i="1" smtClean="0">
                        <a:latin typeface="Cambria Math"/>
                      </a:rPr>
                      <m:t>𝑥</m:t>
                    </m:r>
                    <m:r>
                      <a:rPr lang="en-US" b="0" i="1" smtClean="0">
                        <a:latin typeface="Cambria Math"/>
                        <a:ea typeface="Cambria Math"/>
                      </a:rPr>
                      <m:t>≠0</m:t>
                    </m:r>
                  </m:oMath>
                </a14:m>
                <a:endParaRPr lang="en-US" dirty="0" smtClean="0"/>
              </a:p>
              <a:p>
                <a14:m>
                  <m:oMath xmlns:m="http://schemas.openxmlformats.org/officeDocument/2006/math">
                    <m:r>
                      <a:rPr lang="en-US" b="0" i="1" smtClean="0">
                        <a:latin typeface="Cambria Math"/>
                      </a:rPr>
                      <m:t>𝑥</m:t>
                    </m:r>
                    <m:r>
                      <a:rPr lang="en-US" b="0" i="1" smtClean="0">
                        <a:latin typeface="Cambria Math"/>
                      </a:rPr>
                      <m:t>=</m:t>
                    </m:r>
                    <m:r>
                      <m:rPr>
                        <m:nor/>
                      </m:rPr>
                      <a:rPr lang="en-US" b="0" i="0" smtClean="0">
                        <a:latin typeface="Cambria Math"/>
                      </a:rPr>
                      <m:t> </m:t>
                    </m:r>
                    <m:r>
                      <m:rPr>
                        <m:nor/>
                      </m:rPr>
                      <a:rPr lang="en-US" b="0" i="0" smtClean="0">
                        <a:latin typeface="Cambria Math"/>
                      </a:rPr>
                      <m:t>true</m:t>
                    </m:r>
                    <m:r>
                      <m:rPr>
                        <m:nor/>
                      </m:rPr>
                      <a:rPr lang="en-US" b="0" i="0" smtClean="0">
                        <a:latin typeface="Cambria Math"/>
                      </a:rPr>
                      <m:t> </m:t>
                    </m:r>
                    <m:r>
                      <m:rPr>
                        <m:nor/>
                      </m:rPr>
                      <a:rPr lang="en-US" b="0" i="0" smtClean="0">
                        <a:latin typeface="Cambria Math"/>
                      </a:rPr>
                      <m:t>value</m:t>
                    </m:r>
                    <m:r>
                      <m:rPr>
                        <m:nor/>
                      </m:rPr>
                      <a:rPr lang="en-US" b="0" i="0" smtClean="0">
                        <a:latin typeface="Cambria Math"/>
                      </a:rPr>
                      <m:t>,   </m:t>
                    </m:r>
                    <m:acc>
                      <m:accPr>
                        <m:chr m:val="̃"/>
                        <m:ctrlPr>
                          <a:rPr lang="en-US" b="0" i="1" smtClean="0">
                            <a:latin typeface="Cambria Math" panose="02040503050406030204" pitchFamily="18" charset="0"/>
                          </a:rPr>
                        </m:ctrlPr>
                      </m:accPr>
                      <m:e>
                        <m:r>
                          <a:rPr lang="en-US" b="0" i="1" smtClean="0">
                            <a:latin typeface="Cambria Math"/>
                          </a:rPr>
                          <m:t>𝑥</m:t>
                        </m:r>
                      </m:e>
                    </m:acc>
                    <m:r>
                      <a:rPr lang="en-US" b="0" i="1" smtClean="0">
                        <a:latin typeface="Cambria Math"/>
                      </a:rPr>
                      <m:t>=</m:t>
                    </m:r>
                    <m:r>
                      <m:rPr>
                        <m:nor/>
                      </m:rPr>
                      <a:rPr lang="en-US" b="0" i="0" smtClean="0">
                        <a:latin typeface="Cambria Math"/>
                      </a:rPr>
                      <m:t>approximate</m:t>
                    </m:r>
                    <m:r>
                      <m:rPr>
                        <m:nor/>
                      </m:rPr>
                      <a:rPr lang="en-US" b="0" i="0" smtClean="0">
                        <a:latin typeface="Cambria Math"/>
                      </a:rPr>
                      <m:t> </m:t>
                    </m:r>
                    <m:r>
                      <m:rPr>
                        <m:nor/>
                      </m:rPr>
                      <a:rPr lang="en-US" b="0" i="0" smtClean="0">
                        <a:latin typeface="Cambria Math"/>
                      </a:rPr>
                      <m:t>value</m:t>
                    </m:r>
                  </m:oMath>
                </a14:m>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2"/>
                <a:stretch>
                  <a:fillRect l="-1630" t="-1617"/>
                </a:stretch>
              </a:blipFill>
            </p:spPr>
            <p:txBody>
              <a:bodyPr/>
              <a:lstStyle/>
              <a:p>
                <a:r>
                  <a:rPr lang="en-US">
                    <a:noFill/>
                  </a:rPr>
                  <a:t> </a:t>
                </a:r>
              </a:p>
            </p:txBody>
          </p:sp>
        </mc:Fallback>
      </mc:AlternateContent>
    </p:spTree>
    <p:extLst>
      <p:ext uri="{BB962C8B-B14F-4D97-AF65-F5344CB8AC3E}">
        <p14:creationId xmlns:p14="http://schemas.microsoft.com/office/powerpoint/2010/main" val="4244505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1155" y="317090"/>
            <a:ext cx="8229600" cy="597310"/>
          </a:xfrm>
        </p:spPr>
        <p:txBody>
          <a:bodyPr/>
          <a:lstStyle/>
          <a:p>
            <a:r>
              <a:rPr lang="en-US" sz="3200" dirty="0" smtClean="0"/>
              <a:t>In Absence of True Value</a:t>
            </a:r>
            <a:endParaRPr lang="en-US" sz="3200" dirty="0"/>
          </a:p>
        </p:txBody>
      </p:sp>
      <p:sp>
        <p:nvSpPr>
          <p:cNvPr id="5" name="Rectangle 3"/>
          <p:cNvSpPr txBox="1">
            <a:spLocks noChangeArrowheads="1"/>
          </p:cNvSpPr>
          <p:nvPr/>
        </p:nvSpPr>
        <p:spPr bwMode="auto">
          <a:xfrm>
            <a:off x="558669" y="852948"/>
            <a:ext cx="8002587" cy="6019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dirty="0" smtClean="0"/>
              <a:t>For numerical methods, the true value will be known only when we deal with functions that can be solved analytically (simple systems). In real world applications, we usually do not know the answer a priori. Then</a:t>
            </a:r>
          </a:p>
          <a:p>
            <a:endParaRPr lang="en-US" sz="2800" dirty="0" smtClean="0"/>
          </a:p>
          <a:p>
            <a:endParaRPr lang="en-US" sz="2800" dirty="0" smtClean="0"/>
          </a:p>
          <a:p>
            <a:endParaRPr lang="en-US" sz="2800" dirty="0" smtClean="0"/>
          </a:p>
          <a:p>
            <a:r>
              <a:rPr lang="en-US" sz="2800" i="1" dirty="0" smtClean="0"/>
              <a:t>Iterative approach, </a:t>
            </a:r>
            <a:r>
              <a:rPr lang="en-US" sz="2800" dirty="0" smtClean="0"/>
              <a:t>example Newton’s method</a:t>
            </a:r>
          </a:p>
          <a:p>
            <a:endParaRPr lang="en-US" sz="2800" dirty="0" smtClean="0"/>
          </a:p>
        </p:txBody>
      </p:sp>
      <p:graphicFrame>
        <p:nvGraphicFramePr>
          <p:cNvPr id="6" name="Object 4"/>
          <p:cNvGraphicFramePr>
            <a:graphicFrameLocks noGrp="1" noChangeAspect="1"/>
          </p:cNvGraphicFramePr>
          <p:nvPr>
            <p:ph sz="quarter" idx="4294967295"/>
            <p:extLst>
              <p:ext uri="{D42A27DB-BD31-4B8C-83A1-F6EECF244321}">
                <p14:modId xmlns:p14="http://schemas.microsoft.com/office/powerpoint/2010/main" val="1404178898"/>
              </p:ext>
            </p:extLst>
          </p:nvPr>
        </p:nvGraphicFramePr>
        <p:xfrm>
          <a:off x="1676400" y="3200400"/>
          <a:ext cx="5184775" cy="1120775"/>
        </p:xfrm>
        <a:graphic>
          <a:graphicData uri="http://schemas.openxmlformats.org/presentationml/2006/ole">
            <mc:AlternateContent xmlns:mc="http://schemas.openxmlformats.org/markup-compatibility/2006">
              <mc:Choice xmlns:v="urn:schemas-microsoft-com:vml" Requires="v">
                <p:oleObj spid="_x0000_s3100" name="Equation" r:id="rId3" imgW="2819160" imgH="609480" progId="Equation.3">
                  <p:embed/>
                </p:oleObj>
              </mc:Choice>
              <mc:Fallback>
                <p:oleObj name="Equation" r:id="rId3" imgW="2819160" imgH="60948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3200400"/>
                        <a:ext cx="5184775" cy="1120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 name="Object 7"/>
          <p:cNvGraphicFramePr>
            <a:graphicFrameLocks noGrp="1" noChangeAspect="1"/>
          </p:cNvGraphicFramePr>
          <p:nvPr>
            <p:ph sz="quarter" idx="4294967295"/>
            <p:extLst>
              <p:ext uri="{D42A27DB-BD31-4B8C-83A1-F6EECF244321}">
                <p14:modId xmlns:p14="http://schemas.microsoft.com/office/powerpoint/2010/main" val="4042950184"/>
              </p:ext>
            </p:extLst>
          </p:nvPr>
        </p:nvGraphicFramePr>
        <p:xfrm>
          <a:off x="311812" y="5281408"/>
          <a:ext cx="8496300" cy="935037"/>
        </p:xfrm>
        <a:graphic>
          <a:graphicData uri="http://schemas.openxmlformats.org/presentationml/2006/ole">
            <mc:AlternateContent xmlns:mc="http://schemas.openxmlformats.org/markup-compatibility/2006">
              <mc:Choice xmlns:v="urn:schemas-microsoft-com:vml" Requires="v">
                <p:oleObj spid="_x0000_s3101" name="Equation" r:id="rId5" imgW="5549760" imgH="609480" progId="Equation.3">
                  <p:embed/>
                </p:oleObj>
              </mc:Choice>
              <mc:Fallback>
                <p:oleObj name="Equation" r:id="rId5" imgW="5549760" imgH="60948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1812" y="5281408"/>
                        <a:ext cx="8496300" cy="935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 name="Text Box 10"/>
          <p:cNvSpPr txBox="1">
            <a:spLocks noChangeArrowheads="1"/>
          </p:cNvSpPr>
          <p:nvPr/>
        </p:nvSpPr>
        <p:spPr bwMode="auto">
          <a:xfrm>
            <a:off x="0" y="6248400"/>
            <a:ext cx="12239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dirty="0"/>
              <a:t>(+ / -)</a:t>
            </a:r>
          </a:p>
        </p:txBody>
      </p:sp>
    </p:spTree>
    <p:extLst>
      <p:ext uri="{BB962C8B-B14F-4D97-AF65-F5344CB8AC3E}">
        <p14:creationId xmlns:p14="http://schemas.microsoft.com/office/powerpoint/2010/main" val="26626098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z="3200" dirty="0" smtClean="0"/>
              <a:t>Tolerance</a:t>
            </a:r>
            <a:endParaRPr lang="en-US" sz="3200" dirty="0"/>
          </a:p>
        </p:txBody>
      </p:sp>
      <p:sp>
        <p:nvSpPr>
          <p:cNvPr id="4" name="Slide Number Placeholder 7"/>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BC0FFBB-3F43-4037-9C7A-98E17C5795F4}" type="slidenum">
              <a:rPr lang="en-US"/>
              <a:pPr eaLnBrk="1" hangingPunct="1"/>
              <a:t>33</a:t>
            </a:fld>
            <a:endParaRPr lang="en-US"/>
          </a:p>
        </p:txBody>
      </p:sp>
      <p:graphicFrame>
        <p:nvGraphicFramePr>
          <p:cNvPr id="6" name="Object 4"/>
          <p:cNvGraphicFramePr>
            <a:graphicFrameLocks noGrp="1" noChangeAspect="1"/>
          </p:cNvGraphicFramePr>
          <p:nvPr>
            <p:ph sz="quarter" idx="4294967295"/>
            <p:extLst>
              <p:ext uri="{D42A27DB-BD31-4B8C-83A1-F6EECF244321}">
                <p14:modId xmlns:p14="http://schemas.microsoft.com/office/powerpoint/2010/main" val="2624091917"/>
              </p:ext>
            </p:extLst>
          </p:nvPr>
        </p:nvGraphicFramePr>
        <p:xfrm>
          <a:off x="584251" y="2282825"/>
          <a:ext cx="1476375" cy="923925"/>
        </p:xfrm>
        <a:graphic>
          <a:graphicData uri="http://schemas.openxmlformats.org/presentationml/2006/ole">
            <mc:AlternateContent xmlns:mc="http://schemas.openxmlformats.org/markup-compatibility/2006">
              <mc:Choice xmlns:v="urn:schemas-microsoft-com:vml" Requires="v">
                <p:oleObj spid="_x0000_s4124" name="Equation" r:id="rId3" imgW="406080" imgH="253800" progId="Equation.3">
                  <p:embed/>
                </p:oleObj>
              </mc:Choice>
              <mc:Fallback>
                <p:oleObj name="Equation" r:id="rId3" imgW="406080" imgH="2538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4251" y="2282825"/>
                        <a:ext cx="1476375" cy="923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 name="Object 9"/>
          <p:cNvGraphicFramePr>
            <a:graphicFrameLocks noGrp="1" noChangeAspect="1"/>
          </p:cNvGraphicFramePr>
          <p:nvPr>
            <p:ph sz="quarter" idx="4294967295"/>
            <p:extLst>
              <p:ext uri="{D42A27DB-BD31-4B8C-83A1-F6EECF244321}">
                <p14:modId xmlns:p14="http://schemas.microsoft.com/office/powerpoint/2010/main" val="3134366508"/>
              </p:ext>
            </p:extLst>
          </p:nvPr>
        </p:nvGraphicFramePr>
        <p:xfrm>
          <a:off x="2209800" y="4495800"/>
          <a:ext cx="3278188" cy="655638"/>
        </p:xfrm>
        <a:graphic>
          <a:graphicData uri="http://schemas.openxmlformats.org/presentationml/2006/ole">
            <mc:AlternateContent xmlns:mc="http://schemas.openxmlformats.org/markup-compatibility/2006">
              <mc:Choice xmlns:v="urn:schemas-microsoft-com:vml" Requires="v">
                <p:oleObj spid="_x0000_s4125" name="Equation" r:id="rId5" imgW="1206360" imgH="241200" progId="Equation.3">
                  <p:embed/>
                </p:oleObj>
              </mc:Choice>
              <mc:Fallback>
                <p:oleObj name="Equation" r:id="rId5" imgW="1206360" imgH="2412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09800" y="4495800"/>
                        <a:ext cx="3278188" cy="655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 name="Rectangle 3"/>
          <p:cNvSpPr txBox="1">
            <a:spLocks noChangeArrowheads="1"/>
          </p:cNvSpPr>
          <p:nvPr/>
        </p:nvSpPr>
        <p:spPr bwMode="auto">
          <a:xfrm>
            <a:off x="378286" y="1143000"/>
            <a:ext cx="8147050" cy="52181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pPr>
            <a:r>
              <a:rPr lang="en-US" sz="2400" dirty="0" smtClean="0"/>
              <a:t>Use absolute value.</a:t>
            </a:r>
          </a:p>
          <a:p>
            <a:pPr>
              <a:lnSpc>
                <a:spcPct val="80000"/>
              </a:lnSpc>
            </a:pPr>
            <a:r>
              <a:rPr lang="en-US" sz="2400" dirty="0" smtClean="0"/>
              <a:t>Computations are repeated until stopping criterion is satisfied.</a:t>
            </a:r>
          </a:p>
          <a:p>
            <a:pPr>
              <a:lnSpc>
                <a:spcPct val="80000"/>
              </a:lnSpc>
            </a:pPr>
            <a:endParaRPr lang="en-US" sz="2400" dirty="0" smtClean="0"/>
          </a:p>
          <a:p>
            <a:pPr>
              <a:lnSpc>
                <a:spcPct val="80000"/>
              </a:lnSpc>
            </a:pPr>
            <a:endParaRPr lang="en-US" sz="2400" dirty="0" smtClean="0"/>
          </a:p>
          <a:p>
            <a:pPr>
              <a:lnSpc>
                <a:spcPct val="80000"/>
              </a:lnSpc>
            </a:pPr>
            <a:endParaRPr lang="en-US" sz="2400" dirty="0" smtClean="0"/>
          </a:p>
          <a:p>
            <a:pPr>
              <a:lnSpc>
                <a:spcPct val="80000"/>
              </a:lnSpc>
            </a:pPr>
            <a:endParaRPr lang="en-US" sz="2400" dirty="0" smtClean="0"/>
          </a:p>
          <a:p>
            <a:pPr>
              <a:lnSpc>
                <a:spcPct val="80000"/>
              </a:lnSpc>
            </a:pPr>
            <a:endParaRPr lang="en-US" sz="2400" dirty="0" smtClean="0"/>
          </a:p>
          <a:p>
            <a:pPr>
              <a:lnSpc>
                <a:spcPct val="80000"/>
              </a:lnSpc>
            </a:pPr>
            <a:r>
              <a:rPr lang="en-US" sz="2400" dirty="0" smtClean="0"/>
              <a:t>If the following criterion is met</a:t>
            </a:r>
          </a:p>
          <a:p>
            <a:pPr>
              <a:lnSpc>
                <a:spcPct val="80000"/>
              </a:lnSpc>
            </a:pPr>
            <a:endParaRPr lang="en-US" sz="2400" dirty="0" smtClean="0"/>
          </a:p>
          <a:p>
            <a:pPr>
              <a:lnSpc>
                <a:spcPct val="80000"/>
              </a:lnSpc>
            </a:pPr>
            <a:endParaRPr lang="en-US" sz="2400" dirty="0" smtClean="0"/>
          </a:p>
          <a:p>
            <a:pPr>
              <a:lnSpc>
                <a:spcPct val="80000"/>
              </a:lnSpc>
              <a:buFontTx/>
              <a:buNone/>
            </a:pPr>
            <a:r>
              <a:rPr lang="en-US" sz="2400" dirty="0" smtClean="0"/>
              <a:t>	</a:t>
            </a:r>
          </a:p>
          <a:p>
            <a:pPr>
              <a:lnSpc>
                <a:spcPct val="80000"/>
              </a:lnSpc>
              <a:buFontTx/>
              <a:buNone/>
            </a:pPr>
            <a:r>
              <a:rPr lang="en-US" sz="2400" dirty="0" smtClean="0"/>
              <a:t>	you can be sure that the result is correct to at least </a:t>
            </a:r>
            <a:r>
              <a:rPr lang="en-US" sz="2400" u="sng" dirty="0" smtClean="0"/>
              <a:t>n significant</a:t>
            </a:r>
            <a:r>
              <a:rPr lang="en-US" sz="2400" dirty="0" smtClean="0"/>
              <a:t> figures.</a:t>
            </a:r>
          </a:p>
        </p:txBody>
      </p:sp>
      <p:sp>
        <p:nvSpPr>
          <p:cNvPr id="7" name="Line 7"/>
          <p:cNvSpPr>
            <a:spLocks noChangeShapeType="1"/>
          </p:cNvSpPr>
          <p:nvPr/>
        </p:nvSpPr>
        <p:spPr bwMode="auto">
          <a:xfrm flipH="1" flipV="1">
            <a:off x="2051050" y="2744788"/>
            <a:ext cx="1512888" cy="17938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 name="Text Box 8"/>
          <p:cNvSpPr txBox="1">
            <a:spLocks noChangeArrowheads="1"/>
          </p:cNvSpPr>
          <p:nvPr/>
        </p:nvSpPr>
        <p:spPr bwMode="auto">
          <a:xfrm>
            <a:off x="3563938" y="2457450"/>
            <a:ext cx="3563937" cy="915988"/>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dirty="0"/>
              <a:t>Pre-specified % tolerance based on the knowledge of your solution</a:t>
            </a:r>
          </a:p>
        </p:txBody>
      </p:sp>
    </p:spTree>
    <p:extLst>
      <p:ext uri="{BB962C8B-B14F-4D97-AF65-F5344CB8AC3E}">
        <p14:creationId xmlns:p14="http://schemas.microsoft.com/office/powerpoint/2010/main" val="19148587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Rectangle 3"/>
              <p:cNvSpPr/>
              <p:nvPr/>
            </p:nvSpPr>
            <p:spPr>
              <a:xfrm>
                <a:off x="534537" y="1295400"/>
                <a:ext cx="8077200" cy="5139612"/>
              </a:xfrm>
              <a:prstGeom prst="rect">
                <a:avLst/>
              </a:prstGeom>
            </p:spPr>
            <p:txBody>
              <a:bodyPr wrap="square">
                <a:spAutoFit/>
              </a:bodyPr>
              <a:lstStyle/>
              <a:p>
                <a:r>
                  <a:rPr lang="en-US" sz="2200" b="1" dirty="0" smtClean="0">
                    <a:solidFill>
                      <a:srgbClr val="FF0000"/>
                    </a:solidFill>
                    <a:latin typeface="CharterBT-Bold"/>
                  </a:rPr>
                  <a:t>Problem Statement:</a:t>
                </a:r>
              </a:p>
              <a:p>
                <a:r>
                  <a:rPr lang="en-US" sz="2200" dirty="0">
                    <a:solidFill>
                      <a:srgbClr val="000000"/>
                    </a:solidFill>
                    <a:latin typeface="CharterBT-Roman"/>
                  </a:rPr>
                  <a:t>Suppose that you are asked to measure the lengths of a bridge and a rivet, and came </a:t>
                </a:r>
                <a:r>
                  <a:rPr lang="en-US" sz="2200" dirty="0" smtClean="0">
                    <a:solidFill>
                      <a:srgbClr val="000000"/>
                    </a:solidFill>
                    <a:latin typeface="CharterBT-Roman"/>
                  </a:rPr>
                  <a:t>up with </a:t>
                </a:r>
                <a:r>
                  <a:rPr lang="en-US" sz="2200" dirty="0">
                    <a:solidFill>
                      <a:srgbClr val="000000"/>
                    </a:solidFill>
                    <a:latin typeface="CharterBT-Roman"/>
                  </a:rPr>
                  <a:t>9,999 cm and 9 cm, respectively. If the true values are 10,000 cm and 10 </a:t>
                </a:r>
                <a:r>
                  <a:rPr lang="en-US" sz="2200" dirty="0" smtClean="0">
                    <a:solidFill>
                      <a:srgbClr val="000000"/>
                    </a:solidFill>
                    <a:latin typeface="CharterBT-Roman"/>
                  </a:rPr>
                  <a:t>cm, respectively</a:t>
                </a:r>
                <a:r>
                  <a:rPr lang="en-US" sz="2200" dirty="0">
                    <a:solidFill>
                      <a:srgbClr val="000000"/>
                    </a:solidFill>
                    <a:latin typeface="CharterBT-Roman"/>
                  </a:rPr>
                  <a:t>, compute the </a:t>
                </a:r>
                <a:r>
                  <a:rPr lang="en-US" sz="2200" i="1" dirty="0">
                    <a:solidFill>
                      <a:srgbClr val="000000"/>
                    </a:solidFill>
                    <a:latin typeface="CharterBT-Italic"/>
                  </a:rPr>
                  <a:t>absolute </a:t>
                </a:r>
                <a:r>
                  <a:rPr lang="en-US" sz="2200" dirty="0">
                    <a:solidFill>
                      <a:srgbClr val="000000"/>
                    </a:solidFill>
                    <a:latin typeface="CharterBT-Roman"/>
                  </a:rPr>
                  <a:t>error and the </a:t>
                </a:r>
                <a:r>
                  <a:rPr lang="en-US" sz="2200" dirty="0" smtClean="0">
                    <a:solidFill>
                      <a:srgbClr val="000000"/>
                    </a:solidFill>
                    <a:latin typeface="CharterBT-Roman"/>
                  </a:rPr>
                  <a:t>r</a:t>
                </a:r>
                <a:r>
                  <a:rPr lang="en-US" sz="2200" i="1" dirty="0" smtClean="0">
                    <a:solidFill>
                      <a:srgbClr val="000000"/>
                    </a:solidFill>
                    <a:latin typeface="CharterBT-Italic"/>
                  </a:rPr>
                  <a:t>elative </a:t>
                </a:r>
                <a:r>
                  <a:rPr lang="en-US" sz="2200" dirty="0">
                    <a:solidFill>
                      <a:srgbClr val="000000"/>
                    </a:solidFill>
                    <a:latin typeface="CharterBT-Roman"/>
                  </a:rPr>
                  <a:t>error (in %) for each case.</a:t>
                </a:r>
              </a:p>
              <a:p>
                <a:r>
                  <a:rPr lang="en-US" sz="2200" b="1" dirty="0">
                    <a:solidFill>
                      <a:srgbClr val="FF0000"/>
                    </a:solidFill>
                    <a:latin typeface="CharterBT-Bold"/>
                  </a:rPr>
                  <a:t>Solution:</a:t>
                </a:r>
              </a:p>
              <a:p>
                <a:r>
                  <a:rPr lang="en-US" sz="2200" dirty="0">
                    <a:solidFill>
                      <a:srgbClr val="000000"/>
                    </a:solidFill>
                    <a:latin typeface="CharterBT-Roman"/>
                  </a:rPr>
                  <a:t>Absolute error for </a:t>
                </a:r>
                <a:r>
                  <a:rPr lang="en-US" sz="2200" dirty="0" smtClean="0">
                    <a:solidFill>
                      <a:srgbClr val="000000"/>
                    </a:solidFill>
                    <a:latin typeface="CharterBT-Roman"/>
                  </a:rPr>
                  <a:t>measuring </a:t>
                </a:r>
              </a:p>
              <a:p>
                <a:r>
                  <a:rPr lang="en-US" sz="2200" dirty="0" smtClean="0">
                    <a:solidFill>
                      <a:srgbClr val="000000"/>
                    </a:solidFill>
                    <a:latin typeface="CharterBT-Roman"/>
                  </a:rPr>
                  <a:t>bridge: </a:t>
                </a:r>
                <a14:m>
                  <m:oMath xmlns:m="http://schemas.openxmlformats.org/officeDocument/2006/math">
                    <m:sSub>
                      <m:sSubPr>
                        <m:ctrlPr>
                          <a:rPr lang="en-US" sz="2200" i="1">
                            <a:solidFill>
                              <a:srgbClr val="000000"/>
                            </a:solidFill>
                            <a:latin typeface="Cambria Math" panose="02040503050406030204" pitchFamily="18" charset="0"/>
                          </a:rPr>
                        </m:ctrlPr>
                      </m:sSubPr>
                      <m:e>
                        <m:r>
                          <a:rPr lang="en-US" sz="2200" b="0" i="1" smtClean="0">
                            <a:solidFill>
                              <a:srgbClr val="000000"/>
                            </a:solidFill>
                            <a:latin typeface="Cambria Math" panose="02040503050406030204" pitchFamily="18" charset="0"/>
                          </a:rPr>
                          <m:t>𝐸</m:t>
                        </m:r>
                      </m:e>
                      <m:sub>
                        <m:r>
                          <a:rPr lang="en-US" sz="2200" i="1">
                            <a:solidFill>
                              <a:srgbClr val="000000"/>
                            </a:solidFill>
                            <a:latin typeface="Cambria Math" panose="02040503050406030204" pitchFamily="18" charset="0"/>
                          </a:rPr>
                          <m:t>𝑥</m:t>
                        </m:r>
                      </m:sub>
                    </m:sSub>
                    <m:r>
                      <a:rPr lang="en-US" sz="2200" i="1">
                        <a:solidFill>
                          <a:srgbClr val="000000"/>
                        </a:solidFill>
                        <a:latin typeface="Cambria Math" panose="02040503050406030204" pitchFamily="18" charset="0"/>
                      </a:rPr>
                      <m:t>=</m:t>
                    </m:r>
                    <m:r>
                      <a:rPr lang="en-US" sz="2200" i="1">
                        <a:solidFill>
                          <a:srgbClr val="000000"/>
                        </a:solidFill>
                        <a:latin typeface="Cambria Math" panose="02040503050406030204" pitchFamily="18" charset="0"/>
                      </a:rPr>
                      <m:t>𝑥</m:t>
                    </m:r>
                    <m:r>
                      <a:rPr lang="en-US" sz="2200" i="1">
                        <a:solidFill>
                          <a:srgbClr val="000000"/>
                        </a:solidFill>
                        <a:latin typeface="Cambria Math" panose="02040503050406030204" pitchFamily="18" charset="0"/>
                      </a:rPr>
                      <m:t>−</m:t>
                    </m:r>
                    <m:acc>
                      <m:accPr>
                        <m:chr m:val="̃"/>
                        <m:ctrlPr>
                          <a:rPr lang="en-US" sz="2200" i="1">
                            <a:solidFill>
                              <a:srgbClr val="000000"/>
                            </a:solidFill>
                            <a:latin typeface="Cambria Math" panose="02040503050406030204" pitchFamily="18" charset="0"/>
                          </a:rPr>
                        </m:ctrlPr>
                      </m:accPr>
                      <m:e>
                        <m:r>
                          <a:rPr lang="en-US" sz="2200" i="1">
                            <a:solidFill>
                              <a:srgbClr val="000000"/>
                            </a:solidFill>
                            <a:latin typeface="Cambria Math" panose="02040503050406030204" pitchFamily="18" charset="0"/>
                          </a:rPr>
                          <m:t>𝑥</m:t>
                        </m:r>
                      </m:e>
                    </m:acc>
                    <m:r>
                      <a:rPr lang="en-US" sz="2200" b="0" i="1" smtClean="0">
                        <a:solidFill>
                          <a:srgbClr val="000000"/>
                        </a:solidFill>
                        <a:latin typeface="Cambria Math" panose="02040503050406030204" pitchFamily="18" charset="0"/>
                      </a:rPr>
                      <m:t>=10000−9999=</m:t>
                    </m:r>
                  </m:oMath>
                </a14:m>
                <a:r>
                  <a:rPr lang="en-US" sz="2200" dirty="0" smtClean="0">
                    <a:solidFill>
                      <a:srgbClr val="000000"/>
                    </a:solidFill>
                    <a:latin typeface="CharterBT-Roman"/>
                  </a:rPr>
                  <a:t> 1 </a:t>
                </a:r>
                <a:r>
                  <a:rPr lang="en-US" sz="2200" dirty="0">
                    <a:solidFill>
                      <a:srgbClr val="000000"/>
                    </a:solidFill>
                    <a:latin typeface="CharterBT-Roman"/>
                  </a:rPr>
                  <a:t>cm</a:t>
                </a:r>
              </a:p>
              <a:p>
                <a:r>
                  <a:rPr lang="en-US" sz="2200" dirty="0">
                    <a:solidFill>
                      <a:srgbClr val="000000"/>
                    </a:solidFill>
                    <a:latin typeface="CharterBT-Roman"/>
                  </a:rPr>
                  <a:t>rivet</a:t>
                </a:r>
                <a:r>
                  <a:rPr lang="en-US" sz="2200" dirty="0" smtClean="0">
                    <a:solidFill>
                      <a:srgbClr val="000000"/>
                    </a:solidFill>
                    <a:latin typeface="CharterBT-Roman"/>
                  </a:rPr>
                  <a:t>: </a:t>
                </a:r>
                <a14:m>
                  <m:oMath xmlns:m="http://schemas.openxmlformats.org/officeDocument/2006/math">
                    <m:sSub>
                      <m:sSubPr>
                        <m:ctrlPr>
                          <a:rPr lang="en-US" sz="2200" i="1">
                            <a:solidFill>
                              <a:srgbClr val="000000"/>
                            </a:solidFill>
                            <a:latin typeface="Cambria Math" panose="02040503050406030204" pitchFamily="18" charset="0"/>
                          </a:rPr>
                        </m:ctrlPr>
                      </m:sSubPr>
                      <m:e>
                        <m:r>
                          <a:rPr lang="en-US" sz="2200" i="1">
                            <a:solidFill>
                              <a:srgbClr val="000000"/>
                            </a:solidFill>
                            <a:latin typeface="Cambria Math" panose="02040503050406030204" pitchFamily="18" charset="0"/>
                          </a:rPr>
                          <m:t>𝐸</m:t>
                        </m:r>
                      </m:e>
                      <m:sub>
                        <m:r>
                          <a:rPr lang="en-US" sz="2200" i="1">
                            <a:solidFill>
                              <a:srgbClr val="000000"/>
                            </a:solidFill>
                            <a:latin typeface="Cambria Math" panose="02040503050406030204" pitchFamily="18" charset="0"/>
                          </a:rPr>
                          <m:t>𝑥</m:t>
                        </m:r>
                      </m:sub>
                    </m:sSub>
                    <m:r>
                      <a:rPr lang="en-US" sz="2200" i="1">
                        <a:solidFill>
                          <a:srgbClr val="000000"/>
                        </a:solidFill>
                        <a:latin typeface="Cambria Math" panose="02040503050406030204" pitchFamily="18" charset="0"/>
                      </a:rPr>
                      <m:t>=</m:t>
                    </m:r>
                    <m:r>
                      <a:rPr lang="en-US" sz="2200" i="1">
                        <a:solidFill>
                          <a:srgbClr val="000000"/>
                        </a:solidFill>
                        <a:latin typeface="Cambria Math" panose="02040503050406030204" pitchFamily="18" charset="0"/>
                      </a:rPr>
                      <m:t>𝑥</m:t>
                    </m:r>
                    <m:r>
                      <a:rPr lang="en-US" sz="2200" i="1">
                        <a:solidFill>
                          <a:srgbClr val="000000"/>
                        </a:solidFill>
                        <a:latin typeface="Cambria Math" panose="02040503050406030204" pitchFamily="18" charset="0"/>
                      </a:rPr>
                      <m:t>−</m:t>
                    </m:r>
                    <m:acc>
                      <m:accPr>
                        <m:chr m:val="̃"/>
                        <m:ctrlPr>
                          <a:rPr lang="en-US" sz="2200" i="1">
                            <a:solidFill>
                              <a:srgbClr val="000000"/>
                            </a:solidFill>
                            <a:latin typeface="Cambria Math" panose="02040503050406030204" pitchFamily="18" charset="0"/>
                          </a:rPr>
                        </m:ctrlPr>
                      </m:accPr>
                      <m:e>
                        <m:r>
                          <a:rPr lang="en-US" sz="2200" i="1">
                            <a:solidFill>
                              <a:srgbClr val="000000"/>
                            </a:solidFill>
                            <a:latin typeface="Cambria Math" panose="02040503050406030204" pitchFamily="18" charset="0"/>
                          </a:rPr>
                          <m:t>𝑥</m:t>
                        </m:r>
                      </m:e>
                    </m:acc>
                    <m:r>
                      <a:rPr lang="en-US" sz="2200" i="1">
                        <a:solidFill>
                          <a:srgbClr val="000000"/>
                        </a:solidFill>
                        <a:latin typeface="Cambria Math" panose="02040503050406030204" pitchFamily="18" charset="0"/>
                      </a:rPr>
                      <m:t>=</m:t>
                    </m:r>
                    <m:r>
                      <a:rPr lang="en-US" sz="2200" b="0" i="1" smtClean="0">
                        <a:solidFill>
                          <a:srgbClr val="000000"/>
                        </a:solidFill>
                        <a:latin typeface="Cambria Math" panose="02040503050406030204" pitchFamily="18" charset="0"/>
                      </a:rPr>
                      <m:t>10−9=</m:t>
                    </m:r>
                  </m:oMath>
                </a14:m>
                <a:r>
                  <a:rPr lang="en-US" sz="2200" dirty="0">
                    <a:solidFill>
                      <a:srgbClr val="000000"/>
                    </a:solidFill>
                    <a:latin typeface="CMR9"/>
                  </a:rPr>
                  <a:t> </a:t>
                </a:r>
                <a:r>
                  <a:rPr lang="en-US" sz="2200" dirty="0">
                    <a:solidFill>
                      <a:srgbClr val="000000"/>
                    </a:solidFill>
                    <a:latin typeface="CharterBT-Roman"/>
                  </a:rPr>
                  <a:t>1 cm</a:t>
                </a:r>
              </a:p>
              <a:p>
                <a:endParaRPr lang="en-US" sz="2200" dirty="0" smtClean="0">
                  <a:solidFill>
                    <a:srgbClr val="000000"/>
                  </a:solidFill>
                  <a:latin typeface="CharterBT-Roman"/>
                </a:endParaRPr>
              </a:p>
              <a:p>
                <a:r>
                  <a:rPr lang="en-US" sz="2200" dirty="0" smtClean="0">
                    <a:solidFill>
                      <a:srgbClr val="000000"/>
                    </a:solidFill>
                    <a:latin typeface="CharterBT-Roman"/>
                  </a:rPr>
                  <a:t>Percent </a:t>
                </a:r>
                <a:r>
                  <a:rPr lang="en-US" sz="2200" dirty="0">
                    <a:solidFill>
                      <a:srgbClr val="000000"/>
                    </a:solidFill>
                    <a:latin typeface="CharterBT-Roman"/>
                  </a:rPr>
                  <a:t>relative error for measuring</a:t>
                </a:r>
              </a:p>
              <a:p>
                <a:r>
                  <a:rPr lang="en-US" sz="2200" dirty="0">
                    <a:solidFill>
                      <a:srgbClr val="000000"/>
                    </a:solidFill>
                    <a:latin typeface="CharterBT-Roman"/>
                  </a:rPr>
                  <a:t>bridge</a:t>
                </a:r>
                <a:r>
                  <a:rPr lang="en-US" sz="2200" dirty="0" smtClean="0">
                    <a:solidFill>
                      <a:srgbClr val="000000"/>
                    </a:solidFill>
                    <a:latin typeface="CharterBT-Roman"/>
                  </a:rPr>
                  <a:t>: </a:t>
                </a:r>
                <a14:m>
                  <m:oMath xmlns:m="http://schemas.openxmlformats.org/officeDocument/2006/math">
                    <m:sSub>
                      <m:sSubPr>
                        <m:ctrlPr>
                          <a:rPr lang="en-US" sz="2200" i="1" smtClean="0">
                            <a:solidFill>
                              <a:srgbClr val="000000"/>
                            </a:solidFill>
                            <a:latin typeface="Cambria Math" panose="02040503050406030204" pitchFamily="18" charset="0"/>
                          </a:rPr>
                        </m:ctrlPr>
                      </m:sSubPr>
                      <m:e>
                        <m:r>
                          <a:rPr lang="en-US" sz="2200" b="0" i="1" smtClean="0">
                            <a:solidFill>
                              <a:srgbClr val="000000"/>
                            </a:solidFill>
                            <a:latin typeface="Cambria Math" panose="02040503050406030204" pitchFamily="18" charset="0"/>
                          </a:rPr>
                          <m:t>𝑅</m:t>
                        </m:r>
                      </m:e>
                      <m:sub>
                        <m:r>
                          <a:rPr lang="en-US" sz="2200" b="0" i="1" smtClean="0">
                            <a:solidFill>
                              <a:srgbClr val="000000"/>
                            </a:solidFill>
                            <a:latin typeface="Cambria Math" panose="02040503050406030204" pitchFamily="18" charset="0"/>
                          </a:rPr>
                          <m:t>𝑥</m:t>
                        </m:r>
                      </m:sub>
                    </m:sSub>
                    <m:r>
                      <a:rPr lang="en-US" sz="2200" b="0" i="1" smtClean="0">
                        <a:solidFill>
                          <a:srgbClr val="000000"/>
                        </a:solidFill>
                        <a:latin typeface="Cambria Math" panose="02040503050406030204" pitchFamily="18" charset="0"/>
                      </a:rPr>
                      <m:t>=</m:t>
                    </m:r>
                    <m:f>
                      <m:fPr>
                        <m:ctrlPr>
                          <a:rPr lang="en-US" sz="2200" b="0" i="1" smtClean="0">
                            <a:solidFill>
                              <a:srgbClr val="000000"/>
                            </a:solidFill>
                            <a:latin typeface="Cambria Math" panose="02040503050406030204" pitchFamily="18" charset="0"/>
                          </a:rPr>
                        </m:ctrlPr>
                      </m:fPr>
                      <m:num>
                        <m:r>
                          <a:rPr lang="en-US" sz="2200" b="0" i="1" smtClean="0">
                            <a:solidFill>
                              <a:srgbClr val="000000"/>
                            </a:solidFill>
                            <a:latin typeface="Cambria Math" panose="02040503050406030204" pitchFamily="18" charset="0"/>
                          </a:rPr>
                          <m:t>𝑥</m:t>
                        </m:r>
                        <m:r>
                          <a:rPr lang="en-US" sz="2200" b="0" i="1" smtClean="0">
                            <a:solidFill>
                              <a:srgbClr val="000000"/>
                            </a:solidFill>
                            <a:latin typeface="Cambria Math" panose="02040503050406030204" pitchFamily="18" charset="0"/>
                          </a:rPr>
                          <m:t>−</m:t>
                        </m:r>
                        <m:acc>
                          <m:accPr>
                            <m:chr m:val="̃"/>
                            <m:ctrlPr>
                              <a:rPr lang="en-US" sz="2200" b="0" i="1" smtClean="0">
                                <a:solidFill>
                                  <a:srgbClr val="000000"/>
                                </a:solidFill>
                                <a:latin typeface="Cambria Math" panose="02040503050406030204" pitchFamily="18" charset="0"/>
                              </a:rPr>
                            </m:ctrlPr>
                          </m:accPr>
                          <m:e>
                            <m:r>
                              <a:rPr lang="en-US" sz="2200" b="0" i="1" smtClean="0">
                                <a:solidFill>
                                  <a:srgbClr val="000000"/>
                                </a:solidFill>
                                <a:latin typeface="Cambria Math" panose="02040503050406030204" pitchFamily="18" charset="0"/>
                              </a:rPr>
                              <m:t>𝑥</m:t>
                            </m:r>
                          </m:e>
                        </m:acc>
                      </m:num>
                      <m:den>
                        <m:r>
                          <a:rPr lang="en-US" sz="2200" b="0" i="1" smtClean="0">
                            <a:solidFill>
                              <a:srgbClr val="000000"/>
                            </a:solidFill>
                            <a:latin typeface="Cambria Math" panose="02040503050406030204" pitchFamily="18" charset="0"/>
                          </a:rPr>
                          <m:t>𝑥</m:t>
                        </m:r>
                      </m:den>
                    </m:f>
                    <m:r>
                      <a:rPr lang="en-US" sz="2200" b="0" i="1" smtClean="0">
                        <a:solidFill>
                          <a:srgbClr val="000000"/>
                        </a:solidFill>
                        <a:latin typeface="Cambria Math" panose="02040503050406030204" pitchFamily="18" charset="0"/>
                        <a:ea typeface="Cambria Math" panose="02040503050406030204" pitchFamily="18" charset="0"/>
                      </a:rPr>
                      <m:t>×100=0.01%</m:t>
                    </m:r>
                  </m:oMath>
                </a14:m>
                <a:r>
                  <a:rPr lang="en-US" sz="2200" dirty="0" smtClean="0">
                    <a:solidFill>
                      <a:srgbClr val="000000"/>
                    </a:solidFill>
                    <a:latin typeface="CharterBT-Roman"/>
                  </a:rPr>
                  <a:t> </a:t>
                </a:r>
              </a:p>
              <a:p>
                <a:r>
                  <a:rPr lang="en-US" sz="2200" dirty="0" smtClean="0">
                    <a:solidFill>
                      <a:srgbClr val="000000"/>
                    </a:solidFill>
                    <a:latin typeface="CharterBT-Roman"/>
                  </a:rPr>
                  <a:t>rivet: </a:t>
                </a:r>
                <a14:m>
                  <m:oMath xmlns:m="http://schemas.openxmlformats.org/officeDocument/2006/math">
                    <m:sSub>
                      <m:sSubPr>
                        <m:ctrlPr>
                          <a:rPr lang="en-US" sz="2200" i="1">
                            <a:solidFill>
                              <a:srgbClr val="000000"/>
                            </a:solidFill>
                            <a:latin typeface="Cambria Math" panose="02040503050406030204" pitchFamily="18" charset="0"/>
                          </a:rPr>
                        </m:ctrlPr>
                      </m:sSubPr>
                      <m:e>
                        <m:r>
                          <a:rPr lang="en-US" sz="2200" i="1">
                            <a:solidFill>
                              <a:srgbClr val="000000"/>
                            </a:solidFill>
                            <a:latin typeface="Cambria Math" panose="02040503050406030204" pitchFamily="18" charset="0"/>
                          </a:rPr>
                          <m:t>𝑅</m:t>
                        </m:r>
                      </m:e>
                      <m:sub>
                        <m:r>
                          <a:rPr lang="en-US" sz="2200" i="1">
                            <a:solidFill>
                              <a:srgbClr val="000000"/>
                            </a:solidFill>
                            <a:latin typeface="Cambria Math" panose="02040503050406030204" pitchFamily="18" charset="0"/>
                          </a:rPr>
                          <m:t>𝑥</m:t>
                        </m:r>
                      </m:sub>
                    </m:sSub>
                    <m:r>
                      <a:rPr lang="en-US" sz="2200" i="1">
                        <a:solidFill>
                          <a:srgbClr val="000000"/>
                        </a:solidFill>
                        <a:latin typeface="Cambria Math" panose="02040503050406030204" pitchFamily="18" charset="0"/>
                      </a:rPr>
                      <m:t>=</m:t>
                    </m:r>
                    <m:f>
                      <m:fPr>
                        <m:ctrlPr>
                          <a:rPr lang="en-US" sz="2200" i="1">
                            <a:solidFill>
                              <a:srgbClr val="000000"/>
                            </a:solidFill>
                            <a:latin typeface="Cambria Math" panose="02040503050406030204" pitchFamily="18" charset="0"/>
                          </a:rPr>
                        </m:ctrlPr>
                      </m:fPr>
                      <m:num>
                        <m:r>
                          <a:rPr lang="en-US" sz="2200" i="1">
                            <a:solidFill>
                              <a:srgbClr val="000000"/>
                            </a:solidFill>
                            <a:latin typeface="Cambria Math" panose="02040503050406030204" pitchFamily="18" charset="0"/>
                          </a:rPr>
                          <m:t>𝑥</m:t>
                        </m:r>
                        <m:r>
                          <a:rPr lang="en-US" sz="2200" i="1">
                            <a:solidFill>
                              <a:srgbClr val="000000"/>
                            </a:solidFill>
                            <a:latin typeface="Cambria Math" panose="02040503050406030204" pitchFamily="18" charset="0"/>
                          </a:rPr>
                          <m:t>−</m:t>
                        </m:r>
                        <m:acc>
                          <m:accPr>
                            <m:chr m:val="̃"/>
                            <m:ctrlPr>
                              <a:rPr lang="en-US" sz="2200" i="1">
                                <a:solidFill>
                                  <a:srgbClr val="000000"/>
                                </a:solidFill>
                                <a:latin typeface="Cambria Math" panose="02040503050406030204" pitchFamily="18" charset="0"/>
                              </a:rPr>
                            </m:ctrlPr>
                          </m:accPr>
                          <m:e>
                            <m:r>
                              <a:rPr lang="en-US" sz="2200" i="1">
                                <a:solidFill>
                                  <a:srgbClr val="000000"/>
                                </a:solidFill>
                                <a:latin typeface="Cambria Math" panose="02040503050406030204" pitchFamily="18" charset="0"/>
                              </a:rPr>
                              <m:t>𝑥</m:t>
                            </m:r>
                          </m:e>
                        </m:acc>
                      </m:num>
                      <m:den>
                        <m:r>
                          <a:rPr lang="en-US" sz="2200" i="1">
                            <a:solidFill>
                              <a:srgbClr val="000000"/>
                            </a:solidFill>
                            <a:latin typeface="Cambria Math" panose="02040503050406030204" pitchFamily="18" charset="0"/>
                          </a:rPr>
                          <m:t>𝑥</m:t>
                        </m:r>
                      </m:den>
                    </m:f>
                    <m:r>
                      <a:rPr lang="en-US" sz="2200" i="1">
                        <a:solidFill>
                          <a:srgbClr val="000000"/>
                        </a:solidFill>
                        <a:latin typeface="Cambria Math" panose="02040503050406030204" pitchFamily="18" charset="0"/>
                        <a:ea typeface="Cambria Math" panose="02040503050406030204" pitchFamily="18" charset="0"/>
                      </a:rPr>
                      <m:t>×100=</m:t>
                    </m:r>
                    <m:r>
                      <a:rPr lang="en-US" sz="2200" b="0" i="1" smtClean="0">
                        <a:solidFill>
                          <a:srgbClr val="000000"/>
                        </a:solidFill>
                        <a:latin typeface="Cambria Math" panose="02040503050406030204" pitchFamily="18" charset="0"/>
                        <a:ea typeface="Cambria Math" panose="02040503050406030204" pitchFamily="18" charset="0"/>
                      </a:rPr>
                      <m:t>10</m:t>
                    </m:r>
                    <m:r>
                      <a:rPr lang="en-US" sz="2200" i="1">
                        <a:solidFill>
                          <a:srgbClr val="000000"/>
                        </a:solidFill>
                        <a:latin typeface="Cambria Math" panose="02040503050406030204" pitchFamily="18" charset="0"/>
                        <a:ea typeface="Cambria Math" panose="02040503050406030204" pitchFamily="18" charset="0"/>
                      </a:rPr>
                      <m:t>%</m:t>
                    </m:r>
                  </m:oMath>
                </a14:m>
                <a:endParaRPr lang="en-US" sz="2200" dirty="0"/>
              </a:p>
            </p:txBody>
          </p:sp>
        </mc:Choice>
        <mc:Fallback xmlns="">
          <p:sp>
            <p:nvSpPr>
              <p:cNvPr id="4" name="Rectangle 3"/>
              <p:cNvSpPr>
                <a:spLocks noRot="1" noChangeAspect="1" noMove="1" noResize="1" noEditPoints="1" noAdjustHandles="1" noChangeArrowheads="1" noChangeShapeType="1" noTextEdit="1"/>
              </p:cNvSpPr>
              <p:nvPr/>
            </p:nvSpPr>
            <p:spPr>
              <a:xfrm>
                <a:off x="534537" y="1295400"/>
                <a:ext cx="8077200" cy="5139612"/>
              </a:xfrm>
              <a:prstGeom prst="rect">
                <a:avLst/>
              </a:prstGeom>
              <a:blipFill rotWithShape="0">
                <a:blip r:embed="rId2"/>
                <a:stretch>
                  <a:fillRect l="-981" t="-712" r="-830"/>
                </a:stretch>
              </a:blipFill>
            </p:spPr>
            <p:txBody>
              <a:bodyPr/>
              <a:lstStyle/>
              <a:p>
                <a:r>
                  <a:rPr lang="en-US">
                    <a:noFill/>
                  </a:rPr>
                  <a:t> </a:t>
                </a:r>
              </a:p>
            </p:txBody>
          </p:sp>
        </mc:Fallback>
      </mc:AlternateContent>
      <p:sp>
        <p:nvSpPr>
          <p:cNvPr id="5" name="TextBox 4"/>
          <p:cNvSpPr txBox="1"/>
          <p:nvPr/>
        </p:nvSpPr>
        <p:spPr>
          <a:xfrm>
            <a:off x="534537" y="533400"/>
            <a:ext cx="4277325" cy="584775"/>
          </a:xfrm>
          <a:prstGeom prst="rect">
            <a:avLst/>
          </a:prstGeom>
          <a:noFill/>
        </p:spPr>
        <p:txBody>
          <a:bodyPr wrap="none" rtlCol="0">
            <a:spAutoFit/>
          </a:bodyPr>
          <a:lstStyle/>
          <a:p>
            <a:r>
              <a:rPr lang="en-US" sz="3200" dirty="0" smtClean="0"/>
              <a:t>Error (Example Problem)</a:t>
            </a:r>
            <a:endParaRPr lang="en-US" sz="3200" dirty="0"/>
          </a:p>
        </p:txBody>
      </p:sp>
    </p:spTree>
    <p:extLst>
      <p:ext uri="{BB962C8B-B14F-4D97-AF65-F5344CB8AC3E}">
        <p14:creationId xmlns:p14="http://schemas.microsoft.com/office/powerpoint/2010/main" val="5340019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lstStyle/>
          <a:p>
            <a:r>
              <a:rPr lang="en-US" dirty="0" smtClean="0"/>
              <a:t>Sources of Error</a:t>
            </a:r>
            <a:endParaRPr lang="en-US" dirty="0"/>
          </a:p>
        </p:txBody>
      </p:sp>
      <p:sp>
        <p:nvSpPr>
          <p:cNvPr id="3" name="Content Placeholder 2"/>
          <p:cNvSpPr>
            <a:spLocks noGrp="1"/>
          </p:cNvSpPr>
          <p:nvPr>
            <p:ph idx="1"/>
          </p:nvPr>
        </p:nvSpPr>
        <p:spPr>
          <a:xfrm>
            <a:off x="381000" y="914400"/>
            <a:ext cx="8229600" cy="4525963"/>
          </a:xfrm>
        </p:spPr>
        <p:txBody>
          <a:bodyPr/>
          <a:lstStyle/>
          <a:p>
            <a:r>
              <a:rPr lang="en-US" dirty="0"/>
              <a:t>Errors in mathematical modeling:</a:t>
            </a:r>
          </a:p>
          <a:p>
            <a:pPr lvl="1"/>
            <a:r>
              <a:rPr lang="en-US" dirty="0"/>
              <a:t>simplifying approximation,</a:t>
            </a:r>
          </a:p>
          <a:p>
            <a:pPr lvl="1"/>
            <a:r>
              <a:rPr lang="en-US" dirty="0"/>
              <a:t>assumption made in representing physical system by mathematical equations</a:t>
            </a:r>
          </a:p>
          <a:p>
            <a:r>
              <a:rPr lang="en-US" dirty="0" smtClean="0"/>
              <a:t>Blunders</a:t>
            </a:r>
            <a:r>
              <a:rPr lang="en-US" dirty="0"/>
              <a:t>:</a:t>
            </a:r>
          </a:p>
          <a:p>
            <a:pPr lvl="1"/>
            <a:r>
              <a:rPr lang="en-US" dirty="0"/>
              <a:t>undetected programming errors,</a:t>
            </a:r>
          </a:p>
          <a:p>
            <a:pPr lvl="1"/>
            <a:r>
              <a:rPr lang="en-US" dirty="0"/>
              <a:t>silly mistakes</a:t>
            </a:r>
          </a:p>
          <a:p>
            <a:r>
              <a:rPr lang="en-US" dirty="0" smtClean="0"/>
              <a:t>Errors </a:t>
            </a:r>
            <a:r>
              <a:rPr lang="en-US" dirty="0"/>
              <a:t>in input:</a:t>
            </a:r>
          </a:p>
          <a:p>
            <a:pPr lvl="1"/>
            <a:r>
              <a:rPr lang="en-US" dirty="0"/>
              <a:t>due to unavoidable reasons e.g. errors in data transfer,</a:t>
            </a:r>
          </a:p>
          <a:p>
            <a:pPr lvl="1"/>
            <a:r>
              <a:rPr lang="en-US" dirty="0"/>
              <a:t>uncertainties associated with </a:t>
            </a:r>
            <a:r>
              <a:rPr lang="en-US" dirty="0" smtClean="0"/>
              <a:t>measurements</a:t>
            </a:r>
            <a:endParaRPr lang="en-US" dirty="0"/>
          </a:p>
        </p:txBody>
      </p:sp>
    </p:spTree>
    <p:extLst>
      <p:ext uri="{BB962C8B-B14F-4D97-AF65-F5344CB8AC3E}">
        <p14:creationId xmlns:p14="http://schemas.microsoft.com/office/powerpoint/2010/main" val="25600073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lstStyle/>
          <a:p>
            <a:r>
              <a:rPr lang="en-US" dirty="0" smtClean="0"/>
              <a:t>Sources of Error</a:t>
            </a:r>
            <a:endParaRPr lang="en-US" dirty="0"/>
          </a:p>
        </p:txBody>
      </p:sp>
      <p:sp>
        <p:nvSpPr>
          <p:cNvPr id="3" name="Content Placeholder 2"/>
          <p:cNvSpPr>
            <a:spLocks noGrp="1"/>
          </p:cNvSpPr>
          <p:nvPr>
            <p:ph idx="1"/>
          </p:nvPr>
        </p:nvSpPr>
        <p:spPr>
          <a:xfrm>
            <a:off x="381000" y="1219200"/>
            <a:ext cx="8229600" cy="4525963"/>
          </a:xfrm>
        </p:spPr>
        <p:txBody>
          <a:bodyPr/>
          <a:lstStyle/>
          <a:p>
            <a:r>
              <a:rPr lang="en-US" dirty="0" smtClean="0"/>
              <a:t>Machine </a:t>
            </a:r>
            <a:r>
              <a:rPr lang="en-US" dirty="0"/>
              <a:t>errors:</a:t>
            </a:r>
          </a:p>
          <a:p>
            <a:pPr lvl="1"/>
            <a:r>
              <a:rPr lang="en-US" dirty="0"/>
              <a:t>rounding,</a:t>
            </a:r>
          </a:p>
          <a:p>
            <a:pPr lvl="1"/>
            <a:r>
              <a:rPr lang="en-US" dirty="0"/>
              <a:t>chopping,</a:t>
            </a:r>
          </a:p>
          <a:p>
            <a:pPr lvl="1"/>
            <a:r>
              <a:rPr lang="en-US" dirty="0"/>
              <a:t>overflow,</a:t>
            </a:r>
          </a:p>
          <a:p>
            <a:pPr lvl="1"/>
            <a:r>
              <a:rPr lang="en-US" dirty="0"/>
              <a:t>underflow</a:t>
            </a:r>
          </a:p>
          <a:p>
            <a:r>
              <a:rPr lang="en-US" dirty="0" smtClean="0"/>
              <a:t>Truncation </a:t>
            </a:r>
            <a:r>
              <a:rPr lang="en-US" dirty="0"/>
              <a:t>errors associated with mathematical process:</a:t>
            </a:r>
          </a:p>
          <a:p>
            <a:pPr lvl="1"/>
            <a:r>
              <a:rPr lang="en-US" dirty="0"/>
              <a:t>approximate evaluation of an infinite series,</a:t>
            </a:r>
          </a:p>
          <a:p>
            <a:pPr lvl="1"/>
            <a:r>
              <a:rPr lang="en-US" dirty="0"/>
              <a:t>integral involving infinity</a:t>
            </a:r>
          </a:p>
        </p:txBody>
      </p:sp>
    </p:spTree>
    <p:extLst>
      <p:ext uri="{BB962C8B-B14F-4D97-AF65-F5344CB8AC3E}">
        <p14:creationId xmlns:p14="http://schemas.microsoft.com/office/powerpoint/2010/main" val="987729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7"/>
          <p:cNvSpPr>
            <a:spLocks noGrp="1"/>
          </p:cNvSpPr>
          <p:nvPr>
            <p:ph type="sldNum" sz="quarter" idx="12"/>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6C3EB85-0621-4665-B38E-2E656436B30E}" type="slidenum">
              <a:rPr lang="en-US"/>
              <a:pPr eaLnBrk="1" hangingPunct="1"/>
              <a:t>37</a:t>
            </a:fld>
            <a:endParaRPr lang="en-US"/>
          </a:p>
        </p:txBody>
      </p:sp>
      <p:sp>
        <p:nvSpPr>
          <p:cNvPr id="5" name="Rectangle 14"/>
          <p:cNvSpPr>
            <a:spLocks noChangeArrowheads="1"/>
          </p:cNvSpPr>
          <p:nvPr/>
        </p:nvSpPr>
        <p:spPr bwMode="auto">
          <a:xfrm>
            <a:off x="3492500" y="4833938"/>
            <a:ext cx="504825" cy="539750"/>
          </a:xfrm>
          <a:prstGeom prst="rect">
            <a:avLst/>
          </a:prstGeom>
          <a:solidFill>
            <a:srgbClr val="FFCCFF"/>
          </a:solidFill>
          <a:ln w="9525">
            <a:solidFill>
              <a:schemeClr val="tx1"/>
            </a:solidFill>
            <a:miter lim="800000"/>
            <a:headEnd/>
            <a:tailEnd/>
          </a:ln>
        </p:spPr>
        <p:txBody>
          <a:bodyPr wrap="none" anchor="ctr"/>
          <a:lstStyle/>
          <a:p>
            <a:endParaRPr lang="en-US"/>
          </a:p>
        </p:txBody>
      </p:sp>
      <p:sp>
        <p:nvSpPr>
          <p:cNvPr id="6" name="Rectangle 2"/>
          <p:cNvSpPr>
            <a:spLocks noGrp="1" noChangeArrowheads="1"/>
          </p:cNvSpPr>
          <p:nvPr>
            <p:ph type="title"/>
          </p:nvPr>
        </p:nvSpPr>
        <p:spPr>
          <a:xfrm>
            <a:off x="457200" y="274638"/>
            <a:ext cx="8229600" cy="1143000"/>
          </a:xfrm>
        </p:spPr>
        <p:txBody>
          <a:bodyPr/>
          <a:lstStyle/>
          <a:p>
            <a:pPr eaLnBrk="1" hangingPunct="1"/>
            <a:r>
              <a:rPr lang="en-US" smtClean="0">
                <a:latin typeface="Times New Roman" pitchFamily="18" charset="0"/>
              </a:rPr>
              <a:t>Round-off Errors</a:t>
            </a:r>
          </a:p>
        </p:txBody>
      </p:sp>
      <p:sp>
        <p:nvSpPr>
          <p:cNvPr id="7" name="Rectangle 3"/>
          <p:cNvSpPr txBox="1">
            <a:spLocks noChangeArrowheads="1"/>
          </p:cNvSpPr>
          <p:nvPr/>
        </p:nvSpPr>
        <p:spPr bwMode="auto">
          <a:xfrm>
            <a:off x="457200" y="1600200"/>
            <a:ext cx="7967663"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smtClean="0">
                <a:latin typeface="Times New Roman" pitchFamily="18" charset="0"/>
              </a:rPr>
              <a:t>Numbers such as </a:t>
            </a:r>
            <a:r>
              <a:rPr lang="en-US" sz="2800" smtClean="0">
                <a:latin typeface="Symbol" pitchFamily="18" charset="2"/>
              </a:rPr>
              <a:t>p</a:t>
            </a:r>
            <a:r>
              <a:rPr lang="en-US" sz="2800" smtClean="0">
                <a:latin typeface="Times New Roman" pitchFamily="18" charset="0"/>
              </a:rPr>
              <a:t>, e, or	 cannot be expressed by a fixed number of significant figures.</a:t>
            </a:r>
          </a:p>
          <a:p>
            <a:r>
              <a:rPr lang="en-US" sz="2800" smtClean="0">
                <a:latin typeface="Times New Roman" pitchFamily="18" charset="0"/>
              </a:rPr>
              <a:t> Computers use a base-2 representation, they cannot precisely represent certain exact base-10 numbers.</a:t>
            </a:r>
          </a:p>
          <a:p>
            <a:r>
              <a:rPr lang="en-US" sz="2800" smtClean="0">
                <a:latin typeface="Times New Roman" pitchFamily="18" charset="0"/>
              </a:rPr>
              <a:t>Fractional quantities are typically represented in computer using “floating point” form, e.g.,</a:t>
            </a:r>
          </a:p>
          <a:p>
            <a:pPr>
              <a:buFontTx/>
              <a:buNone/>
            </a:pPr>
            <a:endParaRPr lang="en-US" sz="2800" smtClean="0">
              <a:latin typeface="Times New Roman" pitchFamily="18" charset="0"/>
            </a:endParaRPr>
          </a:p>
        </p:txBody>
      </p:sp>
      <p:graphicFrame>
        <p:nvGraphicFramePr>
          <p:cNvPr id="8" name="Object 4"/>
          <p:cNvGraphicFramePr>
            <a:graphicFrameLocks noGrp="1" noChangeAspect="1"/>
          </p:cNvGraphicFramePr>
          <p:nvPr>
            <p:ph sz="quarter" idx="4294967295"/>
          </p:nvPr>
        </p:nvGraphicFramePr>
        <p:xfrm>
          <a:off x="4608513" y="1700213"/>
          <a:ext cx="330200" cy="304800"/>
        </p:xfrm>
        <a:graphic>
          <a:graphicData uri="http://schemas.openxmlformats.org/presentationml/2006/ole">
            <mc:AlternateContent xmlns:mc="http://schemas.openxmlformats.org/markup-compatibility/2006">
              <mc:Choice xmlns:v="urn:schemas-microsoft-com:vml" Requires="v">
                <p:oleObj spid="_x0000_s5148" name="Equation" r:id="rId3" imgW="330120" imgH="304560" progId="Equation.3">
                  <p:embed/>
                </p:oleObj>
              </mc:Choice>
              <mc:Fallback>
                <p:oleObj name="Equation" r:id="rId3" imgW="330120" imgH="30456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08513" y="1700213"/>
                        <a:ext cx="330200" cy="304800"/>
                      </a:xfrm>
                      <a:prstGeom prst="rect">
                        <a:avLst/>
                      </a:prstGeom>
                      <a:solidFill>
                        <a:srgbClr val="FFFF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 name="Object 6"/>
          <p:cNvGraphicFramePr>
            <a:graphicFrameLocks noGrp="1" noChangeAspect="1"/>
          </p:cNvGraphicFramePr>
          <p:nvPr>
            <p:ph sz="quarter" idx="4294967295"/>
          </p:nvPr>
        </p:nvGraphicFramePr>
        <p:xfrm>
          <a:off x="3059113" y="4833938"/>
          <a:ext cx="877887" cy="474662"/>
        </p:xfrm>
        <a:graphic>
          <a:graphicData uri="http://schemas.openxmlformats.org/presentationml/2006/ole">
            <mc:AlternateContent xmlns:mc="http://schemas.openxmlformats.org/markup-compatibility/2006">
              <mc:Choice xmlns:v="urn:schemas-microsoft-com:vml" Requires="v">
                <p:oleObj spid="_x0000_s5149" name="Equation" r:id="rId5" imgW="469800" imgH="253800" progId="Equation.3">
                  <p:embed/>
                </p:oleObj>
              </mc:Choice>
              <mc:Fallback>
                <p:oleObj name="Equation" r:id="rId5" imgW="469800" imgH="2538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59113" y="4833938"/>
                        <a:ext cx="877887" cy="4746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 name="Text Box 8"/>
          <p:cNvSpPr txBox="1">
            <a:spLocks noChangeArrowheads="1"/>
          </p:cNvSpPr>
          <p:nvPr/>
        </p:nvSpPr>
        <p:spPr bwMode="auto">
          <a:xfrm>
            <a:off x="4751388" y="4760913"/>
            <a:ext cx="1223962" cy="366712"/>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a:t>exponent</a:t>
            </a:r>
          </a:p>
        </p:txBody>
      </p:sp>
      <p:sp>
        <p:nvSpPr>
          <p:cNvPr id="11" name="Line 9"/>
          <p:cNvSpPr>
            <a:spLocks noChangeShapeType="1"/>
          </p:cNvSpPr>
          <p:nvPr/>
        </p:nvSpPr>
        <p:spPr bwMode="auto">
          <a:xfrm flipV="1">
            <a:off x="3887788" y="4905375"/>
            <a:ext cx="828675" cy="107950"/>
          </a:xfrm>
          <a:prstGeom prst="line">
            <a:avLst/>
          </a:prstGeom>
          <a:noFill/>
          <a:ln w="9525">
            <a:solidFill>
              <a:schemeClr val="tx1"/>
            </a:solidFill>
            <a:round/>
            <a:headEnd type="arrow" w="med" len="med"/>
            <a:tailEnd/>
          </a:ln>
          <a:extLst>
            <a:ext uri="{909E8E84-426E-40DD-AFC4-6F175D3DCCD1}">
              <a14:hiddenFill xmlns:a14="http://schemas.microsoft.com/office/drawing/2010/main">
                <a:noFill/>
              </a14:hiddenFill>
            </a:ext>
          </a:extLst>
        </p:spPr>
        <p:txBody>
          <a:bodyPr/>
          <a:lstStyle/>
          <a:p>
            <a:endParaRPr lang="en-US"/>
          </a:p>
        </p:txBody>
      </p:sp>
      <p:sp>
        <p:nvSpPr>
          <p:cNvPr id="12" name="Text Box 10"/>
          <p:cNvSpPr txBox="1">
            <a:spLocks noChangeArrowheads="1"/>
          </p:cNvSpPr>
          <p:nvPr/>
        </p:nvSpPr>
        <p:spPr bwMode="auto">
          <a:xfrm>
            <a:off x="4464050" y="5373688"/>
            <a:ext cx="2989263" cy="641350"/>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a:t>Base of the number system used</a:t>
            </a:r>
          </a:p>
        </p:txBody>
      </p:sp>
      <p:sp>
        <p:nvSpPr>
          <p:cNvPr id="13" name="Line 11"/>
          <p:cNvSpPr>
            <a:spLocks noChangeShapeType="1"/>
          </p:cNvSpPr>
          <p:nvPr/>
        </p:nvSpPr>
        <p:spPr bwMode="auto">
          <a:xfrm flipH="1" flipV="1">
            <a:off x="3743325" y="5229225"/>
            <a:ext cx="720725" cy="5048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 name="Text Box 12"/>
          <p:cNvSpPr txBox="1">
            <a:spLocks noChangeArrowheads="1"/>
          </p:cNvSpPr>
          <p:nvPr/>
        </p:nvSpPr>
        <p:spPr bwMode="auto">
          <a:xfrm>
            <a:off x="1439863" y="5373688"/>
            <a:ext cx="1260475" cy="366712"/>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a:t>mantissa</a:t>
            </a:r>
          </a:p>
        </p:txBody>
      </p:sp>
      <p:sp>
        <p:nvSpPr>
          <p:cNvPr id="15" name="Line 13"/>
          <p:cNvSpPr>
            <a:spLocks noChangeShapeType="1"/>
          </p:cNvSpPr>
          <p:nvPr/>
        </p:nvSpPr>
        <p:spPr bwMode="auto">
          <a:xfrm flipV="1">
            <a:off x="2663825" y="5265738"/>
            <a:ext cx="468313" cy="32385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6" name="Text Box 15"/>
          <p:cNvSpPr txBox="1">
            <a:spLocks noChangeArrowheads="1"/>
          </p:cNvSpPr>
          <p:nvPr/>
        </p:nvSpPr>
        <p:spPr bwMode="auto">
          <a:xfrm>
            <a:off x="1476375" y="4437063"/>
            <a:ext cx="1476375" cy="366712"/>
          </a:xfrm>
          <a:prstGeom prst="rect">
            <a:avLst/>
          </a:prstGeom>
          <a:solidFill>
            <a:srgbClr val="FF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a:t>Integer part</a:t>
            </a:r>
          </a:p>
        </p:txBody>
      </p:sp>
      <p:sp>
        <p:nvSpPr>
          <p:cNvPr id="17" name="Line 16"/>
          <p:cNvSpPr>
            <a:spLocks noChangeShapeType="1"/>
          </p:cNvSpPr>
          <p:nvPr/>
        </p:nvSpPr>
        <p:spPr bwMode="auto">
          <a:xfrm>
            <a:off x="2916238" y="4581525"/>
            <a:ext cx="611187" cy="25241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28399654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a:xfrm>
            <a:off x="6553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0A44801-8791-4173-91DF-F35C503BA9E9}" type="slidenum">
              <a:rPr lang="en-US"/>
              <a:pPr eaLnBrk="1" hangingPunct="1"/>
              <a:t>38</a:t>
            </a:fld>
            <a:endParaRPr lang="en-US"/>
          </a:p>
        </p:txBody>
      </p:sp>
      <p:sp>
        <p:nvSpPr>
          <p:cNvPr id="5" name="Rectangle 2"/>
          <p:cNvSpPr>
            <a:spLocks noGrp="1" noChangeArrowheads="1"/>
          </p:cNvSpPr>
          <p:nvPr>
            <p:ph type="title"/>
          </p:nvPr>
        </p:nvSpPr>
        <p:spPr>
          <a:xfrm>
            <a:off x="457200" y="274638"/>
            <a:ext cx="8229600" cy="1143000"/>
          </a:xfrm>
        </p:spPr>
        <p:txBody>
          <a:bodyPr/>
          <a:lstStyle/>
          <a:p>
            <a:pPr eaLnBrk="1" hangingPunct="1"/>
            <a:r>
              <a:rPr lang="en-US" smtClean="0">
                <a:latin typeface="Times New Roman" pitchFamily="18" charset="0"/>
              </a:rPr>
              <a:t>Chopping</a:t>
            </a:r>
          </a:p>
        </p:txBody>
      </p:sp>
      <p:sp>
        <p:nvSpPr>
          <p:cNvPr id="6" name="Rectangle 3"/>
          <p:cNvSpPr txBox="1">
            <a:spLocks noChangeArrowheads="1"/>
          </p:cNvSpPr>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FontTx/>
              <a:buNone/>
            </a:pPr>
            <a:r>
              <a:rPr lang="en-US" sz="2800" smtClean="0">
                <a:latin typeface="Times New Roman" pitchFamily="18" charset="0"/>
              </a:rPr>
              <a:t>Example:</a:t>
            </a:r>
          </a:p>
          <a:p>
            <a:pPr>
              <a:lnSpc>
                <a:spcPct val="90000"/>
              </a:lnSpc>
              <a:buFontTx/>
              <a:buNone/>
            </a:pPr>
            <a:r>
              <a:rPr lang="en-US" sz="2800" smtClean="0">
                <a:latin typeface="Symbol" pitchFamily="18" charset="2"/>
              </a:rPr>
              <a:t>p</a:t>
            </a:r>
            <a:r>
              <a:rPr lang="en-US" sz="2800" smtClean="0">
                <a:latin typeface="Times New Roman" pitchFamily="18" charset="0"/>
              </a:rPr>
              <a:t>=3.14159265358 to be stored on a base-10 system carrying 7 significant digits.</a:t>
            </a:r>
          </a:p>
          <a:p>
            <a:pPr>
              <a:lnSpc>
                <a:spcPct val="90000"/>
              </a:lnSpc>
              <a:buFontTx/>
              <a:buNone/>
            </a:pPr>
            <a:r>
              <a:rPr lang="en-US" sz="2800" smtClean="0">
                <a:latin typeface="Symbol" pitchFamily="18" charset="2"/>
              </a:rPr>
              <a:t>p</a:t>
            </a:r>
            <a:r>
              <a:rPr lang="en-US" sz="2800" smtClean="0">
                <a:latin typeface="Times New Roman" pitchFamily="18" charset="0"/>
              </a:rPr>
              <a:t>=3.141592	chopping error 	</a:t>
            </a:r>
            <a:r>
              <a:rPr lang="en-US" sz="2800" smtClean="0">
                <a:solidFill>
                  <a:srgbClr val="3333FF"/>
                </a:solidFill>
                <a:latin typeface="Symbol" pitchFamily="18" charset="2"/>
              </a:rPr>
              <a:t>e</a:t>
            </a:r>
            <a:r>
              <a:rPr lang="en-US" sz="2800" baseline="-25000" smtClean="0">
                <a:solidFill>
                  <a:srgbClr val="3333FF"/>
                </a:solidFill>
                <a:latin typeface="Times New Roman" pitchFamily="18" charset="0"/>
              </a:rPr>
              <a:t>t</a:t>
            </a:r>
            <a:r>
              <a:rPr lang="en-US" sz="2800" smtClean="0">
                <a:solidFill>
                  <a:srgbClr val="3333FF"/>
                </a:solidFill>
                <a:latin typeface="Times New Roman" pitchFamily="18" charset="0"/>
              </a:rPr>
              <a:t>=0.00000065</a:t>
            </a:r>
          </a:p>
          <a:p>
            <a:pPr>
              <a:lnSpc>
                <a:spcPct val="90000"/>
              </a:lnSpc>
              <a:buFontTx/>
              <a:buNone/>
            </a:pPr>
            <a:r>
              <a:rPr lang="en-US" sz="2800" smtClean="0">
                <a:latin typeface="Times New Roman" pitchFamily="18" charset="0"/>
              </a:rPr>
              <a:t>If rounded</a:t>
            </a:r>
          </a:p>
          <a:p>
            <a:pPr>
              <a:lnSpc>
                <a:spcPct val="90000"/>
              </a:lnSpc>
              <a:buFontTx/>
              <a:buNone/>
            </a:pPr>
            <a:r>
              <a:rPr lang="en-US" sz="2800" smtClean="0">
                <a:latin typeface="Symbol" pitchFamily="18" charset="2"/>
              </a:rPr>
              <a:t>p</a:t>
            </a:r>
            <a:r>
              <a:rPr lang="en-US" sz="2800" smtClean="0">
                <a:latin typeface="Times New Roman" pitchFamily="18" charset="0"/>
              </a:rPr>
              <a:t>=3.141593			 	</a:t>
            </a:r>
            <a:r>
              <a:rPr lang="en-US" sz="2800" smtClean="0">
                <a:solidFill>
                  <a:srgbClr val="3333FF"/>
                </a:solidFill>
                <a:latin typeface="Symbol" pitchFamily="18" charset="2"/>
              </a:rPr>
              <a:t>e</a:t>
            </a:r>
            <a:r>
              <a:rPr lang="en-US" sz="2800" baseline="-25000" smtClean="0">
                <a:solidFill>
                  <a:srgbClr val="3333FF"/>
                </a:solidFill>
                <a:latin typeface="Times New Roman" pitchFamily="18" charset="0"/>
              </a:rPr>
              <a:t>t</a:t>
            </a:r>
            <a:r>
              <a:rPr lang="en-US" sz="2800" smtClean="0">
                <a:solidFill>
                  <a:srgbClr val="3333FF"/>
                </a:solidFill>
                <a:latin typeface="Times New Roman" pitchFamily="18" charset="0"/>
              </a:rPr>
              <a:t>=0.00000035</a:t>
            </a:r>
          </a:p>
          <a:p>
            <a:pPr>
              <a:lnSpc>
                <a:spcPct val="90000"/>
              </a:lnSpc>
            </a:pPr>
            <a:r>
              <a:rPr lang="en-US" sz="2800" smtClean="0">
                <a:latin typeface="Times New Roman" pitchFamily="18" charset="0"/>
              </a:rPr>
              <a:t>Some machines use chopping, because</a:t>
            </a:r>
            <a:r>
              <a:rPr lang="en-US" sz="2800" smtClean="0">
                <a:solidFill>
                  <a:srgbClr val="3333FF"/>
                </a:solidFill>
                <a:latin typeface="Times New Roman" pitchFamily="18" charset="0"/>
              </a:rPr>
              <a:t> </a:t>
            </a:r>
            <a:r>
              <a:rPr lang="en-US" sz="2800" smtClean="0">
                <a:latin typeface="Times New Roman" pitchFamily="18" charset="0"/>
              </a:rPr>
              <a:t>rounding adds to the computational overhead. Since number of significant figures is large enough, resulting chopping error is negligible.</a:t>
            </a:r>
          </a:p>
        </p:txBody>
      </p:sp>
    </p:spTree>
    <p:extLst>
      <p:ext uri="{BB962C8B-B14F-4D97-AF65-F5344CB8AC3E}">
        <p14:creationId xmlns:p14="http://schemas.microsoft.com/office/powerpoint/2010/main" val="16587018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Error Propagation</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sz="2800" dirty="0" smtClean="0"/>
                  <a:t>All of the errors can accumulate and be propagated to the final result producing uncertainties.</a:t>
                </a:r>
              </a:p>
              <a:p>
                <a:r>
                  <a:rPr lang="en-US" sz="2800" dirty="0" smtClean="0"/>
                  <a:t>Error </a:t>
                </a:r>
                <a:r>
                  <a:rPr lang="en-US" sz="2800" dirty="0"/>
                  <a:t>in the output of a procedure due to the error in the input </a:t>
                </a:r>
                <a:r>
                  <a:rPr lang="en-US" sz="2800" dirty="0" smtClean="0"/>
                  <a:t>data</a:t>
                </a:r>
                <a:endParaRPr lang="en-US" sz="2800" dirty="0"/>
              </a:p>
              <a:p>
                <a:r>
                  <a:rPr lang="en-US" sz="2800" dirty="0"/>
                  <a:t>Output of a procedure </a:t>
                </a:r>
                <a:r>
                  <a:rPr lang="en-US" sz="2800" i="1" dirty="0"/>
                  <a:t>f </a:t>
                </a:r>
                <a:r>
                  <a:rPr lang="en-US" sz="2800" dirty="0"/>
                  <a:t>is a function of input parameters (</a:t>
                </a:r>
                <a:r>
                  <a:rPr lang="en-US" sz="2800" i="1" dirty="0"/>
                  <a:t>x</a:t>
                </a:r>
                <a:r>
                  <a:rPr lang="en-US" sz="2800" baseline="-25000" dirty="0"/>
                  <a:t>1</a:t>
                </a:r>
                <a:r>
                  <a:rPr lang="en-US" sz="2800" dirty="0"/>
                  <a:t>, </a:t>
                </a:r>
                <a:r>
                  <a:rPr lang="en-US" sz="2800" i="1" dirty="0"/>
                  <a:t>x</a:t>
                </a:r>
                <a:r>
                  <a:rPr lang="en-US" sz="2800" baseline="-25000" dirty="0"/>
                  <a:t>2</a:t>
                </a:r>
                <a:r>
                  <a:rPr lang="en-US" sz="2800" dirty="0"/>
                  <a:t>, . . . , </a:t>
                </a:r>
                <a:r>
                  <a:rPr lang="en-US" sz="2800" i="1" dirty="0" err="1"/>
                  <a:t>x</a:t>
                </a:r>
                <a:r>
                  <a:rPr lang="en-US" sz="2800" i="1" baseline="-25000" dirty="0" err="1"/>
                  <a:t>n</a:t>
                </a:r>
                <a:r>
                  <a:rPr lang="en-US" sz="2800" dirty="0" smtClean="0"/>
                  <a:t>) </a:t>
                </a:r>
                <a:r>
                  <a:rPr lang="en-US" sz="2800" b="0" i="1" dirty="0" smtClean="0">
                    <a:latin typeface="Cambria Math"/>
                  </a:rPr>
                  <a:t/>
                </a:r>
                <a:br>
                  <a:rPr lang="en-US" sz="2800" b="0" i="1" dirty="0" smtClean="0">
                    <a:latin typeface="Cambria Math"/>
                  </a:rPr>
                </a:br>
                <a14:m>
                  <m:oMath xmlns:m="http://schemas.openxmlformats.org/officeDocument/2006/math">
                    <m:r>
                      <a:rPr lang="en-US" sz="2800" b="0" i="1" smtClean="0">
                        <a:latin typeface="Cambria Math"/>
                      </a:rPr>
                      <m:t>𝑓</m:t>
                    </m:r>
                    <m:r>
                      <a:rPr lang="en-US" sz="2800" b="0" i="1" smtClean="0">
                        <a:latin typeface="Cambria Math"/>
                      </a:rPr>
                      <m:t>=</m:t>
                    </m:r>
                    <m:r>
                      <a:rPr lang="en-US" sz="2800" b="0" i="1" smtClean="0">
                        <a:latin typeface="Cambria Math"/>
                      </a:rPr>
                      <m:t>𝑓</m:t>
                    </m:r>
                    <m:r>
                      <a:rPr lang="en-US" sz="2800" b="0" i="1" smtClean="0">
                        <a:latin typeface="Cambria Math"/>
                      </a:rPr>
                      <m:t>(</m:t>
                    </m:r>
                    <m:sSub>
                      <m:sSubPr>
                        <m:ctrlPr>
                          <a:rPr lang="en-US" sz="2800" b="0" i="1" smtClean="0">
                            <a:latin typeface="Cambria Math" panose="02040503050406030204" pitchFamily="18" charset="0"/>
                          </a:rPr>
                        </m:ctrlPr>
                      </m:sSubPr>
                      <m:e>
                        <m:r>
                          <a:rPr lang="en-US" sz="2800" b="0" i="1" smtClean="0">
                            <a:latin typeface="Cambria Math"/>
                          </a:rPr>
                          <m:t>𝑥</m:t>
                        </m:r>
                      </m:e>
                      <m:sub>
                        <m:r>
                          <a:rPr lang="en-US" sz="2800" b="0" i="1" smtClean="0">
                            <a:latin typeface="Cambria Math"/>
                          </a:rPr>
                          <m:t>1</m:t>
                        </m:r>
                      </m:sub>
                    </m:sSub>
                    <m:r>
                      <a:rPr lang="en-US" sz="2800" b="0" i="1" smtClean="0">
                        <a:latin typeface="Cambria Math"/>
                      </a:rPr>
                      <m:t>,</m:t>
                    </m:r>
                    <m:sSub>
                      <m:sSubPr>
                        <m:ctrlPr>
                          <a:rPr lang="en-US" sz="2800" i="1">
                            <a:latin typeface="Cambria Math" panose="02040503050406030204" pitchFamily="18" charset="0"/>
                          </a:rPr>
                        </m:ctrlPr>
                      </m:sSubPr>
                      <m:e>
                        <m:r>
                          <a:rPr lang="en-US" sz="2800" i="1">
                            <a:latin typeface="Cambria Math"/>
                          </a:rPr>
                          <m:t>𝑥</m:t>
                        </m:r>
                      </m:e>
                      <m:sub>
                        <m:r>
                          <a:rPr lang="en-US" sz="2800" b="0" i="1" smtClean="0">
                            <a:latin typeface="Cambria Math"/>
                          </a:rPr>
                          <m:t>2</m:t>
                        </m:r>
                      </m:sub>
                    </m:sSub>
                    <m:r>
                      <a:rPr lang="en-US" sz="2800" i="1">
                        <a:latin typeface="Cambria Math"/>
                      </a:rPr>
                      <m:t>,</m:t>
                    </m:r>
                    <m:r>
                      <a:rPr lang="en-US" sz="2800" i="1">
                        <a:latin typeface="Cambria Math"/>
                        <a:ea typeface="Cambria Math"/>
                      </a:rPr>
                      <m:t>⋯</m:t>
                    </m:r>
                    <m:sSub>
                      <m:sSubPr>
                        <m:ctrlPr>
                          <a:rPr lang="en-US" sz="2800" i="1">
                            <a:latin typeface="Cambria Math" panose="02040503050406030204" pitchFamily="18" charset="0"/>
                          </a:rPr>
                        </m:ctrlPr>
                      </m:sSubPr>
                      <m:e>
                        <m:r>
                          <a:rPr lang="en-US" sz="2800" i="1">
                            <a:latin typeface="Cambria Math"/>
                          </a:rPr>
                          <m:t>𝑥</m:t>
                        </m:r>
                      </m:e>
                      <m:sub>
                        <m:r>
                          <a:rPr lang="en-US" sz="2800" b="0" i="1" smtClean="0">
                            <a:latin typeface="Cambria Math"/>
                          </a:rPr>
                          <m:t>𝑛</m:t>
                        </m:r>
                      </m:sub>
                    </m:sSub>
                    <m:r>
                      <a:rPr lang="en-US" sz="2800" b="0" i="1" smtClean="0">
                        <a:latin typeface="Cambria Math"/>
                      </a:rPr>
                      <m:t>)</m:t>
                    </m:r>
                    <m:r>
                      <a:rPr lang="en-US" sz="2800" b="0" i="1" smtClean="0">
                        <a:latin typeface="Cambria Math"/>
                        <a:ea typeface="Cambria Math"/>
                      </a:rPr>
                      <m:t>≡</m:t>
                    </m:r>
                    <m:r>
                      <a:rPr lang="en-US" sz="2800" b="0" i="1" smtClean="0">
                        <a:latin typeface="Cambria Math"/>
                        <a:ea typeface="Cambria Math"/>
                      </a:rPr>
                      <m:t>𝑓</m:t>
                    </m:r>
                    <m:r>
                      <a:rPr lang="en-US" sz="2800" b="0" i="1" smtClean="0">
                        <a:latin typeface="Cambria Math"/>
                        <a:ea typeface="Cambria Math"/>
                      </a:rPr>
                      <m:t>(</m:t>
                    </m:r>
                    <m:acc>
                      <m:accPr>
                        <m:chr m:val="⃗"/>
                        <m:ctrlPr>
                          <a:rPr lang="en-US" sz="2800" b="0" i="1" smtClean="0">
                            <a:latin typeface="Cambria Math" panose="02040503050406030204" pitchFamily="18" charset="0"/>
                            <a:ea typeface="Cambria Math"/>
                          </a:rPr>
                        </m:ctrlPr>
                      </m:accPr>
                      <m:e>
                        <m:r>
                          <a:rPr lang="en-US" sz="2800" b="0" i="1" smtClean="0">
                            <a:latin typeface="Cambria Math"/>
                            <a:ea typeface="Cambria Math"/>
                          </a:rPr>
                          <m:t>𝑋</m:t>
                        </m:r>
                      </m:e>
                    </m:acc>
                    <m:r>
                      <a:rPr lang="en-US" sz="2800" b="0" i="1" smtClean="0">
                        <a:latin typeface="Cambria Math"/>
                      </a:rPr>
                      <m:t>)</m:t>
                    </m:r>
                  </m:oMath>
                </a14:m>
                <a:endParaRPr lang="en-US" sz="28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2"/>
                <a:stretch>
                  <a:fillRect l="-1259" t="-1213" r="-1704"/>
                </a:stretch>
              </a:blipFill>
            </p:spPr>
            <p:txBody>
              <a:bodyPr/>
              <a:lstStyle/>
              <a:p>
                <a:r>
                  <a:rPr lang="en-US">
                    <a:noFill/>
                  </a:rPr>
                  <a:t> </a:t>
                </a:r>
              </a:p>
            </p:txBody>
          </p:sp>
        </mc:Fallback>
      </mc:AlternateContent>
    </p:spTree>
    <p:extLst>
      <p:ext uri="{BB962C8B-B14F-4D97-AF65-F5344CB8AC3E}">
        <p14:creationId xmlns:p14="http://schemas.microsoft.com/office/powerpoint/2010/main" val="27402797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6"/>
          <p:cNvSpPr>
            <a:spLocks noGrp="1"/>
          </p:cNvSpPr>
          <p:nvPr>
            <p:ph type="sldNum" sz="quarter" idx="12"/>
          </p:nvPr>
        </p:nvSpPr>
        <p:spPr/>
        <p:txBody>
          <a:bodyPr/>
          <a:lstStyle/>
          <a:p>
            <a:r>
              <a:rPr lang="en-US"/>
              <a:t>1-</a:t>
            </a:r>
            <a:fld id="{6A6506CF-90E0-4172-8677-B2B62590DE61}" type="slidenum">
              <a:rPr lang="en-US"/>
              <a:pPr/>
              <a:t>4</a:t>
            </a:fld>
            <a:endParaRPr lang="en-US"/>
          </a:p>
        </p:txBody>
      </p:sp>
      <p:sp>
        <p:nvSpPr>
          <p:cNvPr id="36869" name="Rectangle 5"/>
          <p:cNvSpPr>
            <a:spLocks noGrp="1" noChangeArrowheads="1"/>
          </p:cNvSpPr>
          <p:nvPr>
            <p:ph type="body" sz="half" idx="1"/>
          </p:nvPr>
        </p:nvSpPr>
        <p:spPr>
          <a:xfrm>
            <a:off x="2771775" y="0"/>
            <a:ext cx="1270000" cy="928688"/>
          </a:xfrm>
        </p:spPr>
        <p:txBody>
          <a:bodyPr/>
          <a:lstStyle/>
          <a:p>
            <a:pPr>
              <a:buFontTx/>
              <a:buNone/>
            </a:pPr>
            <a:endParaRPr lang="en-US" sz="2800"/>
          </a:p>
          <a:p>
            <a:pPr>
              <a:buFontTx/>
              <a:buNone/>
            </a:pPr>
            <a:r>
              <a:rPr lang="en-US" sz="1800">
                <a:solidFill>
                  <a:schemeClr val="accent2"/>
                </a:solidFill>
              </a:rPr>
              <a:t>Fig. 1.1</a:t>
            </a:r>
          </a:p>
        </p:txBody>
      </p:sp>
      <p:pic>
        <p:nvPicPr>
          <p:cNvPr id="36880" name="Picture 16" descr="Fig0101"/>
          <p:cNvPicPr>
            <a:picLocks noGrp="1" noChangeAspect="1" noChangeArrowheads="1"/>
          </p:cNvPicPr>
          <p:nvPr>
            <p:ph sz="half" idx="2"/>
          </p:nvPr>
        </p:nvPicPr>
        <p:blipFill>
          <a:blip r:embed="rId3">
            <a:clrChange>
              <a:clrFrom>
                <a:srgbClr val="D5ECFC"/>
              </a:clrFrom>
              <a:clrTo>
                <a:srgbClr val="D5ECFC">
                  <a:alpha val="0"/>
                </a:srgbClr>
              </a:clrTo>
            </a:clrChange>
            <a:extLst>
              <a:ext uri="{28A0092B-C50C-407E-A947-70E740481C1C}">
                <a14:useLocalDpi xmlns:a14="http://schemas.microsoft.com/office/drawing/2010/main" val="0"/>
              </a:ext>
            </a:extLst>
          </a:blip>
          <a:srcRect/>
          <a:stretch>
            <a:fillRect/>
          </a:stretch>
        </p:blipFill>
        <p:spPr>
          <a:xfrm>
            <a:off x="2951163" y="0"/>
            <a:ext cx="3529012" cy="6538913"/>
          </a:xfrm>
          <a:noFill/>
          <a:ln/>
        </p:spPr>
      </p:pic>
    </p:spTree>
    <p:extLst>
      <p:ext uri="{BB962C8B-B14F-4D97-AF65-F5344CB8AC3E}">
        <p14:creationId xmlns:p14="http://schemas.microsoft.com/office/powerpoint/2010/main" val="25163864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Error Propagation</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sz="2400" dirty="0" smtClean="0"/>
                  <a:t>Value </a:t>
                </a:r>
                <a:r>
                  <a:rPr lang="en-US" sz="2400" dirty="0"/>
                  <a:t>of </a:t>
                </a:r>
                <a:r>
                  <a:rPr lang="en-US" sz="2400" i="1" dirty="0"/>
                  <a:t>f </a:t>
                </a:r>
                <a:r>
                  <a:rPr lang="en-US" sz="2400" dirty="0"/>
                  <a:t>is found by Taylor’s series expansion about the approximate </a:t>
                </a:r>
                <a:r>
                  <a:rPr lang="en-US" sz="2400" dirty="0" smtClean="0"/>
                  <a:t>values </a:t>
                </a:r>
                <a14:m>
                  <m:oMath xmlns:m="http://schemas.openxmlformats.org/officeDocument/2006/math">
                    <m:acc>
                      <m:accPr>
                        <m:chr m:val="⃗"/>
                        <m:ctrlPr>
                          <a:rPr lang="en-US" sz="2400" i="1">
                            <a:latin typeface="Cambria Math" panose="02040503050406030204" pitchFamily="18" charset="0"/>
                            <a:ea typeface="Cambria Math"/>
                          </a:rPr>
                        </m:ctrlPr>
                      </m:accPr>
                      <m:e>
                        <m:r>
                          <a:rPr lang="en-US" sz="2400" i="1">
                            <a:latin typeface="Cambria Math"/>
                            <a:ea typeface="Cambria Math"/>
                          </a:rPr>
                          <m:t>𝑋</m:t>
                        </m:r>
                      </m:e>
                    </m:acc>
                    <m:r>
                      <a:rPr lang="en-US" sz="2400" b="0" i="1" smtClean="0">
                        <a:latin typeface="Cambria Math"/>
                      </a:rPr>
                      <m:t>=</m:t>
                    </m:r>
                    <m:sSup>
                      <m:sSupPr>
                        <m:ctrlPr>
                          <a:rPr lang="en-US" sz="2400" i="1" smtClean="0">
                            <a:latin typeface="Cambria Math" panose="02040503050406030204" pitchFamily="18" charset="0"/>
                          </a:rPr>
                        </m:ctrlPr>
                      </m:sSupPr>
                      <m:e>
                        <m:d>
                          <m:dPr>
                            <m:begChr m:val="{"/>
                            <m:endChr m:val="}"/>
                            <m:ctrlPr>
                              <a:rPr lang="en-US" sz="2400" i="1" smtClean="0">
                                <a:latin typeface="Cambria Math" panose="02040503050406030204" pitchFamily="18" charset="0"/>
                              </a:rPr>
                            </m:ctrlPr>
                          </m:dPr>
                          <m:e>
                            <m:sSub>
                              <m:sSubPr>
                                <m:ctrlPr>
                                  <a:rPr lang="en-US" sz="2400" i="1" smtClean="0">
                                    <a:latin typeface="Cambria Math" panose="02040503050406030204" pitchFamily="18" charset="0"/>
                                  </a:rPr>
                                </m:ctrlPr>
                              </m:sSubPr>
                              <m:e>
                                <m:acc>
                                  <m:accPr>
                                    <m:chr m:val="̅"/>
                                    <m:ctrlPr>
                                      <a:rPr lang="en-US" sz="2400" i="1" smtClean="0">
                                        <a:latin typeface="Cambria Math" panose="02040503050406030204" pitchFamily="18" charset="0"/>
                                      </a:rPr>
                                    </m:ctrlPr>
                                  </m:accPr>
                                  <m:e>
                                    <m:r>
                                      <a:rPr lang="en-US" sz="2400" b="0" i="1" smtClean="0">
                                        <a:latin typeface="Cambria Math"/>
                                      </a:rPr>
                                      <m:t>𝑥</m:t>
                                    </m:r>
                                  </m:e>
                                </m:acc>
                              </m:e>
                              <m:sub>
                                <m:r>
                                  <a:rPr lang="en-US" sz="2400" b="0" i="1" smtClean="0">
                                    <a:latin typeface="Cambria Math"/>
                                  </a:rPr>
                                  <m:t>1</m:t>
                                </m:r>
                              </m:sub>
                            </m:sSub>
                            <m:r>
                              <a:rPr lang="en-US" sz="2400" b="0" i="1" smtClean="0">
                                <a:latin typeface="Cambria Math"/>
                              </a:rPr>
                              <m:t>,</m:t>
                            </m:r>
                            <m:sSub>
                              <m:sSubPr>
                                <m:ctrlPr>
                                  <a:rPr lang="en-US" sz="2400" i="1">
                                    <a:latin typeface="Cambria Math" panose="02040503050406030204" pitchFamily="18" charset="0"/>
                                  </a:rPr>
                                </m:ctrlPr>
                              </m:sSubPr>
                              <m:e>
                                <m:acc>
                                  <m:accPr>
                                    <m:chr m:val="̅"/>
                                    <m:ctrlPr>
                                      <a:rPr lang="en-US" sz="2400" i="1">
                                        <a:latin typeface="Cambria Math" panose="02040503050406030204" pitchFamily="18" charset="0"/>
                                      </a:rPr>
                                    </m:ctrlPr>
                                  </m:accPr>
                                  <m:e>
                                    <m:r>
                                      <a:rPr lang="en-US" sz="2400" i="1">
                                        <a:latin typeface="Cambria Math"/>
                                      </a:rPr>
                                      <m:t>𝑥</m:t>
                                    </m:r>
                                  </m:e>
                                </m:acc>
                              </m:e>
                              <m:sub>
                                <m:r>
                                  <a:rPr lang="en-US" sz="2400" b="0" i="1" smtClean="0">
                                    <a:latin typeface="Cambria Math"/>
                                  </a:rPr>
                                  <m:t>2</m:t>
                                </m:r>
                              </m:sub>
                            </m:sSub>
                            <m:r>
                              <a:rPr lang="en-US" sz="2400" b="0" i="1" smtClean="0">
                                <a:latin typeface="Cambria Math"/>
                              </a:rPr>
                              <m:t>,⋯,</m:t>
                            </m:r>
                            <m:sSub>
                              <m:sSubPr>
                                <m:ctrlPr>
                                  <a:rPr lang="en-US" sz="2400" i="1">
                                    <a:latin typeface="Cambria Math" panose="02040503050406030204" pitchFamily="18" charset="0"/>
                                  </a:rPr>
                                </m:ctrlPr>
                              </m:sSubPr>
                              <m:e>
                                <m:acc>
                                  <m:accPr>
                                    <m:chr m:val="̅"/>
                                    <m:ctrlPr>
                                      <a:rPr lang="en-US" sz="2400" i="1">
                                        <a:latin typeface="Cambria Math" panose="02040503050406030204" pitchFamily="18" charset="0"/>
                                      </a:rPr>
                                    </m:ctrlPr>
                                  </m:accPr>
                                  <m:e>
                                    <m:r>
                                      <a:rPr lang="en-US" sz="2400" i="1">
                                        <a:latin typeface="Cambria Math"/>
                                      </a:rPr>
                                      <m:t>𝑥</m:t>
                                    </m:r>
                                  </m:e>
                                </m:acc>
                              </m:e>
                              <m:sub>
                                <m:r>
                                  <a:rPr lang="en-US" sz="2400" b="0" i="1" smtClean="0">
                                    <a:latin typeface="Cambria Math"/>
                                  </a:rPr>
                                  <m:t>𝑛</m:t>
                                </m:r>
                              </m:sub>
                            </m:sSub>
                          </m:e>
                        </m:d>
                      </m:e>
                      <m:sup>
                        <m:r>
                          <a:rPr lang="en-US" sz="2400" b="0" i="1" smtClean="0">
                            <a:latin typeface="Cambria Math"/>
                          </a:rPr>
                          <m:t>𝑇</m:t>
                        </m:r>
                      </m:sup>
                    </m:sSup>
                  </m:oMath>
                </a14:m>
                <a:r>
                  <a:rPr lang="en-US" sz="2400" dirty="0" smtClean="0"/>
                  <a:t> </a:t>
                </a:r>
                <a:br>
                  <a:rPr lang="en-US" sz="2400" dirty="0" smtClean="0"/>
                </a:br>
                <a14:m>
                  <m:oMath xmlns:m="http://schemas.openxmlformats.org/officeDocument/2006/math">
                    <m:m>
                      <m:mPr>
                        <m:mcs>
                          <m:mc>
                            <m:mcPr>
                              <m:count m:val="2"/>
                              <m:mcJc m:val="center"/>
                            </m:mcPr>
                          </m:mc>
                        </m:mcs>
                        <m:ctrlPr>
                          <a:rPr lang="en-US" sz="2400" b="0" i="1" smtClean="0">
                            <a:latin typeface="Cambria Math" panose="02040503050406030204" pitchFamily="18" charset="0"/>
                          </a:rPr>
                        </m:ctrlPr>
                      </m:mPr>
                      <m:mr>
                        <m:e>
                          <m:r>
                            <a:rPr lang="en-US" sz="2400" i="1">
                              <a:latin typeface="Cambria Math"/>
                            </a:rPr>
                            <m:t>𝑓</m:t>
                          </m:r>
                          <m:d>
                            <m:dPr>
                              <m:ctrlPr>
                                <a:rPr lang="en-US" sz="2400" i="1">
                                  <a:latin typeface="Cambria Math" panose="02040503050406030204" pitchFamily="18" charset="0"/>
                                </a:rPr>
                              </m:ctrlPr>
                            </m:dPr>
                            <m:e>
                              <m:sSub>
                                <m:sSubPr>
                                  <m:ctrlPr>
                                    <a:rPr lang="en-US" sz="2400" i="1">
                                      <a:latin typeface="Cambria Math" panose="02040503050406030204" pitchFamily="18" charset="0"/>
                                    </a:rPr>
                                  </m:ctrlPr>
                                </m:sSubPr>
                                <m:e>
                                  <m:r>
                                    <a:rPr lang="en-US" sz="2400" i="1">
                                      <a:latin typeface="Cambria Math"/>
                                    </a:rPr>
                                    <m:t>𝑥</m:t>
                                  </m:r>
                                </m:e>
                                <m:sub>
                                  <m:r>
                                    <a:rPr lang="en-US" sz="2400" i="1">
                                      <a:latin typeface="Cambria Math"/>
                                    </a:rPr>
                                    <m:t>1</m:t>
                                  </m:r>
                                </m:sub>
                              </m:sSub>
                              <m:r>
                                <a:rPr lang="en-US" sz="2400" i="1">
                                  <a:latin typeface="Cambria Math"/>
                                </a:rPr>
                                <m:t>,</m:t>
                              </m:r>
                              <m:sSub>
                                <m:sSubPr>
                                  <m:ctrlPr>
                                    <a:rPr lang="en-US" sz="2400" i="1">
                                      <a:latin typeface="Cambria Math" panose="02040503050406030204" pitchFamily="18" charset="0"/>
                                    </a:rPr>
                                  </m:ctrlPr>
                                </m:sSubPr>
                                <m:e>
                                  <m:r>
                                    <a:rPr lang="en-US" sz="2400" i="1">
                                      <a:latin typeface="Cambria Math"/>
                                    </a:rPr>
                                    <m:t>𝑥</m:t>
                                  </m:r>
                                </m:e>
                                <m:sub>
                                  <m:r>
                                    <a:rPr lang="en-US" sz="2400" i="1">
                                      <a:latin typeface="Cambria Math"/>
                                    </a:rPr>
                                    <m:t>2</m:t>
                                  </m:r>
                                </m:sub>
                              </m:sSub>
                              <m:r>
                                <a:rPr lang="en-US" sz="2400" i="1">
                                  <a:latin typeface="Cambria Math"/>
                                </a:rPr>
                                <m:t>,</m:t>
                              </m:r>
                              <m:r>
                                <a:rPr lang="en-US" sz="2400" i="1">
                                  <a:latin typeface="Cambria Math"/>
                                  <a:ea typeface="Cambria Math"/>
                                </a:rPr>
                                <m:t>⋯</m:t>
                              </m:r>
                              <m:sSub>
                                <m:sSubPr>
                                  <m:ctrlPr>
                                    <a:rPr lang="en-US" sz="2400" i="1">
                                      <a:latin typeface="Cambria Math" panose="02040503050406030204" pitchFamily="18" charset="0"/>
                                    </a:rPr>
                                  </m:ctrlPr>
                                </m:sSubPr>
                                <m:e>
                                  <m:r>
                                    <a:rPr lang="en-US" sz="2400" i="1">
                                      <a:latin typeface="Cambria Math"/>
                                    </a:rPr>
                                    <m:t>𝑥</m:t>
                                  </m:r>
                                </m:e>
                                <m:sub>
                                  <m:r>
                                    <a:rPr lang="en-US" sz="2400" i="1">
                                      <a:latin typeface="Cambria Math"/>
                                    </a:rPr>
                                    <m:t>𝑛</m:t>
                                  </m:r>
                                </m:sub>
                              </m:sSub>
                            </m:e>
                          </m:d>
                          <m:r>
                            <a:rPr lang="en-US" sz="2400" i="1">
                              <a:latin typeface="Cambria Math"/>
                            </a:rPr>
                            <m:t>=</m:t>
                          </m:r>
                        </m:e>
                        <m:e>
                          <m:r>
                            <a:rPr lang="en-US" sz="2400" i="1">
                              <a:latin typeface="Cambria Math"/>
                            </a:rPr>
                            <m:t>𝑓</m:t>
                          </m:r>
                          <m:d>
                            <m:dPr>
                              <m:ctrlPr>
                                <a:rPr lang="en-US" sz="2400" i="1">
                                  <a:latin typeface="Cambria Math" panose="02040503050406030204" pitchFamily="18" charset="0"/>
                                </a:rPr>
                              </m:ctrlPr>
                            </m:dPr>
                            <m:e>
                              <m:sSub>
                                <m:sSubPr>
                                  <m:ctrlPr>
                                    <a:rPr lang="en-US" sz="2400" i="1">
                                      <a:latin typeface="Cambria Math" panose="02040503050406030204" pitchFamily="18" charset="0"/>
                                    </a:rPr>
                                  </m:ctrlPr>
                                </m:sSubPr>
                                <m:e>
                                  <m:acc>
                                    <m:accPr>
                                      <m:chr m:val="̅"/>
                                      <m:ctrlPr>
                                        <a:rPr lang="en-US" sz="2400" i="1">
                                          <a:latin typeface="Cambria Math" panose="02040503050406030204" pitchFamily="18" charset="0"/>
                                        </a:rPr>
                                      </m:ctrlPr>
                                    </m:accPr>
                                    <m:e>
                                      <m:r>
                                        <a:rPr lang="en-US" sz="2400" i="1">
                                          <a:latin typeface="Cambria Math"/>
                                        </a:rPr>
                                        <m:t>𝑥</m:t>
                                      </m:r>
                                    </m:e>
                                  </m:acc>
                                </m:e>
                                <m:sub>
                                  <m:r>
                                    <a:rPr lang="en-US" sz="2400" i="1">
                                      <a:latin typeface="Cambria Math"/>
                                    </a:rPr>
                                    <m:t>1</m:t>
                                  </m:r>
                                </m:sub>
                              </m:sSub>
                              <m:r>
                                <a:rPr lang="en-US" sz="2400" i="1">
                                  <a:latin typeface="Cambria Math"/>
                                </a:rPr>
                                <m:t>,</m:t>
                              </m:r>
                              <m:sSub>
                                <m:sSubPr>
                                  <m:ctrlPr>
                                    <a:rPr lang="en-US" sz="2400" i="1">
                                      <a:latin typeface="Cambria Math" panose="02040503050406030204" pitchFamily="18" charset="0"/>
                                    </a:rPr>
                                  </m:ctrlPr>
                                </m:sSubPr>
                                <m:e>
                                  <m:acc>
                                    <m:accPr>
                                      <m:chr m:val="̅"/>
                                      <m:ctrlPr>
                                        <a:rPr lang="en-US" sz="2400" i="1">
                                          <a:latin typeface="Cambria Math" panose="02040503050406030204" pitchFamily="18" charset="0"/>
                                        </a:rPr>
                                      </m:ctrlPr>
                                    </m:accPr>
                                    <m:e>
                                      <m:r>
                                        <a:rPr lang="en-US" sz="2400" i="1">
                                          <a:latin typeface="Cambria Math"/>
                                        </a:rPr>
                                        <m:t>𝑥</m:t>
                                      </m:r>
                                    </m:e>
                                  </m:acc>
                                </m:e>
                                <m:sub>
                                  <m:r>
                                    <a:rPr lang="en-US" sz="2400" i="1">
                                      <a:latin typeface="Cambria Math"/>
                                    </a:rPr>
                                    <m:t>2</m:t>
                                  </m:r>
                                </m:sub>
                              </m:sSub>
                              <m:r>
                                <a:rPr lang="en-US" sz="2400" i="1">
                                  <a:latin typeface="Cambria Math"/>
                                </a:rPr>
                                <m:t>,⋯,</m:t>
                              </m:r>
                              <m:sSub>
                                <m:sSubPr>
                                  <m:ctrlPr>
                                    <a:rPr lang="en-US" sz="2400" i="1">
                                      <a:latin typeface="Cambria Math" panose="02040503050406030204" pitchFamily="18" charset="0"/>
                                    </a:rPr>
                                  </m:ctrlPr>
                                </m:sSubPr>
                                <m:e>
                                  <m:acc>
                                    <m:accPr>
                                      <m:chr m:val="̅"/>
                                      <m:ctrlPr>
                                        <a:rPr lang="en-US" sz="2400" i="1">
                                          <a:latin typeface="Cambria Math" panose="02040503050406030204" pitchFamily="18" charset="0"/>
                                        </a:rPr>
                                      </m:ctrlPr>
                                    </m:accPr>
                                    <m:e>
                                      <m:r>
                                        <a:rPr lang="en-US" sz="2400" i="1">
                                          <a:latin typeface="Cambria Math"/>
                                        </a:rPr>
                                        <m:t>𝑥</m:t>
                                      </m:r>
                                    </m:e>
                                  </m:acc>
                                </m:e>
                                <m:sub>
                                  <m:r>
                                    <a:rPr lang="en-US" sz="2400" i="1">
                                      <a:latin typeface="Cambria Math"/>
                                    </a:rPr>
                                    <m:t>𝑛</m:t>
                                  </m:r>
                                </m:sub>
                              </m:sSub>
                            </m:e>
                          </m:d>
                          <m:r>
                            <a:rPr lang="en-US" sz="2400" i="1">
                              <a:latin typeface="Cambria Math"/>
                            </a:rPr>
                            <m:t>+</m:t>
                          </m:r>
                          <m:f>
                            <m:fPr>
                              <m:ctrlPr>
                                <a:rPr lang="en-US" sz="2400" i="1">
                                  <a:latin typeface="Cambria Math" panose="02040503050406030204" pitchFamily="18" charset="0"/>
                                </a:rPr>
                              </m:ctrlPr>
                            </m:fPr>
                            <m:num>
                              <m:r>
                                <a:rPr lang="en-US" sz="2400" i="1">
                                  <a:latin typeface="Cambria Math"/>
                                  <a:ea typeface="Cambria Math"/>
                                </a:rPr>
                                <m:t>𝜕</m:t>
                              </m:r>
                              <m:r>
                                <a:rPr lang="en-US" sz="2400" i="1">
                                  <a:latin typeface="Cambria Math"/>
                                </a:rPr>
                                <m:t>𝑓</m:t>
                              </m:r>
                            </m:num>
                            <m:den>
                              <m:r>
                                <a:rPr lang="en-US" sz="2400" i="1">
                                  <a:latin typeface="Cambria Math"/>
                                  <a:ea typeface="Cambria Math"/>
                                </a:rPr>
                                <m:t>𝜕</m:t>
                              </m:r>
                              <m:sSub>
                                <m:sSubPr>
                                  <m:ctrlPr>
                                    <a:rPr lang="en-US" sz="2400" i="1">
                                      <a:latin typeface="Cambria Math" panose="02040503050406030204" pitchFamily="18" charset="0"/>
                                      <a:ea typeface="Cambria Math"/>
                                    </a:rPr>
                                  </m:ctrlPr>
                                </m:sSubPr>
                                <m:e>
                                  <m:r>
                                    <a:rPr lang="en-US" sz="2400" i="1">
                                      <a:latin typeface="Cambria Math"/>
                                      <a:ea typeface="Cambria Math"/>
                                    </a:rPr>
                                    <m:t>𝑥</m:t>
                                  </m:r>
                                </m:e>
                                <m:sub>
                                  <m:r>
                                    <a:rPr lang="en-US" sz="2400" i="1">
                                      <a:latin typeface="Cambria Math"/>
                                      <a:ea typeface="Cambria Math"/>
                                    </a:rPr>
                                    <m:t>1</m:t>
                                  </m:r>
                                </m:sub>
                              </m:sSub>
                            </m:den>
                          </m:f>
                          <m:d>
                            <m:dPr>
                              <m:ctrlPr>
                                <a:rPr lang="en-US" sz="2400" i="1">
                                  <a:latin typeface="Cambria Math" panose="02040503050406030204" pitchFamily="18" charset="0"/>
                                </a:rPr>
                              </m:ctrlPr>
                            </m:dPr>
                            <m:e>
                              <m:acc>
                                <m:accPr>
                                  <m:chr m:val="⃗"/>
                                  <m:ctrlPr>
                                    <a:rPr lang="en-US" sz="2400" i="1">
                                      <a:latin typeface="Cambria Math" panose="02040503050406030204" pitchFamily="18" charset="0"/>
                                    </a:rPr>
                                  </m:ctrlPr>
                                </m:accPr>
                                <m:e>
                                  <m:acc>
                                    <m:accPr>
                                      <m:chr m:val="̅"/>
                                      <m:ctrlPr>
                                        <a:rPr lang="en-US" sz="2400" i="1">
                                          <a:latin typeface="Cambria Math" panose="02040503050406030204" pitchFamily="18" charset="0"/>
                                        </a:rPr>
                                      </m:ctrlPr>
                                    </m:accPr>
                                    <m:e>
                                      <m:r>
                                        <a:rPr lang="en-US" sz="2400" i="1">
                                          <a:latin typeface="Cambria Math"/>
                                        </a:rPr>
                                        <m:t>𝑋</m:t>
                                      </m:r>
                                    </m:e>
                                  </m:acc>
                                </m:e>
                              </m:acc>
                            </m:e>
                          </m:d>
                          <m:d>
                            <m:dPr>
                              <m:ctrlPr>
                                <a:rPr lang="en-US" sz="2400" i="1">
                                  <a:latin typeface="Cambria Math" panose="02040503050406030204" pitchFamily="18" charset="0"/>
                                </a:rPr>
                              </m:ctrlPr>
                            </m:dPr>
                            <m:e>
                              <m:sSub>
                                <m:sSubPr>
                                  <m:ctrlPr>
                                    <a:rPr lang="en-US" sz="2400" i="1">
                                      <a:latin typeface="Cambria Math" panose="02040503050406030204" pitchFamily="18" charset="0"/>
                                    </a:rPr>
                                  </m:ctrlPr>
                                </m:sSubPr>
                                <m:e>
                                  <m:r>
                                    <a:rPr lang="en-US" sz="2400" i="1">
                                      <a:latin typeface="Cambria Math"/>
                                    </a:rPr>
                                    <m:t>𝑥</m:t>
                                  </m:r>
                                </m:e>
                                <m:sub>
                                  <m:r>
                                    <a:rPr lang="en-US" sz="2400" i="1">
                                      <a:latin typeface="Cambria Math"/>
                                    </a:rPr>
                                    <m:t>1</m:t>
                                  </m:r>
                                </m:sub>
                              </m:sSub>
                              <m:r>
                                <a:rPr lang="en-US" sz="2400" i="1">
                                  <a:latin typeface="Cambria Math"/>
                                </a:rPr>
                                <m:t>−</m:t>
                              </m:r>
                              <m:sSub>
                                <m:sSubPr>
                                  <m:ctrlPr>
                                    <a:rPr lang="en-US" sz="2400" i="1">
                                      <a:latin typeface="Cambria Math" panose="02040503050406030204" pitchFamily="18" charset="0"/>
                                    </a:rPr>
                                  </m:ctrlPr>
                                </m:sSubPr>
                                <m:e>
                                  <m:acc>
                                    <m:accPr>
                                      <m:chr m:val="̅"/>
                                      <m:ctrlPr>
                                        <a:rPr lang="en-US" sz="2400" i="1">
                                          <a:latin typeface="Cambria Math" panose="02040503050406030204" pitchFamily="18" charset="0"/>
                                        </a:rPr>
                                      </m:ctrlPr>
                                    </m:accPr>
                                    <m:e>
                                      <m:r>
                                        <a:rPr lang="en-US" sz="2400" i="1">
                                          <a:latin typeface="Cambria Math"/>
                                        </a:rPr>
                                        <m:t>𝑥</m:t>
                                      </m:r>
                                    </m:e>
                                  </m:acc>
                                </m:e>
                                <m:sub>
                                  <m:r>
                                    <a:rPr lang="en-US" sz="2400" i="1">
                                      <a:latin typeface="Cambria Math"/>
                                    </a:rPr>
                                    <m:t>1</m:t>
                                  </m:r>
                                </m:sub>
                              </m:sSub>
                            </m:e>
                          </m:d>
                        </m:e>
                      </m:mr>
                      <m:mr>
                        <m:e/>
                        <m:e>
                          <m:r>
                            <a:rPr lang="en-US" sz="2400" i="1">
                              <a:latin typeface="Cambria Math"/>
                            </a:rPr>
                            <m:t>+</m:t>
                          </m:r>
                          <m:f>
                            <m:fPr>
                              <m:ctrlPr>
                                <a:rPr lang="en-US" sz="2400" i="1">
                                  <a:latin typeface="Cambria Math" panose="02040503050406030204" pitchFamily="18" charset="0"/>
                                </a:rPr>
                              </m:ctrlPr>
                            </m:fPr>
                            <m:num>
                              <m:r>
                                <a:rPr lang="en-US" sz="2400" i="1">
                                  <a:latin typeface="Cambria Math"/>
                                  <a:ea typeface="Cambria Math"/>
                                </a:rPr>
                                <m:t>𝜕</m:t>
                              </m:r>
                              <m:r>
                                <a:rPr lang="en-US" sz="2400" i="1">
                                  <a:latin typeface="Cambria Math"/>
                                </a:rPr>
                                <m:t>𝑓</m:t>
                              </m:r>
                            </m:num>
                            <m:den>
                              <m:r>
                                <a:rPr lang="en-US" sz="2400" i="1">
                                  <a:latin typeface="Cambria Math"/>
                                  <a:ea typeface="Cambria Math"/>
                                </a:rPr>
                                <m:t>𝜕</m:t>
                              </m:r>
                              <m:sSub>
                                <m:sSubPr>
                                  <m:ctrlPr>
                                    <a:rPr lang="en-US" sz="2400" i="1">
                                      <a:latin typeface="Cambria Math" panose="02040503050406030204" pitchFamily="18" charset="0"/>
                                      <a:ea typeface="Cambria Math"/>
                                    </a:rPr>
                                  </m:ctrlPr>
                                </m:sSubPr>
                                <m:e>
                                  <m:r>
                                    <a:rPr lang="en-US" sz="2400" i="1">
                                      <a:latin typeface="Cambria Math"/>
                                      <a:ea typeface="Cambria Math"/>
                                    </a:rPr>
                                    <m:t>𝑥</m:t>
                                  </m:r>
                                </m:e>
                                <m:sub>
                                  <m:r>
                                    <a:rPr lang="en-US" sz="2400" i="1">
                                      <a:latin typeface="Cambria Math"/>
                                      <a:ea typeface="Cambria Math"/>
                                    </a:rPr>
                                    <m:t>2</m:t>
                                  </m:r>
                                </m:sub>
                              </m:sSub>
                            </m:den>
                          </m:f>
                          <m:d>
                            <m:dPr>
                              <m:ctrlPr>
                                <a:rPr lang="en-US" sz="2400" i="1">
                                  <a:latin typeface="Cambria Math" panose="02040503050406030204" pitchFamily="18" charset="0"/>
                                  <a:ea typeface="Cambria Math"/>
                                </a:rPr>
                              </m:ctrlPr>
                            </m:dPr>
                            <m:e>
                              <m:acc>
                                <m:accPr>
                                  <m:chr m:val="⃗"/>
                                  <m:ctrlPr>
                                    <a:rPr lang="en-US" sz="2400" i="1">
                                      <a:latin typeface="Cambria Math" panose="02040503050406030204" pitchFamily="18" charset="0"/>
                                    </a:rPr>
                                  </m:ctrlPr>
                                </m:accPr>
                                <m:e>
                                  <m:acc>
                                    <m:accPr>
                                      <m:chr m:val="̅"/>
                                      <m:ctrlPr>
                                        <a:rPr lang="en-US" sz="2400" i="1">
                                          <a:latin typeface="Cambria Math" panose="02040503050406030204" pitchFamily="18" charset="0"/>
                                        </a:rPr>
                                      </m:ctrlPr>
                                    </m:accPr>
                                    <m:e>
                                      <m:r>
                                        <a:rPr lang="en-US" sz="2400" i="1">
                                          <a:latin typeface="Cambria Math"/>
                                        </a:rPr>
                                        <m:t>𝑋</m:t>
                                      </m:r>
                                    </m:e>
                                  </m:acc>
                                </m:e>
                              </m:acc>
                            </m:e>
                          </m:d>
                          <m:d>
                            <m:dPr>
                              <m:ctrlPr>
                                <a:rPr lang="en-US" sz="2400" i="1">
                                  <a:latin typeface="Cambria Math" panose="02040503050406030204" pitchFamily="18" charset="0"/>
                                </a:rPr>
                              </m:ctrlPr>
                            </m:dPr>
                            <m:e>
                              <m:sSub>
                                <m:sSubPr>
                                  <m:ctrlPr>
                                    <a:rPr lang="en-US" sz="2400" i="1">
                                      <a:latin typeface="Cambria Math" panose="02040503050406030204" pitchFamily="18" charset="0"/>
                                    </a:rPr>
                                  </m:ctrlPr>
                                </m:sSubPr>
                                <m:e>
                                  <m:r>
                                    <a:rPr lang="en-US" sz="2400" i="1">
                                      <a:latin typeface="Cambria Math"/>
                                    </a:rPr>
                                    <m:t>𝑥</m:t>
                                  </m:r>
                                </m:e>
                                <m:sub>
                                  <m:r>
                                    <a:rPr lang="en-US" sz="2400" i="1">
                                      <a:latin typeface="Cambria Math"/>
                                    </a:rPr>
                                    <m:t>2</m:t>
                                  </m:r>
                                </m:sub>
                              </m:sSub>
                              <m:r>
                                <a:rPr lang="en-US" sz="2400" i="1">
                                  <a:latin typeface="Cambria Math"/>
                                </a:rPr>
                                <m:t>−</m:t>
                              </m:r>
                              <m:sSub>
                                <m:sSubPr>
                                  <m:ctrlPr>
                                    <a:rPr lang="en-US" sz="2400" i="1">
                                      <a:latin typeface="Cambria Math" panose="02040503050406030204" pitchFamily="18" charset="0"/>
                                    </a:rPr>
                                  </m:ctrlPr>
                                </m:sSubPr>
                                <m:e>
                                  <m:acc>
                                    <m:accPr>
                                      <m:chr m:val="̅"/>
                                      <m:ctrlPr>
                                        <a:rPr lang="en-US" sz="2400" i="1">
                                          <a:latin typeface="Cambria Math" panose="02040503050406030204" pitchFamily="18" charset="0"/>
                                        </a:rPr>
                                      </m:ctrlPr>
                                    </m:accPr>
                                    <m:e>
                                      <m:r>
                                        <a:rPr lang="en-US" sz="2400" i="1">
                                          <a:latin typeface="Cambria Math"/>
                                        </a:rPr>
                                        <m:t>𝑥</m:t>
                                      </m:r>
                                    </m:e>
                                  </m:acc>
                                </m:e>
                                <m:sub>
                                  <m:r>
                                    <a:rPr lang="en-US" sz="2400" i="1">
                                      <a:latin typeface="Cambria Math"/>
                                    </a:rPr>
                                    <m:t>2</m:t>
                                  </m:r>
                                </m:sub>
                              </m:sSub>
                            </m:e>
                          </m:d>
                          <m:r>
                            <a:rPr lang="en-US" sz="2400">
                              <a:latin typeface="Cambria Math"/>
                            </a:rPr>
                            <m:t>+</m:t>
                          </m:r>
                          <m:r>
                            <a:rPr lang="en-US" sz="2400" i="1">
                              <a:latin typeface="Cambria Math"/>
                            </a:rPr>
                            <m:t>⋯</m:t>
                          </m:r>
                        </m:e>
                      </m:mr>
                      <m:mr>
                        <m:e/>
                        <m:e>
                          <m:r>
                            <a:rPr lang="en-US" sz="2400" i="1">
                              <a:latin typeface="Cambria Math"/>
                            </a:rPr>
                            <m:t>+</m:t>
                          </m:r>
                          <m:f>
                            <m:fPr>
                              <m:ctrlPr>
                                <a:rPr lang="en-US" sz="2400" i="1">
                                  <a:latin typeface="Cambria Math" panose="02040503050406030204" pitchFamily="18" charset="0"/>
                                </a:rPr>
                              </m:ctrlPr>
                            </m:fPr>
                            <m:num>
                              <m:r>
                                <a:rPr lang="en-US" sz="2400" i="1">
                                  <a:latin typeface="Cambria Math"/>
                                  <a:ea typeface="Cambria Math"/>
                                </a:rPr>
                                <m:t>𝜕</m:t>
                              </m:r>
                              <m:r>
                                <a:rPr lang="en-US" sz="2400" i="1">
                                  <a:latin typeface="Cambria Math"/>
                                </a:rPr>
                                <m:t>𝑓</m:t>
                              </m:r>
                            </m:num>
                            <m:den>
                              <m:r>
                                <a:rPr lang="en-US" sz="2400" i="1">
                                  <a:latin typeface="Cambria Math"/>
                                  <a:ea typeface="Cambria Math"/>
                                </a:rPr>
                                <m:t>𝜕</m:t>
                              </m:r>
                              <m:sSub>
                                <m:sSubPr>
                                  <m:ctrlPr>
                                    <a:rPr lang="en-US" sz="2400" i="1">
                                      <a:latin typeface="Cambria Math" panose="02040503050406030204" pitchFamily="18" charset="0"/>
                                      <a:ea typeface="Cambria Math"/>
                                    </a:rPr>
                                  </m:ctrlPr>
                                </m:sSubPr>
                                <m:e>
                                  <m:r>
                                    <a:rPr lang="en-US" sz="2400" i="1">
                                      <a:latin typeface="Cambria Math"/>
                                      <a:ea typeface="Cambria Math"/>
                                    </a:rPr>
                                    <m:t>𝑥</m:t>
                                  </m:r>
                                </m:e>
                                <m:sub>
                                  <m:r>
                                    <a:rPr lang="en-US" sz="2400" i="1">
                                      <a:latin typeface="Cambria Math"/>
                                      <a:ea typeface="Cambria Math"/>
                                    </a:rPr>
                                    <m:t>𝑛</m:t>
                                  </m:r>
                                </m:sub>
                              </m:sSub>
                            </m:den>
                          </m:f>
                          <m:d>
                            <m:dPr>
                              <m:ctrlPr>
                                <a:rPr lang="en-US" sz="2400" i="1">
                                  <a:latin typeface="Cambria Math" panose="02040503050406030204" pitchFamily="18" charset="0"/>
                                  <a:ea typeface="Cambria Math"/>
                                </a:rPr>
                              </m:ctrlPr>
                            </m:dPr>
                            <m:e>
                              <m:acc>
                                <m:accPr>
                                  <m:chr m:val="⃗"/>
                                  <m:ctrlPr>
                                    <a:rPr lang="en-US" sz="2400" i="1">
                                      <a:latin typeface="Cambria Math" panose="02040503050406030204" pitchFamily="18" charset="0"/>
                                    </a:rPr>
                                  </m:ctrlPr>
                                </m:accPr>
                                <m:e>
                                  <m:acc>
                                    <m:accPr>
                                      <m:chr m:val="̅"/>
                                      <m:ctrlPr>
                                        <a:rPr lang="en-US" sz="2400" i="1">
                                          <a:latin typeface="Cambria Math" panose="02040503050406030204" pitchFamily="18" charset="0"/>
                                        </a:rPr>
                                      </m:ctrlPr>
                                    </m:accPr>
                                    <m:e>
                                      <m:r>
                                        <a:rPr lang="en-US" sz="2400" i="1">
                                          <a:latin typeface="Cambria Math"/>
                                        </a:rPr>
                                        <m:t>𝑋</m:t>
                                      </m:r>
                                    </m:e>
                                  </m:acc>
                                </m:e>
                              </m:acc>
                            </m:e>
                          </m:d>
                          <m:d>
                            <m:dPr>
                              <m:ctrlPr>
                                <a:rPr lang="en-US" sz="2400" i="1">
                                  <a:latin typeface="Cambria Math" panose="02040503050406030204" pitchFamily="18" charset="0"/>
                                </a:rPr>
                              </m:ctrlPr>
                            </m:dPr>
                            <m:e>
                              <m:sSub>
                                <m:sSubPr>
                                  <m:ctrlPr>
                                    <a:rPr lang="en-US" sz="2400" i="1">
                                      <a:latin typeface="Cambria Math" panose="02040503050406030204" pitchFamily="18" charset="0"/>
                                    </a:rPr>
                                  </m:ctrlPr>
                                </m:sSubPr>
                                <m:e>
                                  <m:r>
                                    <a:rPr lang="en-US" sz="2400" i="1">
                                      <a:latin typeface="Cambria Math"/>
                                    </a:rPr>
                                    <m:t>𝑥</m:t>
                                  </m:r>
                                </m:e>
                                <m:sub>
                                  <m:r>
                                    <a:rPr lang="en-US" sz="2400" i="1">
                                      <a:latin typeface="Cambria Math"/>
                                    </a:rPr>
                                    <m:t>𝑛</m:t>
                                  </m:r>
                                </m:sub>
                              </m:sSub>
                              <m:r>
                                <a:rPr lang="en-US" sz="2400" i="1">
                                  <a:latin typeface="Cambria Math"/>
                                </a:rPr>
                                <m:t>−</m:t>
                              </m:r>
                              <m:sSub>
                                <m:sSubPr>
                                  <m:ctrlPr>
                                    <a:rPr lang="en-US" sz="2400" i="1">
                                      <a:latin typeface="Cambria Math" panose="02040503050406030204" pitchFamily="18" charset="0"/>
                                    </a:rPr>
                                  </m:ctrlPr>
                                </m:sSubPr>
                                <m:e>
                                  <m:acc>
                                    <m:accPr>
                                      <m:chr m:val="̅"/>
                                      <m:ctrlPr>
                                        <a:rPr lang="en-US" sz="2400" i="1">
                                          <a:latin typeface="Cambria Math" panose="02040503050406030204" pitchFamily="18" charset="0"/>
                                        </a:rPr>
                                      </m:ctrlPr>
                                    </m:accPr>
                                    <m:e>
                                      <m:r>
                                        <a:rPr lang="en-US" sz="2400" i="1">
                                          <a:latin typeface="Cambria Math"/>
                                        </a:rPr>
                                        <m:t>𝑥</m:t>
                                      </m:r>
                                    </m:e>
                                  </m:acc>
                                </m:e>
                                <m:sub>
                                  <m:r>
                                    <a:rPr lang="en-US" sz="2400" i="1">
                                      <a:latin typeface="Cambria Math"/>
                                    </a:rPr>
                                    <m:t>𝑛</m:t>
                                  </m:r>
                                </m:sub>
                              </m:sSub>
                            </m:e>
                          </m:d>
                          <m:r>
                            <a:rPr lang="en-US" sz="2400" i="1">
                              <a:latin typeface="Cambria Math"/>
                            </a:rPr>
                            <m:t>+</m:t>
                          </m:r>
                        </m:e>
                      </m:mr>
                    </m:m>
                  </m:oMath>
                </a14:m>
                <a:r>
                  <a:rPr lang="en-US" sz="2400" dirty="0" smtClean="0"/>
                  <a:t> 				higher order derivative terms</a:t>
                </a:r>
                <a:endParaRPr lang="en-US" sz="2400" dirty="0"/>
              </a:p>
              <a:p>
                <a:endParaRPr lang="en-US"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2"/>
                <a:stretch>
                  <a:fillRect l="-963" t="-1078"/>
                </a:stretch>
              </a:blipFill>
            </p:spPr>
            <p:txBody>
              <a:bodyPr/>
              <a:lstStyle/>
              <a:p>
                <a:r>
                  <a:rPr lang="en-US">
                    <a:noFill/>
                  </a:rPr>
                  <a:t> </a:t>
                </a:r>
              </a:p>
            </p:txBody>
          </p:sp>
        </mc:Fallback>
      </mc:AlternateContent>
    </p:spTree>
    <p:extLst>
      <p:ext uri="{BB962C8B-B14F-4D97-AF65-F5344CB8AC3E}">
        <p14:creationId xmlns:p14="http://schemas.microsoft.com/office/powerpoint/2010/main" val="41521734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Error Propagation</a:t>
            </a:r>
            <a:endParaRPr lang="en-US" dirty="0"/>
          </a:p>
        </p:txBody>
      </p:sp>
      <p:sp>
        <p:nvSpPr>
          <p:cNvPr id="3" name="Content Placeholder 2"/>
          <p:cNvSpPr>
            <a:spLocks noGrp="1"/>
          </p:cNvSpPr>
          <p:nvPr>
            <p:ph idx="1"/>
          </p:nvPr>
        </p:nvSpPr>
        <p:spPr/>
        <p:txBody>
          <a:bodyPr/>
          <a:lstStyle/>
          <a:p>
            <a:r>
              <a:rPr lang="en-US" sz="2400" dirty="0"/>
              <a:t>Neglecting higher order </a:t>
            </a:r>
            <a:r>
              <a:rPr lang="en-US" sz="2400" dirty="0" smtClean="0"/>
              <a:t>derivative terms</a:t>
            </a:r>
            <a:r>
              <a:rPr lang="en-US" sz="2400" dirty="0"/>
              <a:t>, the error in the output can </a:t>
            </a:r>
            <a:r>
              <a:rPr lang="en-US" sz="2400" dirty="0" smtClean="0"/>
              <a:t>be expressed as</a:t>
            </a:r>
            <a:br>
              <a:rPr lang="en-US" sz="2400" dirty="0" smtClean="0"/>
            </a:br>
            <a:r>
              <a:rPr lang="en-US" sz="2400" dirty="0" smtClean="0"/>
              <a:t/>
            </a:r>
            <a:br>
              <a:rPr lang="en-US" sz="2400" dirty="0" smtClean="0"/>
            </a:br>
            <a:r>
              <a:rPr lang="en-US" sz="2400" dirty="0" smtClean="0"/>
              <a:t/>
            </a:r>
            <a:br>
              <a:rPr lang="en-US" sz="2400" dirty="0" smtClean="0"/>
            </a:br>
            <a:r>
              <a:rPr lang="en-US" sz="2400" dirty="0" smtClean="0"/>
              <a:t/>
            </a:r>
            <a:br>
              <a:rPr lang="en-US" sz="2400" dirty="0" smtClean="0"/>
            </a:br>
            <a:r>
              <a:rPr lang="en-US" sz="2400" dirty="0"/>
              <a:t>and denoting errors in </a:t>
            </a:r>
            <a:r>
              <a:rPr lang="en-US" sz="2400" dirty="0" smtClean="0"/>
              <a:t>input parameters as</a:t>
            </a:r>
            <a:br>
              <a:rPr lang="en-US" sz="2400" dirty="0" smtClean="0"/>
            </a:br>
            <a:r>
              <a:rPr lang="en-US" sz="2400" dirty="0" smtClean="0"/>
              <a:t/>
            </a:r>
            <a:br>
              <a:rPr lang="en-US" sz="2400" dirty="0" smtClean="0"/>
            </a:br>
            <a:r>
              <a:rPr lang="en-US" sz="2400" dirty="0" smtClean="0"/>
              <a:t/>
            </a:r>
            <a:br>
              <a:rPr lang="en-US" sz="2400" dirty="0" smtClean="0"/>
            </a:br>
            <a:r>
              <a:rPr lang="en-US" sz="2400" dirty="0" smtClean="0"/>
              <a:t/>
            </a:r>
            <a:br>
              <a:rPr lang="en-US" sz="2400" dirty="0" smtClean="0"/>
            </a:br>
            <a:r>
              <a:rPr lang="en-US" sz="2400" dirty="0"/>
              <a:t>we can estimate propagation </a:t>
            </a:r>
            <a:r>
              <a:rPr lang="en-US" sz="2400" dirty="0" smtClean="0"/>
              <a:t>error as</a:t>
            </a:r>
            <a:endParaRPr lang="en-US" sz="2400"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598" y="2501696"/>
            <a:ext cx="4945621" cy="927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1" y="4114800"/>
            <a:ext cx="4419599" cy="502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71625" y="5486400"/>
            <a:ext cx="3059206"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208558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Error Propagation</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sz="2400" dirty="0" smtClean="0"/>
                  <a:t>If </a:t>
                </a:r>
                <a14:m>
                  <m:oMath xmlns:m="http://schemas.openxmlformats.org/officeDocument/2006/math">
                    <m:r>
                      <a:rPr lang="en-US" sz="2400" i="1">
                        <a:latin typeface="Cambria Math"/>
                      </a:rPr>
                      <m:t>𝑓</m:t>
                    </m:r>
                    <m:d>
                      <m:dPr>
                        <m:ctrlPr>
                          <a:rPr lang="en-US" sz="2400" i="1">
                            <a:latin typeface="Cambria Math" panose="02040503050406030204" pitchFamily="18" charset="0"/>
                          </a:rPr>
                        </m:ctrlPr>
                      </m:dPr>
                      <m:e>
                        <m:sSub>
                          <m:sSubPr>
                            <m:ctrlPr>
                              <a:rPr lang="en-US" sz="2400" i="1">
                                <a:latin typeface="Cambria Math" panose="02040503050406030204" pitchFamily="18" charset="0"/>
                              </a:rPr>
                            </m:ctrlPr>
                          </m:sSubPr>
                          <m:e>
                            <m:r>
                              <a:rPr lang="en-US" sz="2400" i="1">
                                <a:latin typeface="Cambria Math"/>
                              </a:rPr>
                              <m:t>𝑥</m:t>
                            </m:r>
                          </m:e>
                          <m:sub>
                            <m:r>
                              <a:rPr lang="en-US" sz="2400" i="1">
                                <a:latin typeface="Cambria Math"/>
                              </a:rPr>
                              <m:t>1</m:t>
                            </m:r>
                          </m:sub>
                        </m:sSub>
                        <m:r>
                          <a:rPr lang="en-US" sz="2400" i="1">
                            <a:latin typeface="Cambria Math"/>
                          </a:rPr>
                          <m:t>,</m:t>
                        </m:r>
                        <m:sSub>
                          <m:sSubPr>
                            <m:ctrlPr>
                              <a:rPr lang="en-US" sz="2400" i="1">
                                <a:latin typeface="Cambria Math" panose="02040503050406030204" pitchFamily="18" charset="0"/>
                              </a:rPr>
                            </m:ctrlPr>
                          </m:sSubPr>
                          <m:e>
                            <m:r>
                              <a:rPr lang="en-US" sz="2400" i="1">
                                <a:latin typeface="Cambria Math"/>
                              </a:rPr>
                              <m:t>𝑥</m:t>
                            </m:r>
                          </m:e>
                          <m:sub>
                            <m:r>
                              <a:rPr lang="en-US" sz="2400" i="1">
                                <a:latin typeface="Cambria Math"/>
                              </a:rPr>
                              <m:t>2</m:t>
                            </m:r>
                          </m:sub>
                        </m:sSub>
                        <m:r>
                          <a:rPr lang="en-US" sz="2400" i="1">
                            <a:latin typeface="Cambria Math"/>
                          </a:rPr>
                          <m:t>,</m:t>
                        </m:r>
                        <m:r>
                          <a:rPr lang="en-US" sz="2400" i="1">
                            <a:latin typeface="Cambria Math"/>
                            <a:ea typeface="Cambria Math"/>
                          </a:rPr>
                          <m:t>⋯</m:t>
                        </m:r>
                        <m:sSub>
                          <m:sSubPr>
                            <m:ctrlPr>
                              <a:rPr lang="en-US" sz="2400" i="1">
                                <a:latin typeface="Cambria Math" panose="02040503050406030204" pitchFamily="18" charset="0"/>
                              </a:rPr>
                            </m:ctrlPr>
                          </m:sSubPr>
                          <m:e>
                            <m:r>
                              <a:rPr lang="en-US" sz="2400" i="1">
                                <a:latin typeface="Cambria Math"/>
                              </a:rPr>
                              <m:t>𝑥</m:t>
                            </m:r>
                          </m:e>
                          <m:sub>
                            <m:r>
                              <a:rPr lang="en-US" sz="2400" i="1">
                                <a:latin typeface="Cambria Math"/>
                              </a:rPr>
                              <m:t>𝑛</m:t>
                            </m:r>
                          </m:sub>
                        </m:sSub>
                      </m:e>
                    </m:d>
                    <m:r>
                      <a:rPr lang="en-US" sz="2400" i="1" smtClean="0">
                        <a:latin typeface="Cambria Math"/>
                        <a:ea typeface="Cambria Math"/>
                      </a:rPr>
                      <m:t>≠</m:t>
                    </m:r>
                    <m:r>
                      <a:rPr lang="en-US" sz="2400" b="0" i="1" smtClean="0">
                        <a:latin typeface="Cambria Math"/>
                        <a:ea typeface="Cambria Math"/>
                      </a:rPr>
                      <m:t>0</m:t>
                    </m:r>
                  </m:oMath>
                </a14:m>
                <a:r>
                  <a:rPr lang="en-US" sz="2400" dirty="0" smtClean="0"/>
                  <a:t> and </a:t>
                </a:r>
                <a14:m>
                  <m:oMath xmlns:m="http://schemas.openxmlformats.org/officeDocument/2006/math">
                    <m:sSub>
                      <m:sSubPr>
                        <m:ctrlPr>
                          <a:rPr lang="en-US" sz="2400" i="1">
                            <a:latin typeface="Cambria Math" panose="02040503050406030204" pitchFamily="18" charset="0"/>
                          </a:rPr>
                        </m:ctrlPr>
                      </m:sSubPr>
                      <m:e>
                        <m:r>
                          <a:rPr lang="en-US" sz="2400" i="1">
                            <a:latin typeface="Cambria Math"/>
                          </a:rPr>
                          <m:t>𝑥</m:t>
                        </m:r>
                      </m:e>
                      <m:sub>
                        <m:r>
                          <a:rPr lang="en-US" sz="2400" b="0" i="1" smtClean="0">
                            <a:latin typeface="Cambria Math"/>
                          </a:rPr>
                          <m:t>𝑖</m:t>
                        </m:r>
                      </m:sub>
                    </m:sSub>
                    <m:r>
                      <a:rPr lang="en-US" sz="2400" i="1" smtClean="0">
                        <a:latin typeface="Cambria Math"/>
                        <a:ea typeface="Cambria Math"/>
                      </a:rPr>
                      <m:t>≠</m:t>
                    </m:r>
                    <m:r>
                      <a:rPr lang="en-US" sz="2400" b="0" i="1" smtClean="0">
                        <a:latin typeface="Cambria Math"/>
                        <a:ea typeface="Cambria Math"/>
                      </a:rPr>
                      <m:t>0</m:t>
                    </m:r>
                  </m:oMath>
                </a14:m>
                <a:r>
                  <a:rPr lang="en-US" sz="2400" dirty="0" smtClean="0"/>
                  <a:t>, the relative propagation error, </a:t>
                </a:r>
                <a14:m>
                  <m:oMath xmlns:m="http://schemas.openxmlformats.org/officeDocument/2006/math">
                    <m:sSub>
                      <m:sSubPr>
                        <m:ctrlPr>
                          <a:rPr lang="en-US" sz="2400" i="1" smtClean="0">
                            <a:latin typeface="Cambria Math" panose="02040503050406030204" pitchFamily="18" charset="0"/>
                          </a:rPr>
                        </m:ctrlPr>
                      </m:sSubPr>
                      <m:e>
                        <m:r>
                          <a:rPr lang="en-US" sz="2400" i="1" smtClean="0">
                            <a:latin typeface="Cambria Math"/>
                            <a:ea typeface="Cambria Math"/>
                          </a:rPr>
                          <m:t>𝜀</m:t>
                        </m:r>
                      </m:e>
                      <m:sub>
                        <m:r>
                          <a:rPr lang="en-US" sz="2400" b="0" i="1" smtClean="0">
                            <a:latin typeface="Cambria Math"/>
                          </a:rPr>
                          <m:t>𝑓</m:t>
                        </m:r>
                      </m:sub>
                    </m:sSub>
                  </m:oMath>
                </a14:m>
                <a:r>
                  <a:rPr lang="en-US" sz="2400" dirty="0" smtClean="0"/>
                  <a:t> is </a:t>
                </a:r>
                <a:br>
                  <a:rPr lang="en-US" sz="2400" dirty="0" smtClean="0"/>
                </a:br>
                <a:r>
                  <a:rPr lang="en-US" sz="2400" dirty="0" smtClean="0"/>
                  <a:t/>
                </a:r>
                <a:br>
                  <a:rPr lang="en-US" sz="2400" dirty="0" smtClean="0"/>
                </a:br>
                <a:r>
                  <a:rPr lang="en-US" sz="2400" dirty="0" smtClean="0"/>
                  <a:t/>
                </a:r>
                <a:br>
                  <a:rPr lang="en-US" sz="2400" dirty="0" smtClean="0"/>
                </a:br>
                <a:r>
                  <a:rPr lang="en-US" sz="2400" dirty="0" smtClean="0"/>
                  <a:t/>
                </a:r>
                <a:br>
                  <a:rPr lang="en-US" sz="2400" dirty="0" smtClean="0"/>
                </a:br>
                <a:r>
                  <a:rPr lang="en-US" sz="2400" dirty="0" smtClean="0"/>
                  <a:t>where </a:t>
                </a:r>
                <a14:m>
                  <m:oMath xmlns:m="http://schemas.openxmlformats.org/officeDocument/2006/math">
                    <m:sSub>
                      <m:sSubPr>
                        <m:ctrlPr>
                          <a:rPr lang="en-US" sz="2400" i="1" smtClean="0">
                            <a:latin typeface="Cambria Math" panose="02040503050406030204" pitchFamily="18" charset="0"/>
                          </a:rPr>
                        </m:ctrlPr>
                      </m:sSubPr>
                      <m:e>
                        <m:r>
                          <a:rPr lang="en-US" sz="2400" i="1" smtClean="0">
                            <a:latin typeface="Cambria Math"/>
                            <a:ea typeface="Cambria Math"/>
                          </a:rPr>
                          <m:t>𝜀</m:t>
                        </m:r>
                      </m:e>
                      <m:sub>
                        <m:sSub>
                          <m:sSubPr>
                            <m:ctrlPr>
                              <a:rPr lang="en-US" sz="2400" i="1" smtClean="0">
                                <a:latin typeface="Cambria Math" panose="02040503050406030204" pitchFamily="18" charset="0"/>
                              </a:rPr>
                            </m:ctrlPr>
                          </m:sSubPr>
                          <m:e>
                            <m:r>
                              <a:rPr lang="en-US" sz="2400" b="0" i="1" smtClean="0">
                                <a:latin typeface="Cambria Math"/>
                              </a:rPr>
                              <m:t>𝑥</m:t>
                            </m:r>
                          </m:e>
                          <m:sub>
                            <m:r>
                              <a:rPr lang="en-US" sz="2400" b="0" i="1" smtClean="0">
                                <a:latin typeface="Cambria Math"/>
                              </a:rPr>
                              <m:t>𝑖</m:t>
                            </m:r>
                          </m:sub>
                        </m:sSub>
                      </m:sub>
                    </m:sSub>
                  </m:oMath>
                </a14:m>
                <a:r>
                  <a:rPr lang="en-US" sz="2400" dirty="0" smtClean="0"/>
                  <a:t> is</a:t>
                </a:r>
                <a:br>
                  <a:rPr lang="en-US" sz="2400" dirty="0" smtClean="0"/>
                </a:br>
                <a:r>
                  <a:rPr lang="en-US" sz="2400" dirty="0" smtClean="0"/>
                  <a:t/>
                </a:r>
                <a:br>
                  <a:rPr lang="en-US" sz="2400" dirty="0" smtClean="0"/>
                </a:br>
                <a:endParaRPr lang="en-US" sz="2400" dirty="0" smtClean="0"/>
              </a:p>
              <a:p>
                <a:r>
                  <a:rPr lang="en-US" sz="2400" dirty="0" smtClean="0"/>
                  <a:t>The quantity</a:t>
                </a:r>
                <a:br>
                  <a:rPr lang="en-US" sz="2400" dirty="0" smtClean="0"/>
                </a:br>
                <a:r>
                  <a:rPr lang="en-US" sz="2400" dirty="0" smtClean="0"/>
                  <a:t/>
                </a:r>
                <a:br>
                  <a:rPr lang="en-US" sz="2400" dirty="0" smtClean="0"/>
                </a:br>
                <a:r>
                  <a:rPr lang="en-US" sz="2400" dirty="0" smtClean="0"/>
                  <a:t/>
                </a:r>
                <a:br>
                  <a:rPr lang="en-US" sz="2400" dirty="0" smtClean="0"/>
                </a:br>
                <a:r>
                  <a:rPr lang="en-US" sz="2400" dirty="0" smtClean="0"/>
                  <a:t>is called the amplification or condition number of relative input error </a:t>
                </a:r>
                <a14:m>
                  <m:oMath xmlns:m="http://schemas.openxmlformats.org/officeDocument/2006/math">
                    <m:sSub>
                      <m:sSubPr>
                        <m:ctrlPr>
                          <a:rPr lang="en-US" sz="2400" i="1" smtClean="0">
                            <a:latin typeface="Cambria Math" panose="02040503050406030204" pitchFamily="18" charset="0"/>
                          </a:rPr>
                        </m:ctrlPr>
                      </m:sSubPr>
                      <m:e>
                        <m:r>
                          <a:rPr lang="en-US" sz="2400" i="1" smtClean="0">
                            <a:latin typeface="Cambria Math"/>
                            <a:ea typeface="Cambria Math"/>
                          </a:rPr>
                          <m:t>𝜀</m:t>
                        </m:r>
                      </m:e>
                      <m:sub>
                        <m:sSub>
                          <m:sSubPr>
                            <m:ctrlPr>
                              <a:rPr lang="en-US" sz="2400" i="1" smtClean="0">
                                <a:latin typeface="Cambria Math" panose="02040503050406030204" pitchFamily="18" charset="0"/>
                              </a:rPr>
                            </m:ctrlPr>
                          </m:sSubPr>
                          <m:e>
                            <m:r>
                              <a:rPr lang="en-US" sz="2400" b="0" i="1" smtClean="0">
                                <a:latin typeface="Cambria Math"/>
                              </a:rPr>
                              <m:t>𝑥</m:t>
                            </m:r>
                          </m:e>
                          <m:sub>
                            <m:r>
                              <a:rPr lang="en-US" sz="2400" b="0" i="1" smtClean="0">
                                <a:latin typeface="Cambria Math"/>
                              </a:rPr>
                              <m:t>𝑖</m:t>
                            </m:r>
                          </m:sub>
                        </m:sSub>
                      </m:sub>
                    </m:sSub>
                  </m:oMath>
                </a14:m>
                <a:endParaRPr lang="en-US"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2"/>
                <a:stretch>
                  <a:fillRect l="-963" t="-1078" b="-13208"/>
                </a:stretch>
              </a:blipFill>
            </p:spPr>
            <p:txBody>
              <a:bodyPr/>
              <a:lstStyle/>
              <a:p>
                <a:r>
                  <a:rPr lang="en-US">
                    <a:noFill/>
                  </a:rPr>
                  <a:t> </a:t>
                </a:r>
              </a:p>
            </p:txBody>
          </p:sp>
        </mc:Fallback>
      </mc:AlternateContent>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2443163"/>
            <a:ext cx="4071935" cy="985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2593" y="4038600"/>
            <a:ext cx="3345024"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67000" y="4852987"/>
            <a:ext cx="2362200" cy="926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37833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868362"/>
          </a:xfrm>
        </p:spPr>
        <p:txBody>
          <a:bodyPr/>
          <a:lstStyle/>
          <a:p>
            <a:r>
              <a:rPr lang="en-US" sz="3200" dirty="0" smtClean="0"/>
              <a:t>Error Propagation</a:t>
            </a:r>
            <a:endParaRPr lang="en-US" sz="3200" dirty="0"/>
          </a:p>
        </p:txBody>
      </p:sp>
      <p:pic>
        <p:nvPicPr>
          <p:cNvPr id="4" name="Picture 5" descr="Fig0407"/>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1219200" y="1199568"/>
            <a:ext cx="6705600" cy="5327226"/>
          </a:xfrm>
          <a:noFill/>
        </p:spPr>
      </p:pic>
    </p:spTree>
    <p:extLst>
      <p:ext uri="{BB962C8B-B14F-4D97-AF65-F5344CB8AC3E}">
        <p14:creationId xmlns:p14="http://schemas.microsoft.com/office/powerpoint/2010/main" val="33837858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04800" y="1219200"/>
            <a:ext cx="8686798" cy="4343400"/>
          </a:xfrm>
          <a:prstGeom prst="rect">
            <a:avLst/>
          </a:prstGeom>
        </p:spPr>
      </p:pic>
      <p:sp>
        <p:nvSpPr>
          <p:cNvPr id="5" name="TextBox 4"/>
          <p:cNvSpPr txBox="1"/>
          <p:nvPr/>
        </p:nvSpPr>
        <p:spPr>
          <a:xfrm>
            <a:off x="304800" y="381000"/>
            <a:ext cx="5327099" cy="584775"/>
          </a:xfrm>
          <a:prstGeom prst="rect">
            <a:avLst/>
          </a:prstGeom>
          <a:noFill/>
        </p:spPr>
        <p:txBody>
          <a:bodyPr wrap="none" rtlCol="0">
            <a:spAutoFit/>
          </a:bodyPr>
          <a:lstStyle/>
          <a:p>
            <a:r>
              <a:rPr lang="en-US" sz="3200" dirty="0" smtClean="0"/>
              <a:t>Propagation of Error (Example)</a:t>
            </a:r>
            <a:endParaRPr lang="en-US" sz="3200" dirty="0"/>
          </a:p>
        </p:txBody>
      </p:sp>
    </p:spTree>
    <p:extLst>
      <p:ext uri="{BB962C8B-B14F-4D97-AF65-F5344CB8AC3E}">
        <p14:creationId xmlns:p14="http://schemas.microsoft.com/office/powerpoint/2010/main" val="36887174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11553" y="965775"/>
            <a:ext cx="8278965" cy="4901625"/>
          </a:xfrm>
          <a:prstGeom prst="rect">
            <a:avLst/>
          </a:prstGeom>
        </p:spPr>
      </p:pic>
      <p:sp>
        <p:nvSpPr>
          <p:cNvPr id="5" name="TextBox 4"/>
          <p:cNvSpPr txBox="1"/>
          <p:nvPr/>
        </p:nvSpPr>
        <p:spPr>
          <a:xfrm>
            <a:off x="304800" y="381000"/>
            <a:ext cx="7009868" cy="584775"/>
          </a:xfrm>
          <a:prstGeom prst="rect">
            <a:avLst/>
          </a:prstGeom>
          <a:noFill/>
        </p:spPr>
        <p:txBody>
          <a:bodyPr wrap="none" rtlCol="0">
            <a:spAutoFit/>
          </a:bodyPr>
          <a:lstStyle/>
          <a:p>
            <a:r>
              <a:rPr lang="en-US" sz="3200" dirty="0" smtClean="0"/>
              <a:t>Propagation of Error (</a:t>
            </a:r>
            <a:r>
              <a:rPr lang="en-US" sz="2800" dirty="0" smtClean="0"/>
              <a:t>Arithmetic Operation</a:t>
            </a:r>
            <a:r>
              <a:rPr lang="en-US" sz="3200" dirty="0" smtClean="0"/>
              <a:t>)</a:t>
            </a:r>
            <a:endParaRPr lang="en-US" sz="3200" dirty="0"/>
          </a:p>
        </p:txBody>
      </p:sp>
    </p:spTree>
    <p:extLst>
      <p:ext uri="{BB962C8B-B14F-4D97-AF65-F5344CB8AC3E}">
        <p14:creationId xmlns:p14="http://schemas.microsoft.com/office/powerpoint/2010/main" val="34297345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6"/>
          <p:cNvSpPr>
            <a:spLocks noGrp="1"/>
          </p:cNvSpPr>
          <p:nvPr>
            <p:ph type="sldNum" sz="quarter" idx="12"/>
          </p:nvPr>
        </p:nvSpPr>
        <p:spPr/>
        <p:txBody>
          <a:bodyPr/>
          <a:lstStyle/>
          <a:p>
            <a:r>
              <a:rPr lang="en-US"/>
              <a:t>1-</a:t>
            </a:r>
            <a:fld id="{1535C9F0-11BA-429C-B729-280ABB7E2A15}" type="slidenum">
              <a:rPr lang="en-US"/>
              <a:pPr/>
              <a:t>5</a:t>
            </a:fld>
            <a:endParaRPr lang="en-US"/>
          </a:p>
        </p:txBody>
      </p:sp>
      <p:sp>
        <p:nvSpPr>
          <p:cNvPr id="38915" name="Rectangle 3"/>
          <p:cNvSpPr>
            <a:spLocks noGrp="1" noChangeArrowheads="1"/>
          </p:cNvSpPr>
          <p:nvPr>
            <p:ph type="body" sz="half" idx="1"/>
          </p:nvPr>
        </p:nvSpPr>
        <p:spPr>
          <a:xfrm>
            <a:off x="457200" y="1052513"/>
            <a:ext cx="8291513" cy="5292725"/>
          </a:xfrm>
        </p:spPr>
        <p:txBody>
          <a:bodyPr/>
          <a:lstStyle/>
          <a:p>
            <a:pPr>
              <a:lnSpc>
                <a:spcPct val="90000"/>
              </a:lnSpc>
            </a:pPr>
            <a:r>
              <a:rPr lang="en-US" sz="2400">
                <a:latin typeface="Times New Roman" pitchFamily="18" charset="0"/>
              </a:rPr>
              <a:t>A mathematical model is represented as a functional relationship of the form</a:t>
            </a:r>
          </a:p>
          <a:p>
            <a:pPr>
              <a:lnSpc>
                <a:spcPct val="90000"/>
              </a:lnSpc>
            </a:pPr>
            <a:endParaRPr lang="en-US" sz="2400">
              <a:latin typeface="Times New Roman" pitchFamily="18" charset="0"/>
            </a:endParaRPr>
          </a:p>
          <a:p>
            <a:pPr>
              <a:lnSpc>
                <a:spcPct val="90000"/>
              </a:lnSpc>
              <a:buFontTx/>
              <a:buNone/>
            </a:pPr>
            <a:r>
              <a:rPr lang="en-US" sz="2800" b="1">
                <a:solidFill>
                  <a:srgbClr val="800080"/>
                </a:solidFill>
                <a:latin typeface="Times New Roman" pitchFamily="18" charset="0"/>
              </a:rPr>
              <a:t>Dependent</a:t>
            </a:r>
            <a:r>
              <a:rPr lang="en-US" sz="2800" b="1">
                <a:latin typeface="Times New Roman" pitchFamily="18" charset="0"/>
              </a:rPr>
              <a:t> </a:t>
            </a:r>
            <a:r>
              <a:rPr lang="en-US" sz="2800">
                <a:latin typeface="Times New Roman" pitchFamily="18" charset="0"/>
              </a:rPr>
              <a:t>		</a:t>
            </a:r>
            <a:r>
              <a:rPr lang="en-US" sz="2800">
                <a:solidFill>
                  <a:schemeClr val="accent2"/>
                </a:solidFill>
                <a:latin typeface="Times New Roman" pitchFamily="18" charset="0"/>
              </a:rPr>
              <a:t>independent</a:t>
            </a:r>
            <a:r>
              <a:rPr lang="en-US" sz="2800">
                <a:latin typeface="Times New Roman" pitchFamily="18" charset="0"/>
              </a:rPr>
              <a:t>			</a:t>
            </a:r>
            <a:r>
              <a:rPr lang="en-US" sz="2800">
                <a:solidFill>
                  <a:srgbClr val="0000FF"/>
                </a:solidFill>
                <a:latin typeface="Times New Roman" pitchFamily="18" charset="0"/>
              </a:rPr>
              <a:t>forcing</a:t>
            </a:r>
          </a:p>
          <a:p>
            <a:pPr>
              <a:lnSpc>
                <a:spcPct val="90000"/>
              </a:lnSpc>
              <a:buFontTx/>
              <a:buNone/>
            </a:pPr>
            <a:r>
              <a:rPr lang="en-US" sz="2800">
                <a:solidFill>
                  <a:srgbClr val="800080"/>
                </a:solidFill>
                <a:latin typeface="Times New Roman" pitchFamily="18" charset="0"/>
              </a:rPr>
              <a:t>Variable</a:t>
            </a:r>
            <a:r>
              <a:rPr lang="en-US" sz="2800">
                <a:latin typeface="Times New Roman" pitchFamily="18" charset="0"/>
              </a:rPr>
              <a:t> 	= </a:t>
            </a:r>
            <a:r>
              <a:rPr lang="en-US" sz="2800" i="1">
                <a:latin typeface="Times New Roman" pitchFamily="18" charset="0"/>
              </a:rPr>
              <a:t>f</a:t>
            </a:r>
            <a:r>
              <a:rPr lang="en-US" sz="2800">
                <a:latin typeface="Times New Roman" pitchFamily="18" charset="0"/>
              </a:rPr>
              <a:t>	</a:t>
            </a:r>
            <a:r>
              <a:rPr lang="en-US" sz="2800">
                <a:solidFill>
                  <a:schemeClr val="accent2"/>
                </a:solidFill>
                <a:latin typeface="Times New Roman" pitchFamily="18" charset="0"/>
              </a:rPr>
              <a:t>variables</a:t>
            </a:r>
            <a:r>
              <a:rPr lang="en-US" sz="2800">
                <a:latin typeface="Times New Roman" pitchFamily="18" charset="0"/>
              </a:rPr>
              <a:t>, 	</a:t>
            </a:r>
            <a:r>
              <a:rPr lang="en-US" sz="2800">
                <a:solidFill>
                  <a:srgbClr val="0099FF"/>
                </a:solidFill>
                <a:latin typeface="Times New Roman" pitchFamily="18" charset="0"/>
              </a:rPr>
              <a:t>parameters</a:t>
            </a:r>
            <a:r>
              <a:rPr lang="en-US" sz="2800">
                <a:latin typeface="Times New Roman" pitchFamily="18" charset="0"/>
              </a:rPr>
              <a:t>,	</a:t>
            </a:r>
            <a:r>
              <a:rPr lang="en-US" sz="2800">
                <a:solidFill>
                  <a:srgbClr val="0000FF"/>
                </a:solidFill>
                <a:latin typeface="Times New Roman" pitchFamily="18" charset="0"/>
              </a:rPr>
              <a:t>functions</a:t>
            </a:r>
          </a:p>
          <a:p>
            <a:pPr>
              <a:lnSpc>
                <a:spcPct val="90000"/>
              </a:lnSpc>
              <a:buFontTx/>
              <a:buNone/>
            </a:pPr>
            <a:r>
              <a:rPr lang="en-US" sz="2400">
                <a:latin typeface="Times New Roman" pitchFamily="18" charset="0"/>
              </a:rPr>
              <a:t>			</a:t>
            </a:r>
          </a:p>
          <a:p>
            <a:pPr>
              <a:lnSpc>
                <a:spcPct val="90000"/>
              </a:lnSpc>
            </a:pPr>
            <a:endParaRPr lang="en-US" sz="2400">
              <a:latin typeface="Times New Roman" pitchFamily="18" charset="0"/>
            </a:endParaRPr>
          </a:p>
          <a:p>
            <a:pPr>
              <a:lnSpc>
                <a:spcPct val="90000"/>
              </a:lnSpc>
            </a:pPr>
            <a:r>
              <a:rPr lang="en-US" sz="2400" i="1">
                <a:latin typeface="Times New Roman" pitchFamily="18" charset="0"/>
              </a:rPr>
              <a:t>Dependent variable</a:t>
            </a:r>
            <a:r>
              <a:rPr lang="en-US" sz="2400">
                <a:latin typeface="Times New Roman" pitchFamily="18" charset="0"/>
              </a:rPr>
              <a:t>: Characteristic that usually reflects the state of the system</a:t>
            </a:r>
          </a:p>
          <a:p>
            <a:pPr>
              <a:lnSpc>
                <a:spcPct val="90000"/>
              </a:lnSpc>
            </a:pPr>
            <a:r>
              <a:rPr lang="en-US" sz="2400" i="1">
                <a:latin typeface="Times New Roman" pitchFamily="18" charset="0"/>
              </a:rPr>
              <a:t>Independent variables</a:t>
            </a:r>
            <a:r>
              <a:rPr lang="en-US" sz="2400">
                <a:latin typeface="Times New Roman" pitchFamily="18" charset="0"/>
              </a:rPr>
              <a:t>: Dimensions such as time ans space along which the systems behavior is being determined</a:t>
            </a:r>
          </a:p>
          <a:p>
            <a:pPr>
              <a:lnSpc>
                <a:spcPct val="90000"/>
              </a:lnSpc>
            </a:pPr>
            <a:r>
              <a:rPr lang="en-US" sz="2400" i="1">
                <a:latin typeface="Times New Roman" pitchFamily="18" charset="0"/>
              </a:rPr>
              <a:t>Parameters</a:t>
            </a:r>
            <a:r>
              <a:rPr lang="en-US" sz="2400">
                <a:latin typeface="Times New Roman" pitchFamily="18" charset="0"/>
              </a:rPr>
              <a:t>: reflect the system’s properties or composition</a:t>
            </a:r>
          </a:p>
          <a:p>
            <a:pPr>
              <a:lnSpc>
                <a:spcPct val="90000"/>
              </a:lnSpc>
            </a:pPr>
            <a:r>
              <a:rPr lang="en-US" sz="2400" i="1">
                <a:latin typeface="Times New Roman" pitchFamily="18" charset="0"/>
              </a:rPr>
              <a:t>Forcing functions</a:t>
            </a:r>
            <a:r>
              <a:rPr lang="en-US" sz="2400">
                <a:latin typeface="Times New Roman" pitchFamily="18" charset="0"/>
              </a:rPr>
              <a:t>: external influences acting upon the system</a:t>
            </a:r>
          </a:p>
          <a:p>
            <a:pPr>
              <a:lnSpc>
                <a:spcPct val="90000"/>
              </a:lnSpc>
              <a:buFontTx/>
              <a:buNone/>
            </a:pPr>
            <a:endParaRPr lang="en-US" sz="2400">
              <a:latin typeface="Times New Roman" pitchFamily="18" charset="0"/>
            </a:endParaRPr>
          </a:p>
          <a:p>
            <a:pPr>
              <a:lnSpc>
                <a:spcPct val="90000"/>
              </a:lnSpc>
            </a:pPr>
            <a:endParaRPr lang="en-US" sz="2400"/>
          </a:p>
          <a:p>
            <a:pPr>
              <a:lnSpc>
                <a:spcPct val="90000"/>
              </a:lnSpc>
              <a:buFontTx/>
              <a:buNone/>
            </a:pPr>
            <a:endParaRPr lang="en-US" sz="2400"/>
          </a:p>
        </p:txBody>
      </p:sp>
      <p:sp>
        <p:nvSpPr>
          <p:cNvPr id="38929" name="AutoShape 17"/>
          <p:cNvSpPr>
            <a:spLocks noChangeArrowheads="1"/>
          </p:cNvSpPr>
          <p:nvPr/>
        </p:nvSpPr>
        <p:spPr bwMode="auto">
          <a:xfrm>
            <a:off x="3132138" y="2097088"/>
            <a:ext cx="5256212" cy="1296987"/>
          </a:xfrm>
          <a:prstGeom prst="bracketPair">
            <a:avLst>
              <a:gd name="adj" fmla="val 16667"/>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5472624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r>
              <a:rPr lang="en-US"/>
              <a:t>Figure 1_02.jpg</a:t>
            </a:r>
          </a:p>
        </p:txBody>
      </p:sp>
      <p:pic>
        <p:nvPicPr>
          <p:cNvPr id="5122" name="Picture 2" descr="Figure 1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0400" y="622300"/>
            <a:ext cx="5292725" cy="5622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381000" y="3276600"/>
            <a:ext cx="3303277" cy="1077218"/>
          </a:xfrm>
          <a:prstGeom prst="rect">
            <a:avLst/>
          </a:prstGeom>
          <a:noFill/>
        </p:spPr>
        <p:txBody>
          <a:bodyPr wrap="none" rtlCol="0">
            <a:spAutoFit/>
          </a:bodyPr>
          <a:lstStyle/>
          <a:p>
            <a:r>
              <a:rPr lang="en-US" sz="3200" dirty="0" smtClean="0"/>
              <a:t>Falling Parachutist </a:t>
            </a:r>
          </a:p>
          <a:p>
            <a:r>
              <a:rPr lang="en-US" sz="3200" dirty="0" smtClean="0"/>
              <a:t>Problem</a:t>
            </a:r>
            <a:endParaRPr lang="en-US" sz="3200" dirty="0"/>
          </a:p>
        </p:txBody>
      </p:sp>
    </p:spTree>
    <p:extLst>
      <p:ext uri="{BB962C8B-B14F-4D97-AF65-F5344CB8AC3E}">
        <p14:creationId xmlns:p14="http://schemas.microsoft.com/office/powerpoint/2010/main" val="8411929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Develop </a:t>
            </a:r>
            <a:r>
              <a:rPr lang="en-US" dirty="0" smtClean="0"/>
              <a:t>Model</a:t>
            </a:r>
            <a:endParaRPr lang="en-US" dirty="0"/>
          </a:p>
        </p:txBody>
      </p:sp>
      <p:sp>
        <p:nvSpPr>
          <p:cNvPr id="3" name="Content Placeholder 2"/>
          <p:cNvSpPr>
            <a:spLocks noGrp="1"/>
          </p:cNvSpPr>
          <p:nvPr>
            <p:ph idx="1"/>
          </p:nvPr>
        </p:nvSpPr>
        <p:spPr/>
        <p:txBody>
          <a:bodyPr/>
          <a:lstStyle/>
          <a:p>
            <a:r>
              <a:rPr lang="en-US" dirty="0"/>
              <a:t>Model is developed to represent all important characteristics of the physical system</a:t>
            </a:r>
          </a:p>
          <a:p>
            <a:pPr lvl="1"/>
            <a:r>
              <a:rPr lang="en-US" dirty="0"/>
              <a:t>Identify system</a:t>
            </a:r>
          </a:p>
          <a:p>
            <a:pPr lvl="1"/>
            <a:r>
              <a:rPr lang="en-US" dirty="0"/>
              <a:t>Identify external influences on system (load, input, output)</a:t>
            </a:r>
          </a:p>
          <a:p>
            <a:pPr lvl="1"/>
            <a:r>
              <a:rPr lang="en-US" dirty="0"/>
              <a:t>Material properties (Ideal gas, real gas, Newtonian fluid, Elastic/plastic etc.)</a:t>
            </a:r>
          </a:p>
          <a:p>
            <a:endParaRPr lang="en-US" dirty="0"/>
          </a:p>
        </p:txBody>
      </p:sp>
    </p:spTree>
    <p:extLst>
      <p:ext uri="{BB962C8B-B14F-4D97-AF65-F5344CB8AC3E}">
        <p14:creationId xmlns:p14="http://schemas.microsoft.com/office/powerpoint/2010/main" val="31934761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Apply Fundamental </a:t>
            </a:r>
            <a:r>
              <a:rPr lang="en-US" dirty="0" smtClean="0"/>
              <a:t>Principles</a:t>
            </a:r>
            <a:endParaRPr lang="en-US" dirty="0"/>
          </a:p>
        </p:txBody>
      </p:sp>
      <p:sp>
        <p:nvSpPr>
          <p:cNvPr id="3" name="Content Placeholder 2"/>
          <p:cNvSpPr>
            <a:spLocks noGrp="1"/>
          </p:cNvSpPr>
          <p:nvPr>
            <p:ph idx="1"/>
          </p:nvPr>
        </p:nvSpPr>
        <p:spPr/>
        <p:txBody>
          <a:bodyPr/>
          <a:lstStyle/>
          <a:p>
            <a:r>
              <a:rPr lang="en-US" dirty="0"/>
              <a:t>Apply Physical Laws</a:t>
            </a:r>
          </a:p>
          <a:p>
            <a:pPr lvl="1"/>
            <a:r>
              <a:rPr lang="en-US" dirty="0"/>
              <a:t>Equilibrium equation</a:t>
            </a:r>
          </a:p>
          <a:p>
            <a:pPr lvl="1"/>
            <a:r>
              <a:rPr lang="en-US" dirty="0"/>
              <a:t>Newton's Law of motion</a:t>
            </a:r>
          </a:p>
          <a:p>
            <a:pPr lvl="1"/>
            <a:r>
              <a:rPr lang="en-US" dirty="0"/>
              <a:t>Conservation of mass</a:t>
            </a:r>
          </a:p>
          <a:p>
            <a:pPr lvl="1"/>
            <a:r>
              <a:rPr lang="en-US" dirty="0"/>
              <a:t>Conservation of momentum</a:t>
            </a:r>
          </a:p>
          <a:p>
            <a:pPr lvl="1"/>
            <a:r>
              <a:rPr lang="en-US" dirty="0"/>
              <a:t>Conservation of energy</a:t>
            </a:r>
          </a:p>
          <a:p>
            <a:pPr lvl="1"/>
            <a:r>
              <a:rPr lang="en-US" dirty="0"/>
              <a:t>Accounting principle (change = input - output)</a:t>
            </a:r>
          </a:p>
          <a:p>
            <a:endParaRPr lang="en-US" dirty="0"/>
          </a:p>
        </p:txBody>
      </p:sp>
    </p:spTree>
    <p:extLst>
      <p:ext uri="{BB962C8B-B14F-4D97-AF65-F5344CB8AC3E}">
        <p14:creationId xmlns:p14="http://schemas.microsoft.com/office/powerpoint/2010/main" val="13497198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p:cNvSpPr>
            <a:spLocks noGrp="1"/>
          </p:cNvSpPr>
          <p:nvPr>
            <p:ph type="sldNum" sz="quarter" idx="12"/>
          </p:nvPr>
        </p:nvSpPr>
        <p:spPr/>
        <p:txBody>
          <a:bodyPr/>
          <a:lstStyle/>
          <a:p>
            <a:r>
              <a:rPr lang="en-US"/>
              <a:t>1-</a:t>
            </a:r>
            <a:fld id="{EDBE45CC-1473-4141-A844-788DFB9C6584}" type="slidenum">
              <a:rPr lang="en-US"/>
              <a:pPr/>
              <a:t>9</a:t>
            </a:fld>
            <a:endParaRPr lang="en-US"/>
          </a:p>
        </p:txBody>
      </p:sp>
      <p:graphicFrame>
        <p:nvGraphicFramePr>
          <p:cNvPr id="53262" name="Object 14"/>
          <p:cNvGraphicFramePr>
            <a:graphicFrameLocks noGrp="1" noChangeAspect="1"/>
          </p:cNvGraphicFramePr>
          <p:nvPr>
            <p:ph sz="half" idx="4294967295"/>
          </p:nvPr>
        </p:nvGraphicFramePr>
        <p:xfrm>
          <a:off x="3167063" y="765175"/>
          <a:ext cx="2305050" cy="4608513"/>
        </p:xfrm>
        <a:graphic>
          <a:graphicData uri="http://schemas.openxmlformats.org/presentationml/2006/ole">
            <mc:AlternateContent xmlns:mc="http://schemas.openxmlformats.org/markup-compatibility/2006">
              <mc:Choice xmlns:v="urn:schemas-microsoft-com:vml" Requires="v">
                <p:oleObj spid="_x0000_s6154" name="Equation" r:id="rId3" imgW="863280" imgH="1726920" progId="Equation.3">
                  <p:embed/>
                </p:oleObj>
              </mc:Choice>
              <mc:Fallback>
                <p:oleObj name="Equation" r:id="rId3" imgW="863280" imgH="172692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67063" y="765175"/>
                        <a:ext cx="2305050" cy="4608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201188435"/>
      </p:ext>
    </p:extLst>
  </p:cSld>
  <p:clrMapOvr>
    <a:masterClrMapping/>
  </p:clrMapOvr>
</p:sld>
</file>

<file path=ppt/theme/theme1.xml><?xml version="1.0" encoding="utf-8"?>
<a:theme xmlns:a="http://schemas.openxmlformats.org/drawingml/2006/main" name="UTMocw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utmocw4</Template>
  <TotalTime>1890</TotalTime>
  <Words>1184</Words>
  <Application>Microsoft Office PowerPoint</Application>
  <PresentationFormat>On-screen Show (4:3)</PresentationFormat>
  <Paragraphs>228</Paragraphs>
  <Slides>45</Slides>
  <Notes>1</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45</vt:i4>
      </vt:variant>
    </vt:vector>
  </HeadingPairs>
  <TitlesOfParts>
    <vt:vector size="57" baseType="lpstr">
      <vt:lpstr>Arial</vt:lpstr>
      <vt:lpstr>Calibri</vt:lpstr>
      <vt:lpstr>Cambria</vt:lpstr>
      <vt:lpstr>Cambria Math</vt:lpstr>
      <vt:lpstr>CharterBT-Bold</vt:lpstr>
      <vt:lpstr>CharterBT-Italic</vt:lpstr>
      <vt:lpstr>CharterBT-Roman</vt:lpstr>
      <vt:lpstr>CMR9</vt:lpstr>
      <vt:lpstr>Symbol</vt:lpstr>
      <vt:lpstr>Times New Roman</vt:lpstr>
      <vt:lpstr>UTMocw template</vt:lpstr>
      <vt:lpstr>Equation</vt:lpstr>
      <vt:lpstr>SKTN 2393 Numerical Methods for  Nuclear Engineers</vt:lpstr>
      <vt:lpstr>Solve this!</vt:lpstr>
      <vt:lpstr>Solving Engineering Problems</vt:lpstr>
      <vt:lpstr>PowerPoint Presentation</vt:lpstr>
      <vt:lpstr>PowerPoint Presentation</vt:lpstr>
      <vt:lpstr>PowerPoint Presentation</vt:lpstr>
      <vt:lpstr>Develop Model</vt:lpstr>
      <vt:lpstr>Apply Fundamental Principles</vt:lpstr>
      <vt:lpstr>PowerPoint Presentation</vt:lpstr>
      <vt:lpstr>Obtain governing equation</vt:lpstr>
      <vt:lpstr>PowerPoint Presentation</vt:lpstr>
      <vt:lpstr>Solution of governing equation</vt:lpstr>
      <vt:lpstr>Solutions of governing equations</vt:lpstr>
      <vt:lpstr>PowerPoint Presentation</vt:lpstr>
      <vt:lpstr>PowerPoint Presentation</vt:lpstr>
      <vt:lpstr>PowerPoint Presentation</vt:lpstr>
      <vt:lpstr>Solution of governing equation</vt:lpstr>
      <vt:lpstr>Interpretation of Solution</vt:lpstr>
      <vt:lpstr>Verification (Reality Check)</vt:lpstr>
      <vt:lpstr>Softwares</vt:lpstr>
      <vt:lpstr>Softwares</vt:lpstr>
      <vt:lpstr>Taylor Series</vt:lpstr>
      <vt:lpstr>PowerPoint Presentation</vt:lpstr>
      <vt:lpstr>PowerPoint Presentation</vt:lpstr>
      <vt:lpstr>PowerPoint Presentation</vt:lpstr>
      <vt:lpstr>Precision and Accuracy</vt:lpstr>
      <vt:lpstr>PowerPoint Presentation</vt:lpstr>
      <vt:lpstr>Errors</vt:lpstr>
      <vt:lpstr>Errors</vt:lpstr>
      <vt:lpstr>Error Definitions</vt:lpstr>
      <vt:lpstr>Errors</vt:lpstr>
      <vt:lpstr>In Absence of True Value</vt:lpstr>
      <vt:lpstr>Tolerance</vt:lpstr>
      <vt:lpstr>PowerPoint Presentation</vt:lpstr>
      <vt:lpstr>Sources of Error</vt:lpstr>
      <vt:lpstr>Sources of Error</vt:lpstr>
      <vt:lpstr>Round-off Errors</vt:lpstr>
      <vt:lpstr>Chopping</vt:lpstr>
      <vt:lpstr>Error Propagation</vt:lpstr>
      <vt:lpstr>Error Propagation</vt:lpstr>
      <vt:lpstr>Error Propagation</vt:lpstr>
      <vt:lpstr>Error Propagation</vt:lpstr>
      <vt:lpstr>Error Propagation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SKMM 2413 Thermodynamics I</dc:title>
  <dc:creator>Mohsin</dc:creator>
  <cp:lastModifiedBy>Mohsin</cp:lastModifiedBy>
  <cp:revision>51</cp:revision>
  <cp:lastPrinted>2013-09-09T16:12:58Z</cp:lastPrinted>
  <dcterms:created xsi:type="dcterms:W3CDTF">2013-08-28T02:41:09Z</dcterms:created>
  <dcterms:modified xsi:type="dcterms:W3CDTF">2022-10-16T06:47:43Z</dcterms:modified>
</cp:coreProperties>
</file>