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609" r:id="rId3"/>
    <p:sldId id="610" r:id="rId4"/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25" r:id="rId19"/>
    <p:sldId id="626" r:id="rId20"/>
    <p:sldId id="627" r:id="rId21"/>
    <p:sldId id="628" r:id="rId22"/>
    <p:sldId id="629" r:id="rId23"/>
    <p:sldId id="630" r:id="rId24"/>
    <p:sldId id="631" r:id="rId25"/>
    <p:sldId id="632" r:id="rId26"/>
    <p:sldId id="633" r:id="rId27"/>
    <p:sldId id="634" r:id="rId28"/>
    <p:sldId id="635" r:id="rId29"/>
    <p:sldId id="636" r:id="rId30"/>
    <p:sldId id="637" r:id="rId31"/>
    <p:sldId id="638" r:id="rId32"/>
    <p:sldId id="639" r:id="rId3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4" Type="http://schemas.openxmlformats.org/officeDocument/2006/relationships/image" Target="../media/image9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4" Type="http://schemas.openxmlformats.org/officeDocument/2006/relationships/image" Target="../media/image105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wmf"/><Relationship Id="rId1" Type="http://schemas.openxmlformats.org/officeDocument/2006/relationships/image" Target="../media/image110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5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wmf"/><Relationship Id="rId1" Type="http://schemas.openxmlformats.org/officeDocument/2006/relationships/image" Target="../media/image117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wmf"/><Relationship Id="rId2" Type="http://schemas.openxmlformats.org/officeDocument/2006/relationships/image" Target="../media/image123.wmf"/><Relationship Id="rId1" Type="http://schemas.openxmlformats.org/officeDocument/2006/relationships/image" Target="../media/image1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wmf"/><Relationship Id="rId7" Type="http://schemas.openxmlformats.org/officeDocument/2006/relationships/image" Target="../media/image38.wmf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4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2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2.wmf"/><Relationship Id="rId5" Type="http://schemas.openxmlformats.org/officeDocument/2006/relationships/image" Target="../media/image41.png"/><Relationship Id="rId4" Type="http://schemas.openxmlformats.org/officeDocument/2006/relationships/image" Target="../media/image4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2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51.wmf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29.bin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3.wmf"/><Relationship Id="rId11" Type="http://schemas.openxmlformats.org/officeDocument/2006/relationships/image" Target="../media/image58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57.wmf"/><Relationship Id="rId4" Type="http://schemas.openxmlformats.org/officeDocument/2006/relationships/image" Target="../media/image52.wmf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31.bin"/><Relationship Id="rId7" Type="http://schemas.openxmlformats.org/officeDocument/2006/relationships/image" Target="../media/image6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2.png"/><Relationship Id="rId5" Type="http://schemas.openxmlformats.org/officeDocument/2006/relationships/image" Target="../media/image61.wmf"/><Relationship Id="rId4" Type="http://schemas.openxmlformats.org/officeDocument/2006/relationships/image" Target="../media/image59.wmf"/><Relationship Id="rId9" Type="http://schemas.openxmlformats.org/officeDocument/2006/relationships/image" Target="../media/image6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oleObject" Target="../embeddings/oleObject33.bin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64.wmf"/><Relationship Id="rId9" Type="http://schemas.openxmlformats.org/officeDocument/2006/relationships/image" Target="../media/image6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35.bin"/><Relationship Id="rId7" Type="http://schemas.openxmlformats.org/officeDocument/2006/relationships/image" Target="../media/image7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0.wmf"/><Relationship Id="rId11" Type="http://schemas.openxmlformats.org/officeDocument/2006/relationships/image" Target="../media/image74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71.wmf"/><Relationship Id="rId4" Type="http://schemas.openxmlformats.org/officeDocument/2006/relationships/image" Target="../media/image69.wmf"/><Relationship Id="rId9" Type="http://schemas.openxmlformats.org/officeDocument/2006/relationships/oleObject" Target="../embeddings/oleObject3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75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oleObject" Target="../embeddings/oleObject39.bin"/><Relationship Id="rId7" Type="http://schemas.openxmlformats.org/officeDocument/2006/relationships/image" Target="../media/image8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0.wmf"/><Relationship Id="rId11" Type="http://schemas.openxmlformats.org/officeDocument/2006/relationships/image" Target="../media/image78.wmf"/><Relationship Id="rId5" Type="http://schemas.openxmlformats.org/officeDocument/2006/relationships/image" Target="../media/image79.wmf"/><Relationship Id="rId10" Type="http://schemas.openxmlformats.org/officeDocument/2006/relationships/oleObject" Target="../embeddings/oleObject41.bin"/><Relationship Id="rId4" Type="http://schemas.openxmlformats.org/officeDocument/2006/relationships/image" Target="../media/image76.wmf"/><Relationship Id="rId9" Type="http://schemas.openxmlformats.org/officeDocument/2006/relationships/image" Target="../media/image7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3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8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85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oleObject" Target="../embeddings/oleObject45.bin"/><Relationship Id="rId7" Type="http://schemas.openxmlformats.org/officeDocument/2006/relationships/image" Target="../media/image8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8.wmf"/><Relationship Id="rId5" Type="http://schemas.openxmlformats.org/officeDocument/2006/relationships/image" Target="../media/image87.png"/><Relationship Id="rId4" Type="http://schemas.openxmlformats.org/officeDocument/2006/relationships/image" Target="../media/image8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wmf"/><Relationship Id="rId4" Type="http://schemas.openxmlformats.org/officeDocument/2006/relationships/image" Target="../media/image93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image" Target="../media/image101.wmf"/><Relationship Id="rId3" Type="http://schemas.openxmlformats.org/officeDocument/2006/relationships/oleObject" Target="../embeddings/oleObject46.bin"/><Relationship Id="rId7" Type="http://schemas.openxmlformats.org/officeDocument/2006/relationships/image" Target="../media/image99.wmf"/><Relationship Id="rId12" Type="http://schemas.openxmlformats.org/officeDocument/2006/relationships/image" Target="../media/image9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6.wmf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97.wmf"/><Relationship Id="rId4" Type="http://schemas.openxmlformats.org/officeDocument/2006/relationships/image" Target="../media/image95.wmf"/><Relationship Id="rId9" Type="http://schemas.openxmlformats.org/officeDocument/2006/relationships/oleObject" Target="../embeddings/oleObject48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13" Type="http://schemas.openxmlformats.org/officeDocument/2006/relationships/image" Target="../media/image108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10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3.wmf"/><Relationship Id="rId11" Type="http://schemas.openxmlformats.org/officeDocument/2006/relationships/image" Target="../media/image106.w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105.wmf"/><Relationship Id="rId4" Type="http://schemas.openxmlformats.org/officeDocument/2006/relationships/image" Target="../media/image102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109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oleObject" Target="../embeddings/oleObject54.bin"/><Relationship Id="rId7" Type="http://schemas.openxmlformats.org/officeDocument/2006/relationships/image" Target="../media/image1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11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110.wmf"/><Relationship Id="rId9" Type="http://schemas.openxmlformats.org/officeDocument/2006/relationships/image" Target="../media/image11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16.wmf"/><Relationship Id="rId4" Type="http://schemas.openxmlformats.org/officeDocument/2006/relationships/image" Target="../media/image11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oleObject" Target="../embeddings/oleObject57.bin"/><Relationship Id="rId7" Type="http://schemas.openxmlformats.org/officeDocument/2006/relationships/image" Target="../media/image1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18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117.wmf"/><Relationship Id="rId9" Type="http://schemas.openxmlformats.org/officeDocument/2006/relationships/image" Target="../media/image1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3" Type="http://schemas.openxmlformats.org/officeDocument/2006/relationships/oleObject" Target="../embeddings/oleObject59.bin"/><Relationship Id="rId7" Type="http://schemas.openxmlformats.org/officeDocument/2006/relationships/image" Target="../media/image12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23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122.wmf"/><Relationship Id="rId9" Type="http://schemas.openxmlformats.org/officeDocument/2006/relationships/image" Target="../media/image124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w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6.wmf"/><Relationship Id="rId4" Type="http://schemas.openxmlformats.org/officeDocument/2006/relationships/image" Target="../media/image12.wmf"/><Relationship Id="rId9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5.wmf"/><Relationship Id="rId4" Type="http://schemas.openxmlformats.org/officeDocument/2006/relationships/image" Target="../media/image21.wmf"/><Relationship Id="rId9" Type="http://schemas.openxmlformats.org/officeDocument/2006/relationships/image" Target="../media/image2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30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11" Type="http://schemas.openxmlformats.org/officeDocument/2006/relationships/image" Target="../media/image29.wmf"/><Relationship Id="rId5" Type="http://schemas.openxmlformats.org/officeDocument/2006/relationships/oleObject" Target="../embeddings/oleObject14.bin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26.wmf"/><Relationship Id="rId9" Type="http://schemas.openxmlformats.org/officeDocument/2006/relationships/image" Target="../media/image2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SKTN 2123</a:t>
            </a:r>
            <a:br>
              <a:rPr lang="en-US" sz="4000" dirty="0" smtClean="0"/>
            </a:br>
            <a:r>
              <a:rPr lang="en-US" sz="4000" dirty="0" smtClean="0"/>
              <a:t>Strength of Materials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Deflection of Beams and Shafts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School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4000" smtClean="0">
                <a:latin typeface="Arial" panose="020B0604020202020204" pitchFamily="34" charset="0"/>
                <a:ea typeface="宋体" panose="02010600030101010101" pitchFamily="2" charset="-122"/>
              </a:rPr>
              <a:t>Discontinuity Functions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latin typeface="Arial" panose="020B0604020202020204" pitchFamily="34" charset="0"/>
              </a:rPr>
              <a:t>When expressing load or internal moment of the beam, we need to use </a:t>
            </a:r>
            <a:r>
              <a:rPr lang="en-AU" altLang="zh-CN" sz="2400" i="1" dirty="0" smtClean="0">
                <a:latin typeface="Arial" panose="020B0604020202020204" pitchFamily="34" charset="0"/>
              </a:rPr>
              <a:t>discontinuity functions.</a:t>
            </a:r>
          </a:p>
          <a:p>
            <a:pPr>
              <a:buFont typeface="Wingdings 2" panose="05020102010507070707" pitchFamily="18" charset="2"/>
              <a:buNone/>
            </a:pPr>
            <a:endParaRPr lang="en-AU" altLang="zh-CN" sz="2400" i="1" dirty="0" smtClean="0">
              <a:latin typeface="Arial" panose="020B0604020202020204" pitchFamily="34" charset="0"/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en-AU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1) Macaulay Functions</a:t>
            </a:r>
          </a:p>
          <a:p>
            <a:r>
              <a:rPr lang="en-AU" altLang="zh-CN" sz="2400" i="1" dirty="0" smtClean="0">
                <a:latin typeface="Arial" panose="020B0604020202020204" pitchFamily="34" charset="0"/>
              </a:rPr>
              <a:t>X </a:t>
            </a:r>
            <a:r>
              <a:rPr lang="en-AU" altLang="zh-CN" sz="2400" dirty="0" smtClean="0">
                <a:latin typeface="Arial" panose="020B0604020202020204" pitchFamily="34" charset="0"/>
              </a:rPr>
              <a:t>is the point along the beam and </a:t>
            </a:r>
            <a:r>
              <a:rPr lang="en-AU" altLang="zh-CN" sz="2400" i="1" dirty="0" smtClean="0">
                <a:latin typeface="Arial" panose="020B0604020202020204" pitchFamily="34" charset="0"/>
              </a:rPr>
              <a:t>a </a:t>
            </a:r>
            <a:r>
              <a:rPr lang="en-AU" altLang="zh-CN" sz="2400" dirty="0" smtClean="0">
                <a:latin typeface="Arial" panose="020B0604020202020204" pitchFamily="34" charset="0"/>
              </a:rPr>
              <a:t>is the location on the beam where a “discontinuity” occurs.</a:t>
            </a:r>
          </a:p>
          <a:p>
            <a:r>
              <a:rPr lang="en-US" altLang="zh-CN" sz="2400" dirty="0" smtClean="0">
                <a:latin typeface="Arial" panose="020B0604020202020204" pitchFamily="34" charset="0"/>
              </a:rPr>
              <a:t>General equation can used for </a:t>
            </a:r>
            <a:r>
              <a:rPr lang="en-AU" altLang="zh-CN" sz="2400" b="1" i="1" dirty="0" smtClean="0">
                <a:latin typeface="Arial" panose="020B0604020202020204" pitchFamily="34" charset="0"/>
              </a:rPr>
              <a:t>distributed loadings: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700338" y="4724400"/>
          <a:ext cx="3384550" cy="127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7" name="Equation" r:id="rId3" imgW="1854000" imgH="685800" progId="Equation.3">
                  <p:embed/>
                </p:oleObj>
              </mc:Choice>
              <mc:Fallback>
                <p:oleObj name="Equation" r:id="rId3" imgW="18540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4724400"/>
                        <a:ext cx="3384550" cy="12715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137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4000" smtClean="0">
                <a:latin typeface="Arial" panose="020B0604020202020204" pitchFamily="34" charset="0"/>
                <a:ea typeface="宋体" panose="02010600030101010101" pitchFamily="2" charset="-122"/>
              </a:rPr>
              <a:t>Discontinuity Functions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latin typeface="Arial" panose="020B0604020202020204" pitchFamily="34" charset="0"/>
              </a:rPr>
              <a:t>The Macaulay functions below describe both the </a:t>
            </a:r>
            <a:r>
              <a:rPr lang="en-US" altLang="zh-CN" sz="2400" i="1" dirty="0" smtClean="0">
                <a:latin typeface="Arial" panose="020B0604020202020204" pitchFamily="34" charset="0"/>
              </a:rPr>
              <a:t>uniform load </a:t>
            </a:r>
            <a:r>
              <a:rPr lang="en-US" altLang="zh-CN" sz="2400" dirty="0" smtClean="0">
                <a:latin typeface="Arial" panose="020B0604020202020204" pitchFamily="34" charset="0"/>
              </a:rPr>
              <a:t>and </a:t>
            </a:r>
            <a:r>
              <a:rPr lang="en-US" altLang="zh-CN" sz="2400" i="1" dirty="0" smtClean="0">
                <a:latin typeface="Arial" panose="020B0604020202020204" pitchFamily="34" charset="0"/>
              </a:rPr>
              <a:t>triangular load</a:t>
            </a:r>
            <a:r>
              <a:rPr lang="en-US" altLang="zh-CN" sz="2400" dirty="0" smtClean="0">
                <a:latin typeface="Arial" panose="020B0604020202020204" pitchFamily="34" charset="0"/>
              </a:rPr>
              <a:t>.</a:t>
            </a:r>
            <a:endParaRPr lang="en-AU" altLang="zh-CN" sz="2400" i="1" dirty="0" smtClean="0">
              <a:latin typeface="Arial" panose="020B0604020202020204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205038"/>
            <a:ext cx="6335712" cy="390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177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4000" smtClean="0">
                <a:latin typeface="Arial" panose="020B0604020202020204" pitchFamily="34" charset="0"/>
                <a:ea typeface="宋体" panose="02010600030101010101" pitchFamily="2" charset="-122"/>
              </a:rPr>
              <a:t>Discontinuity Functions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Singularity Functions</a:t>
            </a:r>
            <a:endParaRPr lang="en-US" altLang="zh-CN" sz="2400" dirty="0" smtClean="0">
              <a:latin typeface="Arial" panose="020B0604020202020204" pitchFamily="34" charset="0"/>
            </a:endParaRPr>
          </a:p>
          <a:p>
            <a:r>
              <a:rPr lang="en-AU" altLang="zh-CN" sz="2400" dirty="0" smtClean="0">
                <a:latin typeface="Arial" panose="020B0604020202020204" pitchFamily="34" charset="0"/>
              </a:rPr>
              <a:t>The functions are used to describe the point location forces or couple moments acting on a beam. 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84213" y="2852738"/>
            <a:ext cx="2393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i) To describe a force,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852738"/>
            <a:ext cx="1728787" cy="109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11863" y="3213100"/>
            <a:ext cx="360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</a:t>
            </a:r>
            <a:endParaRPr lang="en-AU" altLang="en-US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852738"/>
            <a:ext cx="1728788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827088" y="3284538"/>
          <a:ext cx="2951162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8" name="Equation" r:id="rId5" imgW="1866600" imgH="457200" progId="Equation.3">
                  <p:embed/>
                </p:oleObj>
              </mc:Choice>
              <mc:Fallback>
                <p:oleObj name="Equation" r:id="rId5" imgW="186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3284538"/>
                        <a:ext cx="2951162" cy="7350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684213" y="4076700"/>
            <a:ext cx="3498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ii) To describe a couple moment,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149725"/>
            <a:ext cx="2089150" cy="131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4292600"/>
            <a:ext cx="20431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372225" y="4724400"/>
            <a:ext cx="360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</a:t>
            </a:r>
            <a:endParaRPr lang="en-AU" altLang="en-US"/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711200" y="4560888"/>
          <a:ext cx="3332163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9" name="Equation" r:id="rId9" imgW="2108160" imgH="482400" progId="Equation.3">
                  <p:embed/>
                </p:oleObj>
              </mc:Choice>
              <mc:Fallback>
                <p:oleObj name="Equation" r:id="rId9" imgW="21081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4560888"/>
                        <a:ext cx="3332163" cy="7762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611188" y="5661025"/>
            <a:ext cx="423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iii) Integration of both equations will give</a:t>
            </a:r>
          </a:p>
        </p:txBody>
      </p:sp>
      <p:graphicFrame>
        <p:nvGraphicFramePr>
          <p:cNvPr id="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5877980"/>
              </p:ext>
            </p:extLst>
          </p:nvPr>
        </p:nvGraphicFramePr>
        <p:xfrm>
          <a:off x="4787900" y="5516563"/>
          <a:ext cx="3271838" cy="496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0" name="Equation" r:id="rId11" imgW="2070000" imgH="317160" progId="Equation.3">
                  <p:embed/>
                </p:oleObj>
              </mc:Choice>
              <mc:Fallback>
                <p:oleObj name="Equation" r:id="rId11" imgW="207000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516563"/>
                        <a:ext cx="3271838" cy="4968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9110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12.5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equation of the elastic curve for the cantilevered beam,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27082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23850" y="3148013"/>
            <a:ext cx="8569325" cy="1001712"/>
            <a:chOff x="204" y="1661"/>
            <a:chExt cx="5398" cy="631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" y="1661"/>
              <a:ext cx="449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AU" altLang="en-US"/>
                <a:t>The boundary conditions require zero slope and displacement at </a:t>
              </a:r>
              <a:r>
                <a:rPr lang="en-AU" altLang="en-US" i="1"/>
                <a:t>A</a:t>
              </a:r>
              <a:r>
                <a:rPr lang="en-AU" altLang="en-US"/>
                <a:t>.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204" y="1888"/>
              <a:ext cx="53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AU" altLang="en-US"/>
                <a:t>The support reactions at </a:t>
              </a:r>
              <a:r>
                <a:rPr lang="en-AU" altLang="en-US" i="1"/>
                <a:t>A </a:t>
              </a:r>
              <a:r>
                <a:rPr lang="en-AU" altLang="en-US"/>
                <a:t>have been calculated by statics and are shown on the free-body diagram,</a:t>
              </a:r>
            </a:p>
          </p:txBody>
        </p:sp>
      </p:grp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1331913" y="5661025"/>
          <a:ext cx="6189662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5" name="Equation" r:id="rId3" imgW="3974760" imgH="279360" progId="Equation.3">
                  <p:embed/>
                </p:oleObj>
              </mc:Choice>
              <mc:Fallback>
                <p:oleObj name="Equation" r:id="rId3" imgW="397476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5661025"/>
                        <a:ext cx="6189662" cy="4365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557338"/>
            <a:ext cx="2582862" cy="108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149725"/>
            <a:ext cx="2582862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5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/>
          </p:cNvSpPr>
          <p:nvPr/>
        </p:nvSpPr>
        <p:spPr bwMode="auto">
          <a:xfrm>
            <a:off x="323850" y="692150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23850" y="1268413"/>
            <a:ext cx="7127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Since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3850" y="3068638"/>
            <a:ext cx="8569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Integrating twice, we have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1835150" y="3429000"/>
          <a:ext cx="511175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7" name="Equation" r:id="rId3" imgW="3809880" imgH="1231560" progId="Equation.3">
                  <p:embed/>
                </p:oleObj>
              </mc:Choice>
              <mc:Fallback>
                <p:oleObj name="Equation" r:id="rId3" imgW="3809880" imgH="1231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429000"/>
                        <a:ext cx="5111750" cy="16764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63625" y="1292225"/>
          <a:ext cx="300355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8" name="Equation" r:id="rId5" imgW="1930320" imgH="215640" progId="Equation.3">
                  <p:embed/>
                </p:oleObj>
              </mc:Choice>
              <mc:Fallback>
                <p:oleObj name="Equation" r:id="rId5" imgW="19303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1292225"/>
                        <a:ext cx="3003550" cy="3365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476375" y="1628775"/>
            <a:ext cx="6408738" cy="1358900"/>
            <a:chOff x="884" y="1117"/>
            <a:chExt cx="4185" cy="947"/>
          </a:xfrm>
        </p:grpSpPr>
        <p:graphicFrame>
          <p:nvGraphicFramePr>
            <p:cNvPr id="8" name="Object 5"/>
            <p:cNvGraphicFramePr>
              <a:graphicFrameLocks noChangeAspect="1"/>
            </p:cNvGraphicFramePr>
            <p:nvPr/>
          </p:nvGraphicFramePr>
          <p:xfrm>
            <a:off x="930" y="1117"/>
            <a:ext cx="3704" cy="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9" name="Equation" r:id="rId7" imgW="3809880" imgH="279360" progId="Equation.3">
                    <p:embed/>
                  </p:oleObj>
                </mc:Choice>
                <mc:Fallback>
                  <p:oleObj name="Equation" r:id="rId7" imgW="3809880" imgH="2793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1117"/>
                          <a:ext cx="3704" cy="27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884" y="1389"/>
            <a:ext cx="4185" cy="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0" name="Equation" r:id="rId9" imgW="4305240" imgH="685800" progId="Equation.3">
                    <p:embed/>
                  </p:oleObj>
                </mc:Choice>
                <mc:Fallback>
                  <p:oleObj name="Equation" r:id="rId9" imgW="4305240" imgH="685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4" y="1389"/>
                          <a:ext cx="4185" cy="67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250825" y="5084763"/>
            <a:ext cx="8569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Since dv/dx = 0, x = 0, C</a:t>
            </a:r>
            <a:r>
              <a:rPr lang="en-AU" altLang="en-US" baseline="-25000"/>
              <a:t>1</a:t>
            </a:r>
            <a:r>
              <a:rPr lang="en-AU" altLang="en-US"/>
              <a:t> = 0; and v = 0, C</a:t>
            </a:r>
            <a:r>
              <a:rPr lang="en-AU" altLang="en-US" baseline="-25000"/>
              <a:t>2</a:t>
            </a:r>
            <a:r>
              <a:rPr lang="en-AU" altLang="en-US"/>
              <a:t> = 0. Thus</a:t>
            </a:r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1692275" y="5516563"/>
          <a:ext cx="53482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1" name="Equation" r:id="rId11" imgW="3987720" imgH="431640" progId="Equation.3">
                  <p:embed/>
                </p:oleObj>
              </mc:Choice>
              <mc:Fallback>
                <p:oleObj name="Equation" r:id="rId11" imgW="39877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5516563"/>
                        <a:ext cx="5348288" cy="5873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2631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2700" smtClean="0">
                <a:latin typeface="Arial" panose="020B0604020202020204" pitchFamily="34" charset="0"/>
                <a:ea typeface="宋体" panose="02010600030101010101" pitchFamily="2" charset="-122"/>
              </a:rPr>
              <a:t>Slope and Displacement by the Moment-Area Method</a:t>
            </a:r>
            <a:endParaRPr lang="en-AU" altLang="zh-CN" sz="27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latin typeface="Arial" panose="020B0604020202020204" pitchFamily="34" charset="0"/>
              </a:rPr>
              <a:t>The moment-area method finds the slope and displacement at specific points on the elastic curve of a beam or shaft.</a:t>
            </a:r>
            <a:endParaRPr lang="en-AU" altLang="zh-CN" sz="2800" dirty="0" smtClean="0">
              <a:latin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55650" y="2781300"/>
            <a:ext cx="151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THEOREM 1</a:t>
            </a:r>
            <a:endParaRPr lang="en-AU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755650" y="3141663"/>
            <a:ext cx="79930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i="1"/>
              <a:t>Angle between the tangents at any 2 points on the elastic curve equals the area under the M/EI diagram between these two points.</a:t>
            </a:r>
          </a:p>
        </p:txBody>
      </p:sp>
      <p:pic>
        <p:nvPicPr>
          <p:cNvPr id="6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933825"/>
            <a:ext cx="2871788" cy="215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860800"/>
            <a:ext cx="1539875" cy="89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797425"/>
            <a:ext cx="2906712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6443663" y="4508500"/>
          <a:ext cx="194310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3" name="Equation" r:id="rId6" imgW="876240" imgH="469800" progId="Equation.3">
                  <p:embed/>
                </p:oleObj>
              </mc:Choice>
              <mc:Fallback>
                <p:oleObj name="Equation" r:id="rId6" imgW="87624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4508500"/>
                        <a:ext cx="1943100" cy="10556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432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2700" smtClean="0">
                <a:latin typeface="Arial" panose="020B0604020202020204" pitchFamily="34" charset="0"/>
                <a:ea typeface="宋体" panose="02010600030101010101" pitchFamily="2" charset="-122"/>
              </a:rPr>
              <a:t>Slope and Displacement by the Moment-Area Method</a:t>
            </a:r>
            <a:endParaRPr lang="en-AU" altLang="zh-CN" sz="27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68313" y="1268413"/>
            <a:ext cx="151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THEOREM 2</a:t>
            </a:r>
            <a:endParaRPr lang="en-AU" alt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39750" y="1700213"/>
            <a:ext cx="806608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i="1"/>
              <a:t>Tangent at A</a:t>
            </a:r>
            <a:r>
              <a:rPr lang="en-AU" altLang="en-US"/>
              <a:t> </a:t>
            </a:r>
            <a:r>
              <a:rPr lang="en-AU" altLang="en-US" i="1"/>
              <a:t>on the elastic curve with respect to the tangent extended from B</a:t>
            </a:r>
            <a:r>
              <a:rPr lang="en-AU" altLang="en-US"/>
              <a:t> </a:t>
            </a:r>
            <a:r>
              <a:rPr lang="en-AU" altLang="en-US" i="1"/>
              <a:t>equals to the moment of the area under M/EI diagram. This moment is computed about A</a:t>
            </a:r>
            <a:r>
              <a:rPr lang="en-AU" altLang="en-US"/>
              <a:t> </a:t>
            </a:r>
            <a:r>
              <a:rPr lang="en-AU" altLang="en-US" i="1"/>
              <a:t>where the vertical deviation is to be determined.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3419475" y="5589588"/>
            <a:ext cx="4748213" cy="1055687"/>
            <a:chOff x="2154" y="3521"/>
            <a:chExt cx="2991" cy="665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2154" y="3521"/>
            <a:ext cx="1312" cy="6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04" name="Equation" r:id="rId3" imgW="939600" imgH="469800" progId="Equation.3">
                    <p:embed/>
                  </p:oleObj>
                </mc:Choice>
                <mc:Fallback>
                  <p:oleObj name="Equation" r:id="rId3" imgW="939600" imgH="469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4" y="3521"/>
                          <a:ext cx="1312" cy="66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3833" y="3521"/>
            <a:ext cx="1312" cy="6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05" name="Equation" r:id="rId5" imgW="939600" imgH="469800" progId="Equation.3">
                    <p:embed/>
                  </p:oleObj>
                </mc:Choice>
                <mc:Fallback>
                  <p:oleObj name="Equation" r:id="rId5" imgW="939600" imgH="469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" y="3521"/>
                          <a:ext cx="1312" cy="66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3515" y="3748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or</a:t>
              </a:r>
              <a:endParaRPr lang="en-AU" altLang="en-US"/>
            </a:p>
          </p:txBody>
        </p:sp>
      </p:grpSp>
      <p:pic>
        <p:nvPicPr>
          <p:cNvPr id="9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565400"/>
            <a:ext cx="2870200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1187450" y="3644900"/>
            <a:ext cx="2835275" cy="2232025"/>
            <a:chOff x="431" y="2296"/>
            <a:chExt cx="1786" cy="1406"/>
          </a:xfrm>
        </p:grpSpPr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2296"/>
              <a:ext cx="1786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" y="2840"/>
              <a:ext cx="1763" cy="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24"/>
          <p:cNvGrpSpPr>
            <a:grpSpLocks/>
          </p:cNvGrpSpPr>
          <p:nvPr/>
        </p:nvGrpSpPr>
        <p:grpSpPr bwMode="auto">
          <a:xfrm>
            <a:off x="5219700" y="3789363"/>
            <a:ext cx="2727325" cy="1871662"/>
            <a:chOff x="3470" y="2387"/>
            <a:chExt cx="1718" cy="1179"/>
          </a:xfrm>
        </p:grpSpPr>
        <p:pic>
          <p:nvPicPr>
            <p:cNvPr id="14" name="Picture 2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" y="2387"/>
              <a:ext cx="1650" cy="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2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0" y="2795"/>
              <a:ext cx="1718" cy="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0845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12.7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slope of the beam at points </a:t>
            </a:r>
            <a:r>
              <a:rPr lang="en-AU" altLang="zh-CN" i="1"/>
              <a:t>B </a:t>
            </a:r>
            <a:r>
              <a:rPr lang="en-AU" altLang="zh-CN"/>
              <a:t>and </a:t>
            </a:r>
            <a:r>
              <a:rPr lang="en-AU" altLang="zh-CN" i="1"/>
              <a:t>C</a:t>
            </a:r>
            <a:r>
              <a:rPr lang="en-AU" altLang="zh-CN"/>
              <a:t>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773238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23850" y="22764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M</a:t>
            </a:r>
            <a:r>
              <a:rPr lang="en-AU" altLang="en-US" b="1"/>
              <a:t>/</a:t>
            </a:r>
            <a:r>
              <a:rPr lang="en-AU" altLang="en-US"/>
              <a:t>EI diagram will be drawn first.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23850" y="2708275"/>
            <a:ext cx="85693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force </a:t>
            </a:r>
            <a:r>
              <a:rPr lang="en-AU" altLang="en-US" b="1"/>
              <a:t>P </a:t>
            </a:r>
            <a:r>
              <a:rPr lang="en-AU" altLang="en-US"/>
              <a:t>causes the beam to deflect as shown.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835150" y="3860800"/>
          <a:ext cx="23368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8" name="Equation" r:id="rId3" imgW="1498320" imgH="228600" progId="Equation.3">
                  <p:embed/>
                </p:oleObj>
              </mc:Choice>
              <mc:Fallback>
                <p:oleObj name="Equation" r:id="rId3" imgW="1498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860800"/>
                        <a:ext cx="2336800" cy="355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628775"/>
            <a:ext cx="283527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6084888" y="2924175"/>
            <a:ext cx="2879725" cy="1582738"/>
            <a:chOff x="3560" y="1797"/>
            <a:chExt cx="2081" cy="1089"/>
          </a:xfrm>
        </p:grpSpPr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0" y="1797"/>
              <a:ext cx="2081" cy="1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4604" y="2704"/>
              <a:ext cx="181" cy="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2"/>
          <a:stretch>
            <a:fillRect/>
          </a:stretch>
        </p:blipFill>
        <p:spPr bwMode="auto">
          <a:xfrm>
            <a:off x="6084888" y="4724400"/>
            <a:ext cx="2943225" cy="102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6732588" y="5661025"/>
            <a:ext cx="576262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323850" y="3141663"/>
            <a:ext cx="518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By the construction, the angle between tan </a:t>
            </a:r>
            <a:r>
              <a:rPr lang="en-AU" altLang="en-US" i="1"/>
              <a:t>A </a:t>
            </a:r>
            <a:r>
              <a:rPr lang="en-AU" altLang="en-US"/>
              <a:t>and tan </a:t>
            </a:r>
            <a:r>
              <a:rPr lang="en-AU" altLang="en-US" i="1"/>
              <a:t>B</a:t>
            </a:r>
            <a:r>
              <a:rPr lang="en-AU" altLang="en-US"/>
              <a:t> is equivalent to </a:t>
            </a:r>
            <a:r>
              <a:rPr lang="el-GR" altLang="en-US"/>
              <a:t>θ</a:t>
            </a:r>
            <a:r>
              <a:rPr lang="en-US" altLang="en-US" baseline="-25000"/>
              <a:t>B/A</a:t>
            </a:r>
            <a:r>
              <a:rPr lang="en-US" altLang="en-US"/>
              <a:t>, where</a:t>
            </a:r>
            <a:endParaRPr lang="el-GR" altLang="en-US" baseline="-25000"/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360363" y="42926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Using moment-area theorem,</a:t>
            </a:r>
            <a:endParaRPr lang="en-AU" altLang="en-US"/>
          </a:p>
        </p:txBody>
      </p:sp>
      <p:graphicFrame>
        <p:nvGraphicFramePr>
          <p:cNvPr id="16" name="Object 5"/>
          <p:cNvGraphicFramePr>
            <a:graphicFrameLocks noChangeAspect="1"/>
          </p:cNvGraphicFramePr>
          <p:nvPr/>
        </p:nvGraphicFramePr>
        <p:xfrm>
          <a:off x="323850" y="4652963"/>
          <a:ext cx="5584825" cy="1420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9" name="Equation" r:id="rId8" imgW="3581280" imgH="914400" progId="Equation.3">
                  <p:embed/>
                </p:oleObj>
              </mc:Choice>
              <mc:Fallback>
                <p:oleObj name="Equation" r:id="rId8" imgW="358128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652963"/>
                        <a:ext cx="5584825" cy="14208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9389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12.8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displacement of points </a:t>
            </a:r>
            <a:r>
              <a:rPr lang="en-AU" altLang="zh-CN" i="1"/>
              <a:t>B </a:t>
            </a:r>
            <a:r>
              <a:rPr lang="en-AU" altLang="zh-CN"/>
              <a:t>and </a:t>
            </a:r>
            <a:r>
              <a:rPr lang="en-AU" altLang="zh-CN" i="1"/>
              <a:t>C </a:t>
            </a:r>
            <a:r>
              <a:rPr lang="en-AU" altLang="zh-CN"/>
              <a:t>of the beam.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773238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M</a:t>
            </a:r>
            <a:r>
              <a:rPr lang="en-AU" altLang="en-US" b="1"/>
              <a:t>/</a:t>
            </a:r>
            <a:r>
              <a:rPr lang="en-AU" altLang="en-US"/>
              <a:t>EI diagram will be drawn first.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403350" y="3357563"/>
          <a:ext cx="21971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2" name="Equation" r:id="rId3" imgW="1409400" imgH="228600" progId="Equation.3">
                  <p:embed/>
                </p:oleObj>
              </mc:Choice>
              <mc:Fallback>
                <p:oleObj name="Equation" r:id="rId3" imgW="1409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3357563"/>
                        <a:ext cx="2197100" cy="355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6732588" y="5661025"/>
            <a:ext cx="576262" cy="36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323850" y="2636838"/>
            <a:ext cx="518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couple moment at </a:t>
            </a:r>
            <a:r>
              <a:rPr lang="en-AU" altLang="en-US" i="1"/>
              <a:t>C </a:t>
            </a:r>
            <a:r>
              <a:rPr lang="en-AU" altLang="en-US"/>
              <a:t>causes the beam to deflect as shown, thus</a:t>
            </a:r>
            <a:endParaRPr lang="el-GR" altLang="en-US"/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360363" y="3716338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Using moment-area theorem, we have</a:t>
            </a:r>
            <a:endParaRPr lang="en-AU" altLang="en-US"/>
          </a:p>
        </p:txBody>
      </p:sp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395288" y="4149725"/>
          <a:ext cx="4633912" cy="146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3" name="Equation" r:id="rId5" imgW="2971800" imgH="939600" progId="Equation.3">
                  <p:embed/>
                </p:oleObj>
              </mc:Choice>
              <mc:Fallback>
                <p:oleObj name="Equation" r:id="rId5" imgW="29718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149725"/>
                        <a:ext cx="4633912" cy="14620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28775"/>
            <a:ext cx="3086100" cy="88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708275"/>
            <a:ext cx="2943225" cy="145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6011863" y="4221163"/>
            <a:ext cx="2951162" cy="1322387"/>
            <a:chOff x="3833" y="2750"/>
            <a:chExt cx="1859" cy="833"/>
          </a:xfrm>
        </p:grpSpPr>
        <p:pic>
          <p:nvPicPr>
            <p:cNvPr id="14" name="Picture 1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" y="2784"/>
              <a:ext cx="1808" cy="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20"/>
            <p:cNvSpPr>
              <a:spLocks noChangeArrowheads="1"/>
            </p:cNvSpPr>
            <p:nvPr/>
          </p:nvSpPr>
          <p:spPr bwMode="auto">
            <a:xfrm>
              <a:off x="5420" y="2750"/>
              <a:ext cx="272" cy="2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4067175" y="5516563"/>
            <a:ext cx="4933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Since both answers are </a:t>
            </a:r>
            <a:r>
              <a:rPr lang="en-AU" altLang="en-US" i="1"/>
              <a:t>negative</a:t>
            </a:r>
            <a:r>
              <a:rPr lang="en-AU" altLang="en-US"/>
              <a:t>, they indicate that points </a:t>
            </a:r>
            <a:r>
              <a:rPr lang="en-AU" altLang="en-US" i="1"/>
              <a:t>B </a:t>
            </a:r>
            <a:r>
              <a:rPr lang="en-AU" altLang="en-US"/>
              <a:t>and </a:t>
            </a:r>
            <a:r>
              <a:rPr lang="en-AU" altLang="en-US" i="1"/>
              <a:t>C </a:t>
            </a:r>
            <a:r>
              <a:rPr lang="en-AU" altLang="en-US"/>
              <a:t>lie </a:t>
            </a:r>
            <a:r>
              <a:rPr lang="en-AU" altLang="en-US" i="1"/>
              <a:t>below </a:t>
            </a:r>
            <a:r>
              <a:rPr lang="en-AU" altLang="en-US"/>
              <a:t>the tangent at </a:t>
            </a:r>
            <a:r>
              <a:rPr lang="en-AU" altLang="en-US" i="1"/>
              <a:t>A</a:t>
            </a:r>
            <a:r>
              <a:rPr lang="en-AU" alt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4639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12.12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displacement at point </a:t>
            </a:r>
            <a:r>
              <a:rPr lang="en-AU" altLang="zh-CN" i="1"/>
              <a:t>C </a:t>
            </a:r>
            <a:r>
              <a:rPr lang="en-AU" altLang="zh-CN"/>
              <a:t>for the steel overhanging beam.</a:t>
            </a:r>
          </a:p>
          <a:p>
            <a:r>
              <a:rPr lang="en-AU" altLang="zh-CN"/>
              <a:t>Take </a:t>
            </a:r>
            <a:r>
              <a:rPr lang="en-AU" altLang="zh-CN" i="1"/>
              <a:t>E</a:t>
            </a:r>
            <a:r>
              <a:rPr lang="en-AU" altLang="zh-CN" baseline="-25000"/>
              <a:t>st</a:t>
            </a:r>
            <a:r>
              <a:rPr lang="en-AU" altLang="zh-CN"/>
              <a:t> = 200 GPa, </a:t>
            </a:r>
            <a:r>
              <a:rPr lang="en-AU" altLang="zh-CN" i="1"/>
              <a:t>I </a:t>
            </a:r>
            <a:r>
              <a:rPr lang="en-AU" altLang="zh-CN"/>
              <a:t>= 50 x 10</a:t>
            </a:r>
            <a:r>
              <a:rPr lang="en-AU" altLang="zh-CN" baseline="30000"/>
              <a:t>6</a:t>
            </a:r>
            <a:r>
              <a:rPr lang="en-AU" altLang="zh-CN"/>
              <a:t> mm</a:t>
            </a:r>
            <a:r>
              <a:rPr lang="en-AU" altLang="zh-CN" baseline="30000"/>
              <a:t>4</a:t>
            </a:r>
            <a:r>
              <a:rPr lang="en-AU" altLang="zh-CN"/>
              <a:t>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8446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M</a:t>
            </a:r>
            <a:r>
              <a:rPr lang="en-AU" altLang="en-US" b="1"/>
              <a:t>/</a:t>
            </a:r>
            <a:r>
              <a:rPr lang="en-AU" altLang="en-US"/>
              <a:t>EI diagram will be drawn first.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908175" y="3213100"/>
          <a:ext cx="1584325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3" name="Equation" r:id="rId3" imgW="1143000" imgH="253800" progId="Equation.3">
                  <p:embed/>
                </p:oleObj>
              </mc:Choice>
              <mc:Fallback>
                <p:oleObj name="Equation" r:id="rId3" imgW="114300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3213100"/>
                        <a:ext cx="1584325" cy="3508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23850" y="2636838"/>
            <a:ext cx="5184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loading causes the beam to deflect as shown, thus</a:t>
            </a:r>
            <a:endParaRPr lang="el-GR" altLang="en-U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323850" y="3573463"/>
            <a:ext cx="4572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Using moment-area theorem, we have</a:t>
            </a:r>
            <a:endParaRPr lang="en-AU" altLang="en-US"/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755650" y="3933825"/>
          <a:ext cx="3743325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4" name="Equation" r:id="rId5" imgW="2920680" imgH="939600" progId="Equation.3">
                  <p:embed/>
                </p:oleObj>
              </mc:Choice>
              <mc:Fallback>
                <p:oleObj name="Equation" r:id="rId5" imgW="29206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933825"/>
                        <a:ext cx="3743325" cy="12017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628775"/>
            <a:ext cx="3195637" cy="128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997200"/>
            <a:ext cx="3122613" cy="170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24"/>
          <p:cNvSpPr>
            <a:spLocks noChangeArrowheads="1"/>
          </p:cNvSpPr>
          <p:nvPr/>
        </p:nvSpPr>
        <p:spPr bwMode="auto">
          <a:xfrm>
            <a:off x="323850" y="5157788"/>
            <a:ext cx="278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By input the given values,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684213" y="5516563"/>
          <a:ext cx="518477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5" name="Equation" r:id="rId9" imgW="3848040" imgH="444240" progId="Equation.3">
                  <p:embed/>
                </p:oleObj>
              </mc:Choice>
              <mc:Fallback>
                <p:oleObj name="Equation" r:id="rId9" imgW="384804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5516563"/>
                        <a:ext cx="5184775" cy="5699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27"/>
          <p:cNvGrpSpPr>
            <a:grpSpLocks/>
          </p:cNvGrpSpPr>
          <p:nvPr/>
        </p:nvGrpSpPr>
        <p:grpSpPr bwMode="auto">
          <a:xfrm>
            <a:off x="6227763" y="4724400"/>
            <a:ext cx="2771775" cy="1398588"/>
            <a:chOff x="4014" y="3158"/>
            <a:chExt cx="1746" cy="881"/>
          </a:xfrm>
        </p:grpSpPr>
        <p:pic>
          <p:nvPicPr>
            <p:cNvPr id="15" name="Picture 28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3203"/>
              <a:ext cx="1746" cy="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29"/>
            <p:cNvSpPr>
              <a:spLocks noChangeArrowheads="1"/>
            </p:cNvSpPr>
            <p:nvPr/>
          </p:nvSpPr>
          <p:spPr bwMode="auto">
            <a:xfrm>
              <a:off x="5465" y="3158"/>
              <a:ext cx="295" cy="1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395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4000" smtClean="0">
                <a:latin typeface="Arial" panose="020B0604020202020204" pitchFamily="34" charset="0"/>
                <a:ea typeface="宋体" panose="02010600030101010101" pitchFamily="2" charset="-122"/>
              </a:rPr>
              <a:t>The Elastic Curve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latin typeface="Arial" panose="020B0604020202020204" pitchFamily="34" charset="0"/>
              </a:rPr>
              <a:t>For elastic curve, </a:t>
            </a:r>
            <a:r>
              <a:rPr lang="en-AU" altLang="zh-CN" sz="2400" dirty="0" smtClean="0">
                <a:latin typeface="Arial" panose="020B0604020202020204" pitchFamily="34" charset="0"/>
              </a:rPr>
              <a:t>positive internal moment tends to bend the beam concave upward, and vice versa.</a:t>
            </a:r>
          </a:p>
          <a:p>
            <a:r>
              <a:rPr lang="en-AU" altLang="zh-CN" sz="2400" dirty="0" smtClean="0">
                <a:latin typeface="Arial" panose="020B0604020202020204" pitchFamily="34" charset="0"/>
              </a:rPr>
              <a:t>There must be an </a:t>
            </a:r>
            <a:r>
              <a:rPr lang="en-AU" altLang="zh-CN" sz="2400" i="1" dirty="0" smtClean="0">
                <a:latin typeface="Arial" panose="020B0604020202020204" pitchFamily="34" charset="0"/>
              </a:rPr>
              <a:t>inflection point </a:t>
            </a:r>
            <a:r>
              <a:rPr lang="en-AU" altLang="zh-CN" sz="2400" dirty="0" smtClean="0">
                <a:latin typeface="Arial" panose="020B0604020202020204" pitchFamily="34" charset="0"/>
              </a:rPr>
              <a:t>at point </a:t>
            </a:r>
            <a:r>
              <a:rPr lang="en-AU" altLang="zh-CN" sz="2400" i="1" dirty="0" smtClean="0">
                <a:latin typeface="Arial" panose="020B0604020202020204" pitchFamily="34" charset="0"/>
              </a:rPr>
              <a:t>C</a:t>
            </a:r>
            <a:r>
              <a:rPr lang="en-AU" altLang="zh-CN" sz="2400" dirty="0" smtClean="0">
                <a:latin typeface="Arial" panose="020B0604020202020204" pitchFamily="34" charset="0"/>
              </a:rPr>
              <a:t>, where the curve changes from concave up to concave down, since this is a point of zero moment.</a:t>
            </a:r>
          </a:p>
        </p:txBody>
      </p:sp>
      <p:pic>
        <p:nvPicPr>
          <p:cNvPr id="4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573463"/>
            <a:ext cx="583247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89363"/>
            <a:ext cx="21145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6480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4000" smtClean="0">
                <a:latin typeface="Arial" panose="020B0604020202020204" pitchFamily="34" charset="0"/>
                <a:ea typeface="宋体" panose="02010600030101010101" pitchFamily="2" charset="-122"/>
              </a:rPr>
              <a:t>Method of Superposition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5300" indent="-495300"/>
            <a:r>
              <a:rPr lang="en-US" altLang="zh-CN" sz="2800" dirty="0" smtClean="0">
                <a:latin typeface="Arial" panose="020B0604020202020204" pitchFamily="34" charset="0"/>
              </a:rPr>
              <a:t>                      satisfies the 2 requirements for principle of superposition.</a:t>
            </a:r>
          </a:p>
          <a:p>
            <a:pPr marL="495300" indent="-495300">
              <a:buFont typeface="Wingdings 2" panose="05020102010507070707" pitchFamily="18" charset="2"/>
              <a:buNone/>
            </a:pPr>
            <a:r>
              <a:rPr lang="en-AU" altLang="zh-CN" sz="2800" i="1" dirty="0" smtClean="0">
                <a:latin typeface="Arial" panose="020B0604020202020204" pitchFamily="34" charset="0"/>
              </a:rPr>
              <a:t>1)  Load is linearly related to the deflection.</a:t>
            </a:r>
          </a:p>
          <a:p>
            <a:pPr marL="495300" indent="-495300">
              <a:buFont typeface="Wingdings 2" panose="05020102010507070707" pitchFamily="18" charset="2"/>
              <a:buNone/>
            </a:pPr>
            <a:r>
              <a:rPr lang="en-AU" altLang="zh-CN" sz="2800" i="1" dirty="0" smtClean="0">
                <a:latin typeface="Arial" panose="020B0604020202020204" pitchFamily="34" charset="0"/>
              </a:rPr>
              <a:t>2)  Load is assumed not to change significantly.</a:t>
            </a:r>
          </a:p>
          <a:p>
            <a:pPr marL="495300" indent="-495300">
              <a:buFont typeface="Wingdings 2" panose="05020102010507070707" pitchFamily="18" charset="2"/>
              <a:buNone/>
            </a:pPr>
            <a:endParaRPr lang="en-AU" altLang="zh-CN" sz="2800" i="1" dirty="0" smtClean="0">
              <a:latin typeface="Arial" panose="020B0604020202020204" pitchFamily="34" charset="0"/>
            </a:endParaRPr>
          </a:p>
          <a:p>
            <a:pPr marL="495300" indent="-495300"/>
            <a:r>
              <a:rPr lang="en-AU" altLang="zh-CN" sz="2800" dirty="0" smtClean="0">
                <a:latin typeface="Arial" panose="020B0604020202020204" pitchFamily="34" charset="0"/>
              </a:rPr>
              <a:t>Using tabulated results from Appendix C, we are able to find the slope and displacement at a point on a beam subjected to loadings.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1042988" y="1412875"/>
          <a:ext cx="1944687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name="Equation" r:id="rId3" imgW="1244520" imgH="228600" progId="Equation.3">
                  <p:embed/>
                </p:oleObj>
              </mc:Choice>
              <mc:Fallback>
                <p:oleObj name="Equation" r:id="rId3" imgW="12445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412875"/>
                        <a:ext cx="1944687" cy="3635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0821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12.13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displacement at point </a:t>
            </a:r>
            <a:r>
              <a:rPr lang="en-AU" altLang="zh-CN" i="1"/>
              <a:t>C </a:t>
            </a:r>
            <a:r>
              <a:rPr lang="en-AU" altLang="zh-CN"/>
              <a:t>and the slope at the support </a:t>
            </a:r>
            <a:r>
              <a:rPr lang="en-AU" altLang="zh-CN" i="1"/>
              <a:t>A </a:t>
            </a:r>
            <a:r>
              <a:rPr lang="en-AU" altLang="zh-CN"/>
              <a:t>of the beam.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8446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loading can be separated into two component parts.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3850" y="3213100"/>
          <a:ext cx="3679825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1" name="Equation" r:id="rId3" imgW="2654280" imgH="863280" progId="Equation.3">
                  <p:embed/>
                </p:oleObj>
              </mc:Choice>
              <mc:Fallback>
                <p:oleObj name="Equation" r:id="rId3" imgW="265428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13100"/>
                        <a:ext cx="3679825" cy="1193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23850" y="2636838"/>
            <a:ext cx="59769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displacement at </a:t>
            </a:r>
            <a:r>
              <a:rPr lang="en-AU" altLang="en-US" i="1"/>
              <a:t>C </a:t>
            </a:r>
            <a:r>
              <a:rPr lang="en-AU" altLang="en-US"/>
              <a:t>and slope at </a:t>
            </a:r>
            <a:r>
              <a:rPr lang="en-AU" altLang="en-US" i="1"/>
              <a:t>A </a:t>
            </a:r>
            <a:r>
              <a:rPr lang="en-AU" altLang="en-US"/>
              <a:t>are found using the table,</a:t>
            </a:r>
            <a:endParaRPr lang="el-GR" alt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50825" y="4508500"/>
            <a:ext cx="457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For the 8-kN concentrated force,</a:t>
            </a:r>
            <a:endParaRPr lang="en-AU" altLang="en-US"/>
          </a:p>
        </p:txBody>
      </p:sp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557338"/>
            <a:ext cx="2727325" cy="113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8"/>
          <p:cNvSpPr txBox="1">
            <a:spLocks noChangeArrowheads="1"/>
          </p:cNvSpPr>
          <p:nvPr/>
        </p:nvSpPr>
        <p:spPr bwMode="auto">
          <a:xfrm rot="5400000">
            <a:off x="7564438" y="2597150"/>
            <a:ext cx="287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</a:t>
            </a:r>
            <a:endParaRPr lang="en-AU" altLang="en-US"/>
          </a:p>
        </p:txBody>
      </p:sp>
      <p:pic>
        <p:nvPicPr>
          <p:cNvPr id="11" name="Picture 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257550"/>
            <a:ext cx="2233613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6372225" y="3500438"/>
            <a:ext cx="2889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+</a:t>
            </a:r>
            <a:endParaRPr lang="en-AU" altLang="en-US"/>
          </a:p>
        </p:txBody>
      </p:sp>
      <p:pic>
        <p:nvPicPr>
          <p:cNvPr id="13" name="Picture 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213100"/>
            <a:ext cx="2195513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323850" y="4868863"/>
          <a:ext cx="3398838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2" name="Equation" r:id="rId8" imgW="2450880" imgH="863280" progId="Equation.3">
                  <p:embed/>
                </p:oleObj>
              </mc:Choice>
              <mc:Fallback>
                <p:oleObj name="Equation" r:id="rId8" imgW="245088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868863"/>
                        <a:ext cx="3398838" cy="1193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5"/>
          <p:cNvSpPr>
            <a:spLocks noChangeArrowheads="1"/>
          </p:cNvSpPr>
          <p:nvPr/>
        </p:nvSpPr>
        <p:spPr bwMode="auto">
          <a:xfrm>
            <a:off x="4260850" y="4508500"/>
            <a:ext cx="488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Total displacement at </a:t>
            </a:r>
            <a:r>
              <a:rPr lang="en-AU" altLang="en-US" i="1"/>
              <a:t>C </a:t>
            </a:r>
            <a:r>
              <a:rPr lang="en-AU" altLang="en-US"/>
              <a:t>and the slope at </a:t>
            </a:r>
            <a:r>
              <a:rPr lang="en-AU" altLang="en-US" i="1"/>
              <a:t>A </a:t>
            </a:r>
            <a:r>
              <a:rPr lang="en-AU" altLang="en-US"/>
              <a:t>are</a:t>
            </a:r>
          </a:p>
        </p:txBody>
      </p:sp>
      <p:graphicFrame>
        <p:nvGraphicFramePr>
          <p:cNvPr id="16" name="Object 5"/>
          <p:cNvGraphicFramePr>
            <a:graphicFrameLocks noChangeAspect="1"/>
          </p:cNvGraphicFramePr>
          <p:nvPr/>
        </p:nvGraphicFramePr>
        <p:xfrm>
          <a:off x="4365625" y="4941888"/>
          <a:ext cx="3573463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3" name="Equation" r:id="rId10" imgW="2577960" imgH="838080" progId="Equation.3">
                  <p:embed/>
                </p:oleObj>
              </mc:Choice>
              <mc:Fallback>
                <p:oleObj name="Equation" r:id="rId10" imgW="257796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5625" y="4941888"/>
                        <a:ext cx="3573463" cy="1158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utoShape 29"/>
          <p:cNvSpPr>
            <a:spLocks noChangeArrowheads="1"/>
          </p:cNvSpPr>
          <p:nvPr/>
        </p:nvSpPr>
        <p:spPr bwMode="auto">
          <a:xfrm>
            <a:off x="3635375" y="3284538"/>
            <a:ext cx="215900" cy="360362"/>
          </a:xfrm>
          <a:prstGeom prst="curvedLeftArrow">
            <a:avLst>
              <a:gd name="adj1" fmla="val 33382"/>
              <a:gd name="adj2" fmla="val 6676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>
            <a:off x="3419475" y="4941888"/>
            <a:ext cx="215900" cy="360362"/>
          </a:xfrm>
          <a:prstGeom prst="curvedLeftArrow">
            <a:avLst>
              <a:gd name="adj1" fmla="val 33382"/>
              <a:gd name="adj2" fmla="val 6676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AutoShape 31"/>
          <p:cNvSpPr>
            <a:spLocks noChangeArrowheads="1"/>
          </p:cNvSpPr>
          <p:nvPr/>
        </p:nvSpPr>
        <p:spPr bwMode="auto">
          <a:xfrm>
            <a:off x="6948488" y="5084763"/>
            <a:ext cx="215900" cy="360362"/>
          </a:xfrm>
          <a:prstGeom prst="curvedLeftArrow">
            <a:avLst>
              <a:gd name="adj1" fmla="val 33382"/>
              <a:gd name="adj2" fmla="val 6676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059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12.15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displacement at the end </a:t>
            </a:r>
            <a:r>
              <a:rPr lang="en-AU" altLang="zh-CN" i="1"/>
              <a:t>C </a:t>
            </a:r>
            <a:r>
              <a:rPr lang="en-AU" altLang="zh-CN"/>
              <a:t>of the cantilever beam.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7002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From Appendix C, the slope and displacement at </a:t>
            </a:r>
            <a:r>
              <a:rPr lang="en-AU" altLang="en-US" i="1"/>
              <a:t>B </a:t>
            </a:r>
            <a:r>
              <a:rPr lang="en-AU" altLang="en-US"/>
              <a:t>are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692275" y="2708275"/>
          <a:ext cx="3538538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8" name="Equation" r:id="rId3" imgW="2552400" imgH="863280" progId="Equation.3">
                  <p:embed/>
                </p:oleObj>
              </mc:Choice>
              <mc:Fallback>
                <p:oleObj name="Equation" r:id="rId3" imgW="255240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708275"/>
                        <a:ext cx="3538538" cy="1193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23850" y="4005263"/>
            <a:ext cx="8496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Since angle is small, the displacement at </a:t>
            </a:r>
            <a:r>
              <a:rPr lang="en-US" altLang="en-US" i="1"/>
              <a:t>C </a:t>
            </a:r>
            <a:r>
              <a:rPr lang="en-US" altLang="en-US"/>
              <a:t>becomes</a:t>
            </a:r>
            <a:endParaRPr lang="en-AU" altLang="en-US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2195513" y="4508500"/>
          <a:ext cx="2165350" cy="143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9" name="Equation" r:id="rId5" imgW="1562040" imgH="1041120" progId="Equation.3">
                  <p:embed/>
                </p:oleObj>
              </mc:Choice>
              <mc:Fallback>
                <p:oleObj name="Equation" r:id="rId5" imgW="1562040" imgH="1041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4508500"/>
                        <a:ext cx="2165350" cy="14382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700213"/>
            <a:ext cx="2952750" cy="136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477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3400" smtClean="0">
                <a:latin typeface="Arial" panose="020B0604020202020204" pitchFamily="34" charset="0"/>
                <a:ea typeface="宋体" panose="02010600030101010101" pitchFamily="2" charset="-122"/>
              </a:rPr>
              <a:t>Statically Indeterminate Beams and Shafts</a:t>
            </a:r>
            <a:endParaRPr lang="en-AU" altLang="zh-CN" sz="34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5300" indent="-495300"/>
            <a:r>
              <a:rPr lang="en-US" altLang="zh-CN" sz="2400" dirty="0" smtClean="0">
                <a:latin typeface="Arial" panose="020B0604020202020204" pitchFamily="34" charset="0"/>
              </a:rPr>
              <a:t>A member is classified as </a:t>
            </a:r>
            <a:r>
              <a:rPr lang="en-US" altLang="zh-CN" sz="2400" i="1" dirty="0" smtClean="0">
                <a:latin typeface="Arial" panose="020B0604020202020204" pitchFamily="34" charset="0"/>
              </a:rPr>
              <a:t>statically indeterminate </a:t>
            </a:r>
            <a:r>
              <a:rPr lang="en-US" altLang="zh-CN" sz="2400" dirty="0" smtClean="0">
                <a:latin typeface="Arial" panose="020B0604020202020204" pitchFamily="34" charset="0"/>
              </a:rPr>
              <a:t>if</a:t>
            </a:r>
          </a:p>
          <a:p>
            <a:pPr marL="495300" indent="-495300"/>
            <a:endParaRPr lang="en-US" altLang="zh-CN" sz="2400" dirty="0" smtClean="0">
              <a:latin typeface="Arial" panose="020B0604020202020204" pitchFamily="34" charset="0"/>
            </a:endParaRPr>
          </a:p>
          <a:p>
            <a:pPr marL="495300" indent="-495300"/>
            <a:endParaRPr lang="en-AU" altLang="zh-CN" sz="2400" dirty="0" smtClean="0">
              <a:latin typeface="Arial" panose="020B0604020202020204" pitchFamily="34" charset="0"/>
            </a:endParaRPr>
          </a:p>
          <a:p>
            <a:pPr marL="495300" indent="-495300"/>
            <a:r>
              <a:rPr lang="en-AU" altLang="zh-CN" sz="2400" dirty="0" smtClean="0">
                <a:latin typeface="Arial" panose="020B0604020202020204" pitchFamily="34" charset="0"/>
              </a:rPr>
              <a:t>To determine the reactions on a beam that is statically indeterminate:</a:t>
            </a:r>
          </a:p>
          <a:p>
            <a:pPr marL="495300" indent="-495300">
              <a:buFont typeface="Wingdings 2" panose="05020102010507070707" pitchFamily="18" charset="2"/>
              <a:buAutoNum type="alphaLcParenR"/>
            </a:pPr>
            <a:r>
              <a:rPr lang="en-AU" altLang="zh-CN" sz="2400" dirty="0" smtClean="0">
                <a:latin typeface="Arial" panose="020B0604020202020204" pitchFamily="34" charset="0"/>
              </a:rPr>
              <a:t>Specify the redundant reactions.</a:t>
            </a:r>
          </a:p>
          <a:p>
            <a:pPr marL="495300" indent="-495300">
              <a:buFont typeface="Wingdings 2" panose="05020102010507070707" pitchFamily="18" charset="2"/>
              <a:buAutoNum type="alphaLcParenR"/>
            </a:pPr>
            <a:r>
              <a:rPr lang="en-US" altLang="zh-CN" sz="2400" dirty="0" smtClean="0">
                <a:latin typeface="Arial" panose="020B0604020202020204" pitchFamily="34" charset="0"/>
              </a:rPr>
              <a:t>Find the </a:t>
            </a:r>
            <a:r>
              <a:rPr lang="en-US" altLang="zh-CN" sz="2400" dirty="0" err="1" smtClean="0">
                <a:latin typeface="Arial" panose="020B0604020202020204" pitchFamily="34" charset="0"/>
              </a:rPr>
              <a:t>redundants</a:t>
            </a:r>
            <a:r>
              <a:rPr lang="en-US" altLang="zh-CN" sz="2400" dirty="0" smtClean="0">
                <a:latin typeface="Arial" panose="020B0604020202020204" pitchFamily="34" charset="0"/>
              </a:rPr>
              <a:t> through </a:t>
            </a:r>
            <a:r>
              <a:rPr lang="en-AU" altLang="zh-CN" sz="2400" i="1" dirty="0" smtClean="0">
                <a:latin typeface="Arial" panose="020B0604020202020204" pitchFamily="34" charset="0"/>
              </a:rPr>
              <a:t>compatibility conditions.</a:t>
            </a:r>
          </a:p>
          <a:p>
            <a:pPr marL="495300" indent="-495300">
              <a:buFont typeface="Wingdings 2" panose="05020102010507070707" pitchFamily="18" charset="2"/>
              <a:buAutoNum type="alphaLcParenR"/>
            </a:pPr>
            <a:r>
              <a:rPr lang="en-US" altLang="zh-CN" sz="2400" dirty="0" smtClean="0">
                <a:latin typeface="Arial" panose="020B0604020202020204" pitchFamily="34" charset="0"/>
              </a:rPr>
              <a:t>Apply </a:t>
            </a:r>
            <a:r>
              <a:rPr lang="en-US" altLang="zh-CN" sz="2400" dirty="0" err="1" smtClean="0">
                <a:latin typeface="Arial" panose="020B0604020202020204" pitchFamily="34" charset="0"/>
              </a:rPr>
              <a:t>redundants</a:t>
            </a:r>
            <a:r>
              <a:rPr lang="en-US" altLang="zh-CN" sz="2400" dirty="0" smtClean="0">
                <a:latin typeface="Arial" panose="020B0604020202020204" pitchFamily="34" charset="0"/>
              </a:rPr>
              <a:t> and solve the reactions.</a:t>
            </a:r>
            <a:endParaRPr lang="en-AU" altLang="zh-CN" sz="2400" dirty="0" smtClean="0">
              <a:latin typeface="Arial" panose="020B0604020202020204" pitchFamily="34" charset="0"/>
            </a:endParaRP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1763713" y="2133600"/>
          <a:ext cx="561657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5" name="Equation" r:id="rId3" imgW="2984400" imgH="203040" progId="Equation.3">
                  <p:embed/>
                </p:oleObj>
              </mc:Choice>
              <mc:Fallback>
                <p:oleObj name="Equation" r:id="rId3" imgW="2984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133600"/>
                        <a:ext cx="5616575" cy="3889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8784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3400" smtClean="0">
                <a:latin typeface="Arial" panose="020B0604020202020204" pitchFamily="34" charset="0"/>
                <a:ea typeface="宋体" panose="02010600030101010101" pitchFamily="2" charset="-122"/>
              </a:rPr>
              <a:t>Statically Indeterminate Beams and Shafts</a:t>
            </a:r>
            <a:endParaRPr lang="en-AU" altLang="zh-CN" sz="34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5300" indent="-495300"/>
            <a:r>
              <a:rPr lang="en-US" altLang="zh-CN" sz="2400" dirty="0" smtClean="0">
                <a:latin typeface="Arial" panose="020B0604020202020204" pitchFamily="34" charset="0"/>
              </a:rPr>
              <a:t>There are 3 methods to solve the </a:t>
            </a:r>
            <a:r>
              <a:rPr lang="en-US" altLang="zh-CN" sz="2400" dirty="0" err="1" smtClean="0">
                <a:latin typeface="Arial" panose="020B0604020202020204" pitchFamily="34" charset="0"/>
              </a:rPr>
              <a:t>redundants</a:t>
            </a:r>
            <a:r>
              <a:rPr lang="en-US" altLang="zh-CN" sz="2400" dirty="0" smtClean="0">
                <a:latin typeface="Arial" panose="020B0604020202020204" pitchFamily="34" charset="0"/>
              </a:rPr>
              <a:t>.</a:t>
            </a:r>
            <a:endParaRPr lang="en-AU" altLang="zh-CN" sz="2400" dirty="0" smtClean="0">
              <a:latin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750" y="1916113"/>
            <a:ext cx="278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1) Method of Integration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539750" y="2349500"/>
            <a:ext cx="8208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Requires two integrations of the differential equation: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084888" y="2205038"/>
          <a:ext cx="10080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89" name="Equation" r:id="rId3" imgW="634680" imgH="419040" progId="Equation.3">
                  <p:embed/>
                </p:oleObj>
              </mc:Choice>
              <mc:Fallback>
                <p:oleObj name="Equation" r:id="rId3" imgW="634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2205038"/>
                        <a:ext cx="1008062" cy="6619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60388" y="2997200"/>
            <a:ext cx="278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2) Moment-Area Method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39750" y="3429000"/>
            <a:ext cx="84963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Calculation of both the area under the </a:t>
            </a:r>
            <a:r>
              <a:rPr lang="en-AU" altLang="en-US" i="1"/>
              <a:t>MEI </a:t>
            </a:r>
            <a:r>
              <a:rPr lang="en-AU" altLang="en-US"/>
              <a:t>diagram and the centroidal location of this area.</a:t>
            </a: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149725"/>
            <a:ext cx="1627187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05263"/>
            <a:ext cx="2008187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6700"/>
            <a:ext cx="2016125" cy="200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05263"/>
            <a:ext cx="2087562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20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3400" smtClean="0">
                <a:latin typeface="Arial" panose="020B0604020202020204" pitchFamily="34" charset="0"/>
                <a:ea typeface="宋体" panose="02010600030101010101" pitchFamily="2" charset="-122"/>
              </a:rPr>
              <a:t>Statically Indeterminate Beams and Shafts</a:t>
            </a:r>
            <a:endParaRPr lang="en-AU" altLang="zh-CN" sz="34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9750" y="1268413"/>
            <a:ext cx="314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3) Method of Superposition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9750" y="1700213"/>
            <a:ext cx="8208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Solve for the redundant loadings on axially loaded bars and torsionally loaded shafts.</a:t>
            </a: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79388" y="2636838"/>
            <a:ext cx="8964612" cy="1439862"/>
            <a:chOff x="113" y="1570"/>
            <a:chExt cx="5647" cy="907"/>
          </a:xfrm>
        </p:grpSpPr>
        <p:pic>
          <p:nvPicPr>
            <p:cNvPr id="6" name="Picture 1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570"/>
              <a:ext cx="1672" cy="8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8" y="1661"/>
              <a:ext cx="1740" cy="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8" name="Group 17"/>
            <p:cNvGrpSpPr>
              <a:grpSpLocks/>
            </p:cNvGrpSpPr>
            <p:nvPr/>
          </p:nvGrpSpPr>
          <p:grpSpPr bwMode="auto">
            <a:xfrm>
              <a:off x="3951" y="1706"/>
              <a:ext cx="1809" cy="703"/>
              <a:chOff x="2880" y="3294"/>
              <a:chExt cx="1809" cy="703"/>
            </a:xfrm>
          </p:grpSpPr>
          <p:pic>
            <p:nvPicPr>
              <p:cNvPr id="11" name="Picture 1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3294"/>
                <a:ext cx="1809" cy="7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2" name="Rectangle 16"/>
              <p:cNvSpPr>
                <a:spLocks noChangeArrowheads="1"/>
              </p:cNvSpPr>
              <p:nvPr/>
            </p:nvSpPr>
            <p:spPr bwMode="auto">
              <a:xfrm>
                <a:off x="3742" y="3294"/>
                <a:ext cx="136" cy="1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1746" y="1888"/>
              <a:ext cx="2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=</a:t>
              </a:r>
              <a:endParaRPr lang="en-AU" altLang="en-US"/>
            </a:p>
          </p:txBody>
        </p: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3742" y="1933"/>
              <a:ext cx="2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/>
                <a:t>+</a:t>
              </a:r>
              <a:endParaRPr lang="en-AU" altLang="en-US"/>
            </a:p>
          </p:txBody>
        </p:sp>
      </p:grpSp>
      <p:grpSp>
        <p:nvGrpSpPr>
          <p:cNvPr id="13" name="Group 23"/>
          <p:cNvGrpSpPr>
            <a:grpSpLocks/>
          </p:cNvGrpSpPr>
          <p:nvPr/>
        </p:nvGrpSpPr>
        <p:grpSpPr bwMode="auto">
          <a:xfrm>
            <a:off x="3059113" y="4581525"/>
            <a:ext cx="3087687" cy="1214438"/>
            <a:chOff x="1927" y="2614"/>
            <a:chExt cx="1945" cy="765"/>
          </a:xfrm>
        </p:grpSpPr>
        <p:pic>
          <p:nvPicPr>
            <p:cNvPr id="14" name="Picture 2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" y="2614"/>
              <a:ext cx="1945" cy="7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2835" y="3249"/>
              <a:ext cx="226" cy="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67136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12.18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The beam is fixed supported at both ends and is subjected to the uniform loading. Determine the reactions at the supports. Neglect the effect of axial load.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23850" y="18446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From the free-body diagram,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95288" y="2708275"/>
          <a:ext cx="1830387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4" name="Equation" r:id="rId3" imgW="1320480" imgH="393480" progId="Equation.3">
                  <p:embed/>
                </p:oleObj>
              </mc:Choice>
              <mc:Fallback>
                <p:oleObj name="Equation" r:id="rId3" imgW="1320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708275"/>
                        <a:ext cx="1830387" cy="5445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771775" y="2708275"/>
          <a:ext cx="195421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5" name="Equation" r:id="rId5" imgW="1409400" imgH="393480" progId="Equation.3">
                  <p:embed/>
                </p:oleObj>
              </mc:Choice>
              <mc:Fallback>
                <p:oleObj name="Equation" r:id="rId5" imgW="1409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2708275"/>
                        <a:ext cx="1954213" cy="542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916113"/>
            <a:ext cx="2619375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141663"/>
            <a:ext cx="3554412" cy="107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23850" y="3284538"/>
            <a:ext cx="316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From slope and elastic curve,</a:t>
            </a:r>
          </a:p>
        </p:txBody>
      </p:sp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395288" y="3716338"/>
          <a:ext cx="3346450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6" name="Equation" r:id="rId9" imgW="2412720" imgH="1231560" progId="Equation.3">
                  <p:embed/>
                </p:oleObj>
              </mc:Choice>
              <mc:Fallback>
                <p:oleObj name="Equation" r:id="rId9" imgW="2412720" imgH="1231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16338"/>
                        <a:ext cx="3346450" cy="16986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323850" y="5516563"/>
            <a:ext cx="5711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From the boundary conditions, we get </a:t>
            </a:r>
            <a:r>
              <a:rPr lang="en-AU" altLang="en-US">
                <a:sym typeface="Wingdings" panose="05000000000000000000" pitchFamily="2" charset="2"/>
              </a:rPr>
              <a:t>C</a:t>
            </a:r>
            <a:r>
              <a:rPr lang="en-AU" altLang="en-US" baseline="-25000">
                <a:sym typeface="Wingdings" panose="05000000000000000000" pitchFamily="2" charset="2"/>
              </a:rPr>
              <a:t>1</a:t>
            </a:r>
            <a:r>
              <a:rPr lang="en-AU" altLang="en-US">
                <a:sym typeface="Wingdings" panose="05000000000000000000" pitchFamily="2" charset="2"/>
              </a:rPr>
              <a:t> = C</a:t>
            </a:r>
            <a:r>
              <a:rPr lang="en-AU" altLang="en-US" baseline="-25000">
                <a:sym typeface="Wingdings" panose="05000000000000000000" pitchFamily="2" charset="2"/>
              </a:rPr>
              <a:t>2</a:t>
            </a:r>
            <a:r>
              <a:rPr lang="en-AU" altLang="en-US">
                <a:sym typeface="Wingdings" panose="05000000000000000000" pitchFamily="2" charset="2"/>
              </a:rPr>
              <a:t> =0, thus</a:t>
            </a:r>
            <a:endParaRPr lang="en-AU" altLang="en-US"/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6011863" y="5387975"/>
          <a:ext cx="1584325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37" name="Equation" r:id="rId11" imgW="1041120" imgH="419040" progId="Equation.3">
                  <p:embed/>
                </p:oleObj>
              </mc:Choice>
              <mc:Fallback>
                <p:oleObj name="Equation" r:id="rId11" imgW="10411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5387975"/>
                        <a:ext cx="1584325" cy="6334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292600"/>
            <a:ext cx="1611312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172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12.19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The beam is subjected to the concentrated loading, determine the reactions at the supports.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8446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Using the method of superposition, we draw the separate </a:t>
            </a:r>
          </a:p>
          <a:p>
            <a:r>
              <a:rPr lang="en-AU" altLang="en-US"/>
              <a:t>M/EI diagrams for the redundant reaction B</a:t>
            </a:r>
            <a:r>
              <a:rPr lang="en-AU" altLang="en-US" baseline="-25000"/>
              <a:t>y</a:t>
            </a:r>
            <a:r>
              <a:rPr lang="en-AU" altLang="en-US"/>
              <a:t> and the load </a:t>
            </a:r>
            <a:r>
              <a:rPr lang="en-AU" altLang="en-US" b="1"/>
              <a:t>P</a:t>
            </a:r>
            <a:r>
              <a:rPr lang="en-AU" altLang="en-US"/>
              <a:t>.</a:t>
            </a:r>
            <a:r>
              <a:rPr lang="en-AU" altLang="en-US" b="1"/>
              <a:t> 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95288" y="3789363"/>
          <a:ext cx="5948362" cy="105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8" name="Equation" r:id="rId3" imgW="4292280" imgH="761760" progId="Equation.3">
                  <p:embed/>
                </p:oleObj>
              </mc:Choice>
              <mc:Fallback>
                <p:oleObj name="Equation" r:id="rId3" imgW="4292280" imgH="7617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789363"/>
                        <a:ext cx="5948362" cy="10525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484438" y="2997200"/>
          <a:ext cx="79216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9" name="Equation" r:id="rId5" imgW="495000" imgH="228600" progId="Equation.3">
                  <p:embed/>
                </p:oleObj>
              </mc:Choice>
              <mc:Fallback>
                <p:oleObj name="Equation" r:id="rId5" imgW="495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2997200"/>
                        <a:ext cx="792162" cy="361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23850" y="2997200"/>
            <a:ext cx="215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Since             , then</a:t>
            </a:r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1057275" y="2997200"/>
          <a:ext cx="706438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0" name="Equation" r:id="rId7" imgW="457200" imgH="215640" progId="Equation.3">
                  <p:embed/>
                </p:oleObj>
              </mc:Choice>
              <mc:Fallback>
                <p:oleObj name="Equation" r:id="rId7" imgW="457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7275" y="2997200"/>
                        <a:ext cx="706438" cy="3317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395288" y="5084763"/>
          <a:ext cx="5832475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61" name="Equation" r:id="rId9" imgW="4356000" imgH="787320" progId="Equation.3">
                  <p:embed/>
                </p:oleObj>
              </mc:Choice>
              <mc:Fallback>
                <p:oleObj name="Equation" r:id="rId9" imgW="4356000" imgH="787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084763"/>
                        <a:ext cx="5832475" cy="10445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724025"/>
            <a:ext cx="2474912" cy="108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924175"/>
            <a:ext cx="2473325" cy="93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933825"/>
            <a:ext cx="243840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373688"/>
            <a:ext cx="2474912" cy="7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9"/>
          <p:cNvSpPr>
            <a:spLocks noChangeArrowheads="1"/>
          </p:cNvSpPr>
          <p:nvPr/>
        </p:nvSpPr>
        <p:spPr bwMode="auto">
          <a:xfrm>
            <a:off x="323850" y="3429000"/>
            <a:ext cx="4870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Applying Theorem 2 of moment-area theorem,</a:t>
            </a: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323850" y="4797425"/>
            <a:ext cx="5976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reactions at </a:t>
            </a:r>
            <a:r>
              <a:rPr lang="en-AU" altLang="en-US" i="1"/>
              <a:t>A </a:t>
            </a:r>
            <a:r>
              <a:rPr lang="en-AU" altLang="en-US"/>
              <a:t>on the free-body diagram are</a:t>
            </a:r>
          </a:p>
        </p:txBody>
      </p:sp>
      <p:sp>
        <p:nvSpPr>
          <p:cNvPr id="17" name="AutoShape 21"/>
          <p:cNvSpPr>
            <a:spLocks noChangeArrowheads="1"/>
          </p:cNvSpPr>
          <p:nvPr/>
        </p:nvSpPr>
        <p:spPr bwMode="auto">
          <a:xfrm>
            <a:off x="250825" y="5805488"/>
            <a:ext cx="144463" cy="287337"/>
          </a:xfrm>
          <a:prstGeom prst="curvedRightArrow">
            <a:avLst>
              <a:gd name="adj1" fmla="val 39780"/>
              <a:gd name="adj2" fmla="val 7956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32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12.21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reactions at the roller support </a:t>
            </a:r>
            <a:r>
              <a:rPr lang="en-AU" altLang="zh-CN" i="1"/>
              <a:t>B </a:t>
            </a:r>
            <a:r>
              <a:rPr lang="en-AU" altLang="zh-CN"/>
              <a:t>of the beam, then draw the shear and moment diagrams.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8446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276475"/>
            <a:ext cx="71278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By inspection, the beam is statically indeterminate to the </a:t>
            </a:r>
          </a:p>
          <a:p>
            <a:r>
              <a:rPr lang="en-AU" altLang="en-US"/>
              <a:t>first degree.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124075" y="3573463"/>
          <a:ext cx="2843213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8" name="Equation" r:id="rId3" imgW="1777680" imgH="228600" progId="Equation.3">
                  <p:embed/>
                </p:oleObj>
              </mc:Choice>
              <mc:Fallback>
                <p:oleObj name="Equation" r:id="rId3" imgW="17776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573463"/>
                        <a:ext cx="2843213" cy="3635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835150" y="4581525"/>
          <a:ext cx="3387725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9" name="Equation" r:id="rId5" imgW="2197080" imgH="863280" progId="Equation.3">
                  <p:embed/>
                </p:oleObj>
              </mc:Choice>
              <mc:Fallback>
                <p:oleObj name="Equation" r:id="rId5" imgW="219708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581525"/>
                        <a:ext cx="3387725" cy="13239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23850" y="2924175"/>
            <a:ext cx="64087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Taking positive displacement as downward, the compatibility equation at </a:t>
            </a:r>
            <a:r>
              <a:rPr lang="en-AU" altLang="en-US" i="1"/>
              <a:t>B </a:t>
            </a:r>
            <a:r>
              <a:rPr lang="en-AU" altLang="en-US"/>
              <a:t>is</a:t>
            </a:r>
          </a:p>
        </p:txBody>
      </p:sp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323850" y="4149725"/>
            <a:ext cx="62642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Displacements can be obtained from Appendix C.</a:t>
            </a:r>
          </a:p>
        </p:txBody>
      </p:sp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700213"/>
            <a:ext cx="2438400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7451725" y="2852738"/>
            <a:ext cx="4587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</a:t>
            </a:r>
            <a:endParaRPr lang="en-AU" altLang="en-US"/>
          </a:p>
        </p:txBody>
      </p:sp>
      <p:pic>
        <p:nvPicPr>
          <p:cNvPr id="12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068638"/>
            <a:ext cx="2259012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7524750" y="4149725"/>
            <a:ext cx="360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+</a:t>
            </a:r>
            <a:endParaRPr lang="en-AU" altLang="en-US"/>
          </a:p>
        </p:txBody>
      </p:sp>
      <p:pic>
        <p:nvPicPr>
          <p:cNvPr id="14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08500"/>
            <a:ext cx="2151062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6048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/>
          </p:cNvSpPr>
          <p:nvPr/>
        </p:nvSpPr>
        <p:spPr bwMode="auto">
          <a:xfrm>
            <a:off x="395288" y="5492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23850" y="1412875"/>
            <a:ext cx="7127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Substituting into Eq. 1 and solving yields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1619250" y="2060575"/>
          <a:ext cx="1644650" cy="104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5" name="Equation" r:id="rId3" imgW="1028520" imgH="660240" progId="Equation.3">
                  <p:embed/>
                </p:oleObj>
              </mc:Choice>
              <mc:Fallback>
                <p:oleObj name="Equation" r:id="rId3" imgW="102852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060575"/>
                        <a:ext cx="1644650" cy="10493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484313"/>
            <a:ext cx="4105275" cy="36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09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941888"/>
            <a:ext cx="2952750" cy="177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4000" smtClean="0">
                <a:latin typeface="Arial" panose="020B0604020202020204" pitchFamily="34" charset="0"/>
                <a:ea typeface="宋体" panose="02010600030101010101" pitchFamily="2" charset="-122"/>
              </a:rPr>
              <a:t>The Elastic Curve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Moment-Curvature Relationship</a:t>
            </a:r>
          </a:p>
          <a:p>
            <a:r>
              <a:rPr lang="en-US" altLang="zh-CN" sz="2400" dirty="0" smtClean="0">
                <a:latin typeface="Arial" panose="020B0604020202020204" pitchFamily="34" charset="0"/>
              </a:rPr>
              <a:t>Due to loading, deformation of the beam is caused by both the internal shear force and bending moment.</a:t>
            </a:r>
          </a:p>
          <a:p>
            <a:r>
              <a:rPr lang="en-AU" altLang="zh-CN" sz="2400" dirty="0" smtClean="0">
                <a:latin typeface="Arial" panose="020B0604020202020204" pitchFamily="34" charset="0"/>
              </a:rPr>
              <a:t>If material is homogeneous and behaves in a linear-elastic manner, Hooke’s law applies thus,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900113" y="3933825"/>
          <a:ext cx="1223962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3" name="Equation" r:id="rId4" imgW="520560" imgH="419040" progId="Equation.3">
                  <p:embed/>
                </p:oleObj>
              </mc:Choice>
              <mc:Fallback>
                <p:oleObj name="Equation" r:id="rId4" imgW="520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933825"/>
                        <a:ext cx="1223962" cy="9953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555875" y="3644900"/>
            <a:ext cx="63881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n-US"/>
              <a:t>ρ</a:t>
            </a:r>
            <a:r>
              <a:rPr lang="en-US" altLang="en-US"/>
              <a:t> = </a:t>
            </a:r>
            <a:r>
              <a:rPr lang="en-AU" altLang="en-US"/>
              <a:t>radius of curvature at a specific point</a:t>
            </a:r>
          </a:p>
          <a:p>
            <a:r>
              <a:rPr lang="en-US" altLang="en-US"/>
              <a:t>M = </a:t>
            </a:r>
            <a:r>
              <a:rPr lang="en-AU" altLang="en-US"/>
              <a:t>internal moment in the beam at the point</a:t>
            </a:r>
          </a:p>
          <a:p>
            <a:r>
              <a:rPr lang="en-US" altLang="en-US"/>
              <a:t>E = </a:t>
            </a:r>
            <a:r>
              <a:rPr lang="en-AU" altLang="en-US"/>
              <a:t>material’s modulus of elasticity</a:t>
            </a:r>
          </a:p>
          <a:p>
            <a:r>
              <a:rPr lang="en-AU" altLang="en-US"/>
              <a:t>I = beam’s moment of inertia computed about the neutral axis</a:t>
            </a:r>
          </a:p>
          <a:p>
            <a:r>
              <a:rPr lang="en-US" altLang="en-US"/>
              <a:t>EI = </a:t>
            </a:r>
            <a:r>
              <a:rPr lang="en-AU" altLang="en-US" i="1"/>
              <a:t>flexural rigidity</a:t>
            </a:r>
          </a:p>
        </p:txBody>
      </p:sp>
    </p:spTree>
    <p:extLst>
      <p:ext uri="{BB962C8B-B14F-4D97-AF65-F5344CB8AC3E}">
        <p14:creationId xmlns:p14="http://schemas.microsoft.com/office/powerpoint/2010/main" val="33618023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12.22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Determine the reactions on the beam. Due to the loading and poor construction, the roller support at </a:t>
            </a:r>
            <a:r>
              <a:rPr lang="en-AU" altLang="zh-CN" i="1"/>
              <a:t>B </a:t>
            </a:r>
            <a:r>
              <a:rPr lang="en-AU" altLang="zh-CN"/>
              <a:t>settles 12 mm. Take E = 200GPa and I = 80(10</a:t>
            </a:r>
            <a:r>
              <a:rPr lang="en-AU" altLang="zh-CN" baseline="30000"/>
              <a:t>6</a:t>
            </a:r>
            <a:r>
              <a:rPr lang="en-AU" altLang="zh-CN"/>
              <a:t>) mm</a:t>
            </a:r>
            <a:r>
              <a:rPr lang="en-AU" altLang="zh-CN" baseline="30000"/>
              <a:t>4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8446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420938"/>
            <a:ext cx="7127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By inspection, the beam is indeterminate to the first degree.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838325" y="3357563"/>
          <a:ext cx="3268663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4" name="Equation" r:id="rId3" imgW="2044440" imgH="228600" progId="Equation.3">
                  <p:embed/>
                </p:oleObj>
              </mc:Choice>
              <mc:Fallback>
                <p:oleObj name="Equation" r:id="rId3" imgW="20444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25" y="3357563"/>
                        <a:ext cx="3268663" cy="3635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2051050" y="4292600"/>
          <a:ext cx="276225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5" name="Equation" r:id="rId5" imgW="1790640" imgH="863280" progId="Equation.3">
                  <p:embed/>
                </p:oleObj>
              </mc:Choice>
              <mc:Fallback>
                <p:oleObj name="Equation" r:id="rId5" imgW="179064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292600"/>
                        <a:ext cx="2762250" cy="13239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23850" y="2852738"/>
            <a:ext cx="64087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With reference to point </a:t>
            </a:r>
            <a:r>
              <a:rPr lang="en-AU" altLang="en-US" i="1"/>
              <a:t>B</a:t>
            </a:r>
            <a:r>
              <a:rPr lang="en-AU" altLang="en-US"/>
              <a:t>, using units of meters, we require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23850" y="3716338"/>
            <a:ext cx="6264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Using the table in Appendix C,</a:t>
            </a:r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989138"/>
            <a:ext cx="2114550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7740650" y="3141663"/>
            <a:ext cx="45878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</a:t>
            </a:r>
            <a:endParaRPr lang="en-AU" altLang="en-US"/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812088" y="4365625"/>
            <a:ext cx="360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+</a:t>
            </a:r>
            <a:endParaRPr lang="en-AU" altLang="en-US"/>
          </a:p>
        </p:txBody>
      </p:sp>
      <p:pic>
        <p:nvPicPr>
          <p:cNvPr id="13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284538"/>
            <a:ext cx="2151063" cy="107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38" y="4724400"/>
            <a:ext cx="2259012" cy="102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168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/>
          </p:cNvSpPr>
          <p:nvPr/>
        </p:nvSpPr>
        <p:spPr bwMode="auto">
          <a:xfrm>
            <a:off x="395288" y="5492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23850" y="1052513"/>
            <a:ext cx="71278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Thus Eq. 1 becomes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843213" y="1484313"/>
          <a:ext cx="2478087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4" name="Equation" r:id="rId3" imgW="1549080" imgH="241200" progId="Equation.3">
                  <p:embed/>
                </p:oleObj>
              </mc:Choice>
              <mc:Fallback>
                <p:oleObj name="Equation" r:id="rId3" imgW="15490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484313"/>
                        <a:ext cx="2478087" cy="3825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23850" y="1989138"/>
            <a:ext cx="314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Substituting </a:t>
            </a:r>
            <a:r>
              <a:rPr lang="en-AU" altLang="en-US" i="1"/>
              <a:t>E </a:t>
            </a:r>
            <a:r>
              <a:rPr lang="en-AU" altLang="en-US"/>
              <a:t>and </a:t>
            </a:r>
            <a:r>
              <a:rPr lang="en-AU" altLang="en-US" i="1"/>
              <a:t>I</a:t>
            </a:r>
            <a:r>
              <a:rPr lang="en-AU" altLang="en-US"/>
              <a:t>, we have</a:t>
            </a:r>
            <a:endParaRPr lang="en-AU" altLang="en-US" i="1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051050" y="2636838"/>
          <a:ext cx="4448175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5" name="Equation" r:id="rId5" imgW="2781000" imgH="533160" progId="Equation.3">
                  <p:embed/>
                </p:oleObj>
              </mc:Choice>
              <mc:Fallback>
                <p:oleObj name="Equation" r:id="rId5" imgW="278100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636838"/>
                        <a:ext cx="4448175" cy="8429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323850" y="3644900"/>
            <a:ext cx="8208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We can calculate the reactions at </a:t>
            </a:r>
            <a:r>
              <a:rPr lang="en-AU" altLang="en-US" i="1"/>
              <a:t>A </a:t>
            </a:r>
            <a:r>
              <a:rPr lang="en-AU" altLang="en-US"/>
              <a:t>and </a:t>
            </a:r>
            <a:r>
              <a:rPr lang="en-AU" altLang="en-US" i="1"/>
              <a:t>C </a:t>
            </a:r>
            <a:r>
              <a:rPr lang="en-AU" altLang="en-US"/>
              <a:t>using the equations of equilibrium.</a:t>
            </a: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221163"/>
            <a:ext cx="2449512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1008063" y="4230688"/>
          <a:ext cx="4806950" cy="168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6" name="Equation" r:id="rId8" imgW="3009600" imgH="1066680" progId="Equation.3">
                  <p:embed/>
                </p:oleObj>
              </mc:Choice>
              <mc:Fallback>
                <p:oleObj name="Equation" r:id="rId8" imgW="3009600" imgH="1066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4230688"/>
                        <a:ext cx="4806950" cy="16875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69178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70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3600" smtClean="0">
                <a:latin typeface="Arial" panose="020B0604020202020204" pitchFamily="34" charset="0"/>
                <a:ea typeface="宋体" panose="02010600030101010101" pitchFamily="2" charset="-122"/>
              </a:rPr>
              <a:t>Slope and Displacement by Integration</a:t>
            </a:r>
            <a:endParaRPr lang="en-AU" altLang="zh-CN" sz="36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600" dirty="0" smtClean="0">
                <a:latin typeface="Arial" panose="020B0604020202020204" pitchFamily="34" charset="0"/>
              </a:rPr>
              <a:t>For most problems the flexural rigidity will be constant along the length of the beam.</a:t>
            </a:r>
          </a:p>
          <a:p>
            <a:r>
              <a:rPr lang="en-US" altLang="zh-CN" sz="2600" dirty="0" smtClean="0">
                <a:latin typeface="Arial" panose="020B0604020202020204" pitchFamily="34" charset="0"/>
              </a:rPr>
              <a:t>The slope and displacement, </a:t>
            </a:r>
            <a:r>
              <a:rPr lang="en-US" altLang="zh-CN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600" dirty="0" smtClean="0">
                <a:latin typeface="Arial" panose="020B0604020202020204" pitchFamily="34" charset="0"/>
              </a:rPr>
              <a:t>, relationship of the beam is</a:t>
            </a:r>
          </a:p>
          <a:p>
            <a:endParaRPr lang="en-US" altLang="zh-CN" sz="2600" dirty="0" smtClean="0">
              <a:latin typeface="Arial" panose="020B0604020202020204" pitchFamily="34" charset="0"/>
            </a:endParaRPr>
          </a:p>
          <a:p>
            <a:endParaRPr lang="en-AU" altLang="zh-CN" sz="2600" dirty="0" smtClean="0">
              <a:latin typeface="Arial" panose="020B0604020202020204" pitchFamily="34" charset="0"/>
            </a:endParaRPr>
          </a:p>
          <a:p>
            <a:r>
              <a:rPr lang="en-AU" altLang="zh-CN" sz="2600" dirty="0" smtClean="0">
                <a:latin typeface="Arial" panose="020B0604020202020204" pitchFamily="34" charset="0"/>
              </a:rPr>
              <a:t>Each integration is used to solve for all the constants to obtain a unique solution for a particular problem.</a:t>
            </a:r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1908175" y="2997200"/>
          <a:ext cx="527367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8" name="Equation" r:id="rId3" imgW="3187440" imgH="419040" progId="Equation.3">
                  <p:embed/>
                </p:oleObj>
              </mc:Choice>
              <mc:Fallback>
                <p:oleObj name="Equation" r:id="rId3" imgW="31874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2997200"/>
                        <a:ext cx="5273675" cy="7048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9188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CN" sz="3600" smtClean="0">
                <a:latin typeface="Arial" panose="020B0604020202020204" pitchFamily="34" charset="0"/>
                <a:ea typeface="宋体" panose="02010600030101010101" pitchFamily="2" charset="-122"/>
              </a:rPr>
              <a:t>Slope and Displacement by Integration</a:t>
            </a:r>
            <a:endParaRPr lang="en-AU" altLang="zh-CN" sz="36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468313" y="1341438"/>
            <a:ext cx="82296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anose="05020102010507070707" pitchFamily="18" charset="2"/>
              <a:buNone/>
            </a:pP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Boundary and Continuity Conditions</a:t>
            </a:r>
          </a:p>
          <a:p>
            <a:r>
              <a:rPr lang="en-US" altLang="zh-CN" sz="2800" dirty="0" smtClean="0">
                <a:latin typeface="Arial" panose="020B0604020202020204" pitchFamily="34" charset="0"/>
              </a:rPr>
              <a:t>The constants of integration are determined by evaluating the functions for shear, </a:t>
            </a:r>
            <a:r>
              <a:rPr lang="en-AU" altLang="zh-CN" sz="2800" dirty="0" smtClean="0">
                <a:latin typeface="Arial" panose="020B0604020202020204" pitchFamily="34" charset="0"/>
              </a:rPr>
              <a:t>moment, slope, or displacement.</a:t>
            </a:r>
          </a:p>
          <a:p>
            <a:r>
              <a:rPr lang="en-AU" altLang="zh-CN" sz="2800" dirty="0" smtClean="0">
                <a:latin typeface="Arial" panose="020B0604020202020204" pitchFamily="34" charset="0"/>
              </a:rPr>
              <a:t>These values are called </a:t>
            </a:r>
            <a:r>
              <a:rPr lang="en-AU" altLang="zh-CN" sz="2800" b="1" i="1" dirty="0" smtClean="0">
                <a:latin typeface="Arial" panose="020B0604020202020204" pitchFamily="34" charset="0"/>
              </a:rPr>
              <a:t>boundary conditions</a:t>
            </a:r>
            <a:r>
              <a:rPr lang="en-AU" altLang="zh-CN" sz="2800" dirty="0" smtClean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789363"/>
            <a:ext cx="1574800" cy="17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16338"/>
            <a:ext cx="157480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716338"/>
            <a:ext cx="1611312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221163"/>
            <a:ext cx="1611312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63165" y="6027350"/>
                <a:ext cx="2120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displacement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165" y="6027350"/>
                <a:ext cx="2120773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2011" t="-2222" r="-3448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741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12.2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 dirty="0"/>
              <a:t>The simply supported beam supports the triangular distributed loading. Determine its maximum deflection. </a:t>
            </a:r>
            <a:r>
              <a:rPr lang="en-AU" altLang="zh-CN" i="1" dirty="0"/>
              <a:t>EI </a:t>
            </a:r>
            <a:r>
              <a:rPr lang="en-AU" altLang="zh-CN" dirty="0"/>
              <a:t>is constant.</a:t>
            </a:r>
          </a:p>
        </p:txBody>
      </p:sp>
      <p:sp>
        <p:nvSpPr>
          <p:cNvPr id="4" name="Rectangle 5"/>
          <p:cNvSpPr>
            <a:spLocks/>
          </p:cNvSpPr>
          <p:nvPr/>
        </p:nvSpPr>
        <p:spPr bwMode="auto">
          <a:xfrm>
            <a:off x="395288" y="19161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61"/>
          <p:cNvSpPr>
            <a:spLocks noChangeArrowheads="1"/>
          </p:cNvSpPr>
          <p:nvPr/>
        </p:nvSpPr>
        <p:spPr bwMode="auto">
          <a:xfrm>
            <a:off x="323850" y="2420938"/>
            <a:ext cx="52562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dirty="0"/>
              <a:t>Due to symmetry only one </a:t>
            </a:r>
            <a:r>
              <a:rPr lang="en-AU" altLang="en-US" i="1" dirty="0"/>
              <a:t>x </a:t>
            </a:r>
            <a:r>
              <a:rPr lang="en-AU" altLang="en-US" dirty="0"/>
              <a:t>coordinate is needed for the solution,</a:t>
            </a:r>
          </a:p>
        </p:txBody>
      </p:sp>
      <p:sp>
        <p:nvSpPr>
          <p:cNvPr id="6" name="Rectangle 69"/>
          <p:cNvSpPr>
            <a:spLocks noChangeArrowheads="1"/>
          </p:cNvSpPr>
          <p:nvPr/>
        </p:nvSpPr>
        <p:spPr bwMode="auto">
          <a:xfrm>
            <a:off x="323850" y="3500438"/>
            <a:ext cx="6432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dirty="0"/>
              <a:t>The equation for the distributed loading is                    .Hence,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8406508"/>
              </p:ext>
            </p:extLst>
          </p:nvPr>
        </p:nvGraphicFramePr>
        <p:xfrm>
          <a:off x="4343400" y="3375819"/>
          <a:ext cx="1019175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5" name="Equation" r:id="rId3" imgW="660240" imgH="393480" progId="Equation.3">
                  <p:embed/>
                </p:oleObj>
              </mc:Choice>
              <mc:Fallback>
                <p:oleObj name="Equation" r:id="rId3" imgW="660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375819"/>
                        <a:ext cx="1019175" cy="615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2195513" y="3068638"/>
          <a:ext cx="1174750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6" name="Equation" r:id="rId5" imgW="761760" imgH="177480" progId="Equation.3">
                  <p:embed/>
                </p:oleObj>
              </mc:Choice>
              <mc:Fallback>
                <p:oleObj name="Equation" r:id="rId5" imgW="7617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068638"/>
                        <a:ext cx="1174750" cy="2778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971550" y="4221163"/>
          <a:ext cx="4318000" cy="134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7" name="Equation" r:id="rId7" imgW="2793960" imgH="863280" progId="Equation.3">
                  <p:embed/>
                </p:oleObj>
              </mc:Choice>
              <mc:Fallback>
                <p:oleObj name="Equation" r:id="rId7" imgW="2793960" imgH="863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221163"/>
                        <a:ext cx="4318000" cy="1347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8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628775"/>
            <a:ext cx="3338513" cy="152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076700"/>
            <a:ext cx="1646237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587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/>
          </p:cNvSpPr>
          <p:nvPr/>
        </p:nvSpPr>
        <p:spPr bwMode="auto">
          <a:xfrm>
            <a:off x="395288" y="692150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23850" y="1196975"/>
            <a:ext cx="52562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Integrating twice, we have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23850" y="3500438"/>
            <a:ext cx="258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For boundary condition,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2873375" y="3357563"/>
          <a:ext cx="627062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0" name="Equation" r:id="rId3" imgW="4063680" imgH="419040" progId="Equation.3">
                  <p:embed/>
                </p:oleObj>
              </mc:Choice>
              <mc:Fallback>
                <p:oleObj name="Equation" r:id="rId3" imgW="40636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3375" y="3357563"/>
                        <a:ext cx="6270625" cy="6540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555875" y="1484313"/>
          <a:ext cx="3306763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1" name="Equation" r:id="rId5" imgW="2145960" imgH="1231560" progId="Equation.3">
                  <p:embed/>
                </p:oleObj>
              </mc:Choice>
              <mc:Fallback>
                <p:oleObj name="Equation" r:id="rId5" imgW="2145960" imgH="1231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1484313"/>
                        <a:ext cx="3306763" cy="19272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276600" y="5445125"/>
          <a:ext cx="2336800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2" name="Equation" r:id="rId7" imgW="1511280" imgH="419040" progId="Equation.3">
                  <p:embed/>
                </p:oleObj>
              </mc:Choice>
              <mc:Fallback>
                <p:oleObj name="Equation" r:id="rId7" imgW="15112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445125"/>
                        <a:ext cx="2336800" cy="6540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23850" y="3933825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Hence,</a:t>
            </a:r>
          </a:p>
        </p:txBody>
      </p: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2771775" y="4149725"/>
          <a:ext cx="329247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3" name="Equation" r:id="rId9" imgW="2133360" imgH="419040" progId="Equation.3">
                  <p:embed/>
                </p:oleObj>
              </mc:Choice>
              <mc:Fallback>
                <p:oleObj name="Equation" r:id="rId9" imgW="2133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149725"/>
                        <a:ext cx="3292475" cy="6524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395288" y="5013325"/>
            <a:ext cx="375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For maximum deflection at x = L/2, </a:t>
            </a:r>
          </a:p>
        </p:txBody>
      </p:sp>
    </p:spTree>
    <p:extLst>
      <p:ext uri="{BB962C8B-B14F-4D97-AF65-F5344CB8AC3E}">
        <p14:creationId xmlns:p14="http://schemas.microsoft.com/office/powerpoint/2010/main" val="196833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en-US" sz="4000" smtClean="0">
                <a:latin typeface="Arial" panose="020B0604020202020204" pitchFamily="34" charset="0"/>
              </a:rPr>
              <a:t>Example 12.4</a:t>
            </a:r>
            <a:endParaRPr lang="en-AU" altLang="zh-CN" sz="400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The beam is subjected to a load </a:t>
            </a:r>
            <a:r>
              <a:rPr lang="en-AU" altLang="zh-CN" b="1"/>
              <a:t>P </a:t>
            </a:r>
            <a:r>
              <a:rPr lang="en-AU" altLang="zh-CN"/>
              <a:t>at its end. Determine the displacement at </a:t>
            </a:r>
            <a:r>
              <a:rPr lang="en-AU" altLang="zh-CN" i="1"/>
              <a:t>C</a:t>
            </a:r>
            <a:r>
              <a:rPr lang="en-AU" altLang="zh-CN"/>
              <a:t>. </a:t>
            </a:r>
            <a:r>
              <a:rPr lang="en-AU" altLang="zh-CN" i="1"/>
              <a:t>EI </a:t>
            </a:r>
            <a:r>
              <a:rPr lang="en-AU" altLang="zh-CN"/>
              <a:t>is constant.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395288" y="1916113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23850" y="2420938"/>
            <a:ext cx="6264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 dirty="0"/>
              <a:t>Due to the loading 2 </a:t>
            </a:r>
            <a:r>
              <a:rPr lang="en-AU" altLang="en-US" i="1" dirty="0" smtClean="0"/>
              <a:t>x-</a:t>
            </a:r>
            <a:r>
              <a:rPr lang="en-AU" altLang="en-US" dirty="0" smtClean="0"/>
              <a:t>coordinates </a:t>
            </a:r>
            <a:r>
              <a:rPr lang="en-AU" altLang="en-US" dirty="0"/>
              <a:t>will be considered,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23850" y="3500438"/>
            <a:ext cx="3244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Using the free-body diagrams,</a:t>
            </a:r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522663" y="3389313"/>
          <a:ext cx="2489200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6" name="Equation" r:id="rId3" imgW="1612800" imgH="393480" progId="Equation.3">
                  <p:embed/>
                </p:oleObj>
              </mc:Choice>
              <mc:Fallback>
                <p:oleObj name="Equation" r:id="rId3" imgW="1612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2663" y="3389313"/>
                        <a:ext cx="2489200" cy="615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1835150" y="2997200"/>
          <a:ext cx="254635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7" name="Equation" r:id="rId5" imgW="1650960" imgH="215640" progId="Equation.3">
                  <p:embed/>
                </p:oleObj>
              </mc:Choice>
              <mc:Fallback>
                <p:oleObj name="Equation" r:id="rId5" imgW="16509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997200"/>
                        <a:ext cx="2546350" cy="3381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589232"/>
              </p:ext>
            </p:extLst>
          </p:nvPr>
        </p:nvGraphicFramePr>
        <p:xfrm>
          <a:off x="1028701" y="3999457"/>
          <a:ext cx="4092575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8" name="Equation" r:id="rId7" imgW="2628720" imgH="1307880" progId="Equation.3">
                  <p:embed/>
                </p:oleObj>
              </mc:Choice>
              <mc:Fallback>
                <p:oleObj name="Equation" r:id="rId7" imgW="2628720" imgH="1307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1" y="3999457"/>
                        <a:ext cx="4092575" cy="2047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700213"/>
            <a:ext cx="3087688" cy="131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5"/>
          <p:cNvGrpSpPr>
            <a:grpSpLocks/>
          </p:cNvGrpSpPr>
          <p:nvPr/>
        </p:nvGrpSpPr>
        <p:grpSpPr bwMode="auto">
          <a:xfrm>
            <a:off x="6227763" y="4149725"/>
            <a:ext cx="2690812" cy="1728788"/>
            <a:chOff x="3923" y="2069"/>
            <a:chExt cx="1695" cy="1089"/>
          </a:xfrm>
        </p:grpSpPr>
        <p:pic>
          <p:nvPicPr>
            <p:cNvPr id="12" name="Picture 1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2069"/>
              <a:ext cx="1695" cy="10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4649" y="2931"/>
              <a:ext cx="272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332559" y="4149725"/>
            <a:ext cx="755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dirty="0"/>
              <a:t>Thus,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772" y="2978247"/>
            <a:ext cx="1286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altLang="en-US" dirty="0" smtClean="0"/>
              <a:t>From A to B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416334" y="2962830"/>
            <a:ext cx="1241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altLang="en-US" dirty="0"/>
              <a:t>f</a:t>
            </a:r>
            <a:r>
              <a:rPr lang="en-AU" altLang="en-US" dirty="0" smtClean="0"/>
              <a:t>rom C to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459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3850" y="1196975"/>
            <a:ext cx="871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zh-CN"/>
              <a:t>And</a:t>
            </a:r>
          </a:p>
        </p:txBody>
      </p:sp>
      <p:sp>
        <p:nvSpPr>
          <p:cNvPr id="3" name="Rectangle 4"/>
          <p:cNvSpPr>
            <a:spLocks/>
          </p:cNvSpPr>
          <p:nvPr/>
        </p:nvSpPr>
        <p:spPr bwMode="auto">
          <a:xfrm>
            <a:off x="323850" y="549275"/>
            <a:ext cx="8229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000"/>
              <a:t>Solution:</a:t>
            </a:r>
            <a:endParaRPr lang="en-AU" altLang="zh-CN" sz="3000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339975" y="4005263"/>
          <a:ext cx="4332288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1" name="Equation" r:id="rId3" imgW="2806560" imgH="419040" progId="Equation.3">
                  <p:embed/>
                </p:oleObj>
              </mc:Choice>
              <mc:Fallback>
                <p:oleObj name="Equation" r:id="rId3" imgW="28065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005263"/>
                        <a:ext cx="4332288" cy="6572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2297113" y="3644900"/>
          <a:ext cx="4113212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2" name="Equation" r:id="rId5" imgW="2666880" imgH="215640" progId="Equation.3">
                  <p:embed/>
                </p:oleObj>
              </mc:Choice>
              <mc:Fallback>
                <p:oleObj name="Equation" r:id="rId5" imgW="2666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7113" y="3644900"/>
                        <a:ext cx="4113212" cy="3381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00113" y="1052513"/>
          <a:ext cx="4111625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3" name="Equation" r:id="rId7" imgW="2641320" imgH="1307880" progId="Equation.3">
                  <p:embed/>
                </p:oleObj>
              </mc:Choice>
              <mc:Fallback>
                <p:oleObj name="Equation" r:id="rId7" imgW="2641320" imgH="1307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052513"/>
                        <a:ext cx="4111625" cy="2047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5435600" y="1196975"/>
            <a:ext cx="2690813" cy="1728788"/>
            <a:chOff x="3923" y="2069"/>
            <a:chExt cx="1695" cy="1089"/>
          </a:xfrm>
        </p:grpSpPr>
        <p:pic>
          <p:nvPicPr>
            <p:cNvPr id="8" name="Picture 1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" y="2069"/>
              <a:ext cx="1695" cy="10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4649" y="2931"/>
              <a:ext cx="272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323850" y="3141663"/>
            <a:ext cx="86407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AU" altLang="en-US"/>
              <a:t>The </a:t>
            </a:r>
            <a:r>
              <a:rPr lang="en-AU" altLang="en-US" i="1"/>
              <a:t>four </a:t>
            </a:r>
            <a:r>
              <a:rPr lang="en-AU" altLang="en-US"/>
              <a:t>constants of integration are determined using </a:t>
            </a:r>
            <a:r>
              <a:rPr lang="en-AU" altLang="en-US" i="1"/>
              <a:t>three </a:t>
            </a:r>
            <a:r>
              <a:rPr lang="en-AU" altLang="en-US"/>
              <a:t>boundary conditions,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50825" y="4149725"/>
            <a:ext cx="2038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Solving, we obtain</a:t>
            </a: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250825" y="4868863"/>
            <a:ext cx="2965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Thus solving the equations,</a:t>
            </a:r>
          </a:p>
        </p:txBody>
      </p:sp>
      <p:graphicFrame>
        <p:nvGraphicFramePr>
          <p:cNvPr id="13" name="Object 5"/>
          <p:cNvGraphicFramePr>
            <a:graphicFrameLocks noChangeAspect="1"/>
          </p:cNvGraphicFramePr>
          <p:nvPr/>
        </p:nvGraphicFramePr>
        <p:xfrm>
          <a:off x="3216275" y="4724400"/>
          <a:ext cx="29400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4" name="Equation" r:id="rId10" imgW="1904760" imgH="419040" progId="Equation.3">
                  <p:embed/>
                </p:oleObj>
              </mc:Choice>
              <mc:Fallback>
                <p:oleObj name="Equation" r:id="rId10" imgW="19047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5" y="4724400"/>
                        <a:ext cx="2940050" cy="6572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2544763" y="5435600"/>
          <a:ext cx="188277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5" name="Equation" r:id="rId12" imgW="1218960" imgH="419040" progId="Equation.3">
                  <p:embed/>
                </p:oleObj>
              </mc:Choice>
              <mc:Fallback>
                <p:oleObj name="Equation" r:id="rId12" imgW="12189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5435600"/>
                        <a:ext cx="1882775" cy="6572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9"/>
          <p:cNvSpPr>
            <a:spLocks noChangeArrowheads="1"/>
          </p:cNvSpPr>
          <p:nvPr/>
        </p:nvSpPr>
        <p:spPr bwMode="auto">
          <a:xfrm>
            <a:off x="254000" y="5589588"/>
            <a:ext cx="22304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/>
              <a:t>When </a:t>
            </a:r>
            <a:r>
              <a:rPr lang="en-AU" altLang="en-US" i="1"/>
              <a:t>x</a:t>
            </a:r>
            <a:r>
              <a:rPr lang="en-AU" altLang="en-US" i="1" baseline="-25000"/>
              <a:t>2</a:t>
            </a:r>
            <a:r>
              <a:rPr lang="en-AU" altLang="en-US"/>
              <a:t> = 0, we get</a:t>
            </a:r>
          </a:p>
        </p:txBody>
      </p:sp>
    </p:spTree>
    <p:extLst>
      <p:ext uri="{BB962C8B-B14F-4D97-AF65-F5344CB8AC3E}">
        <p14:creationId xmlns:p14="http://schemas.microsoft.com/office/powerpoint/2010/main" val="2338288358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1030</TotalTime>
  <Words>1466</Words>
  <Application>Microsoft Office PowerPoint</Application>
  <PresentationFormat>On-screen Show (4:3)</PresentationFormat>
  <Paragraphs>183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宋体</vt:lpstr>
      <vt:lpstr>Arial</vt:lpstr>
      <vt:lpstr>Calibri</vt:lpstr>
      <vt:lpstr>Cambria Math</vt:lpstr>
      <vt:lpstr>Times New Roman</vt:lpstr>
      <vt:lpstr>Wingdings</vt:lpstr>
      <vt:lpstr>Wingdings 2</vt:lpstr>
      <vt:lpstr>UTMocw template</vt:lpstr>
      <vt:lpstr>Equation</vt:lpstr>
      <vt:lpstr>SKTN 2123 Strength of Materials Deflection of Beams and Shafts</vt:lpstr>
      <vt:lpstr>The Elastic Curve</vt:lpstr>
      <vt:lpstr>The Elastic Curve</vt:lpstr>
      <vt:lpstr>Slope and Displacement by Integration</vt:lpstr>
      <vt:lpstr>Slope and Displacement by Integration</vt:lpstr>
      <vt:lpstr>Example 12.2</vt:lpstr>
      <vt:lpstr>PowerPoint Presentation</vt:lpstr>
      <vt:lpstr>Example 12.4</vt:lpstr>
      <vt:lpstr>PowerPoint Presentation</vt:lpstr>
      <vt:lpstr>Discontinuity Functions</vt:lpstr>
      <vt:lpstr>Discontinuity Functions</vt:lpstr>
      <vt:lpstr>Discontinuity Functions</vt:lpstr>
      <vt:lpstr>Example 12.5</vt:lpstr>
      <vt:lpstr>PowerPoint Presentation</vt:lpstr>
      <vt:lpstr>Slope and Displacement by the Moment-Area Method</vt:lpstr>
      <vt:lpstr>Slope and Displacement by the Moment-Area Method</vt:lpstr>
      <vt:lpstr>Example 12.7</vt:lpstr>
      <vt:lpstr>Example 12.8</vt:lpstr>
      <vt:lpstr>Example 12.12</vt:lpstr>
      <vt:lpstr>Method of Superposition</vt:lpstr>
      <vt:lpstr>Example 12.13</vt:lpstr>
      <vt:lpstr>Example 12.15</vt:lpstr>
      <vt:lpstr>Statically Indeterminate Beams and Shafts</vt:lpstr>
      <vt:lpstr>Statically Indeterminate Beams and Shafts</vt:lpstr>
      <vt:lpstr>Statically Indeterminate Beams and Shafts</vt:lpstr>
      <vt:lpstr>Example 12.18</vt:lpstr>
      <vt:lpstr>Example 12.19</vt:lpstr>
      <vt:lpstr>Example 12.21</vt:lpstr>
      <vt:lpstr>PowerPoint Presentation</vt:lpstr>
      <vt:lpstr>Example 12.22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69</cp:revision>
  <cp:lastPrinted>2013-10-05T16:25:29Z</cp:lastPrinted>
  <dcterms:created xsi:type="dcterms:W3CDTF">2013-08-28T02:41:09Z</dcterms:created>
  <dcterms:modified xsi:type="dcterms:W3CDTF">2019-12-10T23:39:47Z</dcterms:modified>
</cp:coreProperties>
</file>