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502" r:id="rId3"/>
    <p:sldId id="503" r:id="rId4"/>
    <p:sldId id="504" r:id="rId5"/>
    <p:sldId id="505" r:id="rId6"/>
    <p:sldId id="506" r:id="rId7"/>
    <p:sldId id="507" r:id="rId8"/>
    <p:sldId id="508" r:id="rId9"/>
    <p:sldId id="509" r:id="rId10"/>
    <p:sldId id="510" r:id="rId11"/>
    <p:sldId id="511" r:id="rId12"/>
    <p:sldId id="512" r:id="rId13"/>
    <p:sldId id="513" r:id="rId14"/>
    <p:sldId id="514" r:id="rId15"/>
    <p:sldId id="515" r:id="rId16"/>
    <p:sldId id="516" r:id="rId17"/>
    <p:sldId id="517" r:id="rId18"/>
    <p:sldId id="518" r:id="rId19"/>
    <p:sldId id="519" r:id="rId20"/>
    <p:sldId id="520" r:id="rId21"/>
    <p:sldId id="521" r:id="rId22"/>
    <p:sldId id="522" r:id="rId23"/>
    <p:sldId id="523" r:id="rId24"/>
    <p:sldId id="524" r:id="rId25"/>
    <p:sldId id="525" r:id="rId26"/>
    <p:sldId id="526" r:id="rId27"/>
    <p:sldId id="527" r:id="rId28"/>
    <p:sldId id="528" r:id="rId29"/>
    <p:sldId id="529" r:id="rId30"/>
    <p:sldId id="530" r:id="rId31"/>
    <p:sldId id="531" r:id="rId32"/>
    <p:sldId id="532" r:id="rId33"/>
    <p:sldId id="533" r:id="rId34"/>
    <p:sldId id="534" r:id="rId35"/>
    <p:sldId id="535" r:id="rId36"/>
    <p:sldId id="536" r:id="rId37"/>
    <p:sldId id="537" r:id="rId38"/>
    <p:sldId id="538" r:id="rId39"/>
    <p:sldId id="539" r:id="rId40"/>
    <p:sldId id="540" r:id="rId41"/>
    <p:sldId id="541" r:id="rId42"/>
    <p:sldId id="542" r:id="rId43"/>
    <p:sldId id="543" r:id="rId44"/>
    <p:sldId id="544" r:id="rId45"/>
    <p:sldId id="545" r:id="rId46"/>
    <p:sldId id="546" r:id="rId47"/>
    <p:sldId id="547" r:id="rId48"/>
    <p:sldId id="548" r:id="rId49"/>
    <p:sldId id="549" r:id="rId50"/>
    <p:sldId id="550" r:id="rId51"/>
    <p:sldId id="551" r:id="rId52"/>
    <p:sldId id="552" r:id="rId53"/>
    <p:sldId id="553" r:id="rId54"/>
    <p:sldId id="554" r:id="rId55"/>
    <p:sldId id="555" r:id="rId56"/>
    <p:sldId id="556" r:id="rId57"/>
    <p:sldId id="557" r:id="rId58"/>
    <p:sldId id="558" r:id="rId59"/>
    <p:sldId id="559" r:id="rId60"/>
    <p:sldId id="560" r:id="rId61"/>
    <p:sldId id="561" r:id="rId62"/>
    <p:sldId id="562" r:id="rId63"/>
    <p:sldId id="563" r:id="rId64"/>
    <p:sldId id="564" r:id="rId65"/>
    <p:sldId id="565" r:id="rId66"/>
    <p:sldId id="566" r:id="rId67"/>
    <p:sldId id="567" r:id="rId68"/>
    <p:sldId id="568" r:id="rId69"/>
    <p:sldId id="569" r:id="rId70"/>
    <p:sldId id="570" r:id="rId71"/>
    <p:sldId id="571" r:id="rId72"/>
    <p:sldId id="572" r:id="rId73"/>
    <p:sldId id="573" r:id="rId74"/>
    <p:sldId id="574" r:id="rId75"/>
    <p:sldId id="575" r:id="rId76"/>
    <p:sldId id="576" r:id="rId77"/>
    <p:sldId id="577" r:id="rId78"/>
    <p:sldId id="578" r:id="rId79"/>
    <p:sldId id="579" r:id="rId80"/>
    <p:sldId id="580" r:id="rId81"/>
    <p:sldId id="581" r:id="rId82"/>
    <p:sldId id="582" r:id="rId83"/>
    <p:sldId id="583" r:id="rId84"/>
    <p:sldId id="584" r:id="rId85"/>
    <p:sldId id="585" r:id="rId86"/>
    <p:sldId id="586" r:id="rId87"/>
    <p:sldId id="587" r:id="rId88"/>
    <p:sldId id="588" r:id="rId89"/>
    <p:sldId id="589" r:id="rId90"/>
    <p:sldId id="590" r:id="rId91"/>
    <p:sldId id="591" r:id="rId92"/>
    <p:sldId id="592" r:id="rId93"/>
    <p:sldId id="593" r:id="rId94"/>
    <p:sldId id="594" r:id="rId95"/>
    <p:sldId id="595" r:id="rId96"/>
    <p:sldId id="596" r:id="rId97"/>
    <p:sldId id="597" r:id="rId98"/>
    <p:sldId id="598" r:id="rId99"/>
    <p:sldId id="599" r:id="rId100"/>
    <p:sldId id="600" r:id="rId101"/>
    <p:sldId id="601" r:id="rId102"/>
    <p:sldId id="602" r:id="rId103"/>
    <p:sldId id="603" r:id="rId104"/>
    <p:sldId id="604" r:id="rId105"/>
    <p:sldId id="605" r:id="rId106"/>
    <p:sldId id="606" r:id="rId107"/>
    <p:sldId id="607" r:id="rId108"/>
    <p:sldId id="608" r:id="rId109"/>
    <p:sldId id="609" r:id="rId110"/>
    <p:sldId id="610" r:id="rId111"/>
    <p:sldId id="611" r:id="rId112"/>
    <p:sldId id="612" r:id="rId113"/>
    <p:sldId id="613" r:id="rId114"/>
    <p:sldId id="614" r:id="rId115"/>
    <p:sldId id="615" r:id="rId116"/>
    <p:sldId id="616" r:id="rId117"/>
    <p:sldId id="617" r:id="rId118"/>
    <p:sldId id="618" r:id="rId119"/>
    <p:sldId id="619" r:id="rId120"/>
    <p:sldId id="620" r:id="rId121"/>
    <p:sldId id="621" r:id="rId122"/>
    <p:sldId id="622" r:id="rId123"/>
    <p:sldId id="623" r:id="rId124"/>
    <p:sldId id="624" r:id="rId125"/>
    <p:sldId id="625" r:id="rId126"/>
    <p:sldId id="626" r:id="rId127"/>
    <p:sldId id="627" r:id="rId128"/>
    <p:sldId id="628" r:id="rId129"/>
    <p:sldId id="629" r:id="rId130"/>
    <p:sldId id="630" r:id="rId13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wmf"/><Relationship Id="rId1" Type="http://schemas.openxmlformats.org/officeDocument/2006/relationships/image" Target="../media/image91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6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2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w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wmf"/><Relationship Id="rId1" Type="http://schemas.openxmlformats.org/officeDocument/2006/relationships/image" Target="../media/image108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0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wmf"/><Relationship Id="rId1" Type="http://schemas.openxmlformats.org/officeDocument/2006/relationships/image" Target="../media/image126.w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8.w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9.w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2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5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6.w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8.wmf"/></Relationships>
</file>

<file path=ppt/drawings/_rels/vmlDrawing4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wmf"/><Relationship Id="rId1" Type="http://schemas.openxmlformats.org/officeDocument/2006/relationships/image" Target="../media/image140.w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2.wmf"/></Relationships>
</file>

<file path=ppt/drawings/_rels/vmlDrawing4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wmf"/><Relationship Id="rId1" Type="http://schemas.openxmlformats.org/officeDocument/2006/relationships/image" Target="../media/image14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6.vml"/><Relationship Id="rId5" Type="http://schemas.openxmlformats.org/officeDocument/2006/relationships/image" Target="../media/image139.jpeg"/><Relationship Id="rId4" Type="http://schemas.openxmlformats.org/officeDocument/2006/relationships/image" Target="../media/image138.wmf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41.wmf"/><Relationship Id="rId5" Type="http://schemas.openxmlformats.org/officeDocument/2006/relationships/oleObject" Target="../embeddings/oleObject67.bin"/><Relationship Id="rId4" Type="http://schemas.openxmlformats.org/officeDocument/2006/relationships/image" Target="../media/image140.wmf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8.vml"/><Relationship Id="rId5" Type="http://schemas.openxmlformats.org/officeDocument/2006/relationships/image" Target="../media/image143.jpeg"/><Relationship Id="rId4" Type="http://schemas.openxmlformats.org/officeDocument/2006/relationships/image" Target="../media/image142.wmf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7" Type="http://schemas.openxmlformats.org/officeDocument/2006/relationships/image" Target="../media/image1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9.vml"/><Relationship Id="rId6" Type="http://schemas.openxmlformats.org/officeDocument/2006/relationships/oleObject" Target="../embeddings/oleObject70.bin"/><Relationship Id="rId5" Type="http://schemas.openxmlformats.org/officeDocument/2006/relationships/image" Target="../media/image144.wmf"/><Relationship Id="rId4" Type="http://schemas.openxmlformats.org/officeDocument/2006/relationships/oleObject" Target="../embeddings/oleObject69.bin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0.vml"/><Relationship Id="rId4" Type="http://schemas.openxmlformats.org/officeDocument/2006/relationships/image" Target="../media/image148.wmf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7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30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5.jpeg"/><Relationship Id="rId4" Type="http://schemas.openxmlformats.org/officeDocument/2006/relationships/image" Target="../media/image34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36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8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42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44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46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47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49.wmf"/><Relationship Id="rId4" Type="http://schemas.openxmlformats.org/officeDocument/2006/relationships/oleObject" Target="../embeddings/oleObject22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50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52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56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59.jpeg"/><Relationship Id="rId4" Type="http://schemas.openxmlformats.org/officeDocument/2006/relationships/image" Target="../media/image58.w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62.wmf"/><Relationship Id="rId4" Type="http://schemas.openxmlformats.org/officeDocument/2006/relationships/oleObject" Target="../embeddings/oleObject30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5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64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66.wmf"/><Relationship Id="rId4" Type="http://schemas.openxmlformats.org/officeDocument/2006/relationships/oleObject" Target="../embeddings/oleObject33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70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69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72.wm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oleObject" Target="../embeddings/oleObject38.bin"/><Relationship Id="rId7" Type="http://schemas.openxmlformats.org/officeDocument/2006/relationships/image" Target="../media/image8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86.jpeg"/><Relationship Id="rId4" Type="http://schemas.openxmlformats.org/officeDocument/2006/relationships/image" Target="../media/image83.wmf"/><Relationship Id="rId9" Type="http://schemas.openxmlformats.org/officeDocument/2006/relationships/image" Target="../media/image85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8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42.bin"/><Relationship Id="rId5" Type="http://schemas.openxmlformats.org/officeDocument/2006/relationships/image" Target="../media/image87.wmf"/><Relationship Id="rId4" Type="http://schemas.openxmlformats.org/officeDocument/2006/relationships/oleObject" Target="../embeddings/oleObject4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7" Type="http://schemas.openxmlformats.org/officeDocument/2006/relationships/image" Target="../media/image9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93.jpeg"/><Relationship Id="rId4" Type="http://schemas.openxmlformats.org/officeDocument/2006/relationships/image" Target="../media/image91.w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94.wmf"/><Relationship Id="rId4" Type="http://schemas.openxmlformats.org/officeDocument/2006/relationships/oleObject" Target="../embeddings/oleObject45.bin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95.wmf"/><Relationship Id="rId4" Type="http://schemas.openxmlformats.org/officeDocument/2006/relationships/oleObject" Target="../embeddings/oleObject46.bin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96.wmf"/><Relationship Id="rId4" Type="http://schemas.openxmlformats.org/officeDocument/2006/relationships/oleObject" Target="../embeddings/oleObject47.bin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7" Type="http://schemas.openxmlformats.org/officeDocument/2006/relationships/image" Target="../media/image10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00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99.w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101.jpeg"/><Relationship Id="rId4" Type="http://schemas.openxmlformats.org/officeDocument/2006/relationships/image" Target="../media/image102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101.jpeg"/><Relationship Id="rId4" Type="http://schemas.openxmlformats.org/officeDocument/2006/relationships/image" Target="../media/image103.w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105.jpeg"/><Relationship Id="rId4" Type="http://schemas.openxmlformats.org/officeDocument/2006/relationships/image" Target="../media/image104.w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105.jpeg"/><Relationship Id="rId4" Type="http://schemas.openxmlformats.org/officeDocument/2006/relationships/image" Target="../media/image106.wmf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7" Type="http://schemas.openxmlformats.org/officeDocument/2006/relationships/image" Target="../media/image10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09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108.w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w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12.jpeg"/><Relationship Id="rId5" Type="http://schemas.openxmlformats.org/officeDocument/2006/relationships/image" Target="../media/image114.jpeg"/><Relationship Id="rId4" Type="http://schemas.openxmlformats.org/officeDocument/2006/relationships/image" Target="../media/image113.wmf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7" Type="http://schemas.openxmlformats.org/officeDocument/2006/relationships/image" Target="../media/image12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59.bin"/><Relationship Id="rId5" Type="http://schemas.openxmlformats.org/officeDocument/2006/relationships/image" Target="../media/image126.wmf"/><Relationship Id="rId4" Type="http://schemas.openxmlformats.org/officeDocument/2006/relationships/oleObject" Target="../embeddings/oleObject58.bin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1.vml"/><Relationship Id="rId4" Type="http://schemas.openxmlformats.org/officeDocument/2006/relationships/image" Target="../media/image128.wmf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wmf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wmf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4.vml"/><Relationship Id="rId4" Type="http://schemas.openxmlformats.org/officeDocument/2006/relationships/image" Target="../media/image135.wmf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5.vml"/><Relationship Id="rId4" Type="http://schemas.openxmlformats.org/officeDocument/2006/relationships/image" Target="../media/image136.wmf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SKTN 2123</a:t>
            </a:r>
            <a:br>
              <a:rPr lang="en-US" sz="4000" dirty="0" smtClean="0"/>
            </a:br>
            <a:r>
              <a:rPr lang="en-US" sz="4000" dirty="0" smtClean="0"/>
              <a:t>Strength of Materials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Stress Transformation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School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77E1C0D-C364-4AD0-B9DC-1300BAA566A9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33400" indent="-531813" algn="l">
              <a:spcBef>
                <a:spcPts val="700"/>
              </a:spcBef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531813" indent="-530225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Section element as shown.</a:t>
            </a:r>
          </a:p>
          <a:p>
            <a:pPr marL="531813" indent="-530225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Assume that the sectioned area is 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>
                <a:solidFill>
                  <a:srgbClr val="000000"/>
                </a:solidFill>
              </a:rPr>
              <a:t>, then adjacent areas of the segment will be 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>
                <a:solidFill>
                  <a:srgbClr val="000000"/>
                </a:solidFill>
              </a:rPr>
              <a:t> sin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>
                <a:solidFill>
                  <a:srgbClr val="000000"/>
                </a:solidFill>
              </a:rPr>
              <a:t> cos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dirty="0" smtClean="0">
                <a:solidFill>
                  <a:srgbClr val="000000"/>
                </a:solidFill>
              </a:rPr>
              <a:t>.</a:t>
            </a:r>
          </a:p>
          <a:p>
            <a:pPr marL="531813" indent="-530225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Draw free-body diagram of segment,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showing the forces that act on the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element. (Tip: Multiply stress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components on each face by the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area upon which they act)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9.1 PLANE-STRESS TRANSFORMATION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65487"/>
            <a:ext cx="2606675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01585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3345BB03-330C-4CE2-817D-02C3D02379A3}" type="slidenum">
              <a:rPr lang="en-US" altLang="en-US"/>
              <a:pPr/>
              <a:t>99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9.14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Principal stresses</a:t>
            </a:r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The in-plane principal stresses can be determined from Mohr’s circle. Center of circle is on the axis at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err="1" smtClean="0"/>
              <a:t>avg</a:t>
            </a:r>
            <a:r>
              <a:rPr lang="en-US" altLang="en-US" sz="2800" dirty="0" smtClean="0"/>
              <a:t> = (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20 + 20)/2 =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10 </a:t>
            </a:r>
            <a:r>
              <a:rPr lang="en-US" altLang="en-US" sz="2800" dirty="0" err="1" smtClean="0"/>
              <a:t>kPa</a:t>
            </a:r>
            <a:r>
              <a:rPr lang="en-US" altLang="en-US" sz="2800" dirty="0" smtClean="0"/>
              <a:t>. Plotting controlling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/>
              <a:t> (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20,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40), circle can be drawn as shown. The radius is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762000" y="4038600"/>
          <a:ext cx="3390900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9" r:id="rId3" imgW="1404720" imgH="401400" progId="">
                  <p:embed/>
                </p:oleObj>
              </mc:Choice>
              <mc:Fallback>
                <p:oleObj r:id="rId3" imgW="1404720" imgH="4014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038600"/>
                        <a:ext cx="3390900" cy="10953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355975"/>
            <a:ext cx="3703638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24240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3B2DA0AE-919A-4189-B24B-D67C65BE6122}" type="slidenum">
              <a:rPr lang="en-US" altLang="en-US"/>
              <a:pPr/>
              <a:t>100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9.14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Principal stresses</a:t>
            </a:r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The principal stresses at the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where the circle intersects the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/>
              <a:t>-axis:</a:t>
            </a:r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US" altLang="en-US" sz="2800" dirty="0" smtClean="0"/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US" altLang="en-US" sz="2800" dirty="0" smtClean="0"/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From the circle, counterclockwise angle 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, measured from the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CA</a:t>
            </a:r>
            <a:r>
              <a:rPr lang="en-US" altLang="en-US" sz="2800" dirty="0" smtClean="0"/>
              <a:t> to the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/>
              <a:t> axis is,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3733800" y="2438400"/>
          <a:ext cx="4497388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6" r:id="rId3" imgW="2044440" imgH="411480" progId="">
                  <p:embed/>
                </p:oleObj>
              </mc:Choice>
              <mc:Fallback>
                <p:oleObj r:id="rId3" imgW="2044440" imgH="411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438400"/>
                        <a:ext cx="4497388" cy="9683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2819400" y="4648200"/>
          <a:ext cx="4030663" cy="1398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7" r:id="rId5" imgW="1852920" imgH="573840" progId="">
                  <p:embed/>
                </p:oleObj>
              </mc:Choice>
              <mc:Fallback>
                <p:oleObj r:id="rId5" imgW="1852920" imgH="57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648200"/>
                        <a:ext cx="4030663" cy="13985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004050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8505FF93-A945-4989-8501-E9625515F1FB}" type="slidenum">
              <a:rPr lang="en-US" altLang="en-US"/>
              <a:pPr/>
              <a:t>101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9.14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Principal stresses</a:t>
            </a:r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This counterclockwise rotation defines </a:t>
            </a:r>
            <a:br>
              <a:rPr lang="en-US" altLang="en-US" sz="2800" dirty="0" smtClean="0"/>
            </a:br>
            <a:r>
              <a:rPr lang="en-US" altLang="en-US" sz="2800" dirty="0" smtClean="0"/>
              <a:t>the direction of the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axis or min and </a:t>
            </a:r>
            <a:br>
              <a:rPr lang="en-US" altLang="en-US" sz="2800" dirty="0" smtClean="0"/>
            </a:br>
            <a:r>
              <a:rPr lang="en-US" altLang="en-US" sz="2800" dirty="0" smtClean="0"/>
              <a:t>its associated principal plane. Since </a:t>
            </a:r>
            <a:br>
              <a:rPr lang="en-US" altLang="en-US" sz="2800" dirty="0" smtClean="0"/>
            </a:br>
            <a:r>
              <a:rPr lang="en-US" altLang="en-US" sz="2800" dirty="0" smtClean="0"/>
              <a:t>there is no principal stress on the </a:t>
            </a:r>
            <a:br>
              <a:rPr lang="en-US" altLang="en-US" sz="2800" dirty="0" smtClean="0"/>
            </a:br>
            <a:r>
              <a:rPr lang="en-US" altLang="en-US" sz="2800" dirty="0" smtClean="0"/>
              <a:t>element in the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z</a:t>
            </a:r>
            <a:r>
              <a:rPr lang="en-US" altLang="en-US" sz="2800" dirty="0" smtClean="0"/>
              <a:t> direction, we have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1524000" y="4114800"/>
          <a:ext cx="2660650" cy="153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7" r:id="rId3" imgW="1207800" imgH="620640" progId="">
                  <p:embed/>
                </p:oleObj>
              </mc:Choice>
              <mc:Fallback>
                <p:oleObj r:id="rId3" imgW="1207800" imgH="620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114800"/>
                        <a:ext cx="2660650" cy="15367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1219200"/>
            <a:ext cx="239553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75598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C97CC7B-1BD0-4125-81E3-43426333185E}" type="slidenum">
              <a:rPr lang="en-US" altLang="en-US"/>
              <a:pPr/>
              <a:t>102</a:t>
            </a:fld>
            <a:endParaRPr lang="en-US" alt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667000"/>
            <a:ext cx="4827588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9.14 (SOLN)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7163" y="9906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Absolute maximum shear stress</a:t>
            </a:r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Applying Eqns. 9-13 and 9-14,</a:t>
            </a:r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US" altLang="en-US" sz="2800" dirty="0" smtClean="0"/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US" altLang="en-US" sz="2800" dirty="0" smtClean="0"/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US" altLang="en-US" sz="2800" dirty="0" smtClean="0"/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US" altLang="en-US" sz="2800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57200" y="4494213"/>
          <a:ext cx="4195763" cy="175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4" r:id="rId4" imgW="1756800" imgH="762840" progId="">
                  <p:embed/>
                </p:oleObj>
              </mc:Choice>
              <mc:Fallback>
                <p:oleObj r:id="rId4" imgW="1756800" imgH="762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494213"/>
                        <a:ext cx="4195763" cy="1754187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304800" y="1981200"/>
          <a:ext cx="5000625" cy="188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5" r:id="rId6" imgW="2078280" imgH="838080" progId="">
                  <p:embed/>
                </p:oleObj>
              </mc:Choice>
              <mc:Fallback>
                <p:oleObj r:id="rId6" imgW="2078280" imgH="838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981200"/>
                        <a:ext cx="5000625" cy="18843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192495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2EE67D0-9124-47A7-9859-18E37388FA7A}" type="slidenum">
              <a:rPr lang="en-US" altLang="en-US"/>
              <a:pPr/>
              <a:t>103</a:t>
            </a:fld>
            <a:endParaRPr lang="en-US" alt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589" y="3124200"/>
            <a:ext cx="2644775" cy="347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9.14 (SOLN)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150" y="9525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Absolute maximum shear stress</a:t>
            </a:r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These same results can be obtained by drawing Mohr’s circle for each orientation of an element about the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,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y’</a:t>
            </a:r>
            <a:r>
              <a:rPr lang="en-US" altLang="en-US" sz="2800" dirty="0" smtClean="0"/>
              <a:t>, and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z’</a:t>
            </a:r>
            <a:r>
              <a:rPr lang="en-US" altLang="en-US" sz="2800" dirty="0" smtClean="0"/>
              <a:t> axes. Since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/>
              <a:t>max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/>
              <a:t>min</a:t>
            </a:r>
            <a:r>
              <a:rPr lang="en-US" altLang="en-US" sz="2800" dirty="0" smtClean="0"/>
              <a:t> are of opposite signs, then the absolute maximum shear stress equals the maximum in-plane </a:t>
            </a:r>
            <a:br>
              <a:rPr lang="en-US" altLang="en-US" sz="2800" dirty="0" smtClean="0"/>
            </a:br>
            <a:r>
              <a:rPr lang="en-US" altLang="en-US" sz="2800" dirty="0" smtClean="0"/>
              <a:t>shear stress. This results from a 45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</a:t>
            </a:r>
            <a:br>
              <a:rPr lang="en-US" altLang="en-US" sz="2800" dirty="0" smtClean="0"/>
            </a:br>
            <a:r>
              <a:rPr lang="en-US" altLang="en-US" sz="2800" dirty="0" smtClean="0"/>
              <a:t>rotation of the element about the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z’</a:t>
            </a:r>
            <a:r>
              <a:rPr lang="en-US" altLang="en-US" sz="2800" dirty="0" smtClean="0"/>
              <a:t> </a:t>
            </a:r>
            <a:br>
              <a:rPr lang="en-US" altLang="en-US" sz="2800" dirty="0" smtClean="0"/>
            </a:br>
            <a:r>
              <a:rPr lang="en-US" altLang="en-US" sz="2800" dirty="0" smtClean="0"/>
              <a:t>axis, so that the properly oriented </a:t>
            </a:r>
            <a:br>
              <a:rPr lang="en-US" altLang="en-US" sz="2800" dirty="0" smtClean="0"/>
            </a:br>
            <a:r>
              <a:rPr lang="en-US" altLang="en-US" sz="2800" dirty="0" smtClean="0"/>
              <a:t>element is shown.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7816089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717B2D37-88F4-4376-B038-E0C627E1D146}" type="slidenum">
              <a:rPr lang="en-US" altLang="en-US"/>
              <a:pPr/>
              <a:t>104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CHAPTER REVIEW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" y="1066800"/>
            <a:ext cx="8077200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9250" indent="-349250"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Plane stress occurs when the material at a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is subjected to two normal stress components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x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y</a:t>
            </a:r>
            <a:r>
              <a:rPr lang="en-US" altLang="en-US" sz="2800" dirty="0"/>
              <a:t> and a shear stress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xy</a:t>
            </a:r>
            <a:r>
              <a:rPr lang="en-US" altLang="en-US" sz="2800" dirty="0"/>
              <a:t>. </a:t>
            </a:r>
          </a:p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Provided these components are known, then the stress components acting on an element having a different orientation can be determined using the two force equations of equilibrium or the equations of stress transformation.</a:t>
            </a:r>
          </a:p>
        </p:txBody>
      </p:sp>
    </p:spTree>
    <p:extLst>
      <p:ext uri="{BB962C8B-B14F-4D97-AF65-F5344CB8AC3E}">
        <p14:creationId xmlns:p14="http://schemas.microsoft.com/office/powerpoint/2010/main" val="69708617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FAA299E-66FE-4EE1-A9D7-64E0C039978C}" type="slidenum">
              <a:rPr lang="en-US" altLang="en-US"/>
              <a:pPr/>
              <a:t>105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CHAPTER REVIEW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" y="1066800"/>
            <a:ext cx="8077200" cy="502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9250" indent="-349250"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For design, it is important to determine the orientations of the element that produces the maximum principal normal stresses and the maximum in-plane shear stress. </a:t>
            </a:r>
          </a:p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Using the stress transformation equations, we find that no shear stress acts on the planes of principal stress. </a:t>
            </a:r>
          </a:p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The planes of maximum in-plane shear stress are oriented 45</a:t>
            </a:r>
            <a:r>
              <a:rPr lang="en-US" altLang="en-US" sz="280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/>
              <a:t> from this orientation, and on these shear planes there is an associated average normal stress (</a:t>
            </a:r>
            <a:r>
              <a:rPr lang="en-US" altLang="en-US" sz="2800" i="1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x</a:t>
            </a:r>
            <a:r>
              <a:rPr lang="en-US" altLang="en-US" sz="2800"/>
              <a:t> + </a:t>
            </a:r>
            <a:r>
              <a:rPr lang="en-US" altLang="en-US" sz="2800" i="1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>
                <a:latin typeface="Times New Roman" panose="02020603050405020304" pitchFamily="18" charset="0"/>
              </a:rPr>
              <a:t>y</a:t>
            </a:r>
            <a:r>
              <a:rPr lang="en-US" altLang="en-US" sz="2800"/>
              <a:t>)/2.</a:t>
            </a:r>
          </a:p>
        </p:txBody>
      </p:sp>
    </p:spTree>
    <p:extLst>
      <p:ext uri="{BB962C8B-B14F-4D97-AF65-F5344CB8AC3E}">
        <p14:creationId xmlns:p14="http://schemas.microsoft.com/office/powerpoint/2010/main" val="360203949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1E845B1-C185-4D2B-8425-61DC224955F3}" type="slidenum">
              <a:rPr lang="en-US" altLang="en-US"/>
              <a:pPr/>
              <a:t>106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CHAPTER REVIEW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" y="1066800"/>
            <a:ext cx="8686800" cy="380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9250" indent="-349250"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Mohr’s circle provides a semi-graphical aid for finding the stress on any plane, the principal normal stresses, and the maximum in-plane shear stress.</a:t>
            </a:r>
          </a:p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To draw the circle, the </a:t>
            </a:r>
            <a:r>
              <a:rPr lang="en-US" altLang="en-US" sz="2800" i="1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/>
              <a:t> and </a:t>
            </a:r>
            <a:r>
              <a:rPr lang="en-US" altLang="en-US" sz="2800" i="1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/>
              <a:t> axes are established, the center of the circle [(</a:t>
            </a:r>
            <a:r>
              <a:rPr lang="en-US" altLang="en-US" sz="2800" i="1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x</a:t>
            </a:r>
            <a:r>
              <a:rPr lang="en-US" altLang="en-US" sz="2800"/>
              <a:t> + </a:t>
            </a:r>
            <a:r>
              <a:rPr lang="en-US" altLang="en-US" sz="2800" i="1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y</a:t>
            </a:r>
            <a:r>
              <a:rPr lang="en-US" altLang="en-US" sz="2800"/>
              <a:t>)/2, 0], and the controlling pt (</a:t>
            </a:r>
            <a:r>
              <a:rPr lang="en-US" altLang="en-US" sz="2800" i="1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x</a:t>
            </a:r>
            <a:r>
              <a:rPr lang="en-US" altLang="en-US" sz="2800" i="1"/>
              <a:t>,</a:t>
            </a:r>
            <a:r>
              <a:rPr lang="en-US" altLang="en-US" sz="2800"/>
              <a:t> </a:t>
            </a:r>
            <a:r>
              <a:rPr lang="en-US" altLang="en-US" sz="2800" i="1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/>
              <a:t>xy</a:t>
            </a:r>
            <a:r>
              <a:rPr lang="en-US" altLang="en-US" sz="2800"/>
              <a:t>) are plotted. </a:t>
            </a:r>
          </a:p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The radius of the circle extends between these two points and is determined from trigonometry.</a:t>
            </a:r>
          </a:p>
        </p:txBody>
      </p:sp>
    </p:spTree>
    <p:extLst>
      <p:ext uri="{BB962C8B-B14F-4D97-AF65-F5344CB8AC3E}">
        <p14:creationId xmlns:p14="http://schemas.microsoft.com/office/powerpoint/2010/main" val="240036360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E51C66C-B5C7-46A8-9596-795E6445E49A}" type="slidenum">
              <a:rPr lang="en-US" altLang="en-US"/>
              <a:pPr/>
              <a:t>107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CHAPTER REVIEW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" y="1066800"/>
            <a:ext cx="80772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9250" indent="-349250"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9250" algn="l"/>
                <a:tab pos="1263650" algn="l"/>
                <a:tab pos="2178050" algn="l"/>
                <a:tab pos="3092450" algn="l"/>
                <a:tab pos="4006850" algn="l"/>
                <a:tab pos="4921250" algn="l"/>
                <a:tab pos="5835650" algn="l"/>
                <a:tab pos="6750050" algn="l"/>
                <a:tab pos="7664450" algn="l"/>
                <a:tab pos="8578850" algn="l"/>
                <a:tab pos="9493250" algn="l"/>
                <a:tab pos="104076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The absolute maximum shear stress will be equal to the maximum in-plane shear stress, provided the in-plane principal stresses have the opposite sign. </a:t>
            </a:r>
          </a:p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If they are of the same sign, then the absolute maximum shear stress will lie out of plane. Its value is 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2109788" y="3797300"/>
          <a:ext cx="2843212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5" r:id="rId3" imgW="1342440" imgH="306720" progId="">
                  <p:embed/>
                </p:oleObj>
              </mc:Choice>
              <mc:Fallback>
                <p:oleObj r:id="rId3" imgW="1342440" imgH="306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788" y="3797300"/>
                        <a:ext cx="2843212" cy="6223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043700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48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F735FAE-E607-4E96-B74F-85DA3B717771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33400" indent="-531813" algn="l">
              <a:spcBef>
                <a:spcPts val="700"/>
              </a:spcBef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531813" indent="-530225" algn="l">
              <a:spcBef>
                <a:spcPts val="700"/>
              </a:spcBef>
              <a:buFont typeface="Times New Roman" panose="02020603050405020304" pitchFamily="18" charset="0"/>
              <a:buAutoNum type="arabicPeriod" startAt="4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Apply equations of force equilibrium in the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>
                <a:solidFill>
                  <a:srgbClr val="000000"/>
                </a:solidFill>
              </a:rPr>
              <a:t>’ and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dirty="0" smtClean="0">
                <a:solidFill>
                  <a:srgbClr val="000000"/>
                </a:solidFill>
              </a:rPr>
              <a:t>’ directions to obtain the two unknown stress components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’</a:t>
            </a:r>
            <a:r>
              <a:rPr lang="en-US" altLang="en-US" sz="2800" dirty="0" smtClean="0">
                <a:solidFill>
                  <a:srgbClr val="000000"/>
                </a:solidFill>
              </a:rPr>
              <a:t>, and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x’y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’</a:t>
            </a:r>
            <a:r>
              <a:rPr lang="en-US" altLang="en-US" sz="2800" dirty="0" smtClean="0">
                <a:solidFill>
                  <a:srgbClr val="000000"/>
                </a:solidFill>
              </a:rPr>
              <a:t>.</a:t>
            </a:r>
          </a:p>
          <a:p>
            <a:pPr marL="531813" indent="-530225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To determine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’</a:t>
            </a:r>
            <a:r>
              <a:rPr lang="en-US" altLang="en-US" sz="2800" dirty="0" smtClean="0">
                <a:solidFill>
                  <a:srgbClr val="000000"/>
                </a:solidFill>
              </a:rPr>
              <a:t> (that acts on the +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dirty="0" smtClean="0">
                <a:solidFill>
                  <a:srgbClr val="000000"/>
                </a:solidFill>
              </a:rPr>
              <a:t>’ face of the element), consider a segment of element shown below.</a:t>
            </a:r>
          </a:p>
          <a:p>
            <a:pPr marL="531813" indent="-530225" algn="l">
              <a:spcBef>
                <a:spcPts val="700"/>
              </a:spcBef>
              <a:buFont typeface="Arial" panose="020B0604020202020204" pitchFamily="34" charset="0"/>
              <a:buAutoNum type="arabicPeriod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Follow the same procedure as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described previously.</a:t>
            </a:r>
          </a:p>
          <a:p>
            <a:pPr marL="531813" indent="-530225" algn="l">
              <a:spcBef>
                <a:spcPts val="700"/>
              </a:spcBef>
              <a:buFont typeface="Arial" panose="020B0604020202020204" pitchFamily="34" charset="0"/>
              <a:buAutoNum type="arabicPeriod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Shear stress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lang="en-US" altLang="en-US" sz="2800" dirty="0" smtClean="0">
                <a:solidFill>
                  <a:srgbClr val="000000"/>
                </a:solidFill>
              </a:rPr>
              <a:t> need not be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determined as it is complementary.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9.1 PLANE-STRESS TRANSFORMATION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63" y="3962400"/>
            <a:ext cx="2573337" cy="271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48741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80232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18857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74148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958793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3372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45939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828835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13742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917704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9110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6FBE59AA-1120-4E30-B019-156870524FF6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State of plane stress at a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on surface of airplane fuselage is represented on the element oriented as shown. Represent the state of stress at the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that is oriented 30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clockwise from the position shown.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71800"/>
            <a:ext cx="7531100" cy="341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103099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55527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63165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43214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084516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938916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63928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5908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082120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05998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477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7964B37-5B80-4172-B97D-9BB361F26D1F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CASE A (</a:t>
            </a:r>
            <a:r>
              <a:rPr lang="en-US" altLang="en-US" sz="2800" i="1" dirty="0" smtClean="0">
                <a:solidFill>
                  <a:srgbClr val="CC3300"/>
                </a:solidFill>
                <a:latin typeface="Times New Roman" panose="02020603050405020304" pitchFamily="18" charset="0"/>
              </a:rPr>
              <a:t>a-a</a:t>
            </a:r>
            <a:r>
              <a:rPr lang="en-US" altLang="en-US" sz="2800" dirty="0" smtClean="0">
                <a:solidFill>
                  <a:srgbClr val="CC3300"/>
                </a:solidFill>
              </a:rPr>
              <a:t> section)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/>
              <a:t>Section element by line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a-a</a:t>
            </a:r>
            <a:r>
              <a:rPr lang="en-US" altLang="en-US" sz="2800" dirty="0" smtClean="0"/>
              <a:t> and </a:t>
            </a:r>
            <a:br>
              <a:rPr lang="en-US" altLang="en-US" sz="2800" dirty="0" smtClean="0"/>
            </a:br>
            <a:r>
              <a:rPr lang="en-US" altLang="en-US" sz="2800" dirty="0" smtClean="0"/>
              <a:t>remove bottom segment.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/>
              <a:t>Assume sectioned (inclined) </a:t>
            </a:r>
            <a:br>
              <a:rPr lang="en-US" altLang="en-US" sz="2800" dirty="0" smtClean="0"/>
            </a:br>
            <a:r>
              <a:rPr lang="en-US" altLang="en-US" sz="2800" dirty="0" smtClean="0"/>
              <a:t>plane has an area of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/>
              <a:t>, </a:t>
            </a:r>
            <a:br>
              <a:rPr lang="en-US" altLang="en-US" sz="2800" dirty="0" smtClean="0"/>
            </a:br>
            <a:r>
              <a:rPr lang="en-US" altLang="en-US" sz="2800" dirty="0" smtClean="0"/>
              <a:t>horizontal and vertical planes </a:t>
            </a:r>
            <a:br>
              <a:rPr lang="en-US" altLang="en-US" sz="2800" dirty="0" smtClean="0"/>
            </a:br>
            <a:r>
              <a:rPr lang="en-US" altLang="en-US" sz="2800" dirty="0" smtClean="0"/>
              <a:t>have area as shown. 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/>
              <a:t>Free-body diagram of </a:t>
            </a:r>
            <a:br>
              <a:rPr lang="en-US" altLang="en-US" sz="2800" dirty="0" smtClean="0"/>
            </a:br>
            <a:r>
              <a:rPr lang="en-US" altLang="en-US" sz="2800" dirty="0" smtClean="0"/>
              <a:t>segment is also shown.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363" y="2768600"/>
            <a:ext cx="3929062" cy="365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162050"/>
            <a:ext cx="2511425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87662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8784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516271A-18FC-437B-8284-A15AE6B8099E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 smtClean="0"/>
              <a:t>Apply equations of force equilibrium </a:t>
            </a:r>
            <a:br>
              <a:rPr lang="en-US" altLang="en-US" sz="2800" dirty="0" smtClean="0"/>
            </a:br>
            <a:r>
              <a:rPr lang="en-US" altLang="en-US" sz="2800" dirty="0" smtClean="0"/>
              <a:t>in the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y’</a:t>
            </a:r>
            <a:r>
              <a:rPr lang="en-US" altLang="en-US" sz="2800" dirty="0" smtClean="0"/>
              <a:t> directions (to avoid </a:t>
            </a:r>
            <a:br>
              <a:rPr lang="en-US" altLang="en-US" sz="2800" dirty="0" smtClean="0"/>
            </a:br>
            <a:r>
              <a:rPr lang="en-US" altLang="en-US" sz="2800" dirty="0" smtClean="0"/>
              <a:t>simultaneous solution for the two </a:t>
            </a:r>
            <a:br>
              <a:rPr lang="en-US" altLang="en-US" sz="2800" dirty="0" smtClean="0"/>
            </a:br>
            <a:r>
              <a:rPr lang="en-US" altLang="en-US" sz="2800" dirty="0" smtClean="0"/>
              <a:t>unknowns)</a:t>
            </a:r>
          </a:p>
          <a:p>
            <a:pPr marL="338138" indent="-336550">
              <a:buFontTx/>
              <a:buNone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 smtClean="0"/>
              <a:t>+ 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 dirty="0" err="1" smtClean="0">
                <a:latin typeface="Times New Roman" panose="02020603050405020304" pitchFamily="18" charset="0"/>
              </a:rPr>
              <a:t>x</a:t>
            </a:r>
            <a:r>
              <a:rPr lang="en-US" altLang="en-US" sz="2800" baseline="-25000" dirty="0" smtClean="0"/>
              <a:t>’</a:t>
            </a:r>
            <a:r>
              <a:rPr lang="en-US" altLang="en-US" sz="2800" dirty="0" smtClean="0"/>
              <a:t> = 0;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1066800"/>
            <a:ext cx="2590800" cy="240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436688" y="3657600"/>
          <a:ext cx="6196012" cy="204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r:id="rId4" imgW="2997000" imgH="990360" progId="">
                  <p:embed/>
                </p:oleObj>
              </mc:Choice>
              <mc:Fallback>
                <p:oleObj r:id="rId4" imgW="2997000" imgH="990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6688" y="3657600"/>
                        <a:ext cx="6196012" cy="2047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457200" y="2970213"/>
            <a:ext cx="228600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914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894BDA8-FC38-4D0B-8481-9710F9FBB350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 smtClean="0"/>
              <a:t>+  </a:t>
            </a:r>
            <a:r>
              <a:rPr lang="en-US" altLang="en-US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i="1" dirty="0" err="1" smtClean="0">
                <a:latin typeface="Times New Roman" panose="02020603050405020304" pitchFamily="18" charset="0"/>
              </a:rPr>
              <a:t>F</a:t>
            </a:r>
            <a:r>
              <a:rPr lang="en-US" altLang="en-US" i="1" baseline="-25000" dirty="0" err="1" smtClean="0">
                <a:latin typeface="Times New Roman" panose="02020603050405020304" pitchFamily="18" charset="0"/>
              </a:rPr>
              <a:t>y</a:t>
            </a:r>
            <a:r>
              <a:rPr lang="en-US" altLang="en-US" baseline="-25000" dirty="0" smtClean="0"/>
              <a:t>’</a:t>
            </a:r>
            <a:r>
              <a:rPr lang="en-US" altLang="en-US" dirty="0" smtClean="0"/>
              <a:t> = 0;</a:t>
            </a:r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 smtClean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 smtClean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 smtClean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 smtClean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 smtClean="0"/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 smtClean="0"/>
              <a:t>Since </a:t>
            </a:r>
            <a:r>
              <a:rPr lang="en-US" altLang="en-US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i="1" baseline="-25000" dirty="0" smtClean="0">
                <a:latin typeface="Times New Roman" panose="02020603050405020304" pitchFamily="18" charset="0"/>
              </a:rPr>
              <a:t>x</a:t>
            </a:r>
            <a:r>
              <a:rPr lang="en-US" altLang="en-US" baseline="-25000" dirty="0" smtClean="0"/>
              <a:t>’</a:t>
            </a:r>
            <a:r>
              <a:rPr lang="en-US" altLang="en-US" dirty="0" smtClean="0"/>
              <a:t> is negative, it acts </a:t>
            </a:r>
            <a:br>
              <a:rPr lang="en-US" altLang="en-US" dirty="0" smtClean="0"/>
            </a:br>
            <a:r>
              <a:rPr lang="en-US" altLang="en-US" dirty="0" smtClean="0"/>
              <a:t>in the opposite direction </a:t>
            </a:r>
            <a:br>
              <a:rPr lang="en-US" altLang="en-US" dirty="0" smtClean="0"/>
            </a:br>
            <a:r>
              <a:rPr lang="en-US" altLang="en-US" dirty="0" smtClean="0"/>
              <a:t>we initially assumed.</a:t>
            </a:r>
            <a:endParaRPr lang="en-US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2921794"/>
            <a:ext cx="3276600" cy="304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533400" y="1676400"/>
          <a:ext cx="6764338" cy="215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r:id="rId4" imgW="3225240" imgH="811080" progId="">
                  <p:embed/>
                </p:oleObj>
              </mc:Choice>
              <mc:Fallback>
                <p:oleObj r:id="rId4" imgW="3225240" imgH="811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76400"/>
                        <a:ext cx="6764338" cy="21574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 flipH="1" flipV="1">
            <a:off x="407988" y="1141413"/>
            <a:ext cx="193675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84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315D3A8-466D-420B-BFD6-8D2231D5D985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CASE B (</a:t>
            </a:r>
            <a:r>
              <a:rPr lang="en-US" altLang="en-US" sz="2800" i="1" dirty="0" smtClean="0">
                <a:solidFill>
                  <a:srgbClr val="CC3300"/>
                </a:solidFill>
                <a:latin typeface="Times New Roman" panose="02020603050405020304" pitchFamily="18" charset="0"/>
              </a:rPr>
              <a:t>b-b</a:t>
            </a:r>
            <a:r>
              <a:rPr lang="en-US" altLang="en-US" sz="2800" dirty="0" smtClean="0">
                <a:solidFill>
                  <a:srgbClr val="CC3300"/>
                </a:solidFill>
              </a:rPr>
              <a:t> section)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/>
              <a:t>Repeat the procedure to obtain </a:t>
            </a:r>
            <a:br>
              <a:rPr lang="en-US" altLang="en-US" sz="2800" dirty="0" smtClean="0"/>
            </a:br>
            <a:r>
              <a:rPr lang="en-US" altLang="en-US" sz="2800" dirty="0" smtClean="0"/>
              <a:t>the stress on the perpendicular </a:t>
            </a:r>
            <a:br>
              <a:rPr lang="en-US" altLang="en-US" sz="2800" dirty="0" smtClean="0"/>
            </a:br>
            <a:r>
              <a:rPr lang="en-US" altLang="en-US" sz="2800" dirty="0" smtClean="0"/>
              <a:t>plane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b-b</a:t>
            </a:r>
            <a:r>
              <a:rPr lang="en-US" altLang="en-US" sz="2800" dirty="0" smtClean="0"/>
              <a:t>.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/>
              <a:t>Section element as shown </a:t>
            </a:r>
            <a:br>
              <a:rPr lang="en-US" altLang="en-US" sz="2800" dirty="0" smtClean="0"/>
            </a:br>
            <a:r>
              <a:rPr lang="en-US" altLang="en-US" sz="2800" dirty="0" smtClean="0"/>
              <a:t>on the upper right.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/>
              <a:t>Orientate the +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/>
              <a:t>’ axis </a:t>
            </a:r>
            <a:br>
              <a:rPr lang="en-US" altLang="en-US" sz="2800" dirty="0" smtClean="0"/>
            </a:br>
            <a:r>
              <a:rPr lang="en-US" altLang="en-US" sz="2800" dirty="0" smtClean="0"/>
              <a:t>outward, perpendicular to </a:t>
            </a:r>
            <a:br>
              <a:rPr lang="en-US" altLang="en-US" sz="2800" dirty="0" smtClean="0"/>
            </a:br>
            <a:r>
              <a:rPr lang="en-US" altLang="en-US" sz="2800" dirty="0" smtClean="0"/>
              <a:t>the sectioned face, with </a:t>
            </a:r>
            <a:br>
              <a:rPr lang="en-US" altLang="en-US" sz="2800" dirty="0" smtClean="0"/>
            </a:br>
            <a:r>
              <a:rPr lang="en-US" altLang="en-US" sz="2800" dirty="0" smtClean="0"/>
              <a:t>the free-body diagram</a:t>
            </a:r>
            <a:br>
              <a:rPr lang="en-US" altLang="en-US" sz="2800" dirty="0" smtClean="0"/>
            </a:br>
            <a:r>
              <a:rPr lang="en-US" altLang="en-US" sz="2800" dirty="0" smtClean="0"/>
              <a:t>as shown.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148013"/>
            <a:ext cx="3952875" cy="331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143000"/>
            <a:ext cx="1962150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487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C69A5EE3-850B-40E1-86A0-DA87F21864BF}" type="slidenum">
              <a:rPr lang="en-US" altLang="en-US"/>
              <a:pPr/>
              <a:t>17</a:t>
            </a:fld>
            <a:endParaRPr lang="en-US" alt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298825"/>
            <a:ext cx="3657600" cy="307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7163" y="1143000"/>
            <a:ext cx="4292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mtClean="0"/>
              <a:t>+  </a:t>
            </a:r>
            <a:r>
              <a:rPr lang="en-US" altLang="en-US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i="1" smtClean="0">
                <a:latin typeface="Times New Roman" panose="02020603050405020304" pitchFamily="18" charset="0"/>
              </a:rPr>
              <a:t>F</a:t>
            </a:r>
            <a:r>
              <a:rPr lang="en-US" altLang="en-US" i="1" baseline="-25000" smtClean="0">
                <a:latin typeface="Times New Roman" panose="02020603050405020304" pitchFamily="18" charset="0"/>
              </a:rPr>
              <a:t>x</a:t>
            </a:r>
            <a:r>
              <a:rPr lang="en-US" altLang="en-US" baseline="-25000" smtClean="0"/>
              <a:t>’</a:t>
            </a:r>
            <a:r>
              <a:rPr lang="en-US" altLang="en-US" smtClean="0"/>
              <a:t> = 0;</a:t>
            </a:r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85800" y="1828800"/>
          <a:ext cx="6810375" cy="203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r:id="rId4" imgW="3171600" imgH="811080" progId="">
                  <p:embed/>
                </p:oleObj>
              </mc:Choice>
              <mc:Fallback>
                <p:oleObj r:id="rId4" imgW="3171600" imgH="811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828800"/>
                        <a:ext cx="6810375" cy="20367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409575" y="1219200"/>
            <a:ext cx="190500" cy="3048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81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FDD2A90D-48EF-45DD-9C12-A4FBADD970DB}" type="slidenum">
              <a:rPr lang="en-US" altLang="en-US"/>
              <a:pPr/>
              <a:t>18</a:t>
            </a:fld>
            <a:endParaRPr lang="en-US" alt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276600"/>
            <a:ext cx="3429000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7163" y="1143000"/>
            <a:ext cx="5176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 smtClean="0"/>
              <a:t>+  </a:t>
            </a:r>
            <a:r>
              <a:rPr lang="en-US" altLang="en-US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i="1" dirty="0" err="1" smtClean="0">
                <a:latin typeface="Times New Roman" panose="02020603050405020304" pitchFamily="18" charset="0"/>
              </a:rPr>
              <a:t>F</a:t>
            </a:r>
            <a:r>
              <a:rPr lang="en-US" altLang="en-US" i="1" baseline="-25000" dirty="0" err="1" smtClean="0">
                <a:latin typeface="Times New Roman" panose="02020603050405020304" pitchFamily="18" charset="0"/>
              </a:rPr>
              <a:t>y</a:t>
            </a:r>
            <a:r>
              <a:rPr lang="en-US" altLang="en-US" baseline="-25000" dirty="0" smtClean="0"/>
              <a:t>’</a:t>
            </a:r>
            <a:r>
              <a:rPr lang="en-US" altLang="en-US" dirty="0" smtClean="0"/>
              <a:t> = 0;</a:t>
            </a:r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 smtClean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 smtClean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 smtClean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 smtClean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 smtClean="0"/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 smtClean="0"/>
              <a:t>Since </a:t>
            </a:r>
            <a:r>
              <a:rPr lang="en-US" altLang="en-US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i="1" baseline="-25000" dirty="0" smtClean="0">
                <a:latin typeface="Times New Roman" panose="02020603050405020304" pitchFamily="18" charset="0"/>
              </a:rPr>
              <a:t>x’</a:t>
            </a:r>
            <a:r>
              <a:rPr lang="en-US" altLang="en-US" dirty="0" smtClean="0"/>
              <a:t> is negative, it acts opposite to its direction shown.</a:t>
            </a:r>
            <a:endParaRPr lang="en-US" altLang="en-US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428625" y="1236663"/>
            <a:ext cx="200025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825500" y="1828800"/>
          <a:ext cx="6718300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r:id="rId4" imgW="3164040" imgH="811080" progId="">
                  <p:embed/>
                </p:oleObj>
              </mc:Choice>
              <mc:Fallback>
                <p:oleObj r:id="rId4" imgW="3164040" imgH="811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0" y="1828800"/>
                        <a:ext cx="6718300" cy="2174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5783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D617C30D-D1E8-4A67-B448-28E460C37238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 smtClean="0"/>
              <a:t>The transformed stress </a:t>
            </a:r>
            <a:br>
              <a:rPr lang="en-US" altLang="en-US" sz="2800" dirty="0" smtClean="0"/>
            </a:br>
            <a:r>
              <a:rPr lang="en-US" altLang="en-US" sz="2800" dirty="0" smtClean="0"/>
              <a:t>components are as shown.</a:t>
            </a:r>
          </a:p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 smtClean="0"/>
              <a:t>From this analysis, we conclude </a:t>
            </a:r>
            <a:br>
              <a:rPr lang="en-US" altLang="en-US" sz="2800" dirty="0" smtClean="0"/>
            </a:br>
            <a:r>
              <a:rPr lang="en-US" altLang="en-US" sz="2800" dirty="0" smtClean="0"/>
              <a:t>that the state of stress at the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can </a:t>
            </a:r>
            <a:br>
              <a:rPr lang="en-US" altLang="en-US" sz="2800" dirty="0" smtClean="0"/>
            </a:br>
            <a:r>
              <a:rPr lang="en-US" altLang="en-US" sz="2800" dirty="0" smtClean="0"/>
              <a:t>be represented by choosing an </a:t>
            </a:r>
            <a:br>
              <a:rPr lang="en-US" altLang="en-US" sz="2800" dirty="0" smtClean="0"/>
            </a:br>
            <a:r>
              <a:rPr lang="en-US" altLang="en-US" sz="2800" dirty="0" smtClean="0"/>
              <a:t>element oriented as shown in the </a:t>
            </a:r>
            <a:br>
              <a:rPr lang="en-US" altLang="en-US" sz="2800" dirty="0" smtClean="0"/>
            </a:br>
            <a:r>
              <a:rPr lang="en-US" altLang="en-US" sz="2800" dirty="0" smtClean="0"/>
              <a:t>Case A or by choosing a different </a:t>
            </a:r>
            <a:br>
              <a:rPr lang="en-US" altLang="en-US" sz="2800" dirty="0" smtClean="0"/>
            </a:br>
            <a:r>
              <a:rPr lang="en-US" altLang="en-US" sz="2800" dirty="0" smtClean="0"/>
              <a:t>orientation in the Case B.</a:t>
            </a:r>
          </a:p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 smtClean="0"/>
              <a:t>Stated simply, states of stress are </a:t>
            </a:r>
            <a:r>
              <a:rPr lang="en-US" altLang="en-US" sz="2800" dirty="0" smtClean="0">
                <a:solidFill>
                  <a:srgbClr val="CC3300"/>
                </a:solidFill>
              </a:rPr>
              <a:t>equivalent</a:t>
            </a:r>
            <a:r>
              <a:rPr lang="en-US" altLang="en-US" sz="2800" dirty="0" smtClean="0"/>
              <a:t>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13" y="1066800"/>
            <a:ext cx="25336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323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89D41E2C-11DE-4226-BB1A-B7E7530D8C47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4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531813" indent="-531813"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Derive equations for </a:t>
            </a:r>
            <a:br>
              <a:rPr lang="en-US" altLang="en-US" sz="2800" dirty="0"/>
            </a:br>
            <a:r>
              <a:rPr lang="en-US" altLang="en-US" sz="2800" dirty="0"/>
              <a:t>transforming stress </a:t>
            </a:r>
            <a:br>
              <a:rPr lang="en-US" altLang="en-US" sz="2800" dirty="0"/>
            </a:br>
            <a:r>
              <a:rPr lang="en-US" altLang="en-US" sz="2800" dirty="0"/>
              <a:t>components between </a:t>
            </a:r>
            <a:br>
              <a:rPr lang="en-US" altLang="en-US" sz="2800" dirty="0"/>
            </a:br>
            <a:r>
              <a:rPr lang="en-US" altLang="en-US" sz="2800" dirty="0"/>
              <a:t>coordinate systems of </a:t>
            </a:r>
            <a:br>
              <a:rPr lang="en-US" altLang="en-US" sz="2800" dirty="0"/>
            </a:br>
            <a:r>
              <a:rPr lang="en-US" altLang="en-US" sz="2800" dirty="0"/>
              <a:t>different orientation</a:t>
            </a:r>
          </a:p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Use derived equations to </a:t>
            </a:r>
            <a:br>
              <a:rPr lang="en-US" altLang="en-US" sz="2800" dirty="0"/>
            </a:br>
            <a:r>
              <a:rPr lang="en-US" altLang="en-US" sz="2800" dirty="0"/>
              <a:t>obtain the maximum normal </a:t>
            </a:r>
            <a:br>
              <a:rPr lang="en-US" altLang="en-US" sz="2800" dirty="0"/>
            </a:br>
            <a:r>
              <a:rPr lang="en-US" altLang="en-US" sz="2800" dirty="0"/>
              <a:t>and maximum shear stress </a:t>
            </a:r>
            <a:br>
              <a:rPr lang="en-US" altLang="en-US" sz="2800" dirty="0"/>
            </a:br>
            <a:r>
              <a:rPr lang="en-US" altLang="en-US" sz="2800" dirty="0"/>
              <a:t>at a </a:t>
            </a:r>
            <a:r>
              <a:rPr lang="en-US" altLang="en-US" sz="2800" dirty="0" smtClean="0"/>
              <a:t>point</a:t>
            </a:r>
            <a:endParaRPr lang="en-US" altLang="en-US" sz="2800" dirty="0"/>
          </a:p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Determine the orientation of elements upon which the maximum normal and maximum shear stress acts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CHAPTER OBJECTIVES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413" y="1066800"/>
            <a:ext cx="3430587" cy="343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158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F348DC14-1B85-4AB9-ABA9-57CA350D6FFA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95250" y="495300"/>
            <a:ext cx="90487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Sign Convention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We will adopt the same sign convention as discussed in chapter 1.3.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Positive normal stresses,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y</a:t>
            </a:r>
            <a:r>
              <a:rPr lang="en-US" altLang="en-US" sz="2800" dirty="0" smtClean="0"/>
              <a:t>, acts outward from all faces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Positive shear stress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latin typeface="Times New Roman" panose="02020603050405020304" pitchFamily="18" charset="0"/>
              </a:rPr>
              <a:t>xy</a:t>
            </a:r>
            <a:r>
              <a:rPr lang="en-US" altLang="en-US" sz="2800" dirty="0" smtClean="0"/>
              <a:t> acts </a:t>
            </a:r>
            <a:br>
              <a:rPr lang="en-US" altLang="en-US" sz="2800" dirty="0" smtClean="0"/>
            </a:br>
            <a:r>
              <a:rPr lang="en-US" altLang="en-US" sz="2800" dirty="0" smtClean="0"/>
              <a:t>upward on the right-hand </a:t>
            </a:r>
            <a:br>
              <a:rPr lang="en-US" altLang="en-US" sz="2800" dirty="0" smtClean="0"/>
            </a:br>
            <a:r>
              <a:rPr lang="en-US" altLang="en-US" sz="2800" dirty="0" smtClean="0"/>
              <a:t>face of the element.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725" y="3200400"/>
            <a:ext cx="3030538" cy="341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967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1049F764-413A-4B6E-A5E0-9CAEA0E81B4D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95250" y="495300"/>
            <a:ext cx="90487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Sign Convention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The orientation of the inclined plane is determined using the angle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Establish a positive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y’</a:t>
            </a:r>
            <a:r>
              <a:rPr lang="en-US" altLang="en-US" sz="2800" dirty="0" smtClean="0"/>
              <a:t> axes using the right-hand rule.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Angle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is positive if it </a:t>
            </a:r>
            <a:br>
              <a:rPr lang="en-US" altLang="en-US" sz="2800" dirty="0" smtClean="0"/>
            </a:br>
            <a:r>
              <a:rPr lang="en-US" altLang="en-US" sz="2800" dirty="0" smtClean="0"/>
              <a:t>moves counterclockwise </a:t>
            </a:r>
            <a:br>
              <a:rPr lang="en-US" altLang="en-US" sz="2800" dirty="0" smtClean="0"/>
            </a:br>
            <a:r>
              <a:rPr lang="en-US" altLang="en-US" sz="2800" dirty="0" smtClean="0"/>
              <a:t>from the +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/>
              <a:t> axis to </a:t>
            </a:r>
            <a:br>
              <a:rPr lang="en-US" altLang="en-US" sz="2800" dirty="0" smtClean="0"/>
            </a:br>
            <a:r>
              <a:rPr lang="en-US" altLang="en-US" sz="2800" dirty="0" smtClean="0"/>
              <a:t>the +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axis.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124200"/>
            <a:ext cx="4410075" cy="338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636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357EFC6-370A-44C1-9333-5457AE8647CC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95250" y="495300"/>
            <a:ext cx="90487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Normal and shear stress components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Section element as shown.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Assume sectioned area is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Free-body diagram of element </a:t>
            </a:r>
            <a:br>
              <a:rPr lang="en-US" altLang="en-US" sz="2800" dirty="0" smtClean="0"/>
            </a:br>
            <a:r>
              <a:rPr lang="en-US" altLang="en-US" sz="2800" dirty="0" smtClean="0"/>
              <a:t>is shown.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95400"/>
            <a:ext cx="21558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733800"/>
            <a:ext cx="230505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752850"/>
            <a:ext cx="3170238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801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E729D84-2317-4BC6-BB29-2EE4619B2695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95250" y="495300"/>
            <a:ext cx="90487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Normal and shear stress components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Apply equations of force </a:t>
            </a:r>
            <a:br>
              <a:rPr lang="en-US" altLang="en-US" sz="2800" dirty="0" smtClean="0"/>
            </a:br>
            <a:r>
              <a:rPr lang="en-US" altLang="en-US" sz="2800" dirty="0" smtClean="0"/>
              <a:t>equilibrium to determine </a:t>
            </a:r>
            <a:br>
              <a:rPr lang="en-US" altLang="en-US" sz="2800" dirty="0" smtClean="0"/>
            </a:br>
            <a:r>
              <a:rPr lang="en-US" altLang="en-US" sz="2800" dirty="0" smtClean="0"/>
              <a:t>unknown stress components:</a:t>
            </a:r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+ 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 dirty="0" err="1" smtClean="0">
                <a:latin typeface="Times New Roman" panose="02020603050405020304" pitchFamily="18" charset="0"/>
              </a:rPr>
              <a:t>x</a:t>
            </a:r>
            <a:r>
              <a:rPr lang="en-US" altLang="en-US" sz="2800" baseline="-25000" dirty="0" smtClean="0"/>
              <a:t>’</a:t>
            </a:r>
            <a:r>
              <a:rPr lang="en-US" altLang="en-US" sz="2800" dirty="0" smtClean="0"/>
              <a:t> = 0;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00200"/>
            <a:ext cx="2941638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914400" y="3657600"/>
          <a:ext cx="6362700" cy="231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r:id="rId4" imgW="2625840" imgH="920520" progId="">
                  <p:embed/>
                </p:oleObj>
              </mc:Choice>
              <mc:Fallback>
                <p:oleObj r:id="rId4" imgW="2625840" imgH="920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657600"/>
                        <a:ext cx="6362700" cy="23129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442913" y="3013075"/>
            <a:ext cx="228600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83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AECF5AFA-140F-4A3B-9ECD-F4A0EB5E2A76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95250" y="495300"/>
            <a:ext cx="90487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Normal and shear stress components</a:t>
            </a:r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+ 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 dirty="0" err="1" smtClean="0">
                <a:latin typeface="Times New Roman" panose="02020603050405020304" pitchFamily="18" charset="0"/>
              </a:rPr>
              <a:t>y</a:t>
            </a:r>
            <a:r>
              <a:rPr lang="en-US" altLang="en-US" sz="2800" baseline="-25000" dirty="0" smtClean="0"/>
              <a:t>’</a:t>
            </a:r>
            <a:r>
              <a:rPr lang="en-US" altLang="en-US" sz="2800" dirty="0" smtClean="0"/>
              <a:t> = 0;</a:t>
            </a:r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Simplify the above two equations using trigonometric identities sin2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= 2 sin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dirty="0" smtClean="0"/>
              <a:t> cos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, </a:t>
            </a:r>
            <a:br>
              <a:rPr lang="en-US" altLang="en-US" sz="2800" dirty="0" smtClean="0"/>
            </a:br>
            <a:r>
              <a:rPr lang="en-US" altLang="en-US" sz="2800" dirty="0" smtClean="0"/>
              <a:t>sin</a:t>
            </a:r>
            <a:r>
              <a:rPr lang="en-US" altLang="en-US" sz="2800" baseline="30000" dirty="0" smtClean="0"/>
              <a:t>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= (1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 cos2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)/2, and cos</a:t>
            </a:r>
            <a:r>
              <a:rPr lang="en-US" altLang="en-US" sz="2800" baseline="30000" dirty="0" smtClean="0"/>
              <a:t>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=(1+cos2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)/2.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403350"/>
            <a:ext cx="2941638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57200" y="2362200"/>
          <a:ext cx="6764338" cy="233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r:id="rId4" imgW="2856240" imgH="941760" progId="">
                  <p:embed/>
                </p:oleObj>
              </mc:Choice>
              <mc:Fallback>
                <p:oleObj r:id="rId4" imgW="2856240" imgH="941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362200"/>
                        <a:ext cx="6764338" cy="23304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 flipH="1" flipV="1">
            <a:off x="403225" y="1603375"/>
            <a:ext cx="207963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85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38AD9E6-4A8E-45AB-B638-F2CA0E4882C5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Normal and shear stress components</a:t>
            </a:r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>
              <a:solidFill>
                <a:srgbClr val="CC3300"/>
              </a:solidFill>
            </a:endParaRPr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If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y’</a:t>
            </a:r>
            <a:r>
              <a:rPr lang="en-US" altLang="en-US" sz="2800" dirty="0" smtClean="0"/>
              <a:t> is needed, substitute (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=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dirty="0" smtClean="0"/>
              <a:t> </a:t>
            </a:r>
            <a:r>
              <a:rPr lang="en-US" altLang="en-US" sz="2800" dirty="0" smtClean="0"/>
              <a:t>+ 90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) for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into </a:t>
            </a:r>
            <a:r>
              <a:rPr lang="en-US" altLang="en-US" sz="2800" dirty="0" err="1" smtClean="0"/>
              <a:t>Eqn</a:t>
            </a:r>
            <a:r>
              <a:rPr lang="en-US" altLang="en-US" sz="2800" dirty="0" smtClean="0"/>
              <a:t> 9-1.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2674938"/>
          <a:ext cx="7751763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r:id="rId3" imgW="2548080" imgH="393840" progId="">
                  <p:embed/>
                </p:oleObj>
              </mc:Choice>
              <mc:Fallback>
                <p:oleObj r:id="rId3" imgW="254808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674938"/>
                        <a:ext cx="7751763" cy="877887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44525" y="1763713"/>
          <a:ext cx="7605713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r:id="rId5" imgW="2884680" imgH="393840" progId="">
                  <p:embed/>
                </p:oleObj>
              </mc:Choice>
              <mc:Fallback>
                <p:oleObj r:id="rId5" imgW="288468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" y="1763713"/>
                        <a:ext cx="7605713" cy="8683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609600" y="4876800"/>
          <a:ext cx="7724775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r:id="rId7" imgW="2945160" imgH="393840" progId="">
                  <p:embed/>
                </p:oleObj>
              </mc:Choice>
              <mc:Fallback>
                <p:oleObj r:id="rId7" imgW="294516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876800"/>
                        <a:ext cx="7724775" cy="8778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29340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364E79F-D9B7-4800-9769-5A4281249F31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 smtClean="0">
                <a:solidFill>
                  <a:srgbClr val="CC3300"/>
                </a:solidFill>
              </a:rPr>
              <a:t>Procedure for Analysis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 smtClean="0"/>
              <a:t>To apply equations 9-1 and 9-2, just substitute the known data for </a:t>
            </a:r>
            <a:r>
              <a:rPr lang="en-US" altLang="en-US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i="1" baseline="-25000" dirty="0" smtClean="0">
                <a:latin typeface="Times New Roman" panose="02020603050405020304" pitchFamily="18" charset="0"/>
              </a:rPr>
              <a:t>x</a:t>
            </a:r>
            <a:r>
              <a:rPr lang="en-US" altLang="en-US" i="1" dirty="0" smtClean="0"/>
              <a:t>, </a:t>
            </a:r>
            <a:r>
              <a:rPr lang="en-US" altLang="en-US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i="1" baseline="-25000" dirty="0" smtClean="0">
                <a:latin typeface="Times New Roman" panose="02020603050405020304" pitchFamily="18" charset="0"/>
              </a:rPr>
              <a:t>y</a:t>
            </a:r>
            <a:r>
              <a:rPr lang="en-US" altLang="en-US" i="1" dirty="0" smtClean="0"/>
              <a:t>, </a:t>
            </a:r>
            <a:r>
              <a:rPr lang="en-US" altLang="en-US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i="1" baseline="-25000" dirty="0" err="1" smtClean="0">
                <a:latin typeface="Times New Roman" panose="02020603050405020304" pitchFamily="18" charset="0"/>
              </a:rPr>
              <a:t>xy</a:t>
            </a:r>
            <a:r>
              <a:rPr lang="en-US" altLang="en-US" dirty="0" smtClean="0"/>
              <a:t>, and</a:t>
            </a:r>
            <a:r>
              <a:rPr lang="en-US" altLang="en-US" i="1" dirty="0" smtClean="0"/>
              <a:t> </a:t>
            </a:r>
            <a:r>
              <a:rPr lang="en-US" altLang="en-US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i="1" dirty="0" smtClean="0"/>
              <a:t> </a:t>
            </a:r>
            <a:r>
              <a:rPr lang="en-US" altLang="en-US" dirty="0" smtClean="0"/>
              <a:t>according to established sign convention.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 smtClean="0"/>
              <a:t>If</a:t>
            </a:r>
            <a:r>
              <a:rPr lang="en-US" altLang="en-US" i="1" dirty="0" smtClean="0"/>
              <a:t> </a:t>
            </a:r>
            <a:r>
              <a:rPr lang="en-US" altLang="en-US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i="1" baseline="-25000" dirty="0" smtClean="0">
                <a:latin typeface="Times New Roman" panose="02020603050405020304" pitchFamily="18" charset="0"/>
              </a:rPr>
              <a:t>x</a:t>
            </a:r>
            <a:r>
              <a:rPr lang="en-US" altLang="en-US" i="1" dirty="0" smtClean="0"/>
              <a:t>’ </a:t>
            </a:r>
            <a:r>
              <a:rPr lang="en-US" altLang="en-US" dirty="0" smtClean="0"/>
              <a:t>and</a:t>
            </a:r>
            <a:r>
              <a:rPr lang="en-US" altLang="en-US" i="1" dirty="0" smtClean="0"/>
              <a:t> </a:t>
            </a:r>
            <a:r>
              <a:rPr lang="en-US" altLang="en-US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i="1" dirty="0" err="1" smtClean="0">
                <a:latin typeface="Times New Roman" panose="02020603050405020304" pitchFamily="18" charset="0"/>
              </a:rPr>
              <a:t>x’y</a:t>
            </a:r>
            <a:r>
              <a:rPr lang="en-US" altLang="en-US" i="1" dirty="0" smtClean="0">
                <a:latin typeface="Times New Roman" panose="02020603050405020304" pitchFamily="18" charset="0"/>
              </a:rPr>
              <a:t>’</a:t>
            </a:r>
            <a:r>
              <a:rPr lang="en-US" altLang="en-US" dirty="0" smtClean="0"/>
              <a:t> are calculated as positive quantities, then these stresses act in the positive direction of the </a:t>
            </a:r>
            <a:r>
              <a:rPr lang="en-US" altLang="en-US" i="1" dirty="0" smtClean="0">
                <a:latin typeface="Times New Roman" panose="02020603050405020304" pitchFamily="18" charset="0"/>
              </a:rPr>
              <a:t>x</a:t>
            </a:r>
            <a:r>
              <a:rPr lang="en-US" altLang="en-US" i="1" dirty="0" smtClean="0"/>
              <a:t>’</a:t>
            </a:r>
            <a:r>
              <a:rPr lang="en-US" altLang="en-US" dirty="0" smtClean="0"/>
              <a:t> and </a:t>
            </a:r>
            <a:r>
              <a:rPr lang="en-US" altLang="en-US" i="1" dirty="0" smtClean="0">
                <a:latin typeface="Times New Roman" panose="02020603050405020304" pitchFamily="18" charset="0"/>
              </a:rPr>
              <a:t>y</a:t>
            </a:r>
            <a:r>
              <a:rPr lang="en-US" altLang="en-US" i="1" dirty="0" smtClean="0"/>
              <a:t>’</a:t>
            </a:r>
            <a:r>
              <a:rPr lang="en-US" altLang="en-US" dirty="0" smtClean="0"/>
              <a:t> axes.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 smtClean="0"/>
              <a:t>Tip: For your convenience, equations 9-1 to 9-3 can be programmed on your pocket calculator.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115591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65697406-1F59-4741-9C70-8DDBD0C9849E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9.2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State of stress at a point is represented by the element shown. Determine the state of stress at the point on another element orientated 30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clockwise from the position shown.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819400"/>
            <a:ext cx="3657600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845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549935C-F6AD-49D8-B1D9-2BDD625BBE12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/>
              <a:t>This problem was solved in Example 9.1 using basic principles. Here we apply Eqns. 9-1 and 9-2.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/>
              <a:t>From established sign convention,</a:t>
            </a:r>
          </a:p>
          <a:p>
            <a:pPr marL="341313" indent="-341313">
              <a:buFont typeface="Arial" panose="020B0604020202020204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en-US" sz="2800" dirty="0" smtClean="0"/>
          </a:p>
          <a:p>
            <a:pPr marL="341313" indent="-339725"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Plane CD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/>
              <a:t>+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axis is directed outward, </a:t>
            </a:r>
            <a:br>
              <a:rPr lang="en-US" altLang="en-US" sz="2800" dirty="0" smtClean="0"/>
            </a:br>
            <a:r>
              <a:rPr lang="en-US" altLang="en-US" sz="2800" dirty="0" smtClean="0"/>
              <a:t>perpendicular to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CD</a:t>
            </a:r>
            <a:r>
              <a:rPr lang="en-US" altLang="en-US" sz="2800" dirty="0" smtClean="0"/>
              <a:t>, </a:t>
            </a:r>
            <a:br>
              <a:rPr lang="en-US" altLang="en-US" sz="2800" dirty="0" smtClean="0"/>
            </a:br>
            <a:r>
              <a:rPr lang="en-US" altLang="en-US" sz="2800" dirty="0" smtClean="0"/>
              <a:t>and +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y</a:t>
            </a:r>
            <a:r>
              <a:rPr lang="en-US" altLang="en-US" sz="2800" dirty="0" smtClean="0"/>
              <a:t>’ axis directed along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CD</a:t>
            </a:r>
            <a:r>
              <a:rPr lang="en-US" altLang="en-US" sz="2800" dirty="0" smtClean="0"/>
              <a:t>.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/>
              <a:t>Angle measured </a:t>
            </a:r>
            <a:br>
              <a:rPr lang="en-US" altLang="en-US" sz="2800" dirty="0" smtClean="0"/>
            </a:br>
            <a:r>
              <a:rPr lang="en-US" altLang="en-US" sz="2800" dirty="0" smtClean="0"/>
              <a:t>is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=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30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(clockwise).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85800" y="2590800"/>
          <a:ext cx="7605713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r:id="rId3" imgW="2777040" imgH="201960" progId="">
                  <p:embed/>
                </p:oleObj>
              </mc:Choice>
              <mc:Fallback>
                <p:oleObj r:id="rId3" imgW="2777040" imgH="201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90800"/>
                        <a:ext cx="7605713" cy="4746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200400"/>
            <a:ext cx="3352800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355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9810CF3-B51E-4AA1-BAD2-24CA538E4FE1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Plane CD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Apply </a:t>
            </a:r>
            <a:r>
              <a:rPr lang="en-US" altLang="en-US" sz="2800" dirty="0" err="1" smtClean="0"/>
              <a:t>Eqns</a:t>
            </a:r>
            <a:r>
              <a:rPr lang="en-US" altLang="en-US" sz="2800" dirty="0" smtClean="0"/>
              <a:t> 9-1 and 9-2: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The negative signs indicate that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’</a:t>
            </a:r>
            <a:r>
              <a:rPr lang="en-US" altLang="en-US" sz="2800" dirty="0" smtClean="0"/>
              <a:t> act in the negative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y’</a:t>
            </a:r>
            <a:r>
              <a:rPr lang="en-US" altLang="en-US" sz="2800" dirty="0" smtClean="0"/>
              <a:t> directions.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533400" y="2209800"/>
          <a:ext cx="82550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r:id="rId3" imgW="3682800" imgH="570960" progId="">
                  <p:embed/>
                </p:oleObj>
              </mc:Choice>
              <mc:Fallback>
                <p:oleObj r:id="rId3" imgW="3682800" imgH="570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209800"/>
                        <a:ext cx="8255000" cy="1371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09600" y="3810000"/>
          <a:ext cx="7065963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r:id="rId5" imgW="3189960" imgH="570960" progId="">
                  <p:embed/>
                </p:oleObj>
              </mc:Choice>
              <mc:Fallback>
                <p:oleObj r:id="rId5" imgW="3189960" imgH="570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810000"/>
                        <a:ext cx="7065963" cy="14255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0152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4355E30-F257-4207-AB21-C0AFEFDAE19F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152400" y="1066800"/>
            <a:ext cx="87630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531813" indent="-531813"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Discuss a method for </a:t>
            </a:r>
            <a:br>
              <a:rPr lang="en-US" altLang="en-US" sz="2800"/>
            </a:br>
            <a:r>
              <a:rPr lang="en-US" altLang="en-US" sz="2800"/>
              <a:t>determining the absolute </a:t>
            </a:r>
            <a:br>
              <a:rPr lang="en-US" altLang="en-US" sz="2800"/>
            </a:br>
            <a:r>
              <a:rPr lang="en-US" altLang="en-US" sz="2800"/>
              <a:t>maximum shear stress at a </a:t>
            </a:r>
            <a:br>
              <a:rPr lang="en-US" altLang="en-US" sz="2800"/>
            </a:br>
            <a:r>
              <a:rPr lang="en-US" altLang="en-US" sz="2800"/>
              <a:t>point when material is </a:t>
            </a:r>
            <a:br>
              <a:rPr lang="en-US" altLang="en-US" sz="2800"/>
            </a:br>
            <a:r>
              <a:rPr lang="en-US" altLang="en-US" sz="2800"/>
              <a:t>subjected to plane and </a:t>
            </a:r>
            <a:br>
              <a:rPr lang="en-US" altLang="en-US" sz="2800"/>
            </a:br>
            <a:r>
              <a:rPr lang="en-US" altLang="en-US" sz="2800"/>
              <a:t>3-dimensional states of stress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CHAPTER OBJECTIVES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413" y="1066800"/>
            <a:ext cx="3430587" cy="343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8609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01FB0C8-540F-4CD4-AC92-621B4ECE9371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 smtClean="0">
                <a:solidFill>
                  <a:srgbClr val="333399"/>
                </a:solidFill>
              </a:rPr>
              <a:t>Plane BC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 smtClean="0"/>
              <a:t>Similarly, stress components </a:t>
            </a:r>
            <a:br>
              <a:rPr lang="en-US" altLang="en-US" dirty="0" smtClean="0"/>
            </a:br>
            <a:r>
              <a:rPr lang="en-US" altLang="en-US" dirty="0" smtClean="0"/>
              <a:t>acting on face </a:t>
            </a:r>
            <a:r>
              <a:rPr lang="en-US" altLang="en-US" i="1" dirty="0" smtClean="0">
                <a:latin typeface="Times New Roman" panose="02020603050405020304" pitchFamily="18" charset="0"/>
              </a:rPr>
              <a:t>BC</a:t>
            </a:r>
            <a:r>
              <a:rPr lang="en-US" altLang="en-US" dirty="0" smtClean="0"/>
              <a:t> are </a:t>
            </a:r>
            <a:br>
              <a:rPr lang="en-US" altLang="en-US" dirty="0" smtClean="0"/>
            </a:br>
            <a:r>
              <a:rPr lang="en-US" altLang="en-US" dirty="0" smtClean="0"/>
              <a:t>obtained using </a:t>
            </a:r>
            <a:r>
              <a:rPr lang="en-US" altLang="en-US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dirty="0" smtClean="0"/>
              <a:t> = 60</a:t>
            </a:r>
            <a:r>
              <a:rPr lang="en-US" altLang="en-US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85800" y="3429000"/>
          <a:ext cx="77343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r:id="rId3" imgW="3448080" imgH="570960" progId="">
                  <p:embed/>
                </p:oleObj>
              </mc:Choice>
              <mc:Fallback>
                <p:oleObj r:id="rId3" imgW="3448080" imgH="570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429000"/>
                        <a:ext cx="7734300" cy="1371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85800" y="4899025"/>
          <a:ext cx="6542088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r:id="rId5" imgW="2955240" imgH="570960" progId="">
                  <p:embed/>
                </p:oleObj>
              </mc:Choice>
              <mc:Fallback>
                <p:oleObj r:id="rId5" imgW="2955240" imgH="570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899025"/>
                        <a:ext cx="6542088" cy="14255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143000"/>
            <a:ext cx="208597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9404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5A4261B-1AD3-4FAD-B706-15E04B0C0293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/>
              <a:t>As shown, shear stress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’</a:t>
            </a:r>
            <a:r>
              <a:rPr lang="en-US" altLang="en-US" sz="2800" dirty="0" smtClean="0"/>
              <a:t> was computed twice to provide a check.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/>
              <a:t>Negative sign for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indicates that stress acts in the negative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direction.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/>
              <a:t>The results are shown below.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733800"/>
            <a:ext cx="2849563" cy="261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865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C18C110-16C3-45F4-9B91-E569C05EC33B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19200" y="3657600"/>
            <a:ext cx="3962400" cy="13716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In-plane principal stresses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Differentiate Eqn. 9-1 w.r.t.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and equate to zero: 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Solving the equation and let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=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dirty="0" smtClean="0"/>
              <a:t>, we get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Solution has two roots,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>
                <a:latin typeface="Times New Roman" panose="02020603050405020304" pitchFamily="18" charset="0"/>
              </a:rPr>
              <a:t>1</a:t>
            </a:r>
            <a:r>
              <a:rPr lang="en-US" altLang="en-US" sz="2800" dirty="0" smtClean="0"/>
              <a:t>, and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800" dirty="0" smtClean="0"/>
              <a:t>.</a:t>
            </a:r>
            <a:endParaRPr lang="en-US" altLang="en-US" sz="2800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600200" y="2209800"/>
          <a:ext cx="6243638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r:id="rId3" imgW="2653560" imgH="393840" progId="">
                  <p:embed/>
                </p:oleObj>
              </mc:Choice>
              <mc:Fallback>
                <p:oleObj r:id="rId3" imgW="265356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209800"/>
                        <a:ext cx="6243638" cy="8778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676400" y="3787775"/>
          <a:ext cx="5465763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r:id="rId5" imgW="1801440" imgH="430560" progId="">
                  <p:embed/>
                </p:oleObj>
              </mc:Choice>
              <mc:Fallback>
                <p:oleObj r:id="rId5" imgW="1801440" imgH="43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787775"/>
                        <a:ext cx="5465763" cy="1031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22831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6998DB03-1269-4F71-A8E8-96E9361857EF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In-plane principal stresses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For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>
                <a:latin typeface="Times New Roman" panose="02020603050405020304" pitchFamily="18" charset="0"/>
              </a:rPr>
              <a:t>1</a:t>
            </a:r>
            <a:r>
              <a:rPr lang="en-US" altLang="en-US" sz="2800" dirty="0" smtClean="0"/>
              <a:t>,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For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,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2336800" y="1443038"/>
          <a:ext cx="6426200" cy="2443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r:id="rId3" imgW="2457360" imgH="951480" progId="">
                  <p:embed/>
                </p:oleObj>
              </mc:Choice>
              <mc:Fallback>
                <p:oleObj r:id="rId3" imgW="2457360" imgH="951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1443038"/>
                        <a:ext cx="6426200" cy="24431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2230438" y="4224338"/>
          <a:ext cx="6608762" cy="240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r:id="rId5" imgW="2576880" imgH="951480" progId="">
                  <p:embed/>
                </p:oleObj>
              </mc:Choice>
              <mc:Fallback>
                <p:oleObj r:id="rId5" imgW="2576880" imgH="951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0438" y="4224338"/>
                        <a:ext cx="6608762" cy="24050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1360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F27AD14-4B28-4A9E-B4AF-7934CD9F9987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85800" y="2514600"/>
            <a:ext cx="6248400" cy="13716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In-plane principal stresses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Substituting either of the two sets of trigonometric relations into </a:t>
            </a:r>
            <a:r>
              <a:rPr lang="en-US" altLang="en-US" sz="2800" dirty="0" err="1" smtClean="0"/>
              <a:t>Eqn</a:t>
            </a:r>
            <a:r>
              <a:rPr lang="en-US" altLang="en-US" sz="2800" dirty="0" smtClean="0"/>
              <a:t> 9-1, we get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The </a:t>
            </a:r>
            <a:r>
              <a:rPr lang="en-US" altLang="en-US" sz="2800" dirty="0" err="1" smtClean="0"/>
              <a:t>Eqn</a:t>
            </a:r>
            <a:r>
              <a:rPr lang="en-US" altLang="en-US" sz="2800" dirty="0" smtClean="0"/>
              <a:t> gives the maximum/minimum in-plane normal stress acting at a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, where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/>
              <a:t>1</a:t>
            </a:r>
            <a:r>
              <a:rPr lang="en-US" altLang="en-US" sz="2800" dirty="0" smtClean="0"/>
              <a:t>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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The values obtained are the principal in-plane principal stresses, and the related planes are the principal planes of stress. </a:t>
            </a:r>
            <a:endParaRPr lang="en-US" altLang="en-US" sz="2800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895350" y="2590800"/>
          <a:ext cx="771525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r:id="rId3" imgW="2605680" imgH="471960" progId="">
                  <p:embed/>
                </p:oleObj>
              </mc:Choice>
              <mc:Fallback>
                <p:oleObj r:id="rId3" imgW="2605680" imgH="471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350" y="2590800"/>
                        <a:ext cx="7715250" cy="1143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38588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10011315-555F-4A51-BC30-C417AD122F33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43000" y="4648200"/>
            <a:ext cx="4191000" cy="12192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In-plane principal stresses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If the trigonometric relations for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/>
              <a:t>1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are substituted into </a:t>
            </a:r>
            <a:r>
              <a:rPr lang="en-US" altLang="en-US" sz="2800" dirty="0" err="1" smtClean="0"/>
              <a:t>Eqn</a:t>
            </a:r>
            <a:r>
              <a:rPr lang="en-US" altLang="en-US" sz="2800" dirty="0" smtClean="0"/>
              <a:t> 9-2, it can be seen that </a:t>
            </a:r>
            <a:br>
              <a:rPr lang="en-US" altLang="en-US" sz="2800" dirty="0" smtClean="0"/>
            </a:b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’</a:t>
            </a:r>
            <a:r>
              <a:rPr lang="en-US" altLang="en-US" sz="2800" dirty="0" smtClean="0"/>
              <a:t> = 0.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No shear stress acts on the principal planes.</a:t>
            </a:r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Maximum in-plane shear stress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Differentiate Eqn. 9-2 w.r.t.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and equate to zero:</a:t>
            </a:r>
            <a:endParaRPr lang="en-US" altLang="en-US" sz="2800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524000" y="4724400"/>
          <a:ext cx="5453063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r:id="rId3" imgW="1900440" imgH="430560" progId="">
                  <p:embed/>
                </p:oleObj>
              </mc:Choice>
              <mc:Fallback>
                <p:oleObj r:id="rId3" imgW="1900440" imgH="43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724400"/>
                        <a:ext cx="5453063" cy="1031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70235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A579C31E-2988-4352-B1D8-0EE3DDC28C7F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Maximum in-plane shear stress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The two roots of this equation,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 smtClean="0"/>
              <a:t>1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can be determined using the shaded triangles as shown.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The planes for maximum </a:t>
            </a:r>
            <a:br>
              <a:rPr lang="en-US" altLang="en-US" sz="2800" dirty="0" smtClean="0"/>
            </a:br>
            <a:r>
              <a:rPr lang="en-US" altLang="en-US" sz="2800" dirty="0" smtClean="0"/>
              <a:t>shear stress can be </a:t>
            </a:r>
            <a:br>
              <a:rPr lang="en-US" altLang="en-US" sz="2800" dirty="0" smtClean="0"/>
            </a:br>
            <a:r>
              <a:rPr lang="en-US" altLang="en-US" sz="2800" dirty="0" smtClean="0"/>
              <a:t>determined by orienting </a:t>
            </a:r>
            <a:br>
              <a:rPr lang="en-US" altLang="en-US" sz="2800" dirty="0" smtClean="0"/>
            </a:br>
            <a:r>
              <a:rPr lang="en-US" altLang="en-US" sz="2800" dirty="0" smtClean="0"/>
              <a:t>an element 45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from the </a:t>
            </a:r>
            <a:br>
              <a:rPr lang="en-US" altLang="en-US" sz="2800" dirty="0" smtClean="0"/>
            </a:br>
            <a:r>
              <a:rPr lang="en-US" altLang="en-US" sz="2800" dirty="0" smtClean="0"/>
              <a:t>position of an element </a:t>
            </a:r>
            <a:br>
              <a:rPr lang="en-US" altLang="en-US" sz="2800" dirty="0" smtClean="0"/>
            </a:br>
            <a:r>
              <a:rPr lang="en-US" altLang="en-US" sz="2800" dirty="0" smtClean="0"/>
              <a:t>that defines the plane </a:t>
            </a:r>
            <a:br>
              <a:rPr lang="en-US" altLang="en-US" sz="2800" dirty="0" smtClean="0"/>
            </a:br>
            <a:r>
              <a:rPr lang="en-US" altLang="en-US" sz="2800" dirty="0" smtClean="0"/>
              <a:t>of principal stress.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513" y="2590800"/>
            <a:ext cx="4002087" cy="264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80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F1DAAB0D-3CE1-43A0-BEE8-9707DFBDD396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38200" y="3581400"/>
            <a:ext cx="5791200" cy="14478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Maximum in-plane shear stress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Using either one of the roots</a:t>
            </a:r>
            <a:br>
              <a:rPr lang="en-US" altLang="en-US" sz="2800" dirty="0" smtClean="0"/>
            </a:b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 smtClean="0"/>
              <a:t>1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, and taking </a:t>
            </a:r>
            <a:r>
              <a:rPr lang="en-US" altLang="en-US" sz="2800" dirty="0" err="1" smtClean="0"/>
              <a:t>trigo</a:t>
            </a:r>
            <a:r>
              <a:rPr lang="en-US" altLang="en-US" sz="2800" dirty="0" smtClean="0"/>
              <a:t> </a:t>
            </a:r>
            <a:br>
              <a:rPr lang="en-US" altLang="en-US" sz="2800" dirty="0" smtClean="0"/>
            </a:br>
            <a:r>
              <a:rPr lang="en-US" altLang="en-US" sz="2800" dirty="0" smtClean="0"/>
              <a:t>values of sin 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baseline="-25000" dirty="0" smtClean="0">
                <a:latin typeface="Times New Roman" panose="02020603050405020304" pitchFamily="18" charset="0"/>
              </a:rPr>
              <a:t>s</a:t>
            </a:r>
            <a:r>
              <a:rPr lang="en-US" altLang="en-US" sz="2800" dirty="0" smtClean="0"/>
              <a:t> and cos 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baseline="-25000" dirty="0" smtClean="0">
                <a:latin typeface="Times New Roman" panose="02020603050405020304" pitchFamily="18" charset="0"/>
              </a:rPr>
              <a:t>s</a:t>
            </a:r>
            <a:r>
              <a:rPr lang="en-US" altLang="en-US" sz="2800" dirty="0" smtClean="0"/>
              <a:t> </a:t>
            </a:r>
            <a:br>
              <a:rPr lang="en-US" altLang="en-US" sz="2800" dirty="0" smtClean="0"/>
            </a:br>
            <a:r>
              <a:rPr lang="en-US" altLang="en-US" sz="2800" dirty="0" smtClean="0"/>
              <a:t>and substitute into </a:t>
            </a:r>
            <a:r>
              <a:rPr lang="en-US" altLang="en-US" sz="2800" dirty="0" err="1" smtClean="0"/>
              <a:t>Eqn</a:t>
            </a:r>
            <a:r>
              <a:rPr lang="en-US" altLang="en-US" sz="2800" dirty="0" smtClean="0"/>
              <a:t> 9-2: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/>
              <a:t>Value calculated in </a:t>
            </a:r>
            <a:r>
              <a:rPr lang="en-US" altLang="en-US" sz="2800" dirty="0" err="1" smtClean="0"/>
              <a:t>Eqn</a:t>
            </a:r>
            <a:r>
              <a:rPr lang="en-US" altLang="en-US" sz="2800" dirty="0" smtClean="0"/>
              <a:t> 9-7 is referred to as the maximum in-plane shear stress.</a:t>
            </a:r>
            <a:endParaRPr lang="en-US" altLang="en-US" sz="28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143000"/>
            <a:ext cx="2933700" cy="193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411288" y="3711575"/>
          <a:ext cx="6407150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r:id="rId4" imgW="2168640" imgH="555120" progId="">
                  <p:embed/>
                </p:oleObj>
              </mc:Choice>
              <mc:Fallback>
                <p:oleObj r:id="rId4" imgW="2168640" imgH="555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1288" y="3711575"/>
                        <a:ext cx="6407150" cy="11509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53554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EE2B9F3-4A64-4E39-979F-8485972A008E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1313" algn="l">
              <a:spcBef>
                <a:spcPts val="7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Maximum in-plane shear stress</a:t>
            </a: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Substitute values for sin 2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cos 2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dirty="0" smtClean="0">
                <a:solidFill>
                  <a:srgbClr val="000000"/>
                </a:solidFill>
              </a:rPr>
              <a:t> into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err="1" smtClean="0">
                <a:solidFill>
                  <a:srgbClr val="000000"/>
                </a:solidFill>
              </a:rPr>
              <a:t>Eqn</a:t>
            </a:r>
            <a:r>
              <a:rPr lang="en-US" altLang="en-US" sz="2800" dirty="0" smtClean="0">
                <a:solidFill>
                  <a:srgbClr val="000000"/>
                </a:solidFill>
              </a:rPr>
              <a:t> 9-1, we get a normal stress acting on the planes of maximum in-plane shear stress:</a:t>
            </a: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You can also program the above equations on your pocket calculator.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0" y="3048000"/>
            <a:ext cx="2743200" cy="10668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 b="1">
                <a:solidFill>
                  <a:srgbClr val="FFFFFF"/>
                </a:solidFill>
              </a:rPr>
              <a:t>9.2 PRINCIPAL STRESSES AND MAXIMUM IN-PLANE SHEAR STRESS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752600" y="3124200"/>
          <a:ext cx="4516438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r:id="rId3" imgW="1290240" imgH="393840" progId="">
                  <p:embed/>
                </p:oleObj>
              </mc:Choice>
              <mc:Fallback>
                <p:oleObj r:id="rId3" imgW="129024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124200"/>
                        <a:ext cx="4516438" cy="8778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85104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47671D7-7017-44D3-8ED3-9B2E4B279F1D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1054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1313" algn="l">
              <a:lnSpc>
                <a:spcPct val="90000"/>
              </a:lnSpc>
              <a:spcBef>
                <a:spcPts val="7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IMPORTANT</a:t>
            </a:r>
          </a:p>
          <a:p>
            <a:pPr marL="341313" indent="-339725" algn="l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Principals stresses represent the maximum and minimum normal stresses at the pt.</a:t>
            </a:r>
          </a:p>
          <a:p>
            <a:pPr marL="341313" indent="-339725" algn="l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When state of stress is represented by principal stresses, no shear stress will act on element.</a:t>
            </a:r>
          </a:p>
          <a:p>
            <a:pPr marL="341313" indent="-339725" algn="l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State of stress at the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can also be represented in terms of the maximum in-plane shear stress. An average normal stress will also act on the element.</a:t>
            </a:r>
          </a:p>
          <a:p>
            <a:pPr marL="341313" indent="-339725" algn="l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Element representing the maximum in-plane shear stress with associated average normal stresses is oriented 45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>
                <a:solidFill>
                  <a:srgbClr val="000000"/>
                </a:solidFill>
              </a:rPr>
              <a:t> from element represented principal stresses.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 b="1">
                <a:solidFill>
                  <a:srgbClr val="FFFFFF"/>
                </a:solidFill>
              </a:rPr>
              <a:t>9.2 PRINCIPAL STRESSES AND MAXIMUM IN-PLANE SHEAR STRESS</a:t>
            </a:r>
          </a:p>
        </p:txBody>
      </p:sp>
    </p:spTree>
    <p:extLst>
      <p:ext uri="{BB962C8B-B14F-4D97-AF65-F5344CB8AC3E}">
        <p14:creationId xmlns:p14="http://schemas.microsoft.com/office/powerpoint/2010/main" val="1932022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C6BC624-4656-43F3-9DFC-6DB355FCE5DA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839200" cy="5334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CHAPTER OUTLINE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04800" y="1066800"/>
            <a:ext cx="8305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 smtClean="0"/>
              <a:t>Plane-Stress Transformation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 smtClean="0"/>
              <a:t>General Equations of Plane Stress Transformation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 smtClean="0"/>
              <a:t>Principal Stresses and Maximum In-Plane Shear Stress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 smtClean="0"/>
              <a:t>Mohr’s Circle – Plane Stress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 smtClean="0"/>
              <a:t>Stress in Shafts Due to Axial Load and Torsion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 smtClean="0"/>
              <a:t>Stress Variations Throughout a Prismatic Beam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 smtClean="0"/>
              <a:t>Absolute Maximum Shear Stress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69633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8EB24F0-CBDC-489E-B671-61C615E09446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When torsional loading T is applied to bar, it produces a state of pure shear stress in the material. Determine (a) the maximum in-plane shear stress and associated average normal stress, and (b) the principal stress.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860" y="2971800"/>
            <a:ext cx="305696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200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54C1C0E-FF06-42AF-950F-E910033F8556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 smtClean="0"/>
              <a:t>From established sign convention:</a:t>
            </a:r>
          </a:p>
          <a:p>
            <a:pPr marL="338138" indent="-336550">
              <a:buFontTx/>
              <a:buNone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endParaRPr lang="en-US" altLang="en-US" sz="2800" dirty="0" smtClean="0"/>
          </a:p>
          <a:p>
            <a:pPr marL="338138" indent="-336550">
              <a:buFontTx/>
              <a:buNone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Maximum in-plane shear stress</a:t>
            </a:r>
          </a:p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 smtClean="0"/>
              <a:t>Apply </a:t>
            </a:r>
            <a:r>
              <a:rPr lang="en-US" altLang="en-US" sz="2800" dirty="0" err="1" smtClean="0"/>
              <a:t>Eqns</a:t>
            </a:r>
            <a:r>
              <a:rPr lang="en-US" altLang="en-US" sz="2800" dirty="0" smtClean="0"/>
              <a:t> 9-7 and 9-8,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2209800" y="1676400"/>
          <a:ext cx="4000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r:id="rId3" imgW="1341360" imgH="201960" progId="">
                  <p:embed/>
                </p:oleObj>
              </mc:Choice>
              <mc:Fallback>
                <p:oleObj r:id="rId3" imgW="1341360" imgH="201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676400"/>
                        <a:ext cx="4000500" cy="482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765175" y="3276600"/>
          <a:ext cx="749617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r:id="rId5" imgW="3045240" imgH="555120" progId="">
                  <p:embed/>
                </p:oleObj>
              </mc:Choice>
              <mc:Fallback>
                <p:oleObj r:id="rId5" imgW="3045240" imgH="555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5" y="3276600"/>
                        <a:ext cx="7496175" cy="1143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762000" y="4800600"/>
          <a:ext cx="3867150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1" r:id="rId7" imgW="1548000" imgH="393840" progId="">
                  <p:embed/>
                </p:oleObj>
              </mc:Choice>
              <mc:Fallback>
                <p:oleObj r:id="rId7" imgW="154800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800600"/>
                        <a:ext cx="3867150" cy="8778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01304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6D1108D-2A45-45B1-B3FF-105B6EBE6EF3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Maximum in-plane shear stress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/>
              <a:t>As expected, maximum in-plane shear stress represented by element shown initially.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/>
              <a:t>Experimental results show that materials that are ductile will fail due to shear stress. Thus, with a torque applied to a bar </a:t>
            </a:r>
            <a:br>
              <a:rPr lang="en-US" altLang="en-US" sz="2800" dirty="0" smtClean="0"/>
            </a:br>
            <a:r>
              <a:rPr lang="en-US" altLang="en-US" sz="2800" dirty="0" smtClean="0"/>
              <a:t>made from mild steel, </a:t>
            </a:r>
            <a:br>
              <a:rPr lang="en-US" altLang="en-US" sz="2800" dirty="0" smtClean="0"/>
            </a:br>
            <a:r>
              <a:rPr lang="en-US" altLang="en-US" sz="2800" dirty="0" smtClean="0"/>
              <a:t>the maximum in-plane </a:t>
            </a:r>
            <a:br>
              <a:rPr lang="en-US" altLang="en-US" sz="2800" dirty="0" smtClean="0"/>
            </a:br>
            <a:r>
              <a:rPr lang="en-US" altLang="en-US" sz="2800" dirty="0" smtClean="0"/>
              <a:t>shear stress will cause </a:t>
            </a:r>
            <a:br>
              <a:rPr lang="en-US" altLang="en-US" sz="2800" dirty="0" smtClean="0"/>
            </a:br>
            <a:r>
              <a:rPr lang="en-US" altLang="en-US" sz="2800" dirty="0" smtClean="0"/>
              <a:t>failure as shown.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505200"/>
            <a:ext cx="4572000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2963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70E8996-CF7B-44BE-B66B-578E929CCE63}" type="slidenum">
              <a:rPr lang="en-US" altLang="en-US"/>
              <a:pPr/>
              <a:t>42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 smtClean="0">
                <a:solidFill>
                  <a:srgbClr val="333399"/>
                </a:solidFill>
              </a:rPr>
              <a:t>Principal stress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 smtClean="0"/>
              <a:t>Apply </a:t>
            </a:r>
            <a:r>
              <a:rPr lang="en-US" altLang="en-US" dirty="0" err="1" smtClean="0"/>
              <a:t>Eqns</a:t>
            </a:r>
            <a:r>
              <a:rPr lang="en-US" altLang="en-US" dirty="0" smtClean="0"/>
              <a:t> 9-4 and 9-5, </a:t>
            </a:r>
            <a:endParaRPr lang="en-US" altLang="en-US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1219200" y="2286000"/>
          <a:ext cx="5100638" cy="162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r:id="rId3" imgW="2244240" imgH="640080" progId="">
                  <p:embed/>
                </p:oleObj>
              </mc:Choice>
              <mc:Fallback>
                <p:oleObj r:id="rId3" imgW="2244240" imgH="640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286000"/>
                        <a:ext cx="5100638" cy="16271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57200" y="4572000"/>
          <a:ext cx="5719763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r:id="rId5" imgW="2239920" imgH="703800" progId="">
                  <p:embed/>
                </p:oleObj>
              </mc:Choice>
              <mc:Fallback>
                <p:oleObj r:id="rId5" imgW="2239920" imgH="70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572000"/>
                        <a:ext cx="5719763" cy="182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40727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A66561F-6760-4295-83E3-25D9859B119A}" type="slidenum">
              <a:rPr lang="en-US" altLang="en-US"/>
              <a:pPr/>
              <a:t>43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Principal stress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/>
              <a:t>Apply </a:t>
            </a:r>
            <a:r>
              <a:rPr lang="en-US" altLang="en-US" sz="2800" dirty="0" err="1" smtClean="0"/>
              <a:t>Eqn</a:t>
            </a:r>
            <a:r>
              <a:rPr lang="en-US" altLang="en-US" sz="2800" dirty="0" smtClean="0"/>
              <a:t> 9-1 with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= 45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</a:p>
          <a:p>
            <a:pPr marL="336550" indent="-334963">
              <a:buFont typeface="Arial" panose="020B0604020202020204" pitchFamily="34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800" dirty="0" smtClean="0"/>
          </a:p>
          <a:p>
            <a:pPr marL="336550" indent="-334963">
              <a:buFont typeface="Arial" panose="020B0604020202020204" pitchFamily="34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800" dirty="0" smtClean="0"/>
          </a:p>
          <a:p>
            <a:pPr marL="336550" indent="-334963">
              <a:buFont typeface="Arial" panose="020B0604020202020204" pitchFamily="34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800" dirty="0" smtClean="0"/>
          </a:p>
          <a:p>
            <a:pPr marL="336550" indent="-334963">
              <a:buFont typeface="Arial" panose="020B0604020202020204" pitchFamily="34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800" dirty="0" smtClean="0"/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/>
              <a:t>Thus, if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=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 smtClean="0"/>
              <a:t> acts at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= 45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b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</a:br>
            <a:r>
              <a:rPr lang="en-US" altLang="en-US" sz="2800" dirty="0" smtClean="0"/>
              <a:t>as shown, and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/>
              <a:t>1</a:t>
            </a:r>
            <a:r>
              <a:rPr lang="en-US" altLang="en-US" sz="2800" dirty="0" smtClean="0"/>
              <a:t> =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 smtClean="0"/>
              <a:t> acts on </a:t>
            </a:r>
            <a:br>
              <a:rPr lang="en-US" altLang="en-US" sz="2800" dirty="0" smtClean="0"/>
            </a:br>
            <a:r>
              <a:rPr lang="en-US" altLang="en-US" sz="2800" dirty="0" smtClean="0"/>
              <a:t>the other face,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/>
              <a:t>1</a:t>
            </a:r>
            <a:r>
              <a:rPr lang="en-US" altLang="en-US" sz="2800" dirty="0" smtClean="0"/>
              <a:t> = 135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. 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806450" y="2286000"/>
          <a:ext cx="6318250" cy="142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r:id="rId3" imgW="2608920" imgH="589320" progId="">
                  <p:embed/>
                </p:oleObj>
              </mc:Choice>
              <mc:Fallback>
                <p:oleObj r:id="rId3" imgW="2608920" imgH="58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450" y="2286000"/>
                        <a:ext cx="6318250" cy="14224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352800"/>
            <a:ext cx="2297113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0074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A49249D-4F6A-4646-AAAC-9A9734E819F1}" type="slidenum">
              <a:rPr lang="en-US" altLang="en-US"/>
              <a:pPr/>
              <a:t>44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Principal stress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 smtClean="0"/>
              <a:t>Materials that are brittle fail due to normal stress. An example is cast iron when subjected to torsion, fails in tension at 45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inclination as shown below.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429000"/>
            <a:ext cx="3876675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4850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A2289DD1-1EB8-41C5-A5E9-CAC6F719613E}" type="slidenum">
              <a:rPr lang="en-US" altLang="en-US"/>
              <a:pPr/>
              <a:t>45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9.6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State of plane stress at a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on a body is represented on the element shown. Represent this stress state in terms of the maximum in-plane shear stress and associated average normal stress.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971800"/>
            <a:ext cx="328453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9403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126D65A-EB10-4AEB-89DC-786535060649}" type="slidenum">
              <a:rPr lang="en-US" altLang="en-US"/>
              <a:pPr/>
              <a:t>46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9.6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Orientation of element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Since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/>
              <a:t> =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20 MPa,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y</a:t>
            </a:r>
            <a:r>
              <a:rPr lang="en-US" altLang="en-US" sz="2800" dirty="0" smtClean="0"/>
              <a:t> = 90 MPa, and </a:t>
            </a:r>
            <a:br>
              <a:rPr lang="en-US" altLang="en-US" sz="2800" dirty="0" smtClean="0"/>
            </a:b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latin typeface="Times New Roman" panose="02020603050405020304" pitchFamily="18" charset="0"/>
              </a:rPr>
              <a:t>xy</a:t>
            </a:r>
            <a:r>
              <a:rPr lang="en-US" altLang="en-US" sz="2800" dirty="0" smtClean="0"/>
              <a:t> = 60 MPa and applying </a:t>
            </a:r>
            <a:r>
              <a:rPr lang="en-US" altLang="en-US" sz="2800" dirty="0" err="1" smtClean="0"/>
              <a:t>Eqn</a:t>
            </a:r>
            <a:r>
              <a:rPr lang="en-US" altLang="en-US" sz="2800" dirty="0" smtClean="0"/>
              <a:t> 9-6,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Note that the angles are 45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</a:t>
            </a:r>
            <a:br>
              <a:rPr lang="en-US" altLang="en-US" sz="2800" dirty="0" smtClean="0"/>
            </a:br>
            <a:r>
              <a:rPr lang="en-US" altLang="en-US" sz="2800" dirty="0" smtClean="0"/>
              <a:t>away from principal planes </a:t>
            </a:r>
            <a:br>
              <a:rPr lang="en-US" altLang="en-US" sz="2800" dirty="0" smtClean="0"/>
            </a:br>
            <a:r>
              <a:rPr lang="en-US" altLang="en-US" sz="2800" dirty="0" smtClean="0"/>
              <a:t>of stress.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908425"/>
            <a:ext cx="2901950" cy="262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066800" y="2732088"/>
          <a:ext cx="5813425" cy="199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r:id="rId4" imgW="2536560" imgH="798480" progId="">
                  <p:embed/>
                </p:oleObj>
              </mc:Choice>
              <mc:Fallback>
                <p:oleObj r:id="rId4" imgW="2536560" imgH="798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732088"/>
                        <a:ext cx="5813425" cy="199231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22349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74DCA97-6C39-40A0-9721-794C242407DB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9.6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Maximum in-plane shear stress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Applying </a:t>
            </a:r>
            <a:r>
              <a:rPr lang="en-US" altLang="en-US" sz="2800" dirty="0" err="1" smtClean="0"/>
              <a:t>Eqn</a:t>
            </a:r>
            <a:r>
              <a:rPr lang="en-US" altLang="en-US" sz="2800" dirty="0" smtClean="0"/>
              <a:t> 9-7,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Thus		        acts in the +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y’</a:t>
            </a:r>
            <a:r>
              <a:rPr lang="en-US" altLang="en-US" sz="2800" dirty="0" smtClean="0"/>
              <a:t> direction on this </a:t>
            </a:r>
            <a:br>
              <a:rPr lang="en-US" altLang="en-US" sz="2800" dirty="0" smtClean="0"/>
            </a:b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face (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= 21.3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).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457200" y="2514600"/>
          <a:ext cx="8099425" cy="169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r:id="rId3" imgW="3114720" imgH="640440" progId="">
                  <p:embed/>
                </p:oleObj>
              </mc:Choice>
              <mc:Fallback>
                <p:oleObj r:id="rId3" imgW="3114720" imgH="640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514600"/>
                        <a:ext cx="8099425" cy="16906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524000" y="4752975"/>
          <a:ext cx="2047875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9" r:id="rId5" imgW="833760" imgH="287280" progId="">
                  <p:embed/>
                </p:oleObj>
              </mc:Choice>
              <mc:Fallback>
                <p:oleObj r:id="rId5" imgW="833760" imgH="2872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752975"/>
                        <a:ext cx="2047875" cy="733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36425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3991A49E-CC66-444B-932C-71B621E21E96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9.6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Average normal stress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Besides the maximum shear stress, the element is also subjected to an average normal stress determined from Eqn. 9-8: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This is a tensile stress.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795713"/>
            <a:ext cx="3267075" cy="298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143000" y="2924175"/>
          <a:ext cx="55022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r:id="rId4" imgW="2252520" imgH="393840" progId="">
                  <p:embed/>
                </p:oleObj>
              </mc:Choice>
              <mc:Fallback>
                <p:oleObj r:id="rId4" imgW="225252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924175"/>
                        <a:ext cx="5502275" cy="8858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6188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3FEE0A15-3B36-4093-A279-E3C409BD9DDA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/>
              <a:t>9.1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/>
              <a:t>General state of stress at a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is characterized by six independent normal and shear stress components.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/>
              <a:t>In practice, approximations and simplifications are done to reduce the stress components to a single plane.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3567113"/>
            <a:ext cx="7543800" cy="287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2428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D9BFED1-B7F1-44DC-9363-6D8106517CFF}" type="slidenum">
              <a:rPr lang="en-US" altLang="en-US"/>
              <a:pPr/>
              <a:t>49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Equations for plane stress transformation have a graphical solution that is easy to remember and use.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This approach will help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you to “visualize” how the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normal and shear stress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components vary as the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plane acted on is oriented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in different directions.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362200"/>
            <a:ext cx="3067050" cy="384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1132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3CA86F4-BCAE-45CC-AFE7-7FA652BC5163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err="1" smtClean="0">
                <a:solidFill>
                  <a:srgbClr val="000000"/>
                </a:solidFill>
              </a:rPr>
              <a:t>Eqns</a:t>
            </a:r>
            <a:r>
              <a:rPr lang="en-US" altLang="en-US" sz="2800" dirty="0" smtClean="0">
                <a:solidFill>
                  <a:srgbClr val="000000"/>
                </a:solidFill>
              </a:rPr>
              <a:t> 9-1 and 9-2 are rewritten as </a:t>
            </a:r>
          </a:p>
          <a:p>
            <a:pPr marL="341313" indent="-341313">
              <a:spcBef>
                <a:spcPts val="700"/>
              </a:spcBef>
              <a:buFont typeface="Arial" panose="020B0604020202020204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Font typeface="Arial" panose="020B0604020202020204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341313" indent="-339725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/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endParaRPr lang="en-US" altLang="en-US" sz="2800" dirty="0" smtClean="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Font typeface="Arial" panose="020B0604020202020204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341313" indent="-341313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Parameter can be eliminated by squaring each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eqn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adding them together. 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990600" y="2743200"/>
          <a:ext cx="78708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r:id="rId3" imgW="2736000" imgH="433440" progId="">
                  <p:embed/>
                </p:oleObj>
              </mc:Choice>
              <mc:Fallback>
                <p:oleObj r:id="rId3" imgW="2736000" imgH="433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743200"/>
                        <a:ext cx="7870825" cy="990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04800" y="1676400"/>
          <a:ext cx="86328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r:id="rId5" imgW="3250440" imgH="433440" progId="">
                  <p:embed/>
                </p:oleObj>
              </mc:Choice>
              <mc:Fallback>
                <p:oleObj r:id="rId5" imgW="3250440" imgH="433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676400"/>
                        <a:ext cx="8632825" cy="990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168400" y="5035550"/>
          <a:ext cx="6905625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2" r:id="rId7" imgW="2655720" imgH="492840" progId="">
                  <p:embed/>
                </p:oleObj>
              </mc:Choice>
              <mc:Fallback>
                <p:oleObj r:id="rId7" imgW="2655720" imgH="492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400" y="5035550"/>
                        <a:ext cx="6905625" cy="11303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01368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E3A015F-CB30-403D-AE0A-DFB4726F0177}" type="slidenum">
              <a:rPr lang="en-US" altLang="en-US"/>
              <a:pPr/>
              <a:t>51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If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>
                <a:solidFill>
                  <a:srgbClr val="000000"/>
                </a:solidFill>
              </a:rPr>
              <a:t>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dirty="0" smtClean="0">
                <a:solidFill>
                  <a:srgbClr val="000000"/>
                </a:solidFill>
              </a:rPr>
              <a:t>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 smtClean="0">
                <a:solidFill>
                  <a:srgbClr val="000000"/>
                </a:solidFill>
              </a:rPr>
              <a:t> are known constants, thus we compact the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Eqn</a:t>
            </a:r>
            <a:r>
              <a:rPr lang="en-US" altLang="en-US" sz="2800" dirty="0" smtClean="0">
                <a:solidFill>
                  <a:srgbClr val="000000"/>
                </a:solidFill>
              </a:rPr>
              <a:t> as, 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1065213" y="2286000"/>
          <a:ext cx="6499225" cy="337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r:id="rId3" imgW="1987200" imgH="1351080" progId="">
                  <p:embed/>
                </p:oleObj>
              </mc:Choice>
              <mc:Fallback>
                <p:oleObj r:id="rId3" imgW="1987200" imgH="1351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2286000"/>
                        <a:ext cx="6499225" cy="33782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5613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659A182-3F56-4BAC-A5C3-8CF6752639C9}" type="slidenum">
              <a:rPr lang="en-US" altLang="en-US"/>
              <a:pPr/>
              <a:t>52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Establish coordinate axes;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>
                <a:solidFill>
                  <a:srgbClr val="000000"/>
                </a:solidFill>
              </a:rPr>
              <a:t> positive to the right and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 smtClean="0">
                <a:solidFill>
                  <a:srgbClr val="000000"/>
                </a:solidFill>
              </a:rPr>
              <a:t> positive downward,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Eqn</a:t>
            </a:r>
            <a:r>
              <a:rPr lang="en-US" altLang="en-US" sz="2800" dirty="0" smtClean="0">
                <a:solidFill>
                  <a:srgbClr val="000000"/>
                </a:solidFill>
              </a:rPr>
              <a:t> 9-11 represents a circle having radius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center on the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>
                <a:solidFill>
                  <a:srgbClr val="000000"/>
                </a:solidFill>
              </a:rPr>
              <a:t> axis at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800" dirty="0" smtClean="0">
                <a:solidFill>
                  <a:srgbClr val="000000"/>
                </a:solidFill>
              </a:rPr>
              <a:t> (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err="1" smtClean="0">
                <a:solidFill>
                  <a:srgbClr val="000000"/>
                </a:solidFill>
              </a:rPr>
              <a:t>avg</a:t>
            </a:r>
            <a:r>
              <a:rPr lang="en-US" altLang="en-US" sz="2800" dirty="0" smtClean="0">
                <a:solidFill>
                  <a:srgbClr val="000000"/>
                </a:solidFill>
              </a:rPr>
              <a:t>, 0). This is called the Mohr’s Circle.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971800"/>
            <a:ext cx="6122988" cy="362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88246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4D8537D-62C4-4474-8980-70C4FF95D194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To draw the Mohr’s circle, we must establish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the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dirty="0" smtClean="0">
                <a:solidFill>
                  <a:srgbClr val="000000"/>
                </a:solidFill>
              </a:rPr>
              <a:t> </a:t>
            </a:r>
            <a:r>
              <a:rPr lang="en-US" altLang="en-US" sz="2800" dirty="0" smtClean="0">
                <a:solidFill>
                  <a:srgbClr val="000000"/>
                </a:solidFill>
              </a:rPr>
              <a:t>and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 smtClean="0">
                <a:solidFill>
                  <a:srgbClr val="000000"/>
                </a:solidFill>
              </a:rPr>
              <a:t> axes.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Center of circle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800" dirty="0" smtClean="0">
                <a:solidFill>
                  <a:srgbClr val="000000"/>
                </a:solidFill>
              </a:rPr>
              <a:t> (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err="1" smtClean="0">
                <a:solidFill>
                  <a:srgbClr val="000000"/>
                </a:solidFill>
              </a:rPr>
              <a:t>avg</a:t>
            </a:r>
            <a:r>
              <a:rPr lang="en-US" altLang="en-US" sz="2800" dirty="0" smtClean="0">
                <a:solidFill>
                  <a:srgbClr val="000000"/>
                </a:solidFill>
              </a:rPr>
              <a:t>, 0) is plotted from the known stress components (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 smtClean="0">
                <a:solidFill>
                  <a:srgbClr val="000000"/>
                </a:solidFill>
              </a:rPr>
              <a:t>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2800" i="1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 smtClean="0">
                <a:solidFill>
                  <a:srgbClr val="000000"/>
                </a:solidFill>
              </a:rPr>
              <a:t>).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We need to know at least one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on the circle to get the radius of circle.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</p:spTree>
    <p:extLst>
      <p:ext uri="{BB962C8B-B14F-4D97-AF65-F5344CB8AC3E}">
        <p14:creationId xmlns:p14="http://schemas.microsoft.com/office/powerpoint/2010/main" val="62631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102312E6-BB9B-472C-8EDE-632BE775BA74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Case 1 (</a:t>
            </a:r>
            <a:r>
              <a:rPr lang="en-US" altLang="en-US" sz="2800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>
                <a:solidFill>
                  <a:srgbClr val="333399"/>
                </a:solidFill>
              </a:rPr>
              <a:t> axis coincident with </a:t>
            </a:r>
            <a:r>
              <a:rPr lang="en-US" altLang="en-US" sz="2800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>
                <a:solidFill>
                  <a:srgbClr val="333399"/>
                </a:solidFill>
              </a:rPr>
              <a:t> axis)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kern="0" dirty="0" smtClean="0">
                <a:solidFill>
                  <a:srgbClr val="000000"/>
                </a:solidFill>
              </a:rPr>
              <a:t> = 0</a:t>
            </a:r>
            <a:r>
              <a:rPr lang="en-US" altLang="en-US" sz="2800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kern="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x’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kern="0" dirty="0" smtClean="0">
                <a:solidFill>
                  <a:srgbClr val="000000"/>
                </a:solidFill>
              </a:rPr>
              <a:t>= 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kern="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kern="0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x’y</a:t>
            </a:r>
            <a:r>
              <a:rPr lang="en-US" altLang="en-US" sz="2800" i="1" kern="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lang="en-US" altLang="en-US" sz="2800" kern="0" dirty="0" smtClean="0">
                <a:solidFill>
                  <a:srgbClr val="000000"/>
                </a:solidFill>
              </a:rPr>
              <a:t> = 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kern="0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kern="0" dirty="0" smtClean="0">
                <a:solidFill>
                  <a:srgbClr val="000000"/>
                </a:solidFill>
              </a:rPr>
              <a:t>.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Consider this as reference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>
                <a:solidFill>
                  <a:srgbClr val="000000"/>
                </a:solidFill>
              </a:rPr>
              <a:t>, and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plot its coordinates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en-US" altLang="en-US" sz="2800" dirty="0" smtClean="0">
                <a:solidFill>
                  <a:srgbClr val="000000"/>
                </a:solidFill>
              </a:rPr>
              <a:t>(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 smtClean="0">
                <a:solidFill>
                  <a:srgbClr val="000000"/>
                </a:solidFill>
              </a:rPr>
              <a:t>).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Apply Pythagoras theorem to shaded triangle to determine radius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2800" dirty="0" smtClean="0">
                <a:solidFill>
                  <a:srgbClr val="000000"/>
                </a:solidFill>
              </a:rPr>
              <a:t>.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Using pts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>
                <a:solidFill>
                  <a:srgbClr val="000000"/>
                </a:solidFill>
              </a:rPr>
              <a:t>,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the circle can now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be drawn.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24325"/>
            <a:ext cx="39751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143000"/>
            <a:ext cx="250825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Oval 5"/>
          <p:cNvSpPr>
            <a:spLocks noChangeArrowheads="1"/>
          </p:cNvSpPr>
          <p:nvPr/>
        </p:nvSpPr>
        <p:spPr bwMode="auto">
          <a:xfrm rot="2400000">
            <a:off x="6403975" y="5353050"/>
            <a:ext cx="1828800" cy="595313"/>
          </a:xfrm>
          <a:prstGeom prst="ellips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6474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17B0A19-DE1C-427D-8185-344720BCE4E1}" type="slidenum">
              <a:rPr lang="en-US" altLang="en-US"/>
              <a:pPr/>
              <a:t>55</a:t>
            </a:fld>
            <a:endParaRPr lang="en-US" alt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371600"/>
            <a:ext cx="2252663" cy="247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Case 2 (</a:t>
            </a:r>
            <a:r>
              <a:rPr lang="en-US" altLang="en-US" sz="2800" i="1" dirty="0" smtClean="0">
                <a:solidFill>
                  <a:srgbClr val="333399"/>
                </a:solidFill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>
                <a:solidFill>
                  <a:srgbClr val="333399"/>
                </a:solidFill>
              </a:rPr>
              <a:t> axis rotated 90</a:t>
            </a:r>
            <a:r>
              <a:rPr lang="en-US" altLang="en-US" sz="2800" dirty="0" smtClean="0">
                <a:solidFill>
                  <a:srgbClr val="333399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>
                <a:solidFill>
                  <a:srgbClr val="333399"/>
                </a:solidFill>
              </a:rPr>
              <a:t> counterclockwise)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kern="0" dirty="0" smtClean="0">
                <a:solidFill>
                  <a:srgbClr val="000000"/>
                </a:solidFill>
              </a:rPr>
              <a:t> = 90</a:t>
            </a:r>
            <a:r>
              <a:rPr lang="en-US" altLang="en-US" sz="2800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kern="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x’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kern="0" dirty="0" smtClean="0">
                <a:solidFill>
                  <a:srgbClr val="000000"/>
                </a:solidFill>
              </a:rPr>
              <a:t>= 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kern="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kern="0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x’y</a:t>
            </a:r>
            <a:r>
              <a:rPr lang="en-US" altLang="en-US" sz="2800" i="1" kern="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lang="en-US" altLang="en-US" sz="2800" kern="0" dirty="0" smtClean="0">
                <a:solidFill>
                  <a:srgbClr val="000000"/>
                </a:solidFill>
              </a:rPr>
              <a:t> = </a:t>
            </a:r>
            <a:r>
              <a:rPr lang="en-US" altLang="en-US" sz="2800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i="1" kern="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kern="0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kern="0" dirty="0" smtClean="0">
                <a:solidFill>
                  <a:srgbClr val="000000"/>
                </a:solidFill>
              </a:rPr>
              <a:t>.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Its coordinates are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en-US" altLang="en-US" sz="2800" dirty="0" smtClean="0">
                <a:solidFill>
                  <a:srgbClr val="000000"/>
                </a:solidFill>
              </a:rPr>
              <a:t> (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</a:t>
            </a:r>
            <a:r>
              <a:rPr lang="en-US" altLang="en-US" sz="2800" i="1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 smtClean="0">
                <a:solidFill>
                  <a:srgbClr val="000000"/>
                </a:solidFill>
              </a:rPr>
              <a:t>).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Hence radial line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CG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is 180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counterclockwise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from “reference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line”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CA</a:t>
            </a:r>
            <a:r>
              <a:rPr lang="en-US" altLang="en-US" sz="2800" dirty="0" smtClean="0">
                <a:solidFill>
                  <a:srgbClr val="000000"/>
                </a:solidFill>
              </a:rPr>
              <a:t>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24325"/>
            <a:ext cx="39751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Oval 5"/>
          <p:cNvSpPr>
            <a:spLocks noChangeArrowheads="1"/>
          </p:cNvSpPr>
          <p:nvPr/>
        </p:nvSpPr>
        <p:spPr bwMode="auto">
          <a:xfrm rot="2640000">
            <a:off x="5602288" y="4978400"/>
            <a:ext cx="2898775" cy="595313"/>
          </a:xfrm>
          <a:prstGeom prst="ellips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15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CD80DDD-3A94-4D8B-8B96-2003282AD114}" type="slidenum">
              <a:rPr lang="en-US" altLang="en-US"/>
              <a:pPr/>
              <a:t>56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Construction of the circle</a:t>
            </a:r>
          </a:p>
          <a:p>
            <a:pPr marL="457200" indent="-455613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Establish coordinate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system where abscissa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represents the normal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stress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>
                <a:solidFill>
                  <a:srgbClr val="000000"/>
                </a:solidFill>
              </a:rPr>
              <a:t>, (+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ve</a:t>
            </a:r>
            <a:r>
              <a:rPr lang="en-US" altLang="en-US" sz="2800" dirty="0" smtClean="0">
                <a:solidFill>
                  <a:srgbClr val="000000"/>
                </a:solidFill>
              </a:rPr>
              <a:t> to the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right), and the ordinate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represents shear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stress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 smtClean="0">
                <a:solidFill>
                  <a:srgbClr val="000000"/>
                </a:solidFill>
              </a:rPr>
              <a:t>, (+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ve</a:t>
            </a:r>
            <a:r>
              <a:rPr lang="en-US" altLang="en-US" sz="2800" dirty="0" smtClean="0">
                <a:solidFill>
                  <a:srgbClr val="000000"/>
                </a:solidFill>
              </a:rPr>
              <a:t> downward).</a:t>
            </a:r>
          </a:p>
          <a:p>
            <a:pPr marL="457200" indent="-455613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Use positive sign convention for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 smtClean="0">
                <a:solidFill>
                  <a:srgbClr val="000000"/>
                </a:solidFill>
              </a:rPr>
              <a:t>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i="1" dirty="0" smtClean="0">
                <a:solidFill>
                  <a:srgbClr val="000000"/>
                </a:solidFill>
              </a:rPr>
              <a:t>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 smtClean="0">
                <a:solidFill>
                  <a:srgbClr val="000000"/>
                </a:solidFill>
              </a:rPr>
              <a:t>, plot the center of the circle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800" dirty="0" smtClean="0">
                <a:solidFill>
                  <a:srgbClr val="000000"/>
                </a:solidFill>
              </a:rPr>
              <a:t>, located on the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>
                <a:solidFill>
                  <a:srgbClr val="000000"/>
                </a:solidFill>
              </a:rPr>
              <a:t> axis at a distance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err="1" smtClean="0">
                <a:solidFill>
                  <a:srgbClr val="000000"/>
                </a:solidFill>
              </a:rPr>
              <a:t>avg</a:t>
            </a:r>
            <a:r>
              <a:rPr lang="en-US" altLang="en-US" sz="2800" dirty="0" smtClean="0">
                <a:solidFill>
                  <a:srgbClr val="000000"/>
                </a:solidFill>
              </a:rPr>
              <a:t> = (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 smtClean="0">
                <a:solidFill>
                  <a:srgbClr val="000000"/>
                </a:solidFill>
              </a:rPr>
              <a:t> +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</a:rPr>
              <a:t>y</a:t>
            </a:r>
            <a:r>
              <a:rPr lang="en-US" altLang="en-US" sz="2800" dirty="0" smtClean="0">
                <a:solidFill>
                  <a:srgbClr val="000000"/>
                </a:solidFill>
              </a:rPr>
              <a:t>)/2 from the origin.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95400"/>
            <a:ext cx="4343400" cy="354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7949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596CA15-95A7-48E3-80E3-E2BA8A2B90C3}" type="slidenum">
              <a:rPr lang="en-US" altLang="en-US"/>
              <a:pPr/>
              <a:t>57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Construction of the circle</a:t>
            </a:r>
          </a:p>
          <a:p>
            <a:pPr marL="457200" indent="-455613" algn="l">
              <a:spcBef>
                <a:spcPts val="700"/>
              </a:spcBef>
              <a:buFont typeface="Times New Roman" panose="02020603050405020304" pitchFamily="18" charset="0"/>
              <a:buAutoNum type="arabicPeriod" startAt="3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Plot reference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>
                <a:solidFill>
                  <a:srgbClr val="000000"/>
                </a:solidFill>
              </a:rPr>
              <a:t> (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 smtClean="0">
                <a:solidFill>
                  <a:srgbClr val="000000"/>
                </a:solidFill>
              </a:rPr>
              <a:t>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 smtClean="0">
                <a:solidFill>
                  <a:srgbClr val="000000"/>
                </a:solidFill>
              </a:rPr>
              <a:t>). This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represents the normal and shear stress components on the element’s right-hand vertical face. Since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 smtClean="0">
                <a:solidFill>
                  <a:srgbClr val="000000"/>
                </a:solidFill>
              </a:rPr>
              <a:t>’</a:t>
            </a:r>
            <a:r>
              <a:rPr lang="en-US" altLang="en-US" sz="2800" dirty="0" smtClean="0">
                <a:solidFill>
                  <a:srgbClr val="000000"/>
                </a:solidFill>
              </a:rPr>
              <a:t> axis coincides with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>
                <a:solidFill>
                  <a:srgbClr val="000000"/>
                </a:solidFill>
              </a:rPr>
              <a:t> axis,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>
                <a:solidFill>
                  <a:srgbClr val="000000"/>
                </a:solidFill>
              </a:rPr>
              <a:t> = 0</a:t>
            </a:r>
            <a:r>
              <a:rPr lang="en-US" altLang="en-US" sz="2800" i="1" dirty="0" smtClean="0">
                <a:solidFill>
                  <a:srgbClr val="000000"/>
                </a:solidFill>
              </a:rPr>
              <a:t>.</a:t>
            </a:r>
            <a:endParaRPr lang="en-US" altLang="en-US" sz="2800" i="1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478213"/>
            <a:ext cx="3786188" cy="309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038600"/>
            <a:ext cx="1993900" cy="253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5455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1878CFD1-1A10-4D21-9A00-A96AE2B642F4}" type="slidenum">
              <a:rPr lang="en-US" altLang="en-US"/>
              <a:pPr/>
              <a:t>58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Construction of the circle</a:t>
            </a:r>
          </a:p>
          <a:p>
            <a:pPr marL="457200" indent="-455613" algn="l">
              <a:spcBef>
                <a:spcPts val="700"/>
              </a:spcBef>
              <a:buFont typeface="Times New Roman" panose="02020603050405020304" pitchFamily="18" charset="0"/>
              <a:buAutoNum type="arabicPeriod" startAt="4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Connect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>
                <a:solidFill>
                  <a:srgbClr val="000000"/>
                </a:solidFill>
              </a:rPr>
              <a:t> with center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800" dirty="0" smtClean="0">
                <a:solidFill>
                  <a:srgbClr val="000000"/>
                </a:solidFill>
              </a:rPr>
              <a:t> of the circle and determine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CA</a:t>
            </a:r>
            <a:r>
              <a:rPr lang="en-US" altLang="en-US" sz="2800" dirty="0" smtClean="0">
                <a:solidFill>
                  <a:srgbClr val="000000"/>
                </a:solidFill>
              </a:rPr>
              <a:t> by trigonometry. The distance represents the radius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2800" dirty="0" smtClean="0">
                <a:solidFill>
                  <a:srgbClr val="000000"/>
                </a:solidFill>
              </a:rPr>
              <a:t> of the circle.</a:t>
            </a:r>
          </a:p>
          <a:p>
            <a:pPr marL="457200" indent="-455613" algn="l">
              <a:spcBef>
                <a:spcPts val="700"/>
              </a:spcBef>
              <a:buFont typeface="Times New Roman" panose="02020603050405020304" pitchFamily="18" charset="0"/>
              <a:buAutoNum type="arabicPeriod" startAt="4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Once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2800" dirty="0" smtClean="0">
                <a:solidFill>
                  <a:srgbClr val="000000"/>
                </a:solidFill>
              </a:rPr>
              <a:t> has been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determined, sketch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the circle.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19475"/>
            <a:ext cx="41148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3900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5928F3C-7288-4BB0-98FC-7B58CD5A3A97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The material is then said to be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subjected to plane stress.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For general state of plane stress at a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, we represent it via normal-stress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components,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>
                <a:solidFill>
                  <a:srgbClr val="000000"/>
                </a:solidFill>
              </a:rPr>
              <a:t>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shear-stress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component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 smtClean="0">
                <a:solidFill>
                  <a:srgbClr val="000000"/>
                </a:solidFill>
              </a:rPr>
              <a:t>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Thus, state of plane stress at the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is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uniquely represented by three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components acting on an element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that has a specific orientation at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that pt.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9.1 PLANE-STRESS TRANSFORMATION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876163"/>
            <a:ext cx="2206625" cy="544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3739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78B513F-1D42-4BA8-86E6-D5D1C99BC7FC}" type="slidenum">
              <a:rPr lang="en-US" altLang="en-US"/>
              <a:pPr/>
              <a:t>59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Principal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Principal stresses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1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2</a:t>
            </a:r>
            <a:r>
              <a:rPr lang="en-US" altLang="en-US" sz="2800" dirty="0" smtClean="0">
                <a:solidFill>
                  <a:srgbClr val="000000"/>
                </a:solidFill>
              </a:rPr>
              <a:t> (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1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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2</a:t>
            </a:r>
            <a:r>
              <a:rPr lang="en-US" altLang="en-US" sz="2800" dirty="0" smtClean="0">
                <a:solidFill>
                  <a:srgbClr val="000000"/>
                </a:solidFill>
              </a:rPr>
              <a:t>) are represented by two pts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en-US" altLang="en-US" sz="2800" dirty="0" smtClean="0">
                <a:solidFill>
                  <a:srgbClr val="000000"/>
                </a:solidFill>
              </a:rPr>
              <a:t> where the circle intersects the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>
                <a:solidFill>
                  <a:srgbClr val="000000"/>
                </a:solidFill>
              </a:rPr>
              <a:t>-axis.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079750"/>
            <a:ext cx="4624388" cy="377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43589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D098DB0B-F0FF-4BDF-B827-FAEA05C50E03}" type="slidenum">
              <a:rPr lang="en-US" altLang="en-US"/>
              <a:pPr/>
              <a:t>60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Principal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These stresses act on planes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defined by angles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1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2</a:t>
            </a:r>
            <a:r>
              <a:rPr lang="en-US" altLang="en-US" sz="2800" dirty="0" smtClean="0">
                <a:solidFill>
                  <a:srgbClr val="000000"/>
                </a:solidFill>
              </a:rPr>
              <a:t>.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They are represented on the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circle by angles 2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1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2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2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and measured from radial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reference line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CA</a:t>
            </a:r>
            <a:r>
              <a:rPr lang="en-US" altLang="en-US" sz="2800" dirty="0" smtClean="0">
                <a:solidFill>
                  <a:srgbClr val="000000"/>
                </a:solidFill>
              </a:rPr>
              <a:t> to lines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CB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CD</a:t>
            </a:r>
            <a:r>
              <a:rPr lang="en-US" altLang="en-US" sz="2800" dirty="0" smtClean="0">
                <a:solidFill>
                  <a:srgbClr val="000000"/>
                </a:solidFill>
              </a:rPr>
              <a:t> respectively.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43000"/>
            <a:ext cx="26193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518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370247F4-0EB6-4D8B-B747-C619E289674C}" type="slidenum">
              <a:rPr lang="en-US" altLang="en-US"/>
              <a:pPr/>
              <a:t>61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Principal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Using trigonometry, only one of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these angles needs to be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calculated from the circle,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since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1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2</a:t>
            </a:r>
            <a:r>
              <a:rPr lang="en-US" altLang="en-US" sz="2800" dirty="0" smtClean="0">
                <a:solidFill>
                  <a:srgbClr val="000000"/>
                </a:solidFill>
              </a:rPr>
              <a:t> are 90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>
                <a:solidFill>
                  <a:srgbClr val="000000"/>
                </a:solidFill>
              </a:rPr>
              <a:t> apart.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Remember that direction of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rotation 2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dirty="0" smtClean="0">
                <a:solidFill>
                  <a:srgbClr val="000000"/>
                </a:solidFill>
              </a:rPr>
              <a:t> on the circle represents the same direction of rotation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dirty="0" smtClean="0">
                <a:solidFill>
                  <a:srgbClr val="000000"/>
                </a:solidFill>
              </a:rPr>
              <a:t> from reference axis (+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>
                <a:solidFill>
                  <a:srgbClr val="000000"/>
                </a:solidFill>
              </a:rPr>
              <a:t>) to principal plane (+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>
                <a:solidFill>
                  <a:srgbClr val="000000"/>
                </a:solidFill>
              </a:rPr>
              <a:t>).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988" y="1219200"/>
            <a:ext cx="27686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99304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F2C8EA4-B889-4F5E-989C-A896D2881A50}" type="slidenum">
              <a:rPr lang="en-US" altLang="en-US"/>
              <a:pPr/>
              <a:t>62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Maximum in-plane shear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The average normal stress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and maximum in-plane shear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stress components are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determined from the circle as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the coordinates of either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or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en-US" sz="2800" dirty="0" smtClean="0">
                <a:solidFill>
                  <a:srgbClr val="000000"/>
                </a:solidFill>
              </a:rPr>
              <a:t>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295400"/>
            <a:ext cx="3429000" cy="280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6610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D0512CE4-A11A-4040-87FA-C92F5FBBF4C9}" type="slidenum">
              <a:rPr lang="en-US" altLang="en-US"/>
              <a:pPr/>
              <a:t>63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Maximum in-plane shear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The angles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1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2</a:t>
            </a:r>
            <a:r>
              <a:rPr lang="en-US" altLang="en-US" sz="2800" dirty="0" smtClean="0">
                <a:solidFill>
                  <a:srgbClr val="000000"/>
                </a:solidFill>
              </a:rPr>
              <a:t> give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the orientation of the planes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that contain these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components. The angle 2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can be determined using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trigonometry. Here rotation is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clockwise, and so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sz="2800" dirty="0" smtClean="0">
                <a:solidFill>
                  <a:srgbClr val="000000"/>
                </a:solidFill>
              </a:rPr>
              <a:t> must be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clockwise on the element.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75" y="3913188"/>
            <a:ext cx="2879725" cy="271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295400"/>
            <a:ext cx="3429000" cy="280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99880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EBF0B96-D5A1-4B31-BBC3-18F3C738C30A}" type="slidenum">
              <a:rPr lang="en-US" altLang="en-US"/>
              <a:pPr/>
              <a:t>64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Stresses on arbitrary plane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Normal and shear stress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components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baseline="-25000" dirty="0" smtClean="0">
                <a:solidFill>
                  <a:srgbClr val="000000"/>
                </a:solidFill>
              </a:rPr>
              <a:t>’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acting on a specified plane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defined by the angle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>
                <a:solidFill>
                  <a:srgbClr val="000000"/>
                </a:solidFill>
              </a:rPr>
              <a:t>, can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be obtained from the circle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by using trigonometry to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determine the coordinates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of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dirty="0" smtClean="0">
                <a:solidFill>
                  <a:srgbClr val="000000"/>
                </a:solidFill>
              </a:rPr>
              <a:t>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463" y="4038600"/>
            <a:ext cx="2135187" cy="263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219200"/>
            <a:ext cx="3429000" cy="280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67522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F8847847-FF5B-468C-9603-7C3642ED4355}" type="slidenum">
              <a:rPr lang="en-US" altLang="en-US"/>
              <a:pPr/>
              <a:t>65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Stresses on arbitrary plane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To locate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dirty="0" smtClean="0">
                <a:solidFill>
                  <a:srgbClr val="000000"/>
                </a:solidFill>
              </a:rPr>
              <a:t>, known angle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for the plane (in this case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counterclockwise) must be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measured on the circle in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the same direction 2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(counterclockwise), from the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radial reference line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CA</a:t>
            </a:r>
            <a:r>
              <a:rPr lang="en-US" altLang="en-US" sz="2800" dirty="0" smtClean="0">
                <a:solidFill>
                  <a:srgbClr val="000000"/>
                </a:solidFill>
              </a:rPr>
              <a:t> to the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radial line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CP</a:t>
            </a:r>
            <a:r>
              <a:rPr lang="en-US" altLang="en-US" sz="2800" dirty="0" smtClean="0">
                <a:solidFill>
                  <a:srgbClr val="000000"/>
                </a:solidFill>
              </a:rPr>
              <a:t>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338" y="3962400"/>
            <a:ext cx="2195512" cy="271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143000"/>
            <a:ext cx="3429000" cy="280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2500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44C0102-09A6-4B65-8A53-F0E098DA90D7}" type="slidenum">
              <a:rPr lang="en-US" altLang="en-US"/>
              <a:pPr/>
              <a:t>66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9.9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Due to applied loading, element at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/>
              <a:t> on solid cylinder as shown is subjected to the state of stress. Determine the principal stresses acting at this pt.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490788"/>
            <a:ext cx="4367213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2539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75F2565F-2625-41BC-B515-3CBDAD03616D}" type="slidenum">
              <a:rPr lang="en-US" altLang="en-US"/>
              <a:pPr/>
              <a:t>67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9.9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Construction of the circle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Center of the circle is at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Initial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/>
              <a:t> (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2,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6) and the </a:t>
            </a:r>
            <a:br>
              <a:rPr lang="en-US" altLang="en-US" sz="2800" dirty="0" smtClean="0"/>
            </a:br>
            <a:r>
              <a:rPr lang="en-US" altLang="en-US" sz="2800" dirty="0" smtClean="0"/>
              <a:t>center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</a:t>
            </a:r>
            <a:r>
              <a:rPr lang="en-US" altLang="en-US" sz="2800" dirty="0" smtClean="0"/>
              <a:t> (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6, 0) are plotted </a:t>
            </a:r>
            <a:br>
              <a:rPr lang="en-US" altLang="en-US" sz="2800" dirty="0" smtClean="0"/>
            </a:br>
            <a:r>
              <a:rPr lang="en-US" altLang="en-US" sz="2800" dirty="0" smtClean="0"/>
              <a:t>as shown. The circle having </a:t>
            </a:r>
            <a:br>
              <a:rPr lang="en-US" altLang="en-US" sz="2800" dirty="0" smtClean="0"/>
            </a:br>
            <a:r>
              <a:rPr lang="en-US" altLang="en-US" sz="2800" dirty="0" smtClean="0"/>
              <a:t>a radius of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892175" y="1600200"/>
          <a:ext cx="6265863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8" r:id="rId3" imgW="3174840" imgH="241200" progId="">
                  <p:embed/>
                </p:oleObj>
              </mc:Choice>
              <mc:Fallback>
                <p:oleObj r:id="rId3" imgW="317484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175" y="1600200"/>
                        <a:ext cx="6265863" cy="4762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502025"/>
            <a:ext cx="3465513" cy="301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685800" y="2667000"/>
          <a:ext cx="3943350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9" r:id="rId6" imgW="1640880" imgH="361440" progId="">
                  <p:embed/>
                </p:oleObj>
              </mc:Choice>
              <mc:Fallback>
                <p:oleObj r:id="rId6" imgW="1640880" imgH="361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667000"/>
                        <a:ext cx="3943350" cy="8715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685800" y="5486400"/>
          <a:ext cx="4787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0" r:id="rId8" imgW="2032920" imgH="224280" progId="">
                  <p:embed/>
                </p:oleObj>
              </mc:Choice>
              <mc:Fallback>
                <p:oleObj r:id="rId8" imgW="2032920" imgH="2242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486400"/>
                        <a:ext cx="4787900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41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77B0D117-8E2E-4B4F-A22F-0052EF960748}" type="slidenum">
              <a:rPr lang="en-US" altLang="en-US"/>
              <a:pPr/>
              <a:t>68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9.9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Principal stresses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Principal stresses indicated at </a:t>
            </a:r>
            <a:br>
              <a:rPr lang="en-US" altLang="en-US" sz="2800" dirty="0" smtClean="0"/>
            </a:br>
            <a:r>
              <a:rPr lang="en-US" altLang="en-US" sz="2800" dirty="0" smtClean="0"/>
              <a:t>pts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B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D</a:t>
            </a:r>
            <a:r>
              <a:rPr lang="en-US" altLang="en-US" sz="2800" dirty="0" smtClean="0"/>
              <a:t>. For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/>
              <a:t>1</a:t>
            </a:r>
            <a:r>
              <a:rPr lang="en-US" altLang="en-US" sz="2800" dirty="0" smtClean="0"/>
              <a:t> &gt;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,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Obtain orientation of element by </a:t>
            </a:r>
            <a:br>
              <a:rPr lang="en-US" altLang="en-US" sz="2800" dirty="0" smtClean="0"/>
            </a:br>
            <a:r>
              <a:rPr lang="en-US" altLang="en-US" sz="2800" dirty="0" smtClean="0"/>
              <a:t>calculating counterclockwise angle 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, which defines the direction of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and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and its associated principal plane.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88" y="1066800"/>
            <a:ext cx="3465512" cy="301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815975" y="2590800"/>
          <a:ext cx="4095750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8" r:id="rId4" imgW="1933200" imgH="411480" progId="">
                  <p:embed/>
                </p:oleObj>
              </mc:Choice>
              <mc:Fallback>
                <p:oleObj r:id="rId4" imgW="1933200" imgH="411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975" y="2590800"/>
                        <a:ext cx="4095750" cy="9699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3352800" y="4953000"/>
          <a:ext cx="41021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" r:id="rId6" imgW="1872720" imgH="589320" progId="">
                  <p:embed/>
                </p:oleObj>
              </mc:Choice>
              <mc:Fallback>
                <p:oleObj r:id="rId6" imgW="1872720" imgH="58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953000"/>
                        <a:ext cx="4102100" cy="1498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6355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7E9225D3-51B4-4A83-AA5F-E9C94F7C19D3}" type="slidenum">
              <a:rPr lang="en-US" altLang="en-US"/>
              <a:pPr/>
              <a:t>7</a:t>
            </a:fld>
            <a:endParaRPr lang="en-US" alt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77913"/>
            <a:ext cx="3200400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670300" y="990600"/>
            <a:ext cx="52419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230188" indent="-230188"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1500"/>
              </a:spcBef>
              <a:buFont typeface="Times New Roman" panose="02020603050405020304" pitchFamily="18" charset="0"/>
              <a:buChar char="•"/>
            </a:pPr>
            <a:r>
              <a:rPr lang="en-US" altLang="en-US" sz="2400">
                <a:latin typeface="Times New Roman" panose="02020603050405020304" pitchFamily="18" charset="0"/>
              </a:rPr>
              <a:t>The most general state of stress at a point may be represented by 6 components,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4071938" y="2425700"/>
          <a:ext cx="47117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4" imgW="3242880" imgH="636120" progId="">
                  <p:embed/>
                </p:oleObj>
              </mc:Choice>
              <mc:Fallback>
                <p:oleObj r:id="rId4" imgW="3242880" imgH="636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8" y="2425700"/>
                        <a:ext cx="4711700" cy="10795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59213"/>
            <a:ext cx="3124200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670300" y="3765550"/>
            <a:ext cx="527843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230188" indent="-230188"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1500"/>
              </a:spcBef>
              <a:buFont typeface="Times New Roman" panose="02020603050405020304" pitchFamily="18" charset="0"/>
              <a:buChar char="•"/>
            </a:pPr>
            <a:r>
              <a:rPr lang="en-US" altLang="en-US" sz="2400">
                <a:latin typeface="Times New Roman" panose="02020603050405020304" pitchFamily="18" charset="0"/>
              </a:rPr>
              <a:t>Same state of stress is represented by a different set of components if axes are rotated.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 lIns="91440" tIns="45720" rIns="91440" bIns="4572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/>
              <a:t>9.1 PLANE-STRESS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138094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8D58D0AA-D79E-4D4F-B9CF-93B461F411E1}" type="slidenum">
              <a:rPr lang="en-US" altLang="en-US"/>
              <a:pPr/>
              <a:t>69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9.9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dirty="0" smtClean="0">
                <a:solidFill>
                  <a:srgbClr val="333399"/>
                </a:solidFill>
              </a:rPr>
              <a:t>Principal stresses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dirty="0" smtClean="0"/>
              <a:t>The element is orientated such that </a:t>
            </a:r>
            <a:r>
              <a:rPr lang="en-US" altLang="en-US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dirty="0" smtClean="0"/>
              <a:t> axis or </a:t>
            </a:r>
            <a:r>
              <a:rPr lang="en-US" altLang="en-US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 is directed 22.5</a:t>
            </a:r>
            <a:r>
              <a:rPr lang="en-US" altLang="en-US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dirty="0" smtClean="0"/>
              <a:t> counterclockwise from the horizontal </a:t>
            </a:r>
            <a:r>
              <a:rPr lang="en-US" altLang="en-US" i="1" dirty="0" smtClean="0">
                <a:latin typeface="Times New Roman" panose="02020603050405020304" pitchFamily="18" charset="0"/>
              </a:rPr>
              <a:t>x</a:t>
            </a:r>
            <a:r>
              <a:rPr lang="en-US" altLang="en-US" dirty="0" smtClean="0"/>
              <a:t>-axis. </a:t>
            </a:r>
            <a:endParaRPr lang="en-US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048000"/>
            <a:ext cx="2843213" cy="261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15605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BDD3A73-5A4D-4E9D-9F8B-4304BBA06203}" type="slidenum">
              <a:rPr lang="en-US" altLang="en-US"/>
              <a:pPr/>
              <a:t>70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dirty="0" smtClean="0"/>
              <a:t>State of plane stress at a </a:t>
            </a:r>
            <a:r>
              <a:rPr lang="en-US" altLang="en-US" dirty="0" err="1" smtClean="0"/>
              <a:t>pt</a:t>
            </a:r>
            <a:r>
              <a:rPr lang="en-US" altLang="en-US" dirty="0" smtClean="0"/>
              <a:t> is shown on the element. Determine the maximum in-plane shear stresses and the orientation of the element upon which they act.</a:t>
            </a:r>
            <a:endParaRPr lang="en-US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743200"/>
            <a:ext cx="2908300" cy="278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67393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27446CC-AEA7-4CA3-8698-BACE492970FB}" type="slidenum">
              <a:rPr lang="en-US" altLang="en-US"/>
              <a:pPr/>
              <a:t>71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Construction of circle</a:t>
            </a:r>
          </a:p>
          <a:p>
            <a:pPr marL="346075" indent="-344488">
              <a:buClr>
                <a:srgbClr val="333399"/>
              </a:buClr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>
              <a:solidFill>
                <a:srgbClr val="333399"/>
              </a:solidFill>
            </a:endParaRP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Establish the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/>
              <a:t>,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 smtClean="0"/>
              <a:t> axes as shown below. Center of circle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</a:t>
            </a:r>
            <a:r>
              <a:rPr lang="en-US" altLang="en-US" sz="2800" dirty="0" smtClean="0"/>
              <a:t> located on the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/>
              <a:t>-axis, at the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: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1676400"/>
          <a:ext cx="7532688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2" r:id="rId3" imgW="2661120" imgH="201960" progId="">
                  <p:embed/>
                </p:oleObj>
              </mc:Choice>
              <mc:Fallback>
                <p:oleObj r:id="rId3" imgW="2661120" imgH="201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676400"/>
                        <a:ext cx="7532688" cy="4841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208338"/>
            <a:ext cx="3843338" cy="364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838200" y="3429000"/>
          <a:ext cx="3733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3" r:id="rId6" imgW="1679400" imgH="361440" progId="">
                  <p:embed/>
                </p:oleObj>
              </mc:Choice>
              <mc:Fallback>
                <p:oleObj r:id="rId6" imgW="1679400" imgH="361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429000"/>
                        <a:ext cx="3733800" cy="7874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04699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739813D-56E4-44D6-A8B5-A140DF6D94EF}" type="slidenum">
              <a:rPr lang="en-US" altLang="en-US"/>
              <a:pPr/>
              <a:t>72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Construction of circle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Pt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</a:t>
            </a:r>
            <a:r>
              <a:rPr lang="en-US" altLang="en-US" sz="2800" dirty="0" smtClean="0"/>
              <a:t> and reference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/>
              <a:t> (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20, 60) are plotted. Apply Pythagoras theorem to shaded triangle to get circle’s radius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CA</a:t>
            </a:r>
            <a:r>
              <a:rPr lang="en-US" altLang="en-US" sz="2800" dirty="0" smtClean="0"/>
              <a:t>, 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743200"/>
            <a:ext cx="3843337" cy="364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990600" y="3352800"/>
          <a:ext cx="2724150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2" r:id="rId4" imgW="1113480" imgH="401400" progId="">
                  <p:embed/>
                </p:oleObj>
              </mc:Choice>
              <mc:Fallback>
                <p:oleObj r:id="rId4" imgW="1113480" imgH="4014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352800"/>
                        <a:ext cx="2724150" cy="10953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908463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2E58724-076D-4AA0-9A5B-448A954A5BDF}" type="slidenum">
              <a:rPr lang="en-US" altLang="en-US"/>
              <a:pPr/>
              <a:t>73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Maximum in-plane shear stress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Maximum in-plane shear stress and average normal stress are identified by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E or F</a:t>
            </a:r>
            <a:r>
              <a:rPr lang="en-US" altLang="en-US" sz="2800" dirty="0" smtClean="0"/>
              <a:t> on the circle. In particular, coordinates of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E</a:t>
            </a:r>
            <a:r>
              <a:rPr lang="en-US" altLang="en-US" sz="2800" dirty="0" smtClean="0"/>
              <a:t> (35, 81.4) gives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71800"/>
            <a:ext cx="3843338" cy="364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236663" y="3352800"/>
          <a:ext cx="2660650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6" r:id="rId4" imgW="1293840" imgH="580680" progId="">
                  <p:embed/>
                </p:oleObj>
              </mc:Choice>
              <mc:Fallback>
                <p:oleObj r:id="rId4" imgW="1293840" imgH="580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6663" y="3352800"/>
                        <a:ext cx="2660650" cy="13239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5258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FAA57A7F-BA0E-4F40-A825-278772802C69}" type="slidenum">
              <a:rPr lang="en-US" altLang="en-US"/>
              <a:pPr/>
              <a:t>74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Maximum in-plane shear stress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Counterclockwise angle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 smtClean="0"/>
              <a:t>1</a:t>
            </a:r>
            <a:r>
              <a:rPr lang="en-US" altLang="en-US" sz="2800" dirty="0" smtClean="0"/>
              <a:t> can be found from the circle, identified as 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 smtClean="0"/>
              <a:t>1</a:t>
            </a:r>
            <a:r>
              <a:rPr lang="en-US" altLang="en-US" sz="2800" dirty="0" smtClean="0"/>
              <a:t>. 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71800"/>
            <a:ext cx="3843338" cy="364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09600" y="2819400"/>
          <a:ext cx="4251325" cy="141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0" r:id="rId4" imgW="1937880" imgH="606240" progId="">
                  <p:embed/>
                </p:oleObj>
              </mc:Choice>
              <mc:Fallback>
                <p:oleObj r:id="rId4" imgW="1937880" imgH="606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819400"/>
                        <a:ext cx="4251325" cy="14160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126926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218C2A0-89C0-45F0-828F-D1D996C1C9F9}" type="slidenum">
              <a:rPr lang="en-US" altLang="en-US"/>
              <a:pPr/>
              <a:t>75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Maximum in-plane shear stress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This counterclockwise angle defines the direction of the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axis. Since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E</a:t>
            </a:r>
            <a:r>
              <a:rPr lang="en-US" altLang="en-US" sz="2800" dirty="0" smtClean="0"/>
              <a:t> has positive coordinates, then the average normal stress and maximum in-plane shear stress both act in the positive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y’</a:t>
            </a:r>
            <a:r>
              <a:rPr lang="en-US" altLang="en-US" sz="2800" dirty="0" smtClean="0"/>
              <a:t> directions as shown.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3" y="3500406"/>
            <a:ext cx="2662237" cy="3055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2546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CB84787-3039-4F37-8B0F-EED253AB81DD}" type="slidenum">
              <a:rPr lang="en-US" altLang="en-US"/>
              <a:pPr/>
              <a:t>76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State of plane stress at a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is shown on the element. Represent this state of stress on an element oriented 30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counterclockwise from position shown.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895600"/>
            <a:ext cx="3297238" cy="314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9868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7E776A1-18B1-4378-B2A0-1F63C699196A}" type="slidenum">
              <a:rPr lang="en-US" altLang="en-US"/>
              <a:pPr/>
              <a:t>77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Construction of circle</a:t>
            </a:r>
          </a:p>
          <a:p>
            <a:pPr marL="346075" indent="-344488">
              <a:buClr>
                <a:srgbClr val="333399"/>
              </a:buClr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>
              <a:solidFill>
                <a:srgbClr val="333399"/>
              </a:solidFill>
            </a:endParaRPr>
          </a:p>
          <a:p>
            <a:pPr marL="346075" indent="-344488">
              <a:buClr>
                <a:srgbClr val="333399"/>
              </a:buClr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>
              <a:solidFill>
                <a:srgbClr val="333399"/>
              </a:solidFill>
            </a:endParaRP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Establish the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/>
              <a:t>,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 smtClean="0"/>
              <a:t> axes </a:t>
            </a:r>
            <a:br>
              <a:rPr lang="en-US" altLang="en-US" sz="2800" dirty="0" smtClean="0"/>
            </a:br>
            <a:r>
              <a:rPr lang="en-US" altLang="en-US" sz="2800" dirty="0" smtClean="0"/>
              <a:t>as shown. </a:t>
            </a:r>
            <a:br>
              <a:rPr lang="en-US" altLang="en-US" sz="2800" dirty="0" smtClean="0"/>
            </a:br>
            <a:r>
              <a:rPr lang="en-US" altLang="en-US" sz="2800" dirty="0" smtClean="0"/>
              <a:t>Center of circle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</a:t>
            </a:r>
            <a:r>
              <a:rPr lang="en-US" altLang="en-US" sz="2800" dirty="0" smtClean="0"/>
              <a:t> </a:t>
            </a:r>
            <a:br>
              <a:rPr lang="en-US" altLang="en-US" sz="2800" dirty="0" smtClean="0"/>
            </a:br>
            <a:r>
              <a:rPr lang="en-US" altLang="en-US" sz="2800" dirty="0" smtClean="0"/>
              <a:t>located on the </a:t>
            </a:r>
            <a:br>
              <a:rPr lang="en-US" altLang="en-US" sz="2800" dirty="0" smtClean="0"/>
            </a:b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/>
              <a:t>-axis, at the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: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1676400"/>
          <a:ext cx="753268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8" r:id="rId3" imgW="2622600" imgH="201960" progId="">
                  <p:embed/>
                </p:oleObj>
              </mc:Choice>
              <mc:Fallback>
                <p:oleObj r:id="rId3" imgW="2622600" imgH="201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676400"/>
                        <a:ext cx="7532688" cy="482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762000" y="5105400"/>
          <a:ext cx="335597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9" r:id="rId5" imgW="1519200" imgH="361440" progId="">
                  <p:embed/>
                </p:oleObj>
              </mc:Choice>
              <mc:Fallback>
                <p:oleObj r:id="rId5" imgW="1519200" imgH="361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105400"/>
                        <a:ext cx="3355975" cy="7874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4648200" y="3886200"/>
            <a:ext cx="1143000" cy="381000"/>
          </a:xfrm>
          <a:prstGeom prst="line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0"/>
            <a:ext cx="41465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65564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139CC678-E65F-4D9B-B3CF-BA51F45A48CD}" type="slidenum">
              <a:rPr lang="en-US" altLang="en-US"/>
              <a:pPr/>
              <a:t>78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Construction of circle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Initial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for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= 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has coordinates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/>
              <a:t> (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8,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 smtClean="0"/>
              <a:t>6) are plotted. Apply </a:t>
            </a:r>
            <a:br>
              <a:rPr lang="en-US" altLang="en-US" sz="2800" dirty="0" smtClean="0"/>
            </a:br>
            <a:r>
              <a:rPr lang="en-US" altLang="en-US" sz="2800" dirty="0" smtClean="0"/>
              <a:t>Pythagoras theorem </a:t>
            </a:r>
            <a:br>
              <a:rPr lang="en-US" altLang="en-US" sz="2800" dirty="0" smtClean="0"/>
            </a:br>
            <a:r>
              <a:rPr lang="en-US" altLang="en-US" sz="2800" dirty="0" smtClean="0"/>
              <a:t>to shaded triangle </a:t>
            </a:r>
            <a:br>
              <a:rPr lang="en-US" altLang="en-US" sz="2800" dirty="0" smtClean="0"/>
            </a:br>
            <a:r>
              <a:rPr lang="en-US" altLang="en-US" sz="2800" dirty="0" smtClean="0"/>
              <a:t>to get circle’s </a:t>
            </a:r>
            <a:br>
              <a:rPr lang="en-US" altLang="en-US" sz="2800" dirty="0" smtClean="0"/>
            </a:br>
            <a:r>
              <a:rPr lang="en-US" altLang="en-US" sz="2800" dirty="0" smtClean="0"/>
              <a:t>radius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CA</a:t>
            </a:r>
            <a:r>
              <a:rPr lang="en-US" altLang="en-US" sz="2800" dirty="0" smtClean="0"/>
              <a:t>, 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990600" y="4495800"/>
          <a:ext cx="2522538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8" r:id="rId3" imgW="1074960" imgH="401400" progId="">
                  <p:embed/>
                </p:oleObj>
              </mc:Choice>
              <mc:Fallback>
                <p:oleObj r:id="rId3" imgW="1074960" imgH="4014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495800"/>
                        <a:ext cx="2522538" cy="10953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3600"/>
            <a:ext cx="443865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216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75F8B65C-EA31-4FB0-AFAF-AF732F9FF295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Transforming stress components from one orientation to the other is similar in concept to how we transform force components from one system of axes to the other.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Note that for stress-component transformation, we need to account for </a:t>
            </a:r>
          </a:p>
          <a:p>
            <a:pPr marL="741363" lvl="1" indent="-284163" algn="l">
              <a:spcBef>
                <a:spcPts val="700"/>
              </a:spcBef>
              <a:buFont typeface="Arial" panose="020B0604020202020204" pitchFamily="34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kern="0" dirty="0" smtClean="0">
                <a:solidFill>
                  <a:srgbClr val="000000"/>
                </a:solidFill>
              </a:rPr>
              <a:t>the magnitude and direction of each stress component, and </a:t>
            </a:r>
          </a:p>
          <a:p>
            <a:pPr marL="741363" lvl="1" indent="-284163" algn="l">
              <a:spcBef>
                <a:spcPts val="700"/>
              </a:spcBef>
              <a:buFont typeface="Arial" panose="020B0604020202020204" pitchFamily="34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kern="0" dirty="0" smtClean="0">
                <a:solidFill>
                  <a:srgbClr val="000000"/>
                </a:solidFill>
              </a:rPr>
              <a:t>the orientation of the area upon which each component acts.</a:t>
            </a:r>
            <a:endParaRPr lang="en-US" altLang="en-US" sz="2800" kern="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9.1 PLANE-STRESS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157499582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142FC35-A01C-415A-A563-F945F068FFB7}" type="slidenum">
              <a:rPr lang="en-US" altLang="en-US"/>
              <a:pPr/>
              <a:t>79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Stresses on 30</a:t>
            </a:r>
            <a:r>
              <a:rPr lang="en-US" altLang="en-US" sz="2800" dirty="0" smtClean="0">
                <a:solidFill>
                  <a:srgbClr val="333399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>
                <a:solidFill>
                  <a:srgbClr val="333399"/>
                </a:solidFill>
              </a:rPr>
              <a:t> element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Since element is rotated 30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counterclockwise, we must construct a radial line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CP</a:t>
            </a:r>
            <a:r>
              <a:rPr lang="en-US" altLang="en-US" sz="2800" dirty="0" smtClean="0"/>
              <a:t>, 2(30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) = 60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counterclockwise, measured </a:t>
            </a:r>
            <a:br>
              <a:rPr lang="en-US" altLang="en-US" sz="2800" dirty="0" smtClean="0"/>
            </a:br>
            <a:r>
              <a:rPr lang="en-US" altLang="en-US" sz="2800" dirty="0" smtClean="0"/>
              <a:t>from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CA</a:t>
            </a:r>
            <a:r>
              <a:rPr lang="en-US" altLang="en-US" sz="2800" dirty="0" smtClean="0"/>
              <a:t> (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 smtClean="0"/>
              <a:t> = 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).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Coordinates of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dirty="0" smtClean="0"/>
              <a:t> (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,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 smtClean="0"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’</a:t>
            </a:r>
            <a:r>
              <a:rPr lang="en-US" altLang="en-US" sz="2800" dirty="0" smtClean="0"/>
              <a:t>) </a:t>
            </a:r>
            <a:br>
              <a:rPr lang="en-US" altLang="en-US" sz="2800" dirty="0" smtClean="0"/>
            </a:br>
            <a:r>
              <a:rPr lang="en-US" altLang="en-US" sz="2800" dirty="0" smtClean="0"/>
              <a:t>must be obtained. From </a:t>
            </a:r>
            <a:br>
              <a:rPr lang="en-US" altLang="en-US" sz="2800" dirty="0" smtClean="0"/>
            </a:br>
            <a:r>
              <a:rPr lang="en-US" altLang="en-US" sz="2800" dirty="0" smtClean="0"/>
              <a:t>geometry of circle,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990600" y="4800600"/>
          <a:ext cx="370205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2" r:id="rId3" imgW="1740240" imgH="538560" progId="">
                  <p:embed/>
                </p:oleObj>
              </mc:Choice>
              <mc:Fallback>
                <p:oleObj r:id="rId3" imgW="1740240" imgH="538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800600"/>
                        <a:ext cx="3702050" cy="13430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67000"/>
            <a:ext cx="3721100" cy="376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303491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AA8B157-87F6-4701-AB36-6D6F5E4EE43B}" type="slidenum">
              <a:rPr lang="en-US" altLang="en-US"/>
              <a:pPr/>
              <a:t>80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lnSpc>
                <a:spcPct val="90000"/>
              </a:lnSpc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Stresses on 30</a:t>
            </a:r>
            <a:r>
              <a:rPr lang="en-US" altLang="en-US" sz="2800" dirty="0" smtClean="0">
                <a:solidFill>
                  <a:srgbClr val="333399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>
                <a:solidFill>
                  <a:srgbClr val="333399"/>
                </a:solidFill>
              </a:rPr>
              <a:t> element</a:t>
            </a:r>
          </a:p>
          <a:p>
            <a:pPr marL="346075" indent="-344488">
              <a:lnSpc>
                <a:spcPct val="90000"/>
              </a:lnSpc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lnSpc>
                <a:spcPct val="90000"/>
              </a:lnSpc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The two stress components act on </a:t>
            </a:r>
            <a:br>
              <a:rPr lang="en-US" altLang="en-US" sz="2800" dirty="0" smtClean="0"/>
            </a:br>
            <a:r>
              <a:rPr lang="en-US" altLang="en-US" sz="2800" dirty="0" smtClean="0"/>
              <a:t>face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BD</a:t>
            </a:r>
            <a:r>
              <a:rPr lang="en-US" altLang="en-US" sz="2800" dirty="0" smtClean="0"/>
              <a:t> of element shown, since </a:t>
            </a:r>
            <a:br>
              <a:rPr lang="en-US" altLang="en-US" sz="2800" dirty="0" smtClean="0"/>
            </a:br>
            <a:r>
              <a:rPr lang="en-US" altLang="en-US" sz="2800" dirty="0" smtClean="0"/>
              <a:t>the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axis for this face if oriented 30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</a:t>
            </a:r>
            <a:br>
              <a:rPr lang="en-US" altLang="en-US" sz="2800" dirty="0" smtClean="0"/>
            </a:br>
            <a:r>
              <a:rPr lang="en-US" altLang="en-US" sz="2800" dirty="0" smtClean="0"/>
              <a:t>counterclockwise from the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x-</a:t>
            </a:r>
            <a:r>
              <a:rPr lang="en-US" altLang="en-US" sz="2800" dirty="0" smtClean="0"/>
              <a:t>axis.</a:t>
            </a:r>
          </a:p>
          <a:p>
            <a:pPr marL="346075" indent="-344488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Stress components acting on adjacent face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DE</a:t>
            </a:r>
            <a:r>
              <a:rPr lang="en-US" altLang="en-US" sz="2800" dirty="0" smtClean="0"/>
              <a:t> of element, which is 60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clockwise from +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/>
              <a:t>-axis, are represented by the coordinates of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Q</a:t>
            </a:r>
            <a:r>
              <a:rPr lang="en-US" altLang="en-US" sz="2800" dirty="0" smtClean="0"/>
              <a:t> on the circle.</a:t>
            </a:r>
          </a:p>
          <a:p>
            <a:pPr marL="346075" indent="-344488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This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lies on the radial line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CQ</a:t>
            </a:r>
            <a:r>
              <a:rPr lang="en-US" altLang="en-US" sz="2800" dirty="0" smtClean="0"/>
              <a:t>, which is 180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from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CP</a:t>
            </a:r>
            <a:r>
              <a:rPr lang="en-US" altLang="en-US" sz="2800" dirty="0" smtClean="0"/>
              <a:t>.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381000" y="1604963"/>
          <a:ext cx="556736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6" r:id="rId3" imgW="2635200" imgH="411480" progId="">
                  <p:embed/>
                </p:oleObj>
              </mc:Choice>
              <mc:Fallback>
                <p:oleObj r:id="rId3" imgW="2635200" imgH="411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604963"/>
                        <a:ext cx="5567363" cy="1016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5" y="1143000"/>
            <a:ext cx="2344738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2233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6EB090D0-2870-4FA5-809B-009109CE7318}" type="slidenum">
              <a:rPr lang="en-US" altLang="en-US"/>
              <a:pPr/>
              <a:t>81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Stresses on 30</a:t>
            </a:r>
            <a:r>
              <a:rPr lang="en-US" altLang="en-US" sz="2800" dirty="0" smtClean="0">
                <a:solidFill>
                  <a:srgbClr val="333399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>
                <a:solidFill>
                  <a:srgbClr val="333399"/>
                </a:solidFill>
              </a:rPr>
              <a:t> element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The coordinates of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Q</a:t>
            </a:r>
            <a:r>
              <a:rPr lang="en-US" altLang="en-US" sz="2800" dirty="0" smtClean="0"/>
              <a:t> are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Note that here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baseline="-25000" dirty="0" err="1" smtClean="0">
                <a:latin typeface="Times New Roman" panose="02020603050405020304" pitchFamily="18" charset="0"/>
              </a:rPr>
              <a:t>x’y</a:t>
            </a:r>
            <a:r>
              <a:rPr lang="en-US" altLang="en-US" sz="2800" baseline="-25000" dirty="0" smtClean="0">
                <a:latin typeface="Times New Roman" panose="02020603050405020304" pitchFamily="18" charset="0"/>
              </a:rPr>
              <a:t>’</a:t>
            </a:r>
            <a:r>
              <a:rPr lang="en-US" altLang="en-US" sz="2800" dirty="0" smtClean="0"/>
              <a:t> acts in </a:t>
            </a:r>
            <a:br>
              <a:rPr lang="en-US" altLang="en-US" sz="2800" dirty="0" smtClean="0"/>
            </a:br>
            <a:r>
              <a:rPr lang="en-US" altLang="en-US" sz="2800" dirty="0" smtClean="0"/>
              <a:t>the 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y’</a:t>
            </a:r>
            <a:r>
              <a:rPr lang="en-US" altLang="en-US" sz="2800" dirty="0" smtClean="0"/>
              <a:t> direction.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2362200"/>
          <a:ext cx="7148513" cy="103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0" r:id="rId3" imgW="3349800" imgH="420840" progId="">
                  <p:embed/>
                </p:oleObj>
              </mc:Choice>
              <mc:Fallback>
                <p:oleObj r:id="rId3" imgW="3349800" imgH="420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362200"/>
                        <a:ext cx="7148513" cy="10334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505200"/>
            <a:ext cx="2344738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59460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518DE56-210A-4E07-B403-AE3861153F2F}" type="slidenum">
              <a:rPr lang="en-US" altLang="en-US"/>
              <a:pPr/>
              <a:t>82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Occasionally, circular shafts are subjected to combined effects of both an axial load and torsion.</a:t>
            </a:r>
          </a:p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Provided materials remain linear elastic, and subjected to small deformations, we use principle of superposition to obtain resultant stress in shaft due to both loadings.</a:t>
            </a:r>
          </a:p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Principal stress can be determined using either stress transformation equations or Mohr’s circle.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9.5 STRESS IN SHAFTS DUE TO AXIAL LOAD AND TORSION</a:t>
            </a:r>
          </a:p>
        </p:txBody>
      </p:sp>
    </p:spTree>
    <p:extLst>
      <p:ext uri="{BB962C8B-B14F-4D97-AF65-F5344CB8AC3E}">
        <p14:creationId xmlns:p14="http://schemas.microsoft.com/office/powerpoint/2010/main" val="331270143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B28AEF5-978A-428D-9ADB-4C4A2CC8890A}" type="slidenum">
              <a:rPr lang="en-US" altLang="en-US"/>
              <a:pPr/>
              <a:t>83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9.12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Axial force of 900 N and torque of 2.50 </a:t>
            </a:r>
            <a:r>
              <a:rPr lang="en-US" altLang="en-US" sz="2800" dirty="0" err="1" smtClean="0"/>
              <a:t>N</a:t>
            </a:r>
            <a:r>
              <a:rPr lang="en-US" altLang="en-US" sz="2800" dirty="0" err="1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</a:t>
            </a:r>
            <a:r>
              <a:rPr lang="en-US" altLang="en-US" sz="2800" dirty="0" err="1" smtClean="0"/>
              <a:t>m</a:t>
            </a:r>
            <a:r>
              <a:rPr lang="en-US" altLang="en-US" sz="2800" dirty="0" smtClean="0"/>
              <a:t> are applied to shaft. If shaft has a diameter of 40 mm, determine the principal stresses at a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dirty="0" smtClean="0"/>
              <a:t> on its surface.</a:t>
            </a: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200400"/>
            <a:ext cx="3243263" cy="263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839336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7EE687D0-BD31-42ED-9804-64C19A961852}" type="slidenum">
              <a:rPr lang="en-US" altLang="en-US"/>
              <a:pPr/>
              <a:t>84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Internal loadings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Consist of torque of 2.50 </a:t>
            </a:r>
            <a:r>
              <a:rPr lang="en-US" altLang="en-US" sz="2800" dirty="0" err="1" smtClean="0"/>
              <a:t>N</a:t>
            </a:r>
            <a:r>
              <a:rPr lang="en-US" altLang="en-US" sz="2800" dirty="0" err="1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</a:t>
            </a:r>
            <a:r>
              <a:rPr lang="en-US" altLang="en-US" sz="2800" dirty="0" err="1" smtClean="0"/>
              <a:t>m</a:t>
            </a:r>
            <a:r>
              <a:rPr lang="en-US" altLang="en-US" sz="2800" dirty="0" smtClean="0"/>
              <a:t> and </a:t>
            </a:r>
            <a:br>
              <a:rPr lang="en-US" altLang="en-US" sz="2800" dirty="0" smtClean="0"/>
            </a:br>
            <a:r>
              <a:rPr lang="en-US" altLang="en-US" sz="2800" dirty="0" smtClean="0"/>
              <a:t>axial load of 900 N.</a:t>
            </a:r>
          </a:p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Stress components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Stresses produced at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dirty="0" smtClean="0"/>
              <a:t> are </a:t>
            </a:r>
            <a:br>
              <a:rPr lang="en-US" altLang="en-US" sz="2800" dirty="0" smtClean="0"/>
            </a:br>
            <a:r>
              <a:rPr lang="en-US" altLang="en-US" sz="2800" dirty="0" smtClean="0"/>
              <a:t>therefore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3962400"/>
          <a:ext cx="5776913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6" r:id="rId3" imgW="2698200" imgH="566640" progId="">
                  <p:embed/>
                </p:oleObj>
              </mc:Choice>
              <mc:Fallback>
                <p:oleObj r:id="rId3" imgW="2698200" imgH="56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962400"/>
                        <a:ext cx="5776913" cy="10604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09600" y="5257800"/>
          <a:ext cx="4799013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7" r:id="rId5" imgW="2158920" imgH="399240" progId="">
                  <p:embed/>
                </p:oleObj>
              </mc:Choice>
              <mc:Fallback>
                <p:oleObj r:id="rId5" imgW="2158920" imgH="399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257800"/>
                        <a:ext cx="4799013" cy="9699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19200"/>
            <a:ext cx="27432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644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C9D7AFB-7CC5-4FBE-A7F8-CB6458AEF671}" type="slidenum">
              <a:rPr lang="en-US" altLang="en-US"/>
              <a:pPr/>
              <a:t>85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Principal stresses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Using Mohr’s circle, center of circle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</a:t>
            </a:r>
            <a:r>
              <a:rPr lang="en-US" altLang="en-US" sz="2800" dirty="0" smtClean="0"/>
              <a:t> </a:t>
            </a:r>
            <a:br>
              <a:rPr lang="en-US" altLang="en-US" sz="2800" dirty="0" smtClean="0"/>
            </a:br>
            <a:r>
              <a:rPr lang="en-US" altLang="en-US" sz="2800" dirty="0" smtClean="0"/>
              <a:t>at the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is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Plotting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C</a:t>
            </a:r>
            <a:r>
              <a:rPr lang="en-US" altLang="en-US" sz="2800" dirty="0" smtClean="0"/>
              <a:t> (358.1, 0) and </a:t>
            </a:r>
            <a:br>
              <a:rPr lang="en-US" altLang="en-US" sz="2800" dirty="0" smtClean="0"/>
            </a:br>
            <a:r>
              <a:rPr lang="en-US" altLang="en-US" sz="2800" dirty="0" smtClean="0"/>
              <a:t>reference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A</a:t>
            </a:r>
            <a:r>
              <a:rPr lang="en-US" altLang="en-US" sz="2800" dirty="0" smtClean="0"/>
              <a:t> (0, 198.9), </a:t>
            </a:r>
            <a:br>
              <a:rPr lang="en-US" altLang="en-US" sz="2800" dirty="0" smtClean="0"/>
            </a:br>
            <a:r>
              <a:rPr lang="en-US" altLang="en-US" sz="2800" dirty="0" smtClean="0"/>
              <a:t>the radius found was </a:t>
            </a:r>
            <a:br>
              <a:rPr lang="en-US" altLang="en-US" sz="2800" dirty="0" smtClean="0"/>
            </a:br>
            <a:r>
              <a:rPr lang="en-US" altLang="en-US" sz="2800" i="1" dirty="0" smtClean="0">
                <a:latin typeface="Times New Roman" panose="02020603050405020304" pitchFamily="18" charset="0"/>
              </a:rPr>
              <a:t>R</a:t>
            </a:r>
            <a:r>
              <a:rPr lang="en-US" altLang="en-US" sz="2800" dirty="0" smtClean="0"/>
              <a:t> = 409.7 </a:t>
            </a:r>
            <a:r>
              <a:rPr lang="en-US" altLang="en-US" sz="2800" dirty="0" err="1" smtClean="0"/>
              <a:t>kPA</a:t>
            </a:r>
            <a:r>
              <a:rPr lang="en-US" altLang="en-US" sz="2800" dirty="0" smtClean="0"/>
              <a:t>. Principal </a:t>
            </a:r>
            <a:br>
              <a:rPr lang="en-US" altLang="en-US" sz="2800" dirty="0" smtClean="0"/>
            </a:br>
            <a:r>
              <a:rPr lang="en-US" altLang="en-US" sz="2800" dirty="0" smtClean="0"/>
              <a:t>stresses represented by </a:t>
            </a:r>
            <a:br>
              <a:rPr lang="en-US" altLang="en-US" sz="2800" dirty="0" smtClean="0"/>
            </a:br>
            <a:r>
              <a:rPr lang="en-US" altLang="en-US" sz="2800" dirty="0" smtClean="0"/>
              <a:t>pts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B</a:t>
            </a:r>
            <a:r>
              <a:rPr lang="en-US" altLang="en-US" sz="2800" dirty="0" smtClean="0"/>
              <a:t> and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D</a:t>
            </a:r>
            <a:r>
              <a:rPr lang="en-US" altLang="en-US" sz="2800" dirty="0" smtClean="0"/>
              <a:t>.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762000" y="2608263"/>
          <a:ext cx="4232275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7" r:id="rId3" imgW="1869840" imgH="361440" progId="">
                  <p:embed/>
                </p:oleObj>
              </mc:Choice>
              <mc:Fallback>
                <p:oleObj r:id="rId3" imgW="1869840" imgH="361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608263"/>
                        <a:ext cx="4232275" cy="82391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447800"/>
            <a:ext cx="143192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3382963"/>
            <a:ext cx="3190875" cy="310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8370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39005485-B78F-47CA-BC58-BE79308E3A85}" type="slidenum">
              <a:rPr lang="en-US" altLang="en-US"/>
              <a:pPr/>
              <a:t>86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>
                <a:solidFill>
                  <a:srgbClr val="333399"/>
                </a:solidFill>
              </a:rPr>
              <a:t>Principal stresses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 smtClean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 smtClean="0"/>
              <a:t>Clockwise angle 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can be </a:t>
            </a:r>
            <a:br>
              <a:rPr lang="en-US" altLang="en-US" sz="2800" dirty="0" smtClean="0"/>
            </a:br>
            <a:r>
              <a:rPr lang="en-US" altLang="en-US" sz="2800" dirty="0" smtClean="0"/>
              <a:t>determined from the circle. </a:t>
            </a:r>
            <a:br>
              <a:rPr lang="en-US" altLang="en-US" sz="2800" dirty="0" smtClean="0"/>
            </a:br>
            <a:r>
              <a:rPr lang="en-US" altLang="en-US" sz="2800" dirty="0" smtClean="0"/>
              <a:t>It is 2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= 29.1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. The element </a:t>
            </a:r>
            <a:br>
              <a:rPr lang="en-US" altLang="en-US" sz="2800" dirty="0" smtClean="0"/>
            </a:br>
            <a:r>
              <a:rPr lang="en-US" altLang="en-US" sz="2800" dirty="0" smtClean="0"/>
              <a:t>is oriented such that the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/>
              <a:t> axis </a:t>
            </a:r>
            <a:br>
              <a:rPr lang="en-US" altLang="en-US" sz="2800" dirty="0" smtClean="0"/>
            </a:br>
            <a:r>
              <a:rPr lang="en-US" altLang="en-US" sz="2800" dirty="0" smtClean="0"/>
              <a:t>or </a:t>
            </a: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is directed clockwise </a:t>
            </a:r>
            <a:br>
              <a:rPr lang="en-US" altLang="en-US" sz="2800" dirty="0" smtClean="0"/>
            </a:br>
            <a:r>
              <a:rPr lang="en-US" altLang="en-US" sz="2800" i="1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 smtClean="0"/>
              <a:t>1</a:t>
            </a:r>
            <a:r>
              <a:rPr lang="en-US" altLang="en-US" sz="2800" dirty="0" smtClean="0"/>
              <a:t> = 14.5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with the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x</a:t>
            </a:r>
            <a:r>
              <a:rPr lang="en-US" altLang="en-US" sz="2800" dirty="0" smtClean="0"/>
              <a:t> axis </a:t>
            </a:r>
            <a:br>
              <a:rPr lang="en-US" altLang="en-US" sz="2800" dirty="0" smtClean="0"/>
            </a:br>
            <a:r>
              <a:rPr lang="en-US" altLang="en-US" sz="2800" dirty="0" smtClean="0"/>
              <a:t>as shown.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92150" y="1600200"/>
          <a:ext cx="4606925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" r:id="rId3" imgW="2124720" imgH="411480" progId="">
                  <p:embed/>
                </p:oleObj>
              </mc:Choice>
              <mc:Fallback>
                <p:oleObj r:id="rId3" imgW="2124720" imgH="411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1600200"/>
                        <a:ext cx="4606925" cy="9699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295400"/>
            <a:ext cx="1962150" cy="193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3382963"/>
            <a:ext cx="3190875" cy="310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587205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7F69C3B-DED2-46AE-8101-C78B8932253F}" type="slidenum">
              <a:rPr lang="en-US" altLang="en-US"/>
              <a:pPr/>
              <a:t>87</a:t>
            </a:fld>
            <a:endParaRPr lang="en-US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" y="534988"/>
            <a:ext cx="8534400" cy="338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b="1" dirty="0">
                <a:ea typeface="SimSun" panose="02010600030101010101" pitchFamily="2" charset="-122"/>
              </a:rPr>
              <a:t>Question 5 Final Exam 2006</a:t>
            </a:r>
          </a:p>
          <a:p>
            <a:pPr>
              <a:buClrTx/>
              <a:buFontTx/>
              <a:buNone/>
            </a:pPr>
            <a:endParaRPr lang="en-US" altLang="en-US" dirty="0"/>
          </a:p>
          <a:p>
            <a:pPr eaLnBrk="0" hangingPunct="0">
              <a:buFont typeface="Times New Roman" panose="02020603050405020304" pitchFamily="18" charset="0"/>
              <a:buAutoNum type="alphaLcParenR"/>
            </a:pPr>
            <a:r>
              <a:rPr lang="en-US" altLang="en-US" dirty="0">
                <a:ea typeface="SimSun" panose="02010600030101010101" pitchFamily="2" charset="-122"/>
              </a:rPr>
              <a:t>A rod in Figure 9 has a circular cross section with a diameter of 5 mm. It is subjected to a torque of 15 N. mm and a bending moment of 10 N. mm;</a:t>
            </a:r>
          </a:p>
          <a:p>
            <a:pPr eaLnBrk="0" hangingPunct="0">
              <a:buClrTx/>
              <a:buFontTx/>
              <a:buNone/>
            </a:pPr>
            <a:endParaRPr lang="en-US" altLang="en-US" dirty="0"/>
          </a:p>
          <a:p>
            <a:pPr eaLnBrk="0" hangingPunct="0">
              <a:buClrTx/>
              <a:buFontTx/>
              <a:buNone/>
            </a:pPr>
            <a:r>
              <a:rPr lang="en-US" altLang="en-US" dirty="0">
                <a:ea typeface="SimSun" panose="02010600030101010101" pitchFamily="2" charset="-122"/>
              </a:rPr>
              <a:t>Determine the maximum normal stress and maximum shear stress.										</a:t>
            </a:r>
            <a:r>
              <a:rPr lang="en-US" altLang="en-US" b="1" dirty="0">
                <a:ea typeface="SimSun" panose="02010600030101010101" pitchFamily="2" charset="-122"/>
              </a:rPr>
              <a:t>(4 marks)</a:t>
            </a:r>
            <a:br>
              <a:rPr lang="en-US" altLang="en-US" b="1" dirty="0">
                <a:ea typeface="SimSun" panose="02010600030101010101" pitchFamily="2" charset="-122"/>
              </a:rPr>
            </a:br>
            <a:r>
              <a:rPr lang="en-US" altLang="en-US" dirty="0">
                <a:ea typeface="SimSun" panose="02010600030101010101" pitchFamily="2" charset="-122"/>
              </a:rPr>
              <a:t>Determine the principle stresses at the point of maximum flexural stress.										</a:t>
            </a:r>
            <a:r>
              <a:rPr lang="en-US" altLang="en-US" b="1" dirty="0">
                <a:ea typeface="SimSun" panose="02010600030101010101" pitchFamily="2" charset="-122"/>
              </a:rPr>
              <a:t>(3 marks)</a:t>
            </a:r>
            <a:br>
              <a:rPr lang="en-US" altLang="en-US" b="1" dirty="0">
                <a:ea typeface="SimSun" panose="02010600030101010101" pitchFamily="2" charset="-122"/>
              </a:rPr>
            </a:br>
            <a:r>
              <a:rPr lang="en-US" altLang="en-US" dirty="0">
                <a:ea typeface="SimSun" panose="02010600030101010101" pitchFamily="2" charset="-122"/>
              </a:rPr>
              <a:t>Sketch Mohr’s circle for this case with all the necessary points.											</a:t>
            </a:r>
            <a:r>
              <a:rPr lang="en-US" altLang="en-US" b="1" dirty="0">
                <a:ea typeface="SimSun" panose="02010600030101010101" pitchFamily="2" charset="-122"/>
              </a:rPr>
              <a:t>(8 marks)</a:t>
            </a:r>
          </a:p>
          <a:p>
            <a:pPr eaLnBrk="0" hangingPunct="0">
              <a:buClrTx/>
              <a:buFontTx/>
              <a:buNone/>
            </a:pPr>
            <a:endParaRPr lang="en-US" altLang="en-US" b="1" dirty="0">
              <a:ea typeface="SimSun" panose="02010600030101010101" pitchFamily="2" charset="-122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667000" y="4051300"/>
            <a:ext cx="3940175" cy="2713038"/>
            <a:chOff x="1680" y="2552"/>
            <a:chExt cx="2482" cy="1709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 rot="14700000">
              <a:off x="2867" y="2421"/>
              <a:ext cx="761" cy="1661"/>
            </a:xfrm>
            <a:prstGeom prst="can">
              <a:avLst>
                <a:gd name="adj" fmla="val 63964"/>
              </a:avLst>
            </a:prstGeom>
            <a:gradFill rotWithShape="0">
              <a:gsLst>
                <a:gs pos="0">
                  <a:srgbClr val="757575"/>
                </a:gs>
                <a:gs pos="50000">
                  <a:srgbClr val="FFFFFF"/>
                </a:gs>
                <a:gs pos="100000">
                  <a:srgbClr val="757575"/>
                </a:gs>
              </a:gsLst>
              <a:lin ang="14687999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 flipV="1">
              <a:off x="2404" y="3472"/>
              <a:ext cx="430" cy="257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 flipV="1">
              <a:off x="2594" y="3480"/>
              <a:ext cx="235" cy="14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2702" y="3334"/>
              <a:ext cx="0" cy="457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AutoShape 8"/>
            <p:cNvSpPr>
              <a:spLocks/>
            </p:cNvSpPr>
            <p:nvPr/>
          </p:nvSpPr>
          <p:spPr bwMode="auto">
            <a:xfrm rot="16140000" flipV="1">
              <a:off x="2100" y="3149"/>
              <a:ext cx="1225" cy="982"/>
            </a:xfrm>
            <a:custGeom>
              <a:avLst/>
              <a:gdLst>
                <a:gd name="G0" fmla="sin 10800 17694720"/>
                <a:gd name="G1" fmla="+- G0 10800 0"/>
                <a:gd name="G2" fmla="cos 10800 17694720"/>
                <a:gd name="G3" fmla="+- G2 10800 0"/>
                <a:gd name="G4" fmla="sin 10800 0"/>
                <a:gd name="G5" fmla="+- G4 10800 0"/>
                <a:gd name="G6" fmla="cos 10800 0"/>
                <a:gd name="G7" fmla="+- G6 10800 0"/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10799 w 21600"/>
                <a:gd name="T13" fmla="*/ 0 h 21600"/>
                <a:gd name="T14" fmla="*/ 21599 w 21600"/>
                <a:gd name="T15" fmla="*/ 1079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21600" h="21600" stroke="0">
                  <a:moveTo>
                    <a:pt x="10799" y="0"/>
                  </a:moveTo>
                  <a:cubicBezTo>
                    <a:pt x="10799" y="0"/>
                    <a:pt x="10799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10799" y="0"/>
                  </a:moveTo>
                  <a:cubicBezTo>
                    <a:pt x="10799" y="0"/>
                    <a:pt x="10799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</a:path>
              </a:pathLst>
            </a:cu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AutoShape 9"/>
            <p:cNvSpPr>
              <a:spLocks/>
            </p:cNvSpPr>
            <p:nvPr/>
          </p:nvSpPr>
          <p:spPr bwMode="auto">
            <a:xfrm rot="19800000" flipH="1">
              <a:off x="2630" y="3362"/>
              <a:ext cx="306" cy="481"/>
            </a:xfrm>
            <a:custGeom>
              <a:avLst/>
              <a:gdLst>
                <a:gd name="G0" fmla="sin 10800 17694720"/>
                <a:gd name="G1" fmla="+- G0 10800 0"/>
                <a:gd name="G2" fmla="cos 10800 17694720"/>
                <a:gd name="G3" fmla="+- G2 10800 0"/>
                <a:gd name="G4" fmla="sin 10800 1347160"/>
                <a:gd name="G5" fmla="+- G4 10800 0"/>
                <a:gd name="G6" fmla="cos 10800 1347160"/>
                <a:gd name="G7" fmla="+- G6 10800 0"/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10799 w 21600"/>
                <a:gd name="T13" fmla="*/ 0 h 21600"/>
                <a:gd name="T14" fmla="*/ 21599 w 21600"/>
                <a:gd name="T15" fmla="*/ 1456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21600" h="21600" stroke="0">
                  <a:moveTo>
                    <a:pt x="10799" y="0"/>
                  </a:moveTo>
                  <a:cubicBezTo>
                    <a:pt x="10799" y="0"/>
                    <a:pt x="10799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2095"/>
                    <a:pt x="21367" y="13379"/>
                    <a:pt x="20912" y="14592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10799" y="0"/>
                  </a:moveTo>
                  <a:cubicBezTo>
                    <a:pt x="10799" y="0"/>
                    <a:pt x="10799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2095"/>
                    <a:pt x="21367" y="13379"/>
                    <a:pt x="20912" y="14592"/>
                  </a:cubicBezTo>
                </a:path>
              </a:pathLst>
            </a:custGeom>
            <a:noFill/>
            <a:ln w="9360" cap="sq">
              <a:solidFill>
                <a:srgbClr val="000000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2302" y="2736"/>
              <a:ext cx="765" cy="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n-US" altLang="en-US" sz="1200">
                  <a:latin typeface="Times New Roman" panose="02020603050405020304" pitchFamily="18" charset="0"/>
                  <a:ea typeface="SimSun" panose="02010600030101010101" pitchFamily="2" charset="-122"/>
                </a:rPr>
                <a:t>T = 15 N.mm</a:t>
              </a: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1680" y="3512"/>
              <a:ext cx="765" cy="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n-US" altLang="en-US" sz="1200">
                  <a:latin typeface="Times New Roman" panose="02020603050405020304" pitchFamily="18" charset="0"/>
                  <a:ea typeface="SimSun" panose="02010600030101010101" pitchFamily="2" charset="-122"/>
                </a:rPr>
                <a:t>M = 10 N.mm</a:t>
              </a:r>
            </a:p>
          </p:txBody>
        </p:sp>
      </p:grp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-2006600" y="37592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39414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4788150-2248-4D2F-9B1F-CF00DDB21510}" type="slidenum">
              <a:rPr lang="en-US" altLang="en-US"/>
              <a:pPr/>
              <a:t>88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A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in a body subjected to a general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3-D state of stress will have a normal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stress and 2 shear-stress components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acting on each of its faces.</a:t>
            </a:r>
          </a:p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We can develop stress-transformation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equations to determine the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normal and shear stress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components acting on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ANY skewed plane of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the element.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9.7 ABSOLUTE MAXIMUM SHEAR STRESS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33800"/>
            <a:ext cx="2049463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066800"/>
            <a:ext cx="22479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847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A7278DBE-FD83-439F-929D-59AA93A64C36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1313" algn="l">
              <a:spcBef>
                <a:spcPts val="7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Procedure for Analysis</a:t>
            </a: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If state of stress at a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pt</a:t>
            </a:r>
            <a:r>
              <a:rPr lang="en-US" altLang="en-US" sz="2800" dirty="0" smtClean="0">
                <a:solidFill>
                  <a:srgbClr val="000000"/>
                </a:solidFill>
              </a:rPr>
              <a:t> is known for a given orientation of an element of material, then state of stress for another orientation can be determined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9.1 PLANE-STRESS TRANSFORMATION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525" y="3048000"/>
            <a:ext cx="2246313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429000"/>
            <a:ext cx="230028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596565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C2EE58A3-B150-4DCD-A1E2-8D6AA3B3878C}" type="slidenum">
              <a:rPr lang="en-US" altLang="en-US"/>
              <a:pPr/>
              <a:t>89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These principal stresses are assumed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to have maximum, intermediate and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minimum intensity: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max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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err="1" smtClean="0">
                <a:solidFill>
                  <a:srgbClr val="000000"/>
                </a:solidFill>
              </a:rPr>
              <a:t>int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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min</a:t>
            </a:r>
            <a:r>
              <a:rPr lang="en-US" altLang="en-US" sz="2800" dirty="0" smtClean="0">
                <a:solidFill>
                  <a:srgbClr val="000000"/>
                </a:solidFill>
              </a:rPr>
              <a:t>.</a:t>
            </a:r>
          </a:p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Assume that orientation of the element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and principal stress are known, thus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we have a condition known as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triaxial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stress.</a:t>
            </a:r>
          </a:p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9.7 ABSOLUTE MAXIMUM SHEAR STRESS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810000"/>
            <a:ext cx="3048000" cy="281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1066800"/>
            <a:ext cx="2103438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87620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A468B23-9618-45ED-BC3E-865F84184D3A}" type="slidenum">
              <a:rPr lang="en-US" altLang="en-US"/>
              <a:pPr/>
              <a:t>90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Viewing the element in 2D (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y’-z’, x’-</a:t>
            </a:r>
            <a:r>
              <a:rPr lang="en-US" altLang="en-US" sz="2800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z’,x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’-y’</a:t>
            </a:r>
            <a:r>
              <a:rPr lang="en-US" altLang="en-US" sz="2800" dirty="0" smtClean="0">
                <a:solidFill>
                  <a:srgbClr val="000000"/>
                </a:solidFill>
              </a:rPr>
              <a:t>) we then use Mohr’s circle to determine the maximum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in-plane shear stress for each case.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9.7 ABSOLUTE MAXIMUM SHEAR STRESS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819400"/>
            <a:ext cx="2290763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43200"/>
            <a:ext cx="2414588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819400"/>
            <a:ext cx="2284413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707645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3478FAB-AF71-44B7-995C-06505209D854}" type="slidenum">
              <a:rPr lang="en-US" altLang="en-US"/>
              <a:pPr/>
              <a:t>91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As shown, the element have a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45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>
                <a:solidFill>
                  <a:srgbClr val="000000"/>
                </a:solidFill>
              </a:rPr>
              <a:t> orientation and is subjected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to maximum in-plane shear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and average normal stress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components.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9.7 ABSOLUTE MAXIMUM SHEAR STRESS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325" y="3657600"/>
            <a:ext cx="24288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475" y="1143000"/>
            <a:ext cx="3438525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3438525"/>
            <a:ext cx="2624137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670300"/>
            <a:ext cx="2819400" cy="250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12986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DE8073F-5438-40CD-AFF0-C19B9605F965}" type="slidenum">
              <a:rPr lang="en-US" altLang="en-US"/>
              <a:pPr/>
              <a:t>92</a:t>
            </a:fld>
            <a:endParaRPr lang="en-US" altLang="en-US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00200" y="4876800"/>
            <a:ext cx="3505200" cy="11430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143000"/>
            <a:ext cx="3810000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200" dirty="0"/>
              <a:t>9.7 ABSOLUTE MAXIMUM SHEAR STRESS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/>
              <a:t>Comparing the 3 circles, </a:t>
            </a:r>
            <a:br>
              <a:rPr lang="en-US" altLang="en-US" sz="2800" dirty="0" smtClean="0"/>
            </a:br>
            <a:r>
              <a:rPr lang="en-US" altLang="en-US" sz="2800" dirty="0" smtClean="0"/>
              <a:t>we see that the absolute </a:t>
            </a:r>
            <a:br>
              <a:rPr lang="en-US" altLang="en-US" sz="2800" dirty="0" smtClean="0"/>
            </a:br>
            <a:r>
              <a:rPr lang="en-US" altLang="en-US" sz="2800" dirty="0" smtClean="0"/>
              <a:t>maximum shear stress   </a:t>
            </a:r>
            <a:br>
              <a:rPr lang="en-US" altLang="en-US" sz="2800" dirty="0" smtClean="0"/>
            </a:br>
            <a:r>
              <a:rPr lang="en-US" altLang="en-US" sz="2800" dirty="0" smtClean="0"/>
              <a:t>is defined by the circle </a:t>
            </a:r>
            <a:br>
              <a:rPr lang="en-US" altLang="en-US" sz="2800" dirty="0" smtClean="0"/>
            </a:br>
            <a:r>
              <a:rPr lang="en-US" altLang="en-US" sz="2800" dirty="0" smtClean="0"/>
              <a:t>having the largest radius.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/>
              <a:t>This condition can also </a:t>
            </a:r>
            <a:br>
              <a:rPr lang="en-US" altLang="en-US" sz="2800" dirty="0" smtClean="0"/>
            </a:br>
            <a:r>
              <a:rPr lang="en-US" altLang="en-US" sz="2800" dirty="0" smtClean="0"/>
              <a:t>be determined directly by choosing the maximum and minimum principal stresses:</a:t>
            </a:r>
            <a:endParaRPr lang="en-US" altLang="en-US" sz="2800" dirty="0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4381500" y="2057400"/>
          <a:ext cx="596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8" r:id="rId4" imgW="414720" imgH="306720" progId="">
                  <p:embed/>
                </p:oleObj>
              </mc:Choice>
              <mc:Fallback>
                <p:oleObj r:id="rId4" imgW="414720" imgH="306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2057400"/>
                        <a:ext cx="596900" cy="6223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2057400" y="4953000"/>
          <a:ext cx="5200650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9" r:id="rId6" imgW="1707120" imgH="406080" progId="">
                  <p:embed/>
                </p:oleObj>
              </mc:Choice>
              <mc:Fallback>
                <p:oleObj r:id="rId6" imgW="1707120" imgH="406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953000"/>
                        <a:ext cx="5200650" cy="8493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288435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6DD328B-8798-4026-8BEB-2284477069B1}" type="slidenum">
              <a:rPr lang="en-US" altLang="en-US"/>
              <a:pPr/>
              <a:t>93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Associated average normal stress</a:t>
            </a:r>
          </a:p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We can show that regardless of the orientation of the plane, specific values of shear stress 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 smtClean="0">
                <a:solidFill>
                  <a:srgbClr val="000000"/>
                </a:solidFill>
              </a:rPr>
              <a:t> on the plane is always less than absolute maximum shear stress found from </a:t>
            </a:r>
            <a:r>
              <a:rPr lang="en-US" altLang="en-US" sz="2800" dirty="0" err="1" smtClean="0">
                <a:solidFill>
                  <a:srgbClr val="000000"/>
                </a:solidFill>
              </a:rPr>
              <a:t>Eqn</a:t>
            </a:r>
            <a:r>
              <a:rPr lang="en-US" altLang="en-US" sz="2800" dirty="0" smtClean="0">
                <a:solidFill>
                  <a:srgbClr val="000000"/>
                </a:solidFill>
              </a:rPr>
              <a:t> 9-13.</a:t>
            </a:r>
          </a:p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The normal stress acting on any plane will have a value lying between maximum and minimum principal stresses,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max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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</a:t>
            </a:r>
            <a:r>
              <a:rPr lang="en-US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min</a:t>
            </a:r>
            <a:r>
              <a:rPr lang="en-US" altLang="en-US" sz="2800" dirty="0" smtClean="0">
                <a:solidFill>
                  <a:srgbClr val="000000"/>
                </a:solidFill>
              </a:rPr>
              <a:t>.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38200" y="1600200"/>
            <a:ext cx="3276600" cy="9906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9.7 ABSOLUTE MAXIMUM SHEAR STRESS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990600" y="1638300"/>
          <a:ext cx="5200650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9" r:id="rId3" imgW="1587960" imgH="393840" progId="">
                  <p:embed/>
                </p:oleObj>
              </mc:Choice>
              <mc:Fallback>
                <p:oleObj r:id="rId3" imgW="158796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638300"/>
                        <a:ext cx="5200650" cy="8366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884882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495AD3F-FA4A-4E85-BA9D-DA0FF0FF81B4}" type="slidenum">
              <a:rPr lang="en-US" altLang="en-US"/>
              <a:pPr/>
              <a:t>94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Plane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Consider a material subjected to plane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stress such that the in-plane principal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stresses are represented as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max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err="1" smtClean="0">
                <a:solidFill>
                  <a:srgbClr val="000000"/>
                </a:solidFill>
              </a:rPr>
              <a:t>int</a:t>
            </a:r>
            <a:r>
              <a:rPr lang="en-US" altLang="en-US" sz="2800" dirty="0" smtClean="0">
                <a:solidFill>
                  <a:srgbClr val="000000"/>
                </a:solidFill>
              </a:rPr>
              <a:t>, in the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x’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y’</a:t>
            </a:r>
            <a:r>
              <a:rPr lang="en-US" altLang="en-US" sz="2800" dirty="0" smtClean="0">
                <a:solidFill>
                  <a:srgbClr val="000000"/>
                </a:solidFill>
              </a:rPr>
              <a:t> directions respectively;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while the out-of-plane principal stress in the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z’</a:t>
            </a:r>
            <a:r>
              <a:rPr lang="en-US" altLang="en-US" sz="2800" dirty="0" smtClean="0">
                <a:solidFill>
                  <a:srgbClr val="000000"/>
                </a:solidFill>
              </a:rPr>
              <a:t> direction is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min</a:t>
            </a:r>
            <a:r>
              <a:rPr lang="en-US" altLang="en-US" sz="2800" dirty="0" smtClean="0">
                <a:solidFill>
                  <a:srgbClr val="000000"/>
                </a:solidFill>
              </a:rPr>
              <a:t> = 0. 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By Mohr’s circle and Eqn. 9-13,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9.7 ABSOLUTE MAXIMUM SHEAR STRESS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762000" y="4800600"/>
          <a:ext cx="5100638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3" r:id="rId3" imgW="1911240" imgH="433800" progId="">
                  <p:embed/>
                </p:oleObj>
              </mc:Choice>
              <mc:Fallback>
                <p:oleObj r:id="rId3" imgW="1911240" imgH="43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800600"/>
                        <a:ext cx="5100638" cy="9239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59200"/>
            <a:ext cx="2843213" cy="268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0" y="1066800"/>
            <a:ext cx="1855788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363100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3279805-533A-4298-BC9E-D54C0BB8676D}" type="slidenum">
              <a:rPr lang="en-US" altLang="en-US"/>
              <a:pPr/>
              <a:t>95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Plane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If one of the principal stresses has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an opposite sign of the other, then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these stresses are represented as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max</a:t>
            </a:r>
            <a:r>
              <a:rPr lang="en-US" altLang="en-US" sz="2800" dirty="0" smtClean="0">
                <a:solidFill>
                  <a:srgbClr val="000000"/>
                </a:solidFill>
              </a:rPr>
              <a:t> and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smtClean="0">
                <a:solidFill>
                  <a:srgbClr val="000000"/>
                </a:solidFill>
              </a:rPr>
              <a:t>min</a:t>
            </a:r>
            <a:r>
              <a:rPr lang="en-US" altLang="en-US" sz="2800" dirty="0" smtClean="0">
                <a:solidFill>
                  <a:srgbClr val="000000"/>
                </a:solidFill>
              </a:rPr>
              <a:t>, and out-of-plane </a:t>
            </a:r>
            <a:br>
              <a:rPr lang="en-US" altLang="en-US" sz="2800" dirty="0" smtClean="0">
                <a:solidFill>
                  <a:srgbClr val="000000"/>
                </a:solidFill>
              </a:rPr>
            </a:br>
            <a:r>
              <a:rPr lang="en-US" altLang="en-US" sz="2800" dirty="0" smtClean="0">
                <a:solidFill>
                  <a:srgbClr val="000000"/>
                </a:solidFill>
              </a:rPr>
              <a:t>principal stress  </a:t>
            </a:r>
            <a:r>
              <a:rPr lang="en-US" altLang="en-US" sz="2800" i="1" dirty="0" smtClean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err="1" smtClean="0">
                <a:solidFill>
                  <a:srgbClr val="000000"/>
                </a:solidFill>
              </a:rPr>
              <a:t>int</a:t>
            </a:r>
            <a:r>
              <a:rPr lang="en-US" altLang="en-US" sz="2800" dirty="0" smtClean="0">
                <a:solidFill>
                  <a:srgbClr val="000000"/>
                </a:solidFill>
              </a:rPr>
              <a:t> = 0. 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000000"/>
                </a:solidFill>
              </a:rPr>
              <a:t>By Mohr’s circle and Eqn. 9-13,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9.7 ABSOLUTE MAXIMUM SHEAR STRESS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1066800" y="4343400"/>
          <a:ext cx="4251325" cy="166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7" r:id="rId3" imgW="1472040" imgH="726120" progId="">
                  <p:embed/>
                </p:oleObj>
              </mc:Choice>
              <mc:Fallback>
                <p:oleObj r:id="rId3" imgW="1472040" imgH="726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343400"/>
                        <a:ext cx="4251325" cy="16652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066800"/>
            <a:ext cx="2265363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8" y="3276600"/>
            <a:ext cx="3027362" cy="290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908524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DF80BF9-B8CC-4011-B7DC-EC1EFB9D42E7}" type="slidenum">
              <a:rPr lang="en-US" altLang="en-US"/>
              <a:pPr/>
              <a:t>96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200" dirty="0"/>
              <a:t>9.7 ABSOLUTE MAXIMUM SHEAR STRESS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0292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5613">
              <a:lnSpc>
                <a:spcPct val="90000"/>
              </a:lnSpc>
              <a:buFontTx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IMPORTANT</a:t>
            </a:r>
          </a:p>
          <a:p>
            <a:pPr marL="457200" indent="-455613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/>
              <a:t>The general 3-D state of stress at a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can be represented by an element oriented so that only three principal stresses act on it.</a:t>
            </a:r>
          </a:p>
          <a:p>
            <a:pPr marL="457200" indent="-455613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/>
              <a:t>From this orientation, orientation of element representing the absolute maximum shear stress can be obtained by rotating element 45</a:t>
            </a:r>
            <a:r>
              <a:rPr lang="en-US" altLang="en-US" sz="2800" dirty="0" smtClean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 smtClean="0"/>
              <a:t> about the axis defining the direction of int.</a:t>
            </a:r>
          </a:p>
          <a:p>
            <a:pPr marL="457200" indent="-455613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/>
              <a:t>If in-plane principal stresses both have the same sign, the absolute maximum shear stress occurs out of the plane, and has a value of 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400800" y="5181600"/>
          <a:ext cx="2054225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1" r:id="rId3" imgW="1054440" imgH="480960" progId="">
                  <p:embed/>
                </p:oleObj>
              </mc:Choice>
              <mc:Fallback>
                <p:oleObj r:id="rId3" imgW="1054440" imgH="480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5181600"/>
                        <a:ext cx="2054225" cy="7143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385523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648F48C3-DD4C-4EA5-A480-339F29FBB2DE}" type="slidenum">
              <a:rPr lang="en-US" altLang="en-US"/>
              <a:pPr/>
              <a:t>97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200" dirty="0"/>
              <a:t>9.7 ABSOLUTE MAXIMUM SHEAR STRESS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2667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5613">
              <a:lnSpc>
                <a:spcPct val="90000"/>
              </a:lnSpc>
              <a:buFontTx/>
              <a:buNone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>
                <a:solidFill>
                  <a:srgbClr val="CC3300"/>
                </a:solidFill>
              </a:rPr>
              <a:t>IMPORTANT</a:t>
            </a:r>
          </a:p>
          <a:p>
            <a:pPr marL="457200" indent="-455613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 smtClean="0"/>
              <a:t>If in-plane principal stresses are of opposite signs, the absolute maximum shear stress equals the maximum in-plane shear stress; that is</a:t>
            </a:r>
            <a:endParaRPr lang="en-US" altLang="en-US" sz="2800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85800" y="2743200"/>
          <a:ext cx="3303588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5" r:id="rId3" imgW="1525680" imgH="492480" progId="">
                  <p:embed/>
                </p:oleObj>
              </mc:Choice>
              <mc:Fallback>
                <p:oleObj r:id="rId3" imgW="1525680" imgH="492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743200"/>
                        <a:ext cx="3303588" cy="7143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263892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14B8B96-43B1-4AED-BA44-6BE93C36FB92}" type="slidenum">
              <a:rPr lang="en-US" altLang="en-US"/>
              <a:pPr/>
              <a:t>98</a:t>
            </a:fld>
            <a:endParaRPr lang="en-US" altLang="en-US"/>
          </a:p>
        </p:txBody>
      </p:sp>
      <p:sp>
        <p:nvSpPr>
          <p:cNvPr id="16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9.14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Due to applied loading, </a:t>
            </a:r>
            <a:br>
              <a:rPr lang="en-US" altLang="en-US" sz="2800" dirty="0" smtClean="0"/>
            </a:br>
            <a:r>
              <a:rPr lang="en-US" altLang="en-US" sz="2800" dirty="0" smtClean="0"/>
              <a:t>element at the </a:t>
            </a:r>
            <a:r>
              <a:rPr lang="en-US" altLang="en-US" sz="2800" dirty="0" err="1" smtClean="0"/>
              <a:t>pt</a:t>
            </a:r>
            <a:r>
              <a:rPr lang="en-US" altLang="en-US" sz="2800" dirty="0" smtClean="0"/>
              <a:t> on the </a:t>
            </a:r>
            <a:br>
              <a:rPr lang="en-US" altLang="en-US" sz="2800" dirty="0" smtClean="0"/>
            </a:br>
            <a:r>
              <a:rPr lang="en-US" altLang="en-US" sz="2800" dirty="0" smtClean="0"/>
              <a:t>frame is subjected to the </a:t>
            </a:r>
            <a:br>
              <a:rPr lang="en-US" altLang="en-US" sz="2800" dirty="0" smtClean="0"/>
            </a:br>
            <a:r>
              <a:rPr lang="en-US" altLang="en-US" sz="2800" dirty="0" smtClean="0"/>
              <a:t>state of plane stress shown. </a:t>
            </a:r>
          </a:p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 smtClean="0"/>
              <a:t>Determine the principal </a:t>
            </a:r>
            <a:br>
              <a:rPr lang="en-US" altLang="en-US" sz="2800" dirty="0" smtClean="0"/>
            </a:br>
            <a:r>
              <a:rPr lang="en-US" altLang="en-US" sz="2800" dirty="0" smtClean="0"/>
              <a:t>stresses and absolute </a:t>
            </a:r>
            <a:br>
              <a:rPr lang="en-US" altLang="en-US" sz="2800" dirty="0" smtClean="0"/>
            </a:br>
            <a:r>
              <a:rPr lang="en-US" altLang="en-US" sz="2800" dirty="0" smtClean="0"/>
              <a:t>maximum shear stress </a:t>
            </a:r>
            <a:br>
              <a:rPr lang="en-US" altLang="en-US" sz="2800" dirty="0" smtClean="0"/>
            </a:br>
            <a:r>
              <a:rPr lang="en-US" altLang="en-US" sz="2800" dirty="0" smtClean="0"/>
              <a:t>at the pt.</a:t>
            </a:r>
            <a:endParaRPr lang="en-US" altLang="en-US" sz="2800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66800"/>
            <a:ext cx="3390900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587544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844</TotalTime>
  <Words>3637</Words>
  <Application>Microsoft Office PowerPoint</Application>
  <PresentationFormat>On-screen Show (4:3)</PresentationFormat>
  <Paragraphs>608</Paragraphs>
  <Slides>130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130</vt:i4>
      </vt:variant>
    </vt:vector>
  </HeadingPairs>
  <TitlesOfParts>
    <vt:vector size="137" baseType="lpstr">
      <vt:lpstr>SimSun</vt:lpstr>
      <vt:lpstr>Arial</vt:lpstr>
      <vt:lpstr>Calibri</vt:lpstr>
      <vt:lpstr>Noto Sans CJK SC Regular</vt:lpstr>
      <vt:lpstr>Symbol</vt:lpstr>
      <vt:lpstr>Times New Roman</vt:lpstr>
      <vt:lpstr>UTMocw template</vt:lpstr>
      <vt:lpstr>SKTN 2123 Strength of Materials Stress Transformation</vt:lpstr>
      <vt:lpstr>CHAPTER OBJECTIVES</vt:lpstr>
      <vt:lpstr>CHAPTER OBJECTIVES</vt:lpstr>
      <vt:lpstr>CHAPTER OUTLINE</vt:lpstr>
      <vt:lpstr>9.1 PLANE-STRESS TRANSFORMATION</vt:lpstr>
      <vt:lpstr>9.1 PLANE-STRESS TRANSFORMATION</vt:lpstr>
      <vt:lpstr>9.1 PLANE-STRESS TRANSFORMATION</vt:lpstr>
      <vt:lpstr>9.1 PLANE-STRESS TRANSFORMATION</vt:lpstr>
      <vt:lpstr>9.1 PLANE-STRESS TRANSFORMATION</vt:lpstr>
      <vt:lpstr>9.1 PLANE-STRESS TRANSFORMATION</vt:lpstr>
      <vt:lpstr>9.1 PLANE-STRESS TRANSFORMATION</vt:lpstr>
      <vt:lpstr>EXAMPLE 9.1</vt:lpstr>
      <vt:lpstr>EXAMPLE 9.1 (SOLN)</vt:lpstr>
      <vt:lpstr>EXAMPLE 9.1 (SOLN)</vt:lpstr>
      <vt:lpstr>EXAMPLE 9.1 (SOLN)</vt:lpstr>
      <vt:lpstr>EXAMPLE 9.1 (SOLN)</vt:lpstr>
      <vt:lpstr>EXAMPLE 9.1 (SOLN)</vt:lpstr>
      <vt:lpstr>EXAMPLE 9.1 (SOLN)</vt:lpstr>
      <vt:lpstr>EXAMPLE 9.1 (SOLN)</vt:lpstr>
      <vt:lpstr>9.2 GENERAL EQNS OF PLANE-STRESS TRANSFORMATION</vt:lpstr>
      <vt:lpstr>9.2 GENERAL EQNS OF PLANE-STRESS TRANSFORMATION</vt:lpstr>
      <vt:lpstr>9.2 GENERAL EQNS OF PLANE-STRESS TRANSFORMATION</vt:lpstr>
      <vt:lpstr>9.2 GENERAL EQNS OF PLANE-STRESS TRANSFORMATION</vt:lpstr>
      <vt:lpstr>9.2 GENERAL EQNS OF PLANE-STRESS TRANSFORMATION</vt:lpstr>
      <vt:lpstr>9.2 GENERAL EQNS OF PLANE-STRESS TRANSFORMATION</vt:lpstr>
      <vt:lpstr>9.2 GENERAL EQNS OF PLANE-STRESS TRANSFORMATION</vt:lpstr>
      <vt:lpstr>EXAMPLE 9.2</vt:lpstr>
      <vt:lpstr>EXAMPLE 9.2 (SOLN)</vt:lpstr>
      <vt:lpstr>EXAMPLE 9.2 (SOLN)</vt:lpstr>
      <vt:lpstr>EXAMPLE 9.2 (SOLN)</vt:lpstr>
      <vt:lpstr>EXAMPLE 9.2 (SOLN)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EXAMPLE 9.3</vt:lpstr>
      <vt:lpstr>EXAMPLE 9.3 (SOLN)</vt:lpstr>
      <vt:lpstr>EXAMPLE 9.3 (SOLN)</vt:lpstr>
      <vt:lpstr>EXAMPLE 9.3 (SOLN)</vt:lpstr>
      <vt:lpstr>EXAMPLE 9.3 (SOLN)</vt:lpstr>
      <vt:lpstr>EXAMPLE 9.3 (SOLN)</vt:lpstr>
      <vt:lpstr>EXAMPLE 9.6</vt:lpstr>
      <vt:lpstr>EXAMPLE 9.6 (SOLN)</vt:lpstr>
      <vt:lpstr>EXAMPLE 9.6 (SOLN)</vt:lpstr>
      <vt:lpstr>EXAMPLE 9.6 (SOLN)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EXAMPLE 9.9</vt:lpstr>
      <vt:lpstr>EXAMPLE 9.9 (SOLN)</vt:lpstr>
      <vt:lpstr>EXAMPLE 9.9 (SOLN)</vt:lpstr>
      <vt:lpstr>EXAMPLE 9.9 (SOLN)</vt:lpstr>
      <vt:lpstr>EXAMPLE 9.10</vt:lpstr>
      <vt:lpstr>EXAMPLE 9.10 (SOLN)</vt:lpstr>
      <vt:lpstr>EXAMPLE 9.10 (SOLN)</vt:lpstr>
      <vt:lpstr>EXAMPLE 9.10 (SOLN)</vt:lpstr>
      <vt:lpstr>EXAMPLE 9.10 (SOLN)</vt:lpstr>
      <vt:lpstr>EXAMPLE 9.10 (SOLN)</vt:lpstr>
      <vt:lpstr>EXAMPLE 9.11</vt:lpstr>
      <vt:lpstr>EXAMPLE 9.11 (SOLN)</vt:lpstr>
      <vt:lpstr>EXAMPLE 9.11 (SOLN)</vt:lpstr>
      <vt:lpstr>EXAMPLE 9.11 (SOLN)</vt:lpstr>
      <vt:lpstr>EXAMPLE 9.11 (SOLN)</vt:lpstr>
      <vt:lpstr>EXAMPLE 9.11 (SOLN)</vt:lpstr>
      <vt:lpstr>9.5 STRESS IN SHAFTS DUE TO AXIAL LOAD AND TORSION</vt:lpstr>
      <vt:lpstr>EXAMPLE 9.12</vt:lpstr>
      <vt:lpstr>EXAMPLE 9.12 (SOLN)</vt:lpstr>
      <vt:lpstr>EXAMPLE 9.12 (SOLN)</vt:lpstr>
      <vt:lpstr>EXAMPLE 9.12 (SOLN)</vt:lpstr>
      <vt:lpstr>PowerPoint Presentation</vt:lpstr>
      <vt:lpstr>9.7 ABSOLUTE MAXIMUM SHEAR STRESS</vt:lpstr>
      <vt:lpstr>9.7 ABSOLUTE MAXIMUM SHEAR STRESS</vt:lpstr>
      <vt:lpstr>9.7 ABSOLUTE MAXIMUM SHEAR STRESS</vt:lpstr>
      <vt:lpstr>9.7 ABSOLUTE MAXIMUM SHEAR STRESS</vt:lpstr>
      <vt:lpstr>9.7 ABSOLUTE MAXIMUM SHEAR STRESS</vt:lpstr>
      <vt:lpstr>9.7 ABSOLUTE MAXIMUM SHEAR STRESS</vt:lpstr>
      <vt:lpstr>9.7 ABSOLUTE MAXIMUM SHEAR STRESS</vt:lpstr>
      <vt:lpstr>9.7 ABSOLUTE MAXIMUM SHEAR STRESS</vt:lpstr>
      <vt:lpstr>9.7 ABSOLUTE MAXIMUM SHEAR STRESS</vt:lpstr>
      <vt:lpstr>9.7 ABSOLUTE MAXIMUM SHEAR STRESS</vt:lpstr>
      <vt:lpstr>EXAMPLE 9.14</vt:lpstr>
      <vt:lpstr>EXAMPLE 9.14 (SOLN)</vt:lpstr>
      <vt:lpstr>EXAMPLE 9.14 (SOLN)</vt:lpstr>
      <vt:lpstr>EXAMPLE 9.14 (SOLN)</vt:lpstr>
      <vt:lpstr>EXAMPLE 9.14 (SOLN)</vt:lpstr>
      <vt:lpstr>EXAMPLE 9.14 (SOLN)</vt:lpstr>
      <vt:lpstr>CHAPTER REVIEW</vt:lpstr>
      <vt:lpstr>CHAPTER REVIEW</vt:lpstr>
      <vt:lpstr>CHAPTER REVIEW</vt:lpstr>
      <vt:lpstr>CHAPTER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59</cp:revision>
  <cp:lastPrinted>2013-10-05T16:25:29Z</cp:lastPrinted>
  <dcterms:created xsi:type="dcterms:W3CDTF">2013-08-28T02:41:09Z</dcterms:created>
  <dcterms:modified xsi:type="dcterms:W3CDTF">2019-11-21T15:12:12Z</dcterms:modified>
</cp:coreProperties>
</file>